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68" r:id="rId5"/>
    <p:sldId id="260" r:id="rId6"/>
    <p:sldId id="261" r:id="rId7"/>
    <p:sldId id="335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/>
    <p:restoredTop sz="84163"/>
  </p:normalViewPr>
  <p:slideViewPr>
    <p:cSldViewPr>
      <p:cViewPr varScale="1">
        <p:scale>
          <a:sx n="93" d="100"/>
          <a:sy n="93" d="100"/>
        </p:scale>
        <p:origin x="15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6EC71D-9666-1D75-9360-DA914C8DC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FCF17-8FC7-CB01-7084-D4FFD578A3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BF9BB4-C4AB-F04C-865D-0E9F69AE3222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076F6E-898D-30A3-1B15-0ED3210BB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611B1F-0F52-AE67-91A0-E62FE074F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5795F-991C-6A71-9FC6-BF96535226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EAE94-B161-C6EB-8852-44C765CD9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44901D-7414-A047-A818-02436422E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4901D-7414-A047-A818-02436422E8B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06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DC00C33-EEA2-B789-6C70-95331B31AE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F5E7E43-A38A-2A6C-E11E-23D8DEDD6D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EA7B7EE5-8C14-0EB2-C2E1-9EB2F0C3E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61BD31-BC38-BC4B-91A4-B510841DE61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EB6A3CAE-A474-A102-1C67-2BFC7E07A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865D8559-8FB9-9000-D215-AD2FF5EB4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Doesn’t look like we are able to separate E and X using distillation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5805DA6-382F-5121-FEDC-0F28C8410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4C9814-E8B1-054F-8EEF-F5210BA7F11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5C94B0E4-9283-6453-97DB-CEFD2E2EC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5A1D5EF-1A8A-916F-510A-565DF7320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these graphs show the </a:t>
            </a:r>
            <a:r>
              <a:rPr lang="en-US" altLang="en-US" dirty="0" err="1"/>
              <a:t>thermo</a:t>
            </a:r>
            <a:r>
              <a:rPr lang="en-US" altLang="en-US" dirty="0"/>
              <a:t> data for various potential separations depending on what combination of solvents we use between n2, oil, and water</a:t>
            </a:r>
          </a:p>
          <a:p>
            <a:r>
              <a:rPr lang="en-US" altLang="en-US" dirty="0"/>
              <a:t>the 2 graphs on the first row describes the separation of e and if we were to use oil and n2. left shows E and right shows X. we see there is a significant difference in the slopes which indicate that there is a potential. we see that relatively no E ends up in N2. therefore there is potential to use n2 and oil to separate e and x from each other.</a:t>
            </a:r>
          </a:p>
          <a:p>
            <a:endParaRPr lang="en-US" altLang="en-US" dirty="0"/>
          </a:p>
          <a:p>
            <a:r>
              <a:rPr lang="en-US" altLang="en-US" dirty="0"/>
              <a:t>lowing at middle row – we see the slopes are very similar and there is therefore no clear potential for a meaningful separation </a:t>
            </a:r>
          </a:p>
          <a:p>
            <a:endParaRPr lang="en-US" altLang="en-US" dirty="0"/>
          </a:p>
          <a:p>
            <a:r>
              <a:rPr lang="en-US" altLang="en-US" dirty="0"/>
              <a:t>Want to look for graphs where the curves look significantly different. We see this with oil/N2.</a:t>
            </a:r>
          </a:p>
          <a:p>
            <a:r>
              <a:rPr lang="en-US" altLang="en-US" dirty="0"/>
              <a:t>Bubble N2 through oil to extract X</a:t>
            </a:r>
          </a:p>
          <a:p>
            <a:endParaRPr lang="en-US" altLang="en-US" dirty="0"/>
          </a:p>
          <a:p>
            <a:r>
              <a:rPr lang="en-US" altLang="en-US" dirty="0"/>
              <a:t>Currently have E and X in water</a:t>
            </a:r>
            <a:r>
              <a:rPr lang="mr-IN" altLang="en-US" dirty="0">
                <a:latin typeface="Mangal" panose="02040503050203030202" pitchFamily="18" charset="0"/>
              </a:rPr>
              <a:t>…</a:t>
            </a:r>
            <a:r>
              <a:rPr lang="en-US" altLang="en-US" dirty="0"/>
              <a:t>need to get into an oil solution to be able to separate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B49E635-E4F2-7C64-EB85-62234286F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ED7EF0-6B95-974C-9F63-DC8E2974E71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78571D3-ADE2-4A93-845F-C34BF55222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B56A997-4A1B-3569-7548-E5A58A4BE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Assume all E and X get transferred to oil. This </a:t>
            </a:r>
            <a:r>
              <a:rPr lang="en-US" altLang="en-US" dirty="0" err="1"/>
              <a:t>isnt</a:t>
            </a:r>
            <a:r>
              <a:rPr lang="en-US" altLang="en-US" dirty="0"/>
              <a:t> a super realistic assumption, but we will make it here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F5AD41BF-C942-A1EE-D663-803F3E9A9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189139-2E94-8041-ABC3-C38D9D6B2BD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01C84848-56FC-74EB-6F33-60036045B1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6435C52-7999-A563-E5B2-9779A3B27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4E6D3A5-FBD2-DB91-1CF4-01816C135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951562-B13E-F343-9AA6-B4CEB683D61D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01C84848-56FC-74EB-6F33-60036045B1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6435C52-7999-A563-E5B2-9779A3B27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4E6D3A5-FBD2-DB91-1CF4-01816C135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951562-B13E-F343-9AA6-B4CEB683D61D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119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745609D2-5E5B-4B9C-84C7-B934DBAB2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2DD6DD3-F8F8-3388-639B-32D9A2202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908340C1-6FA4-3AD5-68EC-3CE8534FA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70EE68-EA61-AE4B-9283-B58E9468424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E48D01C-86FF-498F-1066-5B52E6EB2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0AF1660-E2B2-E54E-13AC-5811CE6D4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 this looks like a good design</a:t>
            </a:r>
            <a:r>
              <a:rPr lang="mr-IN" altLang="en-US"/>
              <a:t>…</a:t>
            </a:r>
            <a:r>
              <a:rPr lang="en-US" altLang="en-US"/>
              <a:t>but can we improve?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F94E92F-9140-0B4B-E23C-6ED7C6D69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C177E6-535E-6D42-86E1-C4A4F97B95C0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69BE348-EF0C-DD54-B5BF-75E25CAD81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72649F4-82CE-D7A0-6753-C2CF6DAEA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32F1010C-ED2F-E4FA-1B3E-E42A96D31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C23D03-57EC-8C42-9FAF-0F35B7DECD1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55C0-0F5A-BC6C-5DEF-1B2916FE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43F5-1AAE-4B4E-8BE4-80201425DA28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D6CFF-A9E3-7E60-7AB8-89EB4959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1A31-02DA-67DC-793B-D2E7642C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C6AF-4F63-A440-B682-B4DCE90E8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0376-04CB-14A1-4FD0-89C62E38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0613A-067A-AA45-A8E2-9F5700DF4306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76F6-01F7-F971-FBA6-D6B72288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D157-4BDB-1493-CE5A-4A0D268D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E7B9-E77A-744B-B933-1911EE934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5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B94E-D8C3-6874-90AD-53C3BF53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3D630-F90D-6044-87A8-ED7D651C4965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B32F4-9D84-F63D-7B1C-14A65AC2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45F3C-60C6-A775-FAA3-26A734A3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9C7F-1B30-C747-8B24-75D4B8EAD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0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03473-5653-C94F-C848-0C263743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A3AC-E995-C643-BE61-55BA3F439DDD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F276-356C-442D-5AAC-2BB10F1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94193-1D28-4EBB-4E31-2917C4DB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58EB-BF81-DD47-A0B4-6D07BB72B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2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DDD21-80E8-6D4E-F47B-7C4F936E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5971-8CB3-4448-B21F-D4D2EB53F472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174BC-C862-BA1A-E38B-929FC5CC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D653-66DD-AB58-30B8-019480A9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67CC-D1FD-664E-85F5-FD7C77445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3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F39AB8-2975-ECCE-C926-C0A5BE9A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5F40-1DB7-7F4D-AFA3-7F00503BB53C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B79CA6-47CF-C045-AE7A-8B81AD10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141400-61AD-5394-04CC-3886EB9F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BE14-BE93-2440-832E-0AC6FFC25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0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4AB01C-7C01-4237-3FA5-CEC6103F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1EE9-B98D-A54B-9FB4-7AF23537182D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547A8B-F505-CFBA-8639-855EE14A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CECE94-8FFB-5C8D-78DB-05221BD3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E2F4-EC0A-BA4D-9570-5A7F5E2B5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AC6628F-8924-7AB4-14B4-5F7A3DB0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9411-5C02-FB41-AC7B-67DC1903FEDA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04787C-8279-C4F1-63DB-82E47B79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36DCF5-A3EE-FD2E-F606-B6F64CAD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C04B-30BE-E543-BFBE-1749B2A4A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58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29867A-6AAE-C5FA-C62E-FE01FF96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0B4B1-A790-9545-8550-F6F7643F3521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690771-A4A1-38FD-E5EA-365F9044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7CC4F2-8727-C10C-95D6-F4B78A0D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0178-E984-7F40-9F1E-9B256E2C1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1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102ED2-789E-BE6A-354D-0B221C04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00D6-B456-DF4E-ACC7-FAAB1216B3DC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2970B-FDDB-DA1C-A547-6F9F3FED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6C295A-C83A-5486-5D94-5524BD2D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D273-0B98-604F-AD8D-3E3096005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163E93-6B34-FA6C-F9FE-CB613A2E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BFFC-2306-C84D-B375-0A10CAB9DE55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18F47-D4AB-3ACD-83A7-605E7A00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F4A0D-B502-8463-7F03-0F555EA8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E12A-8A07-514E-8970-5F4024D61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9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658CDD-6607-128F-CB4E-14EF9AFB8F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3F644A-1DBB-8893-F345-6444F4422A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B4CFA-DC3F-5378-FE32-1BB28A020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F2EC8F-96DE-EF44-B33A-0E15EAB7B7C5}" type="datetimeFigureOut">
              <a:rPr lang="en-US" altLang="en-US"/>
              <a:pPr>
                <a:defRPr/>
              </a:pPr>
              <a:t>10/30/2024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025FC-D3F8-D1BA-98EC-72915156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D555-3366-8711-CB4E-7374958F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0C83DC-ADA7-A94F-871F-C76DB567D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C5FD8A3-3738-0CEF-306E-728DE2BA7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85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Exercise 4.104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ABE62861-F706-B025-4960-177F71CFD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84" y="5181600"/>
            <a:ext cx="9015115" cy="1062037"/>
          </a:xfrm>
        </p:spPr>
        <p:txBody>
          <a:bodyPr/>
          <a:lstStyle/>
          <a:p>
            <a:pPr eaLnBrk="1" hangingPunct="1"/>
            <a:r>
              <a:rPr lang="en-US" altLang="en-US" sz="1500" i="1" dirty="0">
                <a:solidFill>
                  <a:srgbClr val="898989"/>
                </a:solidFill>
                <a:latin typeface="Georgia" panose="02040502050405020303" pitchFamily="18" charset="0"/>
              </a:rPr>
              <a:t>Created by Lauren Taylor (</a:t>
            </a:r>
            <a:r>
              <a:rPr lang="fr-FR" altLang="ja-JP" sz="1500" i="1" dirty="0">
                <a:solidFill>
                  <a:srgbClr val="898989"/>
                </a:solidFill>
                <a:latin typeface="Georgia" panose="02040502050405020303" pitchFamily="18" charset="0"/>
              </a:rPr>
              <a:t>’</a:t>
            </a:r>
            <a:r>
              <a:rPr lang="en-US" altLang="ja-JP" sz="1500" i="1" dirty="0">
                <a:solidFill>
                  <a:srgbClr val="898989"/>
                </a:solidFill>
                <a:latin typeface="Georgia" panose="02040502050405020303" pitchFamily="18" charset="0"/>
              </a:rPr>
              <a:t>14)</a:t>
            </a:r>
          </a:p>
          <a:p>
            <a:pPr eaLnBrk="1" hangingPunct="1"/>
            <a:r>
              <a:rPr lang="en-US" altLang="en-US" sz="1500" dirty="0">
                <a:solidFill>
                  <a:srgbClr val="898989"/>
                </a:solidFill>
                <a:latin typeface="Georgia" panose="02040502050405020303" pitchFamily="18" charset="0"/>
              </a:rPr>
              <a:t>Edited by Maxine Chan (‘16), Allee Vito (‘17), Doris Chen (‘18), Olivia Young (‘19), </a:t>
            </a:r>
            <a:r>
              <a:rPr lang="en-US" altLang="en-US" sz="1500" dirty="0" err="1">
                <a:solidFill>
                  <a:srgbClr val="898989"/>
                </a:solidFill>
                <a:latin typeface="Georgia" panose="02040502050405020303" pitchFamily="18" charset="0"/>
              </a:rPr>
              <a:t>Sanna</a:t>
            </a:r>
            <a:r>
              <a:rPr lang="en-US" altLang="en-US" sz="1500" dirty="0">
                <a:solidFill>
                  <a:srgbClr val="898989"/>
                </a:solidFill>
                <a:latin typeface="Georgia" panose="02040502050405020303" pitchFamily="18" charset="0"/>
              </a:rPr>
              <a:t> Vedrine (‘23), Austin Kwan (’24), Donovan Cho (‘25)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2A1530-365F-392E-99E9-70B1029FC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40" y="1716088"/>
            <a:ext cx="3147959" cy="3362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5">
            <a:extLst>
              <a:ext uri="{FF2B5EF4-FFF2-40B4-BE49-F238E27FC236}">
                <a16:creationId xmlns:a16="http://schemas.microsoft.com/office/drawing/2014/main" id="{41AF8EB4-14E0-D4F7-BEFE-16E256AD9EE2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8BF2C9-96E9-4BBC-2BFA-D404D9C23EB7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9743" name="TextBox 4">
              <a:extLst>
                <a:ext uri="{FF2B5EF4-FFF2-40B4-BE49-F238E27FC236}">
                  <a16:creationId xmlns:a16="http://schemas.microsoft.com/office/drawing/2014/main" id="{40AAD58B-57FC-4107-0739-0A34DEB06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FB5E0A-FB52-1B1E-C3F3-3B0A3CD47506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CE0DD1-5BD9-50A8-72A8-EC8D176BC4D4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C7178-1E65-6320-6F2A-10141B8A6CCB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TextBox 14">
            <a:extLst>
              <a:ext uri="{FF2B5EF4-FFF2-40B4-BE49-F238E27FC236}">
                <a16:creationId xmlns:a16="http://schemas.microsoft.com/office/drawing/2014/main" id="{578F7DA2-D947-4BFE-27E2-711276156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4DE8D0-8225-A1CC-AA10-14CACD7FCB80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7280815E-EDB7-3E55-4382-5BC2E4D7BBC7}"/>
              </a:ext>
            </a:extLst>
          </p:cNvPr>
          <p:cNvCxnSpPr>
            <a:endCxn id="29741" idx="0"/>
          </p:cNvCxnSpPr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4" name="Group 17">
            <a:extLst>
              <a:ext uri="{FF2B5EF4-FFF2-40B4-BE49-F238E27FC236}">
                <a16:creationId xmlns:a16="http://schemas.microsoft.com/office/drawing/2014/main" id="{D48B16A2-709D-8004-469A-6E57738AE65E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B82BA1-F48C-3333-79EE-4502D6625397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9741" name="TextBox 19">
              <a:extLst>
                <a:ext uri="{FF2B5EF4-FFF2-40B4-BE49-F238E27FC236}">
                  <a16:creationId xmlns:a16="http://schemas.microsoft.com/office/drawing/2014/main" id="{E663CE5B-EE25-3970-9DB1-E8ACF6AEE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grpSp>
        <p:nvGrpSpPr>
          <p:cNvPr id="29705" name="Group 31">
            <a:extLst>
              <a:ext uri="{FF2B5EF4-FFF2-40B4-BE49-F238E27FC236}">
                <a16:creationId xmlns:a16="http://schemas.microsoft.com/office/drawing/2014/main" id="{D916B2C3-1E71-C638-62DF-94C655674F7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000D8-D8C3-F1CD-54EA-8D148060F559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E04CD5-3DE6-F6B4-08CA-F9F25A850C09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2">
            <a:extLst>
              <a:ext uri="{FF2B5EF4-FFF2-40B4-BE49-F238E27FC236}">
                <a16:creationId xmlns:a16="http://schemas.microsoft.com/office/drawing/2014/main" id="{E8F2076B-3001-2C0B-8A99-FA3E64B9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strike="sngStrike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strike="sngStrike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29707" name="Group 33">
            <a:extLst>
              <a:ext uri="{FF2B5EF4-FFF2-40B4-BE49-F238E27FC236}">
                <a16:creationId xmlns:a16="http://schemas.microsoft.com/office/drawing/2014/main" id="{070273F1-B56B-4455-B910-5B21F167F6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790BAE6-979E-184B-AEFB-9DA27162C309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F7CC1E8-AC2F-4FD6-F360-174F5BFF1AC6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21B11E-3372-C4BB-A421-311C3FE569C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986462" y="2582863"/>
            <a:ext cx="1438275" cy="3657600"/>
            <a:chOff x="4876799" y="1972270"/>
            <a:chExt cx="1438679" cy="36576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0EE8149-FA7A-B4A4-7A05-9627A872CE85}"/>
                </a:ext>
              </a:extLst>
            </p:cNvPr>
            <p:cNvCxnSpPr/>
            <p:nvPr/>
          </p:nvCxnSpPr>
          <p:spPr>
            <a:xfrm rot="5400000" flipH="1">
              <a:off x="3048000" y="3796309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F779BAB-2A62-586F-893E-9B86EC072476}"/>
                </a:ext>
              </a:extLst>
            </p:cNvPr>
            <p:cNvCxnSpPr/>
            <p:nvPr/>
          </p:nvCxnSpPr>
          <p:spPr>
            <a:xfrm>
              <a:off x="4881562" y="1967508"/>
              <a:ext cx="14386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9" name="TextBox 40">
            <a:extLst>
              <a:ext uri="{FF2B5EF4-FFF2-40B4-BE49-F238E27FC236}">
                <a16:creationId xmlns:a16="http://schemas.microsoft.com/office/drawing/2014/main" id="{1BC71E30-A415-8B30-250C-4AB18A0A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sp>
        <p:nvSpPr>
          <p:cNvPr id="29710" name="TextBox 42">
            <a:extLst>
              <a:ext uri="{FF2B5EF4-FFF2-40B4-BE49-F238E27FC236}">
                <a16:creationId xmlns:a16="http://schemas.microsoft.com/office/drawing/2014/main" id="{BB810342-4BD2-626A-7432-1C57A35D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97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 3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X 0 </a:t>
            </a:r>
            <a:r>
              <a:rPr lang="en-US" altLang="en-US" sz="1500" strike="sngStrike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2812A0-5ED6-9AB0-A3B4-EF7E4B30D587}"/>
              </a:ext>
            </a:extLst>
          </p:cNvPr>
          <p:cNvGrpSpPr/>
          <p:nvPr/>
        </p:nvGrpSpPr>
        <p:grpSpPr>
          <a:xfrm>
            <a:off x="6634480" y="1545475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EB7B2D-E34F-A951-EE0E-32510DB518F9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9A6237-4573-19C9-9B8A-9F535FEB3847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-50 °C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AB069C-D97F-32F6-385A-613BC1A8CE3A}"/>
              </a:ext>
            </a:extLst>
          </p:cNvPr>
          <p:cNvCxnSpPr/>
          <p:nvPr/>
        </p:nvCxnSpPr>
        <p:spPr>
          <a:xfrm>
            <a:off x="7294563" y="2568575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TextBox 43">
            <a:extLst>
              <a:ext uri="{FF2B5EF4-FFF2-40B4-BE49-F238E27FC236}">
                <a16:creationId xmlns:a16="http://schemas.microsoft.com/office/drawing/2014/main" id="{32C499EF-0195-C0B8-726A-C324748A8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9051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100 wt%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CF87961-783D-562F-8009-FD41F8DA19B9}"/>
              </a:ext>
            </a:extLst>
          </p:cNvPr>
          <p:cNvCxnSpPr>
            <a:stCxn id="48" idx="0"/>
            <a:endCxn id="65" idx="4"/>
          </p:cNvCxnSpPr>
          <p:nvPr/>
        </p:nvCxnSpPr>
        <p:spPr>
          <a:xfrm flipV="1">
            <a:off x="7281863" y="609600"/>
            <a:ext cx="0" cy="936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TextBox 45">
            <a:extLst>
              <a:ext uri="{FF2B5EF4-FFF2-40B4-BE49-F238E27FC236}">
                <a16:creationId xmlns:a16="http://schemas.microsoft.com/office/drawing/2014/main" id="{704E309D-9999-30EE-768D-F2A4A9095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8985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35B034E-E2BA-5076-171C-40117905C75E}"/>
              </a:ext>
            </a:extLst>
          </p:cNvPr>
          <p:cNvGrpSpPr/>
          <p:nvPr/>
        </p:nvGrpSpPr>
        <p:grpSpPr>
          <a:xfrm>
            <a:off x="1609321" y="3553671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A697B5-2447-93B5-A749-3E2F989B6A8B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8C8BDB-DF8E-7EB1-8BC4-F71F0D73B95C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150 °C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5C4B833-0989-1D0D-AF8C-345F187D4A9B}"/>
              </a:ext>
            </a:extLst>
          </p:cNvPr>
          <p:cNvCxnSpPr/>
          <p:nvPr/>
        </p:nvCxnSpPr>
        <p:spPr>
          <a:xfrm>
            <a:off x="2268538" y="4576763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74DDA13-5F62-0B2D-A471-CEC85CCDDED1}"/>
              </a:ext>
            </a:extLst>
          </p:cNvPr>
          <p:cNvCxnSpPr>
            <a:stCxn id="51" idx="0"/>
          </p:cNvCxnSpPr>
          <p:nvPr/>
        </p:nvCxnSpPr>
        <p:spPr>
          <a:xfrm flipV="1">
            <a:off x="2257425" y="2895600"/>
            <a:ext cx="0" cy="658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9" name="TextBox 56">
            <a:extLst>
              <a:ext uri="{FF2B5EF4-FFF2-40B4-BE49-F238E27FC236}">
                <a16:creationId xmlns:a16="http://schemas.microsoft.com/office/drawing/2014/main" id="{15D9FE17-85AA-9336-2271-A93C46A66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08927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100 wt%</a:t>
            </a:r>
          </a:p>
        </p:txBody>
      </p:sp>
      <p:sp>
        <p:nvSpPr>
          <p:cNvPr id="29720" name="TextBox 57">
            <a:extLst>
              <a:ext uri="{FF2B5EF4-FFF2-40B4-BE49-F238E27FC236}">
                <a16:creationId xmlns:a16="http://schemas.microsoft.com/office/drawing/2014/main" id="{6B897806-5B70-340C-99BE-7CB66DD5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0974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 %</a:t>
            </a:r>
          </a:p>
        </p:txBody>
      </p:sp>
      <p:sp>
        <p:nvSpPr>
          <p:cNvPr id="29721" name="TextBox 58">
            <a:extLst>
              <a:ext uri="{FF2B5EF4-FFF2-40B4-BE49-F238E27FC236}">
                <a16:creationId xmlns:a16="http://schemas.microsoft.com/office/drawing/2014/main" id="{F8622037-9792-3DC2-D92F-08FD5A99A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29722" name="TextBox 59">
            <a:extLst>
              <a:ext uri="{FF2B5EF4-FFF2-40B4-BE49-F238E27FC236}">
                <a16:creationId xmlns:a16="http://schemas.microsoft.com/office/drawing/2014/main" id="{47BBCAFC-F847-C8F7-DE9D-DE27F128E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2F95D0-61FF-ACCD-3333-9C67A6D4DF7C}"/>
              </a:ext>
            </a:extLst>
          </p:cNvPr>
          <p:cNvSpPr/>
          <p:nvPr/>
        </p:nvSpPr>
        <p:spPr>
          <a:xfrm>
            <a:off x="8534400" y="4933950"/>
            <a:ext cx="369888" cy="395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58D30910-784B-0681-42BC-1F89DADFDF7E}"/>
              </a:ext>
            </a:extLst>
          </p:cNvPr>
          <p:cNvCxnSpPr>
            <a:stCxn id="65" idx="6"/>
          </p:cNvCxnSpPr>
          <p:nvPr/>
        </p:nvCxnSpPr>
        <p:spPr>
          <a:xfrm>
            <a:off x="7467600" y="412750"/>
            <a:ext cx="1263650" cy="45497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25" name="Group 55">
            <a:extLst>
              <a:ext uri="{FF2B5EF4-FFF2-40B4-BE49-F238E27FC236}">
                <a16:creationId xmlns:a16="http://schemas.microsoft.com/office/drawing/2014/main" id="{7AE2167B-968E-15E2-0A1A-5AA26A5E9090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6846D6F-41D0-59E9-2F12-849B2A1D0C6D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022EA20-BBC5-B368-DC37-CE1C21198C0C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98ED999-7E83-1FFD-3298-868DF6BC192C}"/>
              </a:ext>
            </a:extLst>
          </p:cNvPr>
          <p:cNvCxnSpPr/>
          <p:nvPr/>
        </p:nvCxnSpPr>
        <p:spPr>
          <a:xfrm flipV="1">
            <a:off x="8720138" y="5329238"/>
            <a:ext cx="0" cy="1122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E366D2B-ADE7-8478-5186-FF3C46898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751513"/>
            <a:ext cx="2957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(make up for purge)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87DA05-4C3D-CD4E-3D3B-CBFDF7FDE597}"/>
              </a:ext>
            </a:extLst>
          </p:cNvPr>
          <p:cNvSpPr/>
          <p:nvPr/>
        </p:nvSpPr>
        <p:spPr>
          <a:xfrm>
            <a:off x="7097713" y="215900"/>
            <a:ext cx="369887" cy="393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62BEB81-B61A-FA5E-3003-17663B6EED41}"/>
              </a:ext>
            </a:extLst>
          </p:cNvPr>
          <p:cNvCxnSpPr>
            <a:stCxn id="65" idx="2"/>
          </p:cNvCxnSpPr>
          <p:nvPr/>
        </p:nvCxnSpPr>
        <p:spPr>
          <a:xfrm flipH="1" flipV="1">
            <a:off x="6324600" y="412750"/>
            <a:ext cx="7731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ED5B715-FA93-D1C3-033D-A82A86807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2750"/>
            <a:ext cx="8270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Georgia" panose="02040502050405020303" pitchFamily="18" charset="0"/>
              </a:rPr>
              <a:t>Purge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AFB3F4-BCEE-4EBB-CC76-9E56979D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0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64" grpId="0" autoUpdateAnimBg="0"/>
      <p:bldP spid="65" grpId="0" animBg="1" autoUpdateAnimBg="0"/>
      <p:bldP spid="67" grpId="0" autoUpdateAnimBg="0"/>
      <p:bldP spid="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D569D9D5-5D98-1BBF-E16D-6AE838330410}"/>
              </a:ext>
            </a:extLst>
          </p:cNvPr>
          <p:cNvCxnSpPr>
            <a:cxnSpLocks noChangeShapeType="1"/>
            <a:stCxn id="71" idx="0"/>
          </p:cNvCxnSpPr>
          <p:nvPr/>
        </p:nvCxnSpPr>
        <p:spPr bwMode="auto">
          <a:xfrm rot="16200000" flipV="1">
            <a:off x="-1604451" y="3782933"/>
            <a:ext cx="3665538" cy="4922"/>
          </a:xfrm>
          <a:prstGeom prst="bentConnector3">
            <a:avLst>
              <a:gd name="adj1" fmla="val 9930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46" name="Group 5">
            <a:extLst>
              <a:ext uri="{FF2B5EF4-FFF2-40B4-BE49-F238E27FC236}">
                <a16:creationId xmlns:a16="http://schemas.microsoft.com/office/drawing/2014/main" id="{859CC3CF-8038-7666-AD5C-CA4D929C4F0C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DE7B18-8400-A5A4-B30E-C489044F5373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31810" name="TextBox 4">
              <a:extLst>
                <a:ext uri="{FF2B5EF4-FFF2-40B4-BE49-F238E27FC236}">
                  <a16:creationId xmlns:a16="http://schemas.microsoft.com/office/drawing/2014/main" id="{FAC54091-38D0-9E61-73D0-D749F4699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FF338A-7A86-FB94-335B-F42C284935F5}"/>
              </a:ext>
            </a:extLst>
          </p:cNvPr>
          <p:cNvCxnSpPr>
            <a:cxnSpLocks/>
          </p:cNvCxnSpPr>
          <p:nvPr/>
        </p:nvCxnSpPr>
        <p:spPr>
          <a:xfrm>
            <a:off x="225856" y="1981200"/>
            <a:ext cx="82506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780659-EDFA-091F-29F0-2081BA4D7DD2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93D3D7-3591-91E5-EB13-2D2D793AED87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14">
            <a:extLst>
              <a:ext uri="{FF2B5EF4-FFF2-40B4-BE49-F238E27FC236}">
                <a16:creationId xmlns:a16="http://schemas.microsoft.com/office/drawing/2014/main" id="{68A4F969-4E17-C47B-C77B-7D58A9D1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E568A-3F69-C321-977D-0B78E669E70D}"/>
              </a:ext>
            </a:extLst>
          </p:cNvPr>
          <p:cNvSpPr txBox="1"/>
          <p:nvPr/>
        </p:nvSpPr>
        <p:spPr>
          <a:xfrm>
            <a:off x="2643188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D66B88-4D33-618D-F7BF-A8D5AD986FE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3338"/>
            <a:ext cx="1143000" cy="695325"/>
            <a:chOff x="914400" y="990599"/>
            <a:chExt cx="1676400" cy="2886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061051-B6DD-0690-F34C-021408BA4850}"/>
                </a:ext>
              </a:extLst>
            </p:cNvPr>
            <p:cNvSpPr/>
            <p:nvPr/>
          </p:nvSpPr>
          <p:spPr>
            <a:xfrm>
              <a:off x="914400" y="990599"/>
              <a:ext cx="1676400" cy="28866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4B94C-B4B6-2EA0-6BE2-5A5F35A2BD65}"/>
                </a:ext>
              </a:extLst>
            </p:cNvPr>
            <p:cNvSpPr txBox="1"/>
            <p:nvPr/>
          </p:nvSpPr>
          <p:spPr>
            <a:xfrm>
              <a:off x="981922" y="990599"/>
              <a:ext cx="1525058" cy="230005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eorgia" panose="02040502050405020303" pitchFamily="18" charset="0"/>
                  <a:ea typeface="+mn-ea"/>
                </a:rPr>
                <a:t>Chemical Process</a:t>
              </a:r>
            </a:p>
          </p:txBody>
        </p:sp>
      </p:grpSp>
      <p:grpSp>
        <p:nvGrpSpPr>
          <p:cNvPr id="31753" name="Group 31">
            <a:extLst>
              <a:ext uri="{FF2B5EF4-FFF2-40B4-BE49-F238E27FC236}">
                <a16:creationId xmlns:a16="http://schemas.microsoft.com/office/drawing/2014/main" id="{E34ACA37-D344-F6C3-59D9-82AA2EE35319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C7A1FE-3590-81C0-D6A5-470B65DF4BD3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9E49D28-5338-16CA-DAF0-179893C3DDEF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4" name="TextBox 32">
            <a:extLst>
              <a:ext uri="{FF2B5EF4-FFF2-40B4-BE49-F238E27FC236}">
                <a16:creationId xmlns:a16="http://schemas.microsoft.com/office/drawing/2014/main" id="{95D1C49D-EBFB-C889-7C58-B29DBE89B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strike="sngStrike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strike="sngStrike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31755" name="Group 33">
            <a:extLst>
              <a:ext uri="{FF2B5EF4-FFF2-40B4-BE49-F238E27FC236}">
                <a16:creationId xmlns:a16="http://schemas.microsoft.com/office/drawing/2014/main" id="{C7A83D45-F962-5B18-3B66-5B3520D3AC8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9A1388E-9785-CDE0-DD71-3C5503FF6383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3B8D889-03CF-C3D4-4630-0485FF19726C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56" name="Group 36">
            <a:extLst>
              <a:ext uri="{FF2B5EF4-FFF2-40B4-BE49-F238E27FC236}">
                <a16:creationId xmlns:a16="http://schemas.microsoft.com/office/drawing/2014/main" id="{07A6CFCF-B014-0CE8-1F19-53953BDD1E9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986462" y="2582863"/>
            <a:ext cx="1438275" cy="3657600"/>
            <a:chOff x="4876799" y="1972270"/>
            <a:chExt cx="1438679" cy="36576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C6174E1-6C95-B11F-5049-23821999FFAE}"/>
                </a:ext>
              </a:extLst>
            </p:cNvPr>
            <p:cNvCxnSpPr/>
            <p:nvPr/>
          </p:nvCxnSpPr>
          <p:spPr>
            <a:xfrm rot="5400000" flipH="1">
              <a:off x="3048000" y="3796309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CA67E9-7F5A-3979-0B06-E77F629BC5EB}"/>
                </a:ext>
              </a:extLst>
            </p:cNvPr>
            <p:cNvCxnSpPr/>
            <p:nvPr/>
          </p:nvCxnSpPr>
          <p:spPr>
            <a:xfrm>
              <a:off x="4881562" y="1967508"/>
              <a:ext cx="14386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7" name="TextBox 40">
            <a:extLst>
              <a:ext uri="{FF2B5EF4-FFF2-40B4-BE49-F238E27FC236}">
                <a16:creationId xmlns:a16="http://schemas.microsoft.com/office/drawing/2014/main" id="{C571981D-CE09-7A9B-050A-520C02D4B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  <a:endParaRPr lang="en-US" altLang="en-US" sz="1500">
              <a:solidFill>
                <a:srgbClr val="604A7B"/>
              </a:solidFill>
              <a:latin typeface="Georgia" panose="02040502050405020303" pitchFamily="18" charset="0"/>
            </a:endParaRPr>
          </a:p>
        </p:txBody>
      </p:sp>
      <p:sp>
        <p:nvSpPr>
          <p:cNvPr id="31758" name="TextBox 42">
            <a:extLst>
              <a:ext uri="{FF2B5EF4-FFF2-40B4-BE49-F238E27FC236}">
                <a16:creationId xmlns:a16="http://schemas.microsoft.com/office/drawing/2014/main" id="{7081339D-AF98-C767-03E4-7876BD32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97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 3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X 0 </a:t>
            </a:r>
            <a:r>
              <a:rPr lang="en-US" altLang="en-US" sz="1500" strike="sngStrike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C8B867-7A55-6D1F-D58F-93486D14F899}"/>
              </a:ext>
            </a:extLst>
          </p:cNvPr>
          <p:cNvGrpSpPr/>
          <p:nvPr/>
        </p:nvGrpSpPr>
        <p:grpSpPr>
          <a:xfrm>
            <a:off x="6634480" y="1545475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1E04C72-FFD0-54F8-FAA4-08A23D16BF56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6918E10-1C60-BC8A-517E-53567D0919C4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-50 °C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6C5772-EAEE-5BC5-FB4C-8779BFFF479F}"/>
              </a:ext>
            </a:extLst>
          </p:cNvPr>
          <p:cNvCxnSpPr/>
          <p:nvPr/>
        </p:nvCxnSpPr>
        <p:spPr>
          <a:xfrm>
            <a:off x="7294563" y="2568575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TextBox 43">
            <a:extLst>
              <a:ext uri="{FF2B5EF4-FFF2-40B4-BE49-F238E27FC236}">
                <a16:creationId xmlns:a16="http://schemas.microsoft.com/office/drawing/2014/main" id="{4C16B445-C068-F28A-1D22-5213FDC4C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9051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100 wt%</a:t>
            </a:r>
          </a:p>
        </p:txBody>
      </p:sp>
      <p:sp>
        <p:nvSpPr>
          <p:cNvPr id="31762" name="TextBox 45">
            <a:extLst>
              <a:ext uri="{FF2B5EF4-FFF2-40B4-BE49-F238E27FC236}">
                <a16:creationId xmlns:a16="http://schemas.microsoft.com/office/drawing/2014/main" id="{04C7BBF8-1618-B750-11AD-1915D6F3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8985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AB4E1E-4530-39C0-A8E9-BB65062EC50B}"/>
              </a:ext>
            </a:extLst>
          </p:cNvPr>
          <p:cNvGrpSpPr/>
          <p:nvPr/>
        </p:nvGrpSpPr>
        <p:grpSpPr>
          <a:xfrm>
            <a:off x="1609321" y="3553671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FD684BD-83E1-B919-9972-18DAD32A1D4F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5B5D20-090D-1EEE-7A29-C4E37D3CBE37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150 °C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8F2FED2-35B1-8D6D-1EAF-559F8AAC17BB}"/>
              </a:ext>
            </a:extLst>
          </p:cNvPr>
          <p:cNvCxnSpPr/>
          <p:nvPr/>
        </p:nvCxnSpPr>
        <p:spPr>
          <a:xfrm>
            <a:off x="2268538" y="4576763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406D226-E08D-751D-C73B-0772B481154A}"/>
              </a:ext>
            </a:extLst>
          </p:cNvPr>
          <p:cNvCxnSpPr>
            <a:stCxn id="51" idx="0"/>
          </p:cNvCxnSpPr>
          <p:nvPr/>
        </p:nvCxnSpPr>
        <p:spPr>
          <a:xfrm flipV="1">
            <a:off x="2257425" y="2895600"/>
            <a:ext cx="0" cy="658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TextBox 56">
            <a:extLst>
              <a:ext uri="{FF2B5EF4-FFF2-40B4-BE49-F238E27FC236}">
                <a16:creationId xmlns:a16="http://schemas.microsoft.com/office/drawing/2014/main" id="{AA7802B9-BB21-3C7C-EFA4-4C6E9073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08927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100 wt%</a:t>
            </a:r>
          </a:p>
        </p:txBody>
      </p:sp>
      <p:sp>
        <p:nvSpPr>
          <p:cNvPr id="31767" name="TextBox 57">
            <a:extLst>
              <a:ext uri="{FF2B5EF4-FFF2-40B4-BE49-F238E27FC236}">
                <a16:creationId xmlns:a16="http://schemas.microsoft.com/office/drawing/2014/main" id="{4375D0A5-3F77-2066-2330-1697047C1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0974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 %</a:t>
            </a:r>
          </a:p>
        </p:txBody>
      </p:sp>
      <p:sp>
        <p:nvSpPr>
          <p:cNvPr id="31768" name="TextBox 58">
            <a:extLst>
              <a:ext uri="{FF2B5EF4-FFF2-40B4-BE49-F238E27FC236}">
                <a16:creationId xmlns:a16="http://schemas.microsoft.com/office/drawing/2014/main" id="{46777F92-060B-2D07-2440-E47C06A41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31769" name="TextBox 59">
            <a:extLst>
              <a:ext uri="{FF2B5EF4-FFF2-40B4-BE49-F238E27FC236}">
                <a16:creationId xmlns:a16="http://schemas.microsoft.com/office/drawing/2014/main" id="{7C4F73E9-A361-CD51-5767-B515CB38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442160-B8D3-1F14-5CA4-2830CE9D6806}"/>
              </a:ext>
            </a:extLst>
          </p:cNvPr>
          <p:cNvSpPr/>
          <p:nvPr/>
        </p:nvSpPr>
        <p:spPr>
          <a:xfrm>
            <a:off x="8534400" y="4933950"/>
            <a:ext cx="369888" cy="395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grpSp>
        <p:nvGrpSpPr>
          <p:cNvPr id="31771" name="Group 55">
            <a:extLst>
              <a:ext uri="{FF2B5EF4-FFF2-40B4-BE49-F238E27FC236}">
                <a16:creationId xmlns:a16="http://schemas.microsoft.com/office/drawing/2014/main" id="{FC8BC775-098E-447C-F67A-16B4B40DFE9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A2ED69F-3294-9332-C401-721AA1C6E95D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472E12D-F25E-5B50-3344-FC594657B651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36B8781-DEDF-2CF3-C2CF-8D6EA6894AA2}"/>
              </a:ext>
            </a:extLst>
          </p:cNvPr>
          <p:cNvCxnSpPr/>
          <p:nvPr/>
        </p:nvCxnSpPr>
        <p:spPr>
          <a:xfrm flipV="1">
            <a:off x="8720138" y="5329238"/>
            <a:ext cx="0" cy="1122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63">
            <a:extLst>
              <a:ext uri="{FF2B5EF4-FFF2-40B4-BE49-F238E27FC236}">
                <a16:creationId xmlns:a16="http://schemas.microsoft.com/office/drawing/2014/main" id="{322B49BD-1EFB-31E4-E10B-AB4030E2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751513"/>
            <a:ext cx="2957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(make up for purge)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0FA4092-C1A3-E34F-DE58-41FF6A6084BE}"/>
              </a:ext>
            </a:extLst>
          </p:cNvPr>
          <p:cNvSpPr/>
          <p:nvPr/>
        </p:nvSpPr>
        <p:spPr>
          <a:xfrm>
            <a:off x="2084388" y="5618163"/>
            <a:ext cx="369887" cy="393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285E77F-264F-A98D-17FB-3B336454E54B}"/>
              </a:ext>
            </a:extLst>
          </p:cNvPr>
          <p:cNvCxnSpPr>
            <a:stCxn id="68" idx="6"/>
          </p:cNvCxnSpPr>
          <p:nvPr/>
        </p:nvCxnSpPr>
        <p:spPr>
          <a:xfrm flipV="1">
            <a:off x="2454275" y="5815013"/>
            <a:ext cx="8874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0460C8EC-7BED-2085-16DF-EC4C0D79E188}"/>
              </a:ext>
            </a:extLst>
          </p:cNvPr>
          <p:cNvCxnSpPr>
            <a:cxnSpLocks/>
            <a:stCxn id="68" idx="2"/>
            <a:endCxn id="71" idx="6"/>
          </p:cNvCxnSpPr>
          <p:nvPr/>
        </p:nvCxnSpPr>
        <p:spPr>
          <a:xfrm rot="10800000">
            <a:off x="416516" y="5815013"/>
            <a:ext cx="1667872" cy="12700"/>
          </a:xfrm>
          <a:prstGeom prst="bentConnector3">
            <a:avLst>
              <a:gd name="adj1" fmla="val 59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557D079D-435F-37D2-DE16-0DCAAA2B44C5}"/>
              </a:ext>
            </a:extLst>
          </p:cNvPr>
          <p:cNvSpPr/>
          <p:nvPr/>
        </p:nvSpPr>
        <p:spPr>
          <a:xfrm>
            <a:off x="45041" y="5618163"/>
            <a:ext cx="371475" cy="393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D29675-BCD4-9C20-3DEB-6CC7DC851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867400"/>
            <a:ext cx="8270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Georgia" panose="02040502050405020303" pitchFamily="18" charset="0"/>
              </a:rPr>
              <a:t>Purge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85797F-FE96-1ECF-1236-023379D3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4324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 %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2B5E96-004D-3B1D-4DD5-3431A2A2F540}"/>
              </a:ext>
            </a:extLst>
          </p:cNvPr>
          <p:cNvCxnSpPr>
            <a:cxnSpLocks/>
          </p:cNvCxnSpPr>
          <p:nvPr/>
        </p:nvCxnSpPr>
        <p:spPr>
          <a:xfrm flipV="1">
            <a:off x="230778" y="6003601"/>
            <a:ext cx="0" cy="64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C4A107D-811D-9E1F-83DE-49665FE4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65" y="5956554"/>
            <a:ext cx="1425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100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(make up stream)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59FB77-7AB8-A672-F250-8E9357558748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319088"/>
            <a:ext cx="1047750" cy="1281112"/>
            <a:chOff x="5616245" y="1960769"/>
            <a:chExt cx="699233" cy="1281689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9227C4B-0B7A-78E6-7F73-4A99CE5FB7A0}"/>
                </a:ext>
              </a:extLst>
            </p:cNvPr>
            <p:cNvCxnSpPr/>
            <p:nvPr/>
          </p:nvCxnSpPr>
          <p:spPr>
            <a:xfrm flipV="1">
              <a:off x="5616245" y="1960769"/>
              <a:ext cx="0" cy="128168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5697021-1A3D-CC3E-3529-AB9EC27A34DF}"/>
                </a:ext>
              </a:extLst>
            </p:cNvPr>
            <p:cNvCxnSpPr/>
            <p:nvPr/>
          </p:nvCxnSpPr>
          <p:spPr>
            <a:xfrm>
              <a:off x="5627899" y="1971886"/>
              <a:ext cx="687579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83" name="Group 82">
            <a:extLst>
              <a:ext uri="{FF2B5EF4-FFF2-40B4-BE49-F238E27FC236}">
                <a16:creationId xmlns:a16="http://schemas.microsoft.com/office/drawing/2014/main" id="{CF947C63-4291-A226-2040-B49D2A1F6901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1537D73-15B3-AE5B-741F-BF8F12FCC73E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31796" name="TextBox 84">
              <a:extLst>
                <a:ext uri="{FF2B5EF4-FFF2-40B4-BE49-F238E27FC236}">
                  <a16:creationId xmlns:a16="http://schemas.microsoft.com/office/drawing/2014/main" id="{0078235B-564C-072E-16D5-051A62D43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59D9CA14-4F21-B61B-0CC3-7BA3CE06B0FD}"/>
              </a:ext>
            </a:extLst>
          </p:cNvPr>
          <p:cNvCxnSpPr/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3D6BA7A-9FAB-C8C4-90DB-B983F7C33535}"/>
              </a:ext>
            </a:extLst>
          </p:cNvPr>
          <p:cNvCxnSpPr/>
          <p:nvPr/>
        </p:nvCxnSpPr>
        <p:spPr>
          <a:xfrm>
            <a:off x="204788" y="1573213"/>
            <a:ext cx="846137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06F4044-61B3-1EDB-240D-6DE0C59C14B1}"/>
              </a:ext>
            </a:extLst>
          </p:cNvPr>
          <p:cNvCxnSpPr/>
          <p:nvPr/>
        </p:nvCxnSpPr>
        <p:spPr>
          <a:xfrm flipV="1">
            <a:off x="4335463" y="381000"/>
            <a:ext cx="0" cy="11350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E295A2-478B-AE50-34B8-5331BB0B3528}"/>
              </a:ext>
            </a:extLst>
          </p:cNvPr>
          <p:cNvCxnSpPr>
            <a:endCxn id="19" idx="3"/>
          </p:cNvCxnSpPr>
          <p:nvPr/>
        </p:nvCxnSpPr>
        <p:spPr>
          <a:xfrm flipH="1">
            <a:off x="2362200" y="355600"/>
            <a:ext cx="1973263" cy="254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A70C87-EF99-39BB-AD86-607D9D99D5F6}"/>
              </a:ext>
            </a:extLst>
          </p:cNvPr>
          <p:cNvCxnSpPr/>
          <p:nvPr/>
        </p:nvCxnSpPr>
        <p:spPr>
          <a:xfrm flipV="1">
            <a:off x="3468688" y="1541463"/>
            <a:ext cx="87471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C871778-38BB-10C8-B748-97B89228BCB9}"/>
              </a:ext>
            </a:extLst>
          </p:cNvPr>
          <p:cNvCxnSpPr>
            <a:endCxn id="105" idx="4"/>
          </p:cNvCxnSpPr>
          <p:nvPr/>
        </p:nvCxnSpPr>
        <p:spPr>
          <a:xfrm flipV="1">
            <a:off x="7281863" y="609600"/>
            <a:ext cx="0" cy="936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B4F64557-AA4E-E967-8D2C-14D5D4D9A94E}"/>
              </a:ext>
            </a:extLst>
          </p:cNvPr>
          <p:cNvCxnSpPr>
            <a:stCxn id="105" idx="6"/>
          </p:cNvCxnSpPr>
          <p:nvPr/>
        </p:nvCxnSpPr>
        <p:spPr>
          <a:xfrm>
            <a:off x="7467600" y="412750"/>
            <a:ext cx="1263650" cy="45497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214A3548-EC45-87DE-6C2E-EBEE49596AA0}"/>
              </a:ext>
            </a:extLst>
          </p:cNvPr>
          <p:cNvSpPr/>
          <p:nvPr/>
        </p:nvSpPr>
        <p:spPr>
          <a:xfrm>
            <a:off x="7097713" y="215900"/>
            <a:ext cx="369887" cy="393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latin typeface="Georgia" panose="02040502050405020303" pitchFamily="18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93D2C1A-7202-69A1-9727-AB6A6BE2CEAF}"/>
              </a:ext>
            </a:extLst>
          </p:cNvPr>
          <p:cNvCxnSpPr>
            <a:stCxn id="105" idx="2"/>
          </p:cNvCxnSpPr>
          <p:nvPr/>
        </p:nvCxnSpPr>
        <p:spPr>
          <a:xfrm flipH="1" flipV="1">
            <a:off x="6324600" y="412750"/>
            <a:ext cx="77311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3" name="TextBox 106">
            <a:extLst>
              <a:ext uri="{FF2B5EF4-FFF2-40B4-BE49-F238E27FC236}">
                <a16:creationId xmlns:a16="http://schemas.microsoft.com/office/drawing/2014/main" id="{07254A93-8872-9393-7C82-726EF33D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2750"/>
            <a:ext cx="8270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0000"/>
                </a:solidFill>
                <a:latin typeface="Georgia" panose="02040502050405020303" pitchFamily="18" charset="0"/>
              </a:rPr>
              <a:t>Purge</a:t>
            </a:r>
          </a:p>
        </p:txBody>
      </p:sp>
      <p:sp>
        <p:nvSpPr>
          <p:cNvPr id="31794" name="TextBox 107">
            <a:extLst>
              <a:ext uri="{FF2B5EF4-FFF2-40B4-BE49-F238E27FC236}">
                <a16:creationId xmlns:a16="http://schemas.microsoft.com/office/drawing/2014/main" id="{A8E773F0-62F5-3DAC-E9E2-A992A10E7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0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 autoUpdateAnimBg="0"/>
      <p:bldP spid="71" grpId="0" animBg="1" autoUpdateAnimBg="0"/>
      <p:bldP spid="73" grpId="0" autoUpdateAnimBg="0"/>
      <p:bldP spid="74" grpId="0" autoUpdateAnimBg="0"/>
      <p:bldP spid="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9B96845-3E96-6993-C1FA-7D300A8F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1143000"/>
          </a:xfrm>
        </p:spPr>
        <p:txBody>
          <a:bodyPr/>
          <a:lstStyle/>
          <a:p>
            <a:r>
              <a:rPr lang="en-US" altLang="en-US">
                <a:latin typeface="Georgia" panose="02040502050405020303" pitchFamily="18" charset="0"/>
              </a:rPr>
              <a:t>Key Takeaways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FC3B445F-A1D8-CFFD-67EB-030934903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Georgia" panose="02040502050405020303" pitchFamily="18" charset="0"/>
              </a:rPr>
              <a:t>The oil/water and oil/N</a:t>
            </a:r>
            <a:r>
              <a:rPr lang="en-US" altLang="en-US" baseline="-25000" dirty="0">
                <a:latin typeface="Georgia" panose="02040502050405020303" pitchFamily="18" charset="0"/>
              </a:rPr>
              <a:t>2</a:t>
            </a:r>
            <a:r>
              <a:rPr lang="en-US" altLang="en-US" dirty="0">
                <a:latin typeface="Georgia" panose="02040502050405020303" pitchFamily="18" charset="0"/>
              </a:rPr>
              <a:t> extractions are not perfect </a:t>
            </a:r>
          </a:p>
          <a:p>
            <a:endParaRPr lang="en-US" altLang="en-US" dirty="0">
              <a:latin typeface="Georgia" panose="02040502050405020303" pitchFamily="18" charset="0"/>
            </a:endParaRPr>
          </a:p>
          <a:p>
            <a:r>
              <a:rPr lang="en-US" altLang="en-US" dirty="0">
                <a:latin typeface="Georgia" panose="02040502050405020303" pitchFamily="18" charset="0"/>
              </a:rPr>
              <a:t>Minimize flow rates by recycling solvents when possible!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84CA28-0016-892E-A849-00C5326C0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Design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DAC6-0FF3-C7C5-1C0E-B5800C71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en-US" sz="3000" dirty="0">
                <a:latin typeface="Georgia" panose="02040502050405020303" pitchFamily="18" charset="0"/>
              </a:rPr>
              <a:t>Separate E and X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600" dirty="0">
                <a:latin typeface="Georgia" panose="02040502050405020303" pitchFamily="18" charset="0"/>
              </a:rPr>
              <a:t>Both streams may contain up to 10 </a:t>
            </a:r>
            <a:r>
              <a:rPr lang="en-US" altLang="en-US" sz="2600" dirty="0" err="1">
                <a:latin typeface="Georgia" panose="02040502050405020303" pitchFamily="18" charset="0"/>
              </a:rPr>
              <a:t>wt</a:t>
            </a:r>
            <a:r>
              <a:rPr lang="en-US" altLang="en-US" sz="2600" dirty="0">
                <a:latin typeface="Georgia" panose="02040502050405020303" pitchFamily="18" charset="0"/>
              </a:rPr>
              <a:t>% of the other component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600" dirty="0">
                <a:latin typeface="Georgia" panose="02040502050405020303" pitchFamily="18" charset="0"/>
              </a:rPr>
              <a:t>Neither stream may contain water</a:t>
            </a:r>
          </a:p>
          <a:p>
            <a:pPr marL="514350" indent="-51435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en-US" sz="3000" dirty="0">
                <a:latin typeface="Georgia" panose="02040502050405020303" pitchFamily="18" charset="0"/>
              </a:rPr>
              <a:t>Minimize the number of units</a:t>
            </a:r>
          </a:p>
          <a:p>
            <a:pPr marL="514350" indent="-51435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en-US" sz="3000" dirty="0">
                <a:latin typeface="Georgia" panose="02040502050405020303" pitchFamily="18" charset="0"/>
              </a:rPr>
              <a:t>Minimize waste</a:t>
            </a:r>
          </a:p>
          <a:p>
            <a:pPr marL="514350" indent="-514350"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en-US" altLang="en-US" sz="3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D8FA4E9-D948-4217-DD90-37C39F14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Design Specifications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2AB579-434A-E58F-575C-600C29398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16706"/>
              </p:ext>
            </p:extLst>
          </p:nvPr>
        </p:nvGraphicFramePr>
        <p:xfrm>
          <a:off x="2057400" y="1524002"/>
          <a:ext cx="4800600" cy="2362198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Component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</a:rPr>
                        <a:t>Boiling </a:t>
                      </a: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Point (</a:t>
                      </a: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℃)</a:t>
                      </a: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100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Water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7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Oil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7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</a:t>
                      </a:r>
                      <a:r>
                        <a:rPr kumimoji="0" lang="en-US" altLang="en-US" sz="1800" b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-196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MS PGothic" panose="020B0600070205080204" pitchFamily="34" charset="-128"/>
                      </a:endParaRP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13FBAA8-F940-3136-32F1-1263F3F0F455}"/>
              </a:ext>
            </a:extLst>
          </p:cNvPr>
          <p:cNvSpPr/>
          <p:nvPr/>
        </p:nvSpPr>
        <p:spPr>
          <a:xfrm>
            <a:off x="5220325" y="1981203"/>
            <a:ext cx="875675" cy="1143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85426-9261-3929-727B-4B4F6F42DAE9}"/>
              </a:ext>
            </a:extLst>
          </p:cNvPr>
          <p:cNvSpPr txBox="1"/>
          <p:nvPr/>
        </p:nvSpPr>
        <p:spPr>
          <a:xfrm>
            <a:off x="484339" y="4114800"/>
            <a:ext cx="8659661" cy="22410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latin typeface="Georgia" panose="02040502050405020303" pitchFamily="18" charset="0"/>
              </a:rPr>
              <a:t>Assumptions: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Water and oil are immiscible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3"/>
                </a:solidFill>
                <a:latin typeface="Georgia" panose="02040502050405020303" pitchFamily="18" charset="0"/>
              </a:rPr>
              <a:t>Oil does not evaporate into N</a:t>
            </a:r>
            <a:r>
              <a:rPr lang="en-US" altLang="en-US" sz="2400" baseline="-25000" dirty="0">
                <a:solidFill>
                  <a:schemeClr val="accent3"/>
                </a:solidFill>
                <a:latin typeface="Georgia" panose="02040502050405020303" pitchFamily="18" charset="0"/>
              </a:rPr>
              <a:t>2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Water evaporates into N</a:t>
            </a:r>
            <a:r>
              <a:rPr lang="en-US" altLang="en-US" sz="2400" baseline="-25000" dirty="0">
                <a:solidFill>
                  <a:schemeClr val="accent6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 (1.4 </a:t>
            </a:r>
            <a:r>
              <a:rPr lang="en-US" altLang="en-US" sz="2400" dirty="0" err="1">
                <a:solidFill>
                  <a:schemeClr val="accent6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% H</a:t>
            </a:r>
            <a:r>
              <a:rPr lang="en-US" altLang="en-US" sz="2400" baseline="-25000" dirty="0">
                <a:solidFill>
                  <a:schemeClr val="accent6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O vapor in N</a:t>
            </a:r>
            <a:r>
              <a:rPr lang="en-US" altLang="en-US" sz="2400" baseline="-25000" dirty="0">
                <a:solidFill>
                  <a:schemeClr val="accent6"/>
                </a:solidFill>
                <a:latin typeface="Georgia" panose="02040502050405020303" pitchFamily="18" charset="0"/>
              </a:rPr>
              <a:t>2 </a:t>
            </a:r>
            <a:r>
              <a:rPr lang="en-US" altLang="en-US" sz="2400" dirty="0">
                <a:solidFill>
                  <a:schemeClr val="accent6"/>
                </a:solidFill>
                <a:latin typeface="Georgia" panose="02040502050405020303" pitchFamily="18" charset="0"/>
              </a:rPr>
              <a:t>at 20 ℃)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68C56A0-7DDF-9946-0F2A-E70F773F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73" y="4237132"/>
            <a:ext cx="1170727" cy="15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792CCA-7856-B1CE-C208-C6CBFA848A33}"/>
              </a:ext>
            </a:extLst>
          </p:cNvPr>
          <p:cNvSpPr/>
          <p:nvPr/>
        </p:nvSpPr>
        <p:spPr>
          <a:xfrm>
            <a:off x="2895600" y="2780327"/>
            <a:ext cx="838200" cy="635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C8740D-2E73-E079-E54B-D9E336AC65C7}"/>
              </a:ext>
            </a:extLst>
          </p:cNvPr>
          <p:cNvSpPr/>
          <p:nvPr/>
        </p:nvSpPr>
        <p:spPr>
          <a:xfrm>
            <a:off x="2895600" y="3135926"/>
            <a:ext cx="838200" cy="6857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5666B0-2D5C-8D06-18A9-F6C93C22A204}"/>
              </a:ext>
            </a:extLst>
          </p:cNvPr>
          <p:cNvSpPr/>
          <p:nvPr/>
        </p:nvSpPr>
        <p:spPr>
          <a:xfrm>
            <a:off x="2895600" y="3500487"/>
            <a:ext cx="838200" cy="33019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5068E3-285E-F033-C119-F548CB69C587}"/>
              </a:ext>
            </a:extLst>
          </p:cNvPr>
          <p:cNvSpPr/>
          <p:nvPr/>
        </p:nvSpPr>
        <p:spPr>
          <a:xfrm>
            <a:off x="2895600" y="2780326"/>
            <a:ext cx="838200" cy="33019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9165E-2AE5-7983-4DE1-BF97ADB7EEFC}"/>
              </a:ext>
            </a:extLst>
          </p:cNvPr>
          <p:cNvSpPr txBox="1"/>
          <p:nvPr/>
        </p:nvSpPr>
        <p:spPr>
          <a:xfrm>
            <a:off x="6229663" y="2229537"/>
            <a:ext cx="2018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accent2"/>
                </a:solidFill>
                <a:latin typeface="Georgia" panose="02040502050405020303" pitchFamily="18" charset="0"/>
              </a:rPr>
              <a:t>Cannot separate by distillation!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2C557-71C1-626C-5F8E-DBAFB85A4922}"/>
              </a:ext>
            </a:extLst>
          </p:cNvPr>
          <p:cNvSpPr txBox="1"/>
          <p:nvPr/>
        </p:nvSpPr>
        <p:spPr>
          <a:xfrm>
            <a:off x="6591925" y="1444704"/>
            <a:ext cx="2018675" cy="170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algn="ctr" eaLnBrk="1" hangingPunct="1">
              <a:lnSpc>
                <a:spcPct val="150000"/>
              </a:lnSpc>
            </a:pPr>
            <a:r>
              <a:rPr lang="en-US" altLang="en-US" sz="1800" i="1" u="sng" dirty="0">
                <a:latin typeface="Georgia" panose="02040502050405020303" pitchFamily="18" charset="0"/>
              </a:rPr>
              <a:t>input stream</a:t>
            </a:r>
          </a:p>
          <a:p>
            <a:pPr marL="400050" lvl="1" algn="ctr" eaLnBrk="1" hangingPunct="1">
              <a:lnSpc>
                <a:spcPct val="150000"/>
              </a:lnSpc>
            </a:pPr>
            <a:r>
              <a:rPr lang="en-US" altLang="en-US" sz="1800" i="1" dirty="0">
                <a:latin typeface="Georgia" panose="02040502050405020303" pitchFamily="18" charset="0"/>
              </a:rPr>
              <a:t>x</a:t>
            </a:r>
            <a:r>
              <a:rPr lang="en-US" altLang="en-US" sz="1800" baseline="-25000" dirty="0">
                <a:latin typeface="Georgia" panose="02040502050405020303" pitchFamily="18" charset="0"/>
              </a:rPr>
              <a:t>H20 </a:t>
            </a:r>
            <a:r>
              <a:rPr lang="en-US" altLang="en-US" sz="1800" dirty="0">
                <a:latin typeface="Georgia" panose="02040502050405020303" pitchFamily="18" charset="0"/>
              </a:rPr>
              <a:t>= 0.95</a:t>
            </a:r>
          </a:p>
          <a:p>
            <a:pPr marL="400050" lvl="1" algn="ctr" eaLnBrk="1" hangingPunct="1">
              <a:lnSpc>
                <a:spcPct val="150000"/>
              </a:lnSpc>
            </a:pPr>
            <a:r>
              <a:rPr lang="en-US" altLang="en-US" sz="1800" i="1" dirty="0" err="1">
                <a:latin typeface="Georgia" panose="02040502050405020303" pitchFamily="18" charset="0"/>
              </a:rPr>
              <a:t>x</a:t>
            </a:r>
            <a:r>
              <a:rPr lang="en-US" altLang="en-US" sz="1800" baseline="-25000" dirty="0" err="1">
                <a:latin typeface="Georgia" panose="02040502050405020303" pitchFamily="18" charset="0"/>
              </a:rPr>
              <a:t>E</a:t>
            </a:r>
            <a:r>
              <a:rPr lang="en-US" altLang="en-US" sz="1800" baseline="-25000" dirty="0"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 panose="02040502050405020303" pitchFamily="18" charset="0"/>
              </a:rPr>
              <a:t>= 0.03</a:t>
            </a:r>
          </a:p>
          <a:p>
            <a:pPr marL="400050" lvl="1" algn="ctr" eaLnBrk="1" hangingPunct="1">
              <a:lnSpc>
                <a:spcPct val="150000"/>
              </a:lnSpc>
            </a:pPr>
            <a:r>
              <a:rPr lang="en-US" altLang="en-US" sz="1800" i="1" dirty="0" err="1">
                <a:latin typeface="Georgia" panose="02040502050405020303" pitchFamily="18" charset="0"/>
              </a:rPr>
              <a:t>x</a:t>
            </a:r>
            <a:r>
              <a:rPr lang="en-US" altLang="en-US" sz="1800" baseline="-25000" dirty="0" err="1">
                <a:latin typeface="Georgia" panose="02040502050405020303" pitchFamily="18" charset="0"/>
              </a:rPr>
              <a:t>X</a:t>
            </a:r>
            <a:r>
              <a:rPr lang="en-US" altLang="en-US" sz="1800" baseline="-25000" dirty="0">
                <a:latin typeface="Georgia" panose="02040502050405020303" pitchFamily="18" charset="0"/>
              </a:rPr>
              <a:t> </a:t>
            </a:r>
            <a:r>
              <a:rPr lang="en-US" altLang="en-US" sz="1800" dirty="0">
                <a:latin typeface="Georgia" panose="02040502050405020303" pitchFamily="18" charset="0"/>
              </a:rPr>
              <a:t>= 0.02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6FC7B1E-8D32-5D78-1758-7F6314E6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Georgia" panose="02040502050405020303" pitchFamily="18" charset="0"/>
              </a:rPr>
              <a:t>Which absorber should we use? </a:t>
            </a:r>
          </a:p>
        </p:txBody>
      </p:sp>
      <p:pic>
        <p:nvPicPr>
          <p:cNvPr id="18434" name="Picture 1028" descr="C:\tmd\ChemE 2190\ChemE 2190 - General\Exercises Solns Presentations\4.13 figure.jpg">
            <a:extLst>
              <a:ext uri="{FF2B5EF4-FFF2-40B4-BE49-F238E27FC236}">
                <a16:creationId xmlns:a16="http://schemas.microsoft.com/office/drawing/2014/main" id="{506B161B-E878-7BB2-A9A5-081141CE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3" y="1347213"/>
            <a:ext cx="5630437" cy="46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29">
            <a:extLst>
              <a:ext uri="{FF2B5EF4-FFF2-40B4-BE49-F238E27FC236}">
                <a16:creationId xmlns:a16="http://schemas.microsoft.com/office/drawing/2014/main" id="{B61388A8-8A9F-FDEB-9E2D-A0CEF39C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13" y="1451297"/>
            <a:ext cx="24448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1. Oil + N</a:t>
            </a:r>
            <a:r>
              <a:rPr lang="en-US" altLang="en-US" sz="2000" b="1" baseline="-25000" dirty="0">
                <a:latin typeface="Georgia" panose="02040502050405020303" pitchFamily="18" charset="0"/>
              </a:rPr>
              <a:t>2</a:t>
            </a:r>
            <a:endParaRPr lang="en-US" altLang="en-US" sz="2000" b="1" dirty="0">
              <a:latin typeface="Georgia" panose="02040502050405020303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Preferentially extract </a:t>
            </a:r>
            <a:r>
              <a:rPr lang="en-US" altLang="en-US" sz="2000" i="1" dirty="0">
                <a:latin typeface="Georgia" panose="02040502050405020303" pitchFamily="18" charset="0"/>
              </a:rPr>
              <a:t>X </a:t>
            </a:r>
            <a:r>
              <a:rPr lang="en-US" altLang="en-US" sz="2000" dirty="0">
                <a:latin typeface="Georgia" panose="02040502050405020303" pitchFamily="18" charset="0"/>
              </a:rPr>
              <a:t>into N</a:t>
            </a:r>
            <a:r>
              <a:rPr lang="en-US" altLang="en-US" sz="2000" baseline="-25000" dirty="0">
                <a:latin typeface="Georgia" panose="02040502050405020303" pitchFamily="18" charset="0"/>
              </a:rPr>
              <a:t>2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4"/>
                </a:solidFill>
                <a:latin typeface="Georgia" panose="02040502050405020303" pitchFamily="18" charset="0"/>
              </a:rPr>
              <a:t>Step 2</a:t>
            </a:r>
          </a:p>
        </p:txBody>
      </p:sp>
      <p:sp>
        <p:nvSpPr>
          <p:cNvPr id="3" name="Text Box 1029">
            <a:extLst>
              <a:ext uri="{FF2B5EF4-FFF2-40B4-BE49-F238E27FC236}">
                <a16:creationId xmlns:a16="http://schemas.microsoft.com/office/drawing/2014/main" id="{B770AB0A-1953-E4A6-F88F-5C5EB412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214" y="3174318"/>
            <a:ext cx="312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2. Water + N</a:t>
            </a:r>
            <a:r>
              <a:rPr lang="en-US" altLang="en-US" sz="2000" b="1" baseline="-25000" dirty="0">
                <a:latin typeface="Georgia" panose="02040502050405020303" pitchFamily="18" charset="0"/>
              </a:rPr>
              <a:t>2</a:t>
            </a:r>
            <a:endParaRPr lang="en-US" altLang="en-US" sz="2000" b="1" dirty="0">
              <a:latin typeface="Georgia" panose="02040502050405020303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No clear preferential separation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Text Box 1029">
            <a:extLst>
              <a:ext uri="{FF2B5EF4-FFF2-40B4-BE49-F238E27FC236}">
                <a16:creationId xmlns:a16="http://schemas.microsoft.com/office/drawing/2014/main" id="{5D7377BD-B1A9-98B4-7BA4-26D2B116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18684"/>
            <a:ext cx="3124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3. Water + Oil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No clear preferential separation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4"/>
                </a:solidFill>
                <a:latin typeface="Georgia" panose="02040502050405020303" pitchFamily="18" charset="0"/>
              </a:rPr>
              <a:t>Step 1 (E and X from water to oil)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DAD9F-D0AB-1DC0-DBF2-62FD563379F2}"/>
              </a:ext>
            </a:extLst>
          </p:cNvPr>
          <p:cNvSpPr txBox="1"/>
          <p:nvPr/>
        </p:nvSpPr>
        <p:spPr>
          <a:xfrm>
            <a:off x="152400" y="6080748"/>
            <a:ext cx="3444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* Input: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Water, E, X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* Target Output: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relatively pure E,X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18810-6A27-F292-7EA6-8C8EA95629F4}"/>
              </a:ext>
            </a:extLst>
          </p:cNvPr>
          <p:cNvSpPr/>
          <p:nvPr/>
        </p:nvSpPr>
        <p:spPr>
          <a:xfrm>
            <a:off x="624966" y="1347213"/>
            <a:ext cx="5449247" cy="163121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AF68D-F828-E455-16A8-F1AB7C5C3476}"/>
              </a:ext>
            </a:extLst>
          </p:cNvPr>
          <p:cNvSpPr txBox="1"/>
          <p:nvPr/>
        </p:nvSpPr>
        <p:spPr>
          <a:xfrm>
            <a:off x="152400" y="1928350"/>
            <a:ext cx="51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Georgia" panose="02040502050405020303" pitchFamily="18" charset="0"/>
              </a:rPr>
              <a:t>1.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89B6C-0C71-5001-BEF8-6395C476AF80}"/>
              </a:ext>
            </a:extLst>
          </p:cNvPr>
          <p:cNvSpPr txBox="1"/>
          <p:nvPr/>
        </p:nvSpPr>
        <p:spPr>
          <a:xfrm>
            <a:off x="152400" y="3510240"/>
            <a:ext cx="51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Georgia" panose="02040502050405020303" pitchFamily="18" charset="0"/>
              </a:rPr>
              <a:t>2</a:t>
            </a:r>
            <a:r>
              <a:rPr lang="en-US" altLang="en-US" sz="1800" b="1" dirty="0">
                <a:latin typeface="Georgia" panose="02040502050405020303" pitchFamily="18" charset="0"/>
              </a:rPr>
              <a:t>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19C93-7C96-2BDB-8567-9EF3E950635E}"/>
              </a:ext>
            </a:extLst>
          </p:cNvPr>
          <p:cNvSpPr txBox="1"/>
          <p:nvPr/>
        </p:nvSpPr>
        <p:spPr>
          <a:xfrm>
            <a:off x="152400" y="4907464"/>
            <a:ext cx="51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latin typeface="Georgia" panose="02040502050405020303" pitchFamily="18" charset="0"/>
              </a:rPr>
              <a:t>3</a:t>
            </a:r>
            <a:r>
              <a:rPr lang="en-US" altLang="en-US" sz="1800" b="1" dirty="0">
                <a:latin typeface="Georgia" panose="02040502050405020303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5">
            <a:extLst>
              <a:ext uri="{FF2B5EF4-FFF2-40B4-BE49-F238E27FC236}">
                <a16:creationId xmlns:a16="http://schemas.microsoft.com/office/drawing/2014/main" id="{2754AA56-A5FD-C07F-8167-BA27DC6E54AE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99DA2-7CC2-48F5-C8B4-703B3FB112F1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1515" name="TextBox 4">
              <a:extLst>
                <a:ext uri="{FF2B5EF4-FFF2-40B4-BE49-F238E27FC236}">
                  <a16:creationId xmlns:a16="http://schemas.microsoft.com/office/drawing/2014/main" id="{96C2B87A-2FF2-9009-5F00-8C126B7C7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1EBF91-0EBC-450A-82AA-2AC816D6047B}"/>
              </a:ext>
            </a:extLst>
          </p:cNvPr>
          <p:cNvCxnSpPr/>
          <p:nvPr/>
        </p:nvCxnSpPr>
        <p:spPr>
          <a:xfrm>
            <a:off x="25749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ABC783-1B76-620E-CBFE-0F088852CDDF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65A47F-D127-4C51-1B77-25D746409346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602DD5-54E4-6273-62BF-82D7DE56620D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4D10F4-F41D-90BA-E633-0574D88E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46B72-28C4-366F-DAE0-F30992640D9A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0A9EE0-F028-7181-28A6-DFABF1F4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FC531-4286-108E-1110-31152615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110A1-A2D1-8272-FBE5-9FAE3D68B5B0}"/>
              </a:ext>
            </a:extLst>
          </p:cNvPr>
          <p:cNvSpPr txBox="1"/>
          <p:nvPr/>
        </p:nvSpPr>
        <p:spPr>
          <a:xfrm>
            <a:off x="6705600" y="152400"/>
            <a:ext cx="232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PLAN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E, X from water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 oil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X from E and oil  N</a:t>
            </a:r>
            <a:r>
              <a:rPr lang="en-US" altLang="en-US" sz="1400" baseline="-250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2</a:t>
            </a:r>
            <a:endParaRPr lang="en-US" altLang="en-US" sz="14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7" grpId="0" autoUpdateAnimBg="0"/>
      <p:bldP spid="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5">
            <a:extLst>
              <a:ext uri="{FF2B5EF4-FFF2-40B4-BE49-F238E27FC236}">
                <a16:creationId xmlns:a16="http://schemas.microsoft.com/office/drawing/2014/main" id="{B3A8F91C-2F3A-3846-75D3-63079E07E60E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5B4E5D-390E-487F-25D9-BC13FF9B1829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3578" name="TextBox 4">
              <a:extLst>
                <a:ext uri="{FF2B5EF4-FFF2-40B4-BE49-F238E27FC236}">
                  <a16:creationId xmlns:a16="http://schemas.microsoft.com/office/drawing/2014/main" id="{236B1E50-04B2-CD66-3B43-165FAE99B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DE3A4D-1CB4-0491-82DC-78562EE6D5DD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1C4DF6-E736-4827-95F2-D1CF32A71D44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855AF-FF02-2914-D400-5AA759251DA5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CC0609-7D95-8BA1-542E-88FCC5903188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4C07EC1A-789F-D274-F31B-0D58A4E46339}"/>
              </a:ext>
            </a:extLst>
          </p:cNvPr>
          <p:cNvCxnSpPr>
            <a:endCxn id="23576" idx="0"/>
          </p:cNvCxnSpPr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53FC43-E437-0354-C048-66C3A6B22018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0DB30E-B83F-86C0-A469-BFE8C35806F7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3576" name="TextBox 19">
              <a:extLst>
                <a:ext uri="{FF2B5EF4-FFF2-40B4-BE49-F238E27FC236}">
                  <a16:creationId xmlns:a16="http://schemas.microsoft.com/office/drawing/2014/main" id="{99000D0B-9E89-0C9A-6ED4-5E0BD6F2A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68E666-2BD2-C277-2681-94211FDEB5E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1F1D91-63E3-02D2-7A8B-557569D4D33D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6DC22D4-5BAA-F2ED-5B09-1F52F66DCC13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1BE746C-C33B-B183-A77C-5D670C45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B80710-58A1-8671-AFF3-DB6E84B6429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ED8D37-8D85-BA2C-C246-59FBF5498DC8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BA28470-2F0E-97EF-6A4B-D289230873E2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B3C156-DD6F-3D16-E2B6-ECF7226835F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07CCE-977A-99B8-62D3-43CAB6217329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63A4F16-538C-9AE5-B04C-52004FABF8C7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C32FF22-70D7-DD3B-E74A-E14BB11D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9FB7CF-C791-7C52-6066-EE16491A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97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0 wt%</a:t>
            </a:r>
          </a:p>
        </p:txBody>
      </p:sp>
      <p:sp>
        <p:nvSpPr>
          <p:cNvPr id="23566" name="TextBox 52">
            <a:extLst>
              <a:ext uri="{FF2B5EF4-FFF2-40B4-BE49-F238E27FC236}">
                <a16:creationId xmlns:a16="http://schemas.microsoft.com/office/drawing/2014/main" id="{E745A9DB-04A0-4B66-7954-5CF6C0D8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23567" name="TextBox 53">
            <a:extLst>
              <a:ext uri="{FF2B5EF4-FFF2-40B4-BE49-F238E27FC236}">
                <a16:creationId xmlns:a16="http://schemas.microsoft.com/office/drawing/2014/main" id="{26D7B5CE-C90E-E87F-F848-8CE88A3A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23568" name="TextBox 54">
            <a:extLst>
              <a:ext uri="{FF2B5EF4-FFF2-40B4-BE49-F238E27FC236}">
                <a16:creationId xmlns:a16="http://schemas.microsoft.com/office/drawing/2014/main" id="{5C8CAB4D-FD1E-2529-A71E-6DDA243B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F2AE1-3605-C883-2AA0-349667DBBE23}"/>
              </a:ext>
            </a:extLst>
          </p:cNvPr>
          <p:cNvSpPr txBox="1"/>
          <p:nvPr/>
        </p:nvSpPr>
        <p:spPr>
          <a:xfrm>
            <a:off x="6705600" y="152400"/>
            <a:ext cx="232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PLAN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E, X from water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 oil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X from E and oil  N</a:t>
            </a:r>
            <a:r>
              <a:rPr lang="en-US" altLang="en-US" sz="1400" baseline="-250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2</a:t>
            </a:r>
            <a:endParaRPr lang="en-US" altLang="en-US" sz="14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41" grpId="0" autoUpdateAnimBg="0"/>
      <p:bldP spid="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5">
            <a:extLst>
              <a:ext uri="{FF2B5EF4-FFF2-40B4-BE49-F238E27FC236}">
                <a16:creationId xmlns:a16="http://schemas.microsoft.com/office/drawing/2014/main" id="{B3A8F91C-2F3A-3846-75D3-63079E07E60E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5B4E5D-390E-487F-25D9-BC13FF9B1829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3578" name="TextBox 4">
              <a:extLst>
                <a:ext uri="{FF2B5EF4-FFF2-40B4-BE49-F238E27FC236}">
                  <a16:creationId xmlns:a16="http://schemas.microsoft.com/office/drawing/2014/main" id="{236B1E50-04B2-CD66-3B43-165FAE99B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DE3A4D-1CB4-0491-82DC-78562EE6D5DD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1C4DF6-E736-4827-95F2-D1CF32A71D44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855AF-FF02-2914-D400-5AA759251DA5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5CC0609-7D95-8BA1-542E-88FCC5903188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4C07EC1A-789F-D274-F31B-0D58A4E46339}"/>
              </a:ext>
            </a:extLst>
          </p:cNvPr>
          <p:cNvCxnSpPr>
            <a:endCxn id="23576" idx="0"/>
          </p:cNvCxnSpPr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53FC43-E437-0354-C048-66C3A6B22018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0DB30E-B83F-86C0-A469-BFE8C35806F7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3576" name="TextBox 19">
              <a:extLst>
                <a:ext uri="{FF2B5EF4-FFF2-40B4-BE49-F238E27FC236}">
                  <a16:creationId xmlns:a16="http://schemas.microsoft.com/office/drawing/2014/main" id="{99000D0B-9E89-0C9A-6ED4-5E0BD6F2A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68E666-2BD2-C277-2681-94211FDEB5E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1F1D91-63E3-02D2-7A8B-557569D4D33D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6DC22D4-5BAA-F2ED-5B09-1F52F66DCC13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1BE746C-C33B-B183-A77C-5D670C45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strike="sngStrike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strike="sngStrike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B80710-58A1-8671-AFF3-DB6E84B6429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ED8D37-8D85-BA2C-C246-59FBF5498DC8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BA28470-2F0E-97EF-6A4B-D289230873E2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B3C156-DD6F-3D16-E2B6-ECF7226835F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007CCE-977A-99B8-62D3-43CAB6217329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63A4F16-538C-9AE5-B04C-52004FABF8C7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C32FF22-70D7-DD3B-E74A-E14BB11D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9FB7CF-C791-7C52-6066-EE16491A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97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 3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X 0 </a:t>
            </a:r>
            <a:r>
              <a:rPr lang="en-US" altLang="en-US" sz="1500" strike="sngStrike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sp>
        <p:nvSpPr>
          <p:cNvPr id="23566" name="TextBox 52">
            <a:extLst>
              <a:ext uri="{FF2B5EF4-FFF2-40B4-BE49-F238E27FC236}">
                <a16:creationId xmlns:a16="http://schemas.microsoft.com/office/drawing/2014/main" id="{E745A9DB-04A0-4B66-7954-5CF6C0D8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23567" name="TextBox 53">
            <a:extLst>
              <a:ext uri="{FF2B5EF4-FFF2-40B4-BE49-F238E27FC236}">
                <a16:creationId xmlns:a16="http://schemas.microsoft.com/office/drawing/2014/main" id="{26D7B5CE-C90E-E87F-F848-8CE88A3A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23568" name="TextBox 54">
            <a:extLst>
              <a:ext uri="{FF2B5EF4-FFF2-40B4-BE49-F238E27FC236}">
                <a16:creationId xmlns:a16="http://schemas.microsoft.com/office/drawing/2014/main" id="{5C8CAB4D-FD1E-2529-A71E-6DDA243B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F2AE1-3605-C883-2AA0-349667DBBE23}"/>
              </a:ext>
            </a:extLst>
          </p:cNvPr>
          <p:cNvSpPr txBox="1"/>
          <p:nvPr/>
        </p:nvSpPr>
        <p:spPr>
          <a:xfrm>
            <a:off x="6705600" y="152400"/>
            <a:ext cx="232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PLAN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E, X from water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 oil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X from E and oil  N</a:t>
            </a:r>
            <a:r>
              <a:rPr lang="en-US" altLang="en-US" sz="1400" baseline="-250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2</a:t>
            </a:r>
            <a:endParaRPr lang="en-US" altLang="en-US" sz="14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0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5">
            <a:extLst>
              <a:ext uri="{FF2B5EF4-FFF2-40B4-BE49-F238E27FC236}">
                <a16:creationId xmlns:a16="http://schemas.microsoft.com/office/drawing/2014/main" id="{5869ECE9-A54D-2294-A000-CF6D2118C48B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56145E-2A55-9A71-640A-01BE64312B74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5636" name="TextBox 4">
              <a:extLst>
                <a:ext uri="{FF2B5EF4-FFF2-40B4-BE49-F238E27FC236}">
                  <a16:creationId xmlns:a16="http://schemas.microsoft.com/office/drawing/2014/main" id="{EFCC43EA-6E32-9DFD-7593-60E456991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8C094F-BFCA-B722-931D-76B6A4017181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6F1F55-F24D-BFA7-0299-846EEC0D1735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3263F5-79E5-8A34-F91F-64DA15372CC8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Box 14">
            <a:extLst>
              <a:ext uri="{FF2B5EF4-FFF2-40B4-BE49-F238E27FC236}">
                <a16:creationId xmlns:a16="http://schemas.microsoft.com/office/drawing/2014/main" id="{F826A90A-6F91-E81F-0CE6-9402A2E63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CD3DA-D002-28A2-C264-EB83D31F95CF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000F95D9-BC05-4BA6-56A2-332E43BF673A}"/>
              </a:ext>
            </a:extLst>
          </p:cNvPr>
          <p:cNvCxnSpPr>
            <a:endCxn id="25634" idx="0"/>
          </p:cNvCxnSpPr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8" name="Group 17">
            <a:extLst>
              <a:ext uri="{FF2B5EF4-FFF2-40B4-BE49-F238E27FC236}">
                <a16:creationId xmlns:a16="http://schemas.microsoft.com/office/drawing/2014/main" id="{2370DF86-4254-76DC-B989-CB4721B2D2A8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3DE582-08EC-6855-CA2D-AAFB63087883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5634" name="TextBox 19">
              <a:extLst>
                <a:ext uri="{FF2B5EF4-FFF2-40B4-BE49-F238E27FC236}">
                  <a16:creationId xmlns:a16="http://schemas.microsoft.com/office/drawing/2014/main" id="{A45C8B14-84B5-83A5-B266-B37B9F8E1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grpSp>
        <p:nvGrpSpPr>
          <p:cNvPr id="25609" name="Group 31">
            <a:extLst>
              <a:ext uri="{FF2B5EF4-FFF2-40B4-BE49-F238E27FC236}">
                <a16:creationId xmlns:a16="http://schemas.microsoft.com/office/drawing/2014/main" id="{58196F02-2663-BDC9-42A6-8499E4229DFF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156E6A4-6CA4-D291-7CB8-93C55FBDF628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A7E8693-920D-5B81-3305-B2DB74EE5FD9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0" name="TextBox 32">
            <a:extLst>
              <a:ext uri="{FF2B5EF4-FFF2-40B4-BE49-F238E27FC236}">
                <a16:creationId xmlns:a16="http://schemas.microsoft.com/office/drawing/2014/main" id="{73C577C9-6B4F-6DB8-37E8-A9C9DE9D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strike="sngStrike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strike="sngStrike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25611" name="Group 33">
            <a:extLst>
              <a:ext uri="{FF2B5EF4-FFF2-40B4-BE49-F238E27FC236}">
                <a16:creationId xmlns:a16="http://schemas.microsoft.com/office/drawing/2014/main" id="{004D2E51-876E-7724-3066-126E74C283F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F0BD32-FA14-336B-FF6E-8A9C96AB4AC2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07B9493-E7E0-45B4-E50D-3E50D0E26218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12" name="Group 36">
            <a:extLst>
              <a:ext uri="{FF2B5EF4-FFF2-40B4-BE49-F238E27FC236}">
                <a16:creationId xmlns:a16="http://schemas.microsoft.com/office/drawing/2014/main" id="{8459BB83-AF60-8899-4686-256BD5B34B0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2F0D026-4CC7-BB31-CA1A-ABA2E5867DA7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8CACB96-295A-4A34-183D-50AB9A110D6A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3" name="TextBox 40">
            <a:extLst>
              <a:ext uri="{FF2B5EF4-FFF2-40B4-BE49-F238E27FC236}">
                <a16:creationId xmlns:a16="http://schemas.microsoft.com/office/drawing/2014/main" id="{6A674869-DEEA-FA0A-B11E-22F0B4C8E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  <a:endParaRPr lang="en-US" altLang="en-US" sz="1500">
              <a:solidFill>
                <a:srgbClr val="604A7B"/>
              </a:solidFill>
              <a:latin typeface="Georgia" panose="02040502050405020303" pitchFamily="18" charset="0"/>
            </a:endParaRPr>
          </a:p>
        </p:txBody>
      </p:sp>
      <p:sp>
        <p:nvSpPr>
          <p:cNvPr id="25614" name="TextBox 42">
            <a:extLst>
              <a:ext uri="{FF2B5EF4-FFF2-40B4-BE49-F238E27FC236}">
                <a16:creationId xmlns:a16="http://schemas.microsoft.com/office/drawing/2014/main" id="{CFED3A28-F3D0-0E68-3DFE-A58FBD06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97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 3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X 0 </a:t>
            </a:r>
            <a:r>
              <a:rPr lang="en-US" altLang="en-US" sz="1500" strike="sngStrike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31F7AC-E5C0-6921-A5A1-88A463B7D047}"/>
              </a:ext>
            </a:extLst>
          </p:cNvPr>
          <p:cNvGrpSpPr/>
          <p:nvPr/>
        </p:nvGrpSpPr>
        <p:grpSpPr>
          <a:xfrm>
            <a:off x="6634480" y="1545475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6DE894-FEE3-DDB8-0FF7-AD53D59A00A7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EB9BF6-CE57-4CCE-9801-3F153203C53C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-50 °C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23A93A-6991-3234-A78A-E3F41C1603B7}"/>
              </a:ext>
            </a:extLst>
          </p:cNvPr>
          <p:cNvCxnSpPr/>
          <p:nvPr/>
        </p:nvCxnSpPr>
        <p:spPr>
          <a:xfrm>
            <a:off x="7294563" y="2568575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A14CD6A-87BB-79AB-43AC-810B4E21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9051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100 wt%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C8EB5B-8064-A20C-7E76-29C00625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1022654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100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DA94B4-4B71-B857-8856-EBFDD35F734F}"/>
              </a:ext>
            </a:extLst>
          </p:cNvPr>
          <p:cNvGrpSpPr/>
          <p:nvPr/>
        </p:nvGrpSpPr>
        <p:grpSpPr>
          <a:xfrm>
            <a:off x="1609321" y="3553671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B36CBC-07CB-BA97-C051-38086C06C00C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289607-1EB4-E4DC-42D7-E5BDB598F071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150 °C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221FC0-4EA9-BD57-C0CC-5CB3014985E6}"/>
              </a:ext>
            </a:extLst>
          </p:cNvPr>
          <p:cNvCxnSpPr/>
          <p:nvPr/>
        </p:nvCxnSpPr>
        <p:spPr>
          <a:xfrm>
            <a:off x="2268538" y="4576763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1F096F0-D325-4A22-DCCD-D38E8A0FBB1B}"/>
              </a:ext>
            </a:extLst>
          </p:cNvPr>
          <p:cNvCxnSpPr>
            <a:stCxn id="51" idx="0"/>
          </p:cNvCxnSpPr>
          <p:nvPr/>
        </p:nvCxnSpPr>
        <p:spPr>
          <a:xfrm flipV="1">
            <a:off x="2257425" y="2895600"/>
            <a:ext cx="0" cy="658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290D3F4-B334-7602-C7F3-3A6913FE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08927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100 wt%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1BBC7F-7DAB-01A7-8A05-3AAC639F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0974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 %</a:t>
            </a:r>
          </a:p>
        </p:txBody>
      </p:sp>
      <p:sp>
        <p:nvSpPr>
          <p:cNvPr id="25624" name="TextBox 58">
            <a:extLst>
              <a:ext uri="{FF2B5EF4-FFF2-40B4-BE49-F238E27FC236}">
                <a16:creationId xmlns:a16="http://schemas.microsoft.com/office/drawing/2014/main" id="{850F460C-FF34-58BA-90DD-30A81B83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25625" name="TextBox 59">
            <a:extLst>
              <a:ext uri="{FF2B5EF4-FFF2-40B4-BE49-F238E27FC236}">
                <a16:creationId xmlns:a16="http://schemas.microsoft.com/office/drawing/2014/main" id="{7E11D00A-F1B3-1CF5-2B58-A54A0B31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352F82A-7CC4-6088-AE9C-2D1D06880BA5}"/>
              </a:ext>
            </a:extLst>
          </p:cNvPr>
          <p:cNvCxnSpPr>
            <a:cxnSpLocks/>
          </p:cNvCxnSpPr>
          <p:nvPr/>
        </p:nvCxnSpPr>
        <p:spPr>
          <a:xfrm flipV="1">
            <a:off x="7281863" y="898525"/>
            <a:ext cx="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1BA5DB-7CB9-1FB2-8CC4-6E1BA8630A97}"/>
              </a:ext>
            </a:extLst>
          </p:cNvPr>
          <p:cNvSpPr txBox="1"/>
          <p:nvPr/>
        </p:nvSpPr>
        <p:spPr>
          <a:xfrm>
            <a:off x="6705600" y="152400"/>
            <a:ext cx="232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PLAN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E, X from water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 oil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X from E and oil  N</a:t>
            </a:r>
            <a:r>
              <a:rPr lang="en-US" altLang="en-US" sz="1400" baseline="-250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2</a:t>
            </a:r>
            <a:endParaRPr lang="en-US" altLang="en-US" sz="14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6" grpId="0" autoUpdateAnimBg="0"/>
      <p:bldP spid="57" grpId="0" autoUpdateAnimBg="0"/>
      <p:bldP spid="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5">
            <a:extLst>
              <a:ext uri="{FF2B5EF4-FFF2-40B4-BE49-F238E27FC236}">
                <a16:creationId xmlns:a16="http://schemas.microsoft.com/office/drawing/2014/main" id="{1812C831-A52D-B427-AF4D-17AE9D1CD8EB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447800"/>
            <a:ext cx="1524000" cy="609600"/>
            <a:chOff x="914400" y="990599"/>
            <a:chExt cx="1676400" cy="6098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55634D-06C3-275E-0817-0BD321F69BEB}"/>
                </a:ext>
              </a:extLst>
            </p:cNvPr>
            <p:cNvSpPr/>
            <p:nvPr/>
          </p:nvSpPr>
          <p:spPr>
            <a:xfrm>
              <a:off x="914400" y="990599"/>
              <a:ext cx="1676400" cy="60980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7685" name="TextBox 4">
              <a:extLst>
                <a:ext uri="{FF2B5EF4-FFF2-40B4-BE49-F238E27FC236}">
                  <a16:creationId xmlns:a16="http://schemas.microsoft.com/office/drawing/2014/main" id="{A9609E05-342C-C4CF-FD78-6C84B539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" y="990599"/>
              <a:ext cx="1524001" cy="55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Liquid-Liquid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Absorber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0A817C-22E8-E990-E75D-C5906335A0D3}"/>
              </a:ext>
            </a:extLst>
          </p:cNvPr>
          <p:cNvCxnSpPr/>
          <p:nvPr/>
        </p:nvCxnSpPr>
        <p:spPr>
          <a:xfrm>
            <a:off x="136525" y="19812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3223DE-CD86-CCCF-4D69-64E1764DF4AF}"/>
              </a:ext>
            </a:extLst>
          </p:cNvPr>
          <p:cNvCxnSpPr/>
          <p:nvPr/>
        </p:nvCxnSpPr>
        <p:spPr>
          <a:xfrm flipH="1">
            <a:off x="136525" y="157321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9D0E83-17C5-C0D2-1A82-7D842A099A71}"/>
              </a:ext>
            </a:extLst>
          </p:cNvPr>
          <p:cNvCxnSpPr/>
          <p:nvPr/>
        </p:nvCxnSpPr>
        <p:spPr>
          <a:xfrm flipH="1">
            <a:off x="2574925" y="1541463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TextBox 14">
            <a:extLst>
              <a:ext uri="{FF2B5EF4-FFF2-40B4-BE49-F238E27FC236}">
                <a16:creationId xmlns:a16="http://schemas.microsoft.com/office/drawing/2014/main" id="{3A88C648-65C1-A7AF-7EB2-C81889B6C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71675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95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3 wt%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2 wt%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F775E-6533-A3E0-87DD-EFDAB3B47A45}"/>
              </a:ext>
            </a:extLst>
          </p:cNvPr>
          <p:cNvSpPr txBox="1"/>
          <p:nvPr/>
        </p:nvSpPr>
        <p:spPr>
          <a:xfrm>
            <a:off x="2651125" y="676275"/>
            <a:ext cx="169227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Water 95 </a:t>
            </a:r>
            <a:r>
              <a:rPr lang="en-US" sz="1500" dirty="0" err="1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F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E 3 </a:t>
            </a:r>
            <a:r>
              <a:rPr lang="en-US" sz="1500" dirty="0" err="1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rgbClr val="00B050"/>
                </a:solidFill>
                <a:latin typeface="Georgia" panose="02040502050405020303" pitchFamily="18" charset="0"/>
                <a:ea typeface="+mn-ea"/>
              </a:rPr>
              <a:t>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X 2 </a:t>
            </a:r>
            <a:r>
              <a:rPr lang="en-US" sz="1500" dirty="0" err="1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wt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+mn-ea"/>
              </a:rPr>
              <a:t>%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B3B371E-47BD-527E-F73A-B2E478B29346}"/>
              </a:ext>
            </a:extLst>
          </p:cNvPr>
          <p:cNvCxnSpPr>
            <a:endCxn id="27683" idx="0"/>
          </p:cNvCxnSpPr>
          <p:nvPr/>
        </p:nvCxnSpPr>
        <p:spPr>
          <a:xfrm>
            <a:off x="2574925" y="1993900"/>
            <a:ext cx="1971675" cy="3333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6" name="Group 17">
            <a:extLst>
              <a:ext uri="{FF2B5EF4-FFF2-40B4-BE49-F238E27FC236}">
                <a16:creationId xmlns:a16="http://schemas.microsoft.com/office/drawing/2014/main" id="{BA18A595-7CD2-B4D6-E280-157FCE63CEE8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327275"/>
            <a:ext cx="1143000" cy="1365250"/>
            <a:chOff x="914400" y="990599"/>
            <a:chExt cx="1676400" cy="6094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7BD11-E7E7-3E30-3BDC-6DD9F92FC21F}"/>
                </a:ext>
              </a:extLst>
            </p:cNvPr>
            <p:cNvSpPr/>
            <p:nvPr/>
          </p:nvSpPr>
          <p:spPr>
            <a:xfrm>
              <a:off x="914400" y="990599"/>
              <a:ext cx="1676400" cy="609479"/>
            </a:xfrm>
            <a:prstGeom prst="rect">
              <a:avLst/>
            </a:prstGeom>
            <a:solidFill>
              <a:srgbClr val="99FF99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27683" name="TextBox 19">
              <a:extLst>
                <a:ext uri="{FF2B5EF4-FFF2-40B4-BE49-F238E27FC236}">
                  <a16:creationId xmlns:a16="http://schemas.microsoft.com/office/drawing/2014/main" id="{98185623-717C-52AE-DBF7-CC0D7525A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78" y="990599"/>
              <a:ext cx="1524002" cy="3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Georgia" panose="02040502050405020303" pitchFamily="18" charset="0"/>
                </a:rPr>
                <a:t>Gas-Liquid Stripper</a:t>
              </a:r>
            </a:p>
          </p:txBody>
        </p:sp>
      </p:grpSp>
      <p:grpSp>
        <p:nvGrpSpPr>
          <p:cNvPr id="27657" name="Group 31">
            <a:extLst>
              <a:ext uri="{FF2B5EF4-FFF2-40B4-BE49-F238E27FC236}">
                <a16:creationId xmlns:a16="http://schemas.microsoft.com/office/drawing/2014/main" id="{9F4699F0-C30C-A03A-4413-FF041929BC2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71675"/>
            <a:ext cx="1752600" cy="355600"/>
            <a:chOff x="4876800" y="1972270"/>
            <a:chExt cx="1438678" cy="35540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0D3048-106A-06C4-763F-BE3E2777593E}"/>
                </a:ext>
              </a:extLst>
            </p:cNvPr>
            <p:cNvCxnSpPr/>
            <p:nvPr/>
          </p:nvCxnSpPr>
          <p:spPr>
            <a:xfrm flipV="1">
              <a:off x="4876800" y="1972270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CF0B4E7-CFB8-2AAB-3ED7-1A3ED00EDD0E}"/>
                </a:ext>
              </a:extLst>
            </p:cNvPr>
            <p:cNvCxnSpPr/>
            <p:nvPr/>
          </p:nvCxnSpPr>
          <p:spPr>
            <a:xfrm>
              <a:off x="4876800" y="1972270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8" name="TextBox 32">
            <a:extLst>
              <a:ext uri="{FF2B5EF4-FFF2-40B4-BE49-F238E27FC236}">
                <a16:creationId xmlns:a16="http://schemas.microsoft.com/office/drawing/2014/main" id="{D42E3E46-048B-E3B0-E9C2-8CA8DBDB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812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98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E 0 </a:t>
            </a:r>
            <a:r>
              <a:rPr lang="en-US" altLang="en-US" sz="1500" strike="sngStrike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  <a:endParaRPr lang="en-US" altLang="en-US" sz="1500" strike="sngStrike" baseline="-25000" dirty="0">
              <a:solidFill>
                <a:srgbClr val="FD07BD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X 2 </a:t>
            </a:r>
            <a:r>
              <a:rPr lang="en-US" altLang="en-US" sz="1500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27659" name="Group 33">
            <a:extLst>
              <a:ext uri="{FF2B5EF4-FFF2-40B4-BE49-F238E27FC236}">
                <a16:creationId xmlns:a16="http://schemas.microsoft.com/office/drawing/2014/main" id="{AFF130A6-004B-E81C-798A-3C79710CF5C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905125" y="3683000"/>
            <a:ext cx="1438275" cy="355600"/>
            <a:chOff x="4876800" y="1972270"/>
            <a:chExt cx="1438678" cy="3554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E2A01B7-770B-8CC9-7A56-58E13FECDB09}"/>
                </a:ext>
              </a:extLst>
            </p:cNvPr>
            <p:cNvCxnSpPr/>
            <p:nvPr/>
          </p:nvCxnSpPr>
          <p:spPr>
            <a:xfrm flipV="1">
              <a:off x="4881563" y="1977029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AAC3DF-B54A-7ADB-FC56-7AAD714C1781}"/>
                </a:ext>
              </a:extLst>
            </p:cNvPr>
            <p:cNvCxnSpPr/>
            <p:nvPr/>
          </p:nvCxnSpPr>
          <p:spPr>
            <a:xfrm>
              <a:off x="4889504" y="1977029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60" name="Group 36">
            <a:extLst>
              <a:ext uri="{FF2B5EF4-FFF2-40B4-BE49-F238E27FC236}">
                <a16:creationId xmlns:a16="http://schemas.microsoft.com/office/drawing/2014/main" id="{0897B422-EFF9-F925-A616-A006B6FA3C7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335462" y="4233863"/>
            <a:ext cx="1438275" cy="355600"/>
            <a:chOff x="4876800" y="1972270"/>
            <a:chExt cx="1438678" cy="3554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50238-2F46-4179-1E77-60252759F907}"/>
                </a:ext>
              </a:extLst>
            </p:cNvPr>
            <p:cNvCxnSpPr/>
            <p:nvPr/>
          </p:nvCxnSpPr>
          <p:spPr>
            <a:xfrm flipV="1">
              <a:off x="4876801" y="1967511"/>
              <a:ext cx="0" cy="3554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D8B63C3-FC7D-E913-51C3-54FE1872035E}"/>
                </a:ext>
              </a:extLst>
            </p:cNvPr>
            <p:cNvCxnSpPr/>
            <p:nvPr/>
          </p:nvCxnSpPr>
          <p:spPr>
            <a:xfrm>
              <a:off x="4881563" y="1967511"/>
              <a:ext cx="14386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61" name="TextBox 40">
            <a:extLst>
              <a:ext uri="{FF2B5EF4-FFF2-40B4-BE49-F238E27FC236}">
                <a16:creationId xmlns:a16="http://schemas.microsoft.com/office/drawing/2014/main" id="{B51D505F-F153-A498-8098-2AB85034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766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>
                <a:solidFill>
                  <a:srgbClr val="FD07BD"/>
                </a:solidFill>
                <a:latin typeface="Georgia" panose="02040502050405020303" pitchFamily="18" charset="0"/>
              </a:rPr>
              <a:t> 100 wt%</a:t>
            </a:r>
          </a:p>
        </p:txBody>
      </p:sp>
      <p:sp>
        <p:nvSpPr>
          <p:cNvPr id="27662" name="TextBox 42">
            <a:extLst>
              <a:ext uri="{FF2B5EF4-FFF2-40B4-BE49-F238E27FC236}">
                <a16:creationId xmlns:a16="http://schemas.microsoft.com/office/drawing/2014/main" id="{DCAEB10A-3DFF-A874-5476-FD94FA33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4038600"/>
            <a:ext cx="1654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Oil 97 </a:t>
            </a:r>
            <a:r>
              <a:rPr lang="en-US" altLang="en-US" sz="1500" dirty="0" err="1">
                <a:solidFill>
                  <a:srgbClr val="FFC00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FC00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E  3 </a:t>
            </a:r>
            <a:r>
              <a:rPr lang="en-US" altLang="en-US" sz="1500" dirty="0" err="1">
                <a:solidFill>
                  <a:srgbClr val="00B050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00B050"/>
                </a:solidFill>
                <a:latin typeface="Georgia" panose="02040502050405020303" pitchFamily="18" charset="0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X 0 </a:t>
            </a:r>
            <a:r>
              <a:rPr lang="en-US" altLang="en-US" sz="1500" strike="sngStrike" dirty="0" err="1">
                <a:solidFill>
                  <a:srgbClr val="604A7B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strike="sngStrike" dirty="0">
                <a:solidFill>
                  <a:srgbClr val="604A7B"/>
                </a:solidFill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8E1B9B-263D-49D0-D6EB-C5ED259C859F}"/>
              </a:ext>
            </a:extLst>
          </p:cNvPr>
          <p:cNvGrpSpPr/>
          <p:nvPr/>
        </p:nvGrpSpPr>
        <p:grpSpPr>
          <a:xfrm>
            <a:off x="6634480" y="1545475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127D10-E253-48FE-926E-B9C988AFEC4F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FC835A-EE8F-74AC-EF1D-53E39D38929D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-50 °C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37B25B-0909-F141-C47D-463D9F20C281}"/>
              </a:ext>
            </a:extLst>
          </p:cNvPr>
          <p:cNvCxnSpPr/>
          <p:nvPr/>
        </p:nvCxnSpPr>
        <p:spPr>
          <a:xfrm>
            <a:off x="7294563" y="2568575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TextBox 43">
            <a:extLst>
              <a:ext uri="{FF2B5EF4-FFF2-40B4-BE49-F238E27FC236}">
                <a16:creationId xmlns:a16="http://schemas.microsoft.com/office/drawing/2014/main" id="{FE3C7CA3-75D8-7E4B-FD6A-7D7E1583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90512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604A7B"/>
                </a:solidFill>
                <a:latin typeface="Georgia" panose="02040502050405020303" pitchFamily="18" charset="0"/>
              </a:rPr>
              <a:t>X 100 wt%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101D19-9AAE-E3DA-F939-271B02B18A1A}"/>
              </a:ext>
            </a:extLst>
          </p:cNvPr>
          <p:cNvGrpSpPr/>
          <p:nvPr/>
        </p:nvGrpSpPr>
        <p:grpSpPr>
          <a:xfrm>
            <a:off x="1609321" y="3553671"/>
            <a:ext cx="1295400" cy="1023847"/>
            <a:chOff x="914400" y="990599"/>
            <a:chExt cx="1676400" cy="609600"/>
          </a:xfrm>
          <a:solidFill>
            <a:srgbClr val="CCCCFF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0E1EE3-468C-4815-1FB0-02B74D46E134}"/>
                </a:ext>
              </a:extLst>
            </p:cNvPr>
            <p:cNvSpPr/>
            <p:nvPr/>
          </p:nvSpPr>
          <p:spPr>
            <a:xfrm>
              <a:off x="914400" y="990599"/>
              <a:ext cx="1676400" cy="609600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latin typeface="Georgia" panose="02040502050405020303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0E685E-39BF-7F3E-8385-398E8028DD4F}"/>
                </a:ext>
              </a:extLst>
            </p:cNvPr>
            <p:cNvSpPr txBox="1"/>
            <p:nvPr/>
          </p:nvSpPr>
          <p:spPr>
            <a:xfrm>
              <a:off x="1006438" y="1023183"/>
              <a:ext cx="1524002" cy="4672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latin typeface="Georgia" panose="02040502050405020303" pitchFamily="18" charset="0"/>
                  <a:ea typeface="+mn-ea"/>
                </a:rPr>
                <a:t>Liquid-Gas Separator 150 °C</a:t>
              </a:r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FC7697-0505-5940-2795-3127EE8F7058}"/>
              </a:ext>
            </a:extLst>
          </p:cNvPr>
          <p:cNvCxnSpPr/>
          <p:nvPr/>
        </p:nvCxnSpPr>
        <p:spPr>
          <a:xfrm>
            <a:off x="2268538" y="4576763"/>
            <a:ext cx="0" cy="1041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FCAA4D-2A62-9FC5-631D-4BDB39E44B89}"/>
              </a:ext>
            </a:extLst>
          </p:cNvPr>
          <p:cNvCxnSpPr>
            <a:stCxn id="51" idx="0"/>
          </p:cNvCxnSpPr>
          <p:nvPr/>
        </p:nvCxnSpPr>
        <p:spPr>
          <a:xfrm flipV="1">
            <a:off x="2257425" y="2895600"/>
            <a:ext cx="0" cy="658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TextBox 56">
            <a:extLst>
              <a:ext uri="{FF2B5EF4-FFF2-40B4-BE49-F238E27FC236}">
                <a16:creationId xmlns:a16="http://schemas.microsoft.com/office/drawing/2014/main" id="{DEF86A54-29A0-472E-6AD5-1CCAFC4E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3089275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50"/>
                </a:solidFill>
                <a:latin typeface="Georgia" panose="02040502050405020303" pitchFamily="18" charset="0"/>
              </a:rPr>
              <a:t>E 100 wt%</a:t>
            </a:r>
          </a:p>
        </p:txBody>
      </p:sp>
      <p:sp>
        <p:nvSpPr>
          <p:cNvPr id="27671" name="TextBox 57">
            <a:extLst>
              <a:ext uri="{FF2B5EF4-FFF2-40B4-BE49-F238E27FC236}">
                <a16:creationId xmlns:a16="http://schemas.microsoft.com/office/drawing/2014/main" id="{B9EB8061-2BA6-8684-A551-1CFA309B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097463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 %</a:t>
            </a:r>
          </a:p>
        </p:txBody>
      </p:sp>
      <p:sp>
        <p:nvSpPr>
          <p:cNvPr id="27672" name="TextBox 58">
            <a:extLst>
              <a:ext uri="{FF2B5EF4-FFF2-40B4-BE49-F238E27FC236}">
                <a16:creationId xmlns:a16="http://schemas.microsoft.com/office/drawing/2014/main" id="{C2531751-6831-C10B-ECDB-B3FDD40F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068513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FFC000"/>
                </a:solidFill>
                <a:latin typeface="Georgia" panose="02040502050405020303" pitchFamily="18" charset="0"/>
              </a:rPr>
              <a:t>Oil 100 wt%</a:t>
            </a:r>
          </a:p>
        </p:txBody>
      </p:sp>
      <p:sp>
        <p:nvSpPr>
          <p:cNvPr id="27673" name="TextBox 59">
            <a:extLst>
              <a:ext uri="{FF2B5EF4-FFF2-40B4-BE49-F238E27FC236}">
                <a16:creationId xmlns:a16="http://schemas.microsoft.com/office/drawing/2014/main" id="{EBBA71E2-65DD-0940-1AD4-83FC38D2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1066800"/>
            <a:ext cx="202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B0F0"/>
                </a:solidFill>
                <a:latin typeface="Georgia" panose="02040502050405020303" pitchFamily="18" charset="0"/>
              </a:rPr>
              <a:t>Water 100 wt%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23262-3139-215C-63ED-21EFB306C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38" y="4313238"/>
            <a:ext cx="2447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latin typeface="Georgia" panose="02040502050405020303" pitchFamily="18" charset="0"/>
              </a:rPr>
              <a:t>Don</a:t>
            </a:r>
            <a:r>
              <a:rPr lang="ja-JP" altLang="en-US" sz="1500">
                <a:latin typeface="Georgia" panose="02040502050405020303" pitchFamily="18" charset="0"/>
              </a:rPr>
              <a:t>’</a:t>
            </a:r>
            <a:r>
              <a:rPr lang="en-US" altLang="ja-JP" sz="1500">
                <a:latin typeface="Georgia" panose="02040502050405020303" pitchFamily="18" charset="0"/>
              </a:rPr>
              <a:t>t Be wasteful!  </a:t>
            </a:r>
            <a:r>
              <a:rPr lang="en-US" altLang="ja-JP" sz="1500">
                <a:latin typeface="Georgia" panose="02040502050405020303" pitchFamily="18" charset="0"/>
                <a:sym typeface="Wingdings" pitchFamily="2" charset="2"/>
              </a:rPr>
              <a:t></a:t>
            </a:r>
            <a:endParaRPr lang="en-US" altLang="en-US" sz="150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12E35-0DB4-5C6C-4B2F-7DC0DC29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1022654"/>
            <a:ext cx="1654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N</a:t>
            </a:r>
            <a:r>
              <a:rPr lang="en-US" altLang="en-US" sz="1500" baseline="-25000" dirty="0">
                <a:solidFill>
                  <a:srgbClr val="FD07BD"/>
                </a:solidFill>
                <a:latin typeface="Georgia" panose="02040502050405020303" pitchFamily="18" charset="0"/>
              </a:rPr>
              <a:t>2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 100 </a:t>
            </a:r>
            <a:r>
              <a:rPr lang="en-US" altLang="en-US" sz="1500" dirty="0" err="1">
                <a:solidFill>
                  <a:srgbClr val="FD07BD"/>
                </a:solidFill>
                <a:latin typeface="Georgia" panose="02040502050405020303" pitchFamily="18" charset="0"/>
              </a:rPr>
              <a:t>wt</a:t>
            </a:r>
            <a:r>
              <a:rPr lang="en-US" altLang="en-US" sz="1500" dirty="0">
                <a:solidFill>
                  <a:srgbClr val="FD07BD"/>
                </a:solidFill>
                <a:latin typeface="Georgia" panose="02040502050405020303" pitchFamily="18" charset="0"/>
              </a:rPr>
              <a:t>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929DED-B497-B153-FFA8-96BC80CB2CA4}"/>
              </a:ext>
            </a:extLst>
          </p:cNvPr>
          <p:cNvCxnSpPr>
            <a:cxnSpLocks/>
          </p:cNvCxnSpPr>
          <p:nvPr/>
        </p:nvCxnSpPr>
        <p:spPr>
          <a:xfrm flipV="1">
            <a:off x="7281863" y="898525"/>
            <a:ext cx="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AFCDFE-C830-EB93-612C-803935636727}"/>
              </a:ext>
            </a:extLst>
          </p:cNvPr>
          <p:cNvSpPr txBox="1"/>
          <p:nvPr/>
        </p:nvSpPr>
        <p:spPr>
          <a:xfrm>
            <a:off x="6705600" y="152400"/>
            <a:ext cx="23212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</a:pPr>
            <a:r>
              <a:rPr lang="en-US" altLang="en-US" sz="1400" b="1" dirty="0">
                <a:solidFill>
                  <a:schemeClr val="accent4"/>
                </a:solidFill>
                <a:latin typeface="Georgia" panose="02040502050405020303" pitchFamily="18" charset="0"/>
              </a:rPr>
              <a:t>PLAN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</a:rPr>
              <a:t>E, X from water </a:t>
            </a: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 oil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X from E and oil  N</a:t>
            </a:r>
            <a:r>
              <a:rPr lang="en-US" altLang="en-US" sz="1400" baseline="-25000" dirty="0">
                <a:solidFill>
                  <a:schemeClr val="accent4"/>
                </a:solidFill>
                <a:latin typeface="Georgia" panose="02040502050405020303" pitchFamily="18" charset="0"/>
                <a:sym typeface="Wingdings" pitchFamily="2" charset="2"/>
              </a:rPr>
              <a:t>2</a:t>
            </a:r>
            <a:endParaRPr lang="en-US" altLang="en-US" sz="14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13535</TotalTime>
  <Words>1120</Words>
  <Application>Microsoft Office PowerPoint</Application>
  <PresentationFormat>On-screen Show (4:3)</PresentationFormat>
  <Paragraphs>242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Mangal</vt:lpstr>
      <vt:lpstr>Office Theme</vt:lpstr>
      <vt:lpstr>Exercise 4.104</vt:lpstr>
      <vt:lpstr>Design Goals </vt:lpstr>
      <vt:lpstr>Design Specifications</vt:lpstr>
      <vt:lpstr>Which absorber should we use?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4.13</dc:title>
  <dc:creator>Lauren</dc:creator>
  <cp:lastModifiedBy>Donovan Cho</cp:lastModifiedBy>
  <cp:revision>65</cp:revision>
  <dcterms:created xsi:type="dcterms:W3CDTF">2013-10-26T21:30:01Z</dcterms:created>
  <dcterms:modified xsi:type="dcterms:W3CDTF">2024-10-30T15:49:09Z</dcterms:modified>
</cp:coreProperties>
</file>