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65" r:id="rId5"/>
    <p:sldId id="266" r:id="rId6"/>
    <p:sldId id="263" r:id="rId7"/>
    <p:sldId id="269" r:id="rId8"/>
    <p:sldId id="264" r:id="rId9"/>
    <p:sldId id="270" r:id="rId10"/>
    <p:sldId id="271" r:id="rId11"/>
    <p:sldId id="272" r:id="rId12"/>
    <p:sldId id="273" r:id="rId13"/>
  </p:sldIdLst>
  <p:sldSz cx="12188825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 autoAdjust="0"/>
    <p:restoredTop sz="93803" autoAdjust="0"/>
  </p:normalViewPr>
  <p:slideViewPr>
    <p:cSldViewPr snapToGrid="0" snapToObjects="1">
      <p:cViewPr varScale="1">
        <p:scale>
          <a:sx n="103" d="100"/>
          <a:sy n="103" d="100"/>
        </p:scale>
        <p:origin x="412" y="6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164373-D4A4-BCE6-B75E-E66637B7C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30773-1EA6-77B6-ADA2-76AF48C1C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613C52-CACC-D14C-910E-AA32F36695F0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426C6-3554-34D0-54A4-CCBD3CE48D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563AF-9D5D-C6B3-5243-2ABB488192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720438-FAE6-024F-B271-D72D90BD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90D1D-A48E-174E-E5F7-A59BBBCE5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A4334-AB90-6C34-6489-1F33550799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AA57EF-BD9A-B147-9BAB-2AE4D6126FC3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DE1D6D-25D5-FAA3-D292-C94320D9F6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980F2E-55D0-57CC-AEE9-222BC6BA3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AF5C8-568E-DAF4-877C-7FFBE820DA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29698-FCB8-0576-909D-1865DDE99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19697-6C14-BA41-A7A1-518827A6E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D8DAD021-F1BC-86F4-C8E3-878D9D2385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1997DA3A-A788-5FD4-A604-FDC0005D5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31EE6226-04ED-5CFF-9071-C858DC727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0D8851-859D-0B44-B413-A96E2BAF864A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7FC4BE8-CCBC-84E7-1968-AF410BD378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C418419F-C36C-BDAA-CF4A-BC9BA3FD0A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C0FD9AD1-926E-1EB4-58DA-7A1398D12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A36B63-433E-4E46-9751-3151332B8886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9F8D29A-625E-E4F3-9EA2-6D7B7604D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F74EC233-7888-899A-7A85-FCE512BD51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C75E227C-915B-B908-43CC-16594C50C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961CA3-CE18-C64A-8DCD-75DFDEB2E122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A0A86BEC-A8B7-A2EF-5018-C923F12A53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A756E9BC-C0DA-37AD-B9DC-8D556A0B5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8095DA02-0CBC-D94D-8A80-5B309EB68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F85C80-CA00-2B43-B1EF-F97D1A1A582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26AC-20A4-4BD4-3B99-7745033F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DE92-B0C1-F04F-BAC0-E795227D0FAC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60BFF-8130-428E-3292-48427608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2FFFD-771F-2C68-3E06-06F0730C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11D5-6D11-FE4E-B4B3-8637A19E1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33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24AFE-D56D-CA80-6F74-7AFDC877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AEAB-FEDA-EA4C-A5DA-FC64228C6F95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A47D-566F-03B6-CD46-865A9EDF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65AFE-8041-00C1-0661-E823ED3C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03AA-0E51-B142-8195-FE0C6FFE4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2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0B36-EE9C-0B81-2468-8EA71A61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26D8-EA4E-5C49-909F-A4A36327AA2F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6FEB-42BD-5B03-14EA-5843D63A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93439-C5A1-7A41-1CF6-7EE338CD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0911-0311-0A48-810B-3F640B6CA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0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73D0-3DE5-67A7-8D3C-1FA2BBCF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A9DC-8332-F043-BC2E-D2DB83B56BFA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33ED-4DD9-C56E-F60E-B1DAC020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C448-CDEB-C1AD-281F-3762DFF1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9366-7814-F445-B32D-B32AD2A52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02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20C7B-3947-2CEC-F728-21F669ED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7C52-7BDB-654F-968A-9B143FF83474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6DBDE-49D5-051C-2A4E-1BE4465F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50709-F3A1-F2D9-7594-DC2A13B8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9F47-6E85-9845-9593-F2EA8CD2A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08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991779-8487-2048-B55A-97F498CD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4632-FECF-5247-AB6E-021B2DDF0F14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9C3BCA-3AFC-7F93-5613-9EEF3934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B6CD0F-EDA4-8171-475A-E5101139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B4C5-711F-A34A-BD06-15A4A997D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8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5EDC5B-2FDE-654C-0695-31B2E28B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7996-7512-F74A-9DCB-2A9D9A69F603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12DF9-8404-322D-C27B-C333CBB0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0791F6-79F5-7D62-CA33-D886BEAE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5D29-F968-FB41-839A-4157DC80C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0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C141E4-8F9D-5D32-F6F9-DD6AC480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EB21-7BA2-BD4A-9858-2EA8FD2334D4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B1FAD9-1A68-2BEB-0C77-AD5711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E825E8-A989-5DA5-8F8A-EFCA4971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69C4-C330-BC49-8A7A-9D9153E83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62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425712-1341-457F-4239-58F420CC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730B-0E6D-1B43-AA94-B7C6E380F601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61C290-BE1F-5D3E-47F4-56C733D5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373FFE-FA6C-696C-9AB7-408F432C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2A4D-34ED-0E4A-9512-FEB282F03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B149F4-F62A-CBDB-85B0-CB82CB3E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E676-F1B4-8E4A-9E11-FE5B8DEF7E85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B682AE-6DFB-2EF2-A7CA-EE35CA6A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B18165-9B53-5BF4-8CDD-0DE5B377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C11F-2999-FC49-9C47-57A0E48BD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56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4078B1-A697-8B77-F30B-E1C52BDB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407B-2754-8C4E-8618-748B7ADB8423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258BA3-37A6-34F3-CE20-FFB8C394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9916AA-B77F-645B-8FB7-18E6AE9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713C-90FB-DA4B-8A79-5B9226521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19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C97C06-734A-C9D3-3AA9-D3C839C8A0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A95AE5-67EB-4B3E-9BF1-4114C59C0A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446CE-3D12-3576-891C-F3626B7D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357270-5070-6D47-A1D0-2DCBC240B71A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F4EA-E571-4191-DDB0-9F4730C0E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736C9-B6BA-15B9-4A50-8E3B29A96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5D1641-A3FF-564F-9E7D-DAB5F473C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42AC0AC-A592-E3E3-C513-B4C786A08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4463"/>
            <a:ext cx="10360025" cy="1470025"/>
          </a:xfrm>
        </p:spPr>
        <p:txBody>
          <a:bodyPr/>
          <a:lstStyle/>
          <a:p>
            <a:pPr eaLnBrk="1" hangingPunct="1"/>
            <a:r>
              <a:rPr lang="en-US" altLang="en-US"/>
              <a:t>Exercise 4.35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E3C9E-9BEB-7E25-06D1-76BF81E12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746" y="5705475"/>
            <a:ext cx="10850679" cy="93662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Created by: </a:t>
            </a:r>
            <a:r>
              <a:rPr lang="en-US" dirty="0" err="1"/>
              <a:t>Jiamin</a:t>
            </a:r>
            <a:r>
              <a:rPr lang="en-US" dirty="0"/>
              <a:t> Zhang (</a:t>
            </a:r>
            <a:r>
              <a:rPr lang="fr-FR" dirty="0"/>
              <a:t>’</a:t>
            </a:r>
            <a:r>
              <a:rPr lang="en-US" dirty="0"/>
              <a:t>16) and Maxine Chan (</a:t>
            </a:r>
            <a:r>
              <a:rPr lang="fr-FR" dirty="0"/>
              <a:t>’</a:t>
            </a:r>
            <a:r>
              <a:rPr lang="en-US" dirty="0"/>
              <a:t>16)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Edited by: Jenny Bushnell (‘17), Andy Luke (‘18), Olivia Young (’19),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Ian Morrison (‘20), Andrew Simon (‘21) &amp; Apoorva Agarwal (‘21), Max Serota (‘22), Maggie </a:t>
            </a:r>
            <a:r>
              <a:rPr lang="en-US" dirty="0" err="1"/>
              <a:t>MacNeel</a:t>
            </a:r>
            <a:r>
              <a:rPr lang="en-US" dirty="0"/>
              <a:t> (‘24), James Chen (‘26)</a:t>
            </a:r>
          </a:p>
        </p:txBody>
      </p:sp>
      <p:pic>
        <p:nvPicPr>
          <p:cNvPr id="15363" name="Picture 5" descr="airplane map graph.jpg">
            <a:extLst>
              <a:ext uri="{FF2B5EF4-FFF2-40B4-BE49-F238E27FC236}">
                <a16:creationId xmlns:a16="http://schemas.microsoft.com/office/drawing/2014/main" id="{122A0AE2-C81A-13C1-A1D3-1DD4E072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165225"/>
            <a:ext cx="74168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>
            <a:extLst>
              <a:ext uri="{FF2B5EF4-FFF2-40B4-BE49-F238E27FC236}">
                <a16:creationId xmlns:a16="http://schemas.microsoft.com/office/drawing/2014/main" id="{4D99C9A5-59A4-4D98-B9C2-9AC8256D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75" y="5381625"/>
            <a:ext cx="1290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Ada Chan (‘19)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D5D5070-EB0E-0B68-CF15-83FE8264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7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6" name="Picture 1">
            <a:extLst>
              <a:ext uri="{FF2B5EF4-FFF2-40B4-BE49-F238E27FC236}">
                <a16:creationId xmlns:a16="http://schemas.microsoft.com/office/drawing/2014/main" id="{A9BCC48C-314B-4300-62F6-818AD5D00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60363"/>
            <a:ext cx="581025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2E93E8-BFA3-E482-7CCE-EE2DD8AA3E20}"/>
              </a:ext>
            </a:extLst>
          </p:cNvPr>
          <p:cNvCxnSpPr/>
          <p:nvPr/>
        </p:nvCxnSpPr>
        <p:spPr>
          <a:xfrm flipV="1">
            <a:off x="4511675" y="1638300"/>
            <a:ext cx="2066925" cy="2185988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6">
            <a:extLst>
              <a:ext uri="{FF2B5EF4-FFF2-40B4-BE49-F238E27FC236}">
                <a16:creationId xmlns:a16="http://schemas.microsoft.com/office/drawing/2014/main" id="{D531D039-F7D0-B318-7EED-7C6244F7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082800"/>
            <a:ext cx="4857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350°F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F1FE00-5390-F126-62DE-A5F5F8B86A90}"/>
              </a:ext>
            </a:extLst>
          </p:cNvPr>
          <p:cNvCxnSpPr/>
          <p:nvPr/>
        </p:nvCxnSpPr>
        <p:spPr>
          <a:xfrm flipV="1">
            <a:off x="4902200" y="2082800"/>
            <a:ext cx="2847975" cy="1933575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6FBB4AF-F358-81B9-C330-E50A48B3677D}"/>
              </a:ext>
            </a:extLst>
          </p:cNvPr>
          <p:cNvSpPr/>
          <p:nvPr/>
        </p:nvSpPr>
        <p:spPr>
          <a:xfrm>
            <a:off x="4481513" y="3805238"/>
            <a:ext cx="460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2223B3-994A-E674-FD49-DA09A143E025}"/>
              </a:ext>
            </a:extLst>
          </p:cNvPr>
          <p:cNvSpPr/>
          <p:nvPr/>
        </p:nvSpPr>
        <p:spPr>
          <a:xfrm>
            <a:off x="5449888" y="42386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6910F1-B994-2189-551C-9385BB2B9271}"/>
              </a:ext>
            </a:extLst>
          </p:cNvPr>
          <p:cNvSpPr/>
          <p:nvPr/>
        </p:nvSpPr>
        <p:spPr>
          <a:xfrm>
            <a:off x="4876800" y="4003675"/>
            <a:ext cx="46038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97F1CF-E19A-1B67-C05B-AEA0C9F40189}"/>
              </a:ext>
            </a:extLst>
          </p:cNvPr>
          <p:cNvSpPr/>
          <p:nvPr/>
        </p:nvSpPr>
        <p:spPr>
          <a:xfrm>
            <a:off x="6564313" y="16017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66ED37-C85D-9084-761D-2CAD9EB28453}"/>
              </a:ext>
            </a:extLst>
          </p:cNvPr>
          <p:cNvSpPr/>
          <p:nvPr/>
        </p:nvSpPr>
        <p:spPr>
          <a:xfrm>
            <a:off x="7750175" y="20335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592015-0963-2B1F-3BDF-4EC20194075D}"/>
              </a:ext>
            </a:extLst>
          </p:cNvPr>
          <p:cNvCxnSpPr/>
          <p:nvPr/>
        </p:nvCxnSpPr>
        <p:spPr>
          <a:xfrm flipV="1">
            <a:off x="5472113" y="2298700"/>
            <a:ext cx="2840037" cy="1947863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2BBAACC-5648-735E-9154-FA75CBF34E56}"/>
              </a:ext>
            </a:extLst>
          </p:cNvPr>
          <p:cNvSpPr/>
          <p:nvPr/>
        </p:nvSpPr>
        <p:spPr>
          <a:xfrm>
            <a:off x="8297863" y="2266950"/>
            <a:ext cx="44450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AC524A-8D83-9B68-6D2A-FC4E8010345B}"/>
              </a:ext>
            </a:extLst>
          </p:cNvPr>
          <p:cNvSpPr/>
          <p:nvPr/>
        </p:nvSpPr>
        <p:spPr>
          <a:xfrm>
            <a:off x="8696325" y="24780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B548C1-D994-106A-4857-E7B09C44A8DC}"/>
              </a:ext>
            </a:extLst>
          </p:cNvPr>
          <p:cNvCxnSpPr>
            <a:endCxn id="25" idx="3"/>
          </p:cNvCxnSpPr>
          <p:nvPr/>
        </p:nvCxnSpPr>
        <p:spPr>
          <a:xfrm flipV="1">
            <a:off x="6219825" y="2516188"/>
            <a:ext cx="2482850" cy="1903412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32B5266-38F6-3DCD-8148-A15F3BED3CE7}"/>
              </a:ext>
            </a:extLst>
          </p:cNvPr>
          <p:cNvSpPr/>
          <p:nvPr/>
        </p:nvSpPr>
        <p:spPr>
          <a:xfrm>
            <a:off x="6176963" y="44196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640" name="TextBox 33">
            <a:extLst>
              <a:ext uri="{FF2B5EF4-FFF2-40B4-BE49-F238E27FC236}">
                <a16:creationId xmlns:a16="http://schemas.microsoft.com/office/drawing/2014/main" id="{D6B06679-AA86-BEED-C4C5-7095D3E2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2568575"/>
            <a:ext cx="4841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300°F</a:t>
            </a:r>
          </a:p>
        </p:txBody>
      </p:sp>
      <p:sp>
        <p:nvSpPr>
          <p:cNvPr id="26641" name="TextBox 34">
            <a:extLst>
              <a:ext uri="{FF2B5EF4-FFF2-40B4-BE49-F238E27FC236}">
                <a16:creationId xmlns:a16="http://schemas.microsoft.com/office/drawing/2014/main" id="{F1FED771-9E74-DA03-00F1-C93903D5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3125788"/>
            <a:ext cx="4841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250°F</a:t>
            </a:r>
          </a:p>
        </p:txBody>
      </p:sp>
      <p:sp>
        <p:nvSpPr>
          <p:cNvPr id="26642" name="TextBox 35">
            <a:extLst>
              <a:ext uri="{FF2B5EF4-FFF2-40B4-BE49-F238E27FC236}">
                <a16:creationId xmlns:a16="http://schemas.microsoft.com/office/drawing/2014/main" id="{74FCCC8E-843A-9A65-AD84-530F8F68C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302000"/>
            <a:ext cx="48418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200°F</a:t>
            </a:r>
          </a:p>
        </p:txBody>
      </p:sp>
      <p:sp>
        <p:nvSpPr>
          <p:cNvPr id="26643" name="TextBox 2">
            <a:extLst>
              <a:ext uri="{FF2B5EF4-FFF2-40B4-BE49-F238E27FC236}">
                <a16:creationId xmlns:a16="http://schemas.microsoft.com/office/drawing/2014/main" id="{B57C37A7-776B-974F-4FFA-7C49013BE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92075"/>
            <a:ext cx="430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Where is the fulcrum (stream 5)?</a:t>
            </a:r>
          </a:p>
        </p:txBody>
      </p:sp>
      <p:sp>
        <p:nvSpPr>
          <p:cNvPr id="26644" name="TextBox 4">
            <a:extLst>
              <a:ext uri="{FF2B5EF4-FFF2-40B4-BE49-F238E27FC236}">
                <a16:creationId xmlns:a16="http://schemas.microsoft.com/office/drawing/2014/main" id="{AA45F744-FE4D-1730-7D58-45C8451B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1463675"/>
            <a:ext cx="685800" cy="246063"/>
          </a:xfrm>
          <a:prstGeom prst="rect">
            <a:avLst/>
          </a:prstGeom>
          <a:solidFill>
            <a:srgbClr val="ECC740"/>
          </a:solidFill>
          <a:ln w="9525">
            <a:solidFill>
              <a:srgbClr val="ECC74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stream 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235DAD-AFC0-E865-C688-EEC24534123A}"/>
              </a:ext>
            </a:extLst>
          </p:cNvPr>
          <p:cNvSpPr/>
          <p:nvPr/>
        </p:nvSpPr>
        <p:spPr>
          <a:xfrm>
            <a:off x="7302500" y="1860550"/>
            <a:ext cx="46038" cy="444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CAB624-F259-C4D7-1FBC-743420120784}"/>
              </a:ext>
            </a:extLst>
          </p:cNvPr>
          <p:cNvCxnSpPr>
            <a:endCxn id="27" idx="3"/>
          </p:cNvCxnSpPr>
          <p:nvPr/>
        </p:nvCxnSpPr>
        <p:spPr>
          <a:xfrm flipV="1">
            <a:off x="5813425" y="1898650"/>
            <a:ext cx="1495425" cy="293687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2AF0EC4-7B12-8C38-964E-FE8EF808E069}"/>
              </a:ext>
            </a:extLst>
          </p:cNvPr>
          <p:cNvSpPr/>
          <p:nvPr/>
        </p:nvSpPr>
        <p:spPr>
          <a:xfrm>
            <a:off x="5800725" y="4816475"/>
            <a:ext cx="46038" cy="460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648" name="TextBox 37">
            <a:extLst>
              <a:ext uri="{FF2B5EF4-FFF2-40B4-BE49-F238E27FC236}">
                <a16:creationId xmlns:a16="http://schemas.microsoft.com/office/drawing/2014/main" id="{1D9BBA13-E9F5-7944-C3DD-34D3066D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4902200"/>
            <a:ext cx="685800" cy="2460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/>
              <a:t>stream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3D1ED0-5AFA-3E8D-FE08-52482AA3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992563"/>
            <a:ext cx="685800" cy="246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stream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8BD300-706A-9EA3-9011-86A87F643A70}"/>
              </a:ext>
            </a:extLst>
          </p:cNvPr>
          <p:cNvCxnSpPr>
            <a:stCxn id="40" idx="1"/>
          </p:cNvCxnSpPr>
          <p:nvPr/>
        </p:nvCxnSpPr>
        <p:spPr>
          <a:xfrm flipH="1" flipV="1">
            <a:off x="6618288" y="3692525"/>
            <a:ext cx="455612" cy="423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26DBE69-B726-4042-7ACE-C4DA31CD86AE}"/>
              </a:ext>
            </a:extLst>
          </p:cNvPr>
          <p:cNvSpPr txBox="1"/>
          <p:nvPr/>
        </p:nvSpPr>
        <p:spPr>
          <a:xfrm>
            <a:off x="6611938" y="2165350"/>
            <a:ext cx="373062" cy="261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L1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3469E529-5372-6593-171E-3862A2F5EA7A}"/>
              </a:ext>
            </a:extLst>
          </p:cNvPr>
          <p:cNvSpPr/>
          <p:nvPr/>
        </p:nvSpPr>
        <p:spPr>
          <a:xfrm rot="-3900000">
            <a:off x="6562725" y="3362325"/>
            <a:ext cx="147638" cy="1285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A9EE36-B765-F8FA-74E9-92BB52BB7729}"/>
              </a:ext>
            </a:extLst>
          </p:cNvPr>
          <p:cNvSpPr txBox="1"/>
          <p:nvPr/>
        </p:nvSpPr>
        <p:spPr>
          <a:xfrm>
            <a:off x="5622925" y="4006850"/>
            <a:ext cx="447675" cy="261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L2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FEA92-B84D-0AF4-493F-EE40531C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75" y="1520825"/>
            <a:ext cx="278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(96+132)(</a:t>
            </a:r>
            <a:r>
              <a:rPr lang="en-US" altLang="en-US" sz="1800">
                <a:solidFill>
                  <a:srgbClr val="F79646"/>
                </a:solidFill>
              </a:rPr>
              <a:t>L1</a:t>
            </a:r>
            <a:r>
              <a:rPr lang="en-US" altLang="en-US" sz="1800"/>
              <a:t>) = (132)(</a:t>
            </a:r>
            <a:r>
              <a:rPr lang="en-US" altLang="en-US" sz="1800">
                <a:solidFill>
                  <a:srgbClr val="F79646"/>
                </a:solidFill>
              </a:rPr>
              <a:t>L1</a:t>
            </a:r>
            <a:r>
              <a:rPr lang="en-US" altLang="en-US" sz="1800"/>
              <a:t>+</a:t>
            </a:r>
            <a:r>
              <a:rPr lang="en-US" altLang="en-US" sz="1800">
                <a:solidFill>
                  <a:srgbClr val="8064A2"/>
                </a:solidFill>
              </a:rPr>
              <a:t>L2</a:t>
            </a:r>
            <a:r>
              <a:rPr lang="en-US" altLang="en-US" sz="180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(228)(</a:t>
            </a:r>
            <a:r>
              <a:rPr lang="en-US" altLang="en-US" sz="1800">
                <a:solidFill>
                  <a:srgbClr val="F79646"/>
                </a:solidFill>
              </a:rPr>
              <a:t>L1</a:t>
            </a:r>
            <a:r>
              <a:rPr lang="en-US" altLang="en-US" sz="1800"/>
              <a:t>) = (132)(76mm)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79646"/>
                </a:solidFill>
              </a:rPr>
              <a:t>L1</a:t>
            </a:r>
            <a:r>
              <a:rPr lang="en-US" altLang="en-US" sz="1800"/>
              <a:t> = 44mm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CEA6AC94-850D-B1E5-672F-7F8B41669986}"/>
              </a:ext>
            </a:extLst>
          </p:cNvPr>
          <p:cNvSpPr/>
          <p:nvPr/>
        </p:nvSpPr>
        <p:spPr>
          <a:xfrm rot="-3900000">
            <a:off x="6457157" y="3548856"/>
            <a:ext cx="146050" cy="1285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88D1A-86DF-A985-DD18-8B381DB3C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663" y="3038475"/>
            <a:ext cx="2601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Temperature for Stream 5 is 250°F.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6657" name="TextBox 38">
            <a:extLst>
              <a:ext uri="{FF2B5EF4-FFF2-40B4-BE49-F238E27FC236}">
                <a16:creationId xmlns:a16="http://schemas.microsoft.com/office/drawing/2014/main" id="{36DF8285-4DE6-B79A-C0DE-8217817F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0" grpId="0" animBg="1"/>
      <p:bldP spid="30" grpId="1" animBg="1"/>
      <p:bldP spid="31" grpId="0" animBg="1"/>
      <p:bldP spid="8" grpId="0"/>
      <p:bldP spid="3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41DC4E3-E1F5-F0A4-A135-8FD68EF6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7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4" name="Picture 1">
            <a:extLst>
              <a:ext uri="{FF2B5EF4-FFF2-40B4-BE49-F238E27FC236}">
                <a16:creationId xmlns:a16="http://schemas.microsoft.com/office/drawing/2014/main" id="{25ED4009-BDC7-7D03-2BA6-ADE56411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60363"/>
            <a:ext cx="581025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EF04AD-A973-BB5F-83F4-2F8BD178FA1C}"/>
              </a:ext>
            </a:extLst>
          </p:cNvPr>
          <p:cNvCxnSpPr/>
          <p:nvPr/>
        </p:nvCxnSpPr>
        <p:spPr>
          <a:xfrm flipV="1">
            <a:off x="4511675" y="1638300"/>
            <a:ext cx="2066925" cy="2185988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TextBox 6">
            <a:extLst>
              <a:ext uri="{FF2B5EF4-FFF2-40B4-BE49-F238E27FC236}">
                <a16:creationId xmlns:a16="http://schemas.microsoft.com/office/drawing/2014/main" id="{4F7D8DC4-F79B-E5E5-F03B-F770F28F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082800"/>
            <a:ext cx="4857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350°F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37F18B-CAA2-903C-C98F-C7E97B71DA38}"/>
              </a:ext>
            </a:extLst>
          </p:cNvPr>
          <p:cNvCxnSpPr/>
          <p:nvPr/>
        </p:nvCxnSpPr>
        <p:spPr>
          <a:xfrm flipV="1">
            <a:off x="4902200" y="2082800"/>
            <a:ext cx="2847975" cy="1933575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9BBBDBC-0F31-6F48-13AF-FB291137C7F2}"/>
              </a:ext>
            </a:extLst>
          </p:cNvPr>
          <p:cNvSpPr/>
          <p:nvPr/>
        </p:nvSpPr>
        <p:spPr>
          <a:xfrm>
            <a:off x="4481513" y="3805238"/>
            <a:ext cx="460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C5EBBE-AB88-FC97-BBCC-A4BE6E087628}"/>
              </a:ext>
            </a:extLst>
          </p:cNvPr>
          <p:cNvSpPr/>
          <p:nvPr/>
        </p:nvSpPr>
        <p:spPr>
          <a:xfrm>
            <a:off x="5449888" y="42386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F4FA05-AEFC-3A98-76AC-BE10AB1B82D8}"/>
              </a:ext>
            </a:extLst>
          </p:cNvPr>
          <p:cNvSpPr/>
          <p:nvPr/>
        </p:nvSpPr>
        <p:spPr>
          <a:xfrm>
            <a:off x="4876800" y="4003675"/>
            <a:ext cx="46038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D367CE-FDAE-D47B-DE40-FD7B241F89A5}"/>
              </a:ext>
            </a:extLst>
          </p:cNvPr>
          <p:cNvSpPr/>
          <p:nvPr/>
        </p:nvSpPr>
        <p:spPr>
          <a:xfrm>
            <a:off x="6564313" y="16017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DC9D00-3034-F5A8-0FFA-9D0D1FE03AD8}"/>
              </a:ext>
            </a:extLst>
          </p:cNvPr>
          <p:cNvSpPr/>
          <p:nvPr/>
        </p:nvSpPr>
        <p:spPr>
          <a:xfrm>
            <a:off x="7750175" y="20335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6B4196-DA2A-FCF6-3084-0B6643D2B1BF}"/>
              </a:ext>
            </a:extLst>
          </p:cNvPr>
          <p:cNvCxnSpPr/>
          <p:nvPr/>
        </p:nvCxnSpPr>
        <p:spPr>
          <a:xfrm flipV="1">
            <a:off x="5472113" y="2298700"/>
            <a:ext cx="2840037" cy="1947863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A00DF80-4A70-D83A-B4BC-FDE6F7DF7574}"/>
              </a:ext>
            </a:extLst>
          </p:cNvPr>
          <p:cNvSpPr/>
          <p:nvPr/>
        </p:nvSpPr>
        <p:spPr>
          <a:xfrm>
            <a:off x="8297863" y="2266950"/>
            <a:ext cx="44450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F991ED-7D55-6021-F51D-0BC99EA534A8}"/>
              </a:ext>
            </a:extLst>
          </p:cNvPr>
          <p:cNvSpPr/>
          <p:nvPr/>
        </p:nvSpPr>
        <p:spPr>
          <a:xfrm>
            <a:off x="8696325" y="24780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3CD26D-3AAC-0C93-A1F9-8B12106337B6}"/>
              </a:ext>
            </a:extLst>
          </p:cNvPr>
          <p:cNvCxnSpPr>
            <a:endCxn id="25" idx="3"/>
          </p:cNvCxnSpPr>
          <p:nvPr/>
        </p:nvCxnSpPr>
        <p:spPr>
          <a:xfrm flipV="1">
            <a:off x="6219825" y="2516188"/>
            <a:ext cx="2482850" cy="1903412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5B9AB7E-9D0B-3863-08D6-431E667686EF}"/>
              </a:ext>
            </a:extLst>
          </p:cNvPr>
          <p:cNvSpPr/>
          <p:nvPr/>
        </p:nvSpPr>
        <p:spPr>
          <a:xfrm>
            <a:off x="6176963" y="44196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688" name="TextBox 33">
            <a:extLst>
              <a:ext uri="{FF2B5EF4-FFF2-40B4-BE49-F238E27FC236}">
                <a16:creationId xmlns:a16="http://schemas.microsoft.com/office/drawing/2014/main" id="{7AA79F2A-4C64-3813-592D-0CD3A0CC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2568575"/>
            <a:ext cx="4841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300°F</a:t>
            </a:r>
          </a:p>
        </p:txBody>
      </p:sp>
      <p:sp>
        <p:nvSpPr>
          <p:cNvPr id="28689" name="TextBox 34">
            <a:extLst>
              <a:ext uri="{FF2B5EF4-FFF2-40B4-BE49-F238E27FC236}">
                <a16:creationId xmlns:a16="http://schemas.microsoft.com/office/drawing/2014/main" id="{49C15523-E675-6C70-6FE0-02AECEC0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3125788"/>
            <a:ext cx="4841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250°F</a:t>
            </a:r>
          </a:p>
        </p:txBody>
      </p:sp>
      <p:sp>
        <p:nvSpPr>
          <p:cNvPr id="28690" name="TextBox 35">
            <a:extLst>
              <a:ext uri="{FF2B5EF4-FFF2-40B4-BE49-F238E27FC236}">
                <a16:creationId xmlns:a16="http://schemas.microsoft.com/office/drawing/2014/main" id="{E5E7974B-4E08-BB8E-04DE-5E6748AB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302000"/>
            <a:ext cx="48418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200°F</a:t>
            </a:r>
          </a:p>
        </p:txBody>
      </p:sp>
      <p:sp>
        <p:nvSpPr>
          <p:cNvPr id="28691" name="TextBox 2">
            <a:extLst>
              <a:ext uri="{FF2B5EF4-FFF2-40B4-BE49-F238E27FC236}">
                <a16:creationId xmlns:a16="http://schemas.microsoft.com/office/drawing/2014/main" id="{4E265BAF-F1C2-74FA-0356-E4D4F986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63500"/>
            <a:ext cx="307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Locate Streams 6 and 7</a:t>
            </a:r>
          </a:p>
        </p:txBody>
      </p:sp>
      <p:sp>
        <p:nvSpPr>
          <p:cNvPr id="28692" name="TextBox 4">
            <a:extLst>
              <a:ext uri="{FF2B5EF4-FFF2-40B4-BE49-F238E27FC236}">
                <a16:creationId xmlns:a16="http://schemas.microsoft.com/office/drawing/2014/main" id="{9307DAC8-DEA9-040D-DD82-75BB40A7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1463675"/>
            <a:ext cx="685800" cy="246063"/>
          </a:xfrm>
          <a:prstGeom prst="rect">
            <a:avLst/>
          </a:prstGeom>
          <a:solidFill>
            <a:srgbClr val="ECC740"/>
          </a:solidFill>
          <a:ln w="9525">
            <a:solidFill>
              <a:srgbClr val="ECC74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stream 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09EBB4-1AA7-7EE2-E173-5F7FEB5C3523}"/>
              </a:ext>
            </a:extLst>
          </p:cNvPr>
          <p:cNvSpPr/>
          <p:nvPr/>
        </p:nvSpPr>
        <p:spPr>
          <a:xfrm>
            <a:off x="7302500" y="1860550"/>
            <a:ext cx="46038" cy="444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1C4D0E-D1C9-BA0F-77DA-C4CA84E2381B}"/>
              </a:ext>
            </a:extLst>
          </p:cNvPr>
          <p:cNvCxnSpPr>
            <a:endCxn id="27" idx="3"/>
          </p:cNvCxnSpPr>
          <p:nvPr/>
        </p:nvCxnSpPr>
        <p:spPr>
          <a:xfrm flipV="1">
            <a:off x="5813425" y="1898650"/>
            <a:ext cx="1495425" cy="293687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0EE75179-5455-BB5F-84F3-3A8AADB91F90}"/>
              </a:ext>
            </a:extLst>
          </p:cNvPr>
          <p:cNvSpPr/>
          <p:nvPr/>
        </p:nvSpPr>
        <p:spPr>
          <a:xfrm>
            <a:off x="5800725" y="4816475"/>
            <a:ext cx="46038" cy="460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696" name="TextBox 37">
            <a:extLst>
              <a:ext uri="{FF2B5EF4-FFF2-40B4-BE49-F238E27FC236}">
                <a16:creationId xmlns:a16="http://schemas.microsoft.com/office/drawing/2014/main" id="{BED447C7-3CBD-B0D5-FF07-68D2DD4C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4902200"/>
            <a:ext cx="685800" cy="2460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/>
              <a:t>stream 4</a:t>
            </a:r>
          </a:p>
        </p:txBody>
      </p:sp>
      <p:sp>
        <p:nvSpPr>
          <p:cNvPr id="28697" name="TextBox 39">
            <a:extLst>
              <a:ext uri="{FF2B5EF4-FFF2-40B4-BE49-F238E27FC236}">
                <a16:creationId xmlns:a16="http://schemas.microsoft.com/office/drawing/2014/main" id="{DAF61185-7185-7CA6-6349-A1E2C2C5C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992563"/>
            <a:ext cx="685800" cy="246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stream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BAD651-29E5-A43D-728F-DEBB0E1F6989}"/>
              </a:ext>
            </a:extLst>
          </p:cNvPr>
          <p:cNvCxnSpPr>
            <a:stCxn id="28697" idx="1"/>
          </p:cNvCxnSpPr>
          <p:nvPr/>
        </p:nvCxnSpPr>
        <p:spPr>
          <a:xfrm flipH="1" flipV="1">
            <a:off x="6465888" y="3548063"/>
            <a:ext cx="608012" cy="56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18087C-0658-F1F8-7B88-AF6356CDCF62}"/>
              </a:ext>
            </a:extLst>
          </p:cNvPr>
          <p:cNvSpPr txBox="1"/>
          <p:nvPr/>
        </p:nvSpPr>
        <p:spPr>
          <a:xfrm>
            <a:off x="6611938" y="2260600"/>
            <a:ext cx="450850" cy="261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L1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AB6A3D-919C-429B-838F-2685FCB55B53}"/>
              </a:ext>
            </a:extLst>
          </p:cNvPr>
          <p:cNvSpPr txBox="1"/>
          <p:nvPr/>
        </p:nvSpPr>
        <p:spPr>
          <a:xfrm>
            <a:off x="5653088" y="3932238"/>
            <a:ext cx="468312" cy="2619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L2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60B206-49B2-875C-994F-E53386A54805}"/>
              </a:ext>
            </a:extLst>
          </p:cNvPr>
          <p:cNvSpPr/>
          <p:nvPr/>
        </p:nvSpPr>
        <p:spPr>
          <a:xfrm>
            <a:off x="3811588" y="4691063"/>
            <a:ext cx="46037" cy="460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0B4BAAE-A60F-CDF3-E0B3-1D001AECE13B}"/>
              </a:ext>
            </a:extLst>
          </p:cNvPr>
          <p:cNvCxnSpPr/>
          <p:nvPr/>
        </p:nvCxnSpPr>
        <p:spPr>
          <a:xfrm flipV="1">
            <a:off x="3832225" y="3548063"/>
            <a:ext cx="2611438" cy="1163637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7AB9062-B069-802E-009E-5DC19FB8FFFA}"/>
              </a:ext>
            </a:extLst>
          </p:cNvPr>
          <p:cNvSpPr/>
          <p:nvPr/>
        </p:nvSpPr>
        <p:spPr>
          <a:xfrm>
            <a:off x="6446838" y="3525838"/>
            <a:ext cx="46037" cy="460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480FA8-3A26-ECE7-1E2E-822827B0EF03}"/>
              </a:ext>
            </a:extLst>
          </p:cNvPr>
          <p:cNvSpPr/>
          <p:nvPr/>
        </p:nvSpPr>
        <p:spPr>
          <a:xfrm>
            <a:off x="5127625" y="4105275"/>
            <a:ext cx="46038" cy="444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D6A62D-CDE7-B5C4-0172-64910A4C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3325813"/>
            <a:ext cx="685800" cy="24606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/>
              <a:t>stream 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B2D769-8DDB-89AB-EC5D-6133676E3F38}"/>
              </a:ext>
            </a:extLst>
          </p:cNvPr>
          <p:cNvCxnSpPr/>
          <p:nvPr/>
        </p:nvCxnSpPr>
        <p:spPr>
          <a:xfrm>
            <a:off x="4560888" y="3594100"/>
            <a:ext cx="574675" cy="498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79B4A63-598C-3844-6286-8A837C19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4610100"/>
            <a:ext cx="685800" cy="24606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/>
              <a:t>Stream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FEED3E-8ED0-2300-D496-6944EF72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3" y="1647825"/>
            <a:ext cx="275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What’s the minimum flow rate of stream 6?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7B54E8-9069-06F7-1EB4-9A61B162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363" y="2724150"/>
            <a:ext cx="24673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Use lever rule!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F5(L2) = F6(L1)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228(32mm) = F6(33mm)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4BACC6"/>
                </a:solidFill>
              </a:rPr>
              <a:t>F</a:t>
            </a:r>
            <a:r>
              <a:rPr lang="en-US" altLang="en-US" sz="1800" baseline="-25000" dirty="0">
                <a:solidFill>
                  <a:srgbClr val="4BACC6"/>
                </a:solidFill>
              </a:rPr>
              <a:t>6</a:t>
            </a:r>
            <a:r>
              <a:rPr lang="en-US" altLang="en-US" sz="1800" dirty="0">
                <a:solidFill>
                  <a:srgbClr val="4BACC6"/>
                </a:solidFill>
              </a:rPr>
              <a:t> = 221 </a:t>
            </a:r>
            <a:r>
              <a:rPr lang="en-US" altLang="en-US" sz="1800" dirty="0" err="1">
                <a:solidFill>
                  <a:srgbClr val="4BACC6"/>
                </a:solidFill>
              </a:rPr>
              <a:t>lb</a:t>
            </a:r>
            <a:r>
              <a:rPr lang="en-US" altLang="en-US" sz="1800" dirty="0">
                <a:solidFill>
                  <a:srgbClr val="4BACC6"/>
                </a:solidFill>
              </a:rPr>
              <a:t>/min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8710" name="TextBox 47">
            <a:extLst>
              <a:ext uri="{FF2B5EF4-FFF2-40B4-BE49-F238E27FC236}">
                <a16:creationId xmlns:a16="http://schemas.microsoft.com/office/drawing/2014/main" id="{AE6AD21B-AB3E-8AB3-DD8D-71A12B3D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F)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3D11C1-D7D8-E0DA-0324-D93F1BD5DE82}"/>
              </a:ext>
            </a:extLst>
          </p:cNvPr>
          <p:cNvSpPr/>
          <p:nvPr/>
        </p:nvSpPr>
        <p:spPr>
          <a:xfrm>
            <a:off x="3811588" y="4413250"/>
            <a:ext cx="4995862" cy="579438"/>
          </a:xfrm>
          <a:custGeom>
            <a:avLst/>
            <a:gdLst>
              <a:gd name="connsiteX0" fmla="*/ 5035161 w 5035161"/>
              <a:gd name="connsiteY0" fmla="*/ 0 h 578576"/>
              <a:gd name="connsiteX1" fmla="*/ 3439626 w 5035161"/>
              <a:gd name="connsiteY1" fmla="*/ 429208 h 578576"/>
              <a:gd name="connsiteX2" fmla="*/ 2394598 w 5035161"/>
              <a:gd name="connsiteY2" fmla="*/ 578498 h 578576"/>
              <a:gd name="connsiteX3" fmla="*/ 733749 w 5035161"/>
              <a:gd name="connsiteY3" fmla="*/ 447869 h 578576"/>
              <a:gd name="connsiteX4" fmla="*/ 43283 w 5035161"/>
              <a:gd name="connsiteY4" fmla="*/ 317240 h 578576"/>
              <a:gd name="connsiteX5" fmla="*/ 71275 w 5035161"/>
              <a:gd name="connsiteY5" fmla="*/ 317240 h 57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5161" h="578576">
                <a:moveTo>
                  <a:pt x="5035161" y="0"/>
                </a:moveTo>
                <a:cubicBezTo>
                  <a:pt x="4457440" y="166396"/>
                  <a:pt x="3879720" y="332792"/>
                  <a:pt x="3439626" y="429208"/>
                </a:cubicBezTo>
                <a:cubicBezTo>
                  <a:pt x="2999532" y="525624"/>
                  <a:pt x="2845577" y="575388"/>
                  <a:pt x="2394598" y="578498"/>
                </a:cubicBezTo>
                <a:cubicBezTo>
                  <a:pt x="1943619" y="581608"/>
                  <a:pt x="1125635" y="491412"/>
                  <a:pt x="733749" y="447869"/>
                </a:cubicBezTo>
                <a:cubicBezTo>
                  <a:pt x="341863" y="404326"/>
                  <a:pt x="153695" y="339011"/>
                  <a:pt x="43283" y="317240"/>
                </a:cubicBezTo>
                <a:cubicBezTo>
                  <a:pt x="-67129" y="295469"/>
                  <a:pt x="68165" y="320350"/>
                  <a:pt x="71275" y="31724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5" grpId="0" animBg="1"/>
      <p:bldP spid="46" grpId="0" animBg="1"/>
      <p:bldP spid="29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540F083-000A-91BD-9555-FF7005F3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Takeaways: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B409-13E1-E4DF-4DE6-77DA2422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Find your bearings on the diagrams first – label and color code!</a:t>
            </a:r>
          </a:p>
          <a:p>
            <a:pPr>
              <a:defRPr/>
            </a:pPr>
            <a:r>
              <a:rPr lang="en-US" altLang="en-US" dirty="0"/>
              <a:t>Can’t use temperature-composition for mixing lines</a:t>
            </a:r>
          </a:p>
          <a:p>
            <a:pPr lvl="1">
              <a:defRPr/>
            </a:pPr>
            <a:r>
              <a:rPr lang="en-US" altLang="en-US" dirty="0"/>
              <a:t>Temperature is not conserved!</a:t>
            </a:r>
          </a:p>
          <a:p>
            <a:pPr>
              <a:defRPr/>
            </a:pPr>
            <a:r>
              <a:rPr lang="en-US" altLang="en-US" dirty="0"/>
              <a:t>Tie lines are always horizontal on T-(</a:t>
            </a:r>
            <a:r>
              <a:rPr lang="en-US" altLang="en-US" dirty="0" err="1"/>
              <a:t>x,y</a:t>
            </a:r>
            <a:r>
              <a:rPr lang="en-US" altLang="en-US" dirty="0"/>
              <a:t>), but not on H-(</a:t>
            </a:r>
            <a:r>
              <a:rPr lang="en-US" altLang="en-US" dirty="0" err="1"/>
              <a:t>x,y</a:t>
            </a:r>
            <a:r>
              <a:rPr lang="en-US" altLang="en-US" dirty="0"/>
              <a:t>)</a:t>
            </a:r>
          </a:p>
          <a:p>
            <a:pPr>
              <a:defRPr/>
            </a:pPr>
            <a:r>
              <a:rPr lang="en-US" altLang="en-US" dirty="0"/>
              <a:t>We can use the T-(</a:t>
            </a:r>
            <a:r>
              <a:rPr lang="en-US" altLang="en-US" dirty="0" err="1"/>
              <a:t>x,y</a:t>
            </a:r>
            <a:r>
              <a:rPr lang="en-US" altLang="en-US" dirty="0"/>
              <a:t>) tie lines to draw tie lines on H-(</a:t>
            </a:r>
            <a:r>
              <a:rPr lang="en-US" altLang="en-US" dirty="0" err="1"/>
              <a:t>x,y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73BD-AA6E-BDAC-F030-E2204EE4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495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Our Process</a:t>
            </a:r>
          </a:p>
        </p:txBody>
      </p:sp>
      <p:grpSp>
        <p:nvGrpSpPr>
          <p:cNvPr id="16386" name="Group 6">
            <a:extLst>
              <a:ext uri="{FF2B5EF4-FFF2-40B4-BE49-F238E27FC236}">
                <a16:creationId xmlns:a16="http://schemas.microsoft.com/office/drawing/2014/main" id="{510F7E28-FBDF-6568-181B-03B6E75BFCFA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3311525"/>
            <a:ext cx="1212850" cy="600075"/>
            <a:chOff x="2553699" y="2634445"/>
            <a:chExt cx="1297117" cy="15536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7534F-D64A-AD6E-53FB-7514A1F7BFE2}"/>
                </a:ext>
              </a:extLst>
            </p:cNvPr>
            <p:cNvSpPr/>
            <p:nvPr/>
          </p:nvSpPr>
          <p:spPr>
            <a:xfrm>
              <a:off x="2553699" y="2634445"/>
              <a:ext cx="1297117" cy="1553647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33" name="TextBox 5">
              <a:extLst>
                <a:ext uri="{FF2B5EF4-FFF2-40B4-BE49-F238E27FC236}">
                  <a16:creationId xmlns:a16="http://schemas.microsoft.com/office/drawing/2014/main" id="{1695CA0B-7AFF-34A7-604C-AE85064F9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99" y="2965293"/>
              <a:ext cx="1297117" cy="9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Mixer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54A661-C5D5-2213-B3C0-F09FFF892ED1}"/>
              </a:ext>
            </a:extLst>
          </p:cNvPr>
          <p:cNvCxnSpPr/>
          <p:nvPr/>
        </p:nvCxnSpPr>
        <p:spPr>
          <a:xfrm>
            <a:off x="609600" y="3611563"/>
            <a:ext cx="217011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88" name="Group 14">
            <a:extLst>
              <a:ext uri="{FF2B5EF4-FFF2-40B4-BE49-F238E27FC236}">
                <a16:creationId xmlns:a16="http://schemas.microsoft.com/office/drawing/2014/main" id="{4A17A598-0276-9B65-C1B3-3CC12390831E}"/>
              </a:ext>
            </a:extLst>
          </p:cNvPr>
          <p:cNvGrpSpPr>
            <a:grpSpLocks/>
          </p:cNvGrpSpPr>
          <p:nvPr/>
        </p:nvGrpSpPr>
        <p:grpSpPr bwMode="auto">
          <a:xfrm>
            <a:off x="1458913" y="3417888"/>
            <a:ext cx="409575" cy="376237"/>
            <a:chOff x="964264" y="3417834"/>
            <a:chExt cx="399816" cy="3762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37F6FA-F9DE-FE05-1DBD-45D1F6C848D0}"/>
                </a:ext>
              </a:extLst>
            </p:cNvPr>
            <p:cNvSpPr/>
            <p:nvPr/>
          </p:nvSpPr>
          <p:spPr>
            <a:xfrm>
              <a:off x="964264" y="3428948"/>
              <a:ext cx="364173" cy="365183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31" name="TextBox 13">
              <a:extLst>
                <a:ext uri="{FF2B5EF4-FFF2-40B4-BE49-F238E27FC236}">
                  <a16:creationId xmlns:a16="http://schemas.microsoft.com/office/drawing/2014/main" id="{111AFB73-5C17-3320-5C03-30ABE516C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41" y="3417834"/>
              <a:ext cx="364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16389" name="Group 15">
            <a:extLst>
              <a:ext uri="{FF2B5EF4-FFF2-40B4-BE49-F238E27FC236}">
                <a16:creationId xmlns:a16="http://schemas.microsoft.com/office/drawing/2014/main" id="{DE92B1B7-EF94-9B8B-ECA1-655A2D402AD8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801938"/>
            <a:ext cx="1214437" cy="1620837"/>
            <a:chOff x="2553699" y="2634445"/>
            <a:chExt cx="1297117" cy="15536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6FBD55-84CE-1A3F-6B98-0AC0B1A1F2AF}"/>
                </a:ext>
              </a:extLst>
            </p:cNvPr>
            <p:cNvSpPr/>
            <p:nvPr/>
          </p:nvSpPr>
          <p:spPr>
            <a:xfrm>
              <a:off x="2553699" y="2634445"/>
              <a:ext cx="1297117" cy="1553647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29" name="TextBox 17">
              <a:extLst>
                <a:ext uri="{FF2B5EF4-FFF2-40B4-BE49-F238E27FC236}">
                  <a16:creationId xmlns:a16="http://schemas.microsoft.com/office/drawing/2014/main" id="{F7835867-090D-8474-F890-826476D6C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99" y="3107294"/>
              <a:ext cx="1297117" cy="61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Flash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Drum</a:t>
              </a:r>
            </a:p>
          </p:txBody>
        </p:sp>
      </p:grp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F73C4029-4520-C9A3-E8AE-C492224082A9}"/>
              </a:ext>
            </a:extLst>
          </p:cNvPr>
          <p:cNvCxnSpPr>
            <a:stCxn id="17" idx="0"/>
            <a:endCxn id="5" idx="1"/>
          </p:cNvCxnSpPr>
          <p:nvPr/>
        </p:nvCxnSpPr>
        <p:spPr>
          <a:xfrm rot="16200000" flipH="1">
            <a:off x="3931444" y="2256632"/>
            <a:ext cx="809625" cy="1900237"/>
          </a:xfrm>
          <a:prstGeom prst="bentConnector4">
            <a:avLst>
              <a:gd name="adj1" fmla="val -65941"/>
              <a:gd name="adj2" fmla="val 65975"/>
            </a:avLst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1" name="Group 21">
            <a:extLst>
              <a:ext uri="{FF2B5EF4-FFF2-40B4-BE49-F238E27FC236}">
                <a16:creationId xmlns:a16="http://schemas.microsoft.com/office/drawing/2014/main" id="{71118673-5E24-F0F5-68F3-4EC125188DB7}"/>
              </a:ext>
            </a:extLst>
          </p:cNvPr>
          <p:cNvGrpSpPr>
            <a:grpSpLocks/>
          </p:cNvGrpSpPr>
          <p:nvPr/>
        </p:nvGrpSpPr>
        <p:grpSpPr bwMode="auto">
          <a:xfrm>
            <a:off x="3789363" y="2076450"/>
            <a:ext cx="409575" cy="376238"/>
            <a:chOff x="964264" y="3417834"/>
            <a:chExt cx="399816" cy="3762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D2F301-0B11-4BDB-BA10-5A214E6D38C7}"/>
                </a:ext>
              </a:extLst>
            </p:cNvPr>
            <p:cNvSpPr/>
            <p:nvPr/>
          </p:nvSpPr>
          <p:spPr>
            <a:xfrm>
              <a:off x="964264" y="3428949"/>
              <a:ext cx="364173" cy="365182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27" name="TextBox 23">
              <a:extLst>
                <a:ext uri="{FF2B5EF4-FFF2-40B4-BE49-F238E27FC236}">
                  <a16:creationId xmlns:a16="http://schemas.microsoft.com/office/drawing/2014/main" id="{D842735C-DB00-1885-0FD8-0D4DAEFF2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41" y="3417834"/>
              <a:ext cx="364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B6D01E-2786-B85A-7AED-5E2EBE5C9615}"/>
              </a:ext>
            </a:extLst>
          </p:cNvPr>
          <p:cNvCxnSpPr/>
          <p:nvPr/>
        </p:nvCxnSpPr>
        <p:spPr>
          <a:xfrm rot="5400000">
            <a:off x="2513013" y="5295900"/>
            <a:ext cx="174625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3" name="Group 25">
            <a:extLst>
              <a:ext uri="{FF2B5EF4-FFF2-40B4-BE49-F238E27FC236}">
                <a16:creationId xmlns:a16="http://schemas.microsoft.com/office/drawing/2014/main" id="{E864FA4B-F67B-10A4-D225-EBACE0C9037B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5100638"/>
            <a:ext cx="411162" cy="376237"/>
            <a:chOff x="964264" y="3417834"/>
            <a:chExt cx="399816" cy="3762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44B071E-F242-0463-9EE3-3FFE7EA5B821}"/>
                </a:ext>
              </a:extLst>
            </p:cNvPr>
            <p:cNvSpPr/>
            <p:nvPr/>
          </p:nvSpPr>
          <p:spPr>
            <a:xfrm>
              <a:off x="964264" y="3428948"/>
              <a:ext cx="364312" cy="365183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25" name="TextBox 27">
              <a:extLst>
                <a:ext uri="{FF2B5EF4-FFF2-40B4-BE49-F238E27FC236}">
                  <a16:creationId xmlns:a16="http://schemas.microsoft.com/office/drawing/2014/main" id="{749E3836-8700-8A4B-727F-B036621BF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41" y="3417834"/>
              <a:ext cx="364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16394" name="Group 28">
            <a:extLst>
              <a:ext uri="{FF2B5EF4-FFF2-40B4-BE49-F238E27FC236}">
                <a16:creationId xmlns:a16="http://schemas.microsoft.com/office/drawing/2014/main" id="{9F997916-98FF-1ABF-6AB2-AE8CB3CDFB36}"/>
              </a:ext>
            </a:extLst>
          </p:cNvPr>
          <p:cNvGrpSpPr>
            <a:grpSpLocks/>
          </p:cNvGrpSpPr>
          <p:nvPr/>
        </p:nvGrpSpPr>
        <p:grpSpPr bwMode="auto">
          <a:xfrm>
            <a:off x="8958263" y="3287713"/>
            <a:ext cx="1212850" cy="600075"/>
            <a:chOff x="2553699" y="2634445"/>
            <a:chExt cx="1297117" cy="155364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708CB6-4D56-49EE-4304-A5CE29A6D9D5}"/>
                </a:ext>
              </a:extLst>
            </p:cNvPr>
            <p:cNvSpPr/>
            <p:nvPr/>
          </p:nvSpPr>
          <p:spPr>
            <a:xfrm>
              <a:off x="2553699" y="2634445"/>
              <a:ext cx="1297117" cy="1553647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23" name="TextBox 30">
              <a:extLst>
                <a:ext uri="{FF2B5EF4-FFF2-40B4-BE49-F238E27FC236}">
                  <a16:creationId xmlns:a16="http://schemas.microsoft.com/office/drawing/2014/main" id="{A7D90E02-2BDC-9DA8-5156-3B2E4638D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99" y="2965293"/>
              <a:ext cx="1297117" cy="9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Mixer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FDF14D-8673-145E-81D7-DBC4B3287A6B}"/>
              </a:ext>
            </a:extLst>
          </p:cNvPr>
          <p:cNvCxnSpPr/>
          <p:nvPr/>
        </p:nvCxnSpPr>
        <p:spPr>
          <a:xfrm rot="5400000">
            <a:off x="4985543" y="2421732"/>
            <a:ext cx="174466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6" name="Group 33">
            <a:extLst>
              <a:ext uri="{FF2B5EF4-FFF2-40B4-BE49-F238E27FC236}">
                <a16:creationId xmlns:a16="http://schemas.microsoft.com/office/drawing/2014/main" id="{AA7932FD-8587-B546-01DA-0A3ED37E0E54}"/>
              </a:ext>
            </a:extLst>
          </p:cNvPr>
          <p:cNvGrpSpPr>
            <a:grpSpLocks/>
          </p:cNvGrpSpPr>
          <p:nvPr/>
        </p:nvGrpSpPr>
        <p:grpSpPr bwMode="auto">
          <a:xfrm>
            <a:off x="5673725" y="2227263"/>
            <a:ext cx="409575" cy="376237"/>
            <a:chOff x="964264" y="3417834"/>
            <a:chExt cx="399816" cy="3762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53E1EF-9867-F137-8048-ABE01253F4F7}"/>
                </a:ext>
              </a:extLst>
            </p:cNvPr>
            <p:cNvSpPr/>
            <p:nvPr/>
          </p:nvSpPr>
          <p:spPr>
            <a:xfrm>
              <a:off x="964264" y="3428948"/>
              <a:ext cx="364174" cy="365183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21" name="TextBox 35">
              <a:extLst>
                <a:ext uri="{FF2B5EF4-FFF2-40B4-BE49-F238E27FC236}">
                  <a16:creationId xmlns:a16="http://schemas.microsoft.com/office/drawing/2014/main" id="{7AB59B57-7A4A-95B1-FE9B-C841A0144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41" y="3417834"/>
              <a:ext cx="364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AB0ADF-22C7-C831-C34E-4EF63497B241}"/>
              </a:ext>
            </a:extLst>
          </p:cNvPr>
          <p:cNvCxnSpPr/>
          <p:nvPr/>
        </p:nvCxnSpPr>
        <p:spPr>
          <a:xfrm>
            <a:off x="6499225" y="3598863"/>
            <a:ext cx="2459038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8" name="Group 37">
            <a:extLst>
              <a:ext uri="{FF2B5EF4-FFF2-40B4-BE49-F238E27FC236}">
                <a16:creationId xmlns:a16="http://schemas.microsoft.com/office/drawing/2014/main" id="{3528C8B4-8732-6AA1-8CCD-6DB3DA7738B6}"/>
              </a:ext>
            </a:extLst>
          </p:cNvPr>
          <p:cNvGrpSpPr>
            <a:grpSpLocks/>
          </p:cNvGrpSpPr>
          <p:nvPr/>
        </p:nvGrpSpPr>
        <p:grpSpPr bwMode="auto">
          <a:xfrm>
            <a:off x="7535863" y="3405188"/>
            <a:ext cx="409575" cy="376237"/>
            <a:chOff x="964264" y="3417834"/>
            <a:chExt cx="399816" cy="3762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1A98C1D-76F8-4836-6AAA-CA94774DC065}"/>
                </a:ext>
              </a:extLst>
            </p:cNvPr>
            <p:cNvSpPr/>
            <p:nvPr/>
          </p:nvSpPr>
          <p:spPr>
            <a:xfrm>
              <a:off x="964264" y="3428948"/>
              <a:ext cx="364173" cy="365183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19" name="TextBox 39">
              <a:extLst>
                <a:ext uri="{FF2B5EF4-FFF2-40B4-BE49-F238E27FC236}">
                  <a16:creationId xmlns:a16="http://schemas.microsoft.com/office/drawing/2014/main" id="{AFD793B4-E7E3-C759-A7C6-4D90361E4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41" y="3417834"/>
              <a:ext cx="364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F7B2F3-3135-954A-2A2B-E372910CBF6B}"/>
              </a:ext>
            </a:extLst>
          </p:cNvPr>
          <p:cNvCxnSpPr/>
          <p:nvPr/>
        </p:nvCxnSpPr>
        <p:spPr>
          <a:xfrm rot="5400000">
            <a:off x="8712993" y="2421732"/>
            <a:ext cx="174466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00" name="Group 43">
            <a:extLst>
              <a:ext uri="{FF2B5EF4-FFF2-40B4-BE49-F238E27FC236}">
                <a16:creationId xmlns:a16="http://schemas.microsoft.com/office/drawing/2014/main" id="{A78E448C-E970-3ED6-0DFC-944804032C69}"/>
              </a:ext>
            </a:extLst>
          </p:cNvPr>
          <p:cNvGrpSpPr>
            <a:grpSpLocks/>
          </p:cNvGrpSpPr>
          <p:nvPr/>
        </p:nvGrpSpPr>
        <p:grpSpPr bwMode="auto">
          <a:xfrm>
            <a:off x="9386888" y="2220913"/>
            <a:ext cx="411162" cy="376237"/>
            <a:chOff x="964264" y="3417834"/>
            <a:chExt cx="399816" cy="37629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B12F979-9284-F639-5932-19711B8EA2BE}"/>
                </a:ext>
              </a:extLst>
            </p:cNvPr>
            <p:cNvSpPr/>
            <p:nvPr/>
          </p:nvSpPr>
          <p:spPr>
            <a:xfrm>
              <a:off x="964264" y="3428948"/>
              <a:ext cx="364312" cy="365183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17" name="TextBox 45">
              <a:extLst>
                <a:ext uri="{FF2B5EF4-FFF2-40B4-BE49-F238E27FC236}">
                  <a16:creationId xmlns:a16="http://schemas.microsoft.com/office/drawing/2014/main" id="{25B4BE66-1DB2-8279-0302-4524381D1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41" y="3417834"/>
              <a:ext cx="364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632C6B-E2AF-E4B3-0584-08CCAD1F23A0}"/>
              </a:ext>
            </a:extLst>
          </p:cNvPr>
          <p:cNvCxnSpPr/>
          <p:nvPr/>
        </p:nvCxnSpPr>
        <p:spPr>
          <a:xfrm rot="5400000">
            <a:off x="8712200" y="4756150"/>
            <a:ext cx="174625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02" name="Group 47">
            <a:extLst>
              <a:ext uri="{FF2B5EF4-FFF2-40B4-BE49-F238E27FC236}">
                <a16:creationId xmlns:a16="http://schemas.microsoft.com/office/drawing/2014/main" id="{B9261386-E31F-64EB-4884-7CBDB77FED29}"/>
              </a:ext>
            </a:extLst>
          </p:cNvPr>
          <p:cNvGrpSpPr>
            <a:grpSpLocks/>
          </p:cNvGrpSpPr>
          <p:nvPr/>
        </p:nvGrpSpPr>
        <p:grpSpPr bwMode="auto">
          <a:xfrm>
            <a:off x="9386888" y="4556125"/>
            <a:ext cx="411162" cy="376238"/>
            <a:chOff x="964264" y="3417834"/>
            <a:chExt cx="399816" cy="37629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588F98F-6CEA-4B35-A72D-F21812788193}"/>
                </a:ext>
              </a:extLst>
            </p:cNvPr>
            <p:cNvSpPr/>
            <p:nvPr/>
          </p:nvSpPr>
          <p:spPr>
            <a:xfrm>
              <a:off x="964264" y="3428949"/>
              <a:ext cx="364312" cy="365182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15" name="TextBox 49">
              <a:extLst>
                <a:ext uri="{FF2B5EF4-FFF2-40B4-BE49-F238E27FC236}">
                  <a16:creationId xmlns:a16="http://schemas.microsoft.com/office/drawing/2014/main" id="{239BAFF3-77DE-7B90-7667-3920DF85B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41" y="3417834"/>
              <a:ext cx="364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7</a:t>
              </a:r>
            </a:p>
          </p:txBody>
        </p:sp>
      </p:grpSp>
      <p:sp>
        <p:nvSpPr>
          <p:cNvPr id="16403" name="TextBox 50">
            <a:extLst>
              <a:ext uri="{FF2B5EF4-FFF2-40B4-BE49-F238E27FC236}">
                <a16:creationId xmlns:a16="http://schemas.microsoft.com/office/drawing/2014/main" id="{46716B36-9E81-DD76-62CA-DF4C269D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676525"/>
            <a:ext cx="150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NH</a:t>
            </a:r>
            <a:r>
              <a:rPr lang="en-US" altLang="en-US" sz="1800" baseline="-25000"/>
              <a:t>3</a:t>
            </a:r>
            <a:r>
              <a:rPr lang="en-US" altLang="en-US" sz="1800"/>
              <a:t> + H</a:t>
            </a:r>
            <a:r>
              <a:rPr lang="en-US" altLang="en-US" sz="1800" baseline="-25000"/>
              <a:t>2</a:t>
            </a:r>
            <a:r>
              <a:rPr lang="en-US" altLang="en-US" sz="1800"/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mixture</a:t>
            </a:r>
          </a:p>
        </p:txBody>
      </p:sp>
      <p:sp>
        <p:nvSpPr>
          <p:cNvPr id="16404" name="TextBox 52">
            <a:extLst>
              <a:ext uri="{FF2B5EF4-FFF2-40B4-BE49-F238E27FC236}">
                <a16:creationId xmlns:a16="http://schemas.microsoft.com/office/drawing/2014/main" id="{A20CF99D-AFF6-83D8-25B7-0ADB9073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1154113"/>
            <a:ext cx="1508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Vapor: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70. wt% NH</a:t>
            </a:r>
            <a:r>
              <a:rPr lang="en-US" altLang="en-US" sz="1800" baseline="-25000"/>
              <a:t>3</a:t>
            </a: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96 lb/min</a:t>
            </a:r>
          </a:p>
        </p:txBody>
      </p:sp>
      <p:sp>
        <p:nvSpPr>
          <p:cNvPr id="16405" name="TextBox 53">
            <a:extLst>
              <a:ext uri="{FF2B5EF4-FFF2-40B4-BE49-F238E27FC236}">
                <a16:creationId xmlns:a16="http://schemas.microsoft.com/office/drawing/2014/main" id="{102BC970-C71C-59C7-824E-0E35B68A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4849813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38 lb/min</a:t>
            </a:r>
          </a:p>
        </p:txBody>
      </p:sp>
      <p:sp>
        <p:nvSpPr>
          <p:cNvPr id="16406" name="TextBox 54">
            <a:extLst>
              <a:ext uri="{FF2B5EF4-FFF2-40B4-BE49-F238E27FC236}">
                <a16:creationId xmlns:a16="http://schemas.microsoft.com/office/drawing/2014/main" id="{A87D2870-4371-CE58-3DAB-B4872512C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1754188"/>
            <a:ext cx="1508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40. wt% NH</a:t>
            </a:r>
            <a:r>
              <a:rPr lang="en-US" altLang="en-US" sz="1800" baseline="-25000"/>
              <a:t>3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120°F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132 lb/min</a:t>
            </a:r>
          </a:p>
        </p:txBody>
      </p:sp>
      <p:sp>
        <p:nvSpPr>
          <p:cNvPr id="16407" name="Rectangle 55">
            <a:extLst>
              <a:ext uri="{FF2B5EF4-FFF2-40B4-BE49-F238E27FC236}">
                <a16:creationId xmlns:a16="http://schemas.microsoft.com/office/drawing/2014/main" id="{C82968F4-A3DA-A657-8029-E35668410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238" y="2047875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80°F</a:t>
            </a:r>
          </a:p>
        </p:txBody>
      </p:sp>
      <p:sp>
        <p:nvSpPr>
          <p:cNvPr id="16408" name="TextBox 56">
            <a:extLst>
              <a:ext uri="{FF2B5EF4-FFF2-40B4-BE49-F238E27FC236}">
                <a16:creationId xmlns:a16="http://schemas.microsoft.com/office/drawing/2014/main" id="{B3F5A45D-98D0-8D43-4174-F2FDF16B6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975" y="4381500"/>
            <a:ext cx="137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NH</a:t>
            </a:r>
            <a:r>
              <a:rPr lang="en-US" altLang="en-US" sz="1800" baseline="-25000"/>
              <a:t>3</a:t>
            </a:r>
            <a:r>
              <a:rPr lang="en-US" altLang="en-US" sz="1800"/>
              <a:t> + H</a:t>
            </a:r>
            <a:r>
              <a:rPr lang="en-US" altLang="en-US" sz="1800" baseline="-25000"/>
              <a:t>2</a:t>
            </a:r>
            <a:r>
              <a:rPr lang="en-US" altLang="en-US" sz="1800"/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all liquid</a:t>
            </a:r>
          </a:p>
        </p:txBody>
      </p:sp>
      <p:sp>
        <p:nvSpPr>
          <p:cNvPr id="46" name="TextBox 54">
            <a:extLst>
              <a:ext uri="{FF2B5EF4-FFF2-40B4-BE49-F238E27FC236}">
                <a16:creationId xmlns:a16="http://schemas.microsoft.com/office/drawing/2014/main" id="{5E58914B-BCD5-C25B-FEF6-28261BB0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954088"/>
            <a:ext cx="1847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What values are we looking for?</a:t>
            </a:r>
          </a:p>
        </p:txBody>
      </p:sp>
      <p:sp>
        <p:nvSpPr>
          <p:cNvPr id="48" name="TextBox 54">
            <a:extLst>
              <a:ext uri="{FF2B5EF4-FFF2-40B4-BE49-F238E27FC236}">
                <a16:creationId xmlns:a16="http://schemas.microsoft.com/office/drawing/2014/main" id="{5A9BA7A7-F91E-B820-D1B1-12DD39FAB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3841750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Temp?</a:t>
            </a:r>
          </a:p>
        </p:txBody>
      </p:sp>
      <p:sp>
        <p:nvSpPr>
          <p:cNvPr id="51" name="TextBox 54">
            <a:extLst>
              <a:ext uri="{FF2B5EF4-FFF2-40B4-BE49-F238E27FC236}">
                <a16:creationId xmlns:a16="http://schemas.microsoft.com/office/drawing/2014/main" id="{8998F7FF-506F-E11B-AEF9-709A212B1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378075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Composition?</a:t>
            </a:r>
          </a:p>
        </p:txBody>
      </p:sp>
      <p:sp>
        <p:nvSpPr>
          <p:cNvPr id="52" name="TextBox 54">
            <a:extLst>
              <a:ext uri="{FF2B5EF4-FFF2-40B4-BE49-F238E27FC236}">
                <a16:creationId xmlns:a16="http://schemas.microsoft.com/office/drawing/2014/main" id="{507269BE-DC4D-8715-E121-081DFBCC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3946525"/>
            <a:ext cx="1620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Composition?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</a:rPr>
              <a:t>Temp?</a:t>
            </a:r>
          </a:p>
        </p:txBody>
      </p:sp>
      <p:sp>
        <p:nvSpPr>
          <p:cNvPr id="53" name="TextBox 54">
            <a:extLst>
              <a:ext uri="{FF2B5EF4-FFF2-40B4-BE49-F238E27FC236}">
                <a16:creationId xmlns:a16="http://schemas.microsoft.com/office/drawing/2014/main" id="{E434F70E-6051-43A3-D3C5-0DAA65F4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388" y="5027613"/>
            <a:ext cx="162083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Composition?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FFC000"/>
                </a:solidFill>
              </a:rPr>
              <a:t>Temp?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C5921-5FA8-72F6-3F03-757ED4290016}"/>
              </a:ext>
            </a:extLst>
          </p:cNvPr>
          <p:cNvSpPr txBox="1"/>
          <p:nvPr/>
        </p:nvSpPr>
        <p:spPr>
          <a:xfrm>
            <a:off x="3789363" y="5673725"/>
            <a:ext cx="16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Composition?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E8D52-4A01-3C74-3A1D-EDC17CD8820A}"/>
              </a:ext>
            </a:extLst>
          </p:cNvPr>
          <p:cNvSpPr txBox="1"/>
          <p:nvPr/>
        </p:nvSpPr>
        <p:spPr>
          <a:xfrm>
            <a:off x="10435281" y="1390135"/>
            <a:ext cx="162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Flow rate?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5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62D8-6E4C-A38E-D415-1AE9E406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350"/>
            <a:ext cx="10969625" cy="495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Temperature in the flash drum?</a:t>
            </a:r>
          </a:p>
        </p:txBody>
      </p:sp>
      <p:pic>
        <p:nvPicPr>
          <p:cNvPr id="17410" name="Picture 4">
            <a:extLst>
              <a:ext uri="{FF2B5EF4-FFF2-40B4-BE49-F238E27FC236}">
                <a16:creationId xmlns:a16="http://schemas.microsoft.com/office/drawing/2014/main" id="{34567928-1716-A095-2EBD-95D6440B8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669925"/>
            <a:ext cx="5678488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:a16="http://schemas.microsoft.com/office/drawing/2014/main" id="{0E49B8FD-3B8B-045F-D558-5AB93A57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941388"/>
            <a:ext cx="796925" cy="368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Vapor</a:t>
            </a:r>
          </a:p>
        </p:txBody>
      </p:sp>
      <p:sp>
        <p:nvSpPr>
          <p:cNvPr id="17412" name="TextBox 6">
            <a:extLst>
              <a:ext uri="{FF2B5EF4-FFF2-40B4-BE49-F238E27FC236}">
                <a16:creationId xmlns:a16="http://schemas.microsoft.com/office/drawing/2014/main" id="{CACE42EF-EF2F-7E92-4405-F5156A1C5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5608638"/>
            <a:ext cx="795338" cy="369887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</a:t>
            </a: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80BF88AB-2978-6882-A370-F9684136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02138"/>
            <a:ext cx="795337" cy="3683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/>
              <a:t>V + L</a:t>
            </a:r>
          </a:p>
        </p:txBody>
      </p:sp>
      <p:sp>
        <p:nvSpPr>
          <p:cNvPr id="17414" name="TextBox 2">
            <a:extLst>
              <a:ext uri="{FF2B5EF4-FFF2-40B4-BE49-F238E27FC236}">
                <a16:creationId xmlns:a16="http://schemas.microsoft.com/office/drawing/2014/main" id="{A9DA4437-29BE-B90A-C673-4AAA10B0B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A)</a:t>
            </a:r>
          </a:p>
        </p:txBody>
      </p:sp>
      <p:sp>
        <p:nvSpPr>
          <p:cNvPr id="5128" name="TextBox 3">
            <a:extLst>
              <a:ext uri="{FF2B5EF4-FFF2-40B4-BE49-F238E27FC236}">
                <a16:creationId xmlns:a16="http://schemas.microsoft.com/office/drawing/2014/main" id="{F1E4CC2F-F801-ABC6-DD32-380F218E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2735263"/>
            <a:ext cx="2930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Identify the stream(s)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/>
              <a:t>Which do I have information about?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4EF80-E246-54A1-314F-B86BFA764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2903538"/>
            <a:ext cx="288925" cy="338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342449-71DD-91FA-B72F-0F9BDB17AC61}"/>
              </a:ext>
            </a:extLst>
          </p:cNvPr>
          <p:cNvSpPr/>
          <p:nvPr/>
        </p:nvSpPr>
        <p:spPr>
          <a:xfrm>
            <a:off x="7131050" y="3241675"/>
            <a:ext cx="47625" cy="4603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B4FE9-458B-E1BE-C342-5B8077A3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2735263"/>
            <a:ext cx="28019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Stream 3 is all vapor, in VLE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At 70 wt% NH</a:t>
            </a:r>
            <a:r>
              <a:rPr lang="en-US" altLang="en-US" sz="2400" baseline="-25000">
                <a:solidFill>
                  <a:srgbClr val="0000FF"/>
                </a:solidFill>
              </a:rPr>
              <a:t>3 </a:t>
            </a:r>
            <a:r>
              <a:rPr lang="en-US" altLang="en-US" sz="2400">
                <a:solidFill>
                  <a:srgbClr val="0000FF"/>
                </a:solidFill>
              </a:rPr>
              <a:t>we are at 323°F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E893A4-5A8C-394F-2225-B76B5060CF1D}"/>
              </a:ext>
            </a:extLst>
          </p:cNvPr>
          <p:cNvCxnSpPr/>
          <p:nvPr/>
        </p:nvCxnSpPr>
        <p:spPr>
          <a:xfrm>
            <a:off x="7167563" y="3336925"/>
            <a:ext cx="0" cy="2730500"/>
          </a:xfrm>
          <a:prstGeom prst="line">
            <a:avLst/>
          </a:prstGeom>
          <a:ln w="38100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02A5FA-1A6A-B4A1-EF2C-54E95D4840AE}"/>
              </a:ext>
            </a:extLst>
          </p:cNvPr>
          <p:cNvCxnSpPr/>
          <p:nvPr/>
        </p:nvCxnSpPr>
        <p:spPr>
          <a:xfrm>
            <a:off x="3792538" y="3251200"/>
            <a:ext cx="3321050" cy="0"/>
          </a:xfrm>
          <a:prstGeom prst="line">
            <a:avLst/>
          </a:prstGeom>
          <a:ln w="38100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DA4F-61AF-8857-06DE-8010587F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625"/>
            <a:ext cx="10969625" cy="495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Composition of Stream 2?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8CE1B656-F35F-D631-A01E-0BBDA513C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669925"/>
            <a:ext cx="5678488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7">
            <a:extLst>
              <a:ext uri="{FF2B5EF4-FFF2-40B4-BE49-F238E27FC236}">
                <a16:creationId xmlns:a16="http://schemas.microsoft.com/office/drawing/2014/main" id="{5DABF2BA-A5E7-D8FD-C588-C6A0D72B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02138"/>
            <a:ext cx="795337" cy="3683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/>
              <a:t>V + L</a:t>
            </a:r>
          </a:p>
        </p:txBody>
      </p:sp>
      <p:sp>
        <p:nvSpPr>
          <p:cNvPr id="18436" name="TextBox 2">
            <a:extLst>
              <a:ext uri="{FF2B5EF4-FFF2-40B4-BE49-F238E27FC236}">
                <a16:creationId xmlns:a16="http://schemas.microsoft.com/office/drawing/2014/main" id="{06072AB9-CAA2-4322-43F5-7C919C57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5CE43-49DE-2021-B3E8-76C8032EBC24}"/>
              </a:ext>
            </a:extLst>
          </p:cNvPr>
          <p:cNvSpPr txBox="1"/>
          <p:nvPr/>
        </p:nvSpPr>
        <p:spPr>
          <a:xfrm>
            <a:off x="168275" y="2735263"/>
            <a:ext cx="2930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Identify the stream(s)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Which do I have information about?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Draw tie lines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47871-B40A-5E7F-B0C1-7BF2E08F4ACB}"/>
              </a:ext>
            </a:extLst>
          </p:cNvPr>
          <p:cNvCxnSpPr/>
          <p:nvPr/>
        </p:nvCxnSpPr>
        <p:spPr>
          <a:xfrm>
            <a:off x="4678363" y="3265488"/>
            <a:ext cx="25003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9" name="TextBox 10">
            <a:extLst>
              <a:ext uri="{FF2B5EF4-FFF2-40B4-BE49-F238E27FC236}">
                <a16:creationId xmlns:a16="http://schemas.microsoft.com/office/drawing/2014/main" id="{050C852F-15A5-1518-1F62-3C8E50A9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2903538"/>
            <a:ext cx="288925" cy="338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A4BD2-5A62-4DA5-EF0D-A383FA35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900363"/>
            <a:ext cx="288925" cy="339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2</a:t>
            </a:r>
          </a:p>
        </p:txBody>
      </p:sp>
      <p:sp>
        <p:nvSpPr>
          <p:cNvPr id="18441" name="TextBox 14">
            <a:extLst>
              <a:ext uri="{FF2B5EF4-FFF2-40B4-BE49-F238E27FC236}">
                <a16:creationId xmlns:a16="http://schemas.microsoft.com/office/drawing/2014/main" id="{9CC040B5-E37A-49A9-7C2A-E87FB2FC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941388"/>
            <a:ext cx="796925" cy="368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Vapor</a:t>
            </a:r>
          </a:p>
        </p:txBody>
      </p:sp>
      <p:sp>
        <p:nvSpPr>
          <p:cNvPr id="18442" name="TextBox 15">
            <a:extLst>
              <a:ext uri="{FF2B5EF4-FFF2-40B4-BE49-F238E27FC236}">
                <a16:creationId xmlns:a16="http://schemas.microsoft.com/office/drawing/2014/main" id="{32F4FA7A-69F8-2A6B-67AC-39F7899C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5608638"/>
            <a:ext cx="795338" cy="369887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933A02-624D-E6EA-4060-8FA842F427EF}"/>
              </a:ext>
            </a:extLst>
          </p:cNvPr>
          <p:cNvCxnSpPr/>
          <p:nvPr/>
        </p:nvCxnSpPr>
        <p:spPr>
          <a:xfrm flipH="1">
            <a:off x="4672013" y="3265488"/>
            <a:ext cx="31750" cy="2830512"/>
          </a:xfrm>
          <a:prstGeom prst="line">
            <a:avLst/>
          </a:prstGeom>
          <a:ln w="38100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D077A4-BCCE-31EB-3E12-28786AFC0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2735263"/>
            <a:ext cx="28019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Stream 2 is all liquid, in VLE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At 323°F stream 2 is 18 wt% NH</a:t>
            </a:r>
            <a:r>
              <a:rPr lang="en-US" altLang="en-US" sz="2400" baseline="-25000">
                <a:solidFill>
                  <a:srgbClr val="0000FF"/>
                </a:solidFill>
              </a:rPr>
              <a:t>3</a:t>
            </a: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B2F-2AA2-E36D-438A-E7E59099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9388"/>
            <a:ext cx="10969625" cy="495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Composition of Stream 1?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57BB39AE-5425-8709-55E0-54EE63096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669925"/>
            <a:ext cx="5678488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7">
            <a:extLst>
              <a:ext uri="{FF2B5EF4-FFF2-40B4-BE49-F238E27FC236}">
                <a16:creationId xmlns:a16="http://schemas.microsoft.com/office/drawing/2014/main" id="{28FFCBF3-E960-5E33-0AD8-B2D7F0A56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02138"/>
            <a:ext cx="795337" cy="3698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/>
              <a:t>V + L</a:t>
            </a:r>
          </a:p>
        </p:txBody>
      </p:sp>
      <p:sp>
        <p:nvSpPr>
          <p:cNvPr id="19460" name="TextBox 2">
            <a:extLst>
              <a:ext uri="{FF2B5EF4-FFF2-40B4-BE49-F238E27FC236}">
                <a16:creationId xmlns:a16="http://schemas.microsoft.com/office/drawing/2014/main" id="{6A8CAFD3-BC6A-2A9C-130B-C6E57042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C)</a:t>
            </a:r>
          </a:p>
        </p:txBody>
      </p:sp>
      <p:sp>
        <p:nvSpPr>
          <p:cNvPr id="19461" name="TextBox 3">
            <a:extLst>
              <a:ext uri="{FF2B5EF4-FFF2-40B4-BE49-F238E27FC236}">
                <a16:creationId xmlns:a16="http://schemas.microsoft.com/office/drawing/2014/main" id="{C38894DF-9776-08BA-8211-AEE8AE7CE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2735263"/>
            <a:ext cx="2930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BFBFBF"/>
                </a:solidFill>
              </a:rPr>
              <a:t>Identify the stream(s)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BFBFBF"/>
                </a:solidFill>
              </a:rPr>
              <a:t>Which do I have information about?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BFBFBF"/>
                </a:solidFill>
              </a:rPr>
              <a:t>Draw tie lines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Use the lever rule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D62E-C041-06D5-F932-EE9345B662F7}"/>
              </a:ext>
            </a:extLst>
          </p:cNvPr>
          <p:cNvCxnSpPr/>
          <p:nvPr/>
        </p:nvCxnSpPr>
        <p:spPr>
          <a:xfrm>
            <a:off x="4678363" y="3265488"/>
            <a:ext cx="25003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10">
            <a:extLst>
              <a:ext uri="{FF2B5EF4-FFF2-40B4-BE49-F238E27FC236}">
                <a16:creationId xmlns:a16="http://schemas.microsoft.com/office/drawing/2014/main" id="{A81E76E2-4CAB-B59E-8F9E-3AA9FC9E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2903538"/>
            <a:ext cx="288925" cy="338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</a:t>
            </a:r>
          </a:p>
        </p:txBody>
      </p:sp>
      <p:sp>
        <p:nvSpPr>
          <p:cNvPr id="19464" name="TextBox 11">
            <a:extLst>
              <a:ext uri="{FF2B5EF4-FFF2-40B4-BE49-F238E27FC236}">
                <a16:creationId xmlns:a16="http://schemas.microsoft.com/office/drawing/2014/main" id="{5E41B958-FBEF-FAD1-E2A8-07F4D5F3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900363"/>
            <a:ext cx="288925" cy="339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2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57316DF-181D-DA05-2322-A2646EE4D323}"/>
              </a:ext>
            </a:extLst>
          </p:cNvPr>
          <p:cNvSpPr/>
          <p:nvPr/>
        </p:nvSpPr>
        <p:spPr>
          <a:xfrm>
            <a:off x="6378575" y="3265488"/>
            <a:ext cx="155575" cy="152400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6B7B2-452F-450D-41B2-8C7D95A7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2871788"/>
            <a:ext cx="288925" cy="338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1</a:t>
            </a:r>
          </a:p>
        </p:txBody>
      </p:sp>
      <p:sp>
        <p:nvSpPr>
          <p:cNvPr id="19467" name="TextBox 14">
            <a:extLst>
              <a:ext uri="{FF2B5EF4-FFF2-40B4-BE49-F238E27FC236}">
                <a16:creationId xmlns:a16="http://schemas.microsoft.com/office/drawing/2014/main" id="{9A59C9F2-840E-8A15-028E-9532A0EA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941388"/>
            <a:ext cx="796925" cy="368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Vapor</a:t>
            </a:r>
          </a:p>
        </p:txBody>
      </p:sp>
      <p:sp>
        <p:nvSpPr>
          <p:cNvPr id="19468" name="TextBox 15">
            <a:extLst>
              <a:ext uri="{FF2B5EF4-FFF2-40B4-BE49-F238E27FC236}">
                <a16:creationId xmlns:a16="http://schemas.microsoft.com/office/drawing/2014/main" id="{2915BF23-9EB0-B4B5-8B20-D8ADB57A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5608638"/>
            <a:ext cx="795338" cy="369887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3A10AB8-2D8A-1759-FDE4-5AC058EC8163}"/>
              </a:ext>
            </a:extLst>
          </p:cNvPr>
          <p:cNvSpPr/>
          <p:nvPr/>
        </p:nvSpPr>
        <p:spPr>
          <a:xfrm rot="5400000">
            <a:off x="5784850" y="2217738"/>
            <a:ext cx="338138" cy="2500312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A8943E-7B3F-E918-AD08-6AA746F9F2FB}"/>
              </a:ext>
            </a:extLst>
          </p:cNvPr>
          <p:cNvCxnSpPr/>
          <p:nvPr/>
        </p:nvCxnSpPr>
        <p:spPr>
          <a:xfrm>
            <a:off x="5953125" y="3624263"/>
            <a:ext cx="34766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ACBB5F-2D60-98A9-74B5-435570499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0" y="341788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52mm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A38B1-D447-D002-2EF5-D7FE8597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188" y="4019550"/>
            <a:ext cx="33226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flow = 134 lb/min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Fulcrum = (52mm) x (96/134)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      =37mm from left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Stream 1 is 55 wt% NH</a:t>
            </a:r>
            <a:r>
              <a:rPr lang="en-US" altLang="en-US" sz="1800" baseline="-25000">
                <a:solidFill>
                  <a:srgbClr val="0000FF"/>
                </a:solidFill>
              </a:rPr>
              <a:t>3</a:t>
            </a:r>
            <a:endParaRPr lang="en-US" altLang="en-US" sz="1800">
              <a:solidFill>
                <a:srgbClr val="0000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EA7DBE-66AD-55A6-B71A-3D6023A7AEA1}"/>
              </a:ext>
            </a:extLst>
          </p:cNvPr>
          <p:cNvCxnSpPr/>
          <p:nvPr/>
        </p:nvCxnSpPr>
        <p:spPr>
          <a:xfrm>
            <a:off x="6462713" y="3298825"/>
            <a:ext cx="0" cy="2728913"/>
          </a:xfrm>
          <a:prstGeom prst="line">
            <a:avLst/>
          </a:prstGeom>
          <a:ln w="38100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2174D1-097F-DAFC-EEC5-A01D024BE7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02725" y="1849438"/>
            <a:ext cx="24765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ED85CC-0E84-18F0-70AA-1B752925DE1B}"/>
              </a:ext>
            </a:extLst>
          </p:cNvPr>
          <p:cNvSpPr/>
          <p:nvPr/>
        </p:nvSpPr>
        <p:spPr>
          <a:xfrm>
            <a:off x="11075988" y="941388"/>
            <a:ext cx="852487" cy="908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96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B449D-7F06-AFF6-2800-79C2BFCDC550}"/>
              </a:ext>
            </a:extLst>
          </p:cNvPr>
          <p:cNvSpPr/>
          <p:nvPr/>
        </p:nvSpPr>
        <p:spPr>
          <a:xfrm>
            <a:off x="8893175" y="1309688"/>
            <a:ext cx="582613" cy="539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38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7AD0CE0-4366-9537-0D89-0936DA00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963" y="1849438"/>
            <a:ext cx="361950" cy="3746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1E33-41B3-D778-86EF-B1312E34AE2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70255" y="4507096"/>
            <a:ext cx="3668440" cy="5266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4F291-EC7A-C3C3-8AB5-882253BEBB4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47064" y="5064322"/>
            <a:ext cx="3570931" cy="54431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9" grpId="1" animBg="1"/>
      <p:bldP spid="19" grpId="0"/>
      <p:bldP spid="19" grpId="1"/>
      <p:bldP spid="5" grpId="0" animBg="1"/>
      <p:bldP spid="2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9E33-8F99-8156-B7D5-409CB98A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625"/>
            <a:ext cx="10969625" cy="495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Temperatures and Compositions?</a:t>
            </a:r>
          </a:p>
        </p:txBody>
      </p:sp>
      <p:pic>
        <p:nvPicPr>
          <p:cNvPr id="20482" name="Picture 4">
            <a:extLst>
              <a:ext uri="{FF2B5EF4-FFF2-40B4-BE49-F238E27FC236}">
                <a16:creationId xmlns:a16="http://schemas.microsoft.com/office/drawing/2014/main" id="{9BA37A62-A65E-3633-BFA1-02176934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669925"/>
            <a:ext cx="5678487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>
            <a:extLst>
              <a:ext uri="{FF2B5EF4-FFF2-40B4-BE49-F238E27FC236}">
                <a16:creationId xmlns:a16="http://schemas.microsoft.com/office/drawing/2014/main" id="{176B53EC-7B08-0888-EA3A-AEDD3A98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941388"/>
            <a:ext cx="795337" cy="368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Vapor</a:t>
            </a: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E9FD5FE8-6345-BC0E-9C1B-992A824E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5608638"/>
            <a:ext cx="796925" cy="369887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</a:t>
            </a:r>
          </a:p>
        </p:txBody>
      </p:sp>
      <p:sp>
        <p:nvSpPr>
          <p:cNvPr id="20485" name="TextBox 7">
            <a:extLst>
              <a:ext uri="{FF2B5EF4-FFF2-40B4-BE49-F238E27FC236}">
                <a16:creationId xmlns:a16="http://schemas.microsoft.com/office/drawing/2014/main" id="{726C77C3-9600-903F-8277-38516A6E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4402138"/>
            <a:ext cx="795338" cy="3698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/>
              <a:t>V + L</a:t>
            </a:r>
          </a:p>
        </p:txBody>
      </p:sp>
      <p:sp>
        <p:nvSpPr>
          <p:cNvPr id="20486" name="TextBox 8">
            <a:extLst>
              <a:ext uri="{FF2B5EF4-FFF2-40B4-BE49-F238E27FC236}">
                <a16:creationId xmlns:a16="http://schemas.microsoft.com/office/drawing/2014/main" id="{BB95F1EF-EBCB-5B29-0A77-C36B15D8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EF1F1-2A7B-902C-08F7-53F42230D638}"/>
              </a:ext>
            </a:extLst>
          </p:cNvPr>
          <p:cNvCxnSpPr/>
          <p:nvPr/>
        </p:nvCxnSpPr>
        <p:spPr>
          <a:xfrm>
            <a:off x="4454525" y="3032125"/>
            <a:ext cx="204152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09FA67-42FF-D2F9-1297-CDEC8B74A1EB}"/>
              </a:ext>
            </a:extLst>
          </p:cNvPr>
          <p:cNvCxnSpPr/>
          <p:nvPr/>
        </p:nvCxnSpPr>
        <p:spPr>
          <a:xfrm>
            <a:off x="4865688" y="3468688"/>
            <a:ext cx="27289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FE5D19-EDF7-47F9-346A-A56556C5D2A2}"/>
              </a:ext>
            </a:extLst>
          </p:cNvPr>
          <p:cNvCxnSpPr/>
          <p:nvPr/>
        </p:nvCxnSpPr>
        <p:spPr>
          <a:xfrm>
            <a:off x="5413375" y="3890963"/>
            <a:ext cx="272732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8DECFB-7B74-FAE3-B929-4E6B8405621B}"/>
              </a:ext>
            </a:extLst>
          </p:cNvPr>
          <p:cNvCxnSpPr/>
          <p:nvPr/>
        </p:nvCxnSpPr>
        <p:spPr>
          <a:xfrm>
            <a:off x="6046788" y="4322763"/>
            <a:ext cx="241776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26460A-9E90-E577-EACC-42DFC7DDF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2709863"/>
            <a:ext cx="660400" cy="339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350°F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7708CC-F076-4606-95CD-9F076008E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38" y="3128963"/>
            <a:ext cx="660400" cy="339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300°F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575CF-9E9E-303F-4047-5B07ECD3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3568700"/>
            <a:ext cx="660400" cy="3381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250°F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B2181D-9364-E9D3-3E49-24539D9A4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064000"/>
            <a:ext cx="660400" cy="3381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200°F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F2BF0A-93B0-661F-6B45-8AA006AF0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57539"/>
          <a:stretch>
            <a:fillRect/>
          </a:stretch>
        </p:blipFill>
        <p:spPr bwMode="auto">
          <a:xfrm>
            <a:off x="90488" y="2820988"/>
            <a:ext cx="31337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5289A38-5FC0-C488-AE6D-5D558D6C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7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EB3E193-C1B8-C8FD-FFDA-3FA10467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41313"/>
            <a:ext cx="58102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A4A683-72CB-AF83-A2AE-EDA6738A68EB}"/>
              </a:ext>
            </a:extLst>
          </p:cNvPr>
          <p:cNvCxnSpPr/>
          <p:nvPr/>
        </p:nvCxnSpPr>
        <p:spPr>
          <a:xfrm flipV="1">
            <a:off x="4511675" y="1622425"/>
            <a:ext cx="2066925" cy="2185988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935B4F-5D82-76EF-6B4E-1B5A436D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066925"/>
            <a:ext cx="4857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350°F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65AD4-5459-C262-3E39-3D78ED4F501A}"/>
              </a:ext>
            </a:extLst>
          </p:cNvPr>
          <p:cNvCxnSpPr/>
          <p:nvPr/>
        </p:nvCxnSpPr>
        <p:spPr>
          <a:xfrm flipV="1">
            <a:off x="4902200" y="2066925"/>
            <a:ext cx="2847975" cy="1933575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C05D734-1A25-D7EF-CC43-78160EEA015B}"/>
              </a:ext>
            </a:extLst>
          </p:cNvPr>
          <p:cNvSpPr/>
          <p:nvPr/>
        </p:nvSpPr>
        <p:spPr>
          <a:xfrm>
            <a:off x="4481513" y="37893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EAB1A2-7281-E93F-5749-B73E8ACC9CA7}"/>
              </a:ext>
            </a:extLst>
          </p:cNvPr>
          <p:cNvSpPr/>
          <p:nvPr/>
        </p:nvSpPr>
        <p:spPr>
          <a:xfrm>
            <a:off x="5449888" y="42227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597B9B-7B0A-5350-EE78-269F5F52DBC6}"/>
              </a:ext>
            </a:extLst>
          </p:cNvPr>
          <p:cNvSpPr/>
          <p:nvPr/>
        </p:nvSpPr>
        <p:spPr>
          <a:xfrm>
            <a:off x="4876800" y="39878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E3F7FA-B5C1-66B3-3699-4F705E5DA5B1}"/>
              </a:ext>
            </a:extLst>
          </p:cNvPr>
          <p:cNvSpPr/>
          <p:nvPr/>
        </p:nvSpPr>
        <p:spPr>
          <a:xfrm>
            <a:off x="6564313" y="15859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8FB11C-BEBB-5920-04AB-658E02E42B73}"/>
              </a:ext>
            </a:extLst>
          </p:cNvPr>
          <p:cNvSpPr/>
          <p:nvPr/>
        </p:nvSpPr>
        <p:spPr>
          <a:xfrm>
            <a:off x="7750175" y="20177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70C1C-2C4A-6DFE-3573-DBD1E2FD2AB6}"/>
              </a:ext>
            </a:extLst>
          </p:cNvPr>
          <p:cNvCxnSpPr/>
          <p:nvPr/>
        </p:nvCxnSpPr>
        <p:spPr>
          <a:xfrm flipV="1">
            <a:off x="5472113" y="2284413"/>
            <a:ext cx="2840037" cy="1946275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18490A1-0D14-2D82-70D4-CD96F2D8D8CD}"/>
              </a:ext>
            </a:extLst>
          </p:cNvPr>
          <p:cNvSpPr/>
          <p:nvPr/>
        </p:nvSpPr>
        <p:spPr>
          <a:xfrm>
            <a:off x="8297863" y="225107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5B9FD0-97A2-F71F-BF54-A3B6F289AA6B}"/>
              </a:ext>
            </a:extLst>
          </p:cNvPr>
          <p:cNvSpPr/>
          <p:nvPr/>
        </p:nvSpPr>
        <p:spPr>
          <a:xfrm>
            <a:off x="8696325" y="24622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8863D6-18D8-994E-E95A-8B8BC8563FE1}"/>
              </a:ext>
            </a:extLst>
          </p:cNvPr>
          <p:cNvCxnSpPr>
            <a:endCxn id="25" idx="3"/>
          </p:cNvCxnSpPr>
          <p:nvPr/>
        </p:nvCxnSpPr>
        <p:spPr>
          <a:xfrm flipV="1">
            <a:off x="6219825" y="2501900"/>
            <a:ext cx="2482850" cy="1903413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2632048-AB36-0E49-759D-F3EAD39F23C5}"/>
              </a:ext>
            </a:extLst>
          </p:cNvPr>
          <p:cNvSpPr/>
          <p:nvPr/>
        </p:nvSpPr>
        <p:spPr>
          <a:xfrm>
            <a:off x="6176963" y="440531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214D0B-809C-9334-74C7-1CFC6C08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2552700"/>
            <a:ext cx="4841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300°F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234FFF-6062-19EB-D74C-D6E012C3F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3109913"/>
            <a:ext cx="4841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250°F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E2D1B8-C35F-4E27-EC9A-08CD6BE3C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286125"/>
            <a:ext cx="4841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200°F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4D6451-2593-9500-B185-513681D2A25B}"/>
              </a:ext>
            </a:extLst>
          </p:cNvPr>
          <p:cNvCxnSpPr>
            <a:stCxn id="13" idx="3"/>
          </p:cNvCxnSpPr>
          <p:nvPr/>
        </p:nvCxnSpPr>
        <p:spPr>
          <a:xfrm flipH="1">
            <a:off x="4481513" y="3827463"/>
            <a:ext cx="6350" cy="250666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A390BC-DAD7-B762-E6C9-3BF2DD728B13}"/>
              </a:ext>
            </a:extLst>
          </p:cNvPr>
          <p:cNvCxnSpPr/>
          <p:nvPr/>
        </p:nvCxnSpPr>
        <p:spPr>
          <a:xfrm flipH="1">
            <a:off x="6572250" y="1625600"/>
            <a:ext cx="22225" cy="470852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608E2A2-D34D-DB21-F0AF-4A2EEB3A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6343650"/>
            <a:ext cx="420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FF0000"/>
                </a:solidFill>
              </a:rPr>
              <a:t>0.14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D6A07E-2258-10B9-505A-4C567086C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6343650"/>
            <a:ext cx="420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FF0000"/>
                </a:solidFill>
              </a:rPr>
              <a:t>0.56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1927C7-9342-1761-9C6F-E3F96491F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98425"/>
            <a:ext cx="236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Draw the tie lines</a:t>
            </a:r>
          </a:p>
        </p:txBody>
      </p:sp>
      <p:sp>
        <p:nvSpPr>
          <p:cNvPr id="21528" name="TextBox 26">
            <a:extLst>
              <a:ext uri="{FF2B5EF4-FFF2-40B4-BE49-F238E27FC236}">
                <a16:creationId xmlns:a16="http://schemas.microsoft.com/office/drawing/2014/main" id="{56F3C674-5325-758B-23AB-87CDCB584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244DF7-403E-57F9-863D-222F10512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57539"/>
          <a:stretch>
            <a:fillRect/>
          </a:stretch>
        </p:blipFill>
        <p:spPr bwMode="auto">
          <a:xfrm>
            <a:off x="90488" y="2820988"/>
            <a:ext cx="31337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42" grpId="0"/>
      <p:bldP spid="43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D349-0D9C-722B-B82E-862DCE1C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988"/>
            <a:ext cx="10969625" cy="4968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Temp of Stream 5?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6E56ED53-F286-2612-4546-E613868C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669925"/>
            <a:ext cx="5678488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7">
            <a:extLst>
              <a:ext uri="{FF2B5EF4-FFF2-40B4-BE49-F238E27FC236}">
                <a16:creationId xmlns:a16="http://schemas.microsoft.com/office/drawing/2014/main" id="{6E506401-51F5-2A1E-3D8E-A9334415D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02138"/>
            <a:ext cx="795337" cy="3698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/>
              <a:t>V + 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3335B5-9367-0816-E30C-8D74A74D5CFA}"/>
              </a:ext>
            </a:extLst>
          </p:cNvPr>
          <p:cNvSpPr/>
          <p:nvPr/>
        </p:nvSpPr>
        <p:spPr>
          <a:xfrm>
            <a:off x="5707063" y="4987925"/>
            <a:ext cx="46037" cy="4603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866B62-7D71-6D1A-01DE-68E3FDCFC578}"/>
              </a:ext>
            </a:extLst>
          </p:cNvPr>
          <p:cNvSpPr/>
          <p:nvPr/>
        </p:nvSpPr>
        <p:spPr>
          <a:xfrm>
            <a:off x="7151688" y="3238500"/>
            <a:ext cx="46037" cy="4603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BECF02-3E22-0ECA-7C84-8AE595287C6D}"/>
              </a:ext>
            </a:extLst>
          </p:cNvPr>
          <p:cNvCxnSpPr/>
          <p:nvPr/>
        </p:nvCxnSpPr>
        <p:spPr>
          <a:xfrm flipV="1">
            <a:off x="5753100" y="3284538"/>
            <a:ext cx="1398588" cy="1703387"/>
          </a:xfrm>
          <a:prstGeom prst="line">
            <a:avLst/>
          </a:prstGeom>
          <a:ln w="19050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121EE3-4808-5123-9EAB-82CD3854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2863850"/>
            <a:ext cx="288925" cy="339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9182E-DF4D-78BF-094B-BAD6ED54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5040313"/>
            <a:ext cx="288925" cy="338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DADC42-7C7E-E5E8-1132-54DC67DF898A}"/>
              </a:ext>
            </a:extLst>
          </p:cNvPr>
          <p:cNvSpPr/>
          <p:nvPr/>
        </p:nvSpPr>
        <p:spPr>
          <a:xfrm>
            <a:off x="6338888" y="4214813"/>
            <a:ext cx="47625" cy="4603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196BD0-CD56-E064-27F3-310B88B04AD2}"/>
              </a:ext>
            </a:extLst>
          </p:cNvPr>
          <p:cNvCxnSpPr/>
          <p:nvPr/>
        </p:nvCxnSpPr>
        <p:spPr>
          <a:xfrm>
            <a:off x="5926138" y="4232275"/>
            <a:ext cx="2486025" cy="0"/>
          </a:xfrm>
          <a:prstGeom prst="line">
            <a:avLst/>
          </a:prstGeom>
          <a:ln w="19050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4DA475-DBBF-333C-8608-E73960828BF5}"/>
              </a:ext>
            </a:extLst>
          </p:cNvPr>
          <p:cNvCxnSpPr/>
          <p:nvPr/>
        </p:nvCxnSpPr>
        <p:spPr>
          <a:xfrm>
            <a:off x="3783013" y="4235450"/>
            <a:ext cx="2143125" cy="0"/>
          </a:xfrm>
          <a:prstGeom prst="line">
            <a:avLst/>
          </a:prstGeom>
          <a:ln w="19050" cmpd="sng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8A496E-8DA6-15F7-83B6-5F688A46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5033963"/>
            <a:ext cx="3011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temperature of stream 5 is 210°F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B9BF4B-8435-7116-672B-9A671295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3060700"/>
            <a:ext cx="3287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Length of 3-4 is 47.7mm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Flow = 228 lb/min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Fulcrum = (47.7mm)x96/228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       = 20.1mm from the left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23B06D-A6B8-A9B2-3536-8972A2A2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1349375"/>
            <a:ext cx="34845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NO! We can’t use a T(x,y) for this analysis!</a:t>
            </a:r>
          </a:p>
        </p:txBody>
      </p:sp>
      <p:sp>
        <p:nvSpPr>
          <p:cNvPr id="23567" name="TextBox 26">
            <a:extLst>
              <a:ext uri="{FF2B5EF4-FFF2-40B4-BE49-F238E27FC236}">
                <a16:creationId xmlns:a16="http://schemas.microsoft.com/office/drawing/2014/main" id="{C93CA9FA-9D8E-A52B-09BF-F8B77145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E)</a:t>
            </a:r>
          </a:p>
        </p:txBody>
      </p:sp>
      <p:sp>
        <p:nvSpPr>
          <p:cNvPr id="23568" name="TextBox 27">
            <a:extLst>
              <a:ext uri="{FF2B5EF4-FFF2-40B4-BE49-F238E27FC236}">
                <a16:creationId xmlns:a16="http://schemas.microsoft.com/office/drawing/2014/main" id="{1929540B-C05E-9D4C-5A36-B154A20D9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941388"/>
            <a:ext cx="795337" cy="368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Vapor</a:t>
            </a:r>
          </a:p>
        </p:txBody>
      </p:sp>
      <p:sp>
        <p:nvSpPr>
          <p:cNvPr id="23569" name="TextBox 28">
            <a:extLst>
              <a:ext uri="{FF2B5EF4-FFF2-40B4-BE49-F238E27FC236}">
                <a16:creationId xmlns:a16="http://schemas.microsoft.com/office/drawing/2014/main" id="{CB6C8DE6-20D8-29EB-D0B0-629541E3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5608638"/>
            <a:ext cx="796925" cy="369887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A6E7362-51A2-6C5E-3E59-D62C9F436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6427">
            <a:off x="1846263" y="1957388"/>
            <a:ext cx="839152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CDFCC755-7295-E6AC-7B38-E8D23C0EA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7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7479B493-44B4-CF45-1055-44D0A557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60363"/>
            <a:ext cx="581025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4F8B21-E869-086D-F702-7941B797E8A0}"/>
              </a:ext>
            </a:extLst>
          </p:cNvPr>
          <p:cNvCxnSpPr/>
          <p:nvPr/>
        </p:nvCxnSpPr>
        <p:spPr>
          <a:xfrm flipV="1">
            <a:off x="4511675" y="1638300"/>
            <a:ext cx="2066925" cy="2185988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Box 6">
            <a:extLst>
              <a:ext uri="{FF2B5EF4-FFF2-40B4-BE49-F238E27FC236}">
                <a16:creationId xmlns:a16="http://schemas.microsoft.com/office/drawing/2014/main" id="{8C65111D-B642-F8AB-7DA7-EBB3B259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082800"/>
            <a:ext cx="4857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350°F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F98813-8741-BD98-7259-450288025424}"/>
              </a:ext>
            </a:extLst>
          </p:cNvPr>
          <p:cNvCxnSpPr/>
          <p:nvPr/>
        </p:nvCxnSpPr>
        <p:spPr>
          <a:xfrm flipV="1">
            <a:off x="4902200" y="2082800"/>
            <a:ext cx="2847975" cy="1933575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8C32DF-F883-A32A-19ED-AAA69EB498E7}"/>
              </a:ext>
            </a:extLst>
          </p:cNvPr>
          <p:cNvSpPr/>
          <p:nvPr/>
        </p:nvSpPr>
        <p:spPr>
          <a:xfrm>
            <a:off x="4481513" y="3805238"/>
            <a:ext cx="460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7E6249-D16B-EE2F-6A4E-A68BB5FE87A9}"/>
              </a:ext>
            </a:extLst>
          </p:cNvPr>
          <p:cNvSpPr/>
          <p:nvPr/>
        </p:nvSpPr>
        <p:spPr>
          <a:xfrm>
            <a:off x="5449888" y="42386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229580-313C-90A1-45BD-5FDE4924A8BB}"/>
              </a:ext>
            </a:extLst>
          </p:cNvPr>
          <p:cNvSpPr/>
          <p:nvPr/>
        </p:nvSpPr>
        <p:spPr>
          <a:xfrm>
            <a:off x="4876800" y="4003675"/>
            <a:ext cx="46038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193E75-0C04-9CDB-3715-7446689C13A3}"/>
              </a:ext>
            </a:extLst>
          </p:cNvPr>
          <p:cNvSpPr/>
          <p:nvPr/>
        </p:nvSpPr>
        <p:spPr>
          <a:xfrm>
            <a:off x="6564313" y="16017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8A3509-0BA2-796B-FCDD-E4B88A958A5A}"/>
              </a:ext>
            </a:extLst>
          </p:cNvPr>
          <p:cNvSpPr/>
          <p:nvPr/>
        </p:nvSpPr>
        <p:spPr>
          <a:xfrm>
            <a:off x="7750175" y="20335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26E05B-0B21-B483-E77F-6A77FFA2D80B}"/>
              </a:ext>
            </a:extLst>
          </p:cNvPr>
          <p:cNvCxnSpPr/>
          <p:nvPr/>
        </p:nvCxnSpPr>
        <p:spPr>
          <a:xfrm flipV="1">
            <a:off x="5472113" y="2298700"/>
            <a:ext cx="2840037" cy="1947863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B64BB51-BD10-D868-16C1-12F5E07A5A83}"/>
              </a:ext>
            </a:extLst>
          </p:cNvPr>
          <p:cNvSpPr/>
          <p:nvPr/>
        </p:nvSpPr>
        <p:spPr>
          <a:xfrm>
            <a:off x="8297863" y="2266950"/>
            <a:ext cx="44450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18D2AD-9632-442C-7282-393CA4838545}"/>
              </a:ext>
            </a:extLst>
          </p:cNvPr>
          <p:cNvSpPr/>
          <p:nvPr/>
        </p:nvSpPr>
        <p:spPr>
          <a:xfrm>
            <a:off x="8696325" y="24780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2B371D-9696-36A6-4FA4-99F4A836AC01}"/>
              </a:ext>
            </a:extLst>
          </p:cNvPr>
          <p:cNvCxnSpPr>
            <a:endCxn id="25" idx="3"/>
          </p:cNvCxnSpPr>
          <p:nvPr/>
        </p:nvCxnSpPr>
        <p:spPr>
          <a:xfrm flipV="1">
            <a:off x="6219825" y="2516188"/>
            <a:ext cx="2482850" cy="1903412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86855C0-58E5-D2F3-71F8-9AC263223CC1}"/>
              </a:ext>
            </a:extLst>
          </p:cNvPr>
          <p:cNvSpPr/>
          <p:nvPr/>
        </p:nvSpPr>
        <p:spPr>
          <a:xfrm>
            <a:off x="6176963" y="44196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592" name="TextBox 33">
            <a:extLst>
              <a:ext uri="{FF2B5EF4-FFF2-40B4-BE49-F238E27FC236}">
                <a16:creationId xmlns:a16="http://schemas.microsoft.com/office/drawing/2014/main" id="{4FBC49C7-293B-EF21-A913-C30A5ECEA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2568575"/>
            <a:ext cx="4841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300°F</a:t>
            </a:r>
          </a:p>
        </p:txBody>
      </p:sp>
      <p:sp>
        <p:nvSpPr>
          <p:cNvPr id="24593" name="TextBox 34">
            <a:extLst>
              <a:ext uri="{FF2B5EF4-FFF2-40B4-BE49-F238E27FC236}">
                <a16:creationId xmlns:a16="http://schemas.microsoft.com/office/drawing/2014/main" id="{C9171781-2146-DD28-9C3F-140D77362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3125788"/>
            <a:ext cx="4841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250°F</a:t>
            </a:r>
          </a:p>
        </p:txBody>
      </p:sp>
      <p:sp>
        <p:nvSpPr>
          <p:cNvPr id="24594" name="TextBox 35">
            <a:extLst>
              <a:ext uri="{FF2B5EF4-FFF2-40B4-BE49-F238E27FC236}">
                <a16:creationId xmlns:a16="http://schemas.microsoft.com/office/drawing/2014/main" id="{9F57DF6C-8066-81C4-305A-65ADF99A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302000"/>
            <a:ext cx="48418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200°F</a:t>
            </a:r>
          </a:p>
        </p:txBody>
      </p:sp>
      <p:sp>
        <p:nvSpPr>
          <p:cNvPr id="24595" name="TextBox 2">
            <a:extLst>
              <a:ext uri="{FF2B5EF4-FFF2-40B4-BE49-F238E27FC236}">
                <a16:creationId xmlns:a16="http://schemas.microsoft.com/office/drawing/2014/main" id="{BB0D52D9-23E3-E37F-F359-40BF29CEF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98425"/>
            <a:ext cx="307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Locate Streams 3 and 4</a:t>
            </a:r>
          </a:p>
        </p:txBody>
      </p:sp>
      <p:sp>
        <p:nvSpPr>
          <p:cNvPr id="24596" name="TextBox 4">
            <a:extLst>
              <a:ext uri="{FF2B5EF4-FFF2-40B4-BE49-F238E27FC236}">
                <a16:creationId xmlns:a16="http://schemas.microsoft.com/office/drawing/2014/main" id="{1E5E231E-2F2E-35BF-5E63-15E105F0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1463675"/>
            <a:ext cx="685800" cy="246063"/>
          </a:xfrm>
          <a:prstGeom prst="rect">
            <a:avLst/>
          </a:prstGeom>
          <a:solidFill>
            <a:srgbClr val="ECC740"/>
          </a:solidFill>
          <a:ln w="9525">
            <a:solidFill>
              <a:srgbClr val="ECC74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stream 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6D0B6F-CB05-0D9B-66CE-EA03F1B58B24}"/>
              </a:ext>
            </a:extLst>
          </p:cNvPr>
          <p:cNvSpPr/>
          <p:nvPr/>
        </p:nvSpPr>
        <p:spPr>
          <a:xfrm>
            <a:off x="7302500" y="1860550"/>
            <a:ext cx="46038" cy="444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240353-BCB8-C85B-64E4-EC67B0D18507}"/>
              </a:ext>
            </a:extLst>
          </p:cNvPr>
          <p:cNvCxnSpPr>
            <a:endCxn id="27" idx="3"/>
          </p:cNvCxnSpPr>
          <p:nvPr/>
        </p:nvCxnSpPr>
        <p:spPr>
          <a:xfrm flipV="1">
            <a:off x="5813425" y="1898650"/>
            <a:ext cx="1495425" cy="293687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6B7C1AF-4C61-DF7D-0C3A-1A318B0EDD2A}"/>
              </a:ext>
            </a:extLst>
          </p:cNvPr>
          <p:cNvSpPr/>
          <p:nvPr/>
        </p:nvSpPr>
        <p:spPr>
          <a:xfrm>
            <a:off x="5800725" y="4816475"/>
            <a:ext cx="46038" cy="460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600" name="TextBox 37">
            <a:extLst>
              <a:ext uri="{FF2B5EF4-FFF2-40B4-BE49-F238E27FC236}">
                <a16:creationId xmlns:a16="http://schemas.microsoft.com/office/drawing/2014/main" id="{ADC50437-BBCA-52D2-169A-C64151CAB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4902200"/>
            <a:ext cx="685800" cy="2460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/>
              <a:t>stream 4</a:t>
            </a:r>
          </a:p>
        </p:txBody>
      </p:sp>
      <p:sp>
        <p:nvSpPr>
          <p:cNvPr id="24601" name="TextBox 28">
            <a:extLst>
              <a:ext uri="{FF2B5EF4-FFF2-40B4-BE49-F238E27FC236}">
                <a16:creationId xmlns:a16="http://schemas.microsoft.com/office/drawing/2014/main" id="{244192E5-C804-2F21-37CA-D53582EB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5550</TotalTime>
  <Words>651</Words>
  <Application>Microsoft Office PowerPoint</Application>
  <PresentationFormat>Custom</PresentationFormat>
  <Paragraphs>175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Exercise 4.35</vt:lpstr>
      <vt:lpstr>Our Process</vt:lpstr>
      <vt:lpstr>Temperature in the flash drum?</vt:lpstr>
      <vt:lpstr>Composition of Stream 2?</vt:lpstr>
      <vt:lpstr>Composition of Stream 1?</vt:lpstr>
      <vt:lpstr>Temperatures and Compositions?</vt:lpstr>
      <vt:lpstr>PowerPoint Presentation</vt:lpstr>
      <vt:lpstr>Temp of Stream 5?</vt:lpstr>
      <vt:lpstr>PowerPoint Presentation</vt:lpstr>
      <vt:lpstr>PowerPoint Presentation</vt:lpstr>
      <vt:lpstr>PowerPoint Presentation</vt:lpstr>
      <vt:lpstr>Key Takeaways: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4.de.3</dc:title>
  <dc:creator>..</dc:creator>
  <cp:lastModifiedBy>James Zheng Xiang Chen</cp:lastModifiedBy>
  <cp:revision>88</cp:revision>
  <dcterms:created xsi:type="dcterms:W3CDTF">2015-10-18T15:23:45Z</dcterms:created>
  <dcterms:modified xsi:type="dcterms:W3CDTF">2025-10-29T18:38:17Z</dcterms:modified>
</cp:coreProperties>
</file>