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  <p:sldMasterId id="2147483742" r:id="rId2"/>
  </p:sldMasterIdLst>
  <p:notesMasterIdLst>
    <p:notesMasterId r:id="rId16"/>
  </p:notesMasterIdLst>
  <p:sldIdLst>
    <p:sldId id="335" r:id="rId3"/>
    <p:sldId id="336" r:id="rId4"/>
    <p:sldId id="338" r:id="rId5"/>
    <p:sldId id="339" r:id="rId6"/>
    <p:sldId id="341" r:id="rId7"/>
    <p:sldId id="340" r:id="rId8"/>
    <p:sldId id="342" r:id="rId9"/>
    <p:sldId id="343" r:id="rId10"/>
    <p:sldId id="344" r:id="rId11"/>
    <p:sldId id="347" r:id="rId12"/>
    <p:sldId id="348" r:id="rId13"/>
    <p:sldId id="346" r:id="rId14"/>
    <p:sldId id="349" r:id="rId15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99D7"/>
    <a:srgbClr val="7488C6"/>
    <a:srgbClr val="9BBF9C"/>
    <a:srgbClr val="9D85BD"/>
    <a:srgbClr val="604A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4648"/>
  </p:normalViewPr>
  <p:slideViewPr>
    <p:cSldViewPr>
      <p:cViewPr varScale="1">
        <p:scale>
          <a:sx n="56" d="100"/>
          <a:sy n="56" d="100"/>
        </p:scale>
        <p:origin x="1112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FF75801-22B7-140D-E026-51D50187219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AFA742-7784-D8BC-D822-B438A9E1069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3F8F60A-7DC5-49D4-B17D-3B5BA3D3CE7D}" type="datetimeFigureOut">
              <a:rPr lang="en-US"/>
              <a:pPr>
                <a:defRPr/>
              </a:pPr>
              <a:t>10/28/2024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8437A8F-66ED-5BB5-768E-36DD85FDE6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44515B4-BE16-874E-CD19-5100B1E67C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E0443F-D075-EBBF-6581-6BBD4174E3E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495105-D309-A450-8BCF-78FC076B265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8C999A4-6406-41A5-BC1D-2032D2AE68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2AB213-9DE7-4503-9C1F-997F7F9845E9}" type="datetimeFigureOut">
              <a:rPr lang="en-US" altLang="en-US" smtClean="0"/>
              <a:pPr>
                <a:defRPr/>
              </a:pPr>
              <a:t>10/28/2024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EEF340-D251-4FCF-B8F5-5BCEB9B4B30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6337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3BE4F-7F2E-BBF7-1D01-9591FC10D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51500E-1B21-58FE-220E-008488447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25F-F406-CA4B-90F9-06DF6365CF95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5CA929-9CC9-12C1-53A0-4F88686D3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65219F-C2C3-BF91-EC03-082D181B5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095B-F10B-D147-94F5-0026EDE9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801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F24DE-F2C3-F9CE-52BA-0DCAE90A1F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2DA374-A4C6-DF81-854D-7FEC60C4D7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432A56-1EAA-94CE-95E4-6376C62B5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25F-F406-CA4B-90F9-06DF6365CF95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F26F12-EBCD-E398-4B05-38D1849A1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1D14E3-AF6B-EE3F-C67D-8C3C9F63F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095B-F10B-D147-94F5-0026EDE9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125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2AB213-9DE7-4503-9C1F-997F7F9845E9}" type="datetimeFigureOut">
              <a:rPr lang="en-US" altLang="en-US" smtClean="0"/>
              <a:pPr>
                <a:defRPr/>
              </a:pPr>
              <a:t>10/28/2024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EEF340-D251-4FCF-B8F5-5BCEB9B4B30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9668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8E64C1-5C4B-EF60-7838-E79052014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344A8B-2C2D-5E37-C672-159E0F03F2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66B33-0F47-41C1-7643-ED478061A7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6FD25F-F406-CA4B-90F9-06DF6365CF95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066EE6-09A1-60C9-DF51-B48202074D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551342-F180-F95F-5312-2E6E2B52E0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33F095B-F10B-D147-94F5-0026EDE9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011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0" r:id="rId2"/>
    <p:sldLayoutId id="214748375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>
              <a:defRPr/>
            </a:pPr>
            <a:fld id="{939F2DA3-9B9D-4A8F-A3FF-A234C4A6ED17}" type="datetimeFigureOut">
              <a:rPr lang="en-US" altLang="en-US" smtClean="0"/>
              <a:pPr>
                <a:defRPr/>
              </a:pPr>
              <a:t>10/28/2024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9FE7796A-8196-420C-AAA9-43489024A0C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6029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3.wmf"/><Relationship Id="rId7" Type="http://schemas.openxmlformats.org/officeDocument/2006/relationships/oleObject" Target="../embeddings/oleObject3.bin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C86AF-736B-7E76-0C96-CCE1D96C7A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14400"/>
            <a:ext cx="9144000" cy="290051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 Session 10</a:t>
            </a:r>
            <a:br>
              <a:rPr lang="en-US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 4.44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2498B9-08AF-8042-E43B-111D581B47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57450" y="3962400"/>
            <a:ext cx="7277100" cy="1600200"/>
          </a:xfrm>
        </p:spPr>
        <p:txBody>
          <a:bodyPr vert="horz" lIns="91440" tIns="45720" rIns="91440" bIns="45720" rtlCol="0" anchor="t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Created by: Angela Tang (‘18)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Edited by: Jordan Fuller (‘19), Spencer Hong (‘20), Tommy Bradford (‘21), Lucy </a:t>
            </a:r>
            <a:r>
              <a:rPr lang="en-US" sz="2400" dirty="0" err="1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Cadanau</a:t>
            </a:r>
            <a:r>
              <a:rPr lang="en-US" sz="24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(‘22), Ailen Lao (’23), Maggie </a:t>
            </a:r>
            <a:r>
              <a:rPr lang="en-US" sz="2400" dirty="0" err="1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MacNeel</a:t>
            </a:r>
            <a:r>
              <a:rPr lang="en-US" sz="24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(‘24), and 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Ashlyn Dumaw (‘25)</a:t>
            </a:r>
          </a:p>
        </p:txBody>
      </p:sp>
    </p:spTree>
    <p:extLst>
      <p:ext uri="{BB962C8B-B14F-4D97-AF65-F5344CB8AC3E}">
        <p14:creationId xmlns:p14="http://schemas.microsoft.com/office/powerpoint/2010/main" val="15273139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9A2309-EED2-E51A-7AC8-478FA4CD03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9BD66B1F-4960-610F-A386-ED228CCA31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8647" y="1828801"/>
            <a:ext cx="6903753" cy="459041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5CA8EEC-E6CA-78D9-2104-8E292EEB8EA7}"/>
              </a:ext>
            </a:extLst>
          </p:cNvPr>
          <p:cNvSpPr txBox="1"/>
          <p:nvPr/>
        </p:nvSpPr>
        <p:spPr>
          <a:xfrm>
            <a:off x="5569103" y="5443944"/>
            <a:ext cx="28084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A2BD5A3-5BC4-C283-96FE-09300951DC87}"/>
              </a:ext>
            </a:extLst>
          </p:cNvPr>
          <p:cNvSpPr txBox="1"/>
          <p:nvPr/>
        </p:nvSpPr>
        <p:spPr>
          <a:xfrm>
            <a:off x="5813031" y="5243184"/>
            <a:ext cx="28084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779BD85-D390-36EA-22E9-7FC03284E9A3}"/>
              </a:ext>
            </a:extLst>
          </p:cNvPr>
          <p:cNvSpPr txBox="1"/>
          <p:nvPr/>
        </p:nvSpPr>
        <p:spPr>
          <a:xfrm>
            <a:off x="6043569" y="4963204"/>
            <a:ext cx="28084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726E968-EAF9-33D1-DF67-F580CC623441}"/>
              </a:ext>
            </a:extLst>
          </p:cNvPr>
          <p:cNvSpPr txBox="1"/>
          <p:nvPr/>
        </p:nvSpPr>
        <p:spPr>
          <a:xfrm>
            <a:off x="6424987" y="4640039"/>
            <a:ext cx="28084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8F4D045-742F-DB85-83B2-672631EA060B}"/>
              </a:ext>
            </a:extLst>
          </p:cNvPr>
          <p:cNvSpPr txBox="1"/>
          <p:nvPr/>
        </p:nvSpPr>
        <p:spPr>
          <a:xfrm>
            <a:off x="7144331" y="4129336"/>
            <a:ext cx="28084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3553" name="Title 1">
            <a:extLst>
              <a:ext uri="{FF2B5EF4-FFF2-40B4-BE49-F238E27FC236}">
                <a16:creationId xmlns:a16="http://schemas.microsoft.com/office/drawing/2014/main" id="{FCD4BF24-6572-31AE-DA0F-EB0CB4450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304800"/>
            <a:ext cx="10925176" cy="117686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Flow Rate with 4 Eq. Stages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ACA5853-6955-74BB-C3A2-CF5571BBE93A}"/>
              </a:ext>
            </a:extLst>
          </p:cNvPr>
          <p:cNvSpPr txBox="1"/>
          <p:nvPr/>
        </p:nvSpPr>
        <p:spPr>
          <a:xfrm>
            <a:off x="11259771" y="5888995"/>
            <a:ext cx="69215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9D85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sz="2400" b="1" baseline="-25000" dirty="0">
                <a:solidFill>
                  <a:srgbClr val="9D85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endParaRPr lang="en-US" sz="2400" b="1" dirty="0">
              <a:solidFill>
                <a:srgbClr val="9D85B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B2CBF13-49C6-B190-3768-6525293E796A}"/>
              </a:ext>
            </a:extLst>
          </p:cNvPr>
          <p:cNvSpPr txBox="1"/>
          <p:nvPr/>
        </p:nvSpPr>
        <p:spPr>
          <a:xfrm>
            <a:off x="4572050" y="1775244"/>
            <a:ext cx="4953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7488C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US" sz="2400" b="1" baseline="-25000" dirty="0">
                <a:solidFill>
                  <a:srgbClr val="7488C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endParaRPr lang="en-US" sz="2400" b="1" dirty="0">
              <a:solidFill>
                <a:srgbClr val="7488C6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ACA292D-38FA-5B3E-0B73-89EE27FA0889}"/>
              </a:ext>
            </a:extLst>
          </p:cNvPr>
          <p:cNvCxnSpPr>
            <a:cxnSpLocks/>
          </p:cNvCxnSpPr>
          <p:nvPr/>
        </p:nvCxnSpPr>
        <p:spPr>
          <a:xfrm>
            <a:off x="5500955" y="2456761"/>
            <a:ext cx="5700445" cy="0"/>
          </a:xfrm>
          <a:prstGeom prst="line">
            <a:avLst/>
          </a:prstGeom>
          <a:ln w="38100">
            <a:solidFill>
              <a:srgbClr val="7488C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0481B989-333F-DF75-D042-21EDFD8466F4}"/>
              </a:ext>
            </a:extLst>
          </p:cNvPr>
          <p:cNvSpPr/>
          <p:nvPr/>
        </p:nvSpPr>
        <p:spPr>
          <a:xfrm>
            <a:off x="5476616" y="5404767"/>
            <a:ext cx="130158" cy="130158"/>
          </a:xfrm>
          <a:prstGeom prst="ellipse">
            <a:avLst/>
          </a:prstGeom>
          <a:solidFill>
            <a:srgbClr val="FD99D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F5EC6631-9960-8573-3156-AD51ABCC9F69}"/>
              </a:ext>
            </a:extLst>
          </p:cNvPr>
          <p:cNvCxnSpPr>
            <a:cxnSpLocks/>
            <a:endCxn id="11" idx="0"/>
          </p:cNvCxnSpPr>
          <p:nvPr/>
        </p:nvCxnSpPr>
        <p:spPr>
          <a:xfrm flipV="1">
            <a:off x="5486400" y="1828801"/>
            <a:ext cx="2644124" cy="3663799"/>
          </a:xfrm>
          <a:prstGeom prst="line">
            <a:avLst/>
          </a:prstGeom>
          <a:ln w="38100">
            <a:solidFill>
              <a:srgbClr val="FD99D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07DE16C8-B24C-DEE4-92F6-F9087D0C91E6}"/>
              </a:ext>
            </a:extLst>
          </p:cNvPr>
          <p:cNvSpPr txBox="1"/>
          <p:nvPr/>
        </p:nvSpPr>
        <p:spPr>
          <a:xfrm>
            <a:off x="418241" y="1447800"/>
            <a:ext cx="38908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Iterative (guess and check) process</a:t>
            </a:r>
          </a:p>
          <a:p>
            <a:r>
              <a:rPr lang="en-US" b="1" dirty="0">
                <a:solidFill>
                  <a:srgbClr val="FD99D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Draw operating line</a:t>
            </a:r>
          </a:p>
          <a:p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Count # of stages</a:t>
            </a:r>
          </a:p>
          <a:p>
            <a:endParaRPr lang="en-US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Too many stages </a:t>
            </a:r>
            <a:r>
              <a:rPr lang="en-US" b="0" i="0" dirty="0">
                <a:solidFill>
                  <a:srgbClr val="474747"/>
                </a:solidFill>
                <a:effectLst/>
                <a:latin typeface="Roboto" panose="02000000000000000000" pitchFamily="2" charset="0"/>
              </a:rPr>
              <a:t>→ </a:t>
            </a:r>
            <a:r>
              <a:rPr lang="en-US" b="0" i="0" dirty="0">
                <a:solidFill>
                  <a:srgbClr val="47474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increase slope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EB1179F-2F6E-F1CE-9418-68686719E316}"/>
              </a:ext>
            </a:extLst>
          </p:cNvPr>
          <p:cNvCxnSpPr>
            <a:cxnSpLocks/>
          </p:cNvCxnSpPr>
          <p:nvPr/>
        </p:nvCxnSpPr>
        <p:spPr>
          <a:xfrm>
            <a:off x="5517973" y="5514413"/>
            <a:ext cx="13716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2352FCF-FDAA-4E34-9EA5-C41F0CD2CCA6}"/>
              </a:ext>
            </a:extLst>
          </p:cNvPr>
          <p:cNvCxnSpPr>
            <a:cxnSpLocks/>
          </p:cNvCxnSpPr>
          <p:nvPr/>
        </p:nvCxnSpPr>
        <p:spPr>
          <a:xfrm flipH="1" flipV="1">
            <a:off x="7198531" y="3102387"/>
            <a:ext cx="3394" cy="103442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9FA8831-C4B5-21A7-0AB2-9D0414956F22}"/>
              </a:ext>
            </a:extLst>
          </p:cNvPr>
          <p:cNvCxnSpPr>
            <a:cxnSpLocks/>
          </p:cNvCxnSpPr>
          <p:nvPr/>
        </p:nvCxnSpPr>
        <p:spPr>
          <a:xfrm flipV="1">
            <a:off x="6477000" y="4114800"/>
            <a:ext cx="0" cy="5728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6217A2B-2C7B-EF24-F7F5-B2A3F234028B}"/>
              </a:ext>
            </a:extLst>
          </p:cNvPr>
          <p:cNvCxnSpPr>
            <a:cxnSpLocks/>
          </p:cNvCxnSpPr>
          <p:nvPr/>
        </p:nvCxnSpPr>
        <p:spPr>
          <a:xfrm>
            <a:off x="6477000" y="4119880"/>
            <a:ext cx="72792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25C8074-579D-1EF9-8795-60FA6A949779}"/>
              </a:ext>
            </a:extLst>
          </p:cNvPr>
          <p:cNvCxnSpPr>
            <a:cxnSpLocks/>
          </p:cNvCxnSpPr>
          <p:nvPr/>
        </p:nvCxnSpPr>
        <p:spPr>
          <a:xfrm>
            <a:off x="6058714" y="4687687"/>
            <a:ext cx="41828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0159F4F2-4CE9-4EE4-5A1C-30946E3A10CA}"/>
              </a:ext>
            </a:extLst>
          </p:cNvPr>
          <p:cNvCxnSpPr>
            <a:cxnSpLocks/>
          </p:cNvCxnSpPr>
          <p:nvPr/>
        </p:nvCxnSpPr>
        <p:spPr>
          <a:xfrm flipV="1">
            <a:off x="5849949" y="5010852"/>
            <a:ext cx="0" cy="24694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CD8E235-FC1F-DEAD-FB4C-39848C631ADB}"/>
              </a:ext>
            </a:extLst>
          </p:cNvPr>
          <p:cNvCxnSpPr>
            <a:cxnSpLocks/>
          </p:cNvCxnSpPr>
          <p:nvPr/>
        </p:nvCxnSpPr>
        <p:spPr>
          <a:xfrm>
            <a:off x="5655133" y="5257800"/>
            <a:ext cx="19481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4A7F88AE-135A-CB1A-C6D5-D28EC415CBCC}"/>
              </a:ext>
            </a:extLst>
          </p:cNvPr>
          <p:cNvCxnSpPr>
            <a:cxnSpLocks/>
          </p:cNvCxnSpPr>
          <p:nvPr/>
        </p:nvCxnSpPr>
        <p:spPr>
          <a:xfrm flipH="1" flipV="1">
            <a:off x="5664736" y="5257800"/>
            <a:ext cx="4152" cy="23521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ECA7875-525C-0702-8286-4AAC6951B1E2}"/>
              </a:ext>
            </a:extLst>
          </p:cNvPr>
          <p:cNvCxnSpPr>
            <a:cxnSpLocks/>
          </p:cNvCxnSpPr>
          <p:nvPr/>
        </p:nvCxnSpPr>
        <p:spPr>
          <a:xfrm>
            <a:off x="5846192" y="5010852"/>
            <a:ext cx="24980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E60450D-528E-773B-0935-562E3D390D20}"/>
              </a:ext>
            </a:extLst>
          </p:cNvPr>
          <p:cNvCxnSpPr>
            <a:cxnSpLocks/>
          </p:cNvCxnSpPr>
          <p:nvPr/>
        </p:nvCxnSpPr>
        <p:spPr>
          <a:xfrm flipV="1">
            <a:off x="6082453" y="4687687"/>
            <a:ext cx="0" cy="30785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758C1FF-EB60-D0F6-5404-11DB823E0CCA}"/>
              </a:ext>
            </a:extLst>
          </p:cNvPr>
          <p:cNvCxnSpPr>
            <a:cxnSpLocks/>
          </p:cNvCxnSpPr>
          <p:nvPr/>
        </p:nvCxnSpPr>
        <p:spPr>
          <a:xfrm>
            <a:off x="7201925" y="3124200"/>
            <a:ext cx="190280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9D42ACB-7863-B671-305D-19BDDD6DB954}"/>
              </a:ext>
            </a:extLst>
          </p:cNvPr>
          <p:cNvCxnSpPr>
            <a:cxnSpLocks/>
          </p:cNvCxnSpPr>
          <p:nvPr/>
        </p:nvCxnSpPr>
        <p:spPr>
          <a:xfrm flipV="1">
            <a:off x="9108124" y="1828801"/>
            <a:ext cx="11161" cy="129539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3D6AE536-539F-5657-D722-53875975A024}"/>
              </a:ext>
            </a:extLst>
          </p:cNvPr>
          <p:cNvSpPr txBox="1"/>
          <p:nvPr/>
        </p:nvSpPr>
        <p:spPr>
          <a:xfrm>
            <a:off x="9062186" y="3112297"/>
            <a:ext cx="78046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solidFill>
                  <a:srgbClr val="FF0000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087165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500"/>
                            </p:stCondLst>
                            <p:childTnLst>
                              <p:par>
                                <p:cTn id="5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500"/>
                            </p:stCondLst>
                            <p:childTnLst>
                              <p:par>
                                <p:cTn id="6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5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6" grpId="0"/>
      <p:bldP spid="47" grpId="0"/>
      <p:bldP spid="48" grpId="0"/>
      <p:bldP spid="29" grpId="0"/>
      <p:bldP spid="39" grpId="0" uiExpand="1" build="p"/>
      <p:bldP spid="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E078CC-CE73-0F82-049B-8D87FA7408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>
            <a:extLst>
              <a:ext uri="{FF2B5EF4-FFF2-40B4-BE49-F238E27FC236}">
                <a16:creationId xmlns:a16="http://schemas.microsoft.com/office/drawing/2014/main" id="{361BA604-E3B5-954A-C0BD-8417836BDFBC}"/>
              </a:ext>
            </a:extLst>
          </p:cNvPr>
          <p:cNvSpPr txBox="1"/>
          <p:nvPr/>
        </p:nvSpPr>
        <p:spPr>
          <a:xfrm>
            <a:off x="418241" y="1447800"/>
            <a:ext cx="389088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Iterative (guess and check) process</a:t>
            </a:r>
          </a:p>
          <a:p>
            <a:r>
              <a:rPr lang="en-US" b="1" dirty="0">
                <a:solidFill>
                  <a:srgbClr val="FD99D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Draw operating line</a:t>
            </a:r>
          </a:p>
          <a:p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Count # of stages</a:t>
            </a:r>
          </a:p>
          <a:p>
            <a:endParaRPr lang="en-US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Too many stages </a:t>
            </a:r>
            <a:r>
              <a:rPr lang="en-US" b="0" i="0" dirty="0">
                <a:solidFill>
                  <a:srgbClr val="474747"/>
                </a:solidFill>
                <a:effectLst/>
                <a:latin typeface="Roboto" panose="02000000000000000000" pitchFamily="2" charset="0"/>
              </a:rPr>
              <a:t>→ </a:t>
            </a:r>
            <a:r>
              <a:rPr lang="en-US" b="0" i="0" dirty="0">
                <a:solidFill>
                  <a:srgbClr val="47474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increase slope</a:t>
            </a:r>
            <a:endParaRPr lang="en-US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Too few stages </a:t>
            </a:r>
            <a:r>
              <a:rPr lang="en-US" b="0" i="0" dirty="0">
                <a:solidFill>
                  <a:srgbClr val="474747"/>
                </a:solidFill>
                <a:effectLst/>
                <a:latin typeface="Roboto" panose="02000000000000000000" pitchFamily="2" charset="0"/>
              </a:rPr>
              <a:t>→ </a:t>
            </a:r>
            <a:r>
              <a:rPr lang="en-US" b="0" i="0" dirty="0">
                <a:solidFill>
                  <a:srgbClr val="47474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decrease slope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3" name="Title 1">
            <a:extLst>
              <a:ext uri="{FF2B5EF4-FFF2-40B4-BE49-F238E27FC236}">
                <a16:creationId xmlns:a16="http://schemas.microsoft.com/office/drawing/2014/main" id="{D758D7B2-5DE8-E3B6-AB9C-A2F3A2D5C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304800"/>
            <a:ext cx="10925176" cy="117686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Flow Rate with 4 Eq. Stages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279B9C8-445F-BDA5-C285-3D0AF6686B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8647" y="1828801"/>
            <a:ext cx="6903753" cy="459041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8D296FC-0D8D-F1E7-F835-E581B43EDAC1}"/>
              </a:ext>
            </a:extLst>
          </p:cNvPr>
          <p:cNvSpPr txBox="1"/>
          <p:nvPr/>
        </p:nvSpPr>
        <p:spPr>
          <a:xfrm>
            <a:off x="11259771" y="5888995"/>
            <a:ext cx="69215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9D85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sz="2400" b="1" baseline="-25000" dirty="0">
                <a:solidFill>
                  <a:srgbClr val="9D85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endParaRPr lang="en-US" sz="2400" b="1" dirty="0">
              <a:solidFill>
                <a:srgbClr val="9D85B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F2140B3-A291-D19B-420D-91FDDBB22C28}"/>
              </a:ext>
            </a:extLst>
          </p:cNvPr>
          <p:cNvSpPr txBox="1"/>
          <p:nvPr/>
        </p:nvSpPr>
        <p:spPr>
          <a:xfrm>
            <a:off x="4572050" y="1775244"/>
            <a:ext cx="4953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7488C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US" sz="2400" b="1" baseline="-25000" dirty="0">
                <a:solidFill>
                  <a:srgbClr val="7488C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endParaRPr lang="en-US" sz="2400" b="1" dirty="0">
              <a:solidFill>
                <a:srgbClr val="7488C6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6AC9842-5823-E42F-C0EF-701B24986809}"/>
              </a:ext>
            </a:extLst>
          </p:cNvPr>
          <p:cNvCxnSpPr>
            <a:cxnSpLocks/>
          </p:cNvCxnSpPr>
          <p:nvPr/>
        </p:nvCxnSpPr>
        <p:spPr>
          <a:xfrm>
            <a:off x="5500955" y="2456761"/>
            <a:ext cx="5700445" cy="0"/>
          </a:xfrm>
          <a:prstGeom prst="line">
            <a:avLst/>
          </a:prstGeom>
          <a:ln w="38100">
            <a:solidFill>
              <a:srgbClr val="7488C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D09918DF-D9A0-2BBC-22C7-46D8EB649D3B}"/>
              </a:ext>
            </a:extLst>
          </p:cNvPr>
          <p:cNvSpPr/>
          <p:nvPr/>
        </p:nvSpPr>
        <p:spPr>
          <a:xfrm>
            <a:off x="5476616" y="5404767"/>
            <a:ext cx="130158" cy="130158"/>
          </a:xfrm>
          <a:prstGeom prst="ellipse">
            <a:avLst/>
          </a:prstGeom>
          <a:solidFill>
            <a:srgbClr val="FD99D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6EF6417-CFAC-7400-6AD3-EAC14868ADA6}"/>
              </a:ext>
            </a:extLst>
          </p:cNvPr>
          <p:cNvCxnSpPr>
            <a:cxnSpLocks/>
          </p:cNvCxnSpPr>
          <p:nvPr/>
        </p:nvCxnSpPr>
        <p:spPr>
          <a:xfrm flipV="1">
            <a:off x="5486400" y="1600199"/>
            <a:ext cx="1638252" cy="3892401"/>
          </a:xfrm>
          <a:prstGeom prst="line">
            <a:avLst/>
          </a:prstGeom>
          <a:ln w="38100">
            <a:solidFill>
              <a:srgbClr val="FD99D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932F86E-E387-18AA-AC36-67FF28505682}"/>
              </a:ext>
            </a:extLst>
          </p:cNvPr>
          <p:cNvCxnSpPr>
            <a:cxnSpLocks/>
          </p:cNvCxnSpPr>
          <p:nvPr/>
        </p:nvCxnSpPr>
        <p:spPr>
          <a:xfrm>
            <a:off x="5517973" y="5514413"/>
            <a:ext cx="13716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4AD2E116-8A3D-5452-CBCB-E1075E9562C5}"/>
              </a:ext>
            </a:extLst>
          </p:cNvPr>
          <p:cNvSpPr txBox="1"/>
          <p:nvPr/>
        </p:nvSpPr>
        <p:spPr>
          <a:xfrm>
            <a:off x="5569103" y="5443944"/>
            <a:ext cx="28084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3D66A6D-9195-A66F-8F1A-99E46F6BFE09}"/>
              </a:ext>
            </a:extLst>
          </p:cNvPr>
          <p:cNvCxnSpPr>
            <a:cxnSpLocks/>
          </p:cNvCxnSpPr>
          <p:nvPr/>
        </p:nvCxnSpPr>
        <p:spPr>
          <a:xfrm flipV="1">
            <a:off x="7391400" y="1676400"/>
            <a:ext cx="8858" cy="2362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BF27006-DD7A-95CA-470A-85D7163F0CB6}"/>
              </a:ext>
            </a:extLst>
          </p:cNvPr>
          <p:cNvCxnSpPr>
            <a:cxnSpLocks/>
          </p:cNvCxnSpPr>
          <p:nvPr/>
        </p:nvCxnSpPr>
        <p:spPr>
          <a:xfrm>
            <a:off x="6093877" y="4038600"/>
            <a:ext cx="129752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61D60986-E70F-C67E-1064-D68B64883D41}"/>
              </a:ext>
            </a:extLst>
          </p:cNvPr>
          <p:cNvCxnSpPr>
            <a:cxnSpLocks/>
          </p:cNvCxnSpPr>
          <p:nvPr/>
        </p:nvCxnSpPr>
        <p:spPr>
          <a:xfrm flipV="1">
            <a:off x="5668888" y="5029200"/>
            <a:ext cx="0" cy="46381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AC98F8C6-D23E-E053-29FE-A5084C8250A2}"/>
              </a:ext>
            </a:extLst>
          </p:cNvPr>
          <p:cNvSpPr txBox="1"/>
          <p:nvPr/>
        </p:nvSpPr>
        <p:spPr>
          <a:xfrm>
            <a:off x="6085019" y="4951458"/>
            <a:ext cx="52902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B6F0A56-7085-617E-82EC-981A5C70CA6E}"/>
              </a:ext>
            </a:extLst>
          </p:cNvPr>
          <p:cNvSpPr txBox="1"/>
          <p:nvPr/>
        </p:nvSpPr>
        <p:spPr>
          <a:xfrm>
            <a:off x="7315200" y="4020235"/>
            <a:ext cx="28084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rgbClr val="FF0000"/>
                </a:solidFill>
              </a:rPr>
              <a:t>3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0BDB83E-72B9-29F7-4DB5-20C8ECA747CC}"/>
              </a:ext>
            </a:extLst>
          </p:cNvPr>
          <p:cNvCxnSpPr>
            <a:cxnSpLocks/>
          </p:cNvCxnSpPr>
          <p:nvPr/>
        </p:nvCxnSpPr>
        <p:spPr>
          <a:xfrm>
            <a:off x="5655133" y="5046021"/>
            <a:ext cx="43874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1753616-8A45-63D1-B3DE-E6DBBBD7A097}"/>
              </a:ext>
            </a:extLst>
          </p:cNvPr>
          <p:cNvCxnSpPr>
            <a:cxnSpLocks/>
          </p:cNvCxnSpPr>
          <p:nvPr/>
        </p:nvCxnSpPr>
        <p:spPr>
          <a:xfrm flipV="1">
            <a:off x="6085019" y="4038600"/>
            <a:ext cx="8858" cy="100742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1614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6" grpId="0"/>
      <p:bldP spid="4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C6C9C2-06BA-C1EB-20A4-014AB257F6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27FBB314-60F2-E653-21BE-32AF9C9A2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304800"/>
            <a:ext cx="10925176" cy="117686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Flow Rate with 4 Eq. Stages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4407FBD-2936-F138-42F6-7C8599932A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8647" y="1828801"/>
            <a:ext cx="6903753" cy="459041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13E6DD6-6B2E-76BF-500C-73949C7AB9DF}"/>
              </a:ext>
            </a:extLst>
          </p:cNvPr>
          <p:cNvSpPr txBox="1"/>
          <p:nvPr/>
        </p:nvSpPr>
        <p:spPr>
          <a:xfrm>
            <a:off x="11259771" y="5888995"/>
            <a:ext cx="69215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9D85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sz="2400" b="1" baseline="-25000" dirty="0">
                <a:solidFill>
                  <a:srgbClr val="9D85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endParaRPr lang="en-US" sz="2400" b="1" dirty="0">
              <a:solidFill>
                <a:srgbClr val="9D85B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19493B-DCF4-2687-2089-4DE41C6895A9}"/>
              </a:ext>
            </a:extLst>
          </p:cNvPr>
          <p:cNvSpPr txBox="1"/>
          <p:nvPr/>
        </p:nvSpPr>
        <p:spPr>
          <a:xfrm>
            <a:off x="4572050" y="1775244"/>
            <a:ext cx="4953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7488C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US" sz="2400" b="1" baseline="-25000" dirty="0">
                <a:solidFill>
                  <a:srgbClr val="7488C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endParaRPr lang="en-US" sz="2400" b="1" dirty="0">
              <a:solidFill>
                <a:srgbClr val="7488C6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9DFBB2CD-E8CB-1911-A176-871AF5E2E684}"/>
              </a:ext>
            </a:extLst>
          </p:cNvPr>
          <p:cNvCxnSpPr>
            <a:cxnSpLocks/>
          </p:cNvCxnSpPr>
          <p:nvPr/>
        </p:nvCxnSpPr>
        <p:spPr>
          <a:xfrm>
            <a:off x="5500955" y="2456761"/>
            <a:ext cx="5700445" cy="0"/>
          </a:xfrm>
          <a:prstGeom prst="line">
            <a:avLst/>
          </a:prstGeom>
          <a:ln w="38100">
            <a:solidFill>
              <a:srgbClr val="7488C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04AED5FB-8B40-C8E0-4F12-ADD5F2FB73C3}"/>
              </a:ext>
            </a:extLst>
          </p:cNvPr>
          <p:cNvSpPr/>
          <p:nvPr/>
        </p:nvSpPr>
        <p:spPr>
          <a:xfrm>
            <a:off x="5476616" y="5404767"/>
            <a:ext cx="130158" cy="130158"/>
          </a:xfrm>
          <a:prstGeom prst="ellipse">
            <a:avLst/>
          </a:prstGeom>
          <a:solidFill>
            <a:srgbClr val="FD99D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85F2BB9-3051-A591-BF8E-96653EB7A367}"/>
              </a:ext>
            </a:extLst>
          </p:cNvPr>
          <p:cNvCxnSpPr>
            <a:cxnSpLocks/>
          </p:cNvCxnSpPr>
          <p:nvPr/>
        </p:nvCxnSpPr>
        <p:spPr>
          <a:xfrm flipV="1">
            <a:off x="5486400" y="1981200"/>
            <a:ext cx="2057400" cy="3511400"/>
          </a:xfrm>
          <a:prstGeom prst="line">
            <a:avLst/>
          </a:prstGeom>
          <a:ln w="38100">
            <a:solidFill>
              <a:srgbClr val="FD99D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1B3EB609-315A-D991-6025-95400CB5BBF9}"/>
                  </a:ext>
                </a:extLst>
              </p:cNvPr>
              <p:cNvSpPr txBox="1"/>
              <p:nvPr/>
            </p:nvSpPr>
            <p:spPr>
              <a:xfrm>
                <a:off x="418240" y="1447800"/>
                <a:ext cx="4720989" cy="5841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Iterative (guess and check) process</a:t>
                </a:r>
              </a:p>
              <a:p>
                <a:r>
                  <a:rPr lang="en-US" b="1" dirty="0">
                    <a:solidFill>
                      <a:srgbClr val="FD99D7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Draw operating line</a:t>
                </a:r>
              </a:p>
              <a:p>
                <a:r>
                  <a:rPr lang="en-US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Count # of stages</a:t>
                </a:r>
              </a:p>
              <a:p>
                <a:endParaRPr lang="en-US" b="1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Too many stages </a:t>
                </a:r>
                <a:r>
                  <a:rPr lang="en-US" b="0" i="0" dirty="0">
                    <a:solidFill>
                      <a:srgbClr val="474747"/>
                    </a:solidFill>
                    <a:effectLst/>
                    <a:latin typeface="Roboto" panose="02000000000000000000" pitchFamily="2" charset="0"/>
                  </a:rPr>
                  <a:t>→ </a:t>
                </a:r>
                <a:r>
                  <a:rPr lang="en-US" b="0" i="0" dirty="0">
                    <a:solidFill>
                      <a:srgbClr val="474747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increase slope</a:t>
                </a:r>
                <a:endParaRPr lang="en-US" b="1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Too few stages </a:t>
                </a:r>
                <a:r>
                  <a:rPr lang="en-US" b="0" i="0" dirty="0">
                    <a:solidFill>
                      <a:srgbClr val="474747"/>
                    </a:solidFill>
                    <a:effectLst/>
                    <a:latin typeface="Roboto" panose="02000000000000000000" pitchFamily="2" charset="0"/>
                  </a:rPr>
                  <a:t>→ </a:t>
                </a:r>
                <a:r>
                  <a:rPr lang="en-US" b="0" i="0" dirty="0">
                    <a:solidFill>
                      <a:srgbClr val="474747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decrease slope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Calculate </a:t>
                </a:r>
                <a:r>
                  <a:rPr lang="en-US" b="1" dirty="0">
                    <a:solidFill>
                      <a:srgbClr val="FD99D7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slope</a:t>
                </a:r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for 4-stage process</a:t>
                </a:r>
              </a:p>
              <a:p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Inlet point: (0, 0.0005)</a:t>
                </a:r>
              </a:p>
              <a:p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Outlet point: (0.031, 0.007)</a:t>
                </a:r>
              </a:p>
              <a:p>
                <a:endParaRPr lang="en-US" sz="12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US" sz="12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US" b="1" dirty="0">
                    <a:solidFill>
                      <a:srgbClr val="FD99D7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slope </a:t>
                </a:r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0.007−0.005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𝑘𝑔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𝑄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𝑘𝑔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𝑎𝑖𝑟</m:t>
                            </m:r>
                          </m:den>
                        </m:f>
                      </m:num>
                      <m:den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0.031−0.0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𝑘𝑔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𝑄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𝑘𝑔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𝑎𝑖𝑟</m:t>
                            </m:r>
                          </m:den>
                        </m:f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=0.21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𝑘𝑔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𝑜𝑖𝑙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𝑘𝑔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𝑎𝑖𝑟</m:t>
                        </m:r>
                      </m:den>
                    </m:f>
                  </m:oMath>
                </a14:m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US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0.21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 21. 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𝑘𝑔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𝑜𝑖𝑙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𝑚𝑖𝑛</m:t>
                          </m:r>
                        </m:den>
                      </m:f>
                    </m:oMath>
                  </m:oMathPara>
                </a14:m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1B3EB609-315A-D991-6025-95400CB5BB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240" y="1447800"/>
                <a:ext cx="4720989" cy="5841984"/>
              </a:xfrm>
              <a:prstGeom prst="rect">
                <a:avLst/>
              </a:prstGeom>
              <a:blipFill>
                <a:blip r:embed="rId3"/>
                <a:stretch>
                  <a:fillRect l="-1163" t="-6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>
            <a:extLst>
              <a:ext uri="{FF2B5EF4-FFF2-40B4-BE49-F238E27FC236}">
                <a16:creationId xmlns:a16="http://schemas.microsoft.com/office/drawing/2014/main" id="{320079C7-BE08-ACD3-BBD8-BE8F0147A290}"/>
              </a:ext>
            </a:extLst>
          </p:cNvPr>
          <p:cNvSpPr/>
          <p:nvPr/>
        </p:nvSpPr>
        <p:spPr>
          <a:xfrm>
            <a:off x="3362623" y="5791200"/>
            <a:ext cx="1219200" cy="652108"/>
          </a:xfrm>
          <a:prstGeom prst="rect">
            <a:avLst/>
          </a:prstGeom>
          <a:noFill/>
          <a:ln w="38100">
            <a:solidFill>
              <a:srgbClr val="9BBF9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3B9D5EF-072B-7045-03C1-DBCA8DC0CDFA}"/>
              </a:ext>
            </a:extLst>
          </p:cNvPr>
          <p:cNvCxnSpPr>
            <a:cxnSpLocks/>
          </p:cNvCxnSpPr>
          <p:nvPr/>
        </p:nvCxnSpPr>
        <p:spPr>
          <a:xfrm>
            <a:off x="5517973" y="5514413"/>
            <a:ext cx="13716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9786C31-F2EA-6C01-5FFA-C698783CF44D}"/>
              </a:ext>
            </a:extLst>
          </p:cNvPr>
          <p:cNvSpPr txBox="1"/>
          <p:nvPr/>
        </p:nvSpPr>
        <p:spPr>
          <a:xfrm>
            <a:off x="5569103" y="5443944"/>
            <a:ext cx="28084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211903D-26D8-C4A6-419F-0C98BAE7EDB6}"/>
              </a:ext>
            </a:extLst>
          </p:cNvPr>
          <p:cNvCxnSpPr>
            <a:cxnSpLocks/>
          </p:cNvCxnSpPr>
          <p:nvPr/>
        </p:nvCxnSpPr>
        <p:spPr>
          <a:xfrm flipV="1">
            <a:off x="7259558" y="2453448"/>
            <a:ext cx="4689" cy="166135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6768B56-3504-647C-869E-6867BEBFC864}"/>
              </a:ext>
            </a:extLst>
          </p:cNvPr>
          <p:cNvCxnSpPr>
            <a:cxnSpLocks/>
          </p:cNvCxnSpPr>
          <p:nvPr/>
        </p:nvCxnSpPr>
        <p:spPr>
          <a:xfrm flipV="1">
            <a:off x="6324601" y="4114800"/>
            <a:ext cx="0" cy="6858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6A091F2-BAE0-82F0-B5D4-FE485DB67D0D}"/>
              </a:ext>
            </a:extLst>
          </p:cNvPr>
          <p:cNvCxnSpPr>
            <a:cxnSpLocks/>
          </p:cNvCxnSpPr>
          <p:nvPr/>
        </p:nvCxnSpPr>
        <p:spPr>
          <a:xfrm>
            <a:off x="6324601" y="4114800"/>
            <a:ext cx="93495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02829FD-2EEE-1FCC-D710-554E99BBCE48}"/>
              </a:ext>
            </a:extLst>
          </p:cNvPr>
          <p:cNvCxnSpPr>
            <a:cxnSpLocks/>
          </p:cNvCxnSpPr>
          <p:nvPr/>
        </p:nvCxnSpPr>
        <p:spPr>
          <a:xfrm>
            <a:off x="5910435" y="4788940"/>
            <a:ext cx="41416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0C315C61-C301-D294-01CD-76111A35A90A}"/>
              </a:ext>
            </a:extLst>
          </p:cNvPr>
          <p:cNvCxnSpPr>
            <a:cxnSpLocks/>
          </p:cNvCxnSpPr>
          <p:nvPr/>
        </p:nvCxnSpPr>
        <p:spPr>
          <a:xfrm flipV="1">
            <a:off x="5912030" y="4764627"/>
            <a:ext cx="0" cy="41040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D1C83EF9-00F0-2351-B9F8-3D1F2D0635A0}"/>
              </a:ext>
            </a:extLst>
          </p:cNvPr>
          <p:cNvCxnSpPr>
            <a:cxnSpLocks/>
          </p:cNvCxnSpPr>
          <p:nvPr/>
        </p:nvCxnSpPr>
        <p:spPr>
          <a:xfrm>
            <a:off x="5664736" y="5182429"/>
            <a:ext cx="28191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D493C519-063B-9A7F-CCBE-0E7F94EDD462}"/>
              </a:ext>
            </a:extLst>
          </p:cNvPr>
          <p:cNvCxnSpPr>
            <a:cxnSpLocks/>
          </p:cNvCxnSpPr>
          <p:nvPr/>
        </p:nvCxnSpPr>
        <p:spPr>
          <a:xfrm flipV="1">
            <a:off x="5668888" y="5175032"/>
            <a:ext cx="0" cy="31798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370686E1-9A98-AFF3-C5B7-F9A441E93A6E}"/>
              </a:ext>
            </a:extLst>
          </p:cNvPr>
          <p:cNvSpPr txBox="1"/>
          <p:nvPr/>
        </p:nvSpPr>
        <p:spPr>
          <a:xfrm>
            <a:off x="5910435" y="5102828"/>
            <a:ext cx="28084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FE1F1BC-B112-21A8-07FA-B833CCE3188E}"/>
              </a:ext>
            </a:extLst>
          </p:cNvPr>
          <p:cNvSpPr txBox="1"/>
          <p:nvPr/>
        </p:nvSpPr>
        <p:spPr>
          <a:xfrm>
            <a:off x="6290774" y="4756957"/>
            <a:ext cx="28084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676304C-A3E6-3257-5013-E1CC4BCB9428}"/>
              </a:ext>
            </a:extLst>
          </p:cNvPr>
          <p:cNvSpPr txBox="1"/>
          <p:nvPr/>
        </p:nvSpPr>
        <p:spPr>
          <a:xfrm>
            <a:off x="7256200" y="4035467"/>
            <a:ext cx="28084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rgbClr val="FF000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550336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5" grpId="0"/>
      <p:bldP spid="46" grpId="0"/>
      <p:bldP spid="47" grpId="0"/>
      <p:bldP spid="4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9537F331-4A9F-4BFC-4967-EC2B1E32E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17686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Takeaways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6855A5-A278-2328-B76B-0F50F2E24323}"/>
              </a:ext>
            </a:extLst>
          </p:cNvPr>
          <p:cNvSpPr txBox="1"/>
          <p:nvPr/>
        </p:nvSpPr>
        <p:spPr>
          <a:xfrm>
            <a:off x="657224" y="1676400"/>
            <a:ext cx="10772775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Understand the meaning of your axes and operating line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Label your knowns first (inlets/outlets)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Count stages on the equilibrium line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Iterate with </a:t>
            </a:r>
            <a:r>
              <a:rPr lang="en-US" sz="28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educated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guesses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happens to stage count when you change the operating line?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material will come back to you in Separations (junior spring)!</a:t>
            </a:r>
          </a:p>
        </p:txBody>
      </p:sp>
    </p:spTree>
    <p:extLst>
      <p:ext uri="{BB962C8B-B14F-4D97-AF65-F5344CB8AC3E}">
        <p14:creationId xmlns:p14="http://schemas.microsoft.com/office/powerpoint/2010/main" val="636584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805E110-475A-F750-37DA-7AD3B8C7E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7945" y="1343025"/>
            <a:ext cx="17145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9BBF9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Goal: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A6DAD7-47DA-ED3B-FFB4-7921AF1F9D15}"/>
              </a:ext>
            </a:extLst>
          </p:cNvPr>
          <p:cNvSpPr txBox="1"/>
          <p:nvPr/>
        </p:nvSpPr>
        <p:spPr>
          <a:xfrm>
            <a:off x="3614046" y="1372453"/>
            <a:ext cx="748796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 graphical methods to analyze an absorber that extracts compound </a:t>
            </a:r>
            <a:r>
              <a:rPr lang="en-US" sz="2400" i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from air into oil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F62D5B-C5A5-67AA-DB47-63F4B25B7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5746" y="3019425"/>
            <a:ext cx="15367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7488C6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Info:</a:t>
            </a:r>
          </a:p>
        </p:txBody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F5D737EF-3EA6-389B-9767-9794D1B69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654550"/>
            <a:ext cx="4530725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9D85BD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Where to start:</a:t>
            </a:r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39CDD84B-ABB6-5414-35C1-11F2673A23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3887" y="4654550"/>
            <a:ext cx="528734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Locate your knowns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noProof="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Consider the meaning of operating lines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D2B4EF-541E-8DF0-9EEE-6F3E63F3F63C}"/>
              </a:ext>
            </a:extLst>
          </p:cNvPr>
          <p:cNvSpPr txBox="1"/>
          <p:nvPr/>
        </p:nvSpPr>
        <p:spPr>
          <a:xfrm>
            <a:off x="3614046" y="3052864"/>
            <a:ext cx="660220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Inlet air and oil compositions, outlet air composition, and A </a:t>
            </a:r>
            <a:r>
              <a:rPr lang="en-US" sz="2400" i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Q</a:t>
            </a: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/oil-</a:t>
            </a:r>
            <a:r>
              <a:rPr lang="en-US" sz="2400" i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Q</a:t>
            </a: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/air solubility diagram</a:t>
            </a:r>
          </a:p>
        </p:txBody>
      </p:sp>
    </p:spTree>
    <p:extLst>
      <p:ext uri="{BB962C8B-B14F-4D97-AF65-F5344CB8AC3E}">
        <p14:creationId xmlns:p14="http://schemas.microsoft.com/office/powerpoint/2010/main" val="1007890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build="p"/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72AD57-E1B6-765C-8E07-11107DA665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EF3F0389-7855-6FE9-8C08-B84FB63E5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304800"/>
            <a:ext cx="10925176" cy="117686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do Absorbers Do?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293292D-FC08-7DBF-FB59-8F4077FC2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772400" cy="43434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Absorbers purify gases</a:t>
            </a: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Solute is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absorbed from the gas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into a liquid stream</a:t>
            </a:r>
          </a:p>
          <a:p>
            <a:pPr lvl="1">
              <a:defRPr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i.e. A contaminant in gas is absorbed into a liquid</a:t>
            </a:r>
          </a:p>
          <a:p>
            <a:pPr lvl="1">
              <a:defRPr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e.g. CO</a:t>
            </a:r>
            <a:r>
              <a:rPr lang="en-US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absorbed from air into the solvent “MEA”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Important terms to know…</a:t>
            </a: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defRPr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 = vapor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mass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flow rate</a:t>
            </a:r>
          </a:p>
          <a:p>
            <a:pPr lvl="1">
              <a:defRPr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 = liquid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mass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flow rate</a:t>
            </a:r>
          </a:p>
          <a:p>
            <a:pPr lvl="1">
              <a:defRPr/>
            </a:pP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into the column (influent)</a:t>
            </a:r>
          </a:p>
          <a:p>
            <a:pPr lvl="1">
              <a:defRPr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= out of the column (effluent)</a:t>
            </a:r>
          </a:p>
        </p:txBody>
      </p:sp>
      <p:pic>
        <p:nvPicPr>
          <p:cNvPr id="12292" name="Picture 32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7E2EC523-AE0F-E5D0-851A-B1702A191C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01012" y="2088356"/>
            <a:ext cx="3405188" cy="3671888"/>
          </a:xfrm>
          <a:prstGeom prst="rect">
            <a:avLst/>
          </a:prstGeom>
          <a:noFill/>
          <a:ln w="38100">
            <a:solidFill>
              <a:srgbClr val="9BBF9C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83244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A25CC4-4CB7-5BA2-85B1-F5C16105B4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E7D73B5E-B058-A9E7-5272-91F8D0F09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304800"/>
            <a:ext cx="10925176" cy="117686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Graphical Analysis of Absorbers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2108860-421E-8BEE-5B7B-DE1EFA63C1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786" y="1600200"/>
            <a:ext cx="5268915" cy="39624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rgbClr val="FD99D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Operating Line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Connects the streams at the bottom of column to the streams at the top of the column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rgbClr val="9BBF9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Equilibrium Line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Indicates solubility equilibrium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Operating line for gas absorption lies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above the equilibrium line</a:t>
            </a:r>
          </a:p>
        </p:txBody>
      </p:sp>
      <p:pic>
        <p:nvPicPr>
          <p:cNvPr id="7" name="Picture 6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62128B09-2D2E-75D1-116D-7DEADAF828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3290" y="531548"/>
            <a:ext cx="1800564" cy="190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C356BB5-14C3-E615-11FB-D022C72BA8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6525" y="2658535"/>
            <a:ext cx="5655875" cy="376068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35F8311-9E3F-DDD4-4C6F-7986431CF9FB}"/>
              </a:ext>
            </a:extLst>
          </p:cNvPr>
          <p:cNvSpPr txBox="1"/>
          <p:nvPr/>
        </p:nvSpPr>
        <p:spPr>
          <a:xfrm>
            <a:off x="5746751" y="2431786"/>
            <a:ext cx="4953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7488C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US" sz="2400" b="1" baseline="-25000" dirty="0">
                <a:solidFill>
                  <a:srgbClr val="7488C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endParaRPr lang="en-US" sz="2400" b="1" dirty="0">
              <a:solidFill>
                <a:srgbClr val="7488C6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92703AA-53AA-2D6A-FF11-E63FDE18306D}"/>
              </a:ext>
            </a:extLst>
          </p:cNvPr>
          <p:cNvSpPr txBox="1"/>
          <p:nvPr/>
        </p:nvSpPr>
        <p:spPr>
          <a:xfrm>
            <a:off x="11423650" y="5791200"/>
            <a:ext cx="69215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9D85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sz="2400" b="1" baseline="-25000" dirty="0">
                <a:solidFill>
                  <a:srgbClr val="9D85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endParaRPr lang="en-US" sz="2400" b="1" dirty="0">
              <a:solidFill>
                <a:srgbClr val="9D85B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62A2F49A-E2DD-E33F-A74C-E8EA8570DBE6}"/>
              </a:ext>
            </a:extLst>
          </p:cNvPr>
          <p:cNvSpPr/>
          <p:nvPr/>
        </p:nvSpPr>
        <p:spPr>
          <a:xfrm rot="16200000">
            <a:off x="7104470" y="1694267"/>
            <a:ext cx="3698061" cy="4648201"/>
          </a:xfrm>
          <a:custGeom>
            <a:avLst/>
            <a:gdLst>
              <a:gd name="connsiteX0" fmla="*/ 2922798 w 5486400"/>
              <a:gd name="connsiteY0" fmla="*/ 9886 h 9215903"/>
              <a:gd name="connsiteX1" fmla="*/ 4520787 w 5486400"/>
              <a:gd name="connsiteY1" fmla="*/ 1098340 h 9215903"/>
              <a:gd name="connsiteX2" fmla="*/ 2743200 w 5486400"/>
              <a:gd name="connsiteY2" fmla="*/ 4607952 h 9215903"/>
              <a:gd name="connsiteX3" fmla="*/ 2922798 w 5486400"/>
              <a:gd name="connsiteY3" fmla="*/ 9886 h 9215903"/>
              <a:gd name="connsiteX0" fmla="*/ 2922798 w 5486400"/>
              <a:gd name="connsiteY0" fmla="*/ 9886 h 9215903"/>
              <a:gd name="connsiteX1" fmla="*/ 4520787 w 5486400"/>
              <a:gd name="connsiteY1" fmla="*/ 1098340 h 9215903"/>
              <a:gd name="connsiteX0" fmla="*/ 179598 w 2691990"/>
              <a:gd name="connsiteY0" fmla="*/ 0 h 4625742"/>
              <a:gd name="connsiteX1" fmla="*/ 1777587 w 2691990"/>
              <a:gd name="connsiteY1" fmla="*/ 1088454 h 4625742"/>
              <a:gd name="connsiteX2" fmla="*/ 0 w 2691990"/>
              <a:gd name="connsiteY2" fmla="*/ 4598066 h 4625742"/>
              <a:gd name="connsiteX3" fmla="*/ 179598 w 2691990"/>
              <a:gd name="connsiteY3" fmla="*/ 0 h 4625742"/>
              <a:gd name="connsiteX0" fmla="*/ 179598 w 2691990"/>
              <a:gd name="connsiteY0" fmla="*/ 0 h 4625742"/>
              <a:gd name="connsiteX1" fmla="*/ 2691990 w 2691990"/>
              <a:gd name="connsiteY1" fmla="*/ 4625742 h 4625742"/>
              <a:gd name="connsiteX0" fmla="*/ 288758 w 2801150"/>
              <a:gd name="connsiteY0" fmla="*/ 24064 h 4649806"/>
              <a:gd name="connsiteX1" fmla="*/ 1886747 w 2801150"/>
              <a:gd name="connsiteY1" fmla="*/ 1112518 h 4649806"/>
              <a:gd name="connsiteX2" fmla="*/ 109160 w 2801150"/>
              <a:gd name="connsiteY2" fmla="*/ 4622130 h 4649806"/>
              <a:gd name="connsiteX3" fmla="*/ 288758 w 2801150"/>
              <a:gd name="connsiteY3" fmla="*/ 24064 h 4649806"/>
              <a:gd name="connsiteX0" fmla="*/ 0 w 2801150"/>
              <a:gd name="connsiteY0" fmla="*/ 0 h 4649806"/>
              <a:gd name="connsiteX1" fmla="*/ 2801150 w 2801150"/>
              <a:gd name="connsiteY1" fmla="*/ 4649806 h 4649806"/>
              <a:gd name="connsiteX0" fmla="*/ 288758 w 3101937"/>
              <a:gd name="connsiteY0" fmla="*/ 24064 h 4649806"/>
              <a:gd name="connsiteX1" fmla="*/ 3101937 w 3101937"/>
              <a:gd name="connsiteY1" fmla="*/ 1112518 h 4649806"/>
              <a:gd name="connsiteX2" fmla="*/ 109160 w 3101937"/>
              <a:gd name="connsiteY2" fmla="*/ 4622130 h 4649806"/>
              <a:gd name="connsiteX3" fmla="*/ 288758 w 3101937"/>
              <a:gd name="connsiteY3" fmla="*/ 24064 h 4649806"/>
              <a:gd name="connsiteX0" fmla="*/ 0 w 3101937"/>
              <a:gd name="connsiteY0" fmla="*/ 0 h 4649806"/>
              <a:gd name="connsiteX1" fmla="*/ 2801150 w 3101937"/>
              <a:gd name="connsiteY1" fmla="*/ 4649806 h 4649806"/>
              <a:gd name="connsiteX0" fmla="*/ 288758 w 2801150"/>
              <a:gd name="connsiteY0" fmla="*/ 24064 h 4649806"/>
              <a:gd name="connsiteX1" fmla="*/ 2596612 w 2801150"/>
              <a:gd name="connsiteY1" fmla="*/ 3013511 h 4649806"/>
              <a:gd name="connsiteX2" fmla="*/ 109160 w 2801150"/>
              <a:gd name="connsiteY2" fmla="*/ 4622130 h 4649806"/>
              <a:gd name="connsiteX3" fmla="*/ 288758 w 2801150"/>
              <a:gd name="connsiteY3" fmla="*/ 24064 h 4649806"/>
              <a:gd name="connsiteX0" fmla="*/ 0 w 2801150"/>
              <a:gd name="connsiteY0" fmla="*/ 0 h 4649806"/>
              <a:gd name="connsiteX1" fmla="*/ 2801150 w 2801150"/>
              <a:gd name="connsiteY1" fmla="*/ 4649806 h 4649806"/>
              <a:gd name="connsiteX0" fmla="*/ 763989 w 3276381"/>
              <a:gd name="connsiteY0" fmla="*/ 24064 h 4649806"/>
              <a:gd name="connsiteX1" fmla="*/ 3071843 w 3276381"/>
              <a:gd name="connsiteY1" fmla="*/ 3013511 h 4649806"/>
              <a:gd name="connsiteX2" fmla="*/ 0 w 3276381"/>
              <a:gd name="connsiteY2" fmla="*/ 3687104 h 4649806"/>
              <a:gd name="connsiteX3" fmla="*/ 763989 w 3276381"/>
              <a:gd name="connsiteY3" fmla="*/ 24064 h 4649806"/>
              <a:gd name="connsiteX0" fmla="*/ 475231 w 3276381"/>
              <a:gd name="connsiteY0" fmla="*/ 0 h 4649806"/>
              <a:gd name="connsiteX1" fmla="*/ 3276381 w 3276381"/>
              <a:gd name="connsiteY1" fmla="*/ 4649806 h 4649806"/>
              <a:gd name="connsiteX0" fmla="*/ 303351 w 2815743"/>
              <a:gd name="connsiteY0" fmla="*/ 24064 h 4649806"/>
              <a:gd name="connsiteX1" fmla="*/ 2611205 w 2815743"/>
              <a:gd name="connsiteY1" fmla="*/ 3013511 h 4649806"/>
              <a:gd name="connsiteX2" fmla="*/ 0 w 2815743"/>
              <a:gd name="connsiteY2" fmla="*/ 4635880 h 4649806"/>
              <a:gd name="connsiteX3" fmla="*/ 303351 w 2815743"/>
              <a:gd name="connsiteY3" fmla="*/ 24064 h 4649806"/>
              <a:gd name="connsiteX0" fmla="*/ 14593 w 2815743"/>
              <a:gd name="connsiteY0" fmla="*/ 0 h 4649806"/>
              <a:gd name="connsiteX1" fmla="*/ 2815743 w 2815743"/>
              <a:gd name="connsiteY1" fmla="*/ 4649806 h 4649806"/>
              <a:gd name="connsiteX0" fmla="*/ 1183375 w 2815743"/>
              <a:gd name="connsiteY0" fmla="*/ 134070 h 4649806"/>
              <a:gd name="connsiteX1" fmla="*/ 2611205 w 2815743"/>
              <a:gd name="connsiteY1" fmla="*/ 3013511 h 4649806"/>
              <a:gd name="connsiteX2" fmla="*/ 0 w 2815743"/>
              <a:gd name="connsiteY2" fmla="*/ 4635880 h 4649806"/>
              <a:gd name="connsiteX3" fmla="*/ 1183375 w 2815743"/>
              <a:gd name="connsiteY3" fmla="*/ 134070 h 4649806"/>
              <a:gd name="connsiteX0" fmla="*/ 14593 w 2815743"/>
              <a:gd name="connsiteY0" fmla="*/ 0 h 4649806"/>
              <a:gd name="connsiteX1" fmla="*/ 2815743 w 2815743"/>
              <a:gd name="connsiteY1" fmla="*/ 4649806 h 4649806"/>
              <a:gd name="connsiteX0" fmla="*/ 1767766 w 2815743"/>
              <a:gd name="connsiteY0" fmla="*/ 0 h 6488913"/>
              <a:gd name="connsiteX1" fmla="*/ 2611205 w 2815743"/>
              <a:gd name="connsiteY1" fmla="*/ 4852618 h 6488913"/>
              <a:gd name="connsiteX2" fmla="*/ 0 w 2815743"/>
              <a:gd name="connsiteY2" fmla="*/ 6474987 h 6488913"/>
              <a:gd name="connsiteX3" fmla="*/ 1767766 w 2815743"/>
              <a:gd name="connsiteY3" fmla="*/ 0 h 6488913"/>
              <a:gd name="connsiteX0" fmla="*/ 14593 w 2815743"/>
              <a:gd name="connsiteY0" fmla="*/ 1839107 h 6488913"/>
              <a:gd name="connsiteX1" fmla="*/ 2815743 w 2815743"/>
              <a:gd name="connsiteY1" fmla="*/ 6488913 h 6488913"/>
              <a:gd name="connsiteX0" fmla="*/ 62720 w 2815743"/>
              <a:gd name="connsiteY0" fmla="*/ 10319 h 4649806"/>
              <a:gd name="connsiteX1" fmla="*/ 2611205 w 2815743"/>
              <a:gd name="connsiteY1" fmla="*/ 3013511 h 4649806"/>
              <a:gd name="connsiteX2" fmla="*/ 0 w 2815743"/>
              <a:gd name="connsiteY2" fmla="*/ 4635880 h 4649806"/>
              <a:gd name="connsiteX3" fmla="*/ 62720 w 2815743"/>
              <a:gd name="connsiteY3" fmla="*/ 10319 h 4649806"/>
              <a:gd name="connsiteX0" fmla="*/ 14593 w 2815743"/>
              <a:gd name="connsiteY0" fmla="*/ 0 h 4649806"/>
              <a:gd name="connsiteX1" fmla="*/ 2815743 w 2815743"/>
              <a:gd name="connsiteY1" fmla="*/ 4649806 h 4649806"/>
              <a:gd name="connsiteX0" fmla="*/ 62720 w 3745613"/>
              <a:gd name="connsiteY0" fmla="*/ 10319 h 4649806"/>
              <a:gd name="connsiteX1" fmla="*/ 3745613 w 3745613"/>
              <a:gd name="connsiteY1" fmla="*/ 1377217 h 4649806"/>
              <a:gd name="connsiteX2" fmla="*/ 0 w 3745613"/>
              <a:gd name="connsiteY2" fmla="*/ 4635880 h 4649806"/>
              <a:gd name="connsiteX3" fmla="*/ 62720 w 3745613"/>
              <a:gd name="connsiteY3" fmla="*/ 10319 h 4649806"/>
              <a:gd name="connsiteX0" fmla="*/ 14593 w 3745613"/>
              <a:gd name="connsiteY0" fmla="*/ 0 h 4649806"/>
              <a:gd name="connsiteX1" fmla="*/ 2815743 w 3745613"/>
              <a:gd name="connsiteY1" fmla="*/ 4649806 h 4649806"/>
              <a:gd name="connsiteX0" fmla="*/ 62720 w 3745613"/>
              <a:gd name="connsiteY0" fmla="*/ 10319 h 4670434"/>
              <a:gd name="connsiteX1" fmla="*/ 3745613 w 3745613"/>
              <a:gd name="connsiteY1" fmla="*/ 1377217 h 4670434"/>
              <a:gd name="connsiteX2" fmla="*/ 0 w 3745613"/>
              <a:gd name="connsiteY2" fmla="*/ 4635880 h 4670434"/>
              <a:gd name="connsiteX3" fmla="*/ 62720 w 3745613"/>
              <a:gd name="connsiteY3" fmla="*/ 10319 h 4670434"/>
              <a:gd name="connsiteX0" fmla="*/ 14593 w 3745613"/>
              <a:gd name="connsiteY0" fmla="*/ 0 h 4670434"/>
              <a:gd name="connsiteX1" fmla="*/ 2836371 w 3745613"/>
              <a:gd name="connsiteY1" fmla="*/ 4670434 h 4670434"/>
              <a:gd name="connsiteX0" fmla="*/ 62720 w 3745613"/>
              <a:gd name="connsiteY0" fmla="*/ 10319 h 4670434"/>
              <a:gd name="connsiteX1" fmla="*/ 3745613 w 3745613"/>
              <a:gd name="connsiteY1" fmla="*/ 1377217 h 4670434"/>
              <a:gd name="connsiteX2" fmla="*/ 0 w 3745613"/>
              <a:gd name="connsiteY2" fmla="*/ 4635880 h 4670434"/>
              <a:gd name="connsiteX3" fmla="*/ 62720 w 3745613"/>
              <a:gd name="connsiteY3" fmla="*/ 10319 h 4670434"/>
              <a:gd name="connsiteX0" fmla="*/ 14593 w 3745613"/>
              <a:gd name="connsiteY0" fmla="*/ 0 h 4670434"/>
              <a:gd name="connsiteX1" fmla="*/ 2836371 w 3745613"/>
              <a:gd name="connsiteY1" fmla="*/ 4670434 h 4670434"/>
              <a:gd name="connsiteX0" fmla="*/ 62720 w 3745613"/>
              <a:gd name="connsiteY0" fmla="*/ 10319 h 4635880"/>
              <a:gd name="connsiteX1" fmla="*/ 3745613 w 3745613"/>
              <a:gd name="connsiteY1" fmla="*/ 1377217 h 4635880"/>
              <a:gd name="connsiteX2" fmla="*/ 0 w 3745613"/>
              <a:gd name="connsiteY2" fmla="*/ 4635880 h 4635880"/>
              <a:gd name="connsiteX3" fmla="*/ 62720 w 3745613"/>
              <a:gd name="connsiteY3" fmla="*/ 10319 h 4635880"/>
              <a:gd name="connsiteX0" fmla="*/ 14593 w 3745613"/>
              <a:gd name="connsiteY0" fmla="*/ 0 h 4635880"/>
              <a:gd name="connsiteX1" fmla="*/ 2753871 w 3745613"/>
              <a:gd name="connsiteY1" fmla="*/ 4594810 h 4635880"/>
              <a:gd name="connsiteX0" fmla="*/ 62720 w 3745613"/>
              <a:gd name="connsiteY0" fmla="*/ 10319 h 4635880"/>
              <a:gd name="connsiteX1" fmla="*/ 3745613 w 3745613"/>
              <a:gd name="connsiteY1" fmla="*/ 1377217 h 4635880"/>
              <a:gd name="connsiteX2" fmla="*/ 0 w 3745613"/>
              <a:gd name="connsiteY2" fmla="*/ 4635880 h 4635880"/>
              <a:gd name="connsiteX3" fmla="*/ 62720 w 3745613"/>
              <a:gd name="connsiteY3" fmla="*/ 10319 h 4635880"/>
              <a:gd name="connsiteX0" fmla="*/ 14593 w 3745613"/>
              <a:gd name="connsiteY0" fmla="*/ 0 h 4635880"/>
              <a:gd name="connsiteX1" fmla="*/ 2753871 w 3745613"/>
              <a:gd name="connsiteY1" fmla="*/ 4594810 h 4635880"/>
              <a:gd name="connsiteX0" fmla="*/ 62720 w 3745613"/>
              <a:gd name="connsiteY0" fmla="*/ 10503 h 4636064"/>
              <a:gd name="connsiteX1" fmla="*/ 3745613 w 3745613"/>
              <a:gd name="connsiteY1" fmla="*/ 1377401 h 4636064"/>
              <a:gd name="connsiteX2" fmla="*/ 0 w 3745613"/>
              <a:gd name="connsiteY2" fmla="*/ 4636064 h 4636064"/>
              <a:gd name="connsiteX3" fmla="*/ 62720 w 3745613"/>
              <a:gd name="connsiteY3" fmla="*/ 10503 h 4636064"/>
              <a:gd name="connsiteX0" fmla="*/ 14593 w 3745613"/>
              <a:gd name="connsiteY0" fmla="*/ 184 h 4636064"/>
              <a:gd name="connsiteX1" fmla="*/ 2753871 w 3745613"/>
              <a:gd name="connsiteY1" fmla="*/ 4594994 h 4636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45613" h="4636064" stroke="0" extrusionOk="0">
                <a:moveTo>
                  <a:pt x="62720" y="10503"/>
                </a:moveTo>
                <a:cubicBezTo>
                  <a:pt x="651186" y="75359"/>
                  <a:pt x="3296448" y="735485"/>
                  <a:pt x="3745613" y="1377401"/>
                </a:cubicBezTo>
                <a:lnTo>
                  <a:pt x="0" y="4636064"/>
                </a:lnTo>
                <a:lnTo>
                  <a:pt x="62720" y="10503"/>
                </a:lnTo>
                <a:close/>
              </a:path>
              <a:path w="3745613" h="4636064" fill="none">
                <a:moveTo>
                  <a:pt x="14593" y="184"/>
                </a:moveTo>
                <a:cubicBezTo>
                  <a:pt x="238674" y="-17460"/>
                  <a:pt x="1775314" y="1230509"/>
                  <a:pt x="2753871" y="4594994"/>
                </a:cubicBezTo>
              </a:path>
            </a:pathLst>
          </a:custGeom>
          <a:ln w="57150">
            <a:solidFill>
              <a:srgbClr val="9BBF9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2814D1E-D7EC-402D-70E3-3ACB9365135A}"/>
              </a:ext>
            </a:extLst>
          </p:cNvPr>
          <p:cNvCxnSpPr/>
          <p:nvPr/>
        </p:nvCxnSpPr>
        <p:spPr>
          <a:xfrm flipV="1">
            <a:off x="6629400" y="2819400"/>
            <a:ext cx="2514600" cy="2514600"/>
          </a:xfrm>
          <a:prstGeom prst="line">
            <a:avLst/>
          </a:prstGeom>
          <a:ln w="57150">
            <a:solidFill>
              <a:srgbClr val="FD99D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5502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8" grpId="0"/>
      <p:bldP spid="9" grpId="0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F05815-9EB2-8461-7BAD-7222C178A2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F529D16C-2454-C213-E8C0-7E5A54F89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304800"/>
            <a:ext cx="10925176" cy="117686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We Know So Far</a:t>
            </a:r>
          </a:p>
        </p:txBody>
      </p:sp>
      <p:grpSp>
        <p:nvGrpSpPr>
          <p:cNvPr id="15363" name="Group 35">
            <a:extLst>
              <a:ext uri="{FF2B5EF4-FFF2-40B4-BE49-F238E27FC236}">
                <a16:creationId xmlns:a16="http://schemas.microsoft.com/office/drawing/2014/main" id="{43AD6044-A78A-68F7-3916-A7BA4A9D02F0}"/>
              </a:ext>
            </a:extLst>
          </p:cNvPr>
          <p:cNvGrpSpPr>
            <a:grpSpLocks/>
          </p:cNvGrpSpPr>
          <p:nvPr/>
        </p:nvGrpSpPr>
        <p:grpSpPr bwMode="auto">
          <a:xfrm>
            <a:off x="7034789" y="2693950"/>
            <a:ext cx="1106488" cy="400050"/>
            <a:chOff x="3098501" y="2267546"/>
            <a:chExt cx="1106424" cy="400110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53B1DAEE-00C1-14D8-21D7-9A298D319944}"/>
                </a:ext>
              </a:extLst>
            </p:cNvPr>
            <p:cNvCxnSpPr/>
            <p:nvPr/>
          </p:nvCxnSpPr>
          <p:spPr>
            <a:xfrm flipH="1">
              <a:off x="3098501" y="2267546"/>
              <a:ext cx="1106424" cy="0"/>
            </a:xfrm>
            <a:prstGeom prst="straightConnector1">
              <a:avLst/>
            </a:prstGeom>
            <a:ln w="28575">
              <a:solidFill>
                <a:srgbClr val="0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98" name="TextBox 9">
              <a:extLst>
                <a:ext uri="{FF2B5EF4-FFF2-40B4-BE49-F238E27FC236}">
                  <a16:creationId xmlns:a16="http://schemas.microsoft.com/office/drawing/2014/main" id="{56F15655-7CA6-BC9A-3E20-FA5A7AF279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97476" y="2267546"/>
              <a:ext cx="45397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oil</a:t>
              </a:r>
            </a:p>
          </p:txBody>
        </p:sp>
      </p:grpSp>
      <p:grpSp>
        <p:nvGrpSpPr>
          <p:cNvPr id="15364" name="Group 37">
            <a:extLst>
              <a:ext uri="{FF2B5EF4-FFF2-40B4-BE49-F238E27FC236}">
                <a16:creationId xmlns:a16="http://schemas.microsoft.com/office/drawing/2014/main" id="{A228C102-6EA0-F8A4-A85D-0108CAC18933}"/>
              </a:ext>
            </a:extLst>
          </p:cNvPr>
          <p:cNvGrpSpPr>
            <a:grpSpLocks/>
          </p:cNvGrpSpPr>
          <p:nvPr/>
        </p:nvGrpSpPr>
        <p:grpSpPr bwMode="auto">
          <a:xfrm>
            <a:off x="7034789" y="4595775"/>
            <a:ext cx="1106488" cy="708025"/>
            <a:chOff x="3098501" y="4578489"/>
            <a:chExt cx="1106424" cy="707886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090E2D72-9735-C262-7F90-27C404B1E9E5}"/>
                </a:ext>
              </a:extLst>
            </p:cNvPr>
            <p:cNvCxnSpPr/>
            <p:nvPr/>
          </p:nvCxnSpPr>
          <p:spPr>
            <a:xfrm>
              <a:off x="3098501" y="5286375"/>
              <a:ext cx="1106424" cy="0"/>
            </a:xfrm>
            <a:prstGeom prst="straightConnector1">
              <a:avLst/>
            </a:prstGeom>
            <a:ln w="28575">
              <a:solidFill>
                <a:srgbClr val="0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96" name="TextBox 10">
              <a:extLst>
                <a:ext uri="{FF2B5EF4-FFF2-40B4-BE49-F238E27FC236}">
                  <a16:creationId xmlns:a16="http://schemas.microsoft.com/office/drawing/2014/main" id="{D390356D-D8F5-9F00-4CB1-B4361FAC29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4726" y="4578489"/>
              <a:ext cx="453970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dirty="0"/>
                <a:t>oil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i="1" dirty="0"/>
                <a:t>Q</a:t>
              </a:r>
            </a:p>
          </p:txBody>
        </p:sp>
      </p:grpSp>
      <p:grpSp>
        <p:nvGrpSpPr>
          <p:cNvPr id="15365" name="Group 36">
            <a:extLst>
              <a:ext uri="{FF2B5EF4-FFF2-40B4-BE49-F238E27FC236}">
                <a16:creationId xmlns:a16="http://schemas.microsoft.com/office/drawing/2014/main" id="{D48103FD-3626-C008-D2E3-CD4F4818CCD4}"/>
              </a:ext>
            </a:extLst>
          </p:cNvPr>
          <p:cNvGrpSpPr>
            <a:grpSpLocks/>
          </p:cNvGrpSpPr>
          <p:nvPr/>
        </p:nvGrpSpPr>
        <p:grpSpPr bwMode="auto">
          <a:xfrm>
            <a:off x="4697989" y="1844040"/>
            <a:ext cx="1855788" cy="713385"/>
            <a:chOff x="762000" y="1417177"/>
            <a:chExt cx="1855501" cy="713385"/>
          </a:xfrm>
        </p:grpSpPr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F0997354-F16A-0734-E9F4-D3B9C845F77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17501" y="1417177"/>
              <a:ext cx="0" cy="713385"/>
            </a:xfrm>
            <a:prstGeom prst="straightConnector1">
              <a:avLst/>
            </a:prstGeom>
            <a:ln w="28575">
              <a:solidFill>
                <a:srgbClr val="0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94" name="TextBox 11">
              <a:extLst>
                <a:ext uri="{FF2B5EF4-FFF2-40B4-BE49-F238E27FC236}">
                  <a16:creationId xmlns:a16="http://schemas.microsoft.com/office/drawing/2014/main" id="{CB1618FA-3398-2296-9046-6A3D17E459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000" y="1417177"/>
              <a:ext cx="1755609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100. kg/min air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0.05 kg/min </a:t>
              </a:r>
              <a:r>
                <a:rPr lang="en-US" altLang="en-US" sz="2000" i="1"/>
                <a:t>Q</a:t>
              </a:r>
              <a:endParaRPr lang="en-US" altLang="en-US" sz="2000"/>
            </a:p>
          </p:txBody>
        </p:sp>
      </p:grpSp>
      <p:grpSp>
        <p:nvGrpSpPr>
          <p:cNvPr id="15366" name="Group 34">
            <a:extLst>
              <a:ext uri="{FF2B5EF4-FFF2-40B4-BE49-F238E27FC236}">
                <a16:creationId xmlns:a16="http://schemas.microsoft.com/office/drawing/2014/main" id="{6F2E399A-36D6-BB37-65FE-6DD7648152CC}"/>
              </a:ext>
            </a:extLst>
          </p:cNvPr>
          <p:cNvGrpSpPr>
            <a:grpSpLocks/>
          </p:cNvGrpSpPr>
          <p:nvPr/>
        </p:nvGrpSpPr>
        <p:grpSpPr bwMode="auto">
          <a:xfrm>
            <a:off x="4697990" y="5341900"/>
            <a:ext cx="1851025" cy="707886"/>
            <a:chOff x="762000" y="5410200"/>
            <a:chExt cx="1850576" cy="707886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47C48318-531E-FE5C-03EB-78D1F2A5919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12576" y="5410200"/>
              <a:ext cx="0" cy="707886"/>
            </a:xfrm>
            <a:prstGeom prst="straightConnector1">
              <a:avLst/>
            </a:prstGeom>
            <a:ln w="28575">
              <a:solidFill>
                <a:srgbClr val="0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92" name="TextBox 12">
              <a:extLst>
                <a:ext uri="{FF2B5EF4-FFF2-40B4-BE49-F238E27FC236}">
                  <a16:creationId xmlns:a16="http://schemas.microsoft.com/office/drawing/2014/main" id="{0365B709-EE54-2296-F49C-7934333EAF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000" y="5410200"/>
              <a:ext cx="1755609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dirty="0"/>
                <a:t>100. kg/min air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dirty="0"/>
                <a:t>0.70 kg/min </a:t>
              </a:r>
              <a:r>
                <a:rPr lang="en-US" altLang="en-US" sz="2000" i="1" dirty="0"/>
                <a:t>Q</a:t>
              </a:r>
              <a:endParaRPr lang="en-US" altLang="en-US" sz="2000" dirty="0"/>
            </a:p>
          </p:txBody>
        </p:sp>
      </p:grpSp>
      <p:grpSp>
        <p:nvGrpSpPr>
          <p:cNvPr id="15367" name="Group 33">
            <a:extLst>
              <a:ext uri="{FF2B5EF4-FFF2-40B4-BE49-F238E27FC236}">
                <a16:creationId xmlns:a16="http://schemas.microsoft.com/office/drawing/2014/main" id="{0AA1D669-BDD2-52E5-1E86-4A2F8F5A0556}"/>
              </a:ext>
            </a:extLst>
          </p:cNvPr>
          <p:cNvGrpSpPr>
            <a:grpSpLocks/>
          </p:cNvGrpSpPr>
          <p:nvPr/>
        </p:nvGrpSpPr>
        <p:grpSpPr bwMode="auto">
          <a:xfrm>
            <a:off x="6104515" y="2560600"/>
            <a:ext cx="930275" cy="2819395"/>
            <a:chOff x="2169113" y="2133600"/>
            <a:chExt cx="929388" cy="32766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663E41A-CB42-8AA5-7F6B-A21580FF8F46}"/>
                </a:ext>
              </a:extLst>
            </p:cNvPr>
            <p:cNvSpPr/>
            <p:nvPr/>
          </p:nvSpPr>
          <p:spPr>
            <a:xfrm>
              <a:off x="2177043" y="2133600"/>
              <a:ext cx="913528" cy="3276600"/>
            </a:xfrm>
            <a:prstGeom prst="rect">
              <a:avLst/>
            </a:prstGeom>
            <a:noFill/>
            <a:ln w="28575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AE4F074-63D4-BB5F-0458-353738027C9F}"/>
                </a:ext>
              </a:extLst>
            </p:cNvPr>
            <p:cNvCxnSpPr/>
            <p:nvPr/>
          </p:nvCxnSpPr>
          <p:spPr>
            <a:xfrm>
              <a:off x="2169113" y="2362200"/>
              <a:ext cx="915115" cy="0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B9631E9A-A4E4-9707-7874-B4BD4908F60B}"/>
                </a:ext>
              </a:extLst>
            </p:cNvPr>
            <p:cNvCxnSpPr/>
            <p:nvPr/>
          </p:nvCxnSpPr>
          <p:spPr>
            <a:xfrm>
              <a:off x="2169113" y="2590800"/>
              <a:ext cx="915115" cy="0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99339CDF-E3EA-637C-AA34-9F4EDF5020B4}"/>
                </a:ext>
              </a:extLst>
            </p:cNvPr>
            <p:cNvCxnSpPr/>
            <p:nvPr/>
          </p:nvCxnSpPr>
          <p:spPr>
            <a:xfrm>
              <a:off x="2169113" y="2843213"/>
              <a:ext cx="915115" cy="0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C57C3242-A778-4B32-09EC-29B4B2C6C07F}"/>
                </a:ext>
              </a:extLst>
            </p:cNvPr>
            <p:cNvCxnSpPr/>
            <p:nvPr/>
          </p:nvCxnSpPr>
          <p:spPr>
            <a:xfrm>
              <a:off x="2183387" y="5181600"/>
              <a:ext cx="915114" cy="0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2F38147-EC66-8D65-E42D-45425090E579}"/>
                </a:ext>
              </a:extLst>
            </p:cNvPr>
            <p:cNvCxnSpPr/>
            <p:nvPr/>
          </p:nvCxnSpPr>
          <p:spPr>
            <a:xfrm>
              <a:off x="2183387" y="4953000"/>
              <a:ext cx="915114" cy="0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B1D0773-1DED-83F2-97D4-420CF272D2D2}"/>
                </a:ext>
              </a:extLst>
            </p:cNvPr>
            <p:cNvCxnSpPr/>
            <p:nvPr/>
          </p:nvCxnSpPr>
          <p:spPr>
            <a:xfrm>
              <a:off x="2177043" y="4724400"/>
              <a:ext cx="913528" cy="0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4FA2B4DE-A3F8-C051-E175-427272742293}"/>
                </a:ext>
              </a:extLst>
            </p:cNvPr>
            <p:cNvCxnSpPr/>
            <p:nvPr/>
          </p:nvCxnSpPr>
          <p:spPr>
            <a:xfrm>
              <a:off x="2183387" y="4495800"/>
              <a:ext cx="915114" cy="0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0D50973-4C10-3A80-71E8-3855CE9B3E82}"/>
                </a:ext>
              </a:extLst>
            </p:cNvPr>
            <p:cNvCxnSpPr/>
            <p:nvPr/>
          </p:nvCxnSpPr>
          <p:spPr>
            <a:xfrm>
              <a:off x="2169113" y="3071813"/>
              <a:ext cx="915115" cy="0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90" name="TextBox 22">
              <a:extLst>
                <a:ext uri="{FF2B5EF4-FFF2-40B4-BE49-F238E27FC236}">
                  <a16:creationId xmlns:a16="http://schemas.microsoft.com/office/drawing/2014/main" id="{916D272C-EF2B-D207-1471-6724492304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82684" y="3310235"/>
              <a:ext cx="287258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Cambria" panose="02040503050406030204" pitchFamily="18" charset="0"/>
                </a:rPr>
                <a:t>•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Cambria" panose="02040503050406030204" pitchFamily="18" charset="0"/>
                </a:rPr>
                <a:t>•</a:t>
              </a:r>
              <a:endParaRPr lang="en-US" altLang="en-US" sz="180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Cambria" panose="02040503050406030204" pitchFamily="18" charset="0"/>
                </a:rPr>
                <a:t>•</a:t>
              </a:r>
              <a:endParaRPr lang="en-US" altLang="en-US" sz="1800"/>
            </a:p>
          </p:txBody>
        </p:sp>
      </p:grpSp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6199658C-9C6D-DA0F-711C-E69F3A081C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4549584"/>
              </p:ext>
            </p:extLst>
          </p:nvPr>
        </p:nvGraphicFramePr>
        <p:xfrm>
          <a:off x="2215934" y="1752600"/>
          <a:ext cx="21209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6642675" imgH="14478000" progId="Equation.3">
                  <p:embed/>
                </p:oleObj>
              </mc:Choice>
              <mc:Fallback>
                <p:oleObj name="Equation" r:id="rId2" imgW="36642675" imgH="14478000" progId="Equation.3">
                  <p:embed/>
                  <p:pic>
                    <p:nvPicPr>
                      <p:cNvPr id="27" name="Object 26">
                        <a:extLst>
                          <a:ext uri="{FF2B5EF4-FFF2-40B4-BE49-F238E27FC236}">
                            <a16:creationId xmlns:a16="http://schemas.microsoft.com/office/drawing/2014/main" id="{7F69C899-9C67-DA7D-1CAF-D8740301CAE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5934" y="1752600"/>
                        <a:ext cx="2120900" cy="8382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28575">
                        <a:solidFill>
                          <a:srgbClr val="7488C6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>
            <a:extLst>
              <a:ext uri="{FF2B5EF4-FFF2-40B4-BE49-F238E27FC236}">
                <a16:creationId xmlns:a16="http://schemas.microsoft.com/office/drawing/2014/main" id="{F0258119-D6B0-5409-6738-A7897C37BFE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7426400"/>
              </p:ext>
            </p:extLst>
          </p:nvPr>
        </p:nvGraphicFramePr>
        <p:xfrm>
          <a:off x="2304834" y="5257800"/>
          <a:ext cx="20320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5109150" imgH="14478000" progId="Equation.3">
                  <p:embed/>
                </p:oleObj>
              </mc:Choice>
              <mc:Fallback>
                <p:oleObj name="Equation" r:id="rId4" imgW="35109150" imgH="14478000" progId="Equation.3">
                  <p:embed/>
                  <p:pic>
                    <p:nvPicPr>
                      <p:cNvPr id="39" name="Object 38">
                        <a:extLst>
                          <a:ext uri="{FF2B5EF4-FFF2-40B4-BE49-F238E27FC236}">
                            <a16:creationId xmlns:a16="http://schemas.microsoft.com/office/drawing/2014/main" id="{9D6A2411-58DB-2D9C-BC40-3648111FF5C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4834" y="5257800"/>
                        <a:ext cx="2032000" cy="8382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28575">
                        <a:solidFill>
                          <a:srgbClr val="7488C6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3286AA4B-11BC-F952-6469-68810E862F7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48205" y="4876800"/>
            <a:ext cx="1805997" cy="780911"/>
          </a:xfrm>
          <a:prstGeom prst="rect">
            <a:avLst/>
          </a:prstGeom>
          <a:ln w="28575">
            <a:solidFill>
              <a:srgbClr val="9D85BD"/>
            </a:solidFill>
          </a:ln>
        </p:spPr>
      </p:pic>
      <p:graphicFrame>
        <p:nvGraphicFramePr>
          <p:cNvPr id="40" name="Object 39">
            <a:extLst>
              <a:ext uri="{FF2B5EF4-FFF2-40B4-BE49-F238E27FC236}">
                <a16:creationId xmlns:a16="http://schemas.microsoft.com/office/drawing/2014/main" id="{ADB89EE6-8BD7-B362-2892-8AFA302C44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4559915"/>
              </p:ext>
            </p:extLst>
          </p:nvPr>
        </p:nvGraphicFramePr>
        <p:xfrm>
          <a:off x="8448205" y="2287430"/>
          <a:ext cx="14605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5231725" imgH="14478000" progId="Equation.3">
                  <p:embed/>
                </p:oleObj>
              </mc:Choice>
              <mc:Fallback>
                <p:oleObj name="Equation" r:id="rId7" imgW="25231725" imgH="14478000" progId="Equation.3">
                  <p:embed/>
                  <p:pic>
                    <p:nvPicPr>
                      <p:cNvPr id="40" name="Object 39">
                        <a:extLst>
                          <a:ext uri="{FF2B5EF4-FFF2-40B4-BE49-F238E27FC236}">
                            <a16:creationId xmlns:a16="http://schemas.microsoft.com/office/drawing/2014/main" id="{ADB89EE6-8BD7-B362-2892-8AFA302C442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48205" y="2287430"/>
                        <a:ext cx="1460500" cy="8382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28575">
                        <a:solidFill>
                          <a:srgbClr val="9D85BD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78B57200-A2A4-9A1C-D87C-E66A49C5C07F}"/>
              </a:ext>
            </a:extLst>
          </p:cNvPr>
          <p:cNvSpPr/>
          <p:nvPr/>
        </p:nvSpPr>
        <p:spPr>
          <a:xfrm>
            <a:off x="2057400" y="1602173"/>
            <a:ext cx="8001000" cy="1715378"/>
          </a:xfrm>
          <a:prstGeom prst="rect">
            <a:avLst/>
          </a:prstGeom>
          <a:noFill/>
          <a:ln w="57150">
            <a:solidFill>
              <a:srgbClr val="FD99D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61B2421-A713-32F1-1489-D0F3F4972744}"/>
              </a:ext>
            </a:extLst>
          </p:cNvPr>
          <p:cNvSpPr/>
          <p:nvPr/>
        </p:nvSpPr>
        <p:spPr>
          <a:xfrm>
            <a:off x="2057400" y="4572653"/>
            <a:ext cx="8381999" cy="1715378"/>
          </a:xfrm>
          <a:prstGeom prst="rect">
            <a:avLst/>
          </a:prstGeom>
          <a:noFill/>
          <a:ln w="57150">
            <a:solidFill>
              <a:srgbClr val="FD99D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C015304-1D86-4CCF-C08B-CB174A300313}"/>
              </a:ext>
            </a:extLst>
          </p:cNvPr>
          <p:cNvSpPr txBox="1"/>
          <p:nvPr/>
        </p:nvSpPr>
        <p:spPr>
          <a:xfrm>
            <a:off x="228600" y="2706469"/>
            <a:ext cx="17013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FD99D7"/>
                </a:solidFill>
              </a:rPr>
              <a:t>Point on the operating line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55DD8F8-78AD-6487-C018-08D6494C8B9D}"/>
              </a:ext>
            </a:extLst>
          </p:cNvPr>
          <p:cNvSpPr txBox="1"/>
          <p:nvPr/>
        </p:nvSpPr>
        <p:spPr>
          <a:xfrm>
            <a:off x="228600" y="5641700"/>
            <a:ext cx="17013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FD99D7"/>
                </a:solidFill>
              </a:rPr>
              <a:t>Point on the operating line</a:t>
            </a:r>
          </a:p>
        </p:txBody>
      </p:sp>
    </p:spTree>
    <p:extLst>
      <p:ext uri="{BB962C8B-B14F-4D97-AF65-F5344CB8AC3E}">
        <p14:creationId xmlns:p14="http://schemas.microsoft.com/office/powerpoint/2010/main" val="1714925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8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67B37C-EBA9-D0DB-AEAB-448EDBA17A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35151721-E826-C5C9-C071-B404C7EF1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304800"/>
            <a:ext cx="10925176" cy="117686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We Know So Far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504DAD-D201-B0BC-7139-B2C4FDB33D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8647" y="1828801"/>
            <a:ext cx="6903753" cy="459041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739FD51-EE95-CEA4-EDB7-C5DB2FEE7313}"/>
              </a:ext>
            </a:extLst>
          </p:cNvPr>
          <p:cNvSpPr txBox="1"/>
          <p:nvPr/>
        </p:nvSpPr>
        <p:spPr>
          <a:xfrm>
            <a:off x="11259771" y="5888995"/>
            <a:ext cx="69215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9D85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sz="2400" b="1" baseline="-25000" dirty="0">
                <a:solidFill>
                  <a:srgbClr val="9D85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endParaRPr lang="en-US" sz="2400" b="1" dirty="0">
              <a:solidFill>
                <a:srgbClr val="9D85B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EDAC22C-8278-37E2-45F8-11BB9134B884}"/>
              </a:ext>
            </a:extLst>
          </p:cNvPr>
          <p:cNvCxnSpPr/>
          <p:nvPr/>
        </p:nvCxnSpPr>
        <p:spPr bwMode="auto">
          <a:xfrm flipH="1">
            <a:off x="2654873" y="2526650"/>
            <a:ext cx="1106488" cy="0"/>
          </a:xfrm>
          <a:prstGeom prst="straightConnector1">
            <a:avLst/>
          </a:prstGeom>
          <a:ln w="28575">
            <a:solidFill>
              <a:srgbClr val="0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89DA10B-0A10-235B-75D4-D622CE6C2B24}"/>
              </a:ext>
            </a:extLst>
          </p:cNvPr>
          <p:cNvCxnSpPr/>
          <p:nvPr/>
        </p:nvCxnSpPr>
        <p:spPr bwMode="auto">
          <a:xfrm>
            <a:off x="2654873" y="5135122"/>
            <a:ext cx="1106488" cy="0"/>
          </a:xfrm>
          <a:prstGeom prst="straightConnector1">
            <a:avLst/>
          </a:prstGeom>
          <a:ln w="28575">
            <a:solidFill>
              <a:srgbClr val="0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F8A9D1C-22D4-FEF4-B5EB-0192F5BB76A8}"/>
              </a:ext>
            </a:extLst>
          </p:cNvPr>
          <p:cNvCxnSpPr>
            <a:cxnSpLocks/>
          </p:cNvCxnSpPr>
          <p:nvPr/>
        </p:nvCxnSpPr>
        <p:spPr bwMode="auto">
          <a:xfrm flipV="1">
            <a:off x="2173456" y="1676400"/>
            <a:ext cx="0" cy="713385"/>
          </a:xfrm>
          <a:prstGeom prst="straightConnector1">
            <a:avLst/>
          </a:prstGeom>
          <a:ln w="28575">
            <a:solidFill>
              <a:srgbClr val="0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8510511-9EA4-667F-A286-2B51A48B326F}"/>
              </a:ext>
            </a:extLst>
          </p:cNvPr>
          <p:cNvCxnSpPr>
            <a:cxnSpLocks/>
          </p:cNvCxnSpPr>
          <p:nvPr/>
        </p:nvCxnSpPr>
        <p:spPr bwMode="auto">
          <a:xfrm flipV="1">
            <a:off x="2168465" y="5174260"/>
            <a:ext cx="0" cy="707886"/>
          </a:xfrm>
          <a:prstGeom prst="straightConnector1">
            <a:avLst/>
          </a:prstGeom>
          <a:ln w="28575">
            <a:solidFill>
              <a:srgbClr val="0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367" name="Group 33">
            <a:extLst>
              <a:ext uri="{FF2B5EF4-FFF2-40B4-BE49-F238E27FC236}">
                <a16:creationId xmlns:a16="http://schemas.microsoft.com/office/drawing/2014/main" id="{36799A02-B7F6-F430-2621-9DA784D4CCD6}"/>
              </a:ext>
            </a:extLst>
          </p:cNvPr>
          <p:cNvGrpSpPr>
            <a:grpSpLocks/>
          </p:cNvGrpSpPr>
          <p:nvPr/>
        </p:nvGrpSpPr>
        <p:grpSpPr bwMode="auto">
          <a:xfrm>
            <a:off x="1724599" y="2392960"/>
            <a:ext cx="930275" cy="2819395"/>
            <a:chOff x="2169113" y="2133600"/>
            <a:chExt cx="929388" cy="32766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0A4429B-63F3-5A22-5F62-808710A1A037}"/>
                </a:ext>
              </a:extLst>
            </p:cNvPr>
            <p:cNvSpPr/>
            <p:nvPr/>
          </p:nvSpPr>
          <p:spPr>
            <a:xfrm>
              <a:off x="2177043" y="2133600"/>
              <a:ext cx="913528" cy="3276600"/>
            </a:xfrm>
            <a:prstGeom prst="rect">
              <a:avLst/>
            </a:prstGeom>
            <a:noFill/>
            <a:ln w="28575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1CE4DC8-0FEA-4728-7A6D-BC0E4DFFD006}"/>
                </a:ext>
              </a:extLst>
            </p:cNvPr>
            <p:cNvCxnSpPr/>
            <p:nvPr/>
          </p:nvCxnSpPr>
          <p:spPr>
            <a:xfrm>
              <a:off x="2169113" y="2362200"/>
              <a:ext cx="915115" cy="0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A0A0198C-99EF-9B69-2B4D-810145730003}"/>
                </a:ext>
              </a:extLst>
            </p:cNvPr>
            <p:cNvCxnSpPr/>
            <p:nvPr/>
          </p:nvCxnSpPr>
          <p:spPr>
            <a:xfrm>
              <a:off x="2169113" y="2590800"/>
              <a:ext cx="915115" cy="0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17A392C-F89D-549B-6EF0-7DCA29A822D5}"/>
                </a:ext>
              </a:extLst>
            </p:cNvPr>
            <p:cNvCxnSpPr/>
            <p:nvPr/>
          </p:nvCxnSpPr>
          <p:spPr>
            <a:xfrm>
              <a:off x="2169113" y="2843213"/>
              <a:ext cx="915115" cy="0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5CBF7A6-1160-5862-73FA-187E717E7F3B}"/>
                </a:ext>
              </a:extLst>
            </p:cNvPr>
            <p:cNvCxnSpPr/>
            <p:nvPr/>
          </p:nvCxnSpPr>
          <p:spPr>
            <a:xfrm>
              <a:off x="2183387" y="5181600"/>
              <a:ext cx="915114" cy="0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36F643A1-0008-B9C2-3A46-69F958B97E45}"/>
                </a:ext>
              </a:extLst>
            </p:cNvPr>
            <p:cNvCxnSpPr/>
            <p:nvPr/>
          </p:nvCxnSpPr>
          <p:spPr>
            <a:xfrm>
              <a:off x="2183387" y="4953000"/>
              <a:ext cx="915114" cy="0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DF5F68F-8F62-F1CC-49AC-262B28F6188B}"/>
                </a:ext>
              </a:extLst>
            </p:cNvPr>
            <p:cNvCxnSpPr/>
            <p:nvPr/>
          </p:nvCxnSpPr>
          <p:spPr>
            <a:xfrm>
              <a:off x="2177043" y="4724400"/>
              <a:ext cx="913528" cy="0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50C8CD81-905C-A37E-6FC1-73D40F7F4E06}"/>
                </a:ext>
              </a:extLst>
            </p:cNvPr>
            <p:cNvCxnSpPr/>
            <p:nvPr/>
          </p:nvCxnSpPr>
          <p:spPr>
            <a:xfrm>
              <a:off x="2183387" y="4495800"/>
              <a:ext cx="915114" cy="0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827262F0-1D4A-C32E-D41E-19C6886BB042}"/>
                </a:ext>
              </a:extLst>
            </p:cNvPr>
            <p:cNvCxnSpPr/>
            <p:nvPr/>
          </p:nvCxnSpPr>
          <p:spPr>
            <a:xfrm>
              <a:off x="2169113" y="3071813"/>
              <a:ext cx="915115" cy="0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90" name="TextBox 22">
              <a:extLst>
                <a:ext uri="{FF2B5EF4-FFF2-40B4-BE49-F238E27FC236}">
                  <a16:creationId xmlns:a16="http://schemas.microsoft.com/office/drawing/2014/main" id="{AE1766B3-4CC6-4A28-ABF9-1C2EBC1C95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82684" y="3310235"/>
              <a:ext cx="287258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Cambria" panose="02040503050406030204" pitchFamily="18" charset="0"/>
                </a:rPr>
                <a:t>•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Cambria" panose="02040503050406030204" pitchFamily="18" charset="0"/>
                </a:rPr>
                <a:t>•</a:t>
              </a:r>
              <a:endParaRPr lang="en-US" altLang="en-US" sz="180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Cambria" panose="02040503050406030204" pitchFamily="18" charset="0"/>
                </a:rPr>
                <a:t>•</a:t>
              </a:r>
              <a:endParaRPr lang="en-US" altLang="en-US" sz="1800"/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4D6D108D-D9EC-9E22-F605-34F776E55E25}"/>
              </a:ext>
            </a:extLst>
          </p:cNvPr>
          <p:cNvSpPr txBox="1"/>
          <p:nvPr/>
        </p:nvSpPr>
        <p:spPr>
          <a:xfrm>
            <a:off x="4572050" y="1775244"/>
            <a:ext cx="4953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7488C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US" sz="2400" b="1" baseline="-25000" dirty="0">
                <a:solidFill>
                  <a:srgbClr val="7488C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endParaRPr lang="en-US" sz="2400" b="1" dirty="0">
              <a:solidFill>
                <a:srgbClr val="7488C6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BEAA00A-7811-3773-BB0C-004C16A5DA68}"/>
              </a:ext>
            </a:extLst>
          </p:cNvPr>
          <p:cNvSpPr txBox="1"/>
          <p:nvPr/>
        </p:nvSpPr>
        <p:spPr>
          <a:xfrm>
            <a:off x="802233" y="1661951"/>
            <a:ext cx="1236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dirty="0">
                <a:solidFill>
                  <a:srgbClr val="7488C6"/>
                </a:solidFill>
              </a:rPr>
              <a:t>0.0005</a:t>
            </a:r>
            <a:br>
              <a:rPr lang="en-US" b="1" dirty="0">
                <a:solidFill>
                  <a:srgbClr val="7488C6"/>
                </a:solidFill>
              </a:rPr>
            </a:br>
            <a:r>
              <a:rPr lang="en-US" dirty="0"/>
              <a:t>kg </a:t>
            </a:r>
            <a:r>
              <a:rPr lang="en-US" i="1" dirty="0"/>
              <a:t>Q</a:t>
            </a:r>
            <a:r>
              <a:rPr lang="en-US" dirty="0"/>
              <a:t>/kg air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3167AD4-0D24-4D98-2DFD-74705D13B146}"/>
              </a:ext>
            </a:extLst>
          </p:cNvPr>
          <p:cNvSpPr txBox="1"/>
          <p:nvPr/>
        </p:nvSpPr>
        <p:spPr>
          <a:xfrm>
            <a:off x="932229" y="5340847"/>
            <a:ext cx="1236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dirty="0">
                <a:solidFill>
                  <a:srgbClr val="7488C6"/>
                </a:solidFill>
              </a:rPr>
              <a:t>0.007</a:t>
            </a:r>
            <a:br>
              <a:rPr lang="en-US" b="1" dirty="0">
                <a:solidFill>
                  <a:srgbClr val="7488C6"/>
                </a:solidFill>
              </a:rPr>
            </a:br>
            <a:r>
              <a:rPr lang="en-US" dirty="0"/>
              <a:t>kg </a:t>
            </a:r>
            <a:r>
              <a:rPr lang="en-US" i="1" dirty="0"/>
              <a:t>Q</a:t>
            </a:r>
            <a:r>
              <a:rPr lang="en-US" dirty="0"/>
              <a:t>/kg air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3328A06-C662-9A30-0CF3-6F9258BEC2C4}"/>
              </a:ext>
            </a:extLst>
          </p:cNvPr>
          <p:cNvSpPr txBox="1"/>
          <p:nvPr/>
        </p:nvSpPr>
        <p:spPr>
          <a:xfrm>
            <a:off x="2781640" y="2123616"/>
            <a:ext cx="140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9D85BD"/>
                </a:solidFill>
              </a:rPr>
              <a:t>0</a:t>
            </a:r>
            <a:r>
              <a:rPr lang="en-US" dirty="0"/>
              <a:t> kg </a:t>
            </a:r>
            <a:r>
              <a:rPr lang="en-US" i="1" dirty="0"/>
              <a:t>Q</a:t>
            </a:r>
            <a:r>
              <a:rPr lang="en-US" dirty="0"/>
              <a:t>/kg oil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225500C-92CF-C994-A5FD-4C68718A861F}"/>
              </a:ext>
            </a:extLst>
          </p:cNvPr>
          <p:cNvSpPr txBox="1"/>
          <p:nvPr/>
        </p:nvSpPr>
        <p:spPr>
          <a:xfrm>
            <a:off x="2708582" y="4646321"/>
            <a:ext cx="140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9D85BD"/>
                </a:solidFill>
              </a:rPr>
              <a:t>?</a:t>
            </a:r>
            <a:r>
              <a:rPr lang="en-US" dirty="0"/>
              <a:t> kg </a:t>
            </a:r>
            <a:r>
              <a:rPr lang="en-US" i="1" dirty="0"/>
              <a:t>Q</a:t>
            </a:r>
            <a:r>
              <a:rPr lang="en-US" dirty="0"/>
              <a:t>/kg oil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CF7ED44D-CC21-21E8-E817-D90DE2DD154E}"/>
              </a:ext>
            </a:extLst>
          </p:cNvPr>
          <p:cNvCxnSpPr>
            <a:cxnSpLocks/>
          </p:cNvCxnSpPr>
          <p:nvPr/>
        </p:nvCxnSpPr>
        <p:spPr>
          <a:xfrm>
            <a:off x="5500955" y="2456761"/>
            <a:ext cx="5700445" cy="0"/>
          </a:xfrm>
          <a:prstGeom prst="line">
            <a:avLst/>
          </a:prstGeom>
          <a:ln w="38100">
            <a:solidFill>
              <a:srgbClr val="7488C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50B3AD26-E5E4-9C98-DF20-C8980512A977}"/>
              </a:ext>
            </a:extLst>
          </p:cNvPr>
          <p:cNvCxnSpPr>
            <a:cxnSpLocks/>
          </p:cNvCxnSpPr>
          <p:nvPr/>
        </p:nvCxnSpPr>
        <p:spPr>
          <a:xfrm>
            <a:off x="5500955" y="5486400"/>
            <a:ext cx="5700445" cy="0"/>
          </a:xfrm>
          <a:prstGeom prst="line">
            <a:avLst/>
          </a:prstGeom>
          <a:ln w="38100">
            <a:solidFill>
              <a:srgbClr val="7488C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51C4B126-5C59-7779-2D66-EFE754BA9D49}"/>
              </a:ext>
            </a:extLst>
          </p:cNvPr>
          <p:cNvCxnSpPr>
            <a:cxnSpLocks/>
          </p:cNvCxnSpPr>
          <p:nvPr/>
        </p:nvCxnSpPr>
        <p:spPr>
          <a:xfrm>
            <a:off x="5562600" y="1905000"/>
            <a:ext cx="0" cy="3810000"/>
          </a:xfrm>
          <a:prstGeom prst="line">
            <a:avLst/>
          </a:prstGeom>
          <a:ln w="38100">
            <a:solidFill>
              <a:srgbClr val="9D85B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Oval 41">
            <a:extLst>
              <a:ext uri="{FF2B5EF4-FFF2-40B4-BE49-F238E27FC236}">
                <a16:creationId xmlns:a16="http://schemas.microsoft.com/office/drawing/2014/main" id="{D31FD7AD-EF6D-F831-B370-981DEE7518D9}"/>
              </a:ext>
            </a:extLst>
          </p:cNvPr>
          <p:cNvSpPr/>
          <p:nvPr/>
        </p:nvSpPr>
        <p:spPr>
          <a:xfrm>
            <a:off x="5486400" y="5432442"/>
            <a:ext cx="130158" cy="130158"/>
          </a:xfrm>
          <a:prstGeom prst="ellipse">
            <a:avLst/>
          </a:prstGeom>
          <a:solidFill>
            <a:srgbClr val="FD99D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676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  <p:bldP spid="4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993920-B954-4216-C4C9-B7EBCF0297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59FAAEF1-BEDF-60D7-2576-E650E080F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304800"/>
            <a:ext cx="10925176" cy="117686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Oil Flow Rate with One Eq. Stage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24A3218-9E56-909C-589D-BF929D4512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8647" y="1828801"/>
            <a:ext cx="6903753" cy="459041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2E8076E-A3F0-FD18-78BC-C4C82EB8D8D3}"/>
              </a:ext>
            </a:extLst>
          </p:cNvPr>
          <p:cNvSpPr txBox="1"/>
          <p:nvPr/>
        </p:nvSpPr>
        <p:spPr>
          <a:xfrm>
            <a:off x="11259771" y="5888995"/>
            <a:ext cx="69215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9D85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sz="2400" b="1" baseline="-25000" dirty="0">
                <a:solidFill>
                  <a:srgbClr val="9D85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endParaRPr lang="en-US" sz="2400" b="1" dirty="0">
              <a:solidFill>
                <a:srgbClr val="9D85B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5EF06DB-D0E0-DDE6-E552-6CB580C837DE}"/>
              </a:ext>
            </a:extLst>
          </p:cNvPr>
          <p:cNvSpPr txBox="1"/>
          <p:nvPr/>
        </p:nvSpPr>
        <p:spPr>
          <a:xfrm>
            <a:off x="4572050" y="1775244"/>
            <a:ext cx="4953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7488C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US" sz="2400" b="1" baseline="-25000" dirty="0">
                <a:solidFill>
                  <a:srgbClr val="7488C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endParaRPr lang="en-US" sz="2400" b="1" dirty="0">
              <a:solidFill>
                <a:srgbClr val="7488C6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5348446-10EB-C5A4-1340-37B592D3B4CC}"/>
              </a:ext>
            </a:extLst>
          </p:cNvPr>
          <p:cNvCxnSpPr>
            <a:cxnSpLocks/>
          </p:cNvCxnSpPr>
          <p:nvPr/>
        </p:nvCxnSpPr>
        <p:spPr>
          <a:xfrm>
            <a:off x="5500955" y="2456761"/>
            <a:ext cx="5700445" cy="0"/>
          </a:xfrm>
          <a:prstGeom prst="line">
            <a:avLst/>
          </a:prstGeom>
          <a:ln w="38100">
            <a:solidFill>
              <a:srgbClr val="7488C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4EDA7DA3-51C1-78DA-A83E-1CD5D0890A37}"/>
              </a:ext>
            </a:extLst>
          </p:cNvPr>
          <p:cNvSpPr/>
          <p:nvPr/>
        </p:nvSpPr>
        <p:spPr>
          <a:xfrm>
            <a:off x="5486400" y="5432442"/>
            <a:ext cx="130158" cy="130158"/>
          </a:xfrm>
          <a:prstGeom prst="ellipse">
            <a:avLst/>
          </a:prstGeom>
          <a:solidFill>
            <a:srgbClr val="FD99D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01EA4B3E-101C-67FD-21B1-2951D4AE6F7A}"/>
              </a:ext>
            </a:extLst>
          </p:cNvPr>
          <p:cNvCxnSpPr>
            <a:cxnSpLocks/>
          </p:cNvCxnSpPr>
          <p:nvPr/>
        </p:nvCxnSpPr>
        <p:spPr>
          <a:xfrm>
            <a:off x="5517973" y="5514413"/>
            <a:ext cx="13716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E033C45-C099-1B40-E1BB-BA104D329661}"/>
              </a:ext>
            </a:extLst>
          </p:cNvPr>
          <p:cNvCxnSpPr>
            <a:cxnSpLocks/>
          </p:cNvCxnSpPr>
          <p:nvPr/>
        </p:nvCxnSpPr>
        <p:spPr>
          <a:xfrm flipV="1">
            <a:off x="5655133" y="2456761"/>
            <a:ext cx="0" cy="305765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4ABF74D7-C444-CB05-6230-BC7867543C3A}"/>
              </a:ext>
            </a:extLst>
          </p:cNvPr>
          <p:cNvSpPr txBox="1"/>
          <p:nvPr/>
        </p:nvSpPr>
        <p:spPr>
          <a:xfrm>
            <a:off x="5668888" y="5366016"/>
            <a:ext cx="28084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11CD5E17-7B79-D2A1-14EB-62AF77A83807}"/>
              </a:ext>
            </a:extLst>
          </p:cNvPr>
          <p:cNvCxnSpPr>
            <a:cxnSpLocks/>
            <a:stCxn id="41" idx="0"/>
          </p:cNvCxnSpPr>
          <p:nvPr/>
        </p:nvCxnSpPr>
        <p:spPr>
          <a:xfrm flipV="1">
            <a:off x="5551479" y="2448523"/>
            <a:ext cx="88991" cy="2983919"/>
          </a:xfrm>
          <a:prstGeom prst="line">
            <a:avLst/>
          </a:prstGeom>
          <a:ln w="38100">
            <a:solidFill>
              <a:srgbClr val="FD99D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AFA2FB07-3343-1424-E7F0-7ECD528E6D11}"/>
                  </a:ext>
                </a:extLst>
              </p:cNvPr>
              <p:cNvSpPr txBox="1"/>
              <p:nvPr/>
            </p:nvSpPr>
            <p:spPr>
              <a:xfrm>
                <a:off x="452597" y="1784167"/>
                <a:ext cx="3856529" cy="43946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Inlet point: (0, 0.0005)</a:t>
                </a:r>
              </a:p>
              <a:p>
                <a:r>
                  <a:rPr lang="en-US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Count off 1 stage</a:t>
                </a:r>
                <a:r>
                  <a:rPr lang="en-US" b="1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to reach </a:t>
                </a:r>
                <a:r>
                  <a:rPr lang="en-US" b="1" dirty="0">
                    <a:solidFill>
                      <a:srgbClr val="7488C6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target Y</a:t>
                </a:r>
              </a:p>
              <a:p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Outlet point: (0.0027, 0.007)</a:t>
                </a:r>
              </a:p>
              <a:p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US" b="1" dirty="0">
                    <a:solidFill>
                      <a:srgbClr val="FD99D7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slope</a:t>
                </a:r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0.007−0.005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𝑘𝑔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𝑄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𝑘𝑔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𝑎𝑖𝑟</m:t>
                            </m:r>
                          </m:den>
                        </m:f>
                      </m:num>
                      <m:den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0.0027−0.0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𝑘𝑔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𝑄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𝑘𝑔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𝑎𝑖𝑟</m:t>
                            </m:r>
                          </m:den>
                        </m:f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=2.4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𝑘𝑔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𝑜𝑖𝑙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𝑘𝑔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𝑎𝑖𝑟</m:t>
                        </m:r>
                      </m:den>
                    </m:f>
                  </m:oMath>
                </a14:m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slope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den>
                    </m:f>
                  </m:oMath>
                </a14:m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ratio</a:t>
                </a:r>
              </a:p>
              <a:p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=(2.4</m:t>
                    </m:r>
                  </m:oMath>
                </a14:m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𝑘𝑔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𝑜𝑖𝑙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𝑘𝑔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𝑎𝑖𝑟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) 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100. 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𝑘𝑔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𝑎𝑖𝑟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𝑚𝑖𝑛</m:t>
                            </m:r>
                          </m:den>
                        </m:f>
                      </m:e>
                    </m:d>
                  </m:oMath>
                </a14:m>
                <a:endParaRPr lang="en-US" b="0" i="1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b="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   240.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𝑘𝑔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𝑜𝑖𝑙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𝑚𝑖𝑛</m:t>
                        </m:r>
                      </m:den>
                    </m:f>
                  </m:oMath>
                </a14:m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AFA2FB07-3343-1424-E7F0-7ECD528E6D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597" y="1784167"/>
                <a:ext cx="3856529" cy="4394601"/>
              </a:xfrm>
              <a:prstGeom prst="rect">
                <a:avLst/>
              </a:prstGeom>
              <a:blipFill>
                <a:blip r:embed="rId3"/>
                <a:stretch>
                  <a:fillRect l="-1264" t="-8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>
            <a:extLst>
              <a:ext uri="{FF2B5EF4-FFF2-40B4-BE49-F238E27FC236}">
                <a16:creationId xmlns:a16="http://schemas.microsoft.com/office/drawing/2014/main" id="{AFA0B001-3B79-7ECB-891C-E12A3BC36BCF}"/>
              </a:ext>
            </a:extLst>
          </p:cNvPr>
          <p:cNvSpPr/>
          <p:nvPr/>
        </p:nvSpPr>
        <p:spPr>
          <a:xfrm>
            <a:off x="1066800" y="5638800"/>
            <a:ext cx="1219200" cy="539968"/>
          </a:xfrm>
          <a:prstGeom prst="rect">
            <a:avLst/>
          </a:prstGeom>
          <a:noFill/>
          <a:ln w="38100">
            <a:solidFill>
              <a:srgbClr val="9BBF9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327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9" grpId="0" uiExpand="1" build="p"/>
      <p:bldP spid="4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385132-FC28-D718-90C9-635192BCD1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0D6567B2-B7A3-C4A3-5A4A-309739FB3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304800"/>
            <a:ext cx="10925176" cy="117686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Minimum Oil Flow Rate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E5EA97D-E656-AF26-AED1-CB470D1234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8647" y="1828801"/>
            <a:ext cx="6903753" cy="459041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47C41D6-6CBB-D9DC-AEC5-0C46893CE534}"/>
              </a:ext>
            </a:extLst>
          </p:cNvPr>
          <p:cNvSpPr txBox="1"/>
          <p:nvPr/>
        </p:nvSpPr>
        <p:spPr>
          <a:xfrm>
            <a:off x="11259771" y="5888995"/>
            <a:ext cx="69215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9D85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sz="2400" b="1" baseline="-25000" dirty="0">
                <a:solidFill>
                  <a:srgbClr val="9D85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endParaRPr lang="en-US" sz="2400" b="1" dirty="0">
              <a:solidFill>
                <a:srgbClr val="9D85B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3C49A34-F1A7-D0E1-AC10-FD7332B3DF2D}"/>
              </a:ext>
            </a:extLst>
          </p:cNvPr>
          <p:cNvSpPr txBox="1"/>
          <p:nvPr/>
        </p:nvSpPr>
        <p:spPr>
          <a:xfrm>
            <a:off x="4572050" y="1775244"/>
            <a:ext cx="4953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7488C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US" sz="2400" b="1" baseline="-25000" dirty="0">
                <a:solidFill>
                  <a:srgbClr val="7488C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endParaRPr lang="en-US" sz="2400" b="1" dirty="0">
              <a:solidFill>
                <a:srgbClr val="7488C6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21A7607A-B3FB-78AD-CF90-2202696E81CC}"/>
              </a:ext>
            </a:extLst>
          </p:cNvPr>
          <p:cNvCxnSpPr>
            <a:cxnSpLocks/>
          </p:cNvCxnSpPr>
          <p:nvPr/>
        </p:nvCxnSpPr>
        <p:spPr>
          <a:xfrm>
            <a:off x="5500955" y="2456761"/>
            <a:ext cx="5700445" cy="0"/>
          </a:xfrm>
          <a:prstGeom prst="line">
            <a:avLst/>
          </a:prstGeom>
          <a:ln w="38100">
            <a:solidFill>
              <a:srgbClr val="7488C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E198B02C-F367-2410-3BAD-526DA543BC94}"/>
              </a:ext>
            </a:extLst>
          </p:cNvPr>
          <p:cNvSpPr/>
          <p:nvPr/>
        </p:nvSpPr>
        <p:spPr>
          <a:xfrm>
            <a:off x="5476616" y="5404767"/>
            <a:ext cx="130158" cy="130158"/>
          </a:xfrm>
          <a:prstGeom prst="ellipse">
            <a:avLst/>
          </a:prstGeom>
          <a:solidFill>
            <a:srgbClr val="FD99D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002942E-F5D1-CA4F-EF79-44065820343B}"/>
              </a:ext>
            </a:extLst>
          </p:cNvPr>
          <p:cNvCxnSpPr>
            <a:cxnSpLocks/>
          </p:cNvCxnSpPr>
          <p:nvPr/>
        </p:nvCxnSpPr>
        <p:spPr>
          <a:xfrm flipV="1">
            <a:off x="5486400" y="2444068"/>
            <a:ext cx="3657600" cy="3048532"/>
          </a:xfrm>
          <a:prstGeom prst="line">
            <a:avLst/>
          </a:prstGeom>
          <a:ln w="38100">
            <a:solidFill>
              <a:srgbClr val="FD99D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438940A-788E-F624-9A8F-9AFBE3CD8D16}"/>
                  </a:ext>
                </a:extLst>
              </p:cNvPr>
              <p:cNvSpPr txBox="1"/>
              <p:nvPr/>
            </p:nvSpPr>
            <p:spPr>
              <a:xfrm>
                <a:off x="418241" y="1604601"/>
                <a:ext cx="4260406" cy="51165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Minimum flow rate </a:t>
                </a:r>
                <a:r>
                  <a:rPr lang="en-US" b="0" i="0" dirty="0">
                    <a:solidFill>
                      <a:srgbClr val="474747"/>
                    </a:solidFill>
                    <a:effectLst/>
                    <a:latin typeface="Roboto" panose="02000000000000000000" pitchFamily="2" charset="0"/>
                  </a:rPr>
                  <a:t>→</a:t>
                </a:r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 </a:t>
                </a:r>
                <a:r>
                  <a:rPr lang="en-US" b="1" dirty="0">
                    <a:solidFill>
                      <a:srgbClr val="FD99D7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tangent line!</a:t>
                </a:r>
              </a:p>
              <a:p>
                <a:endParaRPr lang="en-US" sz="12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Inlet point: (0, 0.0005)</a:t>
                </a:r>
              </a:p>
              <a:p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Outlet point: (0.0064, 0.007)</a:t>
                </a:r>
              </a:p>
              <a:p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US" b="1" dirty="0">
                    <a:solidFill>
                      <a:srgbClr val="FD99D7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slope</a:t>
                </a:r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0.007−0.005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𝑘𝑔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𝑄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𝑘𝑔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𝑎𝑖𝑟</m:t>
                            </m:r>
                          </m:den>
                        </m:f>
                      </m:num>
                      <m:den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0.0064−0.0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𝑘𝑔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𝑄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𝑘𝑔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𝑎𝑖𝑟</m:t>
                            </m:r>
                          </m:den>
                        </m:f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=0.10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𝑘𝑔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𝑜𝑖𝑙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𝑘𝑔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𝑎𝑖𝑟</m:t>
                        </m:r>
                      </m:den>
                    </m:f>
                  </m:oMath>
                </a14:m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=(0.10</m:t>
                    </m:r>
                  </m:oMath>
                </a14:m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𝑘𝑔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𝑜𝑖𝑙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𝑘𝑔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𝑎𝑖𝑟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) 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100. 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𝑘𝑔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𝑎𝑖𝑟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𝑚𝑖𝑛</m:t>
                            </m:r>
                          </m:den>
                        </m:f>
                      </m:e>
                    </m:d>
                  </m:oMath>
                </a14:m>
                <a:endParaRPr lang="en-US" b="0" i="1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b="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   10.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𝑘𝑔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𝑜𝑖𝑙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𝑚𝑖𝑛</m:t>
                        </m:r>
                      </m:den>
                    </m:f>
                  </m:oMath>
                </a14:m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b="1" i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pinch point </a:t>
                </a:r>
                <a:r>
                  <a:rPr lang="en-US" b="1" i="0" dirty="0">
                    <a:solidFill>
                      <a:srgbClr val="FF0000"/>
                    </a:solidFill>
                    <a:effectLst/>
                    <a:latin typeface="Roboto" panose="02000000000000000000" pitchFamily="2" charset="0"/>
                  </a:rPr>
                  <a:t>→</a:t>
                </a:r>
                <a:r>
                  <a:rPr lang="en-US" b="1" i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 infinite # of stages</a:t>
                </a:r>
                <a:endParaRPr lang="en-US" b="1" i="1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438940A-788E-F624-9A8F-9AFBE3CD8D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241" y="1604601"/>
                <a:ext cx="4260406" cy="5116529"/>
              </a:xfrm>
              <a:prstGeom prst="rect">
                <a:avLst/>
              </a:prstGeom>
              <a:blipFill>
                <a:blip r:embed="rId3"/>
                <a:stretch>
                  <a:fillRect l="-1289" t="-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>
            <a:extLst>
              <a:ext uri="{FF2B5EF4-FFF2-40B4-BE49-F238E27FC236}">
                <a16:creationId xmlns:a16="http://schemas.microsoft.com/office/drawing/2014/main" id="{AC6C5706-1283-CCB7-8E1E-1C2171CE37A5}"/>
              </a:ext>
            </a:extLst>
          </p:cNvPr>
          <p:cNvSpPr/>
          <p:nvPr/>
        </p:nvSpPr>
        <p:spPr>
          <a:xfrm>
            <a:off x="970297" y="5257800"/>
            <a:ext cx="1219200" cy="539968"/>
          </a:xfrm>
          <a:prstGeom prst="rect">
            <a:avLst/>
          </a:prstGeom>
          <a:noFill/>
          <a:ln w="38100">
            <a:solidFill>
              <a:srgbClr val="9BBF9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58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uiExpand="1" build="p"/>
      <p:bldP spid="4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4A4995-DE90-6E9F-7A1F-86769340B4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852C15F8-4663-8205-2FAC-E887702651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8647" y="1828801"/>
            <a:ext cx="6903753" cy="4590416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ABAB4F87-741D-BF95-7FFD-E61C6987A29A}"/>
              </a:ext>
            </a:extLst>
          </p:cNvPr>
          <p:cNvSpPr txBox="1"/>
          <p:nvPr/>
        </p:nvSpPr>
        <p:spPr>
          <a:xfrm>
            <a:off x="6012525" y="4946532"/>
            <a:ext cx="28084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3553" name="Title 1">
            <a:extLst>
              <a:ext uri="{FF2B5EF4-FFF2-40B4-BE49-F238E27FC236}">
                <a16:creationId xmlns:a16="http://schemas.microsoft.com/office/drawing/2014/main" id="{6A716327-6A85-7D52-CF94-6F249F7DA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304800"/>
            <a:ext cx="10925176" cy="117686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# of Stages with 25% Min Flow Rate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7C67D71-35E4-8E9C-0572-4D34FBAA5F5E}"/>
              </a:ext>
            </a:extLst>
          </p:cNvPr>
          <p:cNvSpPr txBox="1"/>
          <p:nvPr/>
        </p:nvSpPr>
        <p:spPr>
          <a:xfrm>
            <a:off x="11259771" y="5888995"/>
            <a:ext cx="69215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9D85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sz="2400" b="1" baseline="-25000" dirty="0">
                <a:solidFill>
                  <a:srgbClr val="9D85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endParaRPr lang="en-US" sz="2400" b="1" dirty="0">
              <a:solidFill>
                <a:srgbClr val="9D85B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ABC5B61-EE05-64A3-AD15-9F4F644C2BDA}"/>
              </a:ext>
            </a:extLst>
          </p:cNvPr>
          <p:cNvSpPr txBox="1"/>
          <p:nvPr/>
        </p:nvSpPr>
        <p:spPr>
          <a:xfrm>
            <a:off x="4572050" y="1775244"/>
            <a:ext cx="4953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7488C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US" sz="2400" b="1" baseline="-25000" dirty="0">
                <a:solidFill>
                  <a:srgbClr val="7488C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endParaRPr lang="en-US" sz="2400" b="1" dirty="0">
              <a:solidFill>
                <a:srgbClr val="7488C6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27DA8135-DB2C-7822-7013-17F399EFE375}"/>
              </a:ext>
            </a:extLst>
          </p:cNvPr>
          <p:cNvCxnSpPr>
            <a:cxnSpLocks/>
          </p:cNvCxnSpPr>
          <p:nvPr/>
        </p:nvCxnSpPr>
        <p:spPr>
          <a:xfrm>
            <a:off x="5500955" y="2456761"/>
            <a:ext cx="5700445" cy="0"/>
          </a:xfrm>
          <a:prstGeom prst="line">
            <a:avLst/>
          </a:prstGeom>
          <a:ln w="38100">
            <a:solidFill>
              <a:srgbClr val="7488C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4E0F32EB-6B67-A61F-3AEE-B96D9A970780}"/>
              </a:ext>
            </a:extLst>
          </p:cNvPr>
          <p:cNvSpPr/>
          <p:nvPr/>
        </p:nvSpPr>
        <p:spPr>
          <a:xfrm>
            <a:off x="5476616" y="5404767"/>
            <a:ext cx="130158" cy="130158"/>
          </a:xfrm>
          <a:prstGeom prst="ellipse">
            <a:avLst/>
          </a:prstGeom>
          <a:solidFill>
            <a:srgbClr val="FD99D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F19ABC01-B694-6B6A-6E3E-9055A6F01187}"/>
              </a:ext>
            </a:extLst>
          </p:cNvPr>
          <p:cNvCxnSpPr>
            <a:cxnSpLocks/>
          </p:cNvCxnSpPr>
          <p:nvPr/>
        </p:nvCxnSpPr>
        <p:spPr>
          <a:xfrm flipV="1">
            <a:off x="5486400" y="1905000"/>
            <a:ext cx="3505200" cy="3587600"/>
          </a:xfrm>
          <a:prstGeom prst="line">
            <a:avLst/>
          </a:prstGeom>
          <a:ln w="38100">
            <a:solidFill>
              <a:srgbClr val="FD99D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12EA552D-7429-14D1-4FB9-1B19F1C27ACB}"/>
                  </a:ext>
                </a:extLst>
              </p:cNvPr>
              <p:cNvSpPr txBox="1"/>
              <p:nvPr/>
            </p:nvSpPr>
            <p:spPr>
              <a:xfrm>
                <a:off x="418241" y="1604601"/>
                <a:ext cx="3890886" cy="40433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Minimum flow rate: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10. 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𝑘𝑔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𝑜𝑖𝑙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𝑚𝑖𝑛</m:t>
                        </m:r>
                      </m:den>
                    </m:f>
                  </m:oMath>
                </a14:m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Oil flow rate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10.</m:t>
                    </m:r>
                  </m:oMath>
                </a14:m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𝑘𝑔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𝑜𝑖𝑙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𝑚𝑖𝑛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) 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1.25</m:t>
                        </m:r>
                      </m:e>
                    </m:d>
                  </m:oMath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r>
                  <a:rPr lang="en-US" b="0" dirty="0"/>
                  <a:t>       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=12. 5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𝑘𝑔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𝑜𝑖𝑙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𝑚𝑖𝑛</m:t>
                        </m:r>
                      </m:den>
                    </m:f>
                  </m:oMath>
                </a14:m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12.5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100. 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=0.125</m:t>
                      </m:r>
                    </m:oMath>
                  </m:oMathPara>
                </a14:m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US" b="1" dirty="0">
                    <a:solidFill>
                      <a:srgbClr val="FD99D7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Draw operating line on diagram</a:t>
                </a:r>
              </a:p>
              <a:p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Count </a:t>
                </a:r>
                <a:r>
                  <a:rPr lang="en-US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# of stages</a:t>
                </a:r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to reach </a:t>
                </a:r>
                <a:r>
                  <a:rPr lang="en-US" b="1" dirty="0">
                    <a:solidFill>
                      <a:srgbClr val="7488C6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Y = 0.007</a:t>
                </a:r>
              </a:p>
              <a:p>
                <a:endParaRPr lang="en-US" b="1" dirty="0">
                  <a:solidFill>
                    <a:srgbClr val="7488C6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		10 stages</a:t>
                </a: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12EA552D-7429-14D1-4FB9-1B19F1C27A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241" y="1604601"/>
                <a:ext cx="3890886" cy="4043351"/>
              </a:xfrm>
              <a:prstGeom prst="rect">
                <a:avLst/>
              </a:prstGeom>
              <a:blipFill>
                <a:blip r:embed="rId3"/>
                <a:stretch>
                  <a:fillRect l="-1411" b="-13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>
            <a:extLst>
              <a:ext uri="{FF2B5EF4-FFF2-40B4-BE49-F238E27FC236}">
                <a16:creationId xmlns:a16="http://schemas.microsoft.com/office/drawing/2014/main" id="{25EEEC04-16AA-D3E9-A93B-2067CFB50C31}"/>
              </a:ext>
            </a:extLst>
          </p:cNvPr>
          <p:cNvSpPr/>
          <p:nvPr/>
        </p:nvSpPr>
        <p:spPr>
          <a:xfrm>
            <a:off x="2133600" y="5175032"/>
            <a:ext cx="1219200" cy="539968"/>
          </a:xfrm>
          <a:prstGeom prst="rect">
            <a:avLst/>
          </a:prstGeom>
          <a:noFill/>
          <a:ln w="38100">
            <a:solidFill>
              <a:srgbClr val="9BBF9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667EC47-9C5A-BFCA-4D26-77E3F2ADC673}"/>
              </a:ext>
            </a:extLst>
          </p:cNvPr>
          <p:cNvCxnSpPr>
            <a:cxnSpLocks/>
          </p:cNvCxnSpPr>
          <p:nvPr/>
        </p:nvCxnSpPr>
        <p:spPr>
          <a:xfrm>
            <a:off x="5517973" y="5514413"/>
            <a:ext cx="13716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4F12C1C-3F38-BD98-FE34-86762F70383C}"/>
              </a:ext>
            </a:extLst>
          </p:cNvPr>
          <p:cNvCxnSpPr>
            <a:cxnSpLocks/>
          </p:cNvCxnSpPr>
          <p:nvPr/>
        </p:nvCxnSpPr>
        <p:spPr>
          <a:xfrm flipV="1">
            <a:off x="8534400" y="2308364"/>
            <a:ext cx="0" cy="11206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8D2D0E35-8AB1-6B4D-985C-2FBA9678B006}"/>
              </a:ext>
            </a:extLst>
          </p:cNvPr>
          <p:cNvSpPr txBox="1"/>
          <p:nvPr/>
        </p:nvSpPr>
        <p:spPr>
          <a:xfrm>
            <a:off x="5569103" y="5443944"/>
            <a:ext cx="28084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D1D1D4A-72CC-97E2-180F-D2253BF6840C}"/>
              </a:ext>
            </a:extLst>
          </p:cNvPr>
          <p:cNvCxnSpPr>
            <a:cxnSpLocks/>
          </p:cNvCxnSpPr>
          <p:nvPr/>
        </p:nvCxnSpPr>
        <p:spPr>
          <a:xfrm>
            <a:off x="7467600" y="3429000"/>
            <a:ext cx="1066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AE044AD-D1F7-737C-F4E6-EC6868B8F3C1}"/>
              </a:ext>
            </a:extLst>
          </p:cNvPr>
          <p:cNvCxnSpPr>
            <a:cxnSpLocks/>
          </p:cNvCxnSpPr>
          <p:nvPr/>
        </p:nvCxnSpPr>
        <p:spPr>
          <a:xfrm flipV="1">
            <a:off x="7467600" y="3429000"/>
            <a:ext cx="0" cy="533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4E6BD9-9446-FACD-FD73-8AC93DA56B1D}"/>
              </a:ext>
            </a:extLst>
          </p:cNvPr>
          <p:cNvCxnSpPr>
            <a:cxnSpLocks/>
          </p:cNvCxnSpPr>
          <p:nvPr/>
        </p:nvCxnSpPr>
        <p:spPr>
          <a:xfrm>
            <a:off x="7006279" y="3972046"/>
            <a:ext cx="46132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8E8FEFA-BDBA-7830-0DAC-438AF6574B1D}"/>
              </a:ext>
            </a:extLst>
          </p:cNvPr>
          <p:cNvCxnSpPr>
            <a:cxnSpLocks/>
          </p:cNvCxnSpPr>
          <p:nvPr/>
        </p:nvCxnSpPr>
        <p:spPr>
          <a:xfrm flipV="1">
            <a:off x="7006279" y="3972046"/>
            <a:ext cx="0" cy="33064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51490C5-2CBF-C72E-B0A8-93A65CEA4CB5}"/>
              </a:ext>
            </a:extLst>
          </p:cNvPr>
          <p:cNvCxnSpPr>
            <a:cxnSpLocks/>
          </p:cNvCxnSpPr>
          <p:nvPr/>
        </p:nvCxnSpPr>
        <p:spPr>
          <a:xfrm>
            <a:off x="6705551" y="4273773"/>
            <a:ext cx="304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06609A3-A788-95F4-44FE-97BFAA4A2E72}"/>
              </a:ext>
            </a:extLst>
          </p:cNvPr>
          <p:cNvCxnSpPr>
            <a:cxnSpLocks/>
          </p:cNvCxnSpPr>
          <p:nvPr/>
        </p:nvCxnSpPr>
        <p:spPr>
          <a:xfrm flipV="1">
            <a:off x="6488977" y="4498128"/>
            <a:ext cx="0" cy="17197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99A4D87-7AE1-5509-A696-5B965CB20613}"/>
              </a:ext>
            </a:extLst>
          </p:cNvPr>
          <p:cNvCxnSpPr>
            <a:cxnSpLocks/>
          </p:cNvCxnSpPr>
          <p:nvPr/>
        </p:nvCxnSpPr>
        <p:spPr>
          <a:xfrm>
            <a:off x="6476951" y="4495719"/>
            <a:ext cx="22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9726C8B-3605-AAAA-9559-367C592DE1A9}"/>
              </a:ext>
            </a:extLst>
          </p:cNvPr>
          <p:cNvCxnSpPr>
            <a:cxnSpLocks/>
          </p:cNvCxnSpPr>
          <p:nvPr/>
        </p:nvCxnSpPr>
        <p:spPr>
          <a:xfrm flipV="1">
            <a:off x="6286500" y="4643434"/>
            <a:ext cx="0" cy="2286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C705FA9-83FA-DE96-C3E9-E6F8288186A4}"/>
              </a:ext>
            </a:extLst>
          </p:cNvPr>
          <p:cNvCxnSpPr>
            <a:cxnSpLocks/>
          </p:cNvCxnSpPr>
          <p:nvPr/>
        </p:nvCxnSpPr>
        <p:spPr>
          <a:xfrm>
            <a:off x="6286500" y="4670098"/>
            <a:ext cx="22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D04859A-6B7C-4B8C-9F80-28F02BEECBF1}"/>
              </a:ext>
            </a:extLst>
          </p:cNvPr>
          <p:cNvCxnSpPr>
            <a:cxnSpLocks/>
          </p:cNvCxnSpPr>
          <p:nvPr/>
        </p:nvCxnSpPr>
        <p:spPr>
          <a:xfrm flipV="1">
            <a:off x="6076268" y="4872034"/>
            <a:ext cx="0" cy="152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508F22D-73CD-2605-09F9-D7A3745EB9CA}"/>
              </a:ext>
            </a:extLst>
          </p:cNvPr>
          <p:cNvCxnSpPr>
            <a:cxnSpLocks/>
          </p:cNvCxnSpPr>
          <p:nvPr/>
        </p:nvCxnSpPr>
        <p:spPr>
          <a:xfrm>
            <a:off x="5923868" y="5015739"/>
            <a:ext cx="152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3A92AB9A-EB6E-BA19-4077-3B96C3E622C9}"/>
              </a:ext>
            </a:extLst>
          </p:cNvPr>
          <p:cNvCxnSpPr>
            <a:cxnSpLocks/>
          </p:cNvCxnSpPr>
          <p:nvPr/>
        </p:nvCxnSpPr>
        <p:spPr>
          <a:xfrm flipV="1">
            <a:off x="5946646" y="5015739"/>
            <a:ext cx="0" cy="152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0EEFD006-C3BF-8172-0984-D3E003D574FE}"/>
              </a:ext>
            </a:extLst>
          </p:cNvPr>
          <p:cNvCxnSpPr>
            <a:cxnSpLocks/>
          </p:cNvCxnSpPr>
          <p:nvPr/>
        </p:nvCxnSpPr>
        <p:spPr>
          <a:xfrm>
            <a:off x="5812278" y="5168139"/>
            <a:ext cx="152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EEF7232A-3EFE-9C10-1BFA-C131AC51CB74}"/>
              </a:ext>
            </a:extLst>
          </p:cNvPr>
          <p:cNvCxnSpPr>
            <a:cxnSpLocks/>
          </p:cNvCxnSpPr>
          <p:nvPr/>
        </p:nvCxnSpPr>
        <p:spPr>
          <a:xfrm flipV="1">
            <a:off x="5812278" y="5168139"/>
            <a:ext cx="0" cy="16124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716C0A35-A814-B4F1-AF00-EC143B5C4D41}"/>
              </a:ext>
            </a:extLst>
          </p:cNvPr>
          <p:cNvCxnSpPr>
            <a:cxnSpLocks/>
          </p:cNvCxnSpPr>
          <p:nvPr/>
        </p:nvCxnSpPr>
        <p:spPr>
          <a:xfrm>
            <a:off x="5655133" y="5329384"/>
            <a:ext cx="15714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4AE79468-C453-AF28-392C-17960111DDB3}"/>
              </a:ext>
            </a:extLst>
          </p:cNvPr>
          <p:cNvCxnSpPr>
            <a:cxnSpLocks/>
          </p:cNvCxnSpPr>
          <p:nvPr/>
        </p:nvCxnSpPr>
        <p:spPr>
          <a:xfrm flipV="1">
            <a:off x="5668888" y="5341599"/>
            <a:ext cx="0" cy="15141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7F9C6E49-134E-E619-7F09-FC3A0E054481}"/>
              </a:ext>
            </a:extLst>
          </p:cNvPr>
          <p:cNvSpPr txBox="1"/>
          <p:nvPr/>
        </p:nvSpPr>
        <p:spPr>
          <a:xfrm>
            <a:off x="5737836" y="5282361"/>
            <a:ext cx="28084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EFD4F93-F48B-CF74-A48B-66669F23DE60}"/>
              </a:ext>
            </a:extLst>
          </p:cNvPr>
          <p:cNvSpPr txBox="1"/>
          <p:nvPr/>
        </p:nvSpPr>
        <p:spPr>
          <a:xfrm>
            <a:off x="5868319" y="5112689"/>
            <a:ext cx="28084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C64D418-845D-460A-7090-972CB56C7F9E}"/>
              </a:ext>
            </a:extLst>
          </p:cNvPr>
          <p:cNvSpPr txBox="1"/>
          <p:nvPr/>
        </p:nvSpPr>
        <p:spPr>
          <a:xfrm>
            <a:off x="6223205" y="4820740"/>
            <a:ext cx="24956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221D756-1F04-D428-DDDE-DF050079F23A}"/>
              </a:ext>
            </a:extLst>
          </p:cNvPr>
          <p:cNvSpPr txBox="1"/>
          <p:nvPr/>
        </p:nvSpPr>
        <p:spPr>
          <a:xfrm>
            <a:off x="6439471" y="4596938"/>
            <a:ext cx="28084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E145A64-B0D5-0212-5519-9D63050A1711}"/>
              </a:ext>
            </a:extLst>
          </p:cNvPr>
          <p:cNvSpPr txBox="1"/>
          <p:nvPr/>
        </p:nvSpPr>
        <p:spPr>
          <a:xfrm>
            <a:off x="6648650" y="4456010"/>
            <a:ext cx="28084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EB85C54-6A41-D111-891D-9B1E0B52CC31}"/>
              </a:ext>
            </a:extLst>
          </p:cNvPr>
          <p:cNvSpPr txBox="1"/>
          <p:nvPr/>
        </p:nvSpPr>
        <p:spPr>
          <a:xfrm>
            <a:off x="6948745" y="4217930"/>
            <a:ext cx="28084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09B02BC-8417-0970-C31B-F7E4F66E5F82}"/>
              </a:ext>
            </a:extLst>
          </p:cNvPr>
          <p:cNvSpPr txBox="1"/>
          <p:nvPr/>
        </p:nvSpPr>
        <p:spPr>
          <a:xfrm>
            <a:off x="8493993" y="3401894"/>
            <a:ext cx="37702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rgbClr val="FF0000"/>
                </a:solidFill>
              </a:rPr>
              <a:t>10</a:t>
            </a: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1CAD20DF-3F3F-3813-860C-D23280369E9A}"/>
              </a:ext>
            </a:extLst>
          </p:cNvPr>
          <p:cNvCxnSpPr>
            <a:cxnSpLocks/>
          </p:cNvCxnSpPr>
          <p:nvPr/>
        </p:nvCxnSpPr>
        <p:spPr>
          <a:xfrm flipV="1">
            <a:off x="6705551" y="4267200"/>
            <a:ext cx="0" cy="22851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9ABFFD1E-7832-E098-38E4-A28408F4B5AD}"/>
              </a:ext>
            </a:extLst>
          </p:cNvPr>
          <p:cNvCxnSpPr>
            <a:cxnSpLocks/>
          </p:cNvCxnSpPr>
          <p:nvPr/>
        </p:nvCxnSpPr>
        <p:spPr>
          <a:xfrm>
            <a:off x="6057900" y="4879587"/>
            <a:ext cx="22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552" name="TextBox 23551">
            <a:extLst>
              <a:ext uri="{FF2B5EF4-FFF2-40B4-BE49-F238E27FC236}">
                <a16:creationId xmlns:a16="http://schemas.microsoft.com/office/drawing/2014/main" id="{6392EC87-CD77-9872-226B-BF3EAAFCB992}"/>
              </a:ext>
            </a:extLst>
          </p:cNvPr>
          <p:cNvSpPr txBox="1"/>
          <p:nvPr/>
        </p:nvSpPr>
        <p:spPr>
          <a:xfrm>
            <a:off x="7417414" y="3933842"/>
            <a:ext cx="28084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rgbClr val="FF0000"/>
                </a:solidFill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473445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500"/>
                            </p:stCondLst>
                            <p:childTnLst>
                              <p:par>
                                <p:cTn id="6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0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500"/>
                            </p:stCondLst>
                            <p:childTnLst>
                              <p:par>
                                <p:cTn id="7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500"/>
                            </p:stCondLst>
                            <p:childTnLst>
                              <p:par>
                                <p:cTn id="7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60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6500"/>
                            </p:stCondLst>
                            <p:childTnLst>
                              <p:par>
                                <p:cTn id="8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7000"/>
                            </p:stCondLst>
                            <p:childTnLst>
                              <p:par>
                                <p:cTn id="9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7500"/>
                            </p:stCondLst>
                            <p:childTnLst>
                              <p:par>
                                <p:cTn id="9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8000"/>
                            </p:stCondLst>
                            <p:childTnLst>
                              <p:par>
                                <p:cTn id="9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8500"/>
                            </p:stCondLst>
                            <p:childTnLst>
                              <p:par>
                                <p:cTn id="10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9000"/>
                            </p:stCondLst>
                            <p:childTnLst>
                              <p:par>
                                <p:cTn id="10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9500"/>
                            </p:stCondLst>
                            <p:childTnLst>
                              <p:par>
                                <p:cTn id="1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000"/>
                            </p:stCondLst>
                            <p:childTnLst>
                              <p:par>
                                <p:cTn id="1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500"/>
                            </p:stCondLst>
                            <p:childTnLst>
                              <p:par>
                                <p:cTn id="1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000"/>
                            </p:stCondLst>
                            <p:childTnLst>
                              <p:par>
                                <p:cTn id="1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500"/>
                            </p:stCondLst>
                            <p:childTnLst>
                              <p:par>
                                <p:cTn id="1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3000"/>
                            </p:stCondLst>
                            <p:childTnLst>
                              <p:par>
                                <p:cTn id="1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3500"/>
                            </p:stCondLst>
                            <p:childTnLst>
                              <p:par>
                                <p:cTn id="1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4000"/>
                            </p:stCondLst>
                            <p:childTnLst>
                              <p:par>
                                <p:cTn id="1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23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4500"/>
                            </p:stCondLst>
                            <p:childTnLst>
                              <p:par>
                                <p:cTn id="1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39" grpId="0" uiExpand="1" build="p"/>
      <p:bldP spid="40" grpId="0" animBg="1"/>
      <p:bldP spid="5" grpId="0"/>
      <p:bldP spid="46" grpId="0"/>
      <p:bldP spid="47" grpId="0"/>
      <p:bldP spid="49" grpId="0"/>
      <p:bldP spid="50" grpId="0"/>
      <p:bldP spid="51" grpId="0"/>
      <p:bldP spid="52" grpId="0"/>
      <p:bldP spid="53" grpId="0"/>
      <p:bldP spid="2355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7787</TotalTime>
  <Words>703</Words>
  <Application>Microsoft Office PowerPoint</Application>
  <PresentationFormat>Widescreen</PresentationFormat>
  <Paragraphs>171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5" baseType="lpstr">
      <vt:lpstr>Aptos</vt:lpstr>
      <vt:lpstr>Aptos Display</vt:lpstr>
      <vt:lpstr>Arial</vt:lpstr>
      <vt:lpstr>Calibri</vt:lpstr>
      <vt:lpstr>Calibri Light</vt:lpstr>
      <vt:lpstr>Cambria</vt:lpstr>
      <vt:lpstr>Cambria Math</vt:lpstr>
      <vt:lpstr>Roboto</vt:lpstr>
      <vt:lpstr>Times New Roman</vt:lpstr>
      <vt:lpstr>Office Theme</vt:lpstr>
      <vt:lpstr>Metropolitan</vt:lpstr>
      <vt:lpstr>Equation</vt:lpstr>
      <vt:lpstr>Calculation Session 10 Exercise 4.44</vt:lpstr>
      <vt:lpstr>PowerPoint Presentation</vt:lpstr>
      <vt:lpstr>What do Absorbers Do?</vt:lpstr>
      <vt:lpstr>Graphical Analysis of Absorbers</vt:lpstr>
      <vt:lpstr>What We Know So Far</vt:lpstr>
      <vt:lpstr>What We Know So Far</vt:lpstr>
      <vt:lpstr>A) Oil Flow Rate with One Eq. Stage</vt:lpstr>
      <vt:lpstr>B) Minimum Oil Flow Rate</vt:lpstr>
      <vt:lpstr>C) # of Stages with 25% Min Flow Rate</vt:lpstr>
      <vt:lpstr>D) Flow Rate with 4 Eq. Stages</vt:lpstr>
      <vt:lpstr>D) Flow Rate with 4 Eq. Stages</vt:lpstr>
      <vt:lpstr>D) Flow Rate with 4 Eq. Stages</vt:lpstr>
      <vt:lpstr>Key Takeaways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Tang</dc:creator>
  <cp:lastModifiedBy>Ashlyn Dumaw</cp:lastModifiedBy>
  <cp:revision>123</cp:revision>
  <dcterms:created xsi:type="dcterms:W3CDTF">2017-10-23T21:45:03Z</dcterms:created>
  <dcterms:modified xsi:type="dcterms:W3CDTF">2024-10-28T20:50:16Z</dcterms:modified>
</cp:coreProperties>
</file>