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0504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16D6A-AEE5-4D22-A9E9-48B7ECEC3F3F}" v="2" dt="2022-11-02T20:02:0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6" autoAdjust="0"/>
    <p:restoredTop sz="94660"/>
  </p:normalViewPr>
  <p:slideViewPr>
    <p:cSldViewPr>
      <p:cViewPr varScale="1">
        <p:scale>
          <a:sx n="110" d="100"/>
          <a:sy n="110" d="100"/>
        </p:scale>
        <p:origin x="260" y="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n Lao" userId="W+eeYDABAfcjfRAT/k+KbCgYYq9jLb8l6JILrvEzchE=" providerId="None" clId="Web-{F7616D6A-AEE5-4D22-A9E9-48B7ECEC3F3F}"/>
    <pc:docChg chg="modSld">
      <pc:chgData name="Ailen Lao" userId="W+eeYDABAfcjfRAT/k+KbCgYYq9jLb8l6JILrvEzchE=" providerId="None" clId="Web-{F7616D6A-AEE5-4D22-A9E9-48B7ECEC3F3F}" dt="2022-11-02T20:02:07.771" v="1"/>
      <pc:docMkLst>
        <pc:docMk/>
      </pc:docMkLst>
      <pc:sldChg chg="mod modShow">
        <pc:chgData name="Ailen Lao" userId="W+eeYDABAfcjfRAT/k+KbCgYYq9jLb8l6JILrvEzchE=" providerId="None" clId="Web-{F7616D6A-AEE5-4D22-A9E9-48B7ECEC3F3F}" dt="2022-11-02T20:02:07.771" v="1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941BACB8-CC37-7010-93DE-381D5EB8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7D0D654-FFE9-3215-1A2A-70750522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E0165D5-C374-AF5C-F96C-FFBA779DC33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pitchFamily="16" charset="0"/>
                <a:ea typeface="ヒラギノ角ゴ ProN W3" pitchFamily="16" charset="0"/>
                <a:cs typeface="ヒラギノ角ゴ ProN W3" pitchFamily="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64615016-9AE1-2E0E-A8A1-3C173A5846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53D517-2767-804C-6C25-8F7343CF62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8A092CD5-3FD3-9AEF-5DEA-9374206C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3EDBABC-C425-D3BC-8B8E-D4969FDF65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</a:defRPr>
            </a:lvl1pPr>
          </a:lstStyle>
          <a:p>
            <a:pPr>
              <a:defRPr/>
            </a:pPr>
            <a:fld id="{19FF15F5-72C3-402D-A776-C76BF4715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FADA8E0-26EE-C39C-5F43-3833A44817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072AE2B9-993D-4C4A-B57E-976BEBBF73D0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82E538E3-19B2-2546-D490-8C6CB6C94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8ADC5E3-095E-6EA9-B0ED-1F9E127AC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235B530-E1B0-E8D4-B9A8-063862FA04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27AE5A07-F2D6-42D7-BB6E-F9841A122198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53426104-8EF6-BC7F-94AF-680809D3F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17D54AA-25B0-37ED-5403-19996D438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C355714-26DE-3DD6-DD1B-DEE4AE3F78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FC9CD1C8-BA6D-453C-B498-84A0909CBD53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11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AEE6502-07DC-4FB4-491C-90D82A966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45A6260-3EA8-D432-33DB-1E483321E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36EEF03-1708-4484-11C9-C15F5F3DC6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51B3C00A-5A4A-49DA-849B-0F0588251176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9E6512C1-6D04-5ED0-E7DC-E9636D093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A555DD9-A2AF-2532-40A0-26BBF4E15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CCB556-15F8-E273-70CB-7DE7F2CF22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C80FF700-A49E-4126-809E-06FAE4D0E6F2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66C1CE56-E5DE-4613-06BD-F87D841BE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E48D8A8D-F881-A79F-748C-3557B9F6E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622B39C-5286-D0BF-92F7-BC16ADC30B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3062AE9E-17FB-4089-80E1-2890CB2667DD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AC912E68-9141-2260-47DE-3F74D3C5D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708481B-2A7A-AA81-A5AC-2B86F2AF5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CCCBF45-FE6A-9E61-DFC5-5B3CF21569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2B5A4BDC-AF16-4654-8B1A-638DE3216BEC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D470BA1-E67B-AFB5-FD07-AA04D7C8F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FF39853-CA2E-55C2-0B61-DAE2FF26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4ED85AA-F24D-4AC0-B26B-BF4CC5B326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D8FEB303-A998-4BCA-AA32-8C233E1A7B8F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6E1CBC3-05CB-E117-95C3-1CE59F654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6F6386C-705F-32A3-2772-E0FDF1498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23E24B75-A755-FDBB-CA23-B4C913F2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92444822-7092-4559-8301-29B29071CF3A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182FA93-9A16-8E8B-DF86-5991716997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0E63CEC6-EF1B-42A4-9F61-D57186DC77F0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54606DD-22EF-673B-19DE-E29BC49F1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34884E48-BD92-844B-0389-BA0790980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28FDC6A-422B-9555-0179-967A2F3224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366D34F3-B45E-4427-9DB9-BEEA746F8FF3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4867BCE-2CDF-7C56-AF2B-D80F5E962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D7E7B0C-C327-235C-8323-EBE8D94B1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E6323E3-B7C0-23CD-7208-D60F351476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18462D94-52C6-44B5-B773-695A186FEA96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6D98B9E6-35E4-3967-43BC-ED8CAC56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C7F7DE6-3072-C1ED-2F5B-47755B032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4B1007A-58B0-D6A5-D2F7-97ACD88C8E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CC3E35D6-E141-4531-BBFA-70164F9CD4FC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9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8E06F47E-E054-2DAB-AF56-425738162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422D71F-B71B-77F2-6097-81D539429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</a:rPr>
              <a:t>If counting stages upside down is confusing, you can turn your map upside down to count, it’s exactly the same thing!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D4D98-F4C5-1549-C2DD-A11666679C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63159-3978-2FEF-8325-DDB09046C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729F-EB9D-4403-8C70-B1130072E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59659-2C85-AACB-B600-7B59D2305B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98901E-8AAD-06AC-099E-6BDE6BC827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E5E6-EA4F-4FFC-9F04-137B778CA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8555D6-2121-DDA8-297E-47BE1C3541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4C3D3-699C-CF0D-218A-3880972A3C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44E0-CAA7-4E1B-A297-7C94D32EA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3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96F2E-A6D9-BC17-DF3D-FAF1D7ADFF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B22D6-5128-1E1B-3515-1AED065FB9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0E9B-2C78-481E-9A70-FB02E4DA3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33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18C3B-8E8C-6DBD-B3FA-A921AFDC2E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529E5-F194-55BF-DF89-04F49B53C0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4B2E-3195-49F9-A53A-09ADA7513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64829C-D037-CB33-C0F0-714558F3F0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18DF5-498B-2E24-C4CC-935BC051E9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2397-1D42-4AA9-8CA2-FE007AFE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5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238F75-D2C6-725A-179A-DBF839D7B8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E69319-C61A-E322-0C8C-9CEBD9D5E2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6EE2-C222-40ED-8303-A37C15ED9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9481F4-AA35-B555-7A3F-0F836F9654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222D1A-991D-8D71-E2BC-BFB1D3CD3C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7D28-2A78-4E74-9D3B-D5EA6B106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7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B3C5727-31A0-533D-677B-A4DBAF2B2B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C24046-9A1C-CB9D-39F9-9CA586E4AA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7EEA-95A5-4FF5-97AD-774EB479D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5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F3E11F-CF68-8B65-14FE-E489F02112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704A7-1DA2-B17B-C570-BA3931B6E2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42F0-5AAE-4C14-96EF-A300C42B8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66C573-4DB3-98E2-AA4C-ECCE27FFC2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80354-CEF0-0F7E-BE10-48F9CCD014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4301-ADB4-46CA-B52A-F12640A3E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6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E1ED436-AB3C-7207-9C1B-01908D0E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69D67E6-7861-B44C-EF89-4220DF79A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878744A-C013-DFBB-AE3E-F6449EF5DA4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8400"/>
            <a:ext cx="2842684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" pitchFamily="16" charset="0"/>
                <a:ea typeface="ヒラギノ角ゴ ProN W3" pitchFamily="16" charset="0"/>
                <a:cs typeface="ヒラギノ角ゴ ProN W3" pitchFamily="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25515858-1166-20DD-B3C8-49C9F51A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8401"/>
            <a:ext cx="386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72DAAD-1403-EC4C-01F2-2D35C580CA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0"/>
            <a:ext cx="2842684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</a:defRPr>
            </a:lvl1pPr>
          </a:lstStyle>
          <a:p>
            <a:pPr>
              <a:defRPr/>
            </a:pPr>
            <a:fld id="{4AB6B501-F915-4E4D-9F87-7FDFAEF89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7BFBFB1-9F2C-420E-37C2-D32EFD57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82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7200" b="1" dirty="0">
                <a:solidFill>
                  <a:srgbClr val="000000"/>
                </a:solidFill>
                <a:latin typeface="Calibri" panose="020F0502020204030204" pitchFamily="34" charset="0"/>
              </a:rPr>
              <a:t>Exercise 4.107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91D173D9-5CEB-2A0D-B085-D3DC2CED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299" y="3429000"/>
            <a:ext cx="73914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endParaRPr lang="en-US" altLang="en-US" sz="26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Created by: 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Brian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Weitzner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(’09)</a:t>
            </a:r>
          </a:p>
          <a:p>
            <a:pPr algn="ctr" eaLnBrk="1" hangingPunct="1">
              <a:buSzPct val="100000"/>
            </a:pP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Modified by: 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Kelly Pollock (’10), Norman Su (’11), Maja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Stojiljkovic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(‘12), </a:t>
            </a:r>
            <a:b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Katie Reilly (‘12), David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Sroczynski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('14), Tim Abbott (‘15), 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McKenzie Hubert (‘16), Jenny Bushnell (‘17),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Joe Hassler (‘18), Francis Ledesma (‘19), Ellen Park (‘20), 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Andrew Simon (‘21), Ailen Lao (‘23), Burke Combs (‘24), Donovan Cho (‘25)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2AC7C0D-3EB2-07E2-4A00-25B348E4CBC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661138" y="-2667000"/>
            <a:ext cx="6869724" cy="12192000"/>
          </a:xfrm>
          <a:custGeom>
            <a:avLst/>
            <a:gdLst>
              <a:gd name="connsiteX0" fmla="*/ 990600 w 6869724"/>
              <a:gd name="connsiteY0" fmla="*/ 990600 h 12192000"/>
              <a:gd name="connsiteX1" fmla="*/ 990600 w 6869724"/>
              <a:gd name="connsiteY1" fmla="*/ 11201399 h 12192000"/>
              <a:gd name="connsiteX2" fmla="*/ 0 w 6869724"/>
              <a:gd name="connsiteY2" fmla="*/ 11201399 h 12192000"/>
              <a:gd name="connsiteX3" fmla="*/ 0 w 6869724"/>
              <a:gd name="connsiteY3" fmla="*/ 990600 h 12192000"/>
              <a:gd name="connsiteX4" fmla="*/ 6863862 w 6869724"/>
              <a:gd name="connsiteY4" fmla="*/ 0 h 12192000"/>
              <a:gd name="connsiteX5" fmla="*/ 6863862 w 6869724"/>
              <a:gd name="connsiteY5" fmla="*/ 990600 h 12192000"/>
              <a:gd name="connsiteX6" fmla="*/ 5873262 w 6869724"/>
              <a:gd name="connsiteY6" fmla="*/ 990600 h 12192000"/>
              <a:gd name="connsiteX7" fmla="*/ 5873262 w 6869724"/>
              <a:gd name="connsiteY7" fmla="*/ 990600 h 12192000"/>
              <a:gd name="connsiteX8" fmla="*/ 0 w 6869724"/>
              <a:gd name="connsiteY8" fmla="*/ 990600 h 12192000"/>
              <a:gd name="connsiteX9" fmla="*/ 0 w 6869724"/>
              <a:gd name="connsiteY9" fmla="*/ 0 h 12192000"/>
              <a:gd name="connsiteX10" fmla="*/ 6863862 w 6869724"/>
              <a:gd name="connsiteY10" fmla="*/ 990600 h 12192000"/>
              <a:gd name="connsiteX11" fmla="*/ 6863862 w 6869724"/>
              <a:gd name="connsiteY11" fmla="*/ 11201399 h 12192000"/>
              <a:gd name="connsiteX12" fmla="*/ 5873262 w 6869724"/>
              <a:gd name="connsiteY12" fmla="*/ 11201399 h 12192000"/>
              <a:gd name="connsiteX13" fmla="*/ 5873262 w 6869724"/>
              <a:gd name="connsiteY13" fmla="*/ 990600 h 12192000"/>
              <a:gd name="connsiteX14" fmla="*/ 6863862 w 6869724"/>
              <a:gd name="connsiteY14" fmla="*/ 990600 h 12192000"/>
              <a:gd name="connsiteX15" fmla="*/ 6863862 w 6869724"/>
              <a:gd name="connsiteY15" fmla="*/ 990600 h 12192000"/>
              <a:gd name="connsiteX16" fmla="*/ 6869724 w 6869724"/>
              <a:gd name="connsiteY16" fmla="*/ 11201400 h 12192000"/>
              <a:gd name="connsiteX17" fmla="*/ 6869724 w 6869724"/>
              <a:gd name="connsiteY17" fmla="*/ 12192000 h 12192000"/>
              <a:gd name="connsiteX18" fmla="*/ 5862 w 6869724"/>
              <a:gd name="connsiteY18" fmla="*/ 12192000 h 12192000"/>
              <a:gd name="connsiteX19" fmla="*/ 5862 w 6869724"/>
              <a:gd name="connsiteY19" fmla="*/ 112014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69724" h="12192000">
                <a:moveTo>
                  <a:pt x="990600" y="990600"/>
                </a:moveTo>
                <a:lnTo>
                  <a:pt x="990600" y="11201399"/>
                </a:lnTo>
                <a:lnTo>
                  <a:pt x="0" y="11201399"/>
                </a:lnTo>
                <a:lnTo>
                  <a:pt x="0" y="990600"/>
                </a:lnTo>
                <a:close/>
                <a:moveTo>
                  <a:pt x="6863862" y="0"/>
                </a:moveTo>
                <a:lnTo>
                  <a:pt x="6863862" y="990600"/>
                </a:lnTo>
                <a:lnTo>
                  <a:pt x="5873262" y="990600"/>
                </a:lnTo>
                <a:lnTo>
                  <a:pt x="5873262" y="990600"/>
                </a:lnTo>
                <a:lnTo>
                  <a:pt x="0" y="990600"/>
                </a:lnTo>
                <a:lnTo>
                  <a:pt x="0" y="0"/>
                </a:lnTo>
                <a:close/>
                <a:moveTo>
                  <a:pt x="6863862" y="990600"/>
                </a:moveTo>
                <a:lnTo>
                  <a:pt x="6863862" y="11201399"/>
                </a:lnTo>
                <a:lnTo>
                  <a:pt x="5873262" y="11201399"/>
                </a:lnTo>
                <a:lnTo>
                  <a:pt x="5873262" y="990600"/>
                </a:lnTo>
                <a:lnTo>
                  <a:pt x="6863862" y="990600"/>
                </a:lnTo>
                <a:lnTo>
                  <a:pt x="6863862" y="990600"/>
                </a:lnTo>
                <a:close/>
                <a:moveTo>
                  <a:pt x="6869724" y="11201400"/>
                </a:moveTo>
                <a:lnTo>
                  <a:pt x="6869724" y="12192000"/>
                </a:lnTo>
                <a:lnTo>
                  <a:pt x="5862" y="12192000"/>
                </a:lnTo>
                <a:lnTo>
                  <a:pt x="5862" y="11201400"/>
                </a:lnTo>
                <a:close/>
              </a:path>
            </a:pathLst>
          </a:custGeom>
          <a:gradFill rotWithShape="1">
            <a:gsLst>
              <a:gs pos="0">
                <a:srgbClr val="1717E1"/>
              </a:gs>
              <a:gs pos="20000">
                <a:srgbClr val="1B1BDC"/>
              </a:gs>
              <a:gs pos="100000">
                <a:srgbClr val="1212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square"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Gill Sans" pitchFamily="16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0916BB2D-E96B-2466-B681-F101C503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D8915317-A4E2-4923-83F3-C09EB130CDB5}" type="slidenum">
              <a:rPr lang="en-US" altLang="en-US" sz="1200">
                <a:solidFill>
                  <a:srgbClr val="878787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10</a:t>
            </a:fld>
            <a:endParaRPr lang="en-US" altLang="en-US" sz="1200">
              <a:solidFill>
                <a:srgbClr val="878787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AA84A-5040-6DB8-D80C-E7678B0D41A1}"/>
              </a:ext>
            </a:extLst>
          </p:cNvPr>
          <p:cNvGrpSpPr/>
          <p:nvPr/>
        </p:nvGrpSpPr>
        <p:grpSpPr>
          <a:xfrm>
            <a:off x="1905000" y="838200"/>
            <a:ext cx="8166100" cy="4648200"/>
            <a:chOff x="1905000" y="838200"/>
            <a:chExt cx="8166100" cy="4648200"/>
          </a:xfrm>
        </p:grpSpPr>
        <p:pic>
          <p:nvPicPr>
            <p:cNvPr id="32770" name="Picture 2">
              <a:extLst>
                <a:ext uri="{FF2B5EF4-FFF2-40B4-BE49-F238E27FC236}">
                  <a16:creationId xmlns:a16="http://schemas.microsoft.com/office/drawing/2014/main" id="{4EB39C5D-8F62-4197-8A16-5A2261E08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838200"/>
              <a:ext cx="8166100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CE3DF2CB-9AB9-AE37-9F77-02213E3F5E7C}"/>
                </a:ext>
              </a:extLst>
            </p:cNvPr>
            <p:cNvSpPr/>
            <p:nvPr/>
          </p:nvSpPr>
          <p:spPr bwMode="auto">
            <a:xfrm rot="16200000">
              <a:off x="3695700" y="3695700"/>
              <a:ext cx="381000" cy="304800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Gill Sans" pitchFamily="16" charset="0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6F191EDF-9868-B0A9-EF58-34E8408F4967}"/>
                </a:ext>
              </a:extLst>
            </p:cNvPr>
            <p:cNvSpPr/>
            <p:nvPr/>
          </p:nvSpPr>
          <p:spPr bwMode="auto">
            <a:xfrm rot="5400000">
              <a:off x="6362700" y="2324100"/>
              <a:ext cx="381000" cy="304800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Gill Sans" pitchFamily="16" charset="0"/>
              </a:endParaRP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DD3404AE-0101-444A-35B5-DB4AA2EC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792550"/>
            <a:ext cx="9794874" cy="58695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Is this the best design? How could we save money?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A41F8-3C17-E70D-2E78-5BC4B6C0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Our current setup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DF5CDD4-094B-9BFE-C23D-B1391E1A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795" y="185014"/>
            <a:ext cx="3429000" cy="586957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rgbClr val="000000"/>
                </a:solidFill>
              </a:rPr>
              <a:t>Add a recycle!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id="{C4529350-A916-0FFF-AF7A-1C6188E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7999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F053194-BF3E-6FF1-6E49-FEC87507B4F4}"/>
              </a:ext>
            </a:extLst>
          </p:cNvPr>
          <p:cNvSpPr/>
          <p:nvPr/>
        </p:nvSpPr>
        <p:spPr bwMode="auto">
          <a:xfrm rot="5400000">
            <a:off x="7048500" y="2628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33BFF-0E39-9860-233B-8E8E06AD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837716"/>
            <a:ext cx="5257800" cy="6262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Gill Sans" pitchFamily="2" charset="0"/>
              </a:rPr>
              <a:t>We could also recycle to…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58C6240-8EAC-3E0E-68C2-71F52B96AF21}"/>
              </a:ext>
            </a:extLst>
          </p:cNvPr>
          <p:cNvSpPr/>
          <p:nvPr/>
        </p:nvSpPr>
        <p:spPr bwMode="auto">
          <a:xfrm rot="16200000">
            <a:off x="4770438" y="3771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380AC-1AAD-A752-900B-5B17C57C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Adding a recycle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5E2CDB1-2B08-9885-B1CF-3D85F432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7999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5F6636-27EC-A0BF-104B-286A1D27B392}"/>
              </a:ext>
            </a:extLst>
          </p:cNvPr>
          <p:cNvSpPr/>
          <p:nvPr/>
        </p:nvSpPr>
        <p:spPr bwMode="auto">
          <a:xfrm>
            <a:off x="2857501" y="2209800"/>
            <a:ext cx="1363663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Gill Sans" pitchFamily="1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D9A57-E7DB-96E1-4740-524003398A68}"/>
              </a:ext>
            </a:extLst>
          </p:cNvPr>
          <p:cNvSpPr/>
          <p:nvPr/>
        </p:nvSpPr>
        <p:spPr bwMode="auto">
          <a:xfrm>
            <a:off x="4221163" y="3352800"/>
            <a:ext cx="990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Gill Sans" pitchFamily="16" charset="0"/>
            </a:endParaRPr>
          </a:p>
        </p:txBody>
      </p:sp>
      <p:cxnSp>
        <p:nvCxnSpPr>
          <p:cNvPr id="36869" name="Straight Arrow Connector 6">
            <a:extLst>
              <a:ext uri="{FF2B5EF4-FFF2-40B4-BE49-F238E27FC236}">
                <a16:creationId xmlns:a16="http://schemas.microsoft.com/office/drawing/2014/main" id="{010C65D1-E9A9-9EB0-86BE-F6D64D4335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6280" y="3346704"/>
            <a:ext cx="97840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rapezoid 8">
            <a:extLst>
              <a:ext uri="{FF2B5EF4-FFF2-40B4-BE49-F238E27FC236}">
                <a16:creationId xmlns:a16="http://schemas.microsoft.com/office/drawing/2014/main" id="{24249A3B-27F4-BAF0-D03F-9D7B99304BB1}"/>
              </a:ext>
            </a:extLst>
          </p:cNvPr>
          <p:cNvSpPr/>
          <p:nvPr/>
        </p:nvSpPr>
        <p:spPr bwMode="auto">
          <a:xfrm rot="5400000">
            <a:off x="7048500" y="2628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05C0874-A92E-63C0-C3D4-A20C394922A2}"/>
              </a:ext>
            </a:extLst>
          </p:cNvPr>
          <p:cNvSpPr/>
          <p:nvPr/>
        </p:nvSpPr>
        <p:spPr bwMode="auto">
          <a:xfrm rot="16200000">
            <a:off x="4288536" y="3782578"/>
            <a:ext cx="511175" cy="379413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5F89EA0-D140-5CE1-422A-15F247A7EC8A}"/>
              </a:ext>
            </a:extLst>
          </p:cNvPr>
          <p:cNvSpPr/>
          <p:nvPr/>
        </p:nvSpPr>
        <p:spPr bwMode="auto">
          <a:xfrm rot="16200000">
            <a:off x="4737895" y="3163095"/>
            <a:ext cx="511175" cy="379413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94179-761F-AC23-3A33-BF09B581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Adding a recycle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11CDC-9E07-378C-8616-21F00946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5845444"/>
            <a:ext cx="6057900" cy="6262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Gill Sans" pitchFamily="2" charset="0"/>
              </a:rPr>
              <a:t>A stage with similar composition!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>
            <a:extLst>
              <a:ext uri="{FF2B5EF4-FFF2-40B4-BE49-F238E27FC236}">
                <a16:creationId xmlns:a16="http://schemas.microsoft.com/office/drawing/2014/main" id="{7F680CD3-CA5C-75B5-80EE-6F751C12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7543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 marL="1200150" indent="-457200"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Don’t be afraid to flip a graph to get a different ~perspective~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Flip the coordinate species!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Prelim 2 strategy!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Change the pressure to get around an azeotrope</a:t>
            </a:r>
          </a:p>
          <a:p>
            <a:pPr lvl="1" algn="ctr" eaLnBrk="1" hangingPunct="1"/>
            <a:endParaRPr lang="en-US" altLang="en-US" sz="48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48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514C7-7CB4-DBA6-27D2-569E2E99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4.107: Takeaways</a:t>
            </a:r>
          </a:p>
        </p:txBody>
      </p:sp>
      <p:pic>
        <p:nvPicPr>
          <p:cNvPr id="5" name="Picture 4" descr="A person lying down with her face painted with black paint&#10;&#10;Description automatically generated">
            <a:extLst>
              <a:ext uri="{FF2B5EF4-FFF2-40B4-BE49-F238E27FC236}">
                <a16:creationId xmlns:a16="http://schemas.microsoft.com/office/drawing/2014/main" id="{D3F4CC09-ADD2-917F-5A89-FD88AE585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1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>
            <a:extLst>
              <a:ext uri="{FF2B5EF4-FFF2-40B4-BE49-F238E27FC236}">
                <a16:creationId xmlns:a16="http://schemas.microsoft.com/office/drawing/2014/main" id="{FE5217BB-3A44-3190-D086-BEC9B1F28FD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833438"/>
            <a:ext cx="6096000" cy="5499100"/>
            <a:chOff x="96" y="336"/>
            <a:chExt cx="2639" cy="2380"/>
          </a:xfrm>
        </p:grpSpPr>
        <p:pic>
          <p:nvPicPr>
            <p:cNvPr id="16421" name="Picture 3">
              <a:extLst>
                <a:ext uri="{FF2B5EF4-FFF2-40B4-BE49-F238E27FC236}">
                  <a16:creationId xmlns:a16="http://schemas.microsoft.com/office/drawing/2014/main" id="{D3CBAD60-A7C0-18E2-9438-680484E1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4">
              <a:extLst>
                <a:ext uri="{FF2B5EF4-FFF2-40B4-BE49-F238E27FC236}">
                  <a16:creationId xmlns:a16="http://schemas.microsoft.com/office/drawing/2014/main" id="{55D97E31-4751-340D-542A-7430FDF29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5">
              <a:extLst>
                <a:ext uri="{FF2B5EF4-FFF2-40B4-BE49-F238E27FC236}">
                  <a16:creationId xmlns:a16="http://schemas.microsoft.com/office/drawing/2014/main" id="{CB31FB11-91AC-B993-18A5-D84382492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TextBox 1">
            <a:extLst>
              <a:ext uri="{FF2B5EF4-FFF2-40B4-BE49-F238E27FC236}">
                <a16:creationId xmlns:a16="http://schemas.microsoft.com/office/drawing/2014/main" id="{B985285E-CB8B-399E-70D8-6E77D68CA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Gain familiarity with the diagram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3AFCCF-02FC-CD1F-5A14-3D49FC68B5E1}"/>
              </a:ext>
            </a:extLst>
          </p:cNvPr>
          <p:cNvGrpSpPr>
            <a:grpSpLocks/>
          </p:cNvGrpSpPr>
          <p:nvPr/>
        </p:nvGrpSpPr>
        <p:grpSpPr bwMode="auto">
          <a:xfrm>
            <a:off x="1676401" y="1524001"/>
            <a:ext cx="2684463" cy="885825"/>
            <a:chOff x="152400" y="1524000"/>
            <a:chExt cx="2685149" cy="885372"/>
          </a:xfrm>
        </p:grpSpPr>
        <p:sp>
          <p:nvSpPr>
            <p:cNvPr id="16419" name="TextBox 3">
              <a:extLst>
                <a:ext uri="{FF2B5EF4-FFF2-40B4-BE49-F238E27FC236}">
                  <a16:creationId xmlns:a16="http://schemas.microsoft.com/office/drawing/2014/main" id="{D480E86F-D9B1-A49A-3B26-ABF6760CA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Equilibrium line</a:t>
              </a:r>
            </a:p>
          </p:txBody>
        </p:sp>
        <p:cxnSp>
          <p:nvCxnSpPr>
            <p:cNvPr id="16420" name="Straight Arrow Connector 19">
              <a:extLst>
                <a:ext uri="{FF2B5EF4-FFF2-40B4-BE49-F238E27FC236}">
                  <a16:creationId xmlns:a16="http://schemas.microsoft.com/office/drawing/2014/main" id="{874B6194-1BD2-48AE-B80A-C7E6D46AC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33680" y="2121709"/>
              <a:ext cx="1003869" cy="2876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D14F5B-D98A-7C18-C28D-8B518B87F681}"/>
              </a:ext>
            </a:extLst>
          </p:cNvPr>
          <p:cNvGrpSpPr>
            <a:grpSpLocks/>
          </p:cNvGrpSpPr>
          <p:nvPr/>
        </p:nvGrpSpPr>
        <p:grpSpPr bwMode="auto">
          <a:xfrm>
            <a:off x="6482929" y="3078541"/>
            <a:ext cx="3535362" cy="1257300"/>
            <a:chOff x="4922106" y="3063483"/>
            <a:chExt cx="3536094" cy="1258016"/>
          </a:xfrm>
        </p:grpSpPr>
        <p:sp>
          <p:nvSpPr>
            <p:cNvPr id="16417" name="TextBox 4">
              <a:extLst>
                <a:ext uri="{FF2B5EF4-FFF2-40B4-BE49-F238E27FC236}">
                  <a16:creationId xmlns:a16="http://schemas.microsoft.com/office/drawing/2014/main" id="{1BC8C478-54F1-234A-2B7E-ABDAD18E2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3490502"/>
              <a:ext cx="1219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 i="1" dirty="0">
                  <a:solidFill>
                    <a:schemeClr val="tx1"/>
                  </a:solidFill>
                </a:rPr>
                <a:t>y</a:t>
              </a:r>
              <a:r>
                <a:rPr lang="en-US" altLang="en-US" sz="2400" dirty="0">
                  <a:solidFill>
                    <a:schemeClr val="tx1"/>
                  </a:solidFill>
                </a:rPr>
                <a:t> = </a:t>
              </a:r>
              <a:r>
                <a:rPr lang="en-US" altLang="en-US" sz="240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2400" dirty="0">
                  <a:solidFill>
                    <a:schemeClr val="tx1"/>
                  </a:solidFill>
                </a:rPr>
                <a:t> line</a:t>
              </a:r>
            </a:p>
          </p:txBody>
        </p:sp>
        <p:cxnSp>
          <p:nvCxnSpPr>
            <p:cNvPr id="16418" name="Straight Arrow Connector 64">
              <a:extLst>
                <a:ext uri="{FF2B5EF4-FFF2-40B4-BE49-F238E27FC236}">
                  <a16:creationId xmlns:a16="http://schemas.microsoft.com/office/drawing/2014/main" id="{3A85BBBF-5AFD-C79A-B1D2-360374C78D2C}"/>
                </a:ext>
              </a:extLst>
            </p:cNvPr>
            <p:cNvCxnSpPr>
              <a:cxnSpLocks noChangeShapeType="1"/>
              <a:stCxn id="16417" idx="1"/>
            </p:cNvCxnSpPr>
            <p:nvPr/>
          </p:nvCxnSpPr>
          <p:spPr bwMode="auto">
            <a:xfrm flipH="1" flipV="1">
              <a:off x="4922106" y="3063483"/>
              <a:ext cx="2316894" cy="8425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375119-C39B-D9BE-F337-D951064E13E9}"/>
              </a:ext>
            </a:extLst>
          </p:cNvPr>
          <p:cNvGrpSpPr>
            <a:grpSpLocks/>
          </p:cNvGrpSpPr>
          <p:nvPr/>
        </p:nvGrpSpPr>
        <p:grpSpPr bwMode="auto">
          <a:xfrm>
            <a:off x="1341437" y="1690688"/>
            <a:ext cx="6072188" cy="3643312"/>
            <a:chOff x="-183909" y="1690822"/>
            <a:chExt cx="6073416" cy="3643178"/>
          </a:xfrm>
        </p:grpSpPr>
        <p:grpSp>
          <p:nvGrpSpPr>
            <p:cNvPr id="16408" name="Group 24">
              <a:extLst>
                <a:ext uri="{FF2B5EF4-FFF2-40B4-BE49-F238E27FC236}">
                  <a16:creationId xmlns:a16="http://schemas.microsoft.com/office/drawing/2014/main" id="{E9887171-02A0-A43C-16CF-83B687EED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002" y="1690822"/>
              <a:ext cx="3597505" cy="3643178"/>
              <a:chOff x="2292002" y="1690822"/>
              <a:chExt cx="3597505" cy="3643178"/>
            </a:xfrm>
          </p:grpSpPr>
          <p:cxnSp>
            <p:nvCxnSpPr>
              <p:cNvPr id="16411" name="Straight Connector 6">
                <a:extLst>
                  <a:ext uri="{FF2B5EF4-FFF2-40B4-BE49-F238E27FC236}">
                    <a16:creationId xmlns:a16="http://schemas.microsoft.com/office/drawing/2014/main" id="{E874A597-C9C6-B83E-8968-271F2CB24C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000" y="2667000"/>
                <a:ext cx="0" cy="2667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Straight Connector 46">
                <a:extLst>
                  <a:ext uri="{FF2B5EF4-FFF2-40B4-BE49-F238E27FC236}">
                    <a16:creationId xmlns:a16="http://schemas.microsoft.com/office/drawing/2014/main" id="{5DB17468-710F-A794-AF8A-BBACF78306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73882" y="2667000"/>
                <a:ext cx="2245317" cy="91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3" name="Straight Connector 49">
                <a:extLst>
                  <a:ext uri="{FF2B5EF4-FFF2-40B4-BE49-F238E27FC236}">
                    <a16:creationId xmlns:a16="http://schemas.microsoft.com/office/drawing/2014/main" id="{97A89DB4-0AE2-A7AB-F63F-9694767EB0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929488" y="2135832"/>
                <a:ext cx="220" cy="5540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4" name="Straight Connector 55">
                <a:extLst>
                  <a:ext uri="{FF2B5EF4-FFF2-40B4-BE49-F238E27FC236}">
                    <a16:creationId xmlns:a16="http://schemas.microsoft.com/office/drawing/2014/main" id="{E73C3E9C-E3EB-58E3-834A-9296CFF0D2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930480" y="2147430"/>
                <a:ext cx="959027" cy="79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15" name="TextBox 17">
                <a:extLst>
                  <a:ext uri="{FF2B5EF4-FFF2-40B4-BE49-F238E27FC236}">
                    <a16:creationId xmlns:a16="http://schemas.microsoft.com/office/drawing/2014/main" id="{B8F09F9B-A34A-13DE-C69B-BA32F5925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002" y="2466947"/>
                <a:ext cx="312969" cy="4000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6416" name="TextBox 60">
                <a:extLst>
                  <a:ext uri="{FF2B5EF4-FFF2-40B4-BE49-F238E27FC236}">
                    <a16:creationId xmlns:a16="http://schemas.microsoft.com/office/drawing/2014/main" id="{510F6150-9642-889E-C3FC-B65F94AEA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714" y="1690822"/>
                <a:ext cx="312969" cy="4000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6409" name="TextBox 25">
              <a:extLst>
                <a:ext uri="{FF2B5EF4-FFF2-40B4-BE49-F238E27FC236}">
                  <a16:creationId xmlns:a16="http://schemas.microsoft.com/office/drawing/2014/main" id="{CFDA2B9E-CEA8-6AF7-FFCE-81EA81BC4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3909" y="2409372"/>
              <a:ext cx="23529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Stage count</a:t>
              </a:r>
            </a:p>
          </p:txBody>
        </p:sp>
        <p:cxnSp>
          <p:nvCxnSpPr>
            <p:cNvPr id="16410" name="Straight Arrow Connector 27">
              <a:extLst>
                <a:ext uri="{FF2B5EF4-FFF2-40B4-BE49-F238E27FC236}">
                  <a16:creationId xmlns:a16="http://schemas.microsoft.com/office/drawing/2014/main" id="{DD8DECA7-9ACD-BD89-2809-C0D378AEEC7D}"/>
                </a:ext>
              </a:extLst>
            </p:cNvPr>
            <p:cNvCxnSpPr>
              <a:cxnSpLocks noChangeShapeType="1"/>
              <a:endCxn id="16409" idx="3"/>
            </p:cNvCxnSpPr>
            <p:nvPr/>
          </p:nvCxnSpPr>
          <p:spPr bwMode="auto">
            <a:xfrm flipV="1">
              <a:off x="1836039" y="2640205"/>
              <a:ext cx="332993" cy="170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B467B1-8DF2-41E9-5550-133891A6B4B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953001"/>
            <a:ext cx="2362200" cy="461963"/>
            <a:chOff x="152400" y="4953000"/>
            <a:chExt cx="2362200" cy="461665"/>
          </a:xfrm>
        </p:grpSpPr>
        <p:sp>
          <p:nvSpPr>
            <p:cNvPr id="16406" name="TextBox 29">
              <a:extLst>
                <a:ext uri="{FF2B5EF4-FFF2-40B4-BE49-F238E27FC236}">
                  <a16:creationId xmlns:a16="http://schemas.microsoft.com/office/drawing/2014/main" id="{A8A8C043-93A4-47F7-3BBF-10C891111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953000"/>
              <a:ext cx="1681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Bottoms</a:t>
              </a:r>
            </a:p>
          </p:txBody>
        </p:sp>
        <p:cxnSp>
          <p:nvCxnSpPr>
            <p:cNvPr id="16407" name="Straight Arrow Connector 77">
              <a:extLst>
                <a:ext uri="{FF2B5EF4-FFF2-40B4-BE49-F238E27FC236}">
                  <a16:creationId xmlns:a16="http://schemas.microsoft.com/office/drawing/2014/main" id="{AEF4126E-D66A-7C66-54AC-E59DFA1A12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2772" y="5183832"/>
              <a:ext cx="821828" cy="692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9BBC90-F003-F0FE-0701-BB7E5354B107}"/>
              </a:ext>
            </a:extLst>
          </p:cNvPr>
          <p:cNvGrpSpPr>
            <a:grpSpLocks/>
          </p:cNvGrpSpPr>
          <p:nvPr/>
        </p:nvGrpSpPr>
        <p:grpSpPr bwMode="auto">
          <a:xfrm>
            <a:off x="7642226" y="1890713"/>
            <a:ext cx="2873375" cy="461962"/>
            <a:chOff x="6119009" y="1890877"/>
            <a:chExt cx="2872591" cy="461665"/>
          </a:xfrm>
        </p:grpSpPr>
        <p:sp>
          <p:nvSpPr>
            <p:cNvPr id="16404" name="TextBox 30">
              <a:extLst>
                <a:ext uri="{FF2B5EF4-FFF2-40B4-BE49-F238E27FC236}">
                  <a16:creationId xmlns:a16="http://schemas.microsoft.com/office/drawing/2014/main" id="{3E69EF22-FF3B-9AC1-547F-712419191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890877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Distillate</a:t>
              </a:r>
            </a:p>
          </p:txBody>
        </p:sp>
        <p:cxnSp>
          <p:nvCxnSpPr>
            <p:cNvPr id="16405" name="Straight Arrow Connector 80">
              <a:extLst>
                <a:ext uri="{FF2B5EF4-FFF2-40B4-BE49-F238E27FC236}">
                  <a16:creationId xmlns:a16="http://schemas.microsoft.com/office/drawing/2014/main" id="{E8CB8D6D-5438-119C-D01A-B6CC58261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19009" y="2075544"/>
              <a:ext cx="1348591" cy="464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091DE4-5B1D-F11D-744E-F39FCD2CF658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477963"/>
            <a:ext cx="2990850" cy="563562"/>
            <a:chOff x="6000263" y="1477833"/>
            <a:chExt cx="2991337" cy="563266"/>
          </a:xfrm>
        </p:grpSpPr>
        <p:sp>
          <p:nvSpPr>
            <p:cNvPr id="16401" name="TextBox 76">
              <a:extLst>
                <a:ext uri="{FF2B5EF4-FFF2-40B4-BE49-F238E27FC236}">
                  <a16:creationId xmlns:a16="http://schemas.microsoft.com/office/drawing/2014/main" id="{02AEFE23-0466-EFCB-2125-4A1DB5A80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77833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Azeotrope</a:t>
              </a:r>
            </a:p>
          </p:txBody>
        </p:sp>
        <p:cxnSp>
          <p:nvCxnSpPr>
            <p:cNvPr id="16402" name="Straight Arrow Connector 84">
              <a:extLst>
                <a:ext uri="{FF2B5EF4-FFF2-40B4-BE49-F238E27FC236}">
                  <a16:creationId xmlns:a16="http://schemas.microsoft.com/office/drawing/2014/main" id="{1E528F5B-CE29-0114-EB4A-FE74F316D0A7}"/>
                </a:ext>
              </a:extLst>
            </p:cNvPr>
            <p:cNvCxnSpPr>
              <a:cxnSpLocks noChangeShapeType="1"/>
              <a:stCxn id="16401" idx="1"/>
            </p:cNvCxnSpPr>
            <p:nvPr/>
          </p:nvCxnSpPr>
          <p:spPr bwMode="auto">
            <a:xfrm flipH="1">
              <a:off x="6190731" y="1708666"/>
              <a:ext cx="1048269" cy="182211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3" name="Oval 17">
              <a:extLst>
                <a:ext uri="{FF2B5EF4-FFF2-40B4-BE49-F238E27FC236}">
                  <a16:creationId xmlns:a16="http://schemas.microsoft.com/office/drawing/2014/main" id="{41B433F7-22E1-491A-239C-2643CA5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263" y="1890286"/>
              <a:ext cx="150812" cy="1508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5130" name="Line 6">
            <a:extLst>
              <a:ext uri="{FF2B5EF4-FFF2-40B4-BE49-F238E27FC236}">
                <a16:creationId xmlns:a16="http://schemas.microsoft.com/office/drawing/2014/main" id="{66B41526-F591-FD78-573E-404F3EC4A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1" y="3338514"/>
            <a:ext cx="911225" cy="1984375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1" name="Line 7">
            <a:extLst>
              <a:ext uri="{FF2B5EF4-FFF2-40B4-BE49-F238E27FC236}">
                <a16:creationId xmlns:a16="http://schemas.microsoft.com/office/drawing/2014/main" id="{E9A84D04-8225-C7AA-83D7-F3692FE68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135188"/>
            <a:ext cx="2362200" cy="1204912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ACC677-AF77-B401-F4B4-C291D457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6" y="3911600"/>
            <a:ext cx="1514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Stripping line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381DB1-0125-FF67-3AAC-78203E2F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9" y="2444751"/>
            <a:ext cx="1716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</a:rPr>
              <a:t>Rectifying line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CE1755A-0C57-A0ED-8DCB-291D629C15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59326" y="4104324"/>
            <a:ext cx="72707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5915E92-FBE2-5327-9BC4-69BF3F9DC98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53642" y="2507041"/>
            <a:ext cx="382171" cy="1202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1B8EAF3-7178-0937-7B2C-168F6D71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5214938"/>
            <a:ext cx="131762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35E9BE9-C20E-A37D-3C16-6D89D88E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4" y="2066926"/>
            <a:ext cx="130175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3596D-AFBE-42B6-ABFD-47CBE047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654" y="4933634"/>
            <a:ext cx="2615082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These will depend on reflux ratios—for this exercise, you can choose!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02FEC-6429-90E5-DB60-916C7C0293BD}"/>
              </a:ext>
            </a:extLst>
          </p:cNvPr>
          <p:cNvCxnSpPr>
            <a:stCxn id="4" idx="1"/>
          </p:cNvCxnSpPr>
          <p:nvPr/>
        </p:nvCxnSpPr>
        <p:spPr bwMode="auto">
          <a:xfrm flipH="1" flipV="1">
            <a:off x="6453800" y="4648200"/>
            <a:ext cx="1416854" cy="10702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BB2962-5B81-3EEE-4A58-468591483A7D}"/>
              </a:ext>
            </a:extLst>
          </p:cNvPr>
          <p:cNvCxnSpPr>
            <a:stCxn id="4" idx="0"/>
            <a:endCxn id="101" idx="2"/>
          </p:cNvCxnSpPr>
          <p:nvPr/>
        </p:nvCxnSpPr>
        <p:spPr bwMode="auto">
          <a:xfrm flipH="1" flipV="1">
            <a:off x="7768433" y="3275014"/>
            <a:ext cx="1409763" cy="1658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1" grpId="0"/>
      <p:bldP spid="6" grpId="0" animBg="1"/>
      <p:bldP spid="45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>
            <a:extLst>
              <a:ext uri="{FF2B5EF4-FFF2-40B4-BE49-F238E27FC236}">
                <a16:creationId xmlns:a16="http://schemas.microsoft.com/office/drawing/2014/main" id="{4862BB02-3A73-37B2-0388-DC8C1AC0909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914400"/>
            <a:ext cx="6096000" cy="5499100"/>
            <a:chOff x="96" y="336"/>
            <a:chExt cx="2639" cy="2380"/>
          </a:xfrm>
        </p:grpSpPr>
        <p:pic>
          <p:nvPicPr>
            <p:cNvPr id="18445" name="Picture 3">
              <a:extLst>
                <a:ext uri="{FF2B5EF4-FFF2-40B4-BE49-F238E27FC236}">
                  <a16:creationId xmlns:a16="http://schemas.microsoft.com/office/drawing/2014/main" id="{641FB07A-8F20-D5C2-D6D4-20F726FA9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>
              <a:extLst>
                <a:ext uri="{FF2B5EF4-FFF2-40B4-BE49-F238E27FC236}">
                  <a16:creationId xmlns:a16="http://schemas.microsoft.com/office/drawing/2014/main" id="{97E52877-2A4F-8D13-7E9D-AD1D9E84E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5">
              <a:extLst>
                <a:ext uri="{FF2B5EF4-FFF2-40B4-BE49-F238E27FC236}">
                  <a16:creationId xmlns:a16="http://schemas.microsoft.com/office/drawing/2014/main" id="{AC450326-CB56-6926-8202-686FCEF78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Line 38">
            <a:extLst>
              <a:ext uri="{FF2B5EF4-FFF2-40B4-BE49-F238E27FC236}">
                <a16:creationId xmlns:a16="http://schemas.microsoft.com/office/drawing/2014/main" id="{4FD453C8-DBB5-140C-AF49-3C77811E7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1071563"/>
            <a:ext cx="0" cy="4800600"/>
          </a:xfrm>
          <a:prstGeom prst="line">
            <a:avLst/>
          </a:prstGeom>
          <a:noFill/>
          <a:ln w="3672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B85E999F-25FD-D163-FEA4-860C3218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784" y="1071563"/>
            <a:ext cx="0" cy="4800600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AA0D1-F22C-251A-8DC0-6425B0CD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1" y="1143001"/>
            <a:ext cx="4376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Separate a mixture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B900"/>
                </a:solidFill>
              </a:rPr>
              <a:t>20 mol% acetonitrile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B900"/>
                </a:solidFill>
              </a:rPr>
              <a:t>80 mol% water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099332-96E4-9412-62EF-493B9582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0" y="2451100"/>
            <a:ext cx="4492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We want an acetonitrile-rich stream with </a:t>
            </a:r>
            <a:r>
              <a:rPr lang="en-US" altLang="en-US" sz="2000" dirty="0">
                <a:solidFill>
                  <a:srgbClr val="00F700"/>
                </a:solidFill>
                <a:ea typeface="MS Gothic" panose="020B0609070205080204" pitchFamily="49" charset="-128"/>
              </a:rPr>
              <a:t>≥ 98 mol% acetonitrile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B5961E-5F89-42C5-5DDB-2AC217C4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0" y="3345002"/>
            <a:ext cx="3862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And a water-rich stream with</a:t>
            </a:r>
          </a:p>
          <a:p>
            <a:r>
              <a:rPr lang="en-US" altLang="en-US" sz="2000" b="1" dirty="0">
                <a:solidFill>
                  <a:srgbClr val="FF0000"/>
                </a:solidFill>
                <a:latin typeface="Gill Sans Ultra Bold" panose="020B0A02020104020203" pitchFamily="34" charset="77"/>
              </a:rPr>
              <a:t>≤</a:t>
            </a:r>
            <a:r>
              <a:rPr lang="en-US" altLang="en-US" sz="2000" b="1" dirty="0">
                <a:solidFill>
                  <a:srgbClr val="FF0000"/>
                </a:solidFill>
                <a:latin typeface="Gill Sans Ultra Bold" panose="020B0A02020104020203" pitchFamily="34" charset="77"/>
                <a:ea typeface="MS Gothic" panose="020B0609070205080204" pitchFamily="49" charset="-128"/>
              </a:rPr>
              <a:t> 2 mol% acetonitrile </a:t>
            </a:r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34AE9AA7-BE8F-8C8A-A4AB-D5B2F6BC1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960" y="1069848"/>
            <a:ext cx="0" cy="480060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1" name="TextBox 76">
            <a:extLst>
              <a:ext uri="{FF2B5EF4-FFF2-40B4-BE49-F238E27FC236}">
                <a16:creationId xmlns:a16="http://schemas.microsoft.com/office/drawing/2014/main" id="{A4F6EBE8-BCB1-AB6C-6626-1230FC82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14300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Azeotrope</a:t>
            </a:r>
          </a:p>
        </p:txBody>
      </p:sp>
      <p:cxnSp>
        <p:nvCxnSpPr>
          <p:cNvPr id="18442" name="Straight Arrow Connector 84">
            <a:extLst>
              <a:ext uri="{FF2B5EF4-FFF2-40B4-BE49-F238E27FC236}">
                <a16:creationId xmlns:a16="http://schemas.microsoft.com/office/drawing/2014/main" id="{8DD75B39-BA4A-10F0-8914-403B2EB6B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64700" y="1649413"/>
            <a:ext cx="552450" cy="3365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Oval 17">
            <a:extLst>
              <a:ext uri="{FF2B5EF4-FFF2-40B4-BE49-F238E27FC236}">
                <a16:creationId xmlns:a16="http://schemas.microsoft.com/office/drawing/2014/main" id="{F8095814-91C4-E735-236D-0D2FBD02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9568" y="1993392"/>
            <a:ext cx="150813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928E7-1112-2F25-E88A-19B8FA4F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87" y="4358324"/>
            <a:ext cx="4914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Gill Sans Ultra Bold" panose="020B0A02020104020203" pitchFamily="34" charset="77"/>
              </a:rPr>
              <a:t>One big problem: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9ED4DE0-9DD3-03E3-8D14-6FB771CF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What are our design goals?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3BD27B5-3E7A-A04E-C42D-AE385DFF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134" y="647729"/>
            <a:ext cx="1500566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 = 0.2 atm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0A7E9-117B-C81E-79B8-4AE287BD81B2}"/>
              </a:ext>
            </a:extLst>
          </p:cNvPr>
          <p:cNvSpPr txBox="1"/>
          <p:nvPr/>
        </p:nvSpPr>
        <p:spPr>
          <a:xfrm>
            <a:off x="934387" y="4854290"/>
            <a:ext cx="4725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there’s an azeotrope and we can’t move past it!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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6" grpId="0"/>
      <p:bldP spid="18441" grpId="0"/>
      <p:bldP spid="1844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CE98EC2A-11EF-D1EB-9F2F-D82CDCCC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04" y="1926409"/>
            <a:ext cx="36957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2">
            <a:extLst>
              <a:ext uri="{FF2B5EF4-FFF2-40B4-BE49-F238E27FC236}">
                <a16:creationId xmlns:a16="http://schemas.microsoft.com/office/drawing/2014/main" id="{6F29EB26-5F89-1DEE-A080-1580CD8F5069}"/>
              </a:ext>
            </a:extLst>
          </p:cNvPr>
          <p:cNvGrpSpPr>
            <a:grpSpLocks/>
          </p:cNvGrpSpPr>
          <p:nvPr/>
        </p:nvGrpSpPr>
        <p:grpSpPr bwMode="auto">
          <a:xfrm>
            <a:off x="749299" y="1935227"/>
            <a:ext cx="4189413" cy="3778250"/>
            <a:chOff x="96" y="336"/>
            <a:chExt cx="2639" cy="2380"/>
          </a:xfrm>
        </p:grpSpPr>
        <p:pic>
          <p:nvPicPr>
            <p:cNvPr id="20520" name="Picture 3">
              <a:extLst>
                <a:ext uri="{FF2B5EF4-FFF2-40B4-BE49-F238E27FC236}">
                  <a16:creationId xmlns:a16="http://schemas.microsoft.com/office/drawing/2014/main" id="{C2884B01-FFB8-5296-1A04-F0243B9D2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4">
              <a:extLst>
                <a:ext uri="{FF2B5EF4-FFF2-40B4-BE49-F238E27FC236}">
                  <a16:creationId xmlns:a16="http://schemas.microsoft.com/office/drawing/2014/main" id="{2725AC5C-626A-F852-D791-C648C967E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5">
              <a:extLst>
                <a:ext uri="{FF2B5EF4-FFF2-40B4-BE49-F238E27FC236}">
                  <a16:creationId xmlns:a16="http://schemas.microsoft.com/office/drawing/2014/main" id="{F37E6FDE-86BB-78D5-F2D6-293E65994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6">
            <a:extLst>
              <a:ext uri="{FF2B5EF4-FFF2-40B4-BE49-F238E27FC236}">
                <a16:creationId xmlns:a16="http://schemas.microsoft.com/office/drawing/2014/main" id="{5B0421F4-8EB4-28D6-21D3-C75CEA624AE9}"/>
              </a:ext>
            </a:extLst>
          </p:cNvPr>
          <p:cNvGrpSpPr>
            <a:grpSpLocks/>
          </p:cNvGrpSpPr>
          <p:nvPr/>
        </p:nvGrpSpPr>
        <p:grpSpPr bwMode="auto">
          <a:xfrm>
            <a:off x="977899" y="5211827"/>
            <a:ext cx="1141413" cy="1238250"/>
            <a:chOff x="240" y="2400"/>
            <a:chExt cx="719" cy="780"/>
          </a:xfrm>
        </p:grpSpPr>
        <p:sp>
          <p:nvSpPr>
            <p:cNvPr id="20517" name="Oval 7">
              <a:extLst>
                <a:ext uri="{FF2B5EF4-FFF2-40B4-BE49-F238E27FC236}">
                  <a16:creationId xmlns:a16="http://schemas.microsoft.com/office/drawing/2014/main" id="{1298CA5D-B631-D8C8-34BC-CF94FF9E5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00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518" name="AutoShape 8">
              <a:extLst>
                <a:ext uri="{FF2B5EF4-FFF2-40B4-BE49-F238E27FC236}">
                  <a16:creationId xmlns:a16="http://schemas.microsoft.com/office/drawing/2014/main" id="{DC0F5AA0-DCF0-E364-2828-87316525D4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9" y="2496"/>
              <a:ext cx="71" cy="43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9" name="Text Box 9">
              <a:extLst>
                <a:ext uri="{FF2B5EF4-FFF2-40B4-BE49-F238E27FC236}">
                  <a16:creationId xmlns:a16="http://schemas.microsoft.com/office/drawing/2014/main" id="{83AAACB0-7C00-BDA7-F1B9-4464A53D0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0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F3EFAC-AF8B-A2BE-257F-3CA3DBF1805D}"/>
              </a:ext>
            </a:extLst>
          </p:cNvPr>
          <p:cNvGrpSpPr>
            <a:grpSpLocks/>
          </p:cNvGrpSpPr>
          <p:nvPr/>
        </p:nvGrpSpPr>
        <p:grpSpPr bwMode="auto">
          <a:xfrm>
            <a:off x="4711699" y="1782827"/>
            <a:ext cx="1827213" cy="433388"/>
            <a:chOff x="4114800" y="381000"/>
            <a:chExt cx="1827213" cy="433068"/>
          </a:xfrm>
        </p:grpSpPr>
        <p:sp>
          <p:nvSpPr>
            <p:cNvPr id="20514" name="Oval 11">
              <a:extLst>
                <a:ext uri="{FF2B5EF4-FFF2-40B4-BE49-F238E27FC236}">
                  <a16:creationId xmlns:a16="http://schemas.microsoft.com/office/drawing/2014/main" id="{2E3F0A40-3F7B-3F6D-0B6E-0FEA2CA5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685800"/>
              <a:ext cx="74613" cy="74613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0515" name="Text Box 12">
              <a:extLst>
                <a:ext uri="{FF2B5EF4-FFF2-40B4-BE49-F238E27FC236}">
                  <a16:creationId xmlns:a16="http://schemas.microsoft.com/office/drawing/2014/main" id="{9BC3D610-31A0-D405-71AA-99DF4ACAB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81000"/>
              <a:ext cx="1141413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get to here</a:t>
              </a:r>
            </a:p>
          </p:txBody>
        </p:sp>
        <p:cxnSp>
          <p:nvCxnSpPr>
            <p:cNvPr id="20516" name="AutoShape 13">
              <a:extLst>
                <a:ext uri="{FF2B5EF4-FFF2-40B4-BE49-F238E27FC236}">
                  <a16:creationId xmlns:a16="http://schemas.microsoft.com/office/drawing/2014/main" id="{80EC0151-0DBC-A583-F734-BE7A2ED74B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31481" y="524580"/>
              <a:ext cx="608013" cy="15081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5" name="Text Box 14">
            <a:extLst>
              <a:ext uri="{FF2B5EF4-FFF2-40B4-BE49-F238E27FC236}">
                <a16:creationId xmlns:a16="http://schemas.microsoft.com/office/drawing/2014/main" id="{E20D3D97-57BA-88A0-A42F-745F8170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898" y="1630427"/>
            <a:ext cx="11430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P = 0.2 atm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E2069B-4EBA-D514-4256-DE829EC22C75}"/>
              </a:ext>
            </a:extLst>
          </p:cNvPr>
          <p:cNvGrpSpPr>
            <a:grpSpLocks/>
          </p:cNvGrpSpPr>
          <p:nvPr/>
        </p:nvGrpSpPr>
        <p:grpSpPr bwMode="auto">
          <a:xfrm>
            <a:off x="3913186" y="2621028"/>
            <a:ext cx="2360612" cy="3583869"/>
            <a:chOff x="3316288" y="1219200"/>
            <a:chExt cx="2360612" cy="3583869"/>
          </a:xfrm>
        </p:grpSpPr>
        <p:sp>
          <p:nvSpPr>
            <p:cNvPr id="20508" name="Text Box 20">
              <a:extLst>
                <a:ext uri="{FF2B5EF4-FFF2-40B4-BE49-F238E27FC236}">
                  <a16:creationId xmlns:a16="http://schemas.microsoft.com/office/drawing/2014/main" id="{C046EA61-DAE9-AA7B-FDB6-8128C3F89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288" y="4508500"/>
              <a:ext cx="455612" cy="294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300" b="1">
                  <a:solidFill>
                    <a:srgbClr val="0000FF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grpSp>
          <p:nvGrpSpPr>
            <p:cNvPr id="20509" name="Group 3">
              <a:extLst>
                <a:ext uri="{FF2B5EF4-FFF2-40B4-BE49-F238E27FC236}">
                  <a16:creationId xmlns:a16="http://schemas.microsoft.com/office/drawing/2014/main" id="{ECE6CB13-61BD-26E8-7E3D-A1F80F3E7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8" y="1219200"/>
              <a:ext cx="2208212" cy="3275013"/>
              <a:chOff x="3468688" y="1219200"/>
              <a:chExt cx="2208212" cy="3275013"/>
            </a:xfrm>
          </p:grpSpPr>
          <p:sp>
            <p:nvSpPr>
              <p:cNvPr id="20510" name="Oval 17">
                <a:extLst>
                  <a:ext uri="{FF2B5EF4-FFF2-40B4-BE49-F238E27FC236}">
                    <a16:creationId xmlns:a16="http://schemas.microsoft.com/office/drawing/2014/main" id="{A873A967-3020-4F8A-8852-02180453A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688" y="1219200"/>
                <a:ext cx="150812" cy="15081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cxnSp>
            <p:nvCxnSpPr>
              <p:cNvPr id="20511" name="AutoShape 18">
                <a:extLst>
                  <a:ext uri="{FF2B5EF4-FFF2-40B4-BE49-F238E27FC236}">
                    <a16:creationId xmlns:a16="http://schemas.microsoft.com/office/drawing/2014/main" id="{3B41F3F9-58EC-138B-842E-7BEC3962ED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639892" y="1296987"/>
                <a:ext cx="1065212" cy="74613"/>
              </a:xfrm>
              <a:prstGeom prst="straightConnector1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2" name="Text Box 19">
                <a:extLst>
                  <a:ext uri="{FF2B5EF4-FFF2-40B4-BE49-F238E27FC236}">
                    <a16:creationId xmlns:a16="http://schemas.microsoft.com/office/drawing/2014/main" id="{A73125CF-F457-FBBE-874A-016E66204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5488" y="1219200"/>
                <a:ext cx="1141412" cy="26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en-US" altLang="en-US" sz="11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Azeotrope</a:t>
                </a:r>
              </a:p>
            </p:txBody>
          </p:sp>
          <p:sp>
            <p:nvSpPr>
              <p:cNvPr id="20513" name="Line 21">
                <a:extLst>
                  <a:ext uri="{FF2B5EF4-FFF2-40B4-BE49-F238E27FC236}">
                    <a16:creationId xmlns:a16="http://schemas.microsoft.com/office/drawing/2014/main" id="{A526BD92-23AC-BC9B-B8AB-945025A20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888" y="1371600"/>
                <a:ext cx="0" cy="3122613"/>
              </a:xfrm>
              <a:prstGeom prst="line">
                <a:avLst/>
              </a:prstGeom>
              <a:noFill/>
              <a:ln w="25560" cap="sq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7" name="Text Box 22">
            <a:extLst>
              <a:ext uri="{FF2B5EF4-FFF2-40B4-BE49-F238E27FC236}">
                <a16:creationId xmlns:a16="http://schemas.microsoft.com/office/drawing/2014/main" id="{8D6DE04C-B64D-7CDD-DA11-97768DDC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604" y="1623196"/>
            <a:ext cx="1143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 = 1.0 atm</a:t>
            </a:r>
          </a:p>
        </p:txBody>
      </p:sp>
      <p:grpSp>
        <p:nvGrpSpPr>
          <p:cNvPr id="4119" name="Group 23">
            <a:extLst>
              <a:ext uri="{FF2B5EF4-FFF2-40B4-BE49-F238E27FC236}">
                <a16:creationId xmlns:a16="http://schemas.microsoft.com/office/drawing/2014/main" id="{DB7569CB-D9DC-D773-BC1C-33ED890E43B7}"/>
              </a:ext>
            </a:extLst>
          </p:cNvPr>
          <p:cNvGrpSpPr>
            <a:grpSpLocks/>
          </p:cNvGrpSpPr>
          <p:nvPr/>
        </p:nvGrpSpPr>
        <p:grpSpPr bwMode="auto">
          <a:xfrm>
            <a:off x="5320805" y="5204596"/>
            <a:ext cx="2360613" cy="676275"/>
            <a:chOff x="1680" y="3664"/>
            <a:chExt cx="1487" cy="426"/>
          </a:xfrm>
        </p:grpSpPr>
        <p:sp>
          <p:nvSpPr>
            <p:cNvPr id="20505" name="Oval 24">
              <a:extLst>
                <a:ext uri="{FF2B5EF4-FFF2-40B4-BE49-F238E27FC236}">
                  <a16:creationId xmlns:a16="http://schemas.microsoft.com/office/drawing/2014/main" id="{6E85E54A-F754-4A56-4279-6FB3DB1D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64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506" name="AutoShape 25">
              <a:extLst>
                <a:ext uri="{FF2B5EF4-FFF2-40B4-BE49-F238E27FC236}">
                  <a16:creationId xmlns:a16="http://schemas.microsoft.com/office/drawing/2014/main" id="{56EE90D8-0F3D-9CBD-068C-484F899A97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04" y="3696"/>
              <a:ext cx="768" cy="159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Text Box 26">
              <a:extLst>
                <a:ext uri="{FF2B5EF4-FFF2-40B4-BE49-F238E27FC236}">
                  <a16:creationId xmlns:a16="http://schemas.microsoft.com/office/drawing/2014/main" id="{B0DBC483-8D23-4FA0-E64D-89B4B355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81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grpSp>
        <p:nvGrpSpPr>
          <p:cNvPr id="4123" name="Group 27">
            <a:extLst>
              <a:ext uri="{FF2B5EF4-FFF2-40B4-BE49-F238E27FC236}">
                <a16:creationId xmlns:a16="http://schemas.microsoft.com/office/drawing/2014/main" id="{7FC5917F-88C5-8ABA-D115-2B80A91E633F}"/>
              </a:ext>
            </a:extLst>
          </p:cNvPr>
          <p:cNvGrpSpPr>
            <a:grpSpLocks/>
          </p:cNvGrpSpPr>
          <p:nvPr/>
        </p:nvGrpSpPr>
        <p:grpSpPr bwMode="auto">
          <a:xfrm>
            <a:off x="9892805" y="1013596"/>
            <a:ext cx="1141413" cy="1141413"/>
            <a:chOff x="4560" y="1024"/>
            <a:chExt cx="719" cy="719"/>
          </a:xfrm>
        </p:grpSpPr>
        <p:sp>
          <p:nvSpPr>
            <p:cNvPr id="20502" name="Oval 28">
              <a:extLst>
                <a:ext uri="{FF2B5EF4-FFF2-40B4-BE49-F238E27FC236}">
                  <a16:creationId xmlns:a16="http://schemas.microsoft.com/office/drawing/2014/main" id="{BE43F418-C4B3-B142-26D9-3A704BF64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96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0503" name="Text Box 29">
              <a:extLst>
                <a:ext uri="{FF2B5EF4-FFF2-40B4-BE49-F238E27FC236}">
                  <a16:creationId xmlns:a16="http://schemas.microsoft.com/office/drawing/2014/main" id="{FB656DCD-CF37-9805-7BBA-5F0F34318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024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get to here</a:t>
              </a:r>
            </a:p>
          </p:txBody>
        </p:sp>
        <p:cxnSp>
          <p:nvCxnSpPr>
            <p:cNvPr id="20504" name="AutoShape 30">
              <a:extLst>
                <a:ext uri="{FF2B5EF4-FFF2-40B4-BE49-F238E27FC236}">
                  <a16:creationId xmlns:a16="http://schemas.microsoft.com/office/drawing/2014/main" id="{8796EBE3-A164-AF8E-A161-6EECECFC2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0" y="1295"/>
              <a:ext cx="215" cy="352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A281ED-E500-2F6D-0352-0EF9778AFA89}"/>
              </a:ext>
            </a:extLst>
          </p:cNvPr>
          <p:cNvGrpSpPr>
            <a:grpSpLocks/>
          </p:cNvGrpSpPr>
          <p:nvPr/>
        </p:nvGrpSpPr>
        <p:grpSpPr bwMode="auto">
          <a:xfrm>
            <a:off x="9511805" y="3045596"/>
            <a:ext cx="2436813" cy="2859969"/>
            <a:chOff x="6858000" y="3657600"/>
            <a:chExt cx="2436813" cy="2859969"/>
          </a:xfrm>
        </p:grpSpPr>
        <p:sp>
          <p:nvSpPr>
            <p:cNvPr id="20497" name="Oval 33">
              <a:extLst>
                <a:ext uri="{FF2B5EF4-FFF2-40B4-BE49-F238E27FC236}">
                  <a16:creationId xmlns:a16="http://schemas.microsoft.com/office/drawing/2014/main" id="{523DAB27-3846-654B-9859-48CAC9D1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657600"/>
              <a:ext cx="150813" cy="1508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498" name="AutoShape 34">
              <a:extLst>
                <a:ext uri="{FF2B5EF4-FFF2-40B4-BE49-F238E27FC236}">
                  <a16:creationId xmlns:a16="http://schemas.microsoft.com/office/drawing/2014/main" id="{15DE151E-DD5D-27CB-A811-03B2E15A9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326983" y="3746935"/>
              <a:ext cx="1065213" cy="7461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9" name="Text Box 35">
              <a:extLst>
                <a:ext uri="{FF2B5EF4-FFF2-40B4-BE49-F238E27FC236}">
                  <a16:creationId xmlns:a16="http://schemas.microsoft.com/office/drawing/2014/main" id="{D0C8E6DF-6FFB-9F1F-6C76-873C9012C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3657600"/>
              <a:ext cx="1141413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Azeotrope</a:t>
              </a:r>
            </a:p>
          </p:txBody>
        </p:sp>
        <p:sp>
          <p:nvSpPr>
            <p:cNvPr id="20500" name="Text Box 36">
              <a:extLst>
                <a:ext uri="{FF2B5EF4-FFF2-40B4-BE49-F238E27FC236}">
                  <a16:creationId xmlns:a16="http://schemas.microsoft.com/office/drawing/2014/main" id="{D36D9DCE-2B81-6C55-C57D-511C67B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6223000"/>
              <a:ext cx="608013" cy="294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300" b="1">
                  <a:solidFill>
                    <a:srgbClr val="0000FF"/>
                  </a:solidFill>
                  <a:latin typeface="Calibri" panose="020F0502020204030204" pitchFamily="34" charset="0"/>
                </a:rPr>
                <a:t>0.675</a:t>
              </a:r>
            </a:p>
          </p:txBody>
        </p:sp>
        <p:sp>
          <p:nvSpPr>
            <p:cNvPr id="20501" name="Line 37">
              <a:extLst>
                <a:ext uri="{FF2B5EF4-FFF2-40B4-BE49-F238E27FC236}">
                  <a16:creationId xmlns:a16="http://schemas.microsoft.com/office/drawing/2014/main" id="{B8893F96-6856-2BB4-C15D-A84812AD9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810000"/>
              <a:ext cx="0" cy="2487613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Line 38">
            <a:extLst>
              <a:ext uri="{FF2B5EF4-FFF2-40B4-BE49-F238E27FC236}">
                <a16:creationId xmlns:a16="http://schemas.microsoft.com/office/drawing/2014/main" id="{DCEF3DDD-2F7F-C6BB-48EF-B1ACDF722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423" y="2049528"/>
            <a:ext cx="1588" cy="3286125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39">
            <a:extLst>
              <a:ext uri="{FF2B5EF4-FFF2-40B4-BE49-F238E27FC236}">
                <a16:creationId xmlns:a16="http://schemas.microsoft.com/office/drawing/2014/main" id="{C871B179-25BB-D2AF-42D6-E490F9679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5929" y="2018484"/>
            <a:ext cx="1588" cy="3286125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Box 41">
            <a:extLst>
              <a:ext uri="{FF2B5EF4-FFF2-40B4-BE49-F238E27FC236}">
                <a16:creationId xmlns:a16="http://schemas.microsoft.com/office/drawing/2014/main" id="{EB390603-5E9C-E91D-1D6D-05540E24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3" y="544836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20496" name="TextBox 42">
            <a:extLst>
              <a:ext uri="{FF2B5EF4-FFF2-40B4-BE49-F238E27FC236}">
                <a16:creationId xmlns:a16="http://schemas.microsoft.com/office/drawing/2014/main" id="{5F62E041-F578-2731-E252-1070C93B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342" y="538398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06DB9-1FA3-BFB8-227A-BC7AB977C49E}"/>
              </a:ext>
            </a:extLst>
          </p:cNvPr>
          <p:cNvSpPr txBox="1"/>
          <p:nvPr/>
        </p:nvSpPr>
        <p:spPr>
          <a:xfrm>
            <a:off x="249357" y="785303"/>
            <a:ext cx="614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If we change the pressure from 0.2 atm to 1 atm…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4E48579-E93D-4C43-EC5E-B78D26DB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But wait…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97CC3FE5-773C-96DB-B5D8-85F9A538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877328"/>
            <a:ext cx="5715000" cy="855663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500" dirty="0">
                <a:solidFill>
                  <a:srgbClr val="000000"/>
                </a:solidFill>
              </a:rPr>
              <a:t>Composition of the azeotrope </a:t>
            </a:r>
          </a:p>
          <a:p>
            <a:pPr algn="ctr" eaLnBrk="1" hangingPunct="1">
              <a:buSzPct val="100000"/>
            </a:pPr>
            <a:r>
              <a:rPr lang="en-US" altLang="en-US" sz="2500" dirty="0">
                <a:solidFill>
                  <a:srgbClr val="000000"/>
                </a:solidFill>
              </a:rPr>
              <a:t>varies with system pressure!!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2" grpId="0" animBg="1"/>
      <p:bldP spid="2049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>
            <a:extLst>
              <a:ext uri="{FF2B5EF4-FFF2-40B4-BE49-F238E27FC236}">
                <a16:creationId xmlns:a16="http://schemas.microsoft.com/office/drawing/2014/main" id="{AE2A70B0-84A7-D1C1-8397-10D9F73CCC61}"/>
              </a:ext>
            </a:extLst>
          </p:cNvPr>
          <p:cNvGrpSpPr>
            <a:grpSpLocks/>
          </p:cNvGrpSpPr>
          <p:nvPr/>
        </p:nvGrpSpPr>
        <p:grpSpPr bwMode="auto">
          <a:xfrm>
            <a:off x="2817083" y="894906"/>
            <a:ext cx="5884863" cy="5307013"/>
            <a:chOff x="804" y="544"/>
            <a:chExt cx="3707" cy="3343"/>
          </a:xfrm>
        </p:grpSpPr>
        <p:pic>
          <p:nvPicPr>
            <p:cNvPr id="22554" name="Picture 2">
              <a:extLst>
                <a:ext uri="{FF2B5EF4-FFF2-40B4-BE49-F238E27FC236}">
                  <a16:creationId xmlns:a16="http://schemas.microsoft.com/office/drawing/2014/main" id="{360DE737-EEED-7849-1CCF-002C58892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544"/>
              <a:ext cx="3287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3">
              <a:extLst>
                <a:ext uri="{FF2B5EF4-FFF2-40B4-BE49-F238E27FC236}">
                  <a16:creationId xmlns:a16="http://schemas.microsoft.com/office/drawing/2014/main" id="{A28E1163-CC92-A35D-72FB-8A5A3379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2104"/>
              <a:ext cx="33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4">
              <a:extLst>
                <a:ext uri="{FF2B5EF4-FFF2-40B4-BE49-F238E27FC236}">
                  <a16:creationId xmlns:a16="http://schemas.microsoft.com/office/drawing/2014/main" id="{92EB0820-5618-172B-CA73-1391010D1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3776"/>
              <a:ext cx="3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Text Box 5">
            <a:extLst>
              <a:ext uri="{FF2B5EF4-FFF2-40B4-BE49-F238E27FC236}">
                <a16:creationId xmlns:a16="http://schemas.microsoft.com/office/drawing/2014/main" id="{4134F448-611F-6846-44EF-FE311019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901825"/>
            <a:ext cx="1143000" cy="30995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P = 0.2 atm</a:t>
            </a:r>
          </a:p>
        </p:txBody>
      </p: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7891F96E-AD04-A248-41ED-A8A117349978}"/>
              </a:ext>
            </a:extLst>
          </p:cNvPr>
          <p:cNvGrpSpPr>
            <a:grpSpLocks/>
          </p:cNvGrpSpPr>
          <p:nvPr/>
        </p:nvGrpSpPr>
        <p:grpSpPr bwMode="auto">
          <a:xfrm>
            <a:off x="3790951" y="1066801"/>
            <a:ext cx="4722813" cy="4594225"/>
            <a:chOff x="1428" y="672"/>
            <a:chExt cx="2975" cy="2894"/>
          </a:xfrm>
        </p:grpSpPr>
        <p:sp>
          <p:nvSpPr>
            <p:cNvPr id="22552" name="Freeform 7">
              <a:extLst>
                <a:ext uri="{FF2B5EF4-FFF2-40B4-BE49-F238E27FC236}">
                  <a16:creationId xmlns:a16="http://schemas.microsoft.com/office/drawing/2014/main" id="{002674F5-5E8E-3812-A17E-091EE5A5F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672"/>
              <a:ext cx="2975" cy="2894"/>
            </a:xfrm>
            <a:custGeom>
              <a:avLst/>
              <a:gdLst>
                <a:gd name="T0" fmla="*/ 0 w 4723906"/>
                <a:gd name="T1" fmla="*/ 0 h 4595603"/>
                <a:gd name="T2" fmla="*/ 0 w 4723906"/>
                <a:gd name="T3" fmla="*/ 0 h 4595603"/>
                <a:gd name="T4" fmla="*/ 0 w 4723906"/>
                <a:gd name="T5" fmla="*/ 0 h 4595603"/>
                <a:gd name="T6" fmla="*/ 0 w 4723906"/>
                <a:gd name="T7" fmla="*/ 0 h 4595603"/>
                <a:gd name="T8" fmla="*/ 0 w 4723906"/>
                <a:gd name="T9" fmla="*/ 0 h 4595603"/>
                <a:gd name="T10" fmla="*/ 0 w 4723906"/>
                <a:gd name="T11" fmla="*/ 0 h 4595603"/>
                <a:gd name="T12" fmla="*/ 0 w 4723906"/>
                <a:gd name="T13" fmla="*/ 0 h 4595603"/>
                <a:gd name="T14" fmla="*/ 0 w 4723906"/>
                <a:gd name="T15" fmla="*/ 0 h 4595603"/>
                <a:gd name="T16" fmla="*/ 0 w 4723906"/>
                <a:gd name="T17" fmla="*/ 0 h 4595603"/>
                <a:gd name="T18" fmla="*/ 0 w 4723906"/>
                <a:gd name="T19" fmla="*/ 0 h 4595603"/>
                <a:gd name="T20" fmla="*/ 0 w 4723906"/>
                <a:gd name="T21" fmla="*/ 0 h 4595603"/>
                <a:gd name="T22" fmla="*/ 0 w 4723906"/>
                <a:gd name="T23" fmla="*/ 0 h 4595603"/>
                <a:gd name="T24" fmla="*/ 0 w 4723906"/>
                <a:gd name="T25" fmla="*/ 0 h 4595603"/>
                <a:gd name="T26" fmla="*/ 0 w 4723906"/>
                <a:gd name="T27" fmla="*/ 0 h 4595603"/>
                <a:gd name="T28" fmla="*/ 0 w 4723906"/>
                <a:gd name="T29" fmla="*/ 0 h 4595603"/>
                <a:gd name="T30" fmla="*/ 0 w 4723906"/>
                <a:gd name="T31" fmla="*/ 0 h 4595603"/>
                <a:gd name="T32" fmla="*/ 0 w 4723906"/>
                <a:gd name="T33" fmla="*/ 0 h 4595603"/>
                <a:gd name="T34" fmla="*/ 0 w 4723906"/>
                <a:gd name="T35" fmla="*/ 0 h 4595603"/>
                <a:gd name="T36" fmla="*/ 0 w 4723906"/>
                <a:gd name="T37" fmla="*/ 0 h 45956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23906"/>
                <a:gd name="T58" fmla="*/ 0 h 4595603"/>
                <a:gd name="T59" fmla="*/ 4723906 w 4723906"/>
                <a:gd name="T60" fmla="*/ 4595603 h 45956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23906" h="4595603">
                  <a:moveTo>
                    <a:pt x="0" y="4595603"/>
                  </a:moveTo>
                  <a:cubicBezTo>
                    <a:pt x="31219" y="4221772"/>
                    <a:pt x="62438" y="3847941"/>
                    <a:pt x="91372" y="3590600"/>
                  </a:cubicBezTo>
                  <a:cubicBezTo>
                    <a:pt x="120306" y="3333259"/>
                    <a:pt x="144672" y="3211441"/>
                    <a:pt x="173606" y="3051554"/>
                  </a:cubicBezTo>
                  <a:cubicBezTo>
                    <a:pt x="202540" y="2891667"/>
                    <a:pt x="223861" y="2772894"/>
                    <a:pt x="264978" y="2631280"/>
                  </a:cubicBezTo>
                  <a:cubicBezTo>
                    <a:pt x="306095" y="2489666"/>
                    <a:pt x="357872" y="2323688"/>
                    <a:pt x="420309" y="2201870"/>
                  </a:cubicBezTo>
                  <a:cubicBezTo>
                    <a:pt x="482746" y="2080052"/>
                    <a:pt x="578687" y="1967369"/>
                    <a:pt x="639601" y="1900369"/>
                  </a:cubicBezTo>
                  <a:cubicBezTo>
                    <a:pt x="700515" y="1833369"/>
                    <a:pt x="723358" y="1833369"/>
                    <a:pt x="785795" y="1799869"/>
                  </a:cubicBezTo>
                  <a:cubicBezTo>
                    <a:pt x="848232" y="1766369"/>
                    <a:pt x="906101" y="1728300"/>
                    <a:pt x="1014224" y="1699368"/>
                  </a:cubicBezTo>
                  <a:cubicBezTo>
                    <a:pt x="1122347" y="1670436"/>
                    <a:pt x="1277679" y="1641504"/>
                    <a:pt x="1434533" y="1626277"/>
                  </a:cubicBezTo>
                  <a:cubicBezTo>
                    <a:pt x="1591387" y="1611050"/>
                    <a:pt x="1798496" y="1611049"/>
                    <a:pt x="1955350" y="1608004"/>
                  </a:cubicBezTo>
                  <a:cubicBezTo>
                    <a:pt x="2112204" y="1604959"/>
                    <a:pt x="2221850" y="1615617"/>
                    <a:pt x="2375659" y="1608004"/>
                  </a:cubicBezTo>
                  <a:cubicBezTo>
                    <a:pt x="2529468" y="1600391"/>
                    <a:pt x="2721348" y="1586687"/>
                    <a:pt x="2878202" y="1562323"/>
                  </a:cubicBezTo>
                  <a:cubicBezTo>
                    <a:pt x="3035056" y="1537959"/>
                    <a:pt x="3188865" y="1498368"/>
                    <a:pt x="3316785" y="1461822"/>
                  </a:cubicBezTo>
                  <a:cubicBezTo>
                    <a:pt x="3444705" y="1425276"/>
                    <a:pt x="3533031" y="1399390"/>
                    <a:pt x="3645722" y="1343049"/>
                  </a:cubicBezTo>
                  <a:cubicBezTo>
                    <a:pt x="3758414" y="1286708"/>
                    <a:pt x="3890903" y="1204481"/>
                    <a:pt x="3992934" y="1123776"/>
                  </a:cubicBezTo>
                  <a:cubicBezTo>
                    <a:pt x="4094965" y="1043071"/>
                    <a:pt x="4174154" y="957799"/>
                    <a:pt x="4257911" y="858821"/>
                  </a:cubicBezTo>
                  <a:cubicBezTo>
                    <a:pt x="4341668" y="759843"/>
                    <a:pt x="4436086" y="624320"/>
                    <a:pt x="4495477" y="529911"/>
                  </a:cubicBezTo>
                  <a:cubicBezTo>
                    <a:pt x="4554868" y="435502"/>
                    <a:pt x="4576189" y="380683"/>
                    <a:pt x="4614260" y="292365"/>
                  </a:cubicBezTo>
                  <a:cubicBezTo>
                    <a:pt x="4652331" y="204047"/>
                    <a:pt x="4723906" y="0"/>
                    <a:pt x="4723906" y="0"/>
                  </a:cubicBezTo>
                </a:path>
              </a:pathLst>
            </a:custGeom>
            <a:noFill/>
            <a:ln w="12600" cap="flat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Text Box 8">
              <a:extLst>
                <a:ext uri="{FF2B5EF4-FFF2-40B4-BE49-F238E27FC236}">
                  <a16:creationId xmlns:a16="http://schemas.microsoft.com/office/drawing/2014/main" id="{1A3CA6D6-E975-C5DD-AD6B-CDE9BA0F3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1584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B050"/>
                  </a:solidFill>
                  <a:latin typeface="Calibri" panose="020F0502020204030204" pitchFamily="34" charset="0"/>
                </a:rPr>
                <a:t>P = 1.0 atm</a:t>
              </a:r>
            </a:p>
          </p:txBody>
        </p:sp>
      </p:grpSp>
      <p:grpSp>
        <p:nvGrpSpPr>
          <p:cNvPr id="5129" name="Group 9">
            <a:extLst>
              <a:ext uri="{FF2B5EF4-FFF2-40B4-BE49-F238E27FC236}">
                <a16:creationId xmlns:a16="http://schemas.microsoft.com/office/drawing/2014/main" id="{A28FDDC0-E7A9-0E29-C6CC-4A765348F800}"/>
              </a:ext>
            </a:extLst>
          </p:cNvPr>
          <p:cNvGrpSpPr>
            <a:grpSpLocks/>
          </p:cNvGrpSpPr>
          <p:nvPr/>
        </p:nvGrpSpPr>
        <p:grpSpPr bwMode="auto">
          <a:xfrm>
            <a:off x="2190751" y="4979989"/>
            <a:ext cx="1751013" cy="619125"/>
            <a:chOff x="420" y="3137"/>
            <a:chExt cx="1103" cy="390"/>
          </a:xfrm>
        </p:grpSpPr>
        <p:sp>
          <p:nvSpPr>
            <p:cNvPr id="22549" name="Oval 10">
              <a:extLst>
                <a:ext uri="{FF2B5EF4-FFF2-40B4-BE49-F238E27FC236}">
                  <a16:creationId xmlns:a16="http://schemas.microsoft.com/office/drawing/2014/main" id="{0930B746-0C8B-624C-5B68-87623DD3E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3480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2550" name="AutoShape 11">
              <a:extLst>
                <a:ext uri="{FF2B5EF4-FFF2-40B4-BE49-F238E27FC236}">
                  <a16:creationId xmlns:a16="http://schemas.microsoft.com/office/drawing/2014/main" id="{0124960D-7C7B-8A11-4772-CF8533797E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5" y="3408"/>
              <a:ext cx="527" cy="7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1" name="Text Box 12">
              <a:extLst>
                <a:ext uri="{FF2B5EF4-FFF2-40B4-BE49-F238E27FC236}">
                  <a16:creationId xmlns:a16="http://schemas.microsoft.com/office/drawing/2014/main" id="{0457BD5C-E0B2-5D78-7B6C-3AE845617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313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sp>
        <p:nvSpPr>
          <p:cNvPr id="5133" name="Line 13">
            <a:extLst>
              <a:ext uri="{FF2B5EF4-FFF2-40B4-BE49-F238E27FC236}">
                <a16:creationId xmlns:a16="http://schemas.microsoft.com/office/drawing/2014/main" id="{D4B24F6A-BDB4-1B44-FDD5-05E903FD8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338514"/>
            <a:ext cx="1219200" cy="2225675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EDB379DD-814B-C2E8-204B-3D16D169C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1" y="2101850"/>
            <a:ext cx="2328863" cy="1239838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C123395C-8B3A-9280-708E-B64621A9F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025" y="4341814"/>
            <a:ext cx="1588" cy="12223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EF89CC0A-EE7F-C05A-BB27-516BECA84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43400"/>
            <a:ext cx="685800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41CE06AA-7817-6C62-F6E4-22B59783D1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25" y="2360613"/>
            <a:ext cx="1588" cy="19859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CC274C7D-05CF-9677-920D-01662CC76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362201"/>
            <a:ext cx="2324100" cy="31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>
            <a:extLst>
              <a:ext uri="{FF2B5EF4-FFF2-40B4-BE49-F238E27FC236}">
                <a16:creationId xmlns:a16="http://schemas.microsoft.com/office/drawing/2014/main" id="{38B4609C-B4BF-4048-4D27-6104A7F57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2108201"/>
            <a:ext cx="0" cy="25082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63B85877-4C77-750C-F632-09E151FDE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1" y="2101851"/>
            <a:ext cx="538163" cy="4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C0AF9E94-6053-6C1C-DBA9-9626E568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B9469C9B-4CAD-57BA-F9B6-6F549B73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94945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E2960D94-50B9-C57B-D49C-044CCC20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67640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DD61F330-74DB-94FB-6DE2-75C8C148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59" y="4421719"/>
            <a:ext cx="1836738" cy="549275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3 stages required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 Column A</a:t>
            </a:r>
          </a:p>
        </p:txBody>
      </p:sp>
      <p:sp>
        <p:nvSpPr>
          <p:cNvPr id="26" name="Line 38">
            <a:extLst>
              <a:ext uri="{FF2B5EF4-FFF2-40B4-BE49-F238E27FC236}">
                <a16:creationId xmlns:a16="http://schemas.microsoft.com/office/drawing/2014/main" id="{FED89552-E60C-5487-00B4-CC514D994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736" y="990600"/>
            <a:ext cx="0" cy="4656138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5424A-9E7C-50D0-E5FF-FBEBBC59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59213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913BEC33-D3B1-D79B-73A0-C1929A94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891" y="2069307"/>
            <a:ext cx="74613" cy="74613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FA2682C-EE71-EDC3-A7B0-0C21AFB2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1684342"/>
            <a:ext cx="1141413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Move here at 0.2 atm and stop before azeotrope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037E7-AF47-C67A-8CAB-A9A9A1B3EA5D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7519274" y="2070154"/>
            <a:ext cx="1342152" cy="4326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2">
            <a:extLst>
              <a:ext uri="{FF2B5EF4-FFF2-40B4-BE49-F238E27FC236}">
                <a16:creationId xmlns:a16="http://schemas.microsoft.com/office/drawing/2014/main" id="{5E47627B-43AB-D27B-7211-273B3F5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584" y="2584966"/>
            <a:ext cx="1141413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Compress to 1 atm: azeotrope moves down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ACB554-D819-E15E-0900-62D6275FAFE8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7086601" y="2583378"/>
            <a:ext cx="1762983" cy="30276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2">
            <a:extLst>
              <a:ext uri="{FF2B5EF4-FFF2-40B4-BE49-F238E27FC236}">
                <a16:creationId xmlns:a16="http://schemas.microsoft.com/office/drawing/2014/main" id="{2F1C33B1-644F-7588-6FB2-EE7B5F22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772" y="3414713"/>
            <a:ext cx="114141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We are now past the azeotrope!</a:t>
            </a:r>
          </a:p>
        </p:txBody>
      </p:sp>
      <p:sp>
        <p:nvSpPr>
          <p:cNvPr id="25" name="Oval 33">
            <a:extLst>
              <a:ext uri="{FF2B5EF4-FFF2-40B4-BE49-F238E27FC236}">
                <a16:creationId xmlns:a16="http://schemas.microsoft.com/office/drawing/2014/main" id="{D4524F33-C826-EA9E-9889-B0FFD0CF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000" y="1919426"/>
            <a:ext cx="150813" cy="150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F02888B7-836E-8C3C-97A0-D9EF65287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3678" y="2127251"/>
            <a:ext cx="1" cy="350519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DF5E3FCD-32DB-4531-A701-3FBC8D30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634" y="5925476"/>
            <a:ext cx="1141413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0.77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F85292E-E91E-A8E0-180D-A53F13E9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The plan: use P to get around azeotrope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4805 0.08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 -6 1.48148 -6 L 0.06458 -0.17755">
                                      <p:cBhvr additive="repl">
                                        <p:cTn id="51" dur="2000" fill="hold"/>
                                        <p:tgtEl>
                                          <p:spTgt spid="51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nimBg="1"/>
      <p:bldP spid="5" grpId="0" animBg="1"/>
      <p:bldP spid="10" grpId="0"/>
      <p:bldP spid="10" grpId="1"/>
      <p:bldP spid="15" grpId="0"/>
      <p:bldP spid="15" grpId="1"/>
      <p:bldP spid="22" grpId="0"/>
      <p:bldP spid="22" grpId="1"/>
      <p:bldP spid="25" grpId="0" animBg="1"/>
      <p:bldP spid="25" grpId="2" animBg="1"/>
      <p:bldP spid="25" grpId="3" animBg="1"/>
      <p:bldP spid="27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624C4D9-78DA-7A79-36DF-9DA45A9D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9" y="1012596"/>
            <a:ext cx="219429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chemeClr val="tx1"/>
                </a:solidFill>
              </a:rPr>
              <a:t>Now what? 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674BD635-6FA5-9619-DB82-DEDA1CC2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 bwMode="auto">
          <a:xfrm>
            <a:off x="1295400" y="1828800"/>
            <a:ext cx="8166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F0EBA946-F3EE-F661-0280-B38216D9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632" y="917480"/>
            <a:ext cx="3124200" cy="35052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794C3FAB-26CC-0428-97DB-B4B19C35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766" y="386682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A3724B79-4B34-E887-ADE9-6C8FE9E66CB4}"/>
              </a:ext>
            </a:extLst>
          </p:cNvPr>
          <p:cNvSpPr/>
          <p:nvPr/>
        </p:nvSpPr>
        <p:spPr bwMode="auto">
          <a:xfrm rot="16200000">
            <a:off x="3097213" y="3675063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E30C062-BEDF-AFF5-57F9-4DF54FA7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480" y="4800600"/>
            <a:ext cx="30480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00B050"/>
                </a:solidFill>
              </a:rPr>
              <a:t>Achieved 2% acetonitrile stream….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71EA392-F3A2-74CC-C85C-23A445F2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079" y="2018730"/>
            <a:ext cx="282742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FF0000"/>
                </a:solidFill>
              </a:rPr>
              <a:t>Need 98% acetonitrile stream...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751BFA4-E068-2678-B381-0B01AFAF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Our current setup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A34BE94C-FA2F-E249-FB0E-EA3EE9D5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889" y="4022543"/>
            <a:ext cx="150056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Don’t forget an expander!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A11090C-89B5-A3CE-730F-BABF969F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150" y="3432408"/>
            <a:ext cx="45147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rgbClr val="0000FF"/>
                </a:solidFill>
              </a:rPr>
              <a:t>Let’s use another column!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>
            <a:extLst>
              <a:ext uri="{FF2B5EF4-FFF2-40B4-BE49-F238E27FC236}">
                <a16:creationId xmlns:a16="http://schemas.microsoft.com/office/drawing/2014/main" id="{D698AE15-69DB-4B54-2D0B-7F089C8C08CF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863601"/>
            <a:ext cx="5884863" cy="5307013"/>
            <a:chOff x="816" y="544"/>
            <a:chExt cx="3707" cy="3343"/>
          </a:xfrm>
        </p:grpSpPr>
        <p:grpSp>
          <p:nvGrpSpPr>
            <p:cNvPr id="26642" name="Group 2">
              <a:extLst>
                <a:ext uri="{FF2B5EF4-FFF2-40B4-BE49-F238E27FC236}">
                  <a16:creationId xmlns:a16="http://schemas.microsoft.com/office/drawing/2014/main" id="{5C0742B5-4C29-B88A-13C6-E59150FFB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544"/>
              <a:ext cx="3707" cy="3343"/>
              <a:chOff x="816" y="544"/>
              <a:chExt cx="3707" cy="3343"/>
            </a:xfrm>
          </p:grpSpPr>
          <p:pic>
            <p:nvPicPr>
              <p:cNvPr id="26651" name="Picture 3">
                <a:extLst>
                  <a:ext uri="{FF2B5EF4-FFF2-40B4-BE49-F238E27FC236}">
                    <a16:creationId xmlns:a16="http://schemas.microsoft.com/office/drawing/2014/main" id="{5C571AEC-5672-741D-39E9-C555CCE61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" y="544"/>
                <a:ext cx="3287" cy="3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2" name="Picture 4">
                <a:extLst>
                  <a:ext uri="{FF2B5EF4-FFF2-40B4-BE49-F238E27FC236}">
                    <a16:creationId xmlns:a16="http://schemas.microsoft.com/office/drawing/2014/main" id="{CA87A507-342D-B2B2-91C0-BF321CB32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104"/>
                <a:ext cx="335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3" name="Picture 5">
                <a:extLst>
                  <a:ext uri="{FF2B5EF4-FFF2-40B4-BE49-F238E27FC236}">
                    <a16:creationId xmlns:a16="http://schemas.microsoft.com/office/drawing/2014/main" id="{D555B285-0BEB-A090-1249-F36E0EFCD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8" y="3776"/>
                <a:ext cx="32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5" name="Line 6">
              <a:extLst>
                <a:ext uri="{FF2B5EF4-FFF2-40B4-BE49-F238E27FC236}">
                  <a16:creationId xmlns:a16="http://schemas.microsoft.com/office/drawing/2014/main" id="{2DD42573-D6E4-FD2F-E7C8-711E33637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7" y="2103"/>
              <a:ext cx="767" cy="1401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6" name="Line 7">
              <a:extLst>
                <a:ext uri="{FF2B5EF4-FFF2-40B4-BE49-F238E27FC236}">
                  <a16:creationId xmlns:a16="http://schemas.microsoft.com/office/drawing/2014/main" id="{862D0CD8-7F04-3AD6-33CC-970C2EDFF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314"/>
              <a:ext cx="1487" cy="790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7" name="Line 8">
              <a:extLst>
                <a:ext uri="{FF2B5EF4-FFF2-40B4-BE49-F238E27FC236}">
                  <a16:creationId xmlns:a16="http://schemas.microsoft.com/office/drawing/2014/main" id="{BFFF096E-415C-4E07-74ED-EB6265447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7" y="2735"/>
              <a:ext cx="0" cy="769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8" name="Line 9">
              <a:extLst>
                <a:ext uri="{FF2B5EF4-FFF2-40B4-BE49-F238E27FC236}">
                  <a16:creationId xmlns:a16="http://schemas.microsoft.com/office/drawing/2014/main" id="{FB6F2269-9A4B-33F7-8743-63B1452D2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36"/>
              <a:ext cx="431" cy="0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9" name="Line 10">
              <a:extLst>
                <a:ext uri="{FF2B5EF4-FFF2-40B4-BE49-F238E27FC236}">
                  <a16:creationId xmlns:a16="http://schemas.microsoft.com/office/drawing/2014/main" id="{35DDB1B0-B4C3-C096-412E-CE30F7389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1487"/>
              <a:ext cx="0" cy="1250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0" name="Line 11">
              <a:extLst>
                <a:ext uri="{FF2B5EF4-FFF2-40B4-BE49-F238E27FC236}">
                  <a16:creationId xmlns:a16="http://schemas.microsoft.com/office/drawing/2014/main" id="{3F6E5A79-1770-7CEC-E0BF-20D806AAF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488"/>
              <a:ext cx="1475" cy="7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1" name="Line 12">
              <a:extLst>
                <a:ext uri="{FF2B5EF4-FFF2-40B4-BE49-F238E27FC236}">
                  <a16:creationId xmlns:a16="http://schemas.microsoft.com/office/drawing/2014/main" id="{E06F4C04-B3BD-F1B4-4092-4099CE0B2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1340"/>
              <a:ext cx="0" cy="151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2" name="Line 13">
              <a:extLst>
                <a:ext uri="{FF2B5EF4-FFF2-40B4-BE49-F238E27FC236}">
                  <a16:creationId xmlns:a16="http://schemas.microsoft.com/office/drawing/2014/main" id="{2C13F167-02AB-6285-C45D-58B95AF42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" y="1320"/>
              <a:ext cx="335" cy="3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6626" name="Text Box 14">
            <a:extLst>
              <a:ext uri="{FF2B5EF4-FFF2-40B4-BE49-F238E27FC236}">
                <a16:creationId xmlns:a16="http://schemas.microsoft.com/office/drawing/2014/main" id="{BF87C055-251F-EA42-CF85-F6E41EE5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F87747FC-9E42-4399-86F5-F3AB9F7674FA}" type="slidenum">
              <a:rPr lang="en-US" altLang="en-US" sz="1200">
                <a:solidFill>
                  <a:srgbClr val="878787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7</a:t>
            </a:fld>
            <a:endParaRPr lang="en-US" altLang="en-US" sz="1200">
              <a:solidFill>
                <a:srgbClr val="878787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7CB64030-359F-8625-8CC7-3A7235678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189" y="1042988"/>
            <a:ext cx="14287" cy="4608512"/>
          </a:xfrm>
          <a:prstGeom prst="line">
            <a:avLst/>
          </a:prstGeom>
          <a:noFill/>
          <a:ln w="25560" cap="sq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Rectangle 16">
            <a:extLst>
              <a:ext uri="{FF2B5EF4-FFF2-40B4-BE49-F238E27FC236}">
                <a16:creationId xmlns:a16="http://schemas.microsoft.com/office/drawing/2014/main" id="{A860274A-0828-6A44-7C4C-25659420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629" name="Rectangle 17">
            <a:extLst>
              <a:ext uri="{FF2B5EF4-FFF2-40B4-BE49-F238E27FC236}">
                <a16:creationId xmlns:a16="http://schemas.microsoft.com/office/drawing/2014/main" id="{07CF4181-86B5-C053-F66C-C679343A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94945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30" name="Rectangle 18">
            <a:extLst>
              <a:ext uri="{FF2B5EF4-FFF2-40B4-BE49-F238E27FC236}">
                <a16:creationId xmlns:a16="http://schemas.microsoft.com/office/drawing/2014/main" id="{5411FB6C-2BA5-C3D6-7138-8B9FEE7A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67640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DCA37FF7-8BB9-18BE-24BB-3981787E0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42988"/>
            <a:ext cx="4724400" cy="4595812"/>
          </a:xfrm>
          <a:custGeom>
            <a:avLst/>
            <a:gdLst>
              <a:gd name="T0" fmla="*/ 0 w 4723906"/>
              <a:gd name="T1" fmla="*/ 4598740 h 4595603"/>
              <a:gd name="T2" fmla="*/ 91522 w 4723906"/>
              <a:gd name="T3" fmla="*/ 3593047 h 4595603"/>
              <a:gd name="T4" fmla="*/ 173876 w 4723906"/>
              <a:gd name="T5" fmla="*/ 3053640 h 4595603"/>
              <a:gd name="T6" fmla="*/ 265398 w 4723906"/>
              <a:gd name="T7" fmla="*/ 2633081 h 4595603"/>
              <a:gd name="T8" fmla="*/ 420969 w 4723906"/>
              <a:gd name="T9" fmla="*/ 2203372 h 4595603"/>
              <a:gd name="T10" fmla="*/ 640606 w 4723906"/>
              <a:gd name="T11" fmla="*/ 1901660 h 4595603"/>
              <a:gd name="T12" fmla="*/ 787025 w 4723906"/>
              <a:gd name="T13" fmla="*/ 1801100 h 4595603"/>
              <a:gd name="T14" fmla="*/ 1015814 w 4723906"/>
              <a:gd name="T15" fmla="*/ 1700524 h 4595603"/>
              <a:gd name="T16" fmla="*/ 1436784 w 4723906"/>
              <a:gd name="T17" fmla="*/ 1627388 h 4595603"/>
              <a:gd name="T18" fmla="*/ 1958424 w 4723906"/>
              <a:gd name="T19" fmla="*/ 1609100 h 4595603"/>
              <a:gd name="T20" fmla="*/ 2379391 w 4723906"/>
              <a:gd name="T21" fmla="*/ 1609100 h 4595603"/>
              <a:gd name="T22" fmla="*/ 2882718 w 4723906"/>
              <a:gd name="T23" fmla="*/ 1563389 h 4595603"/>
              <a:gd name="T24" fmla="*/ 3321990 w 4723906"/>
              <a:gd name="T25" fmla="*/ 1462821 h 4595603"/>
              <a:gd name="T26" fmla="*/ 3651446 w 4723906"/>
              <a:gd name="T27" fmla="*/ 1343965 h 4595603"/>
              <a:gd name="T28" fmla="*/ 3999205 w 4723906"/>
              <a:gd name="T29" fmla="*/ 1124542 h 4595603"/>
              <a:gd name="T30" fmla="*/ 4264597 w 4723906"/>
              <a:gd name="T31" fmla="*/ 859406 h 4595603"/>
              <a:gd name="T32" fmla="*/ 4502535 w 4723906"/>
              <a:gd name="T33" fmla="*/ 530271 h 4595603"/>
              <a:gd name="T34" fmla="*/ 4621505 w 4723906"/>
              <a:gd name="T35" fmla="*/ 292560 h 4595603"/>
              <a:gd name="T36" fmla="*/ 4731321 w 4723906"/>
              <a:gd name="T37" fmla="*/ 0 h 45956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23906"/>
              <a:gd name="T58" fmla="*/ 0 h 4595603"/>
              <a:gd name="T59" fmla="*/ 4723906 w 4723906"/>
              <a:gd name="T60" fmla="*/ 4595603 h 45956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23906" h="4595603">
                <a:moveTo>
                  <a:pt x="0" y="4595603"/>
                </a:moveTo>
                <a:cubicBezTo>
                  <a:pt x="31219" y="4221772"/>
                  <a:pt x="62438" y="3847941"/>
                  <a:pt x="91372" y="3590600"/>
                </a:cubicBezTo>
                <a:cubicBezTo>
                  <a:pt x="120306" y="3333259"/>
                  <a:pt x="144672" y="3211441"/>
                  <a:pt x="173606" y="3051554"/>
                </a:cubicBezTo>
                <a:cubicBezTo>
                  <a:pt x="202540" y="2891667"/>
                  <a:pt x="223861" y="2772894"/>
                  <a:pt x="264978" y="2631280"/>
                </a:cubicBezTo>
                <a:cubicBezTo>
                  <a:pt x="306095" y="2489666"/>
                  <a:pt x="357872" y="2323688"/>
                  <a:pt x="420309" y="2201870"/>
                </a:cubicBezTo>
                <a:cubicBezTo>
                  <a:pt x="482746" y="2080052"/>
                  <a:pt x="578687" y="1967369"/>
                  <a:pt x="639601" y="1900369"/>
                </a:cubicBezTo>
                <a:cubicBezTo>
                  <a:pt x="700515" y="1833369"/>
                  <a:pt x="723358" y="1833369"/>
                  <a:pt x="785795" y="1799869"/>
                </a:cubicBezTo>
                <a:cubicBezTo>
                  <a:pt x="848232" y="1766369"/>
                  <a:pt x="906101" y="1728300"/>
                  <a:pt x="1014224" y="1699368"/>
                </a:cubicBezTo>
                <a:cubicBezTo>
                  <a:pt x="1122347" y="1670436"/>
                  <a:pt x="1277679" y="1641504"/>
                  <a:pt x="1434533" y="1626277"/>
                </a:cubicBezTo>
                <a:cubicBezTo>
                  <a:pt x="1591387" y="1611050"/>
                  <a:pt x="1798496" y="1611049"/>
                  <a:pt x="1955350" y="1608004"/>
                </a:cubicBezTo>
                <a:cubicBezTo>
                  <a:pt x="2112204" y="1604959"/>
                  <a:pt x="2221850" y="1615617"/>
                  <a:pt x="2375659" y="1608004"/>
                </a:cubicBezTo>
                <a:cubicBezTo>
                  <a:pt x="2529468" y="1600391"/>
                  <a:pt x="2721348" y="1586687"/>
                  <a:pt x="2878202" y="1562323"/>
                </a:cubicBezTo>
                <a:cubicBezTo>
                  <a:pt x="3035056" y="1537959"/>
                  <a:pt x="3188865" y="1498368"/>
                  <a:pt x="3316785" y="1461822"/>
                </a:cubicBezTo>
                <a:cubicBezTo>
                  <a:pt x="3444705" y="1425276"/>
                  <a:pt x="3533031" y="1399390"/>
                  <a:pt x="3645722" y="1343049"/>
                </a:cubicBezTo>
                <a:cubicBezTo>
                  <a:pt x="3758414" y="1286708"/>
                  <a:pt x="3890903" y="1204481"/>
                  <a:pt x="3992934" y="1123776"/>
                </a:cubicBezTo>
                <a:cubicBezTo>
                  <a:pt x="4094965" y="1043071"/>
                  <a:pt x="4174154" y="957799"/>
                  <a:pt x="4257911" y="858821"/>
                </a:cubicBezTo>
                <a:cubicBezTo>
                  <a:pt x="4341668" y="759843"/>
                  <a:pt x="4436086" y="624320"/>
                  <a:pt x="4495477" y="529911"/>
                </a:cubicBezTo>
                <a:cubicBezTo>
                  <a:pt x="4554868" y="435502"/>
                  <a:pt x="4576189" y="380683"/>
                  <a:pt x="4614260" y="292365"/>
                </a:cubicBezTo>
                <a:cubicBezTo>
                  <a:pt x="4652331" y="204047"/>
                  <a:pt x="4723906" y="0"/>
                  <a:pt x="4723906" y="0"/>
                </a:cubicBezTo>
              </a:path>
            </a:pathLst>
          </a:custGeom>
          <a:noFill/>
          <a:ln w="12600" cap="flat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8" name="Group 20">
            <a:extLst>
              <a:ext uri="{FF2B5EF4-FFF2-40B4-BE49-F238E27FC236}">
                <a16:creationId xmlns:a16="http://schemas.microsoft.com/office/drawing/2014/main" id="{2CB4AEAD-B211-5D1A-94A3-1BDBBA4815C3}"/>
              </a:ext>
            </a:extLst>
          </p:cNvPr>
          <p:cNvGrpSpPr>
            <a:grpSpLocks/>
          </p:cNvGrpSpPr>
          <p:nvPr/>
        </p:nvGrpSpPr>
        <p:grpSpPr bwMode="auto">
          <a:xfrm>
            <a:off x="8458201" y="762000"/>
            <a:ext cx="1827213" cy="433388"/>
            <a:chOff x="4368" y="480"/>
            <a:chExt cx="1151" cy="273"/>
          </a:xfrm>
        </p:grpSpPr>
        <p:sp>
          <p:nvSpPr>
            <p:cNvPr id="26639" name="Oval 21">
              <a:extLst>
                <a:ext uri="{FF2B5EF4-FFF2-40B4-BE49-F238E27FC236}">
                  <a16:creationId xmlns:a16="http://schemas.microsoft.com/office/drawing/2014/main" id="{B2134DA3-2960-815A-C24E-01F4E04A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672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6640" name="Text Box 22">
              <a:extLst>
                <a:ext uri="{FF2B5EF4-FFF2-40B4-BE49-F238E27FC236}">
                  <a16:creationId xmlns:a16="http://schemas.microsoft.com/office/drawing/2014/main" id="{C105535D-FFF6-23CC-89FE-E6475B8B0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480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be here</a:t>
              </a:r>
            </a:p>
          </p:txBody>
        </p:sp>
        <p:cxnSp>
          <p:nvCxnSpPr>
            <p:cNvPr id="26641" name="AutoShape 23">
              <a:extLst>
                <a:ext uri="{FF2B5EF4-FFF2-40B4-BE49-F238E27FC236}">
                  <a16:creationId xmlns:a16="http://schemas.microsoft.com/office/drawing/2014/main" id="{11069E87-4469-84D8-2CB7-088D3AC5D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63" y="578"/>
              <a:ext cx="383" cy="95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2" name="Group 24">
            <a:extLst>
              <a:ext uri="{FF2B5EF4-FFF2-40B4-BE49-F238E27FC236}">
                <a16:creationId xmlns:a16="http://schemas.microsoft.com/office/drawing/2014/main" id="{459B6224-99F0-95EA-04A3-93CADB0F4F64}"/>
              </a:ext>
            </a:extLst>
          </p:cNvPr>
          <p:cNvGrpSpPr>
            <a:grpSpLocks/>
          </p:cNvGrpSpPr>
          <p:nvPr/>
        </p:nvGrpSpPr>
        <p:grpSpPr bwMode="auto">
          <a:xfrm>
            <a:off x="5448301" y="560389"/>
            <a:ext cx="2703513" cy="1039813"/>
            <a:chOff x="2472" y="353"/>
            <a:chExt cx="1703" cy="655"/>
          </a:xfrm>
        </p:grpSpPr>
        <p:sp>
          <p:nvSpPr>
            <p:cNvPr id="26637" name="Text Box 25">
              <a:extLst>
                <a:ext uri="{FF2B5EF4-FFF2-40B4-BE49-F238E27FC236}">
                  <a16:creationId xmlns:a16="http://schemas.microsoft.com/office/drawing/2014/main" id="{C9A847CA-76F5-A2F4-70FA-A00708F64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53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P = 0.2 atm</a:t>
              </a:r>
            </a:p>
          </p:txBody>
        </p:sp>
        <p:cxnSp>
          <p:nvCxnSpPr>
            <p:cNvPr id="26638" name="AutoShape 26">
              <a:extLst>
                <a:ext uri="{FF2B5EF4-FFF2-40B4-BE49-F238E27FC236}">
                  <a16:creationId xmlns:a16="http://schemas.microsoft.com/office/drawing/2014/main" id="{CD02D95F-D676-D520-007E-FF7572D1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2" y="450"/>
              <a:ext cx="983" cy="558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F6F95E89-1E2D-DCBA-5D7C-9C82EC959752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2030413"/>
            <a:ext cx="1846263" cy="977900"/>
            <a:chOff x="4080" y="1279"/>
            <a:chExt cx="1163" cy="616"/>
          </a:xfrm>
        </p:grpSpPr>
        <p:sp>
          <p:nvSpPr>
            <p:cNvPr id="26635" name="Text Box 28">
              <a:extLst>
                <a:ext uri="{FF2B5EF4-FFF2-40B4-BE49-F238E27FC236}">
                  <a16:creationId xmlns:a16="http://schemas.microsoft.com/office/drawing/2014/main" id="{87C293A1-65AA-DAE8-5953-DCDA3392D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1700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 = 1.0 atm</a:t>
              </a:r>
            </a:p>
          </p:txBody>
        </p:sp>
        <p:cxnSp>
          <p:nvCxnSpPr>
            <p:cNvPr id="26636" name="AutoShape 29">
              <a:extLst>
                <a:ext uri="{FF2B5EF4-FFF2-40B4-BE49-F238E27FC236}">
                  <a16:creationId xmlns:a16="http://schemas.microsoft.com/office/drawing/2014/main" id="{8EE5C3ED-F4C3-F5DE-08C4-8AF1B61D862C}"/>
                </a:ext>
              </a:extLst>
            </p:cNvPr>
            <p:cNvCxnSpPr>
              <a:cxnSpLocks noChangeShapeType="1"/>
              <a:stCxn id="26635" idx="0"/>
            </p:cNvCxnSpPr>
            <p:nvPr/>
          </p:nvCxnSpPr>
          <p:spPr bwMode="auto">
            <a:xfrm flipH="1" flipV="1">
              <a:off x="4080" y="1279"/>
              <a:ext cx="803" cy="42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BBFC35-5CDE-9571-8E3B-20CD5670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Feed to 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CC37019A-D1EE-6DF1-4839-61774067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85800"/>
            <a:ext cx="5207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73632E2-DB10-D03C-B46C-93D7EDDE2177}"/>
              </a:ext>
            </a:extLst>
          </p:cNvPr>
          <p:cNvGrpSpPr>
            <a:grpSpLocks/>
          </p:cNvGrpSpPr>
          <p:nvPr/>
        </p:nvGrpSpPr>
        <p:grpSpPr bwMode="auto">
          <a:xfrm>
            <a:off x="7518401" y="935038"/>
            <a:ext cx="1298575" cy="1268412"/>
            <a:chOff x="3776" y="589"/>
            <a:chExt cx="818" cy="799"/>
          </a:xfrm>
        </p:grpSpPr>
        <p:sp>
          <p:nvSpPr>
            <p:cNvPr id="28698" name="Line 3">
              <a:extLst>
                <a:ext uri="{FF2B5EF4-FFF2-40B4-BE49-F238E27FC236}">
                  <a16:creationId xmlns:a16="http://schemas.microsoft.com/office/drawing/2014/main" id="{73D30A4D-89CB-A750-62A2-6E9D02BC7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588"/>
              <a:ext cx="572" cy="637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4">
              <a:extLst>
                <a:ext uri="{FF2B5EF4-FFF2-40B4-BE49-F238E27FC236}">
                  <a16:creationId xmlns:a16="http://schemas.microsoft.com/office/drawing/2014/main" id="{AD28B53B-2B63-FA15-98FD-7DE539A4B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1225"/>
              <a:ext cx="247" cy="163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5">
            <a:extLst>
              <a:ext uri="{FF2B5EF4-FFF2-40B4-BE49-F238E27FC236}">
                <a16:creationId xmlns:a16="http://schemas.microsoft.com/office/drawing/2014/main" id="{0149C699-699A-7EC4-FE4F-E909F5ED76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6975" y="933451"/>
            <a:ext cx="0" cy="13811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8E8CE32A-C155-0D0D-1226-2893E34F0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9501" y="1071563"/>
            <a:ext cx="117475" cy="47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335ABEC7-AB0F-39B8-82D8-A70FD8778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850" y="1071563"/>
            <a:ext cx="6350" cy="2333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3BF07E3B-5EED-04D4-CABE-9D79DEC9DB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5825" y="1303338"/>
            <a:ext cx="185738" cy="47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875C6FF1-6A49-DE54-E02F-07CF2351D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5825" y="1304926"/>
            <a:ext cx="0" cy="2825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08AE0D5D-B982-330B-901D-D57726C3B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1" y="1587500"/>
            <a:ext cx="257175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194C5F34-DAE5-34F2-2506-5FCC7F08E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4" y="1587501"/>
            <a:ext cx="1587" cy="3095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96F4F876-62AC-2F78-6435-02F5F6AC0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0839" y="1882776"/>
            <a:ext cx="282575" cy="4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83C8909F-EF69-F0AF-A1FA-C872AA148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0" y="1903413"/>
            <a:ext cx="1588" cy="19050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6D00EAB8-4DFC-C536-06EE-5F3AD4FFB7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10488" y="2093913"/>
            <a:ext cx="260350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E5C348E6-6D37-79C9-6E2E-1EAF68FB4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075" y="2095501"/>
            <a:ext cx="1588" cy="131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2782F730-B82C-AB0B-7067-729A3096B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9988" y="2224089"/>
            <a:ext cx="195262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16857EFC-09DF-FEB2-D00B-9847E4A6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6" y="2263775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26946BC0-35B3-AFFC-1AAF-2A6548F5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21367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0442EED6-E8B3-8E6D-D095-DBE58E9A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5" y="18827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12" name="Rectangle 20">
            <a:extLst>
              <a:ext uri="{FF2B5EF4-FFF2-40B4-BE49-F238E27FC236}">
                <a16:creationId xmlns:a16="http://schemas.microsoft.com/office/drawing/2014/main" id="{ED5FD09D-B46C-5FC3-FD72-EEDD033F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16541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13" name="Rectangle 21">
            <a:extLst>
              <a:ext uri="{FF2B5EF4-FFF2-40B4-BE49-F238E27FC236}">
                <a16:creationId xmlns:a16="http://schemas.microsoft.com/office/drawing/2014/main" id="{8806CE9A-0C35-F945-3430-553179A7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13493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21C12DBC-3AA5-5DD8-B939-5E4E2679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225" y="10445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36C8A407-5C20-BA72-E602-4A86ABCA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98964"/>
            <a:ext cx="1836738" cy="549275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6 stages required</a:t>
            </a:r>
          </a:p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 Column B</a:t>
            </a:r>
          </a:p>
        </p:txBody>
      </p:sp>
      <p:pic>
        <p:nvPicPr>
          <p:cNvPr id="28694" name="Picture 24">
            <a:extLst>
              <a:ext uri="{FF2B5EF4-FFF2-40B4-BE49-F238E27FC236}">
                <a16:creationId xmlns:a16="http://schemas.microsoft.com/office/drawing/2014/main" id="{6AACC37C-8BFC-0541-7B27-0C2AF94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05150"/>
            <a:ext cx="3190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5">
            <a:extLst>
              <a:ext uri="{FF2B5EF4-FFF2-40B4-BE49-F238E27FC236}">
                <a16:creationId xmlns:a16="http://schemas.microsoft.com/office/drawing/2014/main" id="{E74A1275-403A-A088-6B53-7902C9ED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9" y="5759450"/>
            <a:ext cx="3127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1">
            <a:extLst>
              <a:ext uri="{FF2B5EF4-FFF2-40B4-BE49-F238E27FC236}">
                <a16:creationId xmlns:a16="http://schemas.microsoft.com/office/drawing/2014/main" id="{9BBCAEF3-4498-9E6F-A61A-7870DFF5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651" y="931863"/>
            <a:ext cx="74613" cy="74612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34AF0F3B-65F5-0150-7802-73DEB87DF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1071563"/>
            <a:ext cx="14288" cy="4608512"/>
          </a:xfrm>
          <a:prstGeom prst="line">
            <a:avLst/>
          </a:prstGeom>
          <a:noFill/>
          <a:ln w="25560" cap="sq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69705D2C-4053-805A-B24C-20BEA6AF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814387"/>
            <a:ext cx="1141413" cy="3095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 = 1.0 atm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C0BAB-EE8D-CA36-2C1A-691C339B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F9162BFD-D596-6ED0-C94A-9172AD11E1C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85801"/>
            <a:ext cx="5646738" cy="5192713"/>
            <a:chOff x="1200" y="432"/>
            <a:chExt cx="3557" cy="3271"/>
          </a:xfrm>
        </p:grpSpPr>
        <p:grpSp>
          <p:nvGrpSpPr>
            <p:cNvPr id="30749" name="Group 2">
              <a:extLst>
                <a:ext uri="{FF2B5EF4-FFF2-40B4-BE49-F238E27FC236}">
                  <a16:creationId xmlns:a16="http://schemas.microsoft.com/office/drawing/2014/main" id="{24ECD267-376C-D848-8CD3-3ED066A39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432"/>
              <a:ext cx="3557" cy="3271"/>
              <a:chOff x="1200" y="432"/>
              <a:chExt cx="3557" cy="3271"/>
            </a:xfrm>
          </p:grpSpPr>
          <p:pic>
            <p:nvPicPr>
              <p:cNvPr id="30753" name="Picture 3">
                <a:extLst>
                  <a:ext uri="{FF2B5EF4-FFF2-40B4-BE49-F238E27FC236}">
                    <a16:creationId xmlns:a16="http://schemas.microsoft.com/office/drawing/2014/main" id="{1B563408-E635-B172-9F19-2236D15C3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" y="432"/>
                <a:ext cx="3279" cy="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4" name="Picture 4">
                <a:extLst>
                  <a:ext uri="{FF2B5EF4-FFF2-40B4-BE49-F238E27FC236}">
                    <a16:creationId xmlns:a16="http://schemas.microsoft.com/office/drawing/2014/main" id="{F2E0009B-D9CA-E83F-5954-93132504A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64"/>
                <a:ext cx="20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5">
                <a:extLst>
                  <a:ext uri="{FF2B5EF4-FFF2-40B4-BE49-F238E27FC236}">
                    <a16:creationId xmlns:a16="http://schemas.microsoft.com/office/drawing/2014/main" id="{A0D7EDFB-61DF-0989-A665-993713416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" y="3636"/>
                <a:ext cx="19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50" name="Group 6">
              <a:extLst>
                <a:ext uri="{FF2B5EF4-FFF2-40B4-BE49-F238E27FC236}">
                  <a16:creationId xmlns:a16="http://schemas.microsoft.com/office/drawing/2014/main" id="{59EFAF54-B684-10BE-0A74-73AEF32C2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9" y="599"/>
              <a:ext cx="817" cy="799"/>
              <a:chOff x="3789" y="599"/>
              <a:chExt cx="817" cy="799"/>
            </a:xfrm>
          </p:grpSpPr>
          <p:sp>
            <p:nvSpPr>
              <p:cNvPr id="30751" name="Line 7">
                <a:extLst>
                  <a:ext uri="{FF2B5EF4-FFF2-40B4-BE49-F238E27FC236}">
                    <a16:creationId xmlns:a16="http://schemas.microsoft.com/office/drawing/2014/main" id="{76DDB67A-CCD4-D00F-D938-4205E57B1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4" y="598"/>
                <a:ext cx="572" cy="637"/>
              </a:xfrm>
              <a:prstGeom prst="line">
                <a:avLst/>
              </a:prstGeom>
              <a:noFill/>
              <a:ln w="25560" cap="sq">
                <a:solidFill>
                  <a:srgbClr val="C0504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8">
                <a:extLst>
                  <a:ext uri="{FF2B5EF4-FFF2-40B4-BE49-F238E27FC236}">
                    <a16:creationId xmlns:a16="http://schemas.microsoft.com/office/drawing/2014/main" id="{BC9E6487-971F-F52C-E0E6-348C87C1E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7" y="1235"/>
                <a:ext cx="247" cy="163"/>
              </a:xfrm>
              <a:prstGeom prst="line">
                <a:avLst/>
              </a:prstGeom>
              <a:noFill/>
              <a:ln w="25560" cap="sq">
                <a:solidFill>
                  <a:srgbClr val="C0504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25" name="Group 9">
            <a:extLst>
              <a:ext uri="{FF2B5EF4-FFF2-40B4-BE49-F238E27FC236}">
                <a16:creationId xmlns:a16="http://schemas.microsoft.com/office/drawing/2014/main" id="{24DD485A-1180-5626-7B9F-5758DDC57633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2860676"/>
            <a:ext cx="3452812" cy="3311525"/>
            <a:chOff x="879" y="1802"/>
            <a:chExt cx="2175" cy="2086"/>
          </a:xfrm>
        </p:grpSpPr>
        <p:sp>
          <p:nvSpPr>
            <p:cNvPr id="30747" name="Rectangle 10">
              <a:extLst>
                <a:ext uri="{FF2B5EF4-FFF2-40B4-BE49-F238E27FC236}">
                  <a16:creationId xmlns:a16="http://schemas.microsoft.com/office/drawing/2014/main" id="{E57C959D-CCA6-8D5A-4046-A3EDB46D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802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rPr>
                <a:t>y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  <p:sp>
          <p:nvSpPr>
            <p:cNvPr id="30748" name="Rectangle 11">
              <a:extLst>
                <a:ext uri="{FF2B5EF4-FFF2-40B4-BE49-F238E27FC236}">
                  <a16:creationId xmlns:a16="http://schemas.microsoft.com/office/drawing/2014/main" id="{A8A3F515-762B-46CF-8069-6E7D4151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3714"/>
              <a:ext cx="2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</p:grpSp>
      <p:sp>
        <p:nvSpPr>
          <p:cNvPr id="9228" name="Line 12">
            <a:extLst>
              <a:ext uri="{FF2B5EF4-FFF2-40B4-BE49-F238E27FC236}">
                <a16:creationId xmlns:a16="http://schemas.microsoft.com/office/drawing/2014/main" id="{81DB3D89-79B2-2864-0DAA-0D2DC42B9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8238" y="5453063"/>
            <a:ext cx="0" cy="17145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53813A2C-57E3-88F1-7EA4-80D88472F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238" y="5453063"/>
            <a:ext cx="125412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F3BB3F64-FA6D-A4D8-7038-419A6058F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064" y="5257801"/>
            <a:ext cx="1587" cy="1952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F783B6DE-6AD1-71E0-2332-81158F937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3650" y="5251451"/>
            <a:ext cx="192088" cy="31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AD3CD123-CAC6-A122-72DF-A8924343CD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5738" y="4962526"/>
            <a:ext cx="0" cy="28892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0E8D7756-FDE0-D8A8-6733-511678B44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960939"/>
            <a:ext cx="247650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0B980C4B-CE6E-872A-3EAB-F1390D609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9738" y="4683125"/>
            <a:ext cx="0" cy="27940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475A9614-8503-5470-3673-74A5A6EAB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500" y="4683125"/>
            <a:ext cx="266700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CCB8A06F-1D83-F363-BE4E-EFC529C55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1200" y="4462464"/>
            <a:ext cx="1588" cy="2063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2153D2A-713C-2CB1-564F-DB3E101B0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454525"/>
            <a:ext cx="254000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FBF97814-5E46-0117-159C-5019F9479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4725" y="4335464"/>
            <a:ext cx="0" cy="1158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D548F029-98EC-22BE-2D5A-44CCC6522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4335464"/>
            <a:ext cx="192088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93864EB3-02F2-4D7A-D759-16A8ECF3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033963"/>
            <a:ext cx="303212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B5CB4D47-6FBF-28D6-3A80-774016F7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47291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631B5062-4347-A2B7-1A5D-16BD7B59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4624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A58397A9-8738-C9E8-50B4-F7596338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42211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4F3D2A2C-A5AE-3021-01E2-2CF0AD4E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40052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9CAC1DE5-7218-DAFF-AA90-8ACADAB9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8147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B6FB62B4-96A3-55BB-175B-5EE321AB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6" y="5586413"/>
            <a:ext cx="74613" cy="76200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E0762586-9922-7953-A451-B36A56AD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4" y="5757864"/>
            <a:ext cx="11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8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18A7BCE9-9C3D-2181-36FC-85D44F86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5757864"/>
            <a:ext cx="11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altLang="en-US" sz="18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48339C3-E483-A5E0-D0A3-2ABBD4AC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23158"/>
            <a:ext cx="5638800" cy="5873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There are many designs!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FC33138-4EB9-4ABD-A60C-00F82FC4E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97" y="4335463"/>
            <a:ext cx="15160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Depends on reflux ratio…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2C6E68-378E-46A1-4186-29A634F9BF51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3377059" y="4659719"/>
            <a:ext cx="1034604" cy="14246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33BDC5-C891-1037-6E55-37C7A1F5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 (from a different point of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90156-9368-8BFB-5537-5C8CBD63C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9277"/>
          <a:stretch/>
        </p:blipFill>
        <p:spPr>
          <a:xfrm>
            <a:off x="9355138" y="2514457"/>
            <a:ext cx="2641617" cy="1846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 additive="repl"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516</Words>
  <Application>Microsoft Office PowerPoint</Application>
  <PresentationFormat>Widescreen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Gothic</vt:lpstr>
      <vt:lpstr>Arial</vt:lpstr>
      <vt:lpstr>Calibri</vt:lpstr>
      <vt:lpstr>Gill Sans</vt:lpstr>
      <vt:lpstr>Gill Sans Ultra Bold</vt:lpstr>
      <vt:lpstr>Times New Roman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Weitzner</dc:creator>
  <cp:lastModifiedBy>Donovan Cho</cp:lastModifiedBy>
  <cp:revision>146</cp:revision>
  <cp:lastPrinted>1601-01-01T00:00:00Z</cp:lastPrinted>
  <dcterms:created xsi:type="dcterms:W3CDTF">2009-11-10T19:13:14Z</dcterms:created>
  <dcterms:modified xsi:type="dcterms:W3CDTF">2024-11-06T18:06:27Z</dcterms:modified>
</cp:coreProperties>
</file>