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6" r:id="rId9"/>
    <p:sldId id="264" r:id="rId10"/>
    <p:sldId id="272" r:id="rId11"/>
    <p:sldId id="273" r:id="rId12"/>
    <p:sldId id="279" r:id="rId13"/>
    <p:sldId id="263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00FF"/>
    <a:srgbClr val="00FF00"/>
    <a:srgbClr val="66FF33"/>
    <a:srgbClr val="FF6600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1BA075-6F80-4E18-A343-964A42A11924}" v="20" dt="2023-11-01T16:49:20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0"/>
    <p:restoredTop sz="90924"/>
  </p:normalViewPr>
  <p:slideViewPr>
    <p:cSldViewPr>
      <p:cViewPr varScale="1">
        <p:scale>
          <a:sx n="97" d="100"/>
          <a:sy n="97" d="100"/>
        </p:scale>
        <p:origin x="16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608CC5-8F82-4F5E-8AE0-8CE888BC0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88F620-565B-40F8-8409-9E1514F534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88B36B8-4387-4E39-B2DB-AECF70F4E131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DC606C3-E075-47E7-8D42-5EB5D12628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0887A9F-07FE-4493-960E-FA8E89EDC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6787F-1316-4E3E-9FCE-93922ECC9C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0D60F-0ED6-497F-AA8C-45141B2D14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B8E1882-F55A-4258-9093-7E52266D6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210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CB7E10-AFFF-4342-9319-B1B9E1CC0D00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57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8E1882-F55A-4258-9093-7E52266D65F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82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90B101-EE83-4E7C-8AFB-32CFF4AD596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076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048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6BD311-4097-47D2-BFDB-176B68DE1DE9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957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A7B7D4-1BDB-4ABF-854F-08F2044344A6}" type="slidenum"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491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01371D-3898-488B-B3D1-CB7D444F953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598FA3ED-FA77-4EF2-B612-BFF3F589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B0C61925-C213-49A0-B2AC-2FCBBB044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1318FA3-5CEC-4CAB-AA7F-9CB234464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CE29E555-825B-4FED-B54E-26A4C91FF1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26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C24DD-84C9-4780-B648-42EC7B4D3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7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BF13D-2191-4F45-9B6F-D0050208F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01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A8569-4AE4-4AF4-B0FC-C04977B57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949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/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169CB-F406-45A1-8A3B-2509AE27E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64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D0F9D-4F5A-473D-8AF3-6848D3897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38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8E964-4DAD-4D88-9719-C09A1BA20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01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827A-1D5D-4519-B122-E60A90CD28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7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A5EB7-D98B-45F5-A397-366918B85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72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487C27-8751-40EF-8B11-A306A429F5A5}"/>
              </a:ext>
            </a:extLst>
          </p:cNvPr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FF16E4B-2D91-43C1-ADA4-5CC5479A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506367C-EBB8-4CBE-87EC-BD5F28B4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E1D2B3-B07F-4A60-8525-1B9ABCAD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A9E3781A-BCB1-4921-898E-5C0BD0595A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73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/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C1F0E-A7E9-424F-8EEC-96060747D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6B79F-74C8-4475-98D3-97D6315B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661A4-46D7-49F4-A0E5-A56DE3C7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67D6347-A2DF-49B1-A7CC-D3B68E609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498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13" y="500063"/>
            <a:ext cx="8078787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6413" y="1993900"/>
            <a:ext cx="8066087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1913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788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0500" y="5829300"/>
            <a:ext cx="2195513" cy="1397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0" b="0" smtClean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414FD8C3-8DA0-437D-9229-07F5B6C70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702" r:id="rId8"/>
    <p:sldLayoutId id="2147483703" r:id="rId9"/>
    <p:sldLayoutId id="2147483699" r:id="rId10"/>
    <p:sldLayoutId id="214748370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8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273050" indent="-342900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1.wmf"/><Relationship Id="rId7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12.wmf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0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12.wmf"/><Relationship Id="rId10" Type="http://schemas.openxmlformats.org/officeDocument/2006/relationships/image" Target="../media/image8.wmf"/><Relationship Id="rId4" Type="http://schemas.openxmlformats.org/officeDocument/2006/relationships/image" Target="../media/image11.wmf"/><Relationship Id="rId9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0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12.wmf"/><Relationship Id="rId10" Type="http://schemas.openxmlformats.org/officeDocument/2006/relationships/image" Target="../media/image8.wmf"/><Relationship Id="rId4" Type="http://schemas.openxmlformats.org/officeDocument/2006/relationships/image" Target="../media/image11.wmf"/><Relationship Id="rId9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image" Target="../media/image8.wmf"/><Relationship Id="rId3" Type="http://schemas.openxmlformats.org/officeDocument/2006/relationships/image" Target="../media/image11.wmf"/><Relationship Id="rId7" Type="http://schemas.openxmlformats.org/officeDocument/2006/relationships/image" Target="../media/image3.wmf"/><Relationship Id="rId12" Type="http://schemas.openxmlformats.org/officeDocument/2006/relationships/image" Target="../media/image7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5.wmf"/><Relationship Id="rId5" Type="http://schemas.openxmlformats.org/officeDocument/2006/relationships/image" Target="../media/image9.wmf"/><Relationship Id="rId10" Type="http://schemas.openxmlformats.org/officeDocument/2006/relationships/image" Target="../media/image4.wmf"/><Relationship Id="rId4" Type="http://schemas.openxmlformats.org/officeDocument/2006/relationships/image" Target="../media/image12.wmf"/><Relationship Id="rId9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.wmf"/><Relationship Id="rId7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1.wmf"/><Relationship Id="rId7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12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E3769C9-91B0-4BDC-B107-F3FCA5C39A5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Exercise 4.56a</a:t>
            </a:r>
            <a:b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</a:br>
            <a:br>
              <a:rPr lang="en-US" altLang="en-US" sz="32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</a:br>
            <a:endParaRPr lang="en-US" altLang="en-US" sz="32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736FC9F-BE9B-431D-B55F-03E89642483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62200" y="2819400"/>
            <a:ext cx="6629400" cy="3886200"/>
          </a:xfrm>
        </p:spPr>
        <p:txBody>
          <a:bodyPr rtlCol="0">
            <a:normAutofit fontScale="325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By: Dan Brown (‘10)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Revised by Colin Buss (‘11)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Andrew </a:t>
            </a:r>
            <a:r>
              <a:rPr lang="en-US" altLang="en-US" sz="20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Broenen</a:t>
            </a: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(‘12)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Gina Johnson (‘13)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Katrina Curtiss (‘15)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Alex Settle (‘16)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Robert Lee (‘17)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Ameer </a:t>
            </a:r>
            <a:r>
              <a:rPr lang="en-US" altLang="en-US" sz="20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Basrai</a:t>
            </a: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(‘18)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Sydney Brannan (‘19)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Kasim Khan (‘20)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Ann Metzloff (‘21)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Sarah Huang (‘22)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Ariel Struzyk (‘23)</a:t>
            </a:r>
          </a:p>
          <a:p>
            <a:pPr algn="r">
              <a:spcAft>
                <a:spcPts val="0"/>
              </a:spcAft>
              <a:defRPr/>
            </a:pPr>
            <a:r>
              <a:rPr lang="en-US" altLang="en-US" sz="2000" dirty="0">
                <a:latin typeface="Times New Roman"/>
                <a:ea typeface="ＭＳ Ｐゴシック"/>
                <a:cs typeface="Times New Roman"/>
              </a:rPr>
              <a:t>Maggie </a:t>
            </a:r>
            <a:r>
              <a:rPr lang="en-US" altLang="en-US" sz="2000" dirty="0" err="1">
                <a:latin typeface="Times New Roman"/>
                <a:ea typeface="ＭＳ Ｐゴシック"/>
                <a:cs typeface="Times New Roman"/>
              </a:rPr>
              <a:t>MacNeel</a:t>
            </a:r>
            <a:r>
              <a:rPr lang="en-US" altLang="en-US" sz="2000" dirty="0">
                <a:latin typeface="Times New Roman"/>
                <a:ea typeface="ＭＳ Ｐゴシック"/>
                <a:cs typeface="Times New Roman"/>
              </a:rPr>
              <a:t> (‘24)</a:t>
            </a:r>
          </a:p>
          <a:p>
            <a:pPr algn="r">
              <a:spcAft>
                <a:spcPts val="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/>
              </a:rPr>
              <a:t>Lauren de Silva and Dennis Wu (’25)</a:t>
            </a:r>
          </a:p>
          <a:p>
            <a:pPr fontAlgn="auto">
              <a:spcAft>
                <a:spcPts val="0"/>
              </a:spcAft>
              <a:defRPr/>
            </a:pPr>
            <a:b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</a:b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0"/>
          <p:cNvGrpSpPr>
            <a:grpSpLocks/>
          </p:cNvGrpSpPr>
          <p:nvPr/>
        </p:nvGrpSpPr>
        <p:grpSpPr bwMode="auto">
          <a:xfrm>
            <a:off x="6934200" y="2484438"/>
            <a:ext cx="2209800" cy="2454275"/>
            <a:chOff x="4368" y="1565"/>
            <a:chExt cx="1392" cy="1546"/>
          </a:xfrm>
        </p:grpSpPr>
        <p:pic>
          <p:nvPicPr>
            <p:cNvPr id="18475" name="Picture 4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565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76" name="Rectangle 56"/>
            <p:cNvSpPr>
              <a:spLocks noChangeArrowheads="1"/>
            </p:cNvSpPr>
            <p:nvPr/>
          </p:nvSpPr>
          <p:spPr bwMode="auto">
            <a:xfrm>
              <a:off x="508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18435" name="Group 59"/>
          <p:cNvGrpSpPr>
            <a:grpSpLocks/>
          </p:cNvGrpSpPr>
          <p:nvPr/>
        </p:nvGrpSpPr>
        <p:grpSpPr bwMode="auto">
          <a:xfrm>
            <a:off x="4648200" y="2484438"/>
            <a:ext cx="2209800" cy="2533650"/>
            <a:chOff x="2928" y="1563"/>
            <a:chExt cx="1392" cy="1596"/>
          </a:xfrm>
        </p:grpSpPr>
        <p:pic>
          <p:nvPicPr>
            <p:cNvPr id="18473" name="Picture 4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63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74" name="Rectangle 55"/>
            <p:cNvSpPr>
              <a:spLocks noChangeArrowheads="1"/>
            </p:cNvSpPr>
            <p:nvPr/>
          </p:nvSpPr>
          <p:spPr bwMode="auto">
            <a:xfrm>
              <a:off x="3696" y="29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8436" name="Group 58"/>
          <p:cNvGrpSpPr>
            <a:grpSpLocks/>
          </p:cNvGrpSpPr>
          <p:nvPr/>
        </p:nvGrpSpPr>
        <p:grpSpPr bwMode="auto">
          <a:xfrm>
            <a:off x="2438400" y="2514600"/>
            <a:ext cx="2133600" cy="2424113"/>
            <a:chOff x="1536" y="1584"/>
            <a:chExt cx="1344" cy="1527"/>
          </a:xfrm>
        </p:grpSpPr>
        <p:pic>
          <p:nvPicPr>
            <p:cNvPr id="18471" name="Picture 4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72" name="Rectangle 54"/>
            <p:cNvSpPr>
              <a:spLocks noChangeArrowheads="1"/>
            </p:cNvSpPr>
            <p:nvPr/>
          </p:nvSpPr>
          <p:spPr bwMode="auto">
            <a:xfrm>
              <a:off x="2256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8437" name="Group 57"/>
          <p:cNvGrpSpPr>
            <a:grpSpLocks/>
          </p:cNvGrpSpPr>
          <p:nvPr/>
        </p:nvGrpSpPr>
        <p:grpSpPr bwMode="auto">
          <a:xfrm>
            <a:off x="152400" y="2514600"/>
            <a:ext cx="2133600" cy="2424113"/>
            <a:chOff x="96" y="1584"/>
            <a:chExt cx="1344" cy="1527"/>
          </a:xfrm>
        </p:grpSpPr>
        <p:pic>
          <p:nvPicPr>
            <p:cNvPr id="18469" name="Picture 4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70" name="Rectangle 53"/>
            <p:cNvSpPr>
              <a:spLocks noChangeArrowheads="1"/>
            </p:cNvSpPr>
            <p:nvPr/>
          </p:nvSpPr>
          <p:spPr bwMode="auto">
            <a:xfrm>
              <a:off x="76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8438" name="Rectangle 15"/>
          <p:cNvSpPr>
            <a:spLocks noChangeArrowheads="1"/>
          </p:cNvSpPr>
          <p:nvPr/>
        </p:nvSpPr>
        <p:spPr bwMode="auto">
          <a:xfrm>
            <a:off x="0" y="20701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8439" name="Group 16"/>
          <p:cNvGrpSpPr>
            <a:grpSpLocks/>
          </p:cNvGrpSpPr>
          <p:nvPr/>
        </p:nvGrpSpPr>
        <p:grpSpPr bwMode="auto">
          <a:xfrm>
            <a:off x="0" y="28575"/>
            <a:ext cx="2286000" cy="2389188"/>
            <a:chOff x="0" y="1846"/>
            <a:chExt cx="1440" cy="1505"/>
          </a:xfrm>
        </p:grpSpPr>
        <p:pic>
          <p:nvPicPr>
            <p:cNvPr id="18467" name="Picture 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6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8" name="Rectangle 18"/>
            <p:cNvSpPr>
              <a:spLocks noChangeArrowheads="1"/>
            </p:cNvSpPr>
            <p:nvPr/>
          </p:nvSpPr>
          <p:spPr bwMode="auto">
            <a:xfrm>
              <a:off x="76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8440" name="Group 19"/>
          <p:cNvGrpSpPr>
            <a:grpSpLocks/>
          </p:cNvGrpSpPr>
          <p:nvPr/>
        </p:nvGrpSpPr>
        <p:grpSpPr bwMode="auto">
          <a:xfrm>
            <a:off x="2362200" y="0"/>
            <a:ext cx="2362200" cy="2424113"/>
            <a:chOff x="1440" y="1824"/>
            <a:chExt cx="1488" cy="1527"/>
          </a:xfrm>
        </p:grpSpPr>
        <p:pic>
          <p:nvPicPr>
            <p:cNvPr id="18465" name="Picture 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6" name="Rectangle 21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8441" name="Group 22"/>
          <p:cNvGrpSpPr>
            <a:grpSpLocks/>
          </p:cNvGrpSpPr>
          <p:nvPr/>
        </p:nvGrpSpPr>
        <p:grpSpPr bwMode="auto">
          <a:xfrm>
            <a:off x="4648200" y="14288"/>
            <a:ext cx="2286000" cy="2500312"/>
            <a:chOff x="2928" y="1824"/>
            <a:chExt cx="1440" cy="1575"/>
          </a:xfrm>
        </p:grpSpPr>
        <p:pic>
          <p:nvPicPr>
            <p:cNvPr id="18463" name="Picture 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824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4" name="Rectangle 24"/>
            <p:cNvSpPr>
              <a:spLocks noChangeArrowheads="1"/>
            </p:cNvSpPr>
            <p:nvPr/>
          </p:nvSpPr>
          <p:spPr bwMode="auto">
            <a:xfrm>
              <a:off x="3648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8442" name="Group 25"/>
          <p:cNvGrpSpPr>
            <a:grpSpLocks/>
          </p:cNvGrpSpPr>
          <p:nvPr/>
        </p:nvGrpSpPr>
        <p:grpSpPr bwMode="auto">
          <a:xfrm>
            <a:off x="6896100" y="60325"/>
            <a:ext cx="2286000" cy="2424113"/>
            <a:chOff x="4320" y="1872"/>
            <a:chExt cx="1440" cy="1527"/>
          </a:xfrm>
        </p:grpSpPr>
        <p:pic>
          <p:nvPicPr>
            <p:cNvPr id="18461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872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62" name="Rectangle 27"/>
            <p:cNvSpPr>
              <a:spLocks noChangeArrowheads="1"/>
            </p:cNvSpPr>
            <p:nvPr/>
          </p:nvSpPr>
          <p:spPr bwMode="auto">
            <a:xfrm>
              <a:off x="5040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2323" name="AutoShape 35">
            <a:extLst>
              <a:ext uri="{FF2B5EF4-FFF2-40B4-BE49-F238E27FC236}">
                <a16:creationId xmlns:a16="http://schemas.microsoft.com/office/drawing/2014/main" id="{9E4ED540-2CC7-4EBD-B01C-4AB67547E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194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4" name="AutoShape 36">
            <a:extLst>
              <a:ext uri="{FF2B5EF4-FFF2-40B4-BE49-F238E27FC236}">
                <a16:creationId xmlns:a16="http://schemas.microsoft.com/office/drawing/2014/main" id="{060E8D8E-2739-4EEF-88D7-FD36C5FA6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37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6" name="AutoShape 38">
            <a:extLst>
              <a:ext uri="{FF2B5EF4-FFF2-40B4-BE49-F238E27FC236}">
                <a16:creationId xmlns:a16="http://schemas.microsoft.com/office/drawing/2014/main" id="{9BC4049C-F781-46BF-B056-93A4A0FA4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7" name="AutoShape 39">
            <a:extLst>
              <a:ext uri="{FF2B5EF4-FFF2-40B4-BE49-F238E27FC236}">
                <a16:creationId xmlns:a16="http://schemas.microsoft.com/office/drawing/2014/main" id="{ED43EE4D-7A09-48D4-9C93-5AAAD089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657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8449" name="Rectangle 41"/>
          <p:cNvSpPr>
            <a:spLocks noChangeArrowheads="1"/>
          </p:cNvSpPr>
          <p:nvPr/>
        </p:nvSpPr>
        <p:spPr bwMode="auto">
          <a:xfrm>
            <a:off x="838200" y="51054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 the azeotropes.</a:t>
            </a:r>
          </a:p>
        </p:txBody>
      </p:sp>
      <p:sp>
        <p:nvSpPr>
          <p:cNvPr id="18450" name="Rectangle 43"/>
          <p:cNvSpPr>
            <a:spLocks noChangeArrowheads="1"/>
          </p:cNvSpPr>
          <p:nvPr/>
        </p:nvSpPr>
        <p:spPr bwMode="auto">
          <a:xfrm>
            <a:off x="838200" y="5486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Notice if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&lt;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before or after azeotrope.</a:t>
            </a:r>
          </a:p>
        </p:txBody>
      </p:sp>
      <p:sp>
        <p:nvSpPr>
          <p:cNvPr id="18451" name="Rectangle 52"/>
          <p:cNvSpPr>
            <a:spLocks noChangeArrowheads="1"/>
          </p:cNvSpPr>
          <p:nvPr/>
        </p:nvSpPr>
        <p:spPr bwMode="auto">
          <a:xfrm>
            <a:off x="0" y="4572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360" name="Line 61">
            <a:extLst>
              <a:ext uri="{FF2B5EF4-FFF2-40B4-BE49-F238E27FC236}">
                <a16:creationId xmlns:a16="http://schemas.microsoft.com/office/drawing/2014/main" id="{55300F10-B426-4958-8A96-814B4ED031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0788" y="873125"/>
            <a:ext cx="2286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61" name="Rectangle 62">
            <a:extLst>
              <a:ext uri="{FF2B5EF4-FFF2-40B4-BE49-F238E27FC236}">
                <a16:creationId xmlns:a16="http://schemas.microsoft.com/office/drawing/2014/main" id="{9429CA95-25D7-4EB1-828E-E7E5700D0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1254125"/>
            <a:ext cx="534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8" name="Line 72">
            <a:extLst>
              <a:ext uri="{FF2B5EF4-FFF2-40B4-BE49-F238E27FC236}">
                <a16:creationId xmlns:a16="http://schemas.microsoft.com/office/drawing/2014/main" id="{C084020E-EEAC-4D7F-A926-9D4AEFB886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14478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9" name="Rectangle 73">
            <a:extLst>
              <a:ext uri="{FF2B5EF4-FFF2-40B4-BE49-F238E27FC236}">
                <a16:creationId xmlns:a16="http://schemas.microsoft.com/office/drawing/2014/main" id="{BEF37773-BF27-4647-BB60-D5EA32F4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05000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6" name="Line 75">
            <a:extLst>
              <a:ext uri="{FF2B5EF4-FFF2-40B4-BE49-F238E27FC236}">
                <a16:creationId xmlns:a16="http://schemas.microsoft.com/office/drawing/2014/main" id="{1097A0C7-05BA-4AF3-92B3-C33FF43563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90600" y="31242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7" name="Rectangle 76">
            <a:extLst>
              <a:ext uri="{FF2B5EF4-FFF2-40B4-BE49-F238E27FC236}">
                <a16:creationId xmlns:a16="http://schemas.microsoft.com/office/drawing/2014/main" id="{B52C5CCB-582D-4BE6-9FD6-5B9DD96C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81400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4" name="Line 78">
            <a:extLst>
              <a:ext uri="{FF2B5EF4-FFF2-40B4-BE49-F238E27FC236}">
                <a16:creationId xmlns:a16="http://schemas.microsoft.com/office/drawing/2014/main" id="{406BE63D-531A-4D4F-B181-0DE0B114AB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0" y="28956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5" name="Rectangle 79">
            <a:extLst>
              <a:ext uri="{FF2B5EF4-FFF2-40B4-BE49-F238E27FC236}">
                <a16:creationId xmlns:a16="http://schemas.microsoft.com/office/drawing/2014/main" id="{26B5A646-2E7D-4068-B10D-DDC0BFA80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352800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73" name="Line 85">
            <a:extLst>
              <a:ext uri="{FF2B5EF4-FFF2-40B4-BE49-F238E27FC236}">
                <a16:creationId xmlns:a16="http://schemas.microsoft.com/office/drawing/2014/main" id="{9EC93FE2-3AAF-46B2-BF2A-2DEF52F93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5715000"/>
            <a:ext cx="228600" cy="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5" name="Oval 47"/>
          <p:cNvSpPr>
            <a:spLocks noChangeArrowheads="1"/>
          </p:cNvSpPr>
          <p:nvPr/>
        </p:nvSpPr>
        <p:spPr bwMode="auto">
          <a:xfrm>
            <a:off x="608330" y="5174456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60"/>
          <p:cNvGrpSpPr>
            <a:grpSpLocks/>
          </p:cNvGrpSpPr>
          <p:nvPr/>
        </p:nvGrpSpPr>
        <p:grpSpPr bwMode="auto">
          <a:xfrm>
            <a:off x="152400" y="2479675"/>
            <a:ext cx="2209800" cy="2454275"/>
            <a:chOff x="4368" y="1565"/>
            <a:chExt cx="1392" cy="1546"/>
          </a:xfrm>
        </p:grpSpPr>
        <p:pic>
          <p:nvPicPr>
            <p:cNvPr id="19499" name="Picture 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565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500" name="Rectangle 56"/>
            <p:cNvSpPr>
              <a:spLocks noChangeArrowheads="1"/>
            </p:cNvSpPr>
            <p:nvPr/>
          </p:nvSpPr>
          <p:spPr bwMode="auto">
            <a:xfrm>
              <a:off x="508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19459" name="Group 59"/>
          <p:cNvGrpSpPr>
            <a:grpSpLocks/>
          </p:cNvGrpSpPr>
          <p:nvPr/>
        </p:nvGrpSpPr>
        <p:grpSpPr bwMode="auto">
          <a:xfrm>
            <a:off x="6967538" y="2538413"/>
            <a:ext cx="2209800" cy="2533650"/>
            <a:chOff x="2928" y="1563"/>
            <a:chExt cx="1392" cy="1596"/>
          </a:xfrm>
        </p:grpSpPr>
        <p:pic>
          <p:nvPicPr>
            <p:cNvPr id="19497" name="Picture 4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63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8" name="Rectangle 55"/>
            <p:cNvSpPr>
              <a:spLocks noChangeArrowheads="1"/>
            </p:cNvSpPr>
            <p:nvPr/>
          </p:nvSpPr>
          <p:spPr bwMode="auto">
            <a:xfrm>
              <a:off x="3696" y="29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9460" name="Group 58"/>
          <p:cNvGrpSpPr>
            <a:grpSpLocks/>
          </p:cNvGrpSpPr>
          <p:nvPr/>
        </p:nvGrpSpPr>
        <p:grpSpPr bwMode="auto">
          <a:xfrm>
            <a:off x="2438400" y="2514600"/>
            <a:ext cx="2133600" cy="2424113"/>
            <a:chOff x="1536" y="1584"/>
            <a:chExt cx="1344" cy="1527"/>
          </a:xfrm>
        </p:grpSpPr>
        <p:pic>
          <p:nvPicPr>
            <p:cNvPr id="19495" name="Picture 4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6" name="Rectangle 54"/>
            <p:cNvSpPr>
              <a:spLocks noChangeArrowheads="1"/>
            </p:cNvSpPr>
            <p:nvPr/>
          </p:nvSpPr>
          <p:spPr bwMode="auto">
            <a:xfrm>
              <a:off x="2256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9461" name="Group 57"/>
          <p:cNvGrpSpPr>
            <a:grpSpLocks/>
          </p:cNvGrpSpPr>
          <p:nvPr/>
        </p:nvGrpSpPr>
        <p:grpSpPr bwMode="auto">
          <a:xfrm>
            <a:off x="4768850" y="2514600"/>
            <a:ext cx="2133600" cy="2424113"/>
            <a:chOff x="96" y="1584"/>
            <a:chExt cx="1344" cy="1527"/>
          </a:xfrm>
        </p:grpSpPr>
        <p:pic>
          <p:nvPicPr>
            <p:cNvPr id="19493" name="Picture 4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4" name="Rectangle 53"/>
            <p:cNvSpPr>
              <a:spLocks noChangeArrowheads="1"/>
            </p:cNvSpPr>
            <p:nvPr/>
          </p:nvSpPr>
          <p:spPr bwMode="auto">
            <a:xfrm>
              <a:off x="76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9462" name="Rectangle 15"/>
          <p:cNvSpPr>
            <a:spLocks noChangeArrowheads="1"/>
          </p:cNvSpPr>
          <p:nvPr/>
        </p:nvSpPr>
        <p:spPr bwMode="auto">
          <a:xfrm>
            <a:off x="0" y="20701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9463" name="Group 16"/>
          <p:cNvGrpSpPr>
            <a:grpSpLocks/>
          </p:cNvGrpSpPr>
          <p:nvPr/>
        </p:nvGrpSpPr>
        <p:grpSpPr bwMode="auto">
          <a:xfrm>
            <a:off x="0" y="28575"/>
            <a:ext cx="2286000" cy="2389188"/>
            <a:chOff x="0" y="1846"/>
            <a:chExt cx="1440" cy="1505"/>
          </a:xfrm>
        </p:grpSpPr>
        <p:pic>
          <p:nvPicPr>
            <p:cNvPr id="19491" name="Picture 1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6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2" name="Rectangle 18"/>
            <p:cNvSpPr>
              <a:spLocks noChangeArrowheads="1"/>
            </p:cNvSpPr>
            <p:nvPr/>
          </p:nvSpPr>
          <p:spPr bwMode="auto">
            <a:xfrm>
              <a:off x="76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9464" name="Group 19"/>
          <p:cNvGrpSpPr>
            <a:grpSpLocks/>
          </p:cNvGrpSpPr>
          <p:nvPr/>
        </p:nvGrpSpPr>
        <p:grpSpPr bwMode="auto">
          <a:xfrm>
            <a:off x="2362200" y="0"/>
            <a:ext cx="2362200" cy="2424113"/>
            <a:chOff x="1440" y="1824"/>
            <a:chExt cx="1488" cy="1527"/>
          </a:xfrm>
        </p:grpSpPr>
        <p:pic>
          <p:nvPicPr>
            <p:cNvPr id="19489" name="Picture 2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90" name="Rectangle 21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9465" name="Group 22"/>
          <p:cNvGrpSpPr>
            <a:grpSpLocks/>
          </p:cNvGrpSpPr>
          <p:nvPr/>
        </p:nvGrpSpPr>
        <p:grpSpPr bwMode="auto">
          <a:xfrm>
            <a:off x="4648200" y="14288"/>
            <a:ext cx="2286000" cy="2500312"/>
            <a:chOff x="2928" y="1824"/>
            <a:chExt cx="1440" cy="1575"/>
          </a:xfrm>
        </p:grpSpPr>
        <p:pic>
          <p:nvPicPr>
            <p:cNvPr id="19487" name="Picture 2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824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88" name="Rectangle 24"/>
            <p:cNvSpPr>
              <a:spLocks noChangeArrowheads="1"/>
            </p:cNvSpPr>
            <p:nvPr/>
          </p:nvSpPr>
          <p:spPr bwMode="auto">
            <a:xfrm>
              <a:off x="3648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9466" name="Group 25"/>
          <p:cNvGrpSpPr>
            <a:grpSpLocks/>
          </p:cNvGrpSpPr>
          <p:nvPr/>
        </p:nvGrpSpPr>
        <p:grpSpPr bwMode="auto">
          <a:xfrm>
            <a:off x="6896100" y="60325"/>
            <a:ext cx="2286000" cy="2424113"/>
            <a:chOff x="4320" y="1872"/>
            <a:chExt cx="1440" cy="1527"/>
          </a:xfrm>
        </p:grpSpPr>
        <p:pic>
          <p:nvPicPr>
            <p:cNvPr id="19485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872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86" name="Rectangle 27"/>
            <p:cNvSpPr>
              <a:spLocks noChangeArrowheads="1"/>
            </p:cNvSpPr>
            <p:nvPr/>
          </p:nvSpPr>
          <p:spPr bwMode="auto">
            <a:xfrm>
              <a:off x="5040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2323" name="AutoShape 35">
            <a:extLst>
              <a:ext uri="{FF2B5EF4-FFF2-40B4-BE49-F238E27FC236}">
                <a16:creationId xmlns:a16="http://schemas.microsoft.com/office/drawing/2014/main" id="{9E4ED540-2CC7-4EBD-B01C-4AB67547E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8194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4" name="AutoShape 36">
            <a:extLst>
              <a:ext uri="{FF2B5EF4-FFF2-40B4-BE49-F238E27FC236}">
                <a16:creationId xmlns:a16="http://schemas.microsoft.com/office/drawing/2014/main" id="{060E8D8E-2739-4EEF-88D7-FD36C5FA6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37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5" name="AutoShape 37">
            <a:extLst>
              <a:ext uri="{FF2B5EF4-FFF2-40B4-BE49-F238E27FC236}">
                <a16:creationId xmlns:a16="http://schemas.microsoft.com/office/drawing/2014/main" id="{D7E7F3EB-7925-4508-8F06-EEEE06CAE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8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6" name="AutoShape 38">
            <a:extLst>
              <a:ext uri="{FF2B5EF4-FFF2-40B4-BE49-F238E27FC236}">
                <a16:creationId xmlns:a16="http://schemas.microsoft.com/office/drawing/2014/main" id="{9BC4049C-F781-46BF-B056-93A4A0FA4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7" name="AutoShape 39">
            <a:extLst>
              <a:ext uri="{FF2B5EF4-FFF2-40B4-BE49-F238E27FC236}">
                <a16:creationId xmlns:a16="http://schemas.microsoft.com/office/drawing/2014/main" id="{ED43EE4D-7A09-48D4-9C93-5AAAD089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2838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8" name="AutoShape 40">
            <a:extLst>
              <a:ext uri="{FF2B5EF4-FFF2-40B4-BE49-F238E27FC236}">
                <a16:creationId xmlns:a16="http://schemas.microsoft.com/office/drawing/2014/main" id="{DB47D820-AA33-468E-9D20-152E6B30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8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9473" name="Rectangle 41"/>
          <p:cNvSpPr>
            <a:spLocks noChangeArrowheads="1"/>
          </p:cNvSpPr>
          <p:nvPr/>
        </p:nvSpPr>
        <p:spPr bwMode="auto">
          <a:xfrm>
            <a:off x="838200" y="51054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 the azeotropes.</a:t>
            </a:r>
          </a:p>
        </p:txBody>
      </p:sp>
      <p:sp>
        <p:nvSpPr>
          <p:cNvPr id="19474" name="Rectangle 43"/>
          <p:cNvSpPr>
            <a:spLocks noChangeArrowheads="1"/>
          </p:cNvSpPr>
          <p:nvPr/>
        </p:nvSpPr>
        <p:spPr bwMode="auto">
          <a:xfrm>
            <a:off x="838200" y="5486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Notice if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&lt;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before or after azeotrope.</a:t>
            </a:r>
          </a:p>
        </p:txBody>
      </p:sp>
      <p:sp>
        <p:nvSpPr>
          <p:cNvPr id="19475" name="Rectangle 52"/>
          <p:cNvSpPr>
            <a:spLocks noChangeArrowheads="1"/>
          </p:cNvSpPr>
          <p:nvPr/>
        </p:nvSpPr>
        <p:spPr bwMode="auto">
          <a:xfrm>
            <a:off x="0" y="4572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360" name="Line 61">
            <a:extLst>
              <a:ext uri="{FF2B5EF4-FFF2-40B4-BE49-F238E27FC236}">
                <a16:creationId xmlns:a16="http://schemas.microsoft.com/office/drawing/2014/main" id="{55300F10-B426-4958-8A96-814B4ED031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0788" y="873125"/>
            <a:ext cx="2286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61" name="Rectangle 62">
            <a:extLst>
              <a:ext uri="{FF2B5EF4-FFF2-40B4-BE49-F238E27FC236}">
                <a16:creationId xmlns:a16="http://schemas.microsoft.com/office/drawing/2014/main" id="{9429CA95-25D7-4EB1-828E-E7E5700D0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1254125"/>
            <a:ext cx="534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8" name="Line 72">
            <a:extLst>
              <a:ext uri="{FF2B5EF4-FFF2-40B4-BE49-F238E27FC236}">
                <a16:creationId xmlns:a16="http://schemas.microsoft.com/office/drawing/2014/main" id="{C084020E-EEAC-4D7F-A926-9D4AEFB886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14478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9" name="Rectangle 73">
            <a:extLst>
              <a:ext uri="{FF2B5EF4-FFF2-40B4-BE49-F238E27FC236}">
                <a16:creationId xmlns:a16="http://schemas.microsoft.com/office/drawing/2014/main" id="{BEF37773-BF27-4647-BB60-D5EA32F4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05000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6" name="Line 75">
            <a:extLst>
              <a:ext uri="{FF2B5EF4-FFF2-40B4-BE49-F238E27FC236}">
                <a16:creationId xmlns:a16="http://schemas.microsoft.com/office/drawing/2014/main" id="{1097A0C7-05BA-4AF3-92B3-C33FF43563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07050" y="31242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7" name="Rectangle 76">
            <a:extLst>
              <a:ext uri="{FF2B5EF4-FFF2-40B4-BE49-F238E27FC236}">
                <a16:creationId xmlns:a16="http://schemas.microsoft.com/office/drawing/2014/main" id="{B52C5CCB-582D-4BE6-9FD6-5B9DD96C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50" y="3581400"/>
            <a:ext cx="536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4" name="Line 78">
            <a:extLst>
              <a:ext uri="{FF2B5EF4-FFF2-40B4-BE49-F238E27FC236}">
                <a16:creationId xmlns:a16="http://schemas.microsoft.com/office/drawing/2014/main" id="{406BE63D-531A-4D4F-B181-0DE0B114AB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2890838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5" name="Rectangle 79">
            <a:extLst>
              <a:ext uri="{FF2B5EF4-FFF2-40B4-BE49-F238E27FC236}">
                <a16:creationId xmlns:a16="http://schemas.microsoft.com/office/drawing/2014/main" id="{26B5A646-2E7D-4068-B10D-DDC0BFA80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48038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73" name="Line 85">
            <a:extLst>
              <a:ext uri="{FF2B5EF4-FFF2-40B4-BE49-F238E27FC236}">
                <a16:creationId xmlns:a16="http://schemas.microsoft.com/office/drawing/2014/main" id="{9EC93FE2-3AAF-46B2-BF2A-2DEF52F93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5715000"/>
            <a:ext cx="228600" cy="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0"/>
          <p:cNvGrpSpPr>
            <a:grpSpLocks/>
          </p:cNvGrpSpPr>
          <p:nvPr/>
        </p:nvGrpSpPr>
        <p:grpSpPr bwMode="auto">
          <a:xfrm>
            <a:off x="152400" y="2479675"/>
            <a:ext cx="2209800" cy="2454275"/>
            <a:chOff x="4368" y="1565"/>
            <a:chExt cx="1392" cy="1546"/>
          </a:xfrm>
        </p:grpSpPr>
        <p:pic>
          <p:nvPicPr>
            <p:cNvPr id="21557" name="Picture 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565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58" name="Rectangle 56"/>
            <p:cNvSpPr>
              <a:spLocks noChangeArrowheads="1"/>
            </p:cNvSpPr>
            <p:nvPr/>
          </p:nvSpPr>
          <p:spPr bwMode="auto">
            <a:xfrm>
              <a:off x="508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21507" name="Group 59"/>
          <p:cNvGrpSpPr>
            <a:grpSpLocks/>
          </p:cNvGrpSpPr>
          <p:nvPr/>
        </p:nvGrpSpPr>
        <p:grpSpPr bwMode="auto">
          <a:xfrm>
            <a:off x="6967538" y="2538413"/>
            <a:ext cx="2209800" cy="2533650"/>
            <a:chOff x="2928" y="1563"/>
            <a:chExt cx="1392" cy="1596"/>
          </a:xfrm>
        </p:grpSpPr>
        <p:pic>
          <p:nvPicPr>
            <p:cNvPr id="21555" name="Picture 4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63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56" name="Rectangle 55"/>
            <p:cNvSpPr>
              <a:spLocks noChangeArrowheads="1"/>
            </p:cNvSpPr>
            <p:nvPr/>
          </p:nvSpPr>
          <p:spPr bwMode="auto">
            <a:xfrm>
              <a:off x="3696" y="29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21508" name="Group 58"/>
          <p:cNvGrpSpPr>
            <a:grpSpLocks/>
          </p:cNvGrpSpPr>
          <p:nvPr/>
        </p:nvGrpSpPr>
        <p:grpSpPr bwMode="auto">
          <a:xfrm>
            <a:off x="2438400" y="2514600"/>
            <a:ext cx="2133600" cy="2424113"/>
            <a:chOff x="1536" y="1584"/>
            <a:chExt cx="1344" cy="1527"/>
          </a:xfrm>
        </p:grpSpPr>
        <p:pic>
          <p:nvPicPr>
            <p:cNvPr id="21553" name="Picture 4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54" name="Rectangle 54"/>
            <p:cNvSpPr>
              <a:spLocks noChangeArrowheads="1"/>
            </p:cNvSpPr>
            <p:nvPr/>
          </p:nvSpPr>
          <p:spPr bwMode="auto">
            <a:xfrm>
              <a:off x="2256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21509" name="Group 57"/>
          <p:cNvGrpSpPr>
            <a:grpSpLocks/>
          </p:cNvGrpSpPr>
          <p:nvPr/>
        </p:nvGrpSpPr>
        <p:grpSpPr bwMode="auto">
          <a:xfrm>
            <a:off x="4768850" y="2514600"/>
            <a:ext cx="2133600" cy="2424113"/>
            <a:chOff x="96" y="1584"/>
            <a:chExt cx="1344" cy="1527"/>
          </a:xfrm>
        </p:grpSpPr>
        <p:pic>
          <p:nvPicPr>
            <p:cNvPr id="21551" name="Picture 4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52" name="Rectangle 53"/>
            <p:cNvSpPr>
              <a:spLocks noChangeArrowheads="1"/>
            </p:cNvSpPr>
            <p:nvPr/>
          </p:nvSpPr>
          <p:spPr bwMode="auto">
            <a:xfrm>
              <a:off x="76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1510" name="Rectangle 15"/>
          <p:cNvSpPr>
            <a:spLocks noChangeArrowheads="1"/>
          </p:cNvSpPr>
          <p:nvPr/>
        </p:nvSpPr>
        <p:spPr bwMode="auto">
          <a:xfrm>
            <a:off x="0" y="20701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21511" name="Group 16"/>
          <p:cNvGrpSpPr>
            <a:grpSpLocks/>
          </p:cNvGrpSpPr>
          <p:nvPr/>
        </p:nvGrpSpPr>
        <p:grpSpPr bwMode="auto">
          <a:xfrm>
            <a:off x="0" y="28575"/>
            <a:ext cx="2286000" cy="2389188"/>
            <a:chOff x="0" y="1846"/>
            <a:chExt cx="1440" cy="1505"/>
          </a:xfrm>
        </p:grpSpPr>
        <p:pic>
          <p:nvPicPr>
            <p:cNvPr id="21549" name="Picture 1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6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50" name="Rectangle 18"/>
            <p:cNvSpPr>
              <a:spLocks noChangeArrowheads="1"/>
            </p:cNvSpPr>
            <p:nvPr/>
          </p:nvSpPr>
          <p:spPr bwMode="auto">
            <a:xfrm>
              <a:off x="76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1512" name="Group 19"/>
          <p:cNvGrpSpPr>
            <a:grpSpLocks/>
          </p:cNvGrpSpPr>
          <p:nvPr/>
        </p:nvGrpSpPr>
        <p:grpSpPr bwMode="auto">
          <a:xfrm>
            <a:off x="2362200" y="0"/>
            <a:ext cx="2362200" cy="2424113"/>
            <a:chOff x="1440" y="1824"/>
            <a:chExt cx="1488" cy="1527"/>
          </a:xfrm>
        </p:grpSpPr>
        <p:pic>
          <p:nvPicPr>
            <p:cNvPr id="21547" name="Picture 2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48" name="Rectangle 21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21513" name="Group 22"/>
          <p:cNvGrpSpPr>
            <a:grpSpLocks/>
          </p:cNvGrpSpPr>
          <p:nvPr/>
        </p:nvGrpSpPr>
        <p:grpSpPr bwMode="auto">
          <a:xfrm>
            <a:off x="4648200" y="14288"/>
            <a:ext cx="2286000" cy="2500312"/>
            <a:chOff x="2928" y="1824"/>
            <a:chExt cx="1440" cy="1575"/>
          </a:xfrm>
        </p:grpSpPr>
        <p:pic>
          <p:nvPicPr>
            <p:cNvPr id="21545" name="Picture 2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824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46" name="Rectangle 24"/>
            <p:cNvSpPr>
              <a:spLocks noChangeArrowheads="1"/>
            </p:cNvSpPr>
            <p:nvPr/>
          </p:nvSpPr>
          <p:spPr bwMode="auto">
            <a:xfrm>
              <a:off x="3648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21514" name="Group 25"/>
          <p:cNvGrpSpPr>
            <a:grpSpLocks/>
          </p:cNvGrpSpPr>
          <p:nvPr/>
        </p:nvGrpSpPr>
        <p:grpSpPr bwMode="auto">
          <a:xfrm>
            <a:off x="6896100" y="60325"/>
            <a:ext cx="2286000" cy="2424113"/>
            <a:chOff x="4320" y="1872"/>
            <a:chExt cx="1440" cy="1527"/>
          </a:xfrm>
        </p:grpSpPr>
        <p:pic>
          <p:nvPicPr>
            <p:cNvPr id="21543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872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44" name="Rectangle 27"/>
            <p:cNvSpPr>
              <a:spLocks noChangeArrowheads="1"/>
            </p:cNvSpPr>
            <p:nvPr/>
          </p:nvSpPr>
          <p:spPr bwMode="auto">
            <a:xfrm>
              <a:off x="5040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2323" name="AutoShape 35">
            <a:extLst>
              <a:ext uri="{FF2B5EF4-FFF2-40B4-BE49-F238E27FC236}">
                <a16:creationId xmlns:a16="http://schemas.microsoft.com/office/drawing/2014/main" id="{9E4ED540-2CC7-4EBD-B01C-4AB67547E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8194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4" name="AutoShape 36">
            <a:extLst>
              <a:ext uri="{FF2B5EF4-FFF2-40B4-BE49-F238E27FC236}">
                <a16:creationId xmlns:a16="http://schemas.microsoft.com/office/drawing/2014/main" id="{060E8D8E-2739-4EEF-88D7-FD36C5FA6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37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5" name="AutoShape 37">
            <a:extLst>
              <a:ext uri="{FF2B5EF4-FFF2-40B4-BE49-F238E27FC236}">
                <a16:creationId xmlns:a16="http://schemas.microsoft.com/office/drawing/2014/main" id="{D7E7F3EB-7925-4508-8F06-EEEE06CAE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18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6" name="AutoShape 38">
            <a:extLst>
              <a:ext uri="{FF2B5EF4-FFF2-40B4-BE49-F238E27FC236}">
                <a16:creationId xmlns:a16="http://schemas.microsoft.com/office/drawing/2014/main" id="{9BC4049C-F781-46BF-B056-93A4A0FA4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7" name="AutoShape 39">
            <a:extLst>
              <a:ext uri="{FF2B5EF4-FFF2-40B4-BE49-F238E27FC236}">
                <a16:creationId xmlns:a16="http://schemas.microsoft.com/office/drawing/2014/main" id="{ED43EE4D-7A09-48D4-9C93-5AAAD089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52838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2328" name="AutoShape 40">
            <a:extLst>
              <a:ext uri="{FF2B5EF4-FFF2-40B4-BE49-F238E27FC236}">
                <a16:creationId xmlns:a16="http://schemas.microsoft.com/office/drawing/2014/main" id="{DB47D820-AA33-468E-9D20-152E6B30F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81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21521" name="Rectangle 41"/>
          <p:cNvSpPr>
            <a:spLocks noChangeArrowheads="1"/>
          </p:cNvSpPr>
          <p:nvPr/>
        </p:nvSpPr>
        <p:spPr bwMode="auto">
          <a:xfrm>
            <a:off x="838200" y="51054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 the azeotropes.</a:t>
            </a:r>
          </a:p>
        </p:txBody>
      </p:sp>
      <p:sp>
        <p:nvSpPr>
          <p:cNvPr id="21522" name="Rectangle 43"/>
          <p:cNvSpPr>
            <a:spLocks noChangeArrowheads="1"/>
          </p:cNvSpPr>
          <p:nvPr/>
        </p:nvSpPr>
        <p:spPr bwMode="auto">
          <a:xfrm>
            <a:off x="838200" y="5486400"/>
            <a:ext cx="548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Notice if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&lt;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before or after azeotrope.</a:t>
            </a:r>
          </a:p>
        </p:txBody>
      </p:sp>
      <p:sp>
        <p:nvSpPr>
          <p:cNvPr id="21523" name="Rectangle 52"/>
          <p:cNvSpPr>
            <a:spLocks noChangeArrowheads="1"/>
          </p:cNvSpPr>
          <p:nvPr/>
        </p:nvSpPr>
        <p:spPr bwMode="auto">
          <a:xfrm>
            <a:off x="0" y="4572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3360" name="Line 61">
            <a:extLst>
              <a:ext uri="{FF2B5EF4-FFF2-40B4-BE49-F238E27FC236}">
                <a16:creationId xmlns:a16="http://schemas.microsoft.com/office/drawing/2014/main" id="{55300F10-B426-4958-8A96-814B4ED031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0788" y="873125"/>
            <a:ext cx="2286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61" name="Rectangle 62">
            <a:extLst>
              <a:ext uri="{FF2B5EF4-FFF2-40B4-BE49-F238E27FC236}">
                <a16:creationId xmlns:a16="http://schemas.microsoft.com/office/drawing/2014/main" id="{9429CA95-25D7-4EB1-828E-E7E5700D0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1254125"/>
            <a:ext cx="5349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8" name="Line 72">
            <a:extLst>
              <a:ext uri="{FF2B5EF4-FFF2-40B4-BE49-F238E27FC236}">
                <a16:creationId xmlns:a16="http://schemas.microsoft.com/office/drawing/2014/main" id="{C084020E-EEAC-4D7F-A926-9D4AEFB886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14478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9" name="Rectangle 73">
            <a:extLst>
              <a:ext uri="{FF2B5EF4-FFF2-40B4-BE49-F238E27FC236}">
                <a16:creationId xmlns:a16="http://schemas.microsoft.com/office/drawing/2014/main" id="{BEF37773-BF27-4647-BB60-D5EA32F4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05000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6" name="Line 75">
            <a:extLst>
              <a:ext uri="{FF2B5EF4-FFF2-40B4-BE49-F238E27FC236}">
                <a16:creationId xmlns:a16="http://schemas.microsoft.com/office/drawing/2014/main" id="{1097A0C7-05BA-4AF3-92B3-C33FF43563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07050" y="3124200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7" name="Rectangle 76">
            <a:extLst>
              <a:ext uri="{FF2B5EF4-FFF2-40B4-BE49-F238E27FC236}">
                <a16:creationId xmlns:a16="http://schemas.microsoft.com/office/drawing/2014/main" id="{B52C5CCB-582D-4BE6-9FD6-5B9DD96C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50" y="3581400"/>
            <a:ext cx="536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54" name="Line 78">
            <a:extLst>
              <a:ext uri="{FF2B5EF4-FFF2-40B4-BE49-F238E27FC236}">
                <a16:creationId xmlns:a16="http://schemas.microsoft.com/office/drawing/2014/main" id="{406BE63D-531A-4D4F-B181-0DE0B114AB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2890838"/>
            <a:ext cx="152400" cy="457200"/>
          </a:xfrm>
          <a:prstGeom prst="line">
            <a:avLst/>
          </a:prstGeom>
          <a:noFill/>
          <a:ln w="254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55" name="Rectangle 79">
            <a:extLst>
              <a:ext uri="{FF2B5EF4-FFF2-40B4-BE49-F238E27FC236}">
                <a16:creationId xmlns:a16="http://schemas.microsoft.com/office/drawing/2014/main" id="{26B5A646-2E7D-4068-B10D-DDC0BFA80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348038"/>
            <a:ext cx="5349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&lt; </a:t>
            </a:r>
            <a:r>
              <a:rPr lang="en-US" altLang="en-US" sz="14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2373" name="Line 85">
            <a:extLst>
              <a:ext uri="{FF2B5EF4-FFF2-40B4-BE49-F238E27FC236}">
                <a16:creationId xmlns:a16="http://schemas.microsoft.com/office/drawing/2014/main" id="{9EC93FE2-3AAF-46B2-BF2A-2DEF52F93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5715000"/>
            <a:ext cx="228600" cy="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1533" name="Rectangle 81"/>
          <p:cNvSpPr>
            <a:spLocks noChangeArrowheads="1"/>
          </p:cNvSpPr>
          <p:nvPr/>
        </p:nvSpPr>
        <p:spPr bwMode="auto">
          <a:xfrm>
            <a:off x="800100" y="5809934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the remaining graphs, check the deviation from x = y: </a:t>
            </a:r>
            <a:r>
              <a:rPr lang="en-US" altLang="en-US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 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&lt; </a:t>
            </a:r>
            <a:r>
              <a:rPr lang="en-US" altLang="en-US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 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or  </a:t>
            </a:r>
            <a:r>
              <a:rPr lang="en-US" altLang="en-US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 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&lt;&lt; </a:t>
            </a:r>
            <a:r>
              <a:rPr lang="en-US" altLang="en-US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Line 137">
            <a:extLst>
              <a:ext uri="{FF2B5EF4-FFF2-40B4-BE49-F238E27FC236}">
                <a16:creationId xmlns:a16="http://schemas.microsoft.com/office/drawing/2014/main" id="{A81DA955-73D3-4F63-8557-BE5B8E97B7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6019800"/>
            <a:ext cx="228600" cy="0"/>
          </a:xfrm>
          <a:prstGeom prst="line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7" name="Rectangle 129">
            <a:extLst>
              <a:ext uri="{FF2B5EF4-FFF2-40B4-BE49-F238E27FC236}">
                <a16:creationId xmlns:a16="http://schemas.microsoft.com/office/drawing/2014/main" id="{F9393C35-491E-44A2-95AA-276167277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775" y="990600"/>
            <a:ext cx="547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48" name="Line 130">
            <a:extLst>
              <a:ext uri="{FF2B5EF4-FFF2-40B4-BE49-F238E27FC236}">
                <a16:creationId xmlns:a16="http://schemas.microsoft.com/office/drawing/2014/main" id="{14439538-9E3E-4A53-91CD-DA71343F80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4038" y="838200"/>
            <a:ext cx="228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9" name="Line 131">
            <a:extLst>
              <a:ext uri="{FF2B5EF4-FFF2-40B4-BE49-F238E27FC236}">
                <a16:creationId xmlns:a16="http://schemas.microsoft.com/office/drawing/2014/main" id="{48B6F176-4C79-4548-B6A6-6CA55247F0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838200"/>
            <a:ext cx="9906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0" name="Rectangle 132">
            <a:extLst>
              <a:ext uri="{FF2B5EF4-FFF2-40B4-BE49-F238E27FC236}">
                <a16:creationId xmlns:a16="http://schemas.microsoft.com/office/drawing/2014/main" id="{406808BC-4A77-43C6-9BB3-97A53EF5D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914400"/>
            <a:ext cx="6492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 &lt;&lt; </a:t>
            </a: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51" name="Rectangle 133">
            <a:extLst>
              <a:ext uri="{FF2B5EF4-FFF2-40B4-BE49-F238E27FC236}">
                <a16:creationId xmlns:a16="http://schemas.microsoft.com/office/drawing/2014/main" id="{AE875446-BDB0-4741-9EDE-3F759FF52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7363" y="3621088"/>
            <a:ext cx="546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 &lt; </a:t>
            </a: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52" name="Line 134">
            <a:extLst>
              <a:ext uri="{FF2B5EF4-FFF2-40B4-BE49-F238E27FC236}">
                <a16:creationId xmlns:a16="http://schemas.microsoft.com/office/drawing/2014/main" id="{EA071DB3-5D9F-48DC-BD9B-DC8DD87791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1638" y="3400425"/>
            <a:ext cx="1524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3" name="Rectangle 135">
            <a:extLst>
              <a:ext uri="{FF2B5EF4-FFF2-40B4-BE49-F238E27FC236}">
                <a16:creationId xmlns:a16="http://schemas.microsoft.com/office/drawing/2014/main" id="{8A641143-A7DE-4377-9391-56AAD2235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0613" y="3714750"/>
            <a:ext cx="6492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1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&lt;&lt; </a:t>
            </a:r>
            <a:r>
              <a:rPr lang="en-US" altLang="en-US" sz="1400" b="1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54" name="Line 136">
            <a:extLst>
              <a:ext uri="{FF2B5EF4-FFF2-40B4-BE49-F238E27FC236}">
                <a16:creationId xmlns:a16="http://schemas.microsoft.com/office/drawing/2014/main" id="{13CBF14D-ABCE-49B3-9BF3-910010DA1C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2867025"/>
            <a:ext cx="457200" cy="838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A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1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3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B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3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1 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C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3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2 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D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1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4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4648200" y="190500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 1 atm (ºC)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	28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methylene chloride	40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		56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chloroform		61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hexane			69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2-butanone		80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trichloroethylene	87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		102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4-methyl-2-pentanone	116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		123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chlorobenzene		132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	145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furfural		162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			182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acetophenone		203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octanoic acid		240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may use a compound more than once, or not at all.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6096000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F0F1826C-2BF9-4459-811A-9E5E141FCC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Pure Species Boiling Points</a:t>
            </a:r>
          </a:p>
        </p:txBody>
      </p:sp>
      <p:sp>
        <p:nvSpPr>
          <p:cNvPr id="16411" name="Line 27">
            <a:extLst>
              <a:ext uri="{FF2B5EF4-FFF2-40B4-BE49-F238E27FC236}">
                <a16:creationId xmlns:a16="http://schemas.microsoft.com/office/drawing/2014/main" id="{4E9E58CC-1BF2-45FA-A412-F0FC6F2ACF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1200" y="4648200"/>
            <a:ext cx="0" cy="1143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412" name="Line 28">
            <a:extLst>
              <a:ext uri="{FF2B5EF4-FFF2-40B4-BE49-F238E27FC236}">
                <a16:creationId xmlns:a16="http://schemas.microsoft.com/office/drawing/2014/main" id="{D720774B-311B-46CC-9B7B-3F6D5F3E6E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4656138"/>
            <a:ext cx="4267200" cy="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6630" name="Rectangle 29"/>
          <p:cNvSpPr>
            <a:spLocks noChangeArrowheads="1"/>
          </p:cNvSpPr>
          <p:nvPr/>
        </p:nvSpPr>
        <p:spPr bwMode="auto">
          <a:xfrm>
            <a:off x="1447800" y="10668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sz="20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sz="20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1</a:t>
            </a:r>
          </a:p>
        </p:txBody>
      </p:sp>
      <p:sp>
        <p:nvSpPr>
          <p:cNvPr id="16414" name="Rectangle 30">
            <a:extLst>
              <a:ext uri="{FF2B5EF4-FFF2-40B4-BE49-F238E27FC236}">
                <a16:creationId xmlns:a16="http://schemas.microsoft.com/office/drawing/2014/main" id="{1920760C-99FB-4962-BB98-3137546C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00820"/>
            <a:ext cx="3505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Pure species 1 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  T</a:t>
            </a:r>
            <a:r>
              <a:rPr lang="en-US" altLang="en-US" sz="2000" baseline="-25000" dirty="0">
                <a:solidFill>
                  <a:srgbClr val="0070C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 = 145  </a:t>
            </a:r>
            <a:r>
              <a:rPr lang="he-IL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º</a:t>
            </a:r>
            <a:r>
              <a:rPr lang="en-US" altLang="en-US" sz="2000" dirty="0">
                <a:solidFill>
                  <a:srgbClr val="0070C0"/>
                </a:solidFill>
                <a:latin typeface="Times New Roman" panose="02020603050405020304" pitchFamily="18" charset="0"/>
              </a:rPr>
              <a:t>C  at 1 atm</a:t>
            </a: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 flipH="1" flipV="1">
            <a:off x="1524000" y="2590800"/>
            <a:ext cx="0" cy="3276600"/>
          </a:xfrm>
          <a:prstGeom prst="line">
            <a:avLst/>
          </a:prstGeom>
          <a:noFill/>
          <a:ln w="38100">
            <a:solidFill>
              <a:srgbClr val="0099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228600" y="5943600"/>
            <a:ext cx="342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Pure species 2 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T</a:t>
            </a:r>
            <a:r>
              <a:rPr lang="en-US" altLang="en-US" sz="2000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182 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he-IL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º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2000" dirty="0">
                <a:solidFill>
                  <a:srgbClr val="00B0F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at 1 atm</a:t>
            </a:r>
          </a:p>
        </p:txBody>
      </p:sp>
      <p:sp>
        <p:nvSpPr>
          <p:cNvPr id="16417" name="Rectangle 33">
            <a:extLst>
              <a:ext uri="{FF2B5EF4-FFF2-40B4-BE49-F238E27FC236}">
                <a16:creationId xmlns:a16="http://schemas.microsoft.com/office/drawing/2014/main" id="{DD4C1E96-5C03-4199-B2FD-F6F5893BF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449388"/>
            <a:ext cx="3200400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dirty="0">
                <a:solidFill>
                  <a:srgbClr val="0099CC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000" b="1" baseline="-25000" dirty="0">
                <a:solidFill>
                  <a:srgbClr val="0099CC"/>
                </a:solidFill>
                <a:latin typeface="Times New Roman" panose="02020603050405020304" pitchFamily="18" charset="0"/>
              </a:rPr>
              <a:t>b,2 </a:t>
            </a:r>
            <a:r>
              <a:rPr lang="en-US" altLang="en-US" sz="2000" b="1" dirty="0">
                <a:latin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000" b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b,1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2000" baseline="-25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rgbClr val="0099CC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dirty="0">
                <a:latin typeface="Times New Roman" panose="02020603050405020304" pitchFamily="18" charset="0"/>
              </a:rPr>
              <a:t> is less volatile than </a:t>
            </a:r>
            <a:r>
              <a:rPr lang="en-US" altLang="en-US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1.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1" name="Line 31">
            <a:extLst>
              <a:ext uri="{FF2B5EF4-FFF2-40B4-BE49-F238E27FC236}">
                <a16:creationId xmlns:a16="http://schemas.microsoft.com/office/drawing/2014/main" id="{B0637B6D-B1FF-4725-BA3B-2A7F8F72AB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1676400"/>
            <a:ext cx="3200400" cy="1219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33">
            <a:extLst>
              <a:ext uri="{FF2B5EF4-FFF2-40B4-BE49-F238E27FC236}">
                <a16:creationId xmlns:a16="http://schemas.microsoft.com/office/drawing/2014/main" id="{A1B3C84D-7B9B-4658-8254-085E9B0EA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328536"/>
            <a:ext cx="32004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Times New Roman" panose="02020603050405020304" pitchFamily="18" charset="0"/>
              </a:rPr>
              <a:t>Note that both pure species are more volatile than the azeotrope in this case.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dirty="0">
                <a:solidFill>
                  <a:schemeClr val="accent1"/>
                </a:solidFill>
                <a:latin typeface="Times New Roman" panose="02020603050405020304" pitchFamily="18" charset="0"/>
              </a:rPr>
              <a:t>For T-(</a:t>
            </a:r>
            <a:r>
              <a:rPr lang="en-US" altLang="en-US" sz="2000" i="1" dirty="0" err="1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000" dirty="0" err="1">
                <a:solidFill>
                  <a:schemeClr val="accent1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 sz="2000" i="1" dirty="0" err="1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  <a:r>
              <a:rPr lang="en-US" altLang="en-US" sz="2000" dirty="0">
                <a:solidFill>
                  <a:schemeClr val="accent1"/>
                </a:solidFill>
                <a:latin typeface="Times New Roman" panose="02020603050405020304" pitchFamily="18" charset="0"/>
              </a:rPr>
              <a:t>) 3, the opposite is true.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/>
      <p:bldP spid="16415" grpId="0" animBg="1"/>
      <p:bldP spid="16416" grpId="0"/>
      <p:bldP spid="16417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81030D9-A4AB-41BD-861E-CF8383203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828800" algn="dec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28800" algn="dec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28800" algn="dec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28800" algn="dec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Binary Mixture 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1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4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3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Binary Mixture B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2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3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1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Binary Mixture C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3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2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2   </a:t>
            </a:r>
            <a:r>
              <a:rPr lang="en-US" altLang="en-US" sz="1200" dirty="0">
                <a:latin typeface="Times New Roman" panose="02020603050405020304" pitchFamily="18" charset="0"/>
              </a:rPr>
              <a:t> 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Binary Mixture D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4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1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4   </a:t>
            </a:r>
            <a:r>
              <a:rPr lang="en-US" altLang="en-US" sz="1200" dirty="0">
                <a:latin typeface="Times New Roman" panose="02020603050405020304" pitchFamily="18" charset="0"/>
              </a:rPr>
              <a:t>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 </a:t>
            </a:r>
            <a:r>
              <a:rPr lang="en-US" altLang="en-US" sz="1200" u="sng" dirty="0">
                <a:solidFill>
                  <a:schemeClr val="accent1"/>
                </a:solidFill>
                <a:latin typeface="Times New Roman" panose="02020603050405020304" pitchFamily="18" charset="0"/>
              </a:rPr>
              <a:t>4-methylpyridine</a:t>
            </a:r>
            <a:r>
              <a:rPr lang="en-US" altLang="en-US" sz="1200" u="sng" dirty="0">
                <a:latin typeface="Times New Roman" panose="02020603050405020304" pitchFamily="18" charset="0"/>
              </a:rPr>
              <a:t>  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second component:  </a:t>
            </a:r>
            <a:r>
              <a:rPr lang="en-US" altLang="en-US" sz="1200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    phenol  </a:t>
            </a:r>
            <a:r>
              <a:rPr lang="en-US" altLang="en-US" sz="1200" u="sng" dirty="0">
                <a:latin typeface="Times New Roman" panose="02020603050405020304" pitchFamily="18" charset="0"/>
              </a:rPr>
              <a:t>     </a:t>
            </a:r>
            <a:r>
              <a:rPr lang="en-US" altLang="en-US" sz="1200" dirty="0">
                <a:latin typeface="Times New Roman" panose="02020603050405020304" pitchFamily="18" charset="0"/>
              </a:rPr>
              <a:t> 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br>
              <a:rPr lang="en-US" altLang="en-US" sz="1200" dirty="0">
                <a:latin typeface="Times New Roman" panose="02020603050405020304" pitchFamily="18" charset="0"/>
              </a:rPr>
            </a:b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	</a:t>
            </a:r>
            <a:br>
              <a:rPr lang="en-US" altLang="en-US" sz="1200" dirty="0">
                <a:latin typeface="Times New Roman" panose="02020603050405020304" pitchFamily="18" charset="0"/>
              </a:rPr>
            </a:br>
            <a:endParaRPr lang="en-US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7E0BE2-DE35-4513-A956-365ADCD13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90500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</a:rPr>
              <a:t>at 1 atm (ºC)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nb-NO" altLang="en-US" sz="1200" dirty="0">
                <a:latin typeface="Times New Roman" panose="02020603050405020304" pitchFamily="18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2-methylbutane	28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methylene chloride	40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acetone		56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chloroform		61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hexane			69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2-butanone		80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trichloroethylene	87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3-pentanone		102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4-methyl-2-pentanone	116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3-hexanone		123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chlorobenzene		132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solidFill>
                  <a:schemeClr val="accent1"/>
                </a:solidFill>
                <a:latin typeface="Times New Roman" panose="02020603050405020304" pitchFamily="18" charset="0"/>
              </a:rPr>
              <a:t>4-methylpyridine	145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furfural		162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phenol		            182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acetophenone		203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octanoic acid		240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200" dirty="0">
              <a:latin typeface="Times New Roman" panose="02020603050405020304" pitchFamily="18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200" dirty="0">
                <a:latin typeface="Times New Roman" panose="02020603050405020304" pitchFamily="18" charset="0"/>
              </a:rPr>
              <a:t>You may use a compound more than once, or not at all.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33400" y="6229350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Determine the rest of the components in the same way.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A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1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3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 </a:t>
            </a:r>
          </a:p>
          <a:p>
            <a:pPr eaLnBrk="1" hangingPunct="1"/>
            <a:endParaRPr lang="en-US" altLang="en-US" sz="1200" u="sng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B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3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1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 acetone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C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3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2  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 chloroform 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 furfural 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D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1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4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 4-methylpyridine  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 phenol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4648200" y="190500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 1 atm (ºC)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	28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methylene chloride	40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		56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chloroform		61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hexane			69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2-butanone		80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trichloroethylene	87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		102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4-methyl-2-pentanone	116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		123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chlorobenzene		132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	145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furfural		162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			182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acetophenone		203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octanoic acid		240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may use a compound more than once, or not at all.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114800"/>
            <a:ext cx="2209800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46"/>
          <p:cNvSpPr>
            <a:spLocks noChangeArrowheads="1"/>
          </p:cNvSpPr>
          <p:nvPr/>
        </p:nvSpPr>
        <p:spPr bwMode="auto">
          <a:xfrm>
            <a:off x="8682038" y="53863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29700" name="Picture 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57663"/>
            <a:ext cx="220980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49"/>
          <p:cNvSpPr>
            <a:spLocks noChangeArrowheads="1"/>
          </p:cNvSpPr>
          <p:nvPr/>
        </p:nvSpPr>
        <p:spPr bwMode="auto">
          <a:xfrm>
            <a:off x="1914525" y="54244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29702" name="Picture 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56075"/>
            <a:ext cx="21336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Rectangle 52"/>
          <p:cNvSpPr>
            <a:spLocks noChangeArrowheads="1"/>
          </p:cNvSpPr>
          <p:nvPr/>
        </p:nvSpPr>
        <p:spPr bwMode="auto">
          <a:xfrm>
            <a:off x="4191000" y="53863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9704" name="Picture 5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56075"/>
            <a:ext cx="21336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5" name="Rectangle 55"/>
          <p:cNvSpPr>
            <a:spLocks noChangeArrowheads="1"/>
          </p:cNvSpPr>
          <p:nvPr/>
        </p:nvSpPr>
        <p:spPr bwMode="auto">
          <a:xfrm>
            <a:off x="6477000" y="5386388"/>
            <a:ext cx="762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pic>
        <p:nvPicPr>
          <p:cNvPr id="29706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236220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9" name="Rectangle 5"/>
          <p:cNvSpPr>
            <a:spLocks noChangeArrowheads="1"/>
          </p:cNvSpPr>
          <p:nvPr/>
        </p:nvSpPr>
        <p:spPr bwMode="auto">
          <a:xfrm>
            <a:off x="1828800" y="1371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pic>
        <p:nvPicPr>
          <p:cNvPr id="29710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22098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1" name="Rectangle 8"/>
          <p:cNvSpPr>
            <a:spLocks noChangeArrowheads="1"/>
          </p:cNvSpPr>
          <p:nvPr/>
        </p:nvSpPr>
        <p:spPr bwMode="auto">
          <a:xfrm>
            <a:off x="6400800" y="1295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712" name="Rectangle 11"/>
          <p:cNvSpPr>
            <a:spLocks noChangeArrowheads="1"/>
          </p:cNvSpPr>
          <p:nvPr/>
        </p:nvSpPr>
        <p:spPr bwMode="auto">
          <a:xfrm>
            <a:off x="4419600" y="1371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29713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4" name="Rectangle 14"/>
          <p:cNvSpPr>
            <a:spLocks noChangeArrowheads="1"/>
          </p:cNvSpPr>
          <p:nvPr/>
        </p:nvSpPr>
        <p:spPr bwMode="auto">
          <a:xfrm>
            <a:off x="8610600" y="1371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29715" name="Picture 1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168525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6" name="Rectangle 18"/>
          <p:cNvSpPr>
            <a:spLocks noChangeArrowheads="1"/>
          </p:cNvSpPr>
          <p:nvPr/>
        </p:nvSpPr>
        <p:spPr bwMode="auto">
          <a:xfrm>
            <a:off x="7467600" y="3429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2971800" y="3429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9718" name="Picture 2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2133600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9" name="Rectangle 24"/>
          <p:cNvSpPr>
            <a:spLocks noChangeArrowheads="1"/>
          </p:cNvSpPr>
          <p:nvPr/>
        </p:nvSpPr>
        <p:spPr bwMode="auto">
          <a:xfrm>
            <a:off x="5105400" y="3429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29720" name="Picture 2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21" name="Rectangle 27"/>
          <p:cNvSpPr>
            <a:spLocks noChangeArrowheads="1"/>
          </p:cNvSpPr>
          <p:nvPr/>
        </p:nvSpPr>
        <p:spPr bwMode="auto">
          <a:xfrm>
            <a:off x="1828800" y="3460750"/>
            <a:ext cx="45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9722" name="Rectangle 56"/>
          <p:cNvSpPr>
            <a:spLocks noChangeArrowheads="1"/>
          </p:cNvSpPr>
          <p:nvPr/>
        </p:nvSpPr>
        <p:spPr bwMode="auto">
          <a:xfrm>
            <a:off x="2286000" y="4191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9723" name="Rectangle 57"/>
          <p:cNvSpPr>
            <a:spLocks noChangeArrowheads="1"/>
          </p:cNvSpPr>
          <p:nvPr/>
        </p:nvSpPr>
        <p:spPr bwMode="auto">
          <a:xfrm>
            <a:off x="0" y="6172200"/>
            <a:ext cx="8915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volatile component: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  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chloroform 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	  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2-methylbutane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 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1200" u="sng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endParaRPr lang="en-US" altLang="en-US" sz="1200" u="sng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second component: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 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	          		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furfural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       	       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                                    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</a:t>
            </a:r>
          </a:p>
        </p:txBody>
      </p:sp>
      <p:sp>
        <p:nvSpPr>
          <p:cNvPr id="29724" name="Rectangle 15"/>
          <p:cNvSpPr>
            <a:spLocks noChangeArrowheads="1"/>
          </p:cNvSpPr>
          <p:nvPr/>
        </p:nvSpPr>
        <p:spPr bwMode="auto">
          <a:xfrm>
            <a:off x="2057400" y="21320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en-US" i="1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9725" name="Rectangle 2"/>
          <p:cNvSpPr>
            <a:spLocks noChangeArrowheads="1"/>
          </p:cNvSpPr>
          <p:nvPr/>
        </p:nvSpPr>
        <p:spPr bwMode="auto">
          <a:xfrm>
            <a:off x="2133600" y="-1588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609600" y="1524000"/>
            <a:ext cx="81534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Navigate through large amounts of information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Don’t get intimidated, go step by step and use logic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altLang="en-US" sz="30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altLang="en-US" sz="3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Relationship between T(</a:t>
            </a:r>
            <a:r>
              <a:rPr lang="en-US" altLang="en-US" sz="3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x,y</a:t>
            </a:r>
            <a:r>
              <a:rPr lang="en-US" altLang="en-US" sz="3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), P(</a:t>
            </a:r>
            <a:r>
              <a:rPr lang="en-US" altLang="en-US" sz="30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x,y</a:t>
            </a:r>
            <a:r>
              <a:rPr lang="en-US" altLang="en-US" sz="3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), and x-y diagrams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Use what you know already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Match by scale of pressure or temperature</a:t>
            </a:r>
          </a:p>
          <a:p>
            <a:pPr marL="457200" lvl="1" indent="0" eaLnBrk="1" hangingPunct="1"/>
            <a:endParaRPr lang="en-US" altLang="en-US" sz="36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T, P, and x-y azeotropes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Match by composition</a:t>
            </a:r>
          </a:p>
        </p:txBody>
      </p:sp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457200" y="304800"/>
            <a:ext cx="868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420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Takeaways - What did we learn?</a:t>
            </a:r>
          </a:p>
        </p:txBody>
      </p:sp>
      <p:pic>
        <p:nvPicPr>
          <p:cNvPr id="30725" name="Picture 5" descr="Image result for take awa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290" y="4648200"/>
            <a:ext cx="2049463" cy="204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A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1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B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C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3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D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4567238" y="188595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 1 atm (ºC)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	28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methylene chloride	40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		56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chloroform		61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hexane			69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2-butanone		80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trichloroethylene	87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		102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4-methyl-2-pentanone	116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		123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chlorobenzene		132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	145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furfural		162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			182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acetophenone		203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octanoic acid		240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may use a compound more than once, or not at all.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2971800" y="6061075"/>
            <a:ext cx="5029200" cy="461963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So much information! Where to start??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0"/>
            <a:ext cx="22098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2"/>
          <p:cNvSpPr>
            <a:spLocks noChangeArrowheads="1"/>
          </p:cNvSpPr>
          <p:nvPr/>
        </p:nvSpPr>
        <p:spPr bwMode="auto">
          <a:xfrm>
            <a:off x="0" y="20558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9219" name="Group 39"/>
          <p:cNvGrpSpPr>
            <a:grpSpLocks/>
          </p:cNvGrpSpPr>
          <p:nvPr/>
        </p:nvGrpSpPr>
        <p:grpSpPr bwMode="auto">
          <a:xfrm>
            <a:off x="0" y="0"/>
            <a:ext cx="2286000" cy="2424113"/>
            <a:chOff x="0" y="0"/>
            <a:chExt cx="1440" cy="1527"/>
          </a:xfrm>
        </p:grpSpPr>
        <p:pic>
          <p:nvPicPr>
            <p:cNvPr id="924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40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43" name="Rectangle 25"/>
            <p:cNvSpPr>
              <a:spLocks noChangeArrowheads="1"/>
            </p:cNvSpPr>
            <p:nvPr/>
          </p:nvSpPr>
          <p:spPr bwMode="auto">
            <a:xfrm>
              <a:off x="720" y="1296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9221" name="Rectangle 26"/>
          <p:cNvSpPr>
            <a:spLocks noChangeArrowheads="1"/>
          </p:cNvSpPr>
          <p:nvPr/>
        </p:nvSpPr>
        <p:spPr bwMode="auto">
          <a:xfrm>
            <a:off x="3505200" y="2057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9222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27"/>
          <p:cNvSpPr>
            <a:spLocks noChangeArrowheads="1"/>
          </p:cNvSpPr>
          <p:nvPr/>
        </p:nvSpPr>
        <p:spPr bwMode="auto">
          <a:xfrm>
            <a:off x="5791200" y="2133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9224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860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28"/>
          <p:cNvSpPr>
            <a:spLocks noChangeArrowheads="1"/>
          </p:cNvSpPr>
          <p:nvPr/>
        </p:nvSpPr>
        <p:spPr bwMode="auto">
          <a:xfrm>
            <a:off x="8001000" y="21336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226" name="Rectangle 33"/>
          <p:cNvSpPr>
            <a:spLocks noChangeArrowheads="1"/>
          </p:cNvSpPr>
          <p:nvPr/>
        </p:nvSpPr>
        <p:spPr bwMode="auto">
          <a:xfrm>
            <a:off x="0" y="49514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9227" name="Picture 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8" name="Rectangle 34"/>
          <p:cNvSpPr>
            <a:spLocks noChangeArrowheads="1"/>
          </p:cNvSpPr>
          <p:nvPr/>
        </p:nvSpPr>
        <p:spPr bwMode="auto">
          <a:xfrm>
            <a:off x="1219200" y="4994275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9229" name="Group 44"/>
          <p:cNvGrpSpPr>
            <a:grpSpLocks/>
          </p:cNvGrpSpPr>
          <p:nvPr/>
        </p:nvGrpSpPr>
        <p:grpSpPr bwMode="auto">
          <a:xfrm>
            <a:off x="2286000" y="2895600"/>
            <a:ext cx="2362200" cy="2424113"/>
            <a:chOff x="1440" y="1824"/>
            <a:chExt cx="1488" cy="1527"/>
          </a:xfrm>
        </p:grpSpPr>
        <p:pic>
          <p:nvPicPr>
            <p:cNvPr id="9240" name="Picture 3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41" name="Rectangle 35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pic>
        <p:nvPicPr>
          <p:cNvPr id="9230" name="Picture 3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95600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Rectangle 36"/>
          <p:cNvSpPr>
            <a:spLocks noChangeArrowheads="1"/>
          </p:cNvSpPr>
          <p:nvPr/>
        </p:nvSpPr>
        <p:spPr bwMode="auto">
          <a:xfrm>
            <a:off x="5791200" y="5029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9232" name="Picture 3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71800"/>
            <a:ext cx="22860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Rectangle 37"/>
          <p:cNvSpPr>
            <a:spLocks noChangeArrowheads="1"/>
          </p:cNvSpPr>
          <p:nvPr/>
        </p:nvSpPr>
        <p:spPr bwMode="auto">
          <a:xfrm>
            <a:off x="8001000" y="50292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1143000" y="5407025"/>
            <a:ext cx="6248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These graphs have azeotropes, while the others do not. How do we determine which ones go together?</a:t>
            </a:r>
          </a:p>
        </p:txBody>
      </p:sp>
      <p:sp>
        <p:nvSpPr>
          <p:cNvPr id="2" name="Rectangle 1"/>
          <p:cNvSpPr/>
          <p:nvPr/>
        </p:nvSpPr>
        <p:spPr>
          <a:xfrm>
            <a:off x="2590800" y="1"/>
            <a:ext cx="1981200" cy="20510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76800" y="2884488"/>
            <a:ext cx="1981200" cy="20510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85750" y="2980373"/>
            <a:ext cx="1981200" cy="20510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162800" y="95568"/>
            <a:ext cx="1981200" cy="20510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53"/>
          <p:cNvSpPr>
            <a:spLocks noChangeArrowheads="1"/>
          </p:cNvSpPr>
          <p:nvPr/>
        </p:nvSpPr>
        <p:spPr bwMode="auto">
          <a:xfrm>
            <a:off x="1143000" y="6092825"/>
            <a:ext cx="7696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composition of the azeotrope on P-(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equals the composition of the azeotrope on the corresponding T-(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diagram.</a:t>
            </a:r>
          </a:p>
        </p:txBody>
      </p:sp>
      <p:sp>
        <p:nvSpPr>
          <p:cNvPr id="35" name="Oval 47"/>
          <p:cNvSpPr>
            <a:spLocks noChangeArrowheads="1"/>
          </p:cNvSpPr>
          <p:nvPr/>
        </p:nvSpPr>
        <p:spPr bwMode="auto">
          <a:xfrm>
            <a:off x="4038600" y="228600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8" name="Oval 47"/>
          <p:cNvSpPr>
            <a:spLocks noChangeArrowheads="1"/>
          </p:cNvSpPr>
          <p:nvPr/>
        </p:nvSpPr>
        <p:spPr bwMode="auto">
          <a:xfrm>
            <a:off x="6374130" y="4175125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9" name="Oval 47"/>
          <p:cNvSpPr>
            <a:spLocks noChangeArrowheads="1"/>
          </p:cNvSpPr>
          <p:nvPr/>
        </p:nvSpPr>
        <p:spPr bwMode="auto">
          <a:xfrm>
            <a:off x="7772400" y="1294130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0" name="Oval 47"/>
          <p:cNvSpPr>
            <a:spLocks noChangeArrowheads="1"/>
          </p:cNvSpPr>
          <p:nvPr/>
        </p:nvSpPr>
        <p:spPr bwMode="auto">
          <a:xfrm>
            <a:off x="914400" y="3226753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1" name="Line 54"/>
          <p:cNvSpPr>
            <a:spLocks noChangeShapeType="1"/>
          </p:cNvSpPr>
          <p:nvPr/>
        </p:nvSpPr>
        <p:spPr bwMode="auto">
          <a:xfrm flipH="1" flipV="1">
            <a:off x="4191000" y="457198"/>
            <a:ext cx="2286000" cy="3717926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54"/>
          <p:cNvSpPr>
            <a:spLocks noChangeShapeType="1"/>
          </p:cNvSpPr>
          <p:nvPr/>
        </p:nvSpPr>
        <p:spPr bwMode="auto">
          <a:xfrm flipV="1">
            <a:off x="1143000" y="1460498"/>
            <a:ext cx="6629400" cy="1836738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Oval 47">
            <a:extLst>
              <a:ext uri="{FF2B5EF4-FFF2-40B4-BE49-F238E27FC236}">
                <a16:creationId xmlns:a16="http://schemas.microsoft.com/office/drawing/2014/main" id="{818CD14A-066B-4DE7-A629-7CE6C7632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6169025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0D7B71-830A-4D16-93D9-A1A88193A753}"/>
              </a:ext>
            </a:extLst>
          </p:cNvPr>
          <p:cNvCxnSpPr>
            <a:stCxn id="35" idx="4"/>
          </p:cNvCxnSpPr>
          <p:nvPr/>
        </p:nvCxnSpPr>
        <p:spPr>
          <a:xfrm flipH="1">
            <a:off x="4114800" y="457200"/>
            <a:ext cx="381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76BFC10-AA9A-4318-8491-91671532D417}"/>
              </a:ext>
            </a:extLst>
          </p:cNvPr>
          <p:cNvCxnSpPr>
            <a:cxnSpLocks/>
          </p:cNvCxnSpPr>
          <p:nvPr/>
        </p:nvCxnSpPr>
        <p:spPr>
          <a:xfrm flipH="1">
            <a:off x="993358" y="3455353"/>
            <a:ext cx="35342" cy="1130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BD27FFD-4085-4893-8780-64E6F3374B0D}"/>
              </a:ext>
            </a:extLst>
          </p:cNvPr>
          <p:cNvCxnSpPr>
            <a:cxnSpLocks/>
          </p:cNvCxnSpPr>
          <p:nvPr/>
        </p:nvCxnSpPr>
        <p:spPr>
          <a:xfrm flipH="1">
            <a:off x="7879740" y="1502092"/>
            <a:ext cx="6960" cy="222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E228ED2-84E9-467B-B398-6F4B601F7BE0}"/>
              </a:ext>
            </a:extLst>
          </p:cNvPr>
          <p:cNvCxnSpPr>
            <a:cxnSpLocks/>
          </p:cNvCxnSpPr>
          <p:nvPr/>
        </p:nvCxnSpPr>
        <p:spPr>
          <a:xfrm flipH="1">
            <a:off x="6502916" y="4413250"/>
            <a:ext cx="4564" cy="146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" grpId="0"/>
      <p:bldP spid="34" grpId="0"/>
      <p:bldP spid="3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A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1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B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</a:t>
            </a:r>
            <a:r>
              <a:rPr lang="en-US" altLang="en-US" sz="1200" u="sng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</a:t>
            </a:r>
            <a:r>
              <a:rPr lang="en-US" altLang="en-US" sz="1200" b="1" u="sng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C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3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D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</a:t>
            </a:r>
            <a:r>
              <a:rPr lang="en-US" altLang="en-US" sz="1200" u="sng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</a:t>
            </a:r>
            <a:r>
              <a:rPr lang="en-US" altLang="en-US" sz="1200" b="1" u="sng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1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b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b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48200" y="190500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 1 atm (ºC)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	28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methylene chloride	40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		56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chloroform		61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hexane			69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2-butanone		80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trichloroethylene	87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		102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4-methyl-2-pentanone	116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		123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chlorobenzene		132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	145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furfural		162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			182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acetophenone		203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octanoic acid		240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may use a compound more than once, or not at all.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0558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0" y="0"/>
            <a:ext cx="2286000" cy="2466976"/>
            <a:chOff x="0" y="0"/>
            <a:chExt cx="1440" cy="1554"/>
          </a:xfrm>
        </p:grpSpPr>
        <p:pic>
          <p:nvPicPr>
            <p:cNvPr id="1233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440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35" name="Rectangle 5"/>
            <p:cNvSpPr>
              <a:spLocks noChangeArrowheads="1"/>
            </p:cNvSpPr>
            <p:nvPr/>
          </p:nvSpPr>
          <p:spPr bwMode="auto">
            <a:xfrm>
              <a:off x="720" y="1323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 dirty="0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2292" name="Group 6"/>
          <p:cNvGrpSpPr>
            <a:grpSpLocks/>
          </p:cNvGrpSpPr>
          <p:nvPr/>
        </p:nvGrpSpPr>
        <p:grpSpPr bwMode="auto">
          <a:xfrm>
            <a:off x="4648200" y="0"/>
            <a:ext cx="2209800" cy="2497138"/>
            <a:chOff x="1488" y="0"/>
            <a:chExt cx="1392" cy="1573"/>
          </a:xfrm>
        </p:grpSpPr>
        <p:pic>
          <p:nvPicPr>
            <p:cNvPr id="12332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0"/>
              <a:ext cx="1392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33" name="Rectangle 8"/>
            <p:cNvSpPr>
              <a:spLocks noChangeArrowheads="1"/>
            </p:cNvSpPr>
            <p:nvPr/>
          </p:nvSpPr>
          <p:spPr bwMode="auto">
            <a:xfrm>
              <a:off x="2216" y="1342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 dirty="0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2293" name="Group 9"/>
          <p:cNvGrpSpPr>
            <a:grpSpLocks/>
          </p:cNvGrpSpPr>
          <p:nvPr/>
        </p:nvGrpSpPr>
        <p:grpSpPr bwMode="auto">
          <a:xfrm>
            <a:off x="2514600" y="0"/>
            <a:ext cx="2286000" cy="2500313"/>
            <a:chOff x="2880" y="0"/>
            <a:chExt cx="1440" cy="1575"/>
          </a:xfrm>
        </p:grpSpPr>
        <p:pic>
          <p:nvPicPr>
            <p:cNvPr id="12330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0"/>
              <a:ext cx="1440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31" name="Rectangle 11"/>
            <p:cNvSpPr>
              <a:spLocks noChangeArrowheads="1"/>
            </p:cNvSpPr>
            <p:nvPr/>
          </p:nvSpPr>
          <p:spPr bwMode="auto">
            <a:xfrm>
              <a:off x="3648" y="1344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 dirty="0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2294" name="Group 12"/>
          <p:cNvGrpSpPr>
            <a:grpSpLocks/>
          </p:cNvGrpSpPr>
          <p:nvPr/>
        </p:nvGrpSpPr>
        <p:grpSpPr bwMode="auto">
          <a:xfrm>
            <a:off x="6934200" y="0"/>
            <a:ext cx="2286000" cy="2500313"/>
            <a:chOff x="4320" y="0"/>
            <a:chExt cx="1440" cy="1575"/>
          </a:xfrm>
        </p:grpSpPr>
        <p:pic>
          <p:nvPicPr>
            <p:cNvPr id="12328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0"/>
              <a:ext cx="1440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9" name="Rectangle 14"/>
            <p:cNvSpPr>
              <a:spLocks noChangeArrowheads="1"/>
            </p:cNvSpPr>
            <p:nvPr/>
          </p:nvSpPr>
          <p:spPr bwMode="auto">
            <a:xfrm>
              <a:off x="4992" y="1344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2295" name="Rectangle 15"/>
          <p:cNvSpPr>
            <a:spLocks noChangeArrowheads="1"/>
          </p:cNvSpPr>
          <p:nvPr/>
        </p:nvSpPr>
        <p:spPr bwMode="auto">
          <a:xfrm>
            <a:off x="0" y="49514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2296" name="Group 16"/>
          <p:cNvGrpSpPr>
            <a:grpSpLocks/>
          </p:cNvGrpSpPr>
          <p:nvPr/>
        </p:nvGrpSpPr>
        <p:grpSpPr bwMode="auto">
          <a:xfrm>
            <a:off x="6858000" y="2944813"/>
            <a:ext cx="2286000" cy="2389187"/>
            <a:chOff x="0" y="1846"/>
            <a:chExt cx="1440" cy="1505"/>
          </a:xfrm>
        </p:grpSpPr>
        <p:pic>
          <p:nvPicPr>
            <p:cNvPr id="12326" name="Picture 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6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7" name="Rectangle 18"/>
            <p:cNvSpPr>
              <a:spLocks noChangeArrowheads="1"/>
            </p:cNvSpPr>
            <p:nvPr/>
          </p:nvSpPr>
          <p:spPr bwMode="auto">
            <a:xfrm>
              <a:off x="76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2297" name="Group 19"/>
          <p:cNvGrpSpPr>
            <a:grpSpLocks/>
          </p:cNvGrpSpPr>
          <p:nvPr/>
        </p:nvGrpSpPr>
        <p:grpSpPr bwMode="auto">
          <a:xfrm>
            <a:off x="2362200" y="2895600"/>
            <a:ext cx="2362200" cy="2424113"/>
            <a:chOff x="1440" y="1824"/>
            <a:chExt cx="1488" cy="1527"/>
          </a:xfrm>
        </p:grpSpPr>
        <p:pic>
          <p:nvPicPr>
            <p:cNvPr id="12324" name="Picture 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5" name="Rectangle 21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2298" name="Group 22"/>
          <p:cNvGrpSpPr>
            <a:grpSpLocks/>
          </p:cNvGrpSpPr>
          <p:nvPr/>
        </p:nvGrpSpPr>
        <p:grpSpPr bwMode="auto">
          <a:xfrm>
            <a:off x="4648200" y="2895599"/>
            <a:ext cx="2286000" cy="2460625"/>
            <a:chOff x="2928" y="1824"/>
            <a:chExt cx="1440" cy="1550"/>
          </a:xfrm>
        </p:grpSpPr>
        <p:pic>
          <p:nvPicPr>
            <p:cNvPr id="12322" name="Picture 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824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3" name="Rectangle 24"/>
            <p:cNvSpPr>
              <a:spLocks noChangeArrowheads="1"/>
            </p:cNvSpPr>
            <p:nvPr/>
          </p:nvSpPr>
          <p:spPr bwMode="auto">
            <a:xfrm>
              <a:off x="3648" y="3143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 dirty="0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2299" name="Group 25"/>
          <p:cNvGrpSpPr>
            <a:grpSpLocks/>
          </p:cNvGrpSpPr>
          <p:nvPr/>
        </p:nvGrpSpPr>
        <p:grpSpPr bwMode="auto">
          <a:xfrm>
            <a:off x="0" y="2971800"/>
            <a:ext cx="2286000" cy="2424113"/>
            <a:chOff x="4320" y="1872"/>
            <a:chExt cx="1440" cy="1527"/>
          </a:xfrm>
        </p:grpSpPr>
        <p:pic>
          <p:nvPicPr>
            <p:cNvPr id="12320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872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5040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9254" name="AutoShape 38">
            <a:extLst>
              <a:ext uri="{FF2B5EF4-FFF2-40B4-BE49-F238E27FC236}">
                <a16:creationId xmlns:a16="http://schemas.microsoft.com/office/drawing/2014/main" id="{6A9AD68C-DBA6-4DFC-ACEF-CC97E6A5B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048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55" name="AutoShape 39">
            <a:extLst>
              <a:ext uri="{FF2B5EF4-FFF2-40B4-BE49-F238E27FC236}">
                <a16:creationId xmlns:a16="http://schemas.microsoft.com/office/drawing/2014/main" id="{1C37B618-64E4-42A4-A39D-3487E834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7867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57" name="AutoShape 41">
            <a:extLst>
              <a:ext uri="{FF2B5EF4-FFF2-40B4-BE49-F238E27FC236}">
                <a16:creationId xmlns:a16="http://schemas.microsoft.com/office/drawing/2014/main" id="{A64B870C-F03F-4C25-83AE-02A90BD79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58" name="AutoShape 42">
            <a:extLst>
              <a:ext uri="{FF2B5EF4-FFF2-40B4-BE49-F238E27FC236}">
                <a16:creationId xmlns:a16="http://schemas.microsoft.com/office/drawing/2014/main" id="{516244F5-5E32-49FA-B2D3-7D1A8F7F3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59" name="AutoShape 43">
            <a:extLst>
              <a:ext uri="{FF2B5EF4-FFF2-40B4-BE49-F238E27FC236}">
                <a16:creationId xmlns:a16="http://schemas.microsoft.com/office/drawing/2014/main" id="{DCDFF3E6-8744-4FB3-B84D-2503004AA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2672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60" name="AutoShape 44">
            <a:extLst>
              <a:ext uri="{FF2B5EF4-FFF2-40B4-BE49-F238E27FC236}">
                <a16:creationId xmlns:a16="http://schemas.microsoft.com/office/drawing/2014/main" id="{EB9554D3-AB3B-4FAE-9480-168B67192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46788"/>
            <a:ext cx="152400" cy="152400"/>
          </a:xfrm>
          <a:prstGeom prst="star4">
            <a:avLst>
              <a:gd name="adj" fmla="val 12500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85800" y="53340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P-(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1 and T-(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4,</a:t>
            </a:r>
          </a:p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P=1 atm, T=102 </a:t>
            </a:r>
            <a:r>
              <a:rPr lang="en-US" i="1" dirty="0"/>
              <a:t>°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C.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685800" y="5938838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 P-(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3 and T-(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2,</a:t>
            </a:r>
          </a:p>
          <a:p>
            <a:pPr algn="just"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P=1 atm, T=61</a:t>
            </a:r>
            <a:r>
              <a:rPr lang="he-IL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US" i="1" dirty="0"/>
              <a:t>°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C. Note that 61 </a:t>
            </a:r>
            <a:r>
              <a:rPr lang="en-US" i="1" dirty="0"/>
              <a:t>°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 is not even in the range of T-(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x,y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4.</a:t>
            </a:r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5181600" y="6019800"/>
            <a:ext cx="3581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Can also match T and P based on width of L+V region.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BE47F0E-82E9-48BF-A953-D3CB377DEAD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352800" y="1447800"/>
            <a:ext cx="1143000" cy="1588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 type="triangl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B96B49F-EF97-4FE3-B5AD-582B4C3054C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352800" y="3810000"/>
            <a:ext cx="1066800" cy="1588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round/>
            <a:headEnd type="triangl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B372356-8B00-4843-95F2-A88BA9F890B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143000" y="1143000"/>
            <a:ext cx="381000" cy="1588"/>
          </a:xfrm>
          <a:prstGeom prst="line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  <a:round/>
            <a:headEnd type="triangl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104FB6C-A116-4807-9123-6039BF4CE66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219200" y="3733800"/>
            <a:ext cx="381000" cy="1588"/>
          </a:xfrm>
          <a:prstGeom prst="line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  <a:round/>
            <a:headEnd type="triangl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143500" y="5378450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Let</a:t>
            </a:r>
            <a:r>
              <a:rPr lang="en-US" altLang="en-US" dirty="0">
                <a:latin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Times New Roman" panose="02020603050405020304" pitchFamily="18" charset="0"/>
                <a:cs typeface="Arial" panose="020B0604020202020204" pitchFamily="34" charset="0"/>
              </a:rPr>
              <a:t>s look at T and P when x = y = 1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 must match on both diagrams</a:t>
            </a:r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09600" y="389573"/>
            <a:ext cx="15240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09600" y="4114067"/>
            <a:ext cx="1524000" cy="0"/>
          </a:xfrm>
          <a:prstGeom prst="line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3048000" y="4343400"/>
            <a:ext cx="1524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3124200" y="350520"/>
            <a:ext cx="15240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4" grpId="0" animBg="1"/>
      <p:bldP spid="9255" grpId="0" animBg="1"/>
      <p:bldP spid="9257" grpId="0" animBg="1"/>
      <p:bldP spid="9258" grpId="0" animBg="1"/>
      <p:bldP spid="9259" grpId="0" animBg="1"/>
      <p:bldP spid="9260" grpId="0" animBg="1"/>
      <p:bldP spid="926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-685800" y="603250"/>
            <a:ext cx="6096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42640" tIns="571320" rIns="1142640" bIns="571320" anchor="ctr">
            <a:spAutoFit/>
          </a:bodyPr>
          <a:lstStyle>
            <a:lvl1pPr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828800" algn="dec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A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1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4 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B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2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3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C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3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</a:t>
            </a:r>
            <a:r>
              <a:rPr lang="en-US" altLang="en-US" sz="1200" u="sng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2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Binary Mixture D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pressure-composition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4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temperature-composition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1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x-y diagram: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volatile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second component:  </a:t>
            </a:r>
            <a:r>
              <a:rPr lang="en-US" altLang="en-US" sz="1200" u="sng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                       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 </a:t>
            </a:r>
          </a:p>
          <a:p>
            <a:pPr eaLnBrk="1" hangingPunct="1"/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	</a:t>
            </a:r>
            <a:b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120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457200" y="398463"/>
            <a:ext cx="8277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4.di.2a.  Consider the vapor-liquid equilibria of four binary mixtures represented by the temperature-composition diagrams, pressure-composition diagrams, and 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sz="1200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sz="120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diagrams on the following three pages.  Use these diagrams and the list of compounds in the right column to complete the following list.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648200" y="1905000"/>
            <a:ext cx="3962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boiling point </a:t>
            </a:r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at 1 atm (ºC)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nb-NO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ethylene oxide		14</a:t>
            </a:r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2-methylbutane	28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methylene chloride	40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acetone		56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chloroform		61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hexane			69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2-butanone		80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trichloroethylene	87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3-pentanone		102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4-methyl-2-pentanone	116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3-hexanone		123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chlorobenzene		132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4-methylpyridine	145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furfural		162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phenol			182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acetophenone		203</a:t>
            </a: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octanoic acid		240</a:t>
            </a:r>
          </a:p>
          <a:p>
            <a:pPr eaLnBrk="1" hangingPunct="1"/>
            <a:endParaRPr lang="en-US" altLang="en-US" sz="1200" dirty="0"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2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You may use a compound more than once, or not at all.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971800" y="6061075"/>
            <a:ext cx="5029200" cy="461963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What about x-y diagrams?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60475"/>
            <a:ext cx="6096000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5">
            <a:extLst>
              <a:ext uri="{FF2B5EF4-FFF2-40B4-BE49-F238E27FC236}">
                <a16:creationId xmlns:a16="http://schemas.microsoft.com/office/drawing/2014/main" id="{9D7EDFC3-5595-4DD5-8D22-F225CD776A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" y="-190500"/>
            <a:ext cx="8991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Let’s get our bearings on a T-(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x</a:t>
            </a:r>
            <a:r>
              <a:rPr lang="en-US" altLang="en-US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,</a:t>
            </a:r>
            <a:r>
              <a:rPr lang="en-US" altLang="en-US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diagram: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553200" y="2271990"/>
            <a:ext cx="30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V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89D0AFD1-2326-4DCA-8D12-8A15BD0AB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1038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94FC39FB-9EC8-40C3-8720-8E8898E28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343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1800" b="1" dirty="0">
                <a:latin typeface="Times New Roman" panose="02020603050405020304" pitchFamily="18" charset="0"/>
              </a:rPr>
              <a:t>+</a:t>
            </a:r>
            <a:r>
              <a:rPr lang="en-US" altLang="en-US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V</a:t>
            </a: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105F753E-E7C1-41D1-9C0E-2010AA3DF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002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66345CC0-1629-4195-9B78-729EE70FD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10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F6C5B19E-553F-4F37-A00A-A3CCFE7BA3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733800"/>
            <a:ext cx="304800" cy="2286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6A043DDF-3191-45F0-864F-D0323BCC5B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1981200"/>
            <a:ext cx="152400" cy="228600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C035706E-AB5B-441F-A169-EA8EF59DA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743200"/>
            <a:ext cx="4648200" cy="0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11AFBE47-B620-4DAC-B0D5-C4E63587E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88309"/>
            <a:ext cx="13221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Constant T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(T~190 </a:t>
            </a:r>
            <a:r>
              <a:rPr lang="he-IL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º</a:t>
            </a: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C )</a:t>
            </a:r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id="{DEDF45EA-8A9B-4AD3-AD17-9ED3B52A1E1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219200"/>
            <a:ext cx="0" cy="4343400"/>
          </a:xfrm>
          <a:prstGeom prst="line">
            <a:avLst/>
          </a:prstGeom>
          <a:noFill/>
          <a:ln w="38100">
            <a:solidFill>
              <a:srgbClr val="00B0F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30" name="Rectangle 18">
            <a:extLst>
              <a:ext uri="{FF2B5EF4-FFF2-40B4-BE49-F238E27FC236}">
                <a16:creationId xmlns:a16="http://schemas.microsoft.com/office/drawing/2014/main" id="{9AB11A6B-CD20-4871-A0CB-464FF9AF6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9144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Constant Composition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y</a:t>
            </a:r>
            <a:r>
              <a:rPr lang="en-US" altLang="en-US" sz="1800" dirty="0">
                <a:solidFill>
                  <a:srgbClr val="00B0F0"/>
                </a:solidFill>
                <a:latin typeface="Times New Roman" panose="02020603050405020304" pitchFamily="18" charset="0"/>
              </a:rPr>
              <a:t> ~0.81)</a:t>
            </a:r>
          </a:p>
        </p:txBody>
      </p:sp>
      <p:sp>
        <p:nvSpPr>
          <p:cNvPr id="13331" name="AutoShape 19">
            <a:extLst>
              <a:ext uri="{FF2B5EF4-FFF2-40B4-BE49-F238E27FC236}">
                <a16:creationId xmlns:a16="http://schemas.microsoft.com/office/drawing/2014/main" id="{FE81902A-B9F1-4388-A447-AAE0DD8FAEA7}"/>
              </a:ext>
            </a:extLst>
          </p:cNvPr>
          <p:cNvSpPr>
            <a:spLocks/>
          </p:cNvSpPr>
          <p:nvPr/>
        </p:nvSpPr>
        <p:spPr bwMode="auto">
          <a:xfrm rot="5400000">
            <a:off x="3200400" y="1447800"/>
            <a:ext cx="304800" cy="1219200"/>
          </a:xfrm>
          <a:prstGeom prst="leftBrace">
            <a:avLst>
              <a:gd name="adj1" fmla="val 33333"/>
              <a:gd name="adj2" fmla="val 50000"/>
            </a:avLst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3332" name="AutoShape 20">
            <a:extLst>
              <a:ext uri="{FF2B5EF4-FFF2-40B4-BE49-F238E27FC236}">
                <a16:creationId xmlns:a16="http://schemas.microsoft.com/office/drawing/2014/main" id="{5F368A93-32EC-498F-8ADB-C88A51960F18}"/>
              </a:ext>
            </a:extLst>
          </p:cNvPr>
          <p:cNvSpPr>
            <a:spLocks/>
          </p:cNvSpPr>
          <p:nvPr/>
        </p:nvSpPr>
        <p:spPr bwMode="auto">
          <a:xfrm rot="-5400000">
            <a:off x="5334000" y="1371600"/>
            <a:ext cx="304800" cy="3048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3333" name="Rectangle 21">
            <a:extLst>
              <a:ext uri="{FF2B5EF4-FFF2-40B4-BE49-F238E27FC236}">
                <a16:creationId xmlns:a16="http://schemas.microsoft.com/office/drawing/2014/main" id="{9F5E97FA-EF9E-4A1D-BC51-0C69A27D6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068" y="1280250"/>
            <a:ext cx="18918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&gt; y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dirty="0">
                <a:solidFill>
                  <a:schemeClr val="accent1"/>
                </a:solidFill>
                <a:latin typeface="Times New Roman" panose="02020603050405020304" pitchFamily="18" charset="0"/>
              </a:rPr>
              <a:t>species 1 prefers liquid </a:t>
            </a:r>
          </a:p>
        </p:txBody>
      </p:sp>
      <p:sp>
        <p:nvSpPr>
          <p:cNvPr id="13334" name="Rectangle 22">
            <a:extLst>
              <a:ext uri="{FF2B5EF4-FFF2-40B4-BE49-F238E27FC236}">
                <a16:creationId xmlns:a16="http://schemas.microsoft.com/office/drawing/2014/main" id="{75C0B85A-88EC-4F39-80E2-D92FA66B9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5276" y="3104862"/>
            <a:ext cx="18822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&lt;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400" dirty="0">
                <a:solidFill>
                  <a:schemeClr val="accent1"/>
                </a:solidFill>
                <a:latin typeface="Times New Roman" panose="02020603050405020304" pitchFamily="18" charset="0"/>
              </a:rPr>
              <a:t>species 1 prefers vapor </a:t>
            </a:r>
          </a:p>
        </p:txBody>
      </p:sp>
      <p:sp>
        <p:nvSpPr>
          <p:cNvPr id="13335" name="Rectangle 23">
            <a:extLst>
              <a:ext uri="{FF2B5EF4-FFF2-40B4-BE49-F238E27FC236}">
                <a16:creationId xmlns:a16="http://schemas.microsoft.com/office/drawing/2014/main" id="{BDC42881-920A-42A1-A183-24E62A2AE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6248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18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y</a:t>
            </a:r>
            <a:r>
              <a:rPr lang="en-US" altLang="en-U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 ~ 0.3</a:t>
            </a:r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0AD974B6-5ACA-4E13-9D1E-D07E0C48D2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2209800"/>
            <a:ext cx="0" cy="4191000"/>
          </a:xfrm>
          <a:prstGeom prst="line">
            <a:avLst/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5638800" y="4191000"/>
            <a:ext cx="1143000" cy="0"/>
          </a:xfrm>
          <a:prstGeom prst="line">
            <a:avLst/>
          </a:prstGeom>
          <a:noFill/>
          <a:ln w="38100">
            <a:solidFill>
              <a:srgbClr val="0099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 flipH="1" flipV="1">
            <a:off x="5638800" y="4191000"/>
            <a:ext cx="0" cy="137160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 flipV="1">
            <a:off x="6781800" y="4191000"/>
            <a:ext cx="0" cy="137160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7162800" y="3886200"/>
            <a:ext cx="18684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L+V Coexistence:</a:t>
            </a:r>
          </a:p>
          <a:p>
            <a:pPr eaLnBrk="1" hangingPunct="1"/>
            <a:r>
              <a:rPr lang="en-US" altLang="en-US" i="1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0.68, </a:t>
            </a:r>
            <a:r>
              <a:rPr lang="en-US" altLang="en-US" i="1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0.93</a:t>
            </a:r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C1B5BD8B-A9BF-4289-910A-D2522B869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163" y="2174875"/>
            <a:ext cx="4305300" cy="3055938"/>
          </a:xfrm>
          <a:custGeom>
            <a:avLst/>
            <a:gdLst>
              <a:gd name="T0" fmla="*/ 0 w 4305300"/>
              <a:gd name="T1" fmla="*/ 984999 h 3056467"/>
              <a:gd name="T2" fmla="*/ 228600 w 4305300"/>
              <a:gd name="T3" fmla="*/ 870859 h 3056467"/>
              <a:gd name="T4" fmla="*/ 787400 w 4305300"/>
              <a:gd name="T5" fmla="*/ 262105 h 3056467"/>
              <a:gd name="T6" fmla="*/ 1219200 w 4305300"/>
              <a:gd name="T7" fmla="*/ 8459 h 3056467"/>
              <a:gd name="T8" fmla="*/ 1663700 w 4305300"/>
              <a:gd name="T9" fmla="*/ 211371 h 3056467"/>
              <a:gd name="T10" fmla="*/ 2159000 w 4305300"/>
              <a:gd name="T11" fmla="*/ 908903 h 3056467"/>
              <a:gd name="T12" fmla="*/ 2641600 w 4305300"/>
              <a:gd name="T13" fmla="*/ 1657165 h 3056467"/>
              <a:gd name="T14" fmla="*/ 3263900 w 4305300"/>
              <a:gd name="T15" fmla="*/ 2342016 h 3056467"/>
              <a:gd name="T16" fmla="*/ 3949700 w 4305300"/>
              <a:gd name="T17" fmla="*/ 2874675 h 3056467"/>
              <a:gd name="T18" fmla="*/ 4305300 w 4305300"/>
              <a:gd name="T19" fmla="*/ 3052229 h 305646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305300"/>
              <a:gd name="T31" fmla="*/ 0 h 3056467"/>
              <a:gd name="T32" fmla="*/ 4305300 w 4305300"/>
              <a:gd name="T33" fmla="*/ 3056467 h 305646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305300" h="3056467">
                <a:moveTo>
                  <a:pt x="0" y="986367"/>
                </a:moveTo>
                <a:cubicBezTo>
                  <a:pt x="48683" y="989542"/>
                  <a:pt x="97367" y="992717"/>
                  <a:pt x="228600" y="872067"/>
                </a:cubicBezTo>
                <a:cubicBezTo>
                  <a:pt x="359833" y="751417"/>
                  <a:pt x="622300" y="406400"/>
                  <a:pt x="787400" y="262467"/>
                </a:cubicBezTo>
                <a:cubicBezTo>
                  <a:pt x="952500" y="118534"/>
                  <a:pt x="1073150" y="16934"/>
                  <a:pt x="1219200" y="8467"/>
                </a:cubicBezTo>
                <a:cubicBezTo>
                  <a:pt x="1365250" y="0"/>
                  <a:pt x="1507067" y="61384"/>
                  <a:pt x="1663700" y="211667"/>
                </a:cubicBezTo>
                <a:cubicBezTo>
                  <a:pt x="1820333" y="361950"/>
                  <a:pt x="1996017" y="668867"/>
                  <a:pt x="2159000" y="910167"/>
                </a:cubicBezTo>
                <a:cubicBezTo>
                  <a:pt x="2321983" y="1151467"/>
                  <a:pt x="2457450" y="1420284"/>
                  <a:pt x="2641600" y="1659467"/>
                </a:cubicBezTo>
                <a:cubicBezTo>
                  <a:pt x="2825750" y="1898650"/>
                  <a:pt x="3045883" y="2142067"/>
                  <a:pt x="3263900" y="2345267"/>
                </a:cubicBezTo>
                <a:cubicBezTo>
                  <a:pt x="3481917" y="2548467"/>
                  <a:pt x="3776133" y="2760134"/>
                  <a:pt x="3949700" y="2878667"/>
                </a:cubicBezTo>
                <a:cubicBezTo>
                  <a:pt x="4123267" y="2997200"/>
                  <a:pt x="4305300" y="3056467"/>
                  <a:pt x="4305300" y="3056467"/>
                </a:cubicBezTo>
              </a:path>
            </a:pathLst>
          </a:custGeom>
          <a:noFill/>
          <a:ln w="349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03A6CBF9-9A93-4BED-BB88-A39AEB8D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2160588"/>
            <a:ext cx="4305300" cy="3084512"/>
          </a:xfrm>
          <a:custGeom>
            <a:avLst/>
            <a:gdLst>
              <a:gd name="T0" fmla="*/ 0 w 4305300"/>
              <a:gd name="T1" fmla="*/ 1015275 h 3083983"/>
              <a:gd name="T2" fmla="*/ 215900 w 4305300"/>
              <a:gd name="T3" fmla="*/ 417559 h 3083983"/>
              <a:gd name="T4" fmla="*/ 660400 w 4305300"/>
              <a:gd name="T5" fmla="*/ 125051 h 3083983"/>
              <a:gd name="T6" fmla="*/ 1295400 w 4305300"/>
              <a:gd name="T7" fmla="*/ 23315 h 3083983"/>
              <a:gd name="T8" fmla="*/ 2413000 w 4305300"/>
              <a:gd name="T9" fmla="*/ 264943 h 3083983"/>
              <a:gd name="T10" fmla="*/ 3086100 w 4305300"/>
              <a:gd name="T11" fmla="*/ 646471 h 3083983"/>
              <a:gd name="T12" fmla="*/ 3657600 w 4305300"/>
              <a:gd name="T13" fmla="*/ 1167883 h 3083983"/>
              <a:gd name="T14" fmla="*/ 4064000 w 4305300"/>
              <a:gd name="T15" fmla="*/ 1918215 h 3083983"/>
              <a:gd name="T16" fmla="*/ 4305300 w 4305300"/>
              <a:gd name="T17" fmla="*/ 3088217 h 30839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05300"/>
              <a:gd name="T28" fmla="*/ 0 h 3083983"/>
              <a:gd name="T29" fmla="*/ 4305300 w 4305300"/>
              <a:gd name="T30" fmla="*/ 3083983 h 30839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05300" h="3083983">
                <a:moveTo>
                  <a:pt x="0" y="1013883"/>
                </a:moveTo>
                <a:cubicBezTo>
                  <a:pt x="52916" y="789516"/>
                  <a:pt x="105833" y="565150"/>
                  <a:pt x="215900" y="416983"/>
                </a:cubicBezTo>
                <a:cubicBezTo>
                  <a:pt x="325967" y="268816"/>
                  <a:pt x="480483" y="190500"/>
                  <a:pt x="660400" y="124883"/>
                </a:cubicBezTo>
                <a:cubicBezTo>
                  <a:pt x="840317" y="59266"/>
                  <a:pt x="1003300" y="0"/>
                  <a:pt x="1295400" y="23283"/>
                </a:cubicBezTo>
                <a:cubicBezTo>
                  <a:pt x="1587500" y="46566"/>
                  <a:pt x="2114550" y="160866"/>
                  <a:pt x="2413000" y="264583"/>
                </a:cubicBezTo>
                <a:cubicBezTo>
                  <a:pt x="2711450" y="368300"/>
                  <a:pt x="2878667" y="495300"/>
                  <a:pt x="3086100" y="645583"/>
                </a:cubicBezTo>
                <a:cubicBezTo>
                  <a:pt x="3293533" y="795866"/>
                  <a:pt x="3494617" y="954616"/>
                  <a:pt x="3657600" y="1166283"/>
                </a:cubicBezTo>
                <a:cubicBezTo>
                  <a:pt x="3820583" y="1377950"/>
                  <a:pt x="3956050" y="1595966"/>
                  <a:pt x="4064000" y="1915583"/>
                </a:cubicBezTo>
                <a:cubicBezTo>
                  <a:pt x="4171950" y="2235200"/>
                  <a:pt x="4305300" y="3083983"/>
                  <a:pt x="4305300" y="3083983"/>
                </a:cubicBezTo>
              </a:path>
            </a:pathLst>
          </a:custGeom>
          <a:noFill/>
          <a:ln w="3175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6096000" y="266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104731" y="411179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20" grpId="0"/>
      <p:bldP spid="13321" grpId="0"/>
      <p:bldP spid="13322" grpId="0"/>
      <p:bldP spid="13323" grpId="0"/>
      <p:bldP spid="13328" grpId="0"/>
      <p:bldP spid="13330" grpId="0"/>
      <p:bldP spid="13331" grpId="0" animBg="1"/>
      <p:bldP spid="13331" grpId="1" animBg="1"/>
      <p:bldP spid="13332" grpId="0" animBg="1"/>
      <p:bldP spid="13332" grpId="1" animBg="1"/>
      <p:bldP spid="13333" grpId="0"/>
      <p:bldP spid="13333" grpId="1"/>
      <p:bldP spid="13334" grpId="0"/>
      <p:bldP spid="13334" grpId="1"/>
      <p:bldP spid="13335" grpId="0"/>
      <p:bldP spid="13335" grpId="1"/>
      <p:bldP spid="13337" grpId="0" animBg="1"/>
      <p:bldP spid="13338" grpId="0" animBg="1"/>
      <p:bldP spid="13339" grpId="0" animBg="1"/>
      <p:bldP spid="13340" grpId="0"/>
      <p:bldP spid="2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586740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1EB364B7-D714-4216-A166-B33C0BA62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915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Let’s get our bearings on an x-y diagram:</a:t>
            </a:r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EBB29BC8-6DF2-4BD8-AE39-F22337FB38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1219200"/>
            <a:ext cx="4419600" cy="4191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A9CF1129-537B-4C6D-A229-C8345647F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667000"/>
            <a:ext cx="190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Constant Composition</a:t>
            </a: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5375" name="AutoShape 15">
            <a:extLst>
              <a:ext uri="{FF2B5EF4-FFF2-40B4-BE49-F238E27FC236}">
                <a16:creationId xmlns:a16="http://schemas.microsoft.com/office/drawing/2014/main" id="{01AC2998-09B0-4CDD-8A60-7A3F05E2656C}"/>
              </a:ext>
            </a:extLst>
          </p:cNvPr>
          <p:cNvSpPr>
            <a:spLocks/>
          </p:cNvSpPr>
          <p:nvPr/>
        </p:nvSpPr>
        <p:spPr bwMode="auto">
          <a:xfrm rot="-7989401" flipH="1">
            <a:off x="3976621" y="1048027"/>
            <a:ext cx="593353" cy="4864453"/>
          </a:xfrm>
          <a:prstGeom prst="leftBrace">
            <a:avLst>
              <a:gd name="adj1" fmla="val 88889"/>
              <a:gd name="adj2" fmla="val 50000"/>
            </a:avLst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5376" name="AutoShape 16">
            <a:extLst>
              <a:ext uri="{FF2B5EF4-FFF2-40B4-BE49-F238E27FC236}">
                <a16:creationId xmlns:a16="http://schemas.microsoft.com/office/drawing/2014/main" id="{030AA70F-670A-4F07-BA52-75162B2F4D46}"/>
              </a:ext>
            </a:extLst>
          </p:cNvPr>
          <p:cNvSpPr>
            <a:spLocks/>
          </p:cNvSpPr>
          <p:nvPr/>
        </p:nvSpPr>
        <p:spPr bwMode="auto">
          <a:xfrm rot="-8056935">
            <a:off x="6605588" y="1147763"/>
            <a:ext cx="304800" cy="1066800"/>
          </a:xfrm>
          <a:prstGeom prst="leftBrace">
            <a:avLst>
              <a:gd name="adj1" fmla="val 29167"/>
              <a:gd name="adj2" fmla="val 50000"/>
            </a:avLst>
          </a:prstGeom>
          <a:noFill/>
          <a:ln w="222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/>
          </a:p>
        </p:txBody>
      </p:sp>
      <p:sp>
        <p:nvSpPr>
          <p:cNvPr id="15377" name="Rectangle 17">
            <a:extLst>
              <a:ext uri="{FF2B5EF4-FFF2-40B4-BE49-F238E27FC236}">
                <a16:creationId xmlns:a16="http://schemas.microsoft.com/office/drawing/2014/main" id="{C6A4035D-2273-46C4-93B4-26A9E77A2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5286" y="2319004"/>
            <a:ext cx="188224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 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&lt;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solidFill>
                  <a:schemeClr val="accent1"/>
                </a:solidFill>
                <a:latin typeface="Times New Roman" panose="02020603050405020304" pitchFamily="18" charset="0"/>
              </a:rPr>
              <a:t>species 1 prefers vapor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378" name="Rectangle 18">
            <a:extLst>
              <a:ext uri="{FF2B5EF4-FFF2-40B4-BE49-F238E27FC236}">
                <a16:creationId xmlns:a16="http://schemas.microsoft.com/office/drawing/2014/main" id="{92B73DD6-74EB-4BC8-9E7A-1FE754456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1752600"/>
            <a:ext cx="189186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 &gt; 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solidFill>
                  <a:schemeClr val="accent1"/>
                </a:solidFill>
                <a:latin typeface="Times New Roman" panose="02020603050405020304" pitchFamily="18" charset="0"/>
              </a:rPr>
              <a:t>species 1 prefers liquid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8A902A49-2DD1-45D5-94F8-EF7155F7D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172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543050" algn="ctr"/>
                <a:tab pos="42291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43050" algn="ctr"/>
                <a:tab pos="42291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1800" i="1" dirty="0">
                <a:solidFill>
                  <a:schemeClr val="accent1"/>
                </a:solidFill>
                <a:latin typeface="Times New Roman" panose="02020603050405020304" pitchFamily="18" charset="0"/>
              </a:rPr>
              <a:t>y</a:t>
            </a:r>
            <a:r>
              <a:rPr lang="en-US" altLang="en-US" sz="1800" dirty="0">
                <a:solidFill>
                  <a:schemeClr val="accent1"/>
                </a:solidFill>
                <a:latin typeface="Times New Roman" panose="02020603050405020304" pitchFamily="18" charset="0"/>
              </a:rPr>
              <a:t> ~ 0.82</a:t>
            </a:r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EE6438FB-80B1-4E57-91B8-EFC52F10B9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1981200"/>
            <a:ext cx="0" cy="4191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5638800" y="2133600"/>
            <a:ext cx="0" cy="327660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743200" y="2133600"/>
            <a:ext cx="2895600" cy="0"/>
          </a:xfrm>
          <a:prstGeom prst="line">
            <a:avLst/>
          </a:prstGeom>
          <a:noFill/>
          <a:ln w="25400">
            <a:solidFill>
              <a:srgbClr val="0099CC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3169178" y="1345782"/>
            <a:ext cx="192616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L+V Coexistence :</a:t>
            </a:r>
          </a:p>
          <a:p>
            <a:pPr eaLnBrk="1" hangingPunct="1"/>
            <a:r>
              <a:rPr lang="en-US" altLang="en-US" i="1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0.68, </a:t>
            </a:r>
            <a:r>
              <a:rPr lang="en-US" altLang="en-US" i="1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 dirty="0">
                <a:solidFill>
                  <a:srgbClr val="0099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 = 0.78</a:t>
            </a:r>
          </a:p>
          <a:p>
            <a:pPr eaLnBrk="1" hangingPunct="1"/>
            <a:endParaRPr lang="en-US" altLang="en-US" dirty="0">
              <a:solidFill>
                <a:srgbClr val="00FF00"/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  <p:bldP spid="15375" grpId="0" animBg="1"/>
      <p:bldP spid="15376" grpId="0" animBg="1"/>
      <p:bldP spid="15377" grpId="0"/>
      <p:bldP spid="15378" grpId="0"/>
      <p:bldP spid="15379" grpId="0"/>
      <p:bldP spid="15382" grpId="0" animBg="1"/>
      <p:bldP spid="15383" grpId="0" animBg="1"/>
      <p:bldP spid="153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0"/>
          <p:cNvGrpSpPr>
            <a:grpSpLocks/>
          </p:cNvGrpSpPr>
          <p:nvPr/>
        </p:nvGrpSpPr>
        <p:grpSpPr bwMode="auto">
          <a:xfrm>
            <a:off x="6934200" y="2484438"/>
            <a:ext cx="2209800" cy="2454275"/>
            <a:chOff x="4368" y="1565"/>
            <a:chExt cx="1392" cy="1546"/>
          </a:xfrm>
        </p:grpSpPr>
        <p:pic>
          <p:nvPicPr>
            <p:cNvPr id="17441" name="Picture 4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565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2" name="Rectangle 56"/>
            <p:cNvSpPr>
              <a:spLocks noChangeArrowheads="1"/>
            </p:cNvSpPr>
            <p:nvPr/>
          </p:nvSpPr>
          <p:spPr bwMode="auto">
            <a:xfrm>
              <a:off x="508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grpSp>
        <p:nvGrpSpPr>
          <p:cNvPr id="17411" name="Group 59"/>
          <p:cNvGrpSpPr>
            <a:grpSpLocks/>
          </p:cNvGrpSpPr>
          <p:nvPr/>
        </p:nvGrpSpPr>
        <p:grpSpPr bwMode="auto">
          <a:xfrm>
            <a:off x="4648200" y="2484438"/>
            <a:ext cx="2209800" cy="2533650"/>
            <a:chOff x="2928" y="1563"/>
            <a:chExt cx="1392" cy="1596"/>
          </a:xfrm>
        </p:grpSpPr>
        <p:pic>
          <p:nvPicPr>
            <p:cNvPr id="17439" name="Picture 4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563"/>
              <a:ext cx="1392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" name="Rectangle 55"/>
            <p:cNvSpPr>
              <a:spLocks noChangeArrowheads="1"/>
            </p:cNvSpPr>
            <p:nvPr/>
          </p:nvSpPr>
          <p:spPr bwMode="auto">
            <a:xfrm>
              <a:off x="3696" y="29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7412" name="Group 58"/>
          <p:cNvGrpSpPr>
            <a:grpSpLocks/>
          </p:cNvGrpSpPr>
          <p:nvPr/>
        </p:nvGrpSpPr>
        <p:grpSpPr bwMode="auto">
          <a:xfrm>
            <a:off x="2438400" y="2514600"/>
            <a:ext cx="2133600" cy="2424113"/>
            <a:chOff x="1536" y="1584"/>
            <a:chExt cx="1344" cy="1527"/>
          </a:xfrm>
        </p:grpSpPr>
        <p:pic>
          <p:nvPicPr>
            <p:cNvPr id="17437" name="Picture 4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8" name="Rectangle 54"/>
            <p:cNvSpPr>
              <a:spLocks noChangeArrowheads="1"/>
            </p:cNvSpPr>
            <p:nvPr/>
          </p:nvSpPr>
          <p:spPr bwMode="auto">
            <a:xfrm>
              <a:off x="2256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7413" name="Group 57"/>
          <p:cNvGrpSpPr>
            <a:grpSpLocks/>
          </p:cNvGrpSpPr>
          <p:nvPr/>
        </p:nvGrpSpPr>
        <p:grpSpPr bwMode="auto">
          <a:xfrm>
            <a:off x="152400" y="2514600"/>
            <a:ext cx="2133600" cy="2424113"/>
            <a:chOff x="96" y="1584"/>
            <a:chExt cx="1344" cy="1527"/>
          </a:xfrm>
        </p:grpSpPr>
        <p:pic>
          <p:nvPicPr>
            <p:cNvPr id="17435" name="Picture 4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584"/>
              <a:ext cx="134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6" name="Rectangle 53"/>
            <p:cNvSpPr>
              <a:spLocks noChangeArrowheads="1"/>
            </p:cNvSpPr>
            <p:nvPr/>
          </p:nvSpPr>
          <p:spPr bwMode="auto">
            <a:xfrm>
              <a:off x="768" y="288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0" y="2070100"/>
            <a:ext cx="99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T-(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7415" name="Group 16"/>
          <p:cNvGrpSpPr>
            <a:grpSpLocks/>
          </p:cNvGrpSpPr>
          <p:nvPr/>
        </p:nvGrpSpPr>
        <p:grpSpPr bwMode="auto">
          <a:xfrm>
            <a:off x="0" y="28575"/>
            <a:ext cx="2286000" cy="2389188"/>
            <a:chOff x="0" y="1846"/>
            <a:chExt cx="1440" cy="1505"/>
          </a:xfrm>
        </p:grpSpPr>
        <p:pic>
          <p:nvPicPr>
            <p:cNvPr id="17433" name="Picture 1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46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4" name="Rectangle 18"/>
            <p:cNvSpPr>
              <a:spLocks noChangeArrowheads="1"/>
            </p:cNvSpPr>
            <p:nvPr/>
          </p:nvSpPr>
          <p:spPr bwMode="auto">
            <a:xfrm>
              <a:off x="76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7416" name="Group 19"/>
          <p:cNvGrpSpPr>
            <a:grpSpLocks/>
          </p:cNvGrpSpPr>
          <p:nvPr/>
        </p:nvGrpSpPr>
        <p:grpSpPr bwMode="auto">
          <a:xfrm>
            <a:off x="2362200" y="0"/>
            <a:ext cx="2362200" cy="2424113"/>
            <a:chOff x="1440" y="1824"/>
            <a:chExt cx="1488" cy="1527"/>
          </a:xfrm>
        </p:grpSpPr>
        <p:pic>
          <p:nvPicPr>
            <p:cNvPr id="17431" name="Picture 2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1824"/>
              <a:ext cx="1488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2" name="Rectangle 21"/>
            <p:cNvSpPr>
              <a:spLocks noChangeArrowheads="1"/>
            </p:cNvSpPr>
            <p:nvPr/>
          </p:nvSpPr>
          <p:spPr bwMode="auto">
            <a:xfrm>
              <a:off x="2208" y="3120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17417" name="Group 22"/>
          <p:cNvGrpSpPr>
            <a:grpSpLocks/>
          </p:cNvGrpSpPr>
          <p:nvPr/>
        </p:nvGrpSpPr>
        <p:grpSpPr bwMode="auto">
          <a:xfrm>
            <a:off x="4648200" y="14288"/>
            <a:ext cx="2286000" cy="2500312"/>
            <a:chOff x="2928" y="1824"/>
            <a:chExt cx="1440" cy="1575"/>
          </a:xfrm>
        </p:grpSpPr>
        <p:pic>
          <p:nvPicPr>
            <p:cNvPr id="17429" name="Picture 2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824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30" name="Rectangle 24"/>
            <p:cNvSpPr>
              <a:spLocks noChangeArrowheads="1"/>
            </p:cNvSpPr>
            <p:nvPr/>
          </p:nvSpPr>
          <p:spPr bwMode="auto">
            <a:xfrm>
              <a:off x="3648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7418" name="Group 25"/>
          <p:cNvGrpSpPr>
            <a:grpSpLocks/>
          </p:cNvGrpSpPr>
          <p:nvPr/>
        </p:nvGrpSpPr>
        <p:grpSpPr bwMode="auto">
          <a:xfrm>
            <a:off x="6896100" y="60325"/>
            <a:ext cx="2286000" cy="2424113"/>
            <a:chOff x="4320" y="1872"/>
            <a:chExt cx="1440" cy="1527"/>
          </a:xfrm>
        </p:grpSpPr>
        <p:pic>
          <p:nvPicPr>
            <p:cNvPr id="17427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872"/>
              <a:ext cx="1440" cy="1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28" name="Rectangle 27"/>
            <p:cNvSpPr>
              <a:spLocks noChangeArrowheads="1"/>
            </p:cNvSpPr>
            <p:nvPr/>
          </p:nvSpPr>
          <p:spPr bwMode="auto">
            <a:xfrm>
              <a:off x="5040" y="316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1pPr>
              <a:lvl2pPr marL="742950" indent="-28575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marL="11430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marL="16002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marL="2057400" indent="-228600"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tabLst>
                  <a:tab pos="1543050" algn="ctr"/>
                  <a:tab pos="4229100" algn="ctr"/>
                </a:tabLst>
                <a:defRPr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just" eaLnBrk="1" hangingPunct="1"/>
              <a:r>
                <a:rPr lang="en-US" altLang="en-US"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17425" name="Rectangle 41"/>
          <p:cNvSpPr>
            <a:spLocks noChangeArrowheads="1"/>
          </p:cNvSpPr>
          <p:nvPr/>
        </p:nvSpPr>
        <p:spPr bwMode="auto">
          <a:xfrm>
            <a:off x="838200" y="51054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Match the azeotropes.</a:t>
            </a:r>
          </a:p>
        </p:txBody>
      </p:sp>
      <p:sp>
        <p:nvSpPr>
          <p:cNvPr id="17426" name="Rectangle 52"/>
          <p:cNvSpPr>
            <a:spLocks noChangeArrowheads="1"/>
          </p:cNvSpPr>
          <p:nvPr/>
        </p:nvSpPr>
        <p:spPr bwMode="auto">
          <a:xfrm>
            <a:off x="0" y="45720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1543050" algn="ctr"/>
                <a:tab pos="4229100" algn="ctr"/>
              </a:tabLs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just" eaLnBrk="1" hangingPunct="1"/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-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rPr>
              <a:t>y</a:t>
            </a:r>
          </a:p>
        </p:txBody>
      </p:sp>
      <p:sp>
        <p:nvSpPr>
          <p:cNvPr id="35" name="Oval 47"/>
          <p:cNvSpPr>
            <a:spLocks noChangeArrowheads="1"/>
          </p:cNvSpPr>
          <p:nvPr/>
        </p:nvSpPr>
        <p:spPr bwMode="auto">
          <a:xfrm>
            <a:off x="920750" y="259557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6" name="Line 54"/>
          <p:cNvSpPr>
            <a:spLocks noChangeShapeType="1"/>
          </p:cNvSpPr>
          <p:nvPr/>
        </p:nvSpPr>
        <p:spPr bwMode="auto">
          <a:xfrm flipH="1" flipV="1">
            <a:off x="1143000" y="457198"/>
            <a:ext cx="6605270" cy="3203418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54"/>
          <p:cNvSpPr>
            <a:spLocks noChangeShapeType="1"/>
          </p:cNvSpPr>
          <p:nvPr/>
        </p:nvSpPr>
        <p:spPr bwMode="auto">
          <a:xfrm flipV="1">
            <a:off x="1991360" y="1447798"/>
            <a:ext cx="4333240" cy="1447802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Oval 47"/>
          <p:cNvSpPr>
            <a:spLocks noChangeArrowheads="1"/>
          </p:cNvSpPr>
          <p:nvPr/>
        </p:nvSpPr>
        <p:spPr bwMode="auto">
          <a:xfrm>
            <a:off x="608330" y="5174456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9" name="Oval 47"/>
          <p:cNvSpPr>
            <a:spLocks noChangeArrowheads="1"/>
          </p:cNvSpPr>
          <p:nvPr/>
        </p:nvSpPr>
        <p:spPr bwMode="auto">
          <a:xfrm>
            <a:off x="7748270" y="3613149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0" name="Oval 47"/>
          <p:cNvSpPr>
            <a:spLocks noChangeArrowheads="1"/>
          </p:cNvSpPr>
          <p:nvPr/>
        </p:nvSpPr>
        <p:spPr bwMode="auto">
          <a:xfrm>
            <a:off x="6339840" y="1309370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1" name="Oval 47"/>
          <p:cNvSpPr>
            <a:spLocks noChangeArrowheads="1"/>
          </p:cNvSpPr>
          <p:nvPr/>
        </p:nvSpPr>
        <p:spPr bwMode="auto">
          <a:xfrm>
            <a:off x="1762760" y="2810033"/>
            <a:ext cx="228600" cy="228600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1257F34-BB56-4784-9F9C-F638F1BF31C0}"/>
              </a:ext>
            </a:extLst>
          </p:cNvPr>
          <p:cNvCxnSpPr>
            <a:cxnSpLocks/>
            <a:stCxn id="41" idx="4"/>
          </p:cNvCxnSpPr>
          <p:nvPr/>
        </p:nvCxnSpPr>
        <p:spPr>
          <a:xfrm>
            <a:off x="1877060" y="3038633"/>
            <a:ext cx="0" cy="1152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EA71A49-BA59-402C-A767-16FA054B12E9}"/>
              </a:ext>
            </a:extLst>
          </p:cNvPr>
          <p:cNvCxnSpPr>
            <a:cxnSpLocks/>
          </p:cNvCxnSpPr>
          <p:nvPr/>
        </p:nvCxnSpPr>
        <p:spPr>
          <a:xfrm>
            <a:off x="1021080" y="4572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E1EAA89-4E5E-4398-96F4-81FC403727F3}"/>
              </a:ext>
            </a:extLst>
          </p:cNvPr>
          <p:cNvCxnSpPr>
            <a:cxnSpLocks/>
          </p:cNvCxnSpPr>
          <p:nvPr/>
        </p:nvCxnSpPr>
        <p:spPr>
          <a:xfrm>
            <a:off x="6469178" y="1559087"/>
            <a:ext cx="3905" cy="161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76706E9-A15B-4FBE-BE74-EBD4A9C4212D}"/>
              </a:ext>
            </a:extLst>
          </p:cNvPr>
          <p:cNvCxnSpPr>
            <a:cxnSpLocks/>
          </p:cNvCxnSpPr>
          <p:nvPr/>
        </p:nvCxnSpPr>
        <p:spPr>
          <a:xfrm>
            <a:off x="7862570" y="3865722"/>
            <a:ext cx="7887" cy="325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politan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8814</TotalTime>
  <Words>2277</Words>
  <Application>Microsoft Office PowerPoint</Application>
  <PresentationFormat>On-screen Show (4:3)</PresentationFormat>
  <Paragraphs>492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Times New Roman</vt:lpstr>
      <vt:lpstr>Metropolitan</vt:lpstr>
      <vt:lpstr>Exercise 4.56a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Let’s get our bearings on a T-(x,y) diagram:</vt:lpstr>
      <vt:lpstr>Let’s get our bearings on an x-y diagram: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Pure Species Boiling Points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4.d1.2a</dc:title>
  <dc:creator>Dan</dc:creator>
  <cp:lastModifiedBy>Lauren de Silva</cp:lastModifiedBy>
  <cp:revision>211</cp:revision>
  <dcterms:created xsi:type="dcterms:W3CDTF">2010-11-03T17:24:18Z</dcterms:created>
  <dcterms:modified xsi:type="dcterms:W3CDTF">2024-11-06T02:18:08Z</dcterms:modified>
</cp:coreProperties>
</file>