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</p:sldMasterIdLst>
  <p:notesMasterIdLst>
    <p:notesMasterId r:id="rId20"/>
  </p:notesMasterIdLst>
  <p:sldIdLst>
    <p:sldId id="256" r:id="rId2"/>
    <p:sldId id="257" r:id="rId3"/>
    <p:sldId id="258" r:id="rId4"/>
    <p:sldId id="260" r:id="rId5"/>
    <p:sldId id="261" r:id="rId6"/>
    <p:sldId id="262" r:id="rId7"/>
    <p:sldId id="265" r:id="rId8"/>
    <p:sldId id="266" r:id="rId9"/>
    <p:sldId id="264" r:id="rId10"/>
    <p:sldId id="272" r:id="rId11"/>
    <p:sldId id="273" r:id="rId12"/>
    <p:sldId id="279" r:id="rId13"/>
    <p:sldId id="263" r:id="rId14"/>
    <p:sldId id="267" r:id="rId15"/>
    <p:sldId id="268" r:id="rId16"/>
    <p:sldId id="269" r:id="rId17"/>
    <p:sldId id="270" r:id="rId18"/>
    <p:sldId id="271" r:id="rId19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CC"/>
    <a:srgbClr val="0000FF"/>
    <a:srgbClr val="00FF00"/>
    <a:srgbClr val="66FF33"/>
    <a:srgbClr val="FF6600"/>
    <a:srgbClr val="FF99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11BA075-6F80-4E18-A343-964A42A11924}" v="20" dt="2023-11-01T16:49:20.8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04"/>
    <p:restoredTop sz="90947"/>
  </p:normalViewPr>
  <p:slideViewPr>
    <p:cSldViewPr>
      <p:cViewPr varScale="1">
        <p:scale>
          <a:sx n="115" d="100"/>
          <a:sy n="115" d="100"/>
        </p:scale>
        <p:origin x="176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B608CC5-8F82-4F5E-8AE0-8CE888BC024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88F620-565B-40F8-8409-9E1514F5341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088B36B8-4387-4E39-B2DB-AECF70F4E131}" type="datetimeFigureOut">
              <a:rPr lang="en-US" altLang="en-US"/>
              <a:pPr>
                <a:defRPr/>
              </a:pPr>
              <a:t>11/5/25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6DC606C3-E075-47E7-8D42-5EB5D126282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10887A9F-07FE-4493-960E-FA8E89EDCD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C6787F-1316-4E3E-9FCE-93922ECC9C9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E0D60F-0ED6-497F-AA8C-45141B2D14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CB8E1882-F55A-4258-9093-7E52266D65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22101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2CB7E10-AFFF-4342-9319-B1B9E1CC0D00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57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8E1882-F55A-4258-9093-7E52266D65FB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48262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790B101-EE83-4E7C-8AFB-32CFF4AD596F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0768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0484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B6BD311-4097-47D2-BFDB-176B68DE1DE9}" type="slidenum"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499575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2532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4A7B7D4-1BDB-4ABF-854F-08F2044344A6}" type="slidenum"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94918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301371D-3898-488B-B3D1-CB7D444F953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Date Placeholder 6">
            <a:extLst>
              <a:ext uri="{FF2B5EF4-FFF2-40B4-BE49-F238E27FC236}">
                <a16:creationId xmlns:a16="http://schemas.microsoft.com/office/drawing/2014/main" id="{598FA3ED-FA77-4EF2-B612-BFF3F5890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7">
            <a:extLst>
              <a:ext uri="{FF2B5EF4-FFF2-40B4-BE49-F238E27FC236}">
                <a16:creationId xmlns:a16="http://schemas.microsoft.com/office/drawing/2014/main" id="{B0C61925-C213-49A0-B2AC-2FCBBB044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E1318FA3-5CEC-4CAB-AA7F-9CB234464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CE29E555-825B-4FED-B54E-26A4C91FF1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3262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C24DD-84C9-4780-B648-42EC7B4D3C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8711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BF13D-2191-4F45-9B6F-D0050208F8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6016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A8569-4AE4-4AF4-B0FC-C04977B572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9493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</p:spPr>
        <p:txBody>
          <a:bodyPr anchor="b"/>
          <a:lstStyle>
            <a:lvl1pPr>
              <a:lnSpc>
                <a:spcPct val="80000"/>
              </a:lnSpc>
              <a:defRPr sz="80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9169CB-F406-45A1-8A3B-2509AE27EA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0640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492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38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D0F9D-4F5A-473D-8AF3-6848D38976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8382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2032000"/>
            <a:ext cx="3806190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492" y="2736150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310" y="2029968"/>
            <a:ext cx="3806190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310" y="2734056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8E964-4DAD-4D88-9719-C09A1BA200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6016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C827A-1D5D-4519-B122-E60A90CD28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778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A5EB7-D98B-45F5-A397-366918B85C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5722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2487C27-8751-40EF-8B11-A306A429F5A5}"/>
              </a:ext>
            </a:extLst>
          </p:cNvPr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4FF16E4B-2D91-43C1-ADA4-5CC5479A4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F506367C-EBB8-4CBE-87EC-BD5F28B4C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76E1D2B3-B07F-4A60-8525-1B9ABCAD3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A9E3781A-BCB1-4921-898E-5C0BD0595A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4730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/>
          <a:lstStyle>
            <a:lvl1pPr>
              <a:lnSpc>
                <a:spcPct val="85000"/>
              </a:lnSpc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rtlCol="0">
            <a:normAutofit/>
          </a:bodyPr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rgbClr val="4D4D4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5909735"/>
            <a:ext cx="6922008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FC1F0E-A7E9-424F-8EEC-96060747D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E6B79F-74C8-4475-98D3-97D6315BC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1661A4-46D7-49F4-A0E5-A56DE3C7A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F67D6347-A2DF-49B1-A7CC-D3B68E6094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54986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3713" y="500063"/>
            <a:ext cx="8078787" cy="1657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6413" y="1993900"/>
            <a:ext cx="8066087" cy="376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411913"/>
            <a:ext cx="30861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50">
                <a:solidFill>
                  <a:schemeClr val="tx1">
                    <a:alpha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554788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50" cap="all" baseline="0">
                <a:solidFill>
                  <a:schemeClr val="tx1">
                    <a:alpha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0500" y="5829300"/>
            <a:ext cx="2195513" cy="1397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0" b="0" smtClean="0">
                <a:ln>
                  <a:noFill/>
                </a:ln>
                <a:solidFill>
                  <a:schemeClr val="accent1">
                    <a:alpha val="20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414FD8C3-8DA0-437D-9229-07F5B6C70E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702" r:id="rId8"/>
    <p:sldLayoutId id="2147483703" r:id="rId9"/>
    <p:sldLayoutId id="2147483699" r:id="rId10"/>
    <p:sldLayoutId id="2147483700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800" kern="1200" spc="-120">
          <a:solidFill>
            <a:schemeClr val="accent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 panose="020F0302020204030204" pitchFamily="34" charset="0"/>
        </a:defRPr>
      </a:lvl9pPr>
    </p:titleStyle>
    <p:bodyStyle>
      <a:lvl1pPr marL="90488" indent="-90488" algn="l" rtl="0" fontAlgn="base">
        <a:lnSpc>
          <a:spcPct val="85000"/>
        </a:lnSpc>
        <a:spcBef>
          <a:spcPts val="1300"/>
        </a:spcBef>
        <a:spcAft>
          <a:spcPct val="0"/>
        </a:spcAft>
        <a:buFont typeface="Arial" panose="020B0604020202020204" pitchFamily="34" charset="0"/>
        <a:buChar char=" 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273050" indent="-342900" algn="l" rtl="0" fontAlgn="base">
        <a:lnSpc>
          <a:spcPct val="85000"/>
        </a:lnSpc>
        <a:spcBef>
          <a:spcPts val="600"/>
        </a:spcBef>
        <a:spcAft>
          <a:spcPct val="0"/>
        </a:spcAft>
        <a:buFont typeface="Arial" panose="020B0604020202020204" pitchFamily="34" charset="0"/>
        <a:buChar char=" "/>
        <a:defRPr sz="2400" kern="1200">
          <a:solidFill>
            <a:srgbClr val="262626"/>
          </a:solidFill>
          <a:latin typeface="+mn-lt"/>
          <a:ea typeface="+mn-ea"/>
          <a:cs typeface="+mn-cs"/>
        </a:defRPr>
      </a:lvl2pPr>
      <a:lvl3pPr marL="547688" indent="-547688" algn="l" rtl="0" fontAlgn="base">
        <a:lnSpc>
          <a:spcPct val="85000"/>
        </a:lnSpc>
        <a:spcBef>
          <a:spcPts val="600"/>
        </a:spcBef>
        <a:spcAft>
          <a:spcPct val="0"/>
        </a:spcAft>
        <a:buFont typeface="Arial" panose="020B0604020202020204" pitchFamily="34" charset="0"/>
        <a:buChar char=" "/>
        <a:defRPr sz="2000" i="1" kern="1200">
          <a:solidFill>
            <a:srgbClr val="262626"/>
          </a:solidFill>
          <a:latin typeface="+mn-lt"/>
          <a:ea typeface="+mn-ea"/>
          <a:cs typeface="+mn-cs"/>
        </a:defRPr>
      </a:lvl3pPr>
      <a:lvl4pPr marL="822325" indent="-822325" algn="l" rtl="0" fontAlgn="base">
        <a:lnSpc>
          <a:spcPct val="85000"/>
        </a:lnSpc>
        <a:spcBef>
          <a:spcPts val="600"/>
        </a:spcBef>
        <a:spcAft>
          <a:spcPct val="0"/>
        </a:spcAft>
        <a:buFont typeface="Arial" panose="020B0604020202020204" pitchFamily="34" charset="0"/>
        <a:buChar char=" "/>
        <a:defRPr kern="1200">
          <a:solidFill>
            <a:srgbClr val="262626"/>
          </a:solidFill>
          <a:latin typeface="+mn-lt"/>
          <a:ea typeface="+mn-ea"/>
          <a:cs typeface="+mn-cs"/>
        </a:defRPr>
      </a:lvl4pPr>
      <a:lvl5pPr marL="1096963" indent="-1096963" algn="l" rtl="0" fontAlgn="base">
        <a:lnSpc>
          <a:spcPct val="85000"/>
        </a:lnSpc>
        <a:spcBef>
          <a:spcPts val="600"/>
        </a:spcBef>
        <a:spcAft>
          <a:spcPct val="0"/>
        </a:spcAft>
        <a:buFont typeface="Arial" panose="020B0604020202020204" pitchFamily="34" charset="0"/>
        <a:buChar char=" "/>
        <a:defRPr kern="1200">
          <a:solidFill>
            <a:srgbClr val="262626"/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14.wmf"/><Relationship Id="rId7" Type="http://schemas.openxmlformats.org/officeDocument/2006/relationships/image" Target="../media/image9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wmf"/><Relationship Id="rId5" Type="http://schemas.openxmlformats.org/officeDocument/2006/relationships/image" Target="../media/image12.wmf"/><Relationship Id="rId4" Type="http://schemas.openxmlformats.org/officeDocument/2006/relationships/image" Target="../media/image15.wmf"/><Relationship Id="rId9" Type="http://schemas.openxmlformats.org/officeDocument/2006/relationships/image" Target="../media/image11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13.wmf"/><Relationship Id="rId7" Type="http://schemas.openxmlformats.org/officeDocument/2006/relationships/image" Target="../media/image8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wmf"/><Relationship Id="rId5" Type="http://schemas.openxmlformats.org/officeDocument/2006/relationships/image" Target="../media/image15.wmf"/><Relationship Id="rId10" Type="http://schemas.openxmlformats.org/officeDocument/2006/relationships/image" Target="../media/image11.wmf"/><Relationship Id="rId4" Type="http://schemas.openxmlformats.org/officeDocument/2006/relationships/image" Target="../media/image14.wmf"/><Relationship Id="rId9" Type="http://schemas.openxmlformats.org/officeDocument/2006/relationships/image" Target="../media/image10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13.wmf"/><Relationship Id="rId7" Type="http://schemas.openxmlformats.org/officeDocument/2006/relationships/image" Target="../media/image8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wmf"/><Relationship Id="rId5" Type="http://schemas.openxmlformats.org/officeDocument/2006/relationships/image" Target="../media/image15.wmf"/><Relationship Id="rId10" Type="http://schemas.openxmlformats.org/officeDocument/2006/relationships/image" Target="../media/image11.wmf"/><Relationship Id="rId4" Type="http://schemas.openxmlformats.org/officeDocument/2006/relationships/image" Target="../media/image14.wmf"/><Relationship Id="rId9" Type="http://schemas.openxmlformats.org/officeDocument/2006/relationships/image" Target="../media/image10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image" Target="../media/image11.wmf"/><Relationship Id="rId3" Type="http://schemas.openxmlformats.org/officeDocument/2006/relationships/image" Target="../media/image14.wmf"/><Relationship Id="rId7" Type="http://schemas.openxmlformats.org/officeDocument/2006/relationships/image" Target="../media/image6.wmf"/><Relationship Id="rId12" Type="http://schemas.openxmlformats.org/officeDocument/2006/relationships/image" Target="../media/image10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wmf"/><Relationship Id="rId11" Type="http://schemas.openxmlformats.org/officeDocument/2006/relationships/image" Target="../media/image8.wmf"/><Relationship Id="rId5" Type="http://schemas.openxmlformats.org/officeDocument/2006/relationships/image" Target="../media/image12.wmf"/><Relationship Id="rId10" Type="http://schemas.openxmlformats.org/officeDocument/2006/relationships/image" Target="../media/image7.wmf"/><Relationship Id="rId4" Type="http://schemas.openxmlformats.org/officeDocument/2006/relationships/image" Target="../media/image15.wmf"/><Relationship Id="rId9" Type="http://schemas.openxmlformats.org/officeDocument/2006/relationships/image" Target="../media/image4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4.wmf"/><Relationship Id="rId7" Type="http://schemas.openxmlformats.org/officeDocument/2006/relationships/image" Target="../media/image8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10" Type="http://schemas.openxmlformats.org/officeDocument/2006/relationships/image" Target="../media/image11.wmf"/><Relationship Id="rId4" Type="http://schemas.openxmlformats.org/officeDocument/2006/relationships/image" Target="../media/image5.wmf"/><Relationship Id="rId9" Type="http://schemas.openxmlformats.org/officeDocument/2006/relationships/image" Target="../media/image10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4.wmf"/><Relationship Id="rId7" Type="http://schemas.openxmlformats.org/officeDocument/2006/relationships/image" Target="../media/image9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.wmf"/><Relationship Id="rId9" Type="http://schemas.openxmlformats.org/officeDocument/2006/relationships/image" Target="../media/image11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14.wmf"/><Relationship Id="rId7" Type="http://schemas.openxmlformats.org/officeDocument/2006/relationships/image" Target="../media/image9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wmf"/><Relationship Id="rId5" Type="http://schemas.openxmlformats.org/officeDocument/2006/relationships/image" Target="../media/image12.wmf"/><Relationship Id="rId4" Type="http://schemas.openxmlformats.org/officeDocument/2006/relationships/image" Target="../media/image15.wmf"/><Relationship Id="rId9" Type="http://schemas.openxmlformats.org/officeDocument/2006/relationships/image" Target="../media/image1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7E3769C9-91B0-4BDC-B107-F3FCA5C39A5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905000" y="457200"/>
            <a:ext cx="5334000" cy="14700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z="6000" b="1" dirty="0"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Exercise 4.56 (a)</a:t>
            </a:r>
            <a:br>
              <a:rPr lang="en-US" altLang="en-US" sz="60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</a:br>
            <a:br>
              <a:rPr lang="en-US" altLang="en-US" sz="32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</a:br>
            <a:endParaRPr lang="en-US" altLang="en-US" sz="32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6736FC9F-BE9B-431D-B55F-03E89642483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90500" y="5105400"/>
            <a:ext cx="8763000" cy="1104900"/>
          </a:xfrm>
        </p:spPr>
        <p:txBody>
          <a:bodyPr rtlCol="0">
            <a:normAutofit fontScale="77500" lnSpcReduction="20000"/>
          </a:bodyPr>
          <a:lstStyle/>
          <a:p>
            <a:pPr algn="ctr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altLang="en-US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By: Dan Brown (‘10). Revised by Colin Buss (‘11) , Andrew </a:t>
            </a:r>
            <a:r>
              <a:rPr lang="en-US" altLang="en-US" sz="16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Broenen</a:t>
            </a:r>
            <a:r>
              <a:rPr lang="en-US" altLang="en-US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(’12), Gina Johnson (‘13), Katrina Curtiss (‘15), Alex Settle (‘16), Robert Lee (‘17), Ameer </a:t>
            </a:r>
            <a:r>
              <a:rPr lang="en-US" altLang="en-US" sz="16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Basrai</a:t>
            </a:r>
            <a:r>
              <a:rPr lang="en-US" altLang="en-US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(‘18), Sydney Brannan (‘19), Kasim Khan (‘20), Ann Metzloff (‘21), Sarah Huang (‘22), Ariel Struzyk (‘23), Maggie </a:t>
            </a:r>
            <a:r>
              <a:rPr lang="en-US" altLang="en-US" sz="16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MacNeel</a:t>
            </a:r>
            <a:r>
              <a:rPr lang="en-US" altLang="en-US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(‘24), Lauren de Silva and Dennis Wu (’25), Lara Capellino (‘26)</a:t>
            </a:r>
          </a:p>
          <a:p>
            <a:pPr fontAlgn="auto">
              <a:spcAft>
                <a:spcPts val="0"/>
              </a:spcAft>
              <a:defRPr/>
            </a:pPr>
            <a:br>
              <a:rPr lang="en-US" altLang="en-US" sz="2000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</a:br>
            <a:endParaRPr lang="en-US" altLang="en-US" sz="1200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pic>
        <p:nvPicPr>
          <p:cNvPr id="3" name="Picture 2" descr="A cartoon of a monster&#10;&#10;Description automatically generated">
            <a:extLst>
              <a:ext uri="{FF2B5EF4-FFF2-40B4-BE49-F238E27FC236}">
                <a16:creationId xmlns:a16="http://schemas.microsoft.com/office/drawing/2014/main" id="{2C5A2283-DD4D-7FF8-CAC5-DF9EED24CAE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325"/>
          <a:stretch/>
        </p:blipFill>
        <p:spPr>
          <a:xfrm>
            <a:off x="167537" y="1592812"/>
            <a:ext cx="2880463" cy="3153125"/>
          </a:xfrm>
          <a:prstGeom prst="rect">
            <a:avLst/>
          </a:prstGeom>
        </p:spPr>
      </p:pic>
      <p:pic>
        <p:nvPicPr>
          <p:cNvPr id="5" name="Picture 4" descr="A collage of a person holding a graph&#10;&#10;Description automatically generated">
            <a:extLst>
              <a:ext uri="{FF2B5EF4-FFF2-40B4-BE49-F238E27FC236}">
                <a16:creationId xmlns:a16="http://schemas.microsoft.com/office/drawing/2014/main" id="{35D27CA1-D3BA-134B-D877-43B7D232473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358"/>
          <a:stretch/>
        </p:blipFill>
        <p:spPr>
          <a:xfrm>
            <a:off x="6360527" y="1592812"/>
            <a:ext cx="2631073" cy="3153125"/>
          </a:xfrm>
          <a:prstGeom prst="rect">
            <a:avLst/>
          </a:prstGeom>
        </p:spPr>
      </p:pic>
      <p:pic>
        <p:nvPicPr>
          <p:cNvPr id="7" name="Picture 6" descr="A cartoon of a person standing in front of a door&#10;&#10;Description automatically generated">
            <a:extLst>
              <a:ext uri="{FF2B5EF4-FFF2-40B4-BE49-F238E27FC236}">
                <a16:creationId xmlns:a16="http://schemas.microsoft.com/office/drawing/2014/main" id="{AE363492-B00C-2A7F-9044-50C9537DD42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2848"/>
          <a:stretch/>
        </p:blipFill>
        <p:spPr>
          <a:xfrm>
            <a:off x="3235398" y="2064474"/>
            <a:ext cx="2936802" cy="22098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60"/>
          <p:cNvGrpSpPr>
            <a:grpSpLocks/>
          </p:cNvGrpSpPr>
          <p:nvPr/>
        </p:nvGrpSpPr>
        <p:grpSpPr bwMode="auto">
          <a:xfrm>
            <a:off x="6934200" y="2484438"/>
            <a:ext cx="2209800" cy="2454275"/>
            <a:chOff x="4368" y="1565"/>
            <a:chExt cx="1392" cy="1546"/>
          </a:xfrm>
        </p:grpSpPr>
        <p:pic>
          <p:nvPicPr>
            <p:cNvPr id="18475" name="Picture 4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8" y="1565"/>
              <a:ext cx="1392" cy="1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76" name="Rectangle 56"/>
            <p:cNvSpPr>
              <a:spLocks noChangeArrowheads="1"/>
            </p:cNvSpPr>
            <p:nvPr/>
          </p:nvSpPr>
          <p:spPr bwMode="auto">
            <a:xfrm>
              <a:off x="5088" y="2880"/>
              <a:ext cx="48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1pPr>
              <a:lvl2pPr marL="742950" indent="-285750"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2pPr>
              <a:lvl3pPr marL="1143000" indent="-228600"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3pPr>
              <a:lvl4pPr marL="1600200" indent="-228600"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4pPr>
              <a:lvl5pPr marL="2057400" indent="-228600"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9pPr>
            </a:lstStyle>
            <a:p>
              <a:pPr algn="just" eaLnBrk="1" hangingPunct="1"/>
              <a:r>
                <a:rPr lang="en-US" altLang="en-US"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18435" name="Group 59"/>
          <p:cNvGrpSpPr>
            <a:grpSpLocks/>
          </p:cNvGrpSpPr>
          <p:nvPr/>
        </p:nvGrpSpPr>
        <p:grpSpPr bwMode="auto">
          <a:xfrm>
            <a:off x="4648200" y="2484438"/>
            <a:ext cx="2209800" cy="2533650"/>
            <a:chOff x="2928" y="1563"/>
            <a:chExt cx="1392" cy="1596"/>
          </a:xfrm>
        </p:grpSpPr>
        <p:pic>
          <p:nvPicPr>
            <p:cNvPr id="18473" name="Picture 4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563"/>
              <a:ext cx="1392" cy="1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74" name="Rectangle 55"/>
            <p:cNvSpPr>
              <a:spLocks noChangeArrowheads="1"/>
            </p:cNvSpPr>
            <p:nvPr/>
          </p:nvSpPr>
          <p:spPr bwMode="auto">
            <a:xfrm>
              <a:off x="3696" y="2928"/>
              <a:ext cx="48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1pPr>
              <a:lvl2pPr marL="742950" indent="-285750"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2pPr>
              <a:lvl3pPr marL="1143000" indent="-228600"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3pPr>
              <a:lvl4pPr marL="1600200" indent="-228600"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4pPr>
              <a:lvl5pPr marL="2057400" indent="-228600"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9pPr>
            </a:lstStyle>
            <a:p>
              <a:pPr algn="just" eaLnBrk="1" hangingPunct="1"/>
              <a:r>
                <a:rPr lang="en-US" altLang="en-US"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18436" name="Group 58"/>
          <p:cNvGrpSpPr>
            <a:grpSpLocks/>
          </p:cNvGrpSpPr>
          <p:nvPr/>
        </p:nvGrpSpPr>
        <p:grpSpPr bwMode="auto">
          <a:xfrm>
            <a:off x="2438400" y="2514600"/>
            <a:ext cx="2133600" cy="2424113"/>
            <a:chOff x="1536" y="1584"/>
            <a:chExt cx="1344" cy="1527"/>
          </a:xfrm>
        </p:grpSpPr>
        <p:pic>
          <p:nvPicPr>
            <p:cNvPr id="18471" name="Picture 4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1584"/>
              <a:ext cx="1344" cy="1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72" name="Rectangle 54"/>
            <p:cNvSpPr>
              <a:spLocks noChangeArrowheads="1"/>
            </p:cNvSpPr>
            <p:nvPr/>
          </p:nvSpPr>
          <p:spPr bwMode="auto">
            <a:xfrm>
              <a:off x="2256" y="2880"/>
              <a:ext cx="48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1pPr>
              <a:lvl2pPr marL="742950" indent="-285750"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2pPr>
              <a:lvl3pPr marL="1143000" indent="-228600"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3pPr>
              <a:lvl4pPr marL="1600200" indent="-228600"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4pPr>
              <a:lvl5pPr marL="2057400" indent="-228600"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9pPr>
            </a:lstStyle>
            <a:p>
              <a:pPr algn="just" eaLnBrk="1" hangingPunct="1"/>
              <a:r>
                <a:rPr lang="en-US" altLang="en-US"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18437" name="Group 57"/>
          <p:cNvGrpSpPr>
            <a:grpSpLocks/>
          </p:cNvGrpSpPr>
          <p:nvPr/>
        </p:nvGrpSpPr>
        <p:grpSpPr bwMode="auto">
          <a:xfrm>
            <a:off x="152400" y="2514600"/>
            <a:ext cx="2133600" cy="2424113"/>
            <a:chOff x="96" y="1584"/>
            <a:chExt cx="1344" cy="1527"/>
          </a:xfrm>
        </p:grpSpPr>
        <p:pic>
          <p:nvPicPr>
            <p:cNvPr id="18469" name="Picture 4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1584"/>
              <a:ext cx="1344" cy="1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70" name="Rectangle 53"/>
            <p:cNvSpPr>
              <a:spLocks noChangeArrowheads="1"/>
            </p:cNvSpPr>
            <p:nvPr/>
          </p:nvSpPr>
          <p:spPr bwMode="auto">
            <a:xfrm>
              <a:off x="768" y="2880"/>
              <a:ext cx="48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1pPr>
              <a:lvl2pPr marL="742950" indent="-285750"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2pPr>
              <a:lvl3pPr marL="1143000" indent="-228600"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3pPr>
              <a:lvl4pPr marL="1600200" indent="-228600"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4pPr>
              <a:lvl5pPr marL="2057400" indent="-228600"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9pPr>
            </a:lstStyle>
            <a:p>
              <a:pPr algn="just" eaLnBrk="1" hangingPunct="1"/>
              <a:r>
                <a:rPr lang="en-US" altLang="en-US"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18438" name="Rectangle 15"/>
          <p:cNvSpPr>
            <a:spLocks noChangeArrowheads="1"/>
          </p:cNvSpPr>
          <p:nvPr/>
        </p:nvSpPr>
        <p:spPr bwMode="auto">
          <a:xfrm>
            <a:off x="0" y="2070100"/>
            <a:ext cx="99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just" eaLnBrk="1" hangingPunct="1"/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T-(</a:t>
            </a:r>
            <a:r>
              <a:rPr lang="en-US" altLang="en-US" i="1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x</a:t>
            </a:r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,</a:t>
            </a:r>
            <a:r>
              <a:rPr lang="en-US" altLang="en-US" i="1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y</a:t>
            </a:r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)</a:t>
            </a:r>
          </a:p>
        </p:txBody>
      </p:sp>
      <p:grpSp>
        <p:nvGrpSpPr>
          <p:cNvPr id="18439" name="Group 16"/>
          <p:cNvGrpSpPr>
            <a:grpSpLocks/>
          </p:cNvGrpSpPr>
          <p:nvPr/>
        </p:nvGrpSpPr>
        <p:grpSpPr bwMode="auto">
          <a:xfrm>
            <a:off x="0" y="28575"/>
            <a:ext cx="2286000" cy="2389188"/>
            <a:chOff x="0" y="1846"/>
            <a:chExt cx="1440" cy="1505"/>
          </a:xfrm>
        </p:grpSpPr>
        <p:pic>
          <p:nvPicPr>
            <p:cNvPr id="18467" name="Picture 1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846"/>
              <a:ext cx="1440" cy="1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68" name="Rectangle 18"/>
            <p:cNvSpPr>
              <a:spLocks noChangeArrowheads="1"/>
            </p:cNvSpPr>
            <p:nvPr/>
          </p:nvSpPr>
          <p:spPr bwMode="auto">
            <a:xfrm>
              <a:off x="768" y="3120"/>
              <a:ext cx="48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1pPr>
              <a:lvl2pPr marL="742950" indent="-285750"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2pPr>
              <a:lvl3pPr marL="1143000" indent="-228600"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3pPr>
              <a:lvl4pPr marL="1600200" indent="-228600"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4pPr>
              <a:lvl5pPr marL="2057400" indent="-228600"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9pPr>
            </a:lstStyle>
            <a:p>
              <a:pPr algn="just" eaLnBrk="1" hangingPunct="1"/>
              <a:r>
                <a:rPr lang="en-US" altLang="en-US"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8440" name="Group 19"/>
          <p:cNvGrpSpPr>
            <a:grpSpLocks/>
          </p:cNvGrpSpPr>
          <p:nvPr/>
        </p:nvGrpSpPr>
        <p:grpSpPr bwMode="auto">
          <a:xfrm>
            <a:off x="2362200" y="0"/>
            <a:ext cx="2362200" cy="2424113"/>
            <a:chOff x="1440" y="1824"/>
            <a:chExt cx="1488" cy="1527"/>
          </a:xfrm>
        </p:grpSpPr>
        <p:pic>
          <p:nvPicPr>
            <p:cNvPr id="18465" name="Picture 20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1824"/>
              <a:ext cx="1488" cy="1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66" name="Rectangle 21"/>
            <p:cNvSpPr>
              <a:spLocks noChangeArrowheads="1"/>
            </p:cNvSpPr>
            <p:nvPr/>
          </p:nvSpPr>
          <p:spPr bwMode="auto">
            <a:xfrm>
              <a:off x="2208" y="3120"/>
              <a:ext cx="48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1pPr>
              <a:lvl2pPr marL="742950" indent="-285750"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2pPr>
              <a:lvl3pPr marL="1143000" indent="-228600"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3pPr>
              <a:lvl4pPr marL="1600200" indent="-228600"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4pPr>
              <a:lvl5pPr marL="2057400" indent="-228600"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9pPr>
            </a:lstStyle>
            <a:p>
              <a:pPr algn="just" eaLnBrk="1" hangingPunct="1"/>
              <a:r>
                <a:rPr lang="en-US" altLang="en-US"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18441" name="Group 22"/>
          <p:cNvGrpSpPr>
            <a:grpSpLocks/>
          </p:cNvGrpSpPr>
          <p:nvPr/>
        </p:nvGrpSpPr>
        <p:grpSpPr bwMode="auto">
          <a:xfrm>
            <a:off x="4648200" y="14288"/>
            <a:ext cx="2286000" cy="2500312"/>
            <a:chOff x="2928" y="1824"/>
            <a:chExt cx="1440" cy="1575"/>
          </a:xfrm>
        </p:grpSpPr>
        <p:pic>
          <p:nvPicPr>
            <p:cNvPr id="18463" name="Picture 2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824"/>
              <a:ext cx="1440" cy="1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64" name="Rectangle 24"/>
            <p:cNvSpPr>
              <a:spLocks noChangeArrowheads="1"/>
            </p:cNvSpPr>
            <p:nvPr/>
          </p:nvSpPr>
          <p:spPr bwMode="auto">
            <a:xfrm>
              <a:off x="3648" y="3168"/>
              <a:ext cx="48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1pPr>
              <a:lvl2pPr marL="742950" indent="-285750"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2pPr>
              <a:lvl3pPr marL="1143000" indent="-228600"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3pPr>
              <a:lvl4pPr marL="1600200" indent="-228600"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4pPr>
              <a:lvl5pPr marL="2057400" indent="-228600"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9pPr>
            </a:lstStyle>
            <a:p>
              <a:pPr algn="just" eaLnBrk="1" hangingPunct="1"/>
              <a:r>
                <a:rPr lang="en-US" altLang="en-US"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18442" name="Group 25"/>
          <p:cNvGrpSpPr>
            <a:grpSpLocks/>
          </p:cNvGrpSpPr>
          <p:nvPr/>
        </p:nvGrpSpPr>
        <p:grpSpPr bwMode="auto">
          <a:xfrm>
            <a:off x="6896100" y="60325"/>
            <a:ext cx="2286000" cy="2424113"/>
            <a:chOff x="4320" y="1872"/>
            <a:chExt cx="1440" cy="1527"/>
          </a:xfrm>
        </p:grpSpPr>
        <p:pic>
          <p:nvPicPr>
            <p:cNvPr id="18461" name="Picture 26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" y="1872"/>
              <a:ext cx="1440" cy="1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62" name="Rectangle 27"/>
            <p:cNvSpPr>
              <a:spLocks noChangeArrowheads="1"/>
            </p:cNvSpPr>
            <p:nvPr/>
          </p:nvSpPr>
          <p:spPr bwMode="auto">
            <a:xfrm>
              <a:off x="5040" y="3168"/>
              <a:ext cx="48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1pPr>
              <a:lvl2pPr marL="742950" indent="-285750"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2pPr>
              <a:lvl3pPr marL="1143000" indent="-228600"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3pPr>
              <a:lvl4pPr marL="1600200" indent="-228600"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4pPr>
              <a:lvl5pPr marL="2057400" indent="-228600"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9pPr>
            </a:lstStyle>
            <a:p>
              <a:pPr algn="just" eaLnBrk="1" hangingPunct="1"/>
              <a:r>
                <a:rPr lang="en-US" altLang="en-US"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12323" name="AutoShape 35">
            <a:extLst>
              <a:ext uri="{FF2B5EF4-FFF2-40B4-BE49-F238E27FC236}">
                <a16:creationId xmlns:a16="http://schemas.microsoft.com/office/drawing/2014/main" id="{9E4ED540-2CC7-4EBD-B01C-4AB67547EF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2819400"/>
            <a:ext cx="152400" cy="152400"/>
          </a:xfrm>
          <a:prstGeom prst="star4">
            <a:avLst>
              <a:gd name="adj" fmla="val 12500"/>
            </a:avLst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en-US" altLang="en-US" sz="1800"/>
          </a:p>
        </p:txBody>
      </p:sp>
      <p:sp>
        <p:nvSpPr>
          <p:cNvPr id="12324" name="AutoShape 36">
            <a:extLst>
              <a:ext uri="{FF2B5EF4-FFF2-40B4-BE49-F238E27FC236}">
                <a16:creationId xmlns:a16="http://schemas.microsoft.com/office/drawing/2014/main" id="{060E8D8E-2739-4EEF-88D7-FD36C5FA66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1371600"/>
            <a:ext cx="152400" cy="152400"/>
          </a:xfrm>
          <a:prstGeom prst="star4">
            <a:avLst>
              <a:gd name="adj" fmla="val 12500"/>
            </a:avLst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en-US" altLang="en-US" sz="1800"/>
          </a:p>
        </p:txBody>
      </p:sp>
      <p:sp>
        <p:nvSpPr>
          <p:cNvPr id="12326" name="AutoShape 38">
            <a:extLst>
              <a:ext uri="{FF2B5EF4-FFF2-40B4-BE49-F238E27FC236}">
                <a16:creationId xmlns:a16="http://schemas.microsoft.com/office/drawing/2014/main" id="{9BC4049C-F781-46BF-B056-93A4A0FA48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304800"/>
            <a:ext cx="152400" cy="152400"/>
          </a:xfrm>
          <a:prstGeom prst="star4">
            <a:avLst>
              <a:gd name="adj" fmla="val 12500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en-US" altLang="en-US" sz="1800"/>
          </a:p>
        </p:txBody>
      </p:sp>
      <p:sp>
        <p:nvSpPr>
          <p:cNvPr id="12327" name="AutoShape 39">
            <a:extLst>
              <a:ext uri="{FF2B5EF4-FFF2-40B4-BE49-F238E27FC236}">
                <a16:creationId xmlns:a16="http://schemas.microsoft.com/office/drawing/2014/main" id="{ED43EE4D-7A09-48D4-9C93-5AAAD08944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0" y="3657600"/>
            <a:ext cx="152400" cy="152400"/>
          </a:xfrm>
          <a:prstGeom prst="star4">
            <a:avLst>
              <a:gd name="adj" fmla="val 12500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en-US" altLang="en-US" sz="1800"/>
          </a:p>
        </p:txBody>
      </p:sp>
      <p:sp>
        <p:nvSpPr>
          <p:cNvPr id="18449" name="Rectangle 41"/>
          <p:cNvSpPr>
            <a:spLocks noChangeArrowheads="1"/>
          </p:cNvSpPr>
          <p:nvPr/>
        </p:nvSpPr>
        <p:spPr bwMode="auto">
          <a:xfrm>
            <a:off x="838200" y="5105400"/>
            <a:ext cx="3886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just" eaLnBrk="1" hangingPunct="1"/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Match the azeotropes.</a:t>
            </a:r>
          </a:p>
        </p:txBody>
      </p:sp>
      <p:sp>
        <p:nvSpPr>
          <p:cNvPr id="18450" name="Rectangle 43"/>
          <p:cNvSpPr>
            <a:spLocks noChangeArrowheads="1"/>
          </p:cNvSpPr>
          <p:nvPr/>
        </p:nvSpPr>
        <p:spPr bwMode="auto">
          <a:xfrm>
            <a:off x="838200" y="5486400"/>
            <a:ext cx="5486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just" eaLnBrk="1" hangingPunct="1"/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Notice if </a:t>
            </a:r>
            <a:r>
              <a:rPr lang="en-US" altLang="en-US" i="1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x</a:t>
            </a:r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 &lt; </a:t>
            </a:r>
            <a:r>
              <a:rPr lang="en-US" altLang="en-US" i="1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y</a:t>
            </a:r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 before or after azeotrope.</a:t>
            </a:r>
          </a:p>
        </p:txBody>
      </p:sp>
      <p:sp>
        <p:nvSpPr>
          <p:cNvPr id="18451" name="Rectangle 52"/>
          <p:cNvSpPr>
            <a:spLocks noChangeArrowheads="1"/>
          </p:cNvSpPr>
          <p:nvPr/>
        </p:nvSpPr>
        <p:spPr bwMode="auto">
          <a:xfrm>
            <a:off x="0" y="4572000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just" eaLnBrk="1" hangingPunct="1"/>
            <a:r>
              <a:rPr lang="en-US" altLang="en-US" i="1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x</a:t>
            </a:r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-</a:t>
            </a:r>
            <a:r>
              <a:rPr lang="en-US" altLang="en-US" i="1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y</a:t>
            </a:r>
          </a:p>
        </p:txBody>
      </p:sp>
      <p:sp>
        <p:nvSpPr>
          <p:cNvPr id="13360" name="Line 61">
            <a:extLst>
              <a:ext uri="{FF2B5EF4-FFF2-40B4-BE49-F238E27FC236}">
                <a16:creationId xmlns:a16="http://schemas.microsoft.com/office/drawing/2014/main" id="{55300F10-B426-4958-8A96-814B4ED0311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20788" y="873125"/>
            <a:ext cx="228600" cy="457200"/>
          </a:xfrm>
          <a:prstGeom prst="line">
            <a:avLst/>
          </a:prstGeom>
          <a:noFill/>
          <a:ln w="25400">
            <a:solidFill>
              <a:schemeClr val="accent1">
                <a:lumMod val="5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361" name="Rectangle 62">
            <a:extLst>
              <a:ext uri="{FF2B5EF4-FFF2-40B4-BE49-F238E27FC236}">
                <a16:creationId xmlns:a16="http://schemas.microsoft.com/office/drawing/2014/main" id="{9429CA95-25D7-4EB1-828E-E7E5700D06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5988" y="1254125"/>
            <a:ext cx="5349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x</a:t>
            </a:r>
            <a:r>
              <a:rPr lang="en-US" altLang="en-US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&lt; </a:t>
            </a:r>
            <a:r>
              <a:rPr lang="en-US" altLang="en-US" sz="1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y</a:t>
            </a:r>
          </a:p>
        </p:txBody>
      </p:sp>
      <p:sp>
        <p:nvSpPr>
          <p:cNvPr id="13358" name="Line 72">
            <a:extLst>
              <a:ext uri="{FF2B5EF4-FFF2-40B4-BE49-F238E27FC236}">
                <a16:creationId xmlns:a16="http://schemas.microsoft.com/office/drawing/2014/main" id="{C084020E-EEAC-4D7F-A926-9D4AEFB8860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72200" y="1447800"/>
            <a:ext cx="152400" cy="457200"/>
          </a:xfrm>
          <a:prstGeom prst="line">
            <a:avLst/>
          </a:prstGeom>
          <a:noFill/>
          <a:ln w="25400">
            <a:solidFill>
              <a:schemeClr val="accent1">
                <a:lumMod val="5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359" name="Rectangle 73">
            <a:extLst>
              <a:ext uri="{FF2B5EF4-FFF2-40B4-BE49-F238E27FC236}">
                <a16:creationId xmlns:a16="http://schemas.microsoft.com/office/drawing/2014/main" id="{BEF37773-BF27-4647-BB60-D5EA32F439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1905000"/>
            <a:ext cx="5349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x</a:t>
            </a:r>
            <a:r>
              <a:rPr lang="en-US" altLang="en-US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&lt; </a:t>
            </a:r>
            <a:r>
              <a:rPr lang="en-US" altLang="en-US" sz="1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y</a:t>
            </a:r>
          </a:p>
        </p:txBody>
      </p:sp>
      <p:sp>
        <p:nvSpPr>
          <p:cNvPr id="13356" name="Line 75">
            <a:extLst>
              <a:ext uri="{FF2B5EF4-FFF2-40B4-BE49-F238E27FC236}">
                <a16:creationId xmlns:a16="http://schemas.microsoft.com/office/drawing/2014/main" id="{1097A0C7-05BA-4AF3-92B3-C33FF43563E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990600" y="3124200"/>
            <a:ext cx="152400" cy="457200"/>
          </a:xfrm>
          <a:prstGeom prst="line">
            <a:avLst/>
          </a:prstGeom>
          <a:noFill/>
          <a:ln w="25400">
            <a:solidFill>
              <a:schemeClr val="accent1">
                <a:lumMod val="5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357" name="Rectangle 76">
            <a:extLst>
              <a:ext uri="{FF2B5EF4-FFF2-40B4-BE49-F238E27FC236}">
                <a16:creationId xmlns:a16="http://schemas.microsoft.com/office/drawing/2014/main" id="{B52C5CCB-582D-4BE6-9FD6-5B9DD96C2A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3581400"/>
            <a:ext cx="5349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x</a:t>
            </a:r>
            <a:r>
              <a:rPr lang="en-US" altLang="en-US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&lt; </a:t>
            </a:r>
            <a:r>
              <a:rPr lang="en-US" altLang="en-US" sz="1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y</a:t>
            </a:r>
          </a:p>
        </p:txBody>
      </p:sp>
      <p:sp>
        <p:nvSpPr>
          <p:cNvPr id="13354" name="Line 78">
            <a:extLst>
              <a:ext uri="{FF2B5EF4-FFF2-40B4-BE49-F238E27FC236}">
                <a16:creationId xmlns:a16="http://schemas.microsoft.com/office/drawing/2014/main" id="{406BE63D-531A-4D4F-B181-0DE0B114ABE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382000" y="2895600"/>
            <a:ext cx="152400" cy="457200"/>
          </a:xfrm>
          <a:prstGeom prst="line">
            <a:avLst/>
          </a:prstGeom>
          <a:noFill/>
          <a:ln w="25400">
            <a:solidFill>
              <a:schemeClr val="accent1">
                <a:lumMod val="5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355" name="Rectangle 79">
            <a:extLst>
              <a:ext uri="{FF2B5EF4-FFF2-40B4-BE49-F238E27FC236}">
                <a16:creationId xmlns:a16="http://schemas.microsoft.com/office/drawing/2014/main" id="{26B5A646-2E7D-4068-B10D-DDC0BFA802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0" y="3352800"/>
            <a:ext cx="5349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x </a:t>
            </a:r>
            <a:r>
              <a:rPr lang="en-US" altLang="en-US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&lt; </a:t>
            </a:r>
            <a:r>
              <a:rPr lang="en-US" altLang="en-US" sz="1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y</a:t>
            </a:r>
          </a:p>
        </p:txBody>
      </p:sp>
      <p:sp>
        <p:nvSpPr>
          <p:cNvPr id="12373" name="Line 85">
            <a:extLst>
              <a:ext uri="{FF2B5EF4-FFF2-40B4-BE49-F238E27FC236}">
                <a16:creationId xmlns:a16="http://schemas.microsoft.com/office/drawing/2014/main" id="{9EC93FE2-3AAF-46B2-BF2A-2DEF52F93A0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9600" y="5715000"/>
            <a:ext cx="228600" cy="0"/>
          </a:xfrm>
          <a:prstGeom prst="line">
            <a:avLst/>
          </a:prstGeom>
          <a:noFill/>
          <a:ln w="38100">
            <a:solidFill>
              <a:schemeClr val="accent1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45" name="Oval 47"/>
          <p:cNvSpPr>
            <a:spLocks noChangeArrowheads="1"/>
          </p:cNvSpPr>
          <p:nvPr/>
        </p:nvSpPr>
        <p:spPr bwMode="auto">
          <a:xfrm>
            <a:off x="608330" y="5174456"/>
            <a:ext cx="228600" cy="228600"/>
          </a:xfrm>
          <a:prstGeom prst="ellipse">
            <a:avLst/>
          </a:prstGeom>
          <a:noFill/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60"/>
          <p:cNvGrpSpPr>
            <a:grpSpLocks/>
          </p:cNvGrpSpPr>
          <p:nvPr/>
        </p:nvGrpSpPr>
        <p:grpSpPr bwMode="auto">
          <a:xfrm>
            <a:off x="152400" y="2479675"/>
            <a:ext cx="2209800" cy="2454275"/>
            <a:chOff x="4368" y="1565"/>
            <a:chExt cx="1392" cy="1546"/>
          </a:xfrm>
        </p:grpSpPr>
        <p:pic>
          <p:nvPicPr>
            <p:cNvPr id="19499" name="Picture 4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8" y="1565"/>
              <a:ext cx="1392" cy="1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500" name="Rectangle 56"/>
            <p:cNvSpPr>
              <a:spLocks noChangeArrowheads="1"/>
            </p:cNvSpPr>
            <p:nvPr/>
          </p:nvSpPr>
          <p:spPr bwMode="auto">
            <a:xfrm>
              <a:off x="5088" y="2880"/>
              <a:ext cx="48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1pPr>
              <a:lvl2pPr marL="742950" indent="-285750"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2pPr>
              <a:lvl3pPr marL="1143000" indent="-228600"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3pPr>
              <a:lvl4pPr marL="1600200" indent="-228600"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4pPr>
              <a:lvl5pPr marL="2057400" indent="-228600"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9pPr>
            </a:lstStyle>
            <a:p>
              <a:pPr algn="just" eaLnBrk="1" hangingPunct="1"/>
              <a:r>
                <a:rPr lang="en-US" altLang="en-US"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19459" name="Group 59"/>
          <p:cNvGrpSpPr>
            <a:grpSpLocks/>
          </p:cNvGrpSpPr>
          <p:nvPr/>
        </p:nvGrpSpPr>
        <p:grpSpPr bwMode="auto">
          <a:xfrm>
            <a:off x="6967538" y="2538413"/>
            <a:ext cx="2209800" cy="2533650"/>
            <a:chOff x="2928" y="1563"/>
            <a:chExt cx="1392" cy="1596"/>
          </a:xfrm>
        </p:grpSpPr>
        <p:pic>
          <p:nvPicPr>
            <p:cNvPr id="19497" name="Picture 4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563"/>
              <a:ext cx="1392" cy="1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98" name="Rectangle 55"/>
            <p:cNvSpPr>
              <a:spLocks noChangeArrowheads="1"/>
            </p:cNvSpPr>
            <p:nvPr/>
          </p:nvSpPr>
          <p:spPr bwMode="auto">
            <a:xfrm>
              <a:off x="3696" y="2928"/>
              <a:ext cx="48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1pPr>
              <a:lvl2pPr marL="742950" indent="-285750"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2pPr>
              <a:lvl3pPr marL="1143000" indent="-228600"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3pPr>
              <a:lvl4pPr marL="1600200" indent="-228600"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4pPr>
              <a:lvl5pPr marL="2057400" indent="-228600"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9pPr>
            </a:lstStyle>
            <a:p>
              <a:pPr algn="just" eaLnBrk="1" hangingPunct="1"/>
              <a:r>
                <a:rPr lang="en-US" altLang="en-US"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19460" name="Group 58"/>
          <p:cNvGrpSpPr>
            <a:grpSpLocks/>
          </p:cNvGrpSpPr>
          <p:nvPr/>
        </p:nvGrpSpPr>
        <p:grpSpPr bwMode="auto">
          <a:xfrm>
            <a:off x="2438400" y="2514600"/>
            <a:ext cx="2133600" cy="2424113"/>
            <a:chOff x="1536" y="1584"/>
            <a:chExt cx="1344" cy="1527"/>
          </a:xfrm>
        </p:grpSpPr>
        <p:pic>
          <p:nvPicPr>
            <p:cNvPr id="19495" name="Picture 4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1584"/>
              <a:ext cx="1344" cy="1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96" name="Rectangle 54"/>
            <p:cNvSpPr>
              <a:spLocks noChangeArrowheads="1"/>
            </p:cNvSpPr>
            <p:nvPr/>
          </p:nvSpPr>
          <p:spPr bwMode="auto">
            <a:xfrm>
              <a:off x="2256" y="2880"/>
              <a:ext cx="48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1pPr>
              <a:lvl2pPr marL="742950" indent="-285750"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2pPr>
              <a:lvl3pPr marL="1143000" indent="-228600"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3pPr>
              <a:lvl4pPr marL="1600200" indent="-228600"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4pPr>
              <a:lvl5pPr marL="2057400" indent="-228600"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9pPr>
            </a:lstStyle>
            <a:p>
              <a:pPr algn="just" eaLnBrk="1" hangingPunct="1"/>
              <a:r>
                <a:rPr lang="en-US" altLang="en-US"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19461" name="Group 57"/>
          <p:cNvGrpSpPr>
            <a:grpSpLocks/>
          </p:cNvGrpSpPr>
          <p:nvPr/>
        </p:nvGrpSpPr>
        <p:grpSpPr bwMode="auto">
          <a:xfrm>
            <a:off x="4768850" y="2514600"/>
            <a:ext cx="2133600" cy="2424113"/>
            <a:chOff x="96" y="1584"/>
            <a:chExt cx="1344" cy="1527"/>
          </a:xfrm>
        </p:grpSpPr>
        <p:pic>
          <p:nvPicPr>
            <p:cNvPr id="19493" name="Picture 4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1584"/>
              <a:ext cx="1344" cy="1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94" name="Rectangle 53"/>
            <p:cNvSpPr>
              <a:spLocks noChangeArrowheads="1"/>
            </p:cNvSpPr>
            <p:nvPr/>
          </p:nvSpPr>
          <p:spPr bwMode="auto">
            <a:xfrm>
              <a:off x="768" y="2880"/>
              <a:ext cx="48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1pPr>
              <a:lvl2pPr marL="742950" indent="-285750"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2pPr>
              <a:lvl3pPr marL="1143000" indent="-228600"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3pPr>
              <a:lvl4pPr marL="1600200" indent="-228600"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4pPr>
              <a:lvl5pPr marL="2057400" indent="-228600"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9pPr>
            </a:lstStyle>
            <a:p>
              <a:pPr algn="just" eaLnBrk="1" hangingPunct="1"/>
              <a:r>
                <a:rPr lang="en-US" altLang="en-US"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19462" name="Rectangle 15"/>
          <p:cNvSpPr>
            <a:spLocks noChangeArrowheads="1"/>
          </p:cNvSpPr>
          <p:nvPr/>
        </p:nvSpPr>
        <p:spPr bwMode="auto">
          <a:xfrm>
            <a:off x="0" y="2070100"/>
            <a:ext cx="99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just" eaLnBrk="1" hangingPunct="1"/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T-(</a:t>
            </a:r>
            <a:r>
              <a:rPr lang="en-US" altLang="en-US" i="1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x</a:t>
            </a:r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,</a:t>
            </a:r>
            <a:r>
              <a:rPr lang="en-US" altLang="en-US" i="1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y</a:t>
            </a:r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)</a:t>
            </a:r>
          </a:p>
        </p:txBody>
      </p:sp>
      <p:grpSp>
        <p:nvGrpSpPr>
          <p:cNvPr id="19463" name="Group 16"/>
          <p:cNvGrpSpPr>
            <a:grpSpLocks/>
          </p:cNvGrpSpPr>
          <p:nvPr/>
        </p:nvGrpSpPr>
        <p:grpSpPr bwMode="auto">
          <a:xfrm>
            <a:off x="0" y="28575"/>
            <a:ext cx="2286000" cy="2389188"/>
            <a:chOff x="0" y="1846"/>
            <a:chExt cx="1440" cy="1505"/>
          </a:xfrm>
        </p:grpSpPr>
        <p:pic>
          <p:nvPicPr>
            <p:cNvPr id="19491" name="Picture 1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846"/>
              <a:ext cx="1440" cy="1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92" name="Rectangle 18"/>
            <p:cNvSpPr>
              <a:spLocks noChangeArrowheads="1"/>
            </p:cNvSpPr>
            <p:nvPr/>
          </p:nvSpPr>
          <p:spPr bwMode="auto">
            <a:xfrm>
              <a:off x="768" y="3120"/>
              <a:ext cx="48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1pPr>
              <a:lvl2pPr marL="742950" indent="-285750"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2pPr>
              <a:lvl3pPr marL="1143000" indent="-228600"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3pPr>
              <a:lvl4pPr marL="1600200" indent="-228600"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4pPr>
              <a:lvl5pPr marL="2057400" indent="-228600"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9pPr>
            </a:lstStyle>
            <a:p>
              <a:pPr algn="just" eaLnBrk="1" hangingPunct="1"/>
              <a:r>
                <a:rPr lang="en-US" altLang="en-US"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9464" name="Group 19"/>
          <p:cNvGrpSpPr>
            <a:grpSpLocks/>
          </p:cNvGrpSpPr>
          <p:nvPr/>
        </p:nvGrpSpPr>
        <p:grpSpPr bwMode="auto">
          <a:xfrm>
            <a:off x="2362200" y="0"/>
            <a:ext cx="2362200" cy="2424113"/>
            <a:chOff x="1440" y="1824"/>
            <a:chExt cx="1488" cy="1527"/>
          </a:xfrm>
        </p:grpSpPr>
        <p:pic>
          <p:nvPicPr>
            <p:cNvPr id="19489" name="Picture 20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1824"/>
              <a:ext cx="1488" cy="1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90" name="Rectangle 21"/>
            <p:cNvSpPr>
              <a:spLocks noChangeArrowheads="1"/>
            </p:cNvSpPr>
            <p:nvPr/>
          </p:nvSpPr>
          <p:spPr bwMode="auto">
            <a:xfrm>
              <a:off x="2208" y="3120"/>
              <a:ext cx="48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1pPr>
              <a:lvl2pPr marL="742950" indent="-285750"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2pPr>
              <a:lvl3pPr marL="1143000" indent="-228600"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3pPr>
              <a:lvl4pPr marL="1600200" indent="-228600"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4pPr>
              <a:lvl5pPr marL="2057400" indent="-228600"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9pPr>
            </a:lstStyle>
            <a:p>
              <a:pPr algn="just" eaLnBrk="1" hangingPunct="1"/>
              <a:r>
                <a:rPr lang="en-US" altLang="en-US"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19465" name="Group 22"/>
          <p:cNvGrpSpPr>
            <a:grpSpLocks/>
          </p:cNvGrpSpPr>
          <p:nvPr/>
        </p:nvGrpSpPr>
        <p:grpSpPr bwMode="auto">
          <a:xfrm>
            <a:off x="4648200" y="14288"/>
            <a:ext cx="2286000" cy="2500312"/>
            <a:chOff x="2928" y="1824"/>
            <a:chExt cx="1440" cy="1575"/>
          </a:xfrm>
        </p:grpSpPr>
        <p:pic>
          <p:nvPicPr>
            <p:cNvPr id="19487" name="Picture 2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824"/>
              <a:ext cx="1440" cy="1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88" name="Rectangle 24"/>
            <p:cNvSpPr>
              <a:spLocks noChangeArrowheads="1"/>
            </p:cNvSpPr>
            <p:nvPr/>
          </p:nvSpPr>
          <p:spPr bwMode="auto">
            <a:xfrm>
              <a:off x="3648" y="3168"/>
              <a:ext cx="48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1pPr>
              <a:lvl2pPr marL="742950" indent="-285750"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2pPr>
              <a:lvl3pPr marL="1143000" indent="-228600"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3pPr>
              <a:lvl4pPr marL="1600200" indent="-228600"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4pPr>
              <a:lvl5pPr marL="2057400" indent="-228600"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9pPr>
            </a:lstStyle>
            <a:p>
              <a:pPr algn="just" eaLnBrk="1" hangingPunct="1"/>
              <a:r>
                <a:rPr lang="en-US" altLang="en-US"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19466" name="Group 25"/>
          <p:cNvGrpSpPr>
            <a:grpSpLocks/>
          </p:cNvGrpSpPr>
          <p:nvPr/>
        </p:nvGrpSpPr>
        <p:grpSpPr bwMode="auto">
          <a:xfrm>
            <a:off x="6896100" y="60325"/>
            <a:ext cx="2286000" cy="2424113"/>
            <a:chOff x="4320" y="1872"/>
            <a:chExt cx="1440" cy="1527"/>
          </a:xfrm>
        </p:grpSpPr>
        <p:pic>
          <p:nvPicPr>
            <p:cNvPr id="19485" name="Picture 26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" y="1872"/>
              <a:ext cx="1440" cy="1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86" name="Rectangle 27"/>
            <p:cNvSpPr>
              <a:spLocks noChangeArrowheads="1"/>
            </p:cNvSpPr>
            <p:nvPr/>
          </p:nvSpPr>
          <p:spPr bwMode="auto">
            <a:xfrm>
              <a:off x="5040" y="3168"/>
              <a:ext cx="48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1pPr>
              <a:lvl2pPr marL="742950" indent="-285750"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2pPr>
              <a:lvl3pPr marL="1143000" indent="-228600"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3pPr>
              <a:lvl4pPr marL="1600200" indent="-228600"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4pPr>
              <a:lvl5pPr marL="2057400" indent="-228600"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9pPr>
            </a:lstStyle>
            <a:p>
              <a:pPr algn="just" eaLnBrk="1" hangingPunct="1"/>
              <a:r>
                <a:rPr lang="en-US" altLang="en-US"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12323" name="AutoShape 35">
            <a:extLst>
              <a:ext uri="{FF2B5EF4-FFF2-40B4-BE49-F238E27FC236}">
                <a16:creationId xmlns:a16="http://schemas.microsoft.com/office/drawing/2014/main" id="{9E4ED540-2CC7-4EBD-B01C-4AB67547EF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5250" y="2819400"/>
            <a:ext cx="152400" cy="152400"/>
          </a:xfrm>
          <a:prstGeom prst="star4">
            <a:avLst>
              <a:gd name="adj" fmla="val 12500"/>
            </a:avLst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en-US" altLang="en-US" sz="1800"/>
          </a:p>
        </p:txBody>
      </p:sp>
      <p:sp>
        <p:nvSpPr>
          <p:cNvPr id="12324" name="AutoShape 36">
            <a:extLst>
              <a:ext uri="{FF2B5EF4-FFF2-40B4-BE49-F238E27FC236}">
                <a16:creationId xmlns:a16="http://schemas.microsoft.com/office/drawing/2014/main" id="{060E8D8E-2739-4EEF-88D7-FD36C5FA66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1371600"/>
            <a:ext cx="152400" cy="152400"/>
          </a:xfrm>
          <a:prstGeom prst="star4">
            <a:avLst>
              <a:gd name="adj" fmla="val 12500"/>
            </a:avLst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en-US" altLang="en-US" sz="1800"/>
          </a:p>
        </p:txBody>
      </p:sp>
      <p:sp>
        <p:nvSpPr>
          <p:cNvPr id="12325" name="AutoShape 37">
            <a:extLst>
              <a:ext uri="{FF2B5EF4-FFF2-40B4-BE49-F238E27FC236}">
                <a16:creationId xmlns:a16="http://schemas.microsoft.com/office/drawing/2014/main" id="{D7E7F3EB-7925-4508-8F06-EEEE06CAE4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5181600"/>
            <a:ext cx="152400" cy="152400"/>
          </a:xfrm>
          <a:prstGeom prst="star4">
            <a:avLst>
              <a:gd name="adj" fmla="val 12500"/>
            </a:avLst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en-US" altLang="en-US" sz="1800"/>
          </a:p>
        </p:txBody>
      </p:sp>
      <p:sp>
        <p:nvSpPr>
          <p:cNvPr id="12326" name="AutoShape 38">
            <a:extLst>
              <a:ext uri="{FF2B5EF4-FFF2-40B4-BE49-F238E27FC236}">
                <a16:creationId xmlns:a16="http://schemas.microsoft.com/office/drawing/2014/main" id="{9BC4049C-F781-46BF-B056-93A4A0FA48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304800"/>
            <a:ext cx="152400" cy="152400"/>
          </a:xfrm>
          <a:prstGeom prst="star4">
            <a:avLst>
              <a:gd name="adj" fmla="val 12500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en-US" altLang="en-US" sz="1800"/>
          </a:p>
        </p:txBody>
      </p:sp>
      <p:sp>
        <p:nvSpPr>
          <p:cNvPr id="12327" name="AutoShape 39">
            <a:extLst>
              <a:ext uri="{FF2B5EF4-FFF2-40B4-BE49-F238E27FC236}">
                <a16:creationId xmlns:a16="http://schemas.microsoft.com/office/drawing/2014/main" id="{ED43EE4D-7A09-48D4-9C93-5AAAD08944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3652838"/>
            <a:ext cx="152400" cy="152400"/>
          </a:xfrm>
          <a:prstGeom prst="star4">
            <a:avLst>
              <a:gd name="adj" fmla="val 12500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en-US" altLang="en-US" sz="1800"/>
          </a:p>
        </p:txBody>
      </p:sp>
      <p:sp>
        <p:nvSpPr>
          <p:cNvPr id="12328" name="AutoShape 40">
            <a:extLst>
              <a:ext uri="{FF2B5EF4-FFF2-40B4-BE49-F238E27FC236}">
                <a16:creationId xmlns:a16="http://schemas.microsoft.com/office/drawing/2014/main" id="{DB47D820-AA33-468E-9D20-152E6B30FE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5181600"/>
            <a:ext cx="152400" cy="152400"/>
          </a:xfrm>
          <a:prstGeom prst="star4">
            <a:avLst>
              <a:gd name="adj" fmla="val 12500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en-US" altLang="en-US" sz="1800"/>
          </a:p>
        </p:txBody>
      </p:sp>
      <p:sp>
        <p:nvSpPr>
          <p:cNvPr id="19473" name="Rectangle 41"/>
          <p:cNvSpPr>
            <a:spLocks noChangeArrowheads="1"/>
          </p:cNvSpPr>
          <p:nvPr/>
        </p:nvSpPr>
        <p:spPr bwMode="auto">
          <a:xfrm>
            <a:off x="838200" y="5105400"/>
            <a:ext cx="3886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just" eaLnBrk="1" hangingPunct="1"/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Match the azeotropes.</a:t>
            </a:r>
          </a:p>
        </p:txBody>
      </p:sp>
      <p:sp>
        <p:nvSpPr>
          <p:cNvPr id="19474" name="Rectangle 43"/>
          <p:cNvSpPr>
            <a:spLocks noChangeArrowheads="1"/>
          </p:cNvSpPr>
          <p:nvPr/>
        </p:nvSpPr>
        <p:spPr bwMode="auto">
          <a:xfrm>
            <a:off x="838200" y="5486400"/>
            <a:ext cx="5486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just" eaLnBrk="1" hangingPunct="1"/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Notice if </a:t>
            </a:r>
            <a:r>
              <a:rPr lang="en-US" altLang="en-US" i="1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x</a:t>
            </a:r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 &lt; </a:t>
            </a:r>
            <a:r>
              <a:rPr lang="en-US" altLang="en-US" i="1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y</a:t>
            </a:r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 before or after azeotrope.</a:t>
            </a:r>
          </a:p>
        </p:txBody>
      </p:sp>
      <p:sp>
        <p:nvSpPr>
          <p:cNvPr id="19475" name="Rectangle 52"/>
          <p:cNvSpPr>
            <a:spLocks noChangeArrowheads="1"/>
          </p:cNvSpPr>
          <p:nvPr/>
        </p:nvSpPr>
        <p:spPr bwMode="auto">
          <a:xfrm>
            <a:off x="0" y="4572000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just" eaLnBrk="1" hangingPunct="1"/>
            <a:r>
              <a:rPr lang="en-US" altLang="en-US" i="1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x</a:t>
            </a:r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-</a:t>
            </a:r>
            <a:r>
              <a:rPr lang="en-US" altLang="en-US" i="1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y</a:t>
            </a:r>
          </a:p>
        </p:txBody>
      </p:sp>
      <p:sp>
        <p:nvSpPr>
          <p:cNvPr id="13360" name="Line 61">
            <a:extLst>
              <a:ext uri="{FF2B5EF4-FFF2-40B4-BE49-F238E27FC236}">
                <a16:creationId xmlns:a16="http://schemas.microsoft.com/office/drawing/2014/main" id="{55300F10-B426-4958-8A96-814B4ED0311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20788" y="873125"/>
            <a:ext cx="228600" cy="457200"/>
          </a:xfrm>
          <a:prstGeom prst="line">
            <a:avLst/>
          </a:prstGeom>
          <a:noFill/>
          <a:ln w="25400">
            <a:solidFill>
              <a:schemeClr val="accent1">
                <a:lumMod val="5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361" name="Rectangle 62">
            <a:extLst>
              <a:ext uri="{FF2B5EF4-FFF2-40B4-BE49-F238E27FC236}">
                <a16:creationId xmlns:a16="http://schemas.microsoft.com/office/drawing/2014/main" id="{9429CA95-25D7-4EB1-828E-E7E5700D06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5988" y="1254125"/>
            <a:ext cx="5349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x</a:t>
            </a:r>
            <a:r>
              <a:rPr lang="en-US" altLang="en-US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&lt; </a:t>
            </a:r>
            <a:r>
              <a:rPr lang="en-US" altLang="en-US" sz="1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y</a:t>
            </a:r>
          </a:p>
        </p:txBody>
      </p:sp>
      <p:sp>
        <p:nvSpPr>
          <p:cNvPr id="13358" name="Line 72">
            <a:extLst>
              <a:ext uri="{FF2B5EF4-FFF2-40B4-BE49-F238E27FC236}">
                <a16:creationId xmlns:a16="http://schemas.microsoft.com/office/drawing/2014/main" id="{C084020E-EEAC-4D7F-A926-9D4AEFB8860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72200" y="1447800"/>
            <a:ext cx="152400" cy="457200"/>
          </a:xfrm>
          <a:prstGeom prst="line">
            <a:avLst/>
          </a:prstGeom>
          <a:noFill/>
          <a:ln w="25400">
            <a:solidFill>
              <a:schemeClr val="accent1">
                <a:lumMod val="5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359" name="Rectangle 73">
            <a:extLst>
              <a:ext uri="{FF2B5EF4-FFF2-40B4-BE49-F238E27FC236}">
                <a16:creationId xmlns:a16="http://schemas.microsoft.com/office/drawing/2014/main" id="{BEF37773-BF27-4647-BB60-D5EA32F439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1905000"/>
            <a:ext cx="5349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x</a:t>
            </a:r>
            <a:r>
              <a:rPr lang="en-US" altLang="en-US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&lt; </a:t>
            </a:r>
            <a:r>
              <a:rPr lang="en-US" altLang="en-US" sz="1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y</a:t>
            </a:r>
          </a:p>
        </p:txBody>
      </p:sp>
      <p:sp>
        <p:nvSpPr>
          <p:cNvPr id="13356" name="Line 75">
            <a:extLst>
              <a:ext uri="{FF2B5EF4-FFF2-40B4-BE49-F238E27FC236}">
                <a16:creationId xmlns:a16="http://schemas.microsoft.com/office/drawing/2014/main" id="{1097A0C7-05BA-4AF3-92B3-C33FF43563E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607050" y="3124200"/>
            <a:ext cx="152400" cy="457200"/>
          </a:xfrm>
          <a:prstGeom prst="line">
            <a:avLst/>
          </a:prstGeom>
          <a:noFill/>
          <a:ln w="25400">
            <a:solidFill>
              <a:schemeClr val="accent1">
                <a:lumMod val="5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357" name="Rectangle 76">
            <a:extLst>
              <a:ext uri="{FF2B5EF4-FFF2-40B4-BE49-F238E27FC236}">
                <a16:creationId xmlns:a16="http://schemas.microsoft.com/office/drawing/2014/main" id="{B52C5CCB-582D-4BE6-9FD6-5B9DD96C2A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7050" y="3581400"/>
            <a:ext cx="5365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x</a:t>
            </a:r>
            <a:r>
              <a:rPr lang="en-US" altLang="en-US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&lt; </a:t>
            </a:r>
            <a:r>
              <a:rPr lang="en-US" altLang="en-US" sz="1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y</a:t>
            </a:r>
          </a:p>
        </p:txBody>
      </p:sp>
      <p:sp>
        <p:nvSpPr>
          <p:cNvPr id="13354" name="Line 78">
            <a:extLst>
              <a:ext uri="{FF2B5EF4-FFF2-40B4-BE49-F238E27FC236}">
                <a16:creationId xmlns:a16="http://schemas.microsoft.com/office/drawing/2014/main" id="{406BE63D-531A-4D4F-B181-0DE0B114ABE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600200" y="2890838"/>
            <a:ext cx="152400" cy="457200"/>
          </a:xfrm>
          <a:prstGeom prst="line">
            <a:avLst/>
          </a:prstGeom>
          <a:noFill/>
          <a:ln w="25400">
            <a:solidFill>
              <a:schemeClr val="accent1">
                <a:lumMod val="5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355" name="Rectangle 79">
            <a:extLst>
              <a:ext uri="{FF2B5EF4-FFF2-40B4-BE49-F238E27FC236}">
                <a16:creationId xmlns:a16="http://schemas.microsoft.com/office/drawing/2014/main" id="{26B5A646-2E7D-4068-B10D-DDC0BFA802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3348038"/>
            <a:ext cx="5349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x </a:t>
            </a:r>
            <a:r>
              <a:rPr lang="en-US" altLang="en-US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&lt; </a:t>
            </a:r>
            <a:r>
              <a:rPr lang="en-US" altLang="en-US" sz="1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y</a:t>
            </a:r>
          </a:p>
        </p:txBody>
      </p:sp>
      <p:sp>
        <p:nvSpPr>
          <p:cNvPr id="12373" name="Line 85">
            <a:extLst>
              <a:ext uri="{FF2B5EF4-FFF2-40B4-BE49-F238E27FC236}">
                <a16:creationId xmlns:a16="http://schemas.microsoft.com/office/drawing/2014/main" id="{9EC93FE2-3AAF-46B2-BF2A-2DEF52F93A0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9600" y="5715000"/>
            <a:ext cx="228600" cy="0"/>
          </a:xfrm>
          <a:prstGeom prst="line">
            <a:avLst/>
          </a:prstGeom>
          <a:noFill/>
          <a:ln w="38100">
            <a:solidFill>
              <a:schemeClr val="accent1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60"/>
          <p:cNvGrpSpPr>
            <a:grpSpLocks/>
          </p:cNvGrpSpPr>
          <p:nvPr/>
        </p:nvGrpSpPr>
        <p:grpSpPr bwMode="auto">
          <a:xfrm>
            <a:off x="152400" y="2479675"/>
            <a:ext cx="2209800" cy="2454275"/>
            <a:chOff x="4368" y="1565"/>
            <a:chExt cx="1392" cy="1546"/>
          </a:xfrm>
        </p:grpSpPr>
        <p:pic>
          <p:nvPicPr>
            <p:cNvPr id="21557" name="Picture 4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8" y="1565"/>
              <a:ext cx="1392" cy="1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58" name="Rectangle 56"/>
            <p:cNvSpPr>
              <a:spLocks noChangeArrowheads="1"/>
            </p:cNvSpPr>
            <p:nvPr/>
          </p:nvSpPr>
          <p:spPr bwMode="auto">
            <a:xfrm>
              <a:off x="5088" y="2880"/>
              <a:ext cx="48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1pPr>
              <a:lvl2pPr marL="742950" indent="-285750"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2pPr>
              <a:lvl3pPr marL="1143000" indent="-228600"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3pPr>
              <a:lvl4pPr marL="1600200" indent="-228600"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4pPr>
              <a:lvl5pPr marL="2057400" indent="-228600"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9pPr>
            </a:lstStyle>
            <a:p>
              <a:pPr algn="just" eaLnBrk="1" hangingPunct="1"/>
              <a:r>
                <a:rPr lang="en-US" altLang="en-US"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21507" name="Group 59"/>
          <p:cNvGrpSpPr>
            <a:grpSpLocks/>
          </p:cNvGrpSpPr>
          <p:nvPr/>
        </p:nvGrpSpPr>
        <p:grpSpPr bwMode="auto">
          <a:xfrm>
            <a:off x="6967538" y="2538413"/>
            <a:ext cx="2209800" cy="2533650"/>
            <a:chOff x="2928" y="1563"/>
            <a:chExt cx="1392" cy="1596"/>
          </a:xfrm>
        </p:grpSpPr>
        <p:pic>
          <p:nvPicPr>
            <p:cNvPr id="21555" name="Picture 4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563"/>
              <a:ext cx="1392" cy="1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56" name="Rectangle 55"/>
            <p:cNvSpPr>
              <a:spLocks noChangeArrowheads="1"/>
            </p:cNvSpPr>
            <p:nvPr/>
          </p:nvSpPr>
          <p:spPr bwMode="auto">
            <a:xfrm>
              <a:off x="3696" y="2928"/>
              <a:ext cx="48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1pPr>
              <a:lvl2pPr marL="742950" indent="-285750"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2pPr>
              <a:lvl3pPr marL="1143000" indent="-228600"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3pPr>
              <a:lvl4pPr marL="1600200" indent="-228600"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4pPr>
              <a:lvl5pPr marL="2057400" indent="-228600"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9pPr>
            </a:lstStyle>
            <a:p>
              <a:pPr algn="just" eaLnBrk="1" hangingPunct="1"/>
              <a:r>
                <a:rPr lang="en-US" altLang="en-US"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21508" name="Group 58"/>
          <p:cNvGrpSpPr>
            <a:grpSpLocks/>
          </p:cNvGrpSpPr>
          <p:nvPr/>
        </p:nvGrpSpPr>
        <p:grpSpPr bwMode="auto">
          <a:xfrm>
            <a:off x="2438400" y="2514600"/>
            <a:ext cx="2133600" cy="2424113"/>
            <a:chOff x="1536" y="1584"/>
            <a:chExt cx="1344" cy="1527"/>
          </a:xfrm>
        </p:grpSpPr>
        <p:pic>
          <p:nvPicPr>
            <p:cNvPr id="21553" name="Picture 4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1584"/>
              <a:ext cx="1344" cy="1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54" name="Rectangle 54"/>
            <p:cNvSpPr>
              <a:spLocks noChangeArrowheads="1"/>
            </p:cNvSpPr>
            <p:nvPr/>
          </p:nvSpPr>
          <p:spPr bwMode="auto">
            <a:xfrm>
              <a:off x="2256" y="2880"/>
              <a:ext cx="48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1pPr>
              <a:lvl2pPr marL="742950" indent="-285750"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2pPr>
              <a:lvl3pPr marL="1143000" indent="-228600"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3pPr>
              <a:lvl4pPr marL="1600200" indent="-228600"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4pPr>
              <a:lvl5pPr marL="2057400" indent="-228600"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9pPr>
            </a:lstStyle>
            <a:p>
              <a:pPr algn="just" eaLnBrk="1" hangingPunct="1"/>
              <a:r>
                <a:rPr lang="en-US" altLang="en-US"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21509" name="Group 57"/>
          <p:cNvGrpSpPr>
            <a:grpSpLocks/>
          </p:cNvGrpSpPr>
          <p:nvPr/>
        </p:nvGrpSpPr>
        <p:grpSpPr bwMode="auto">
          <a:xfrm>
            <a:off x="4768850" y="2514600"/>
            <a:ext cx="2133600" cy="2424113"/>
            <a:chOff x="96" y="1584"/>
            <a:chExt cx="1344" cy="1527"/>
          </a:xfrm>
        </p:grpSpPr>
        <p:pic>
          <p:nvPicPr>
            <p:cNvPr id="21551" name="Picture 4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1584"/>
              <a:ext cx="1344" cy="1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52" name="Rectangle 53"/>
            <p:cNvSpPr>
              <a:spLocks noChangeArrowheads="1"/>
            </p:cNvSpPr>
            <p:nvPr/>
          </p:nvSpPr>
          <p:spPr bwMode="auto">
            <a:xfrm>
              <a:off x="768" y="2880"/>
              <a:ext cx="48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1pPr>
              <a:lvl2pPr marL="742950" indent="-285750"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2pPr>
              <a:lvl3pPr marL="1143000" indent="-228600"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3pPr>
              <a:lvl4pPr marL="1600200" indent="-228600"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4pPr>
              <a:lvl5pPr marL="2057400" indent="-228600"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9pPr>
            </a:lstStyle>
            <a:p>
              <a:pPr algn="just" eaLnBrk="1" hangingPunct="1"/>
              <a:r>
                <a:rPr lang="en-US" altLang="en-US"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21510" name="Rectangle 15"/>
          <p:cNvSpPr>
            <a:spLocks noChangeArrowheads="1"/>
          </p:cNvSpPr>
          <p:nvPr/>
        </p:nvSpPr>
        <p:spPr bwMode="auto">
          <a:xfrm>
            <a:off x="0" y="2070100"/>
            <a:ext cx="99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just" eaLnBrk="1" hangingPunct="1"/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T-(</a:t>
            </a:r>
            <a:r>
              <a:rPr lang="en-US" altLang="en-US" i="1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x</a:t>
            </a:r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,</a:t>
            </a:r>
            <a:r>
              <a:rPr lang="en-US" altLang="en-US" i="1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y</a:t>
            </a:r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)</a:t>
            </a:r>
          </a:p>
        </p:txBody>
      </p:sp>
      <p:grpSp>
        <p:nvGrpSpPr>
          <p:cNvPr id="21511" name="Group 16"/>
          <p:cNvGrpSpPr>
            <a:grpSpLocks/>
          </p:cNvGrpSpPr>
          <p:nvPr/>
        </p:nvGrpSpPr>
        <p:grpSpPr bwMode="auto">
          <a:xfrm>
            <a:off x="0" y="28575"/>
            <a:ext cx="2286000" cy="2389188"/>
            <a:chOff x="0" y="1846"/>
            <a:chExt cx="1440" cy="1505"/>
          </a:xfrm>
        </p:grpSpPr>
        <p:pic>
          <p:nvPicPr>
            <p:cNvPr id="21549" name="Picture 1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846"/>
              <a:ext cx="1440" cy="1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50" name="Rectangle 18"/>
            <p:cNvSpPr>
              <a:spLocks noChangeArrowheads="1"/>
            </p:cNvSpPr>
            <p:nvPr/>
          </p:nvSpPr>
          <p:spPr bwMode="auto">
            <a:xfrm>
              <a:off x="768" y="3120"/>
              <a:ext cx="48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1pPr>
              <a:lvl2pPr marL="742950" indent="-285750"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2pPr>
              <a:lvl3pPr marL="1143000" indent="-228600"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3pPr>
              <a:lvl4pPr marL="1600200" indent="-228600"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4pPr>
              <a:lvl5pPr marL="2057400" indent="-228600"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9pPr>
            </a:lstStyle>
            <a:p>
              <a:pPr algn="just" eaLnBrk="1" hangingPunct="1"/>
              <a:r>
                <a:rPr lang="en-US" altLang="en-US"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21512" name="Group 19"/>
          <p:cNvGrpSpPr>
            <a:grpSpLocks/>
          </p:cNvGrpSpPr>
          <p:nvPr/>
        </p:nvGrpSpPr>
        <p:grpSpPr bwMode="auto">
          <a:xfrm>
            <a:off x="2362200" y="0"/>
            <a:ext cx="2362200" cy="2424113"/>
            <a:chOff x="1440" y="1824"/>
            <a:chExt cx="1488" cy="1527"/>
          </a:xfrm>
        </p:grpSpPr>
        <p:pic>
          <p:nvPicPr>
            <p:cNvPr id="21547" name="Picture 20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1824"/>
              <a:ext cx="1488" cy="1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48" name="Rectangle 21"/>
            <p:cNvSpPr>
              <a:spLocks noChangeArrowheads="1"/>
            </p:cNvSpPr>
            <p:nvPr/>
          </p:nvSpPr>
          <p:spPr bwMode="auto">
            <a:xfrm>
              <a:off x="2208" y="3120"/>
              <a:ext cx="48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1pPr>
              <a:lvl2pPr marL="742950" indent="-285750"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2pPr>
              <a:lvl3pPr marL="1143000" indent="-228600"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3pPr>
              <a:lvl4pPr marL="1600200" indent="-228600"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4pPr>
              <a:lvl5pPr marL="2057400" indent="-228600"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9pPr>
            </a:lstStyle>
            <a:p>
              <a:pPr algn="just" eaLnBrk="1" hangingPunct="1"/>
              <a:r>
                <a:rPr lang="en-US" altLang="en-US"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21513" name="Group 22"/>
          <p:cNvGrpSpPr>
            <a:grpSpLocks/>
          </p:cNvGrpSpPr>
          <p:nvPr/>
        </p:nvGrpSpPr>
        <p:grpSpPr bwMode="auto">
          <a:xfrm>
            <a:off x="4648200" y="14288"/>
            <a:ext cx="2286000" cy="2500312"/>
            <a:chOff x="2928" y="1824"/>
            <a:chExt cx="1440" cy="1575"/>
          </a:xfrm>
        </p:grpSpPr>
        <p:pic>
          <p:nvPicPr>
            <p:cNvPr id="21545" name="Picture 2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824"/>
              <a:ext cx="1440" cy="1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46" name="Rectangle 24"/>
            <p:cNvSpPr>
              <a:spLocks noChangeArrowheads="1"/>
            </p:cNvSpPr>
            <p:nvPr/>
          </p:nvSpPr>
          <p:spPr bwMode="auto">
            <a:xfrm>
              <a:off x="3648" y="3168"/>
              <a:ext cx="48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1pPr>
              <a:lvl2pPr marL="742950" indent="-285750"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2pPr>
              <a:lvl3pPr marL="1143000" indent="-228600"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3pPr>
              <a:lvl4pPr marL="1600200" indent="-228600"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4pPr>
              <a:lvl5pPr marL="2057400" indent="-228600"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9pPr>
            </a:lstStyle>
            <a:p>
              <a:pPr algn="just" eaLnBrk="1" hangingPunct="1"/>
              <a:r>
                <a:rPr lang="en-US" altLang="en-US"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21514" name="Group 25"/>
          <p:cNvGrpSpPr>
            <a:grpSpLocks/>
          </p:cNvGrpSpPr>
          <p:nvPr/>
        </p:nvGrpSpPr>
        <p:grpSpPr bwMode="auto">
          <a:xfrm>
            <a:off x="6896100" y="60325"/>
            <a:ext cx="2286000" cy="2424113"/>
            <a:chOff x="4320" y="1872"/>
            <a:chExt cx="1440" cy="1527"/>
          </a:xfrm>
        </p:grpSpPr>
        <p:pic>
          <p:nvPicPr>
            <p:cNvPr id="21543" name="Picture 26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" y="1872"/>
              <a:ext cx="1440" cy="1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44" name="Rectangle 27"/>
            <p:cNvSpPr>
              <a:spLocks noChangeArrowheads="1"/>
            </p:cNvSpPr>
            <p:nvPr/>
          </p:nvSpPr>
          <p:spPr bwMode="auto">
            <a:xfrm>
              <a:off x="5040" y="3168"/>
              <a:ext cx="48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1pPr>
              <a:lvl2pPr marL="742950" indent="-285750"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2pPr>
              <a:lvl3pPr marL="1143000" indent="-228600"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3pPr>
              <a:lvl4pPr marL="1600200" indent="-228600"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4pPr>
              <a:lvl5pPr marL="2057400" indent="-228600"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9pPr>
            </a:lstStyle>
            <a:p>
              <a:pPr algn="just" eaLnBrk="1" hangingPunct="1"/>
              <a:r>
                <a:rPr lang="en-US" altLang="en-US"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12323" name="AutoShape 35">
            <a:extLst>
              <a:ext uri="{FF2B5EF4-FFF2-40B4-BE49-F238E27FC236}">
                <a16:creationId xmlns:a16="http://schemas.microsoft.com/office/drawing/2014/main" id="{9E4ED540-2CC7-4EBD-B01C-4AB67547EF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5250" y="2819400"/>
            <a:ext cx="152400" cy="152400"/>
          </a:xfrm>
          <a:prstGeom prst="star4">
            <a:avLst>
              <a:gd name="adj" fmla="val 12500"/>
            </a:avLst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en-US" altLang="en-US" sz="1800"/>
          </a:p>
        </p:txBody>
      </p:sp>
      <p:sp>
        <p:nvSpPr>
          <p:cNvPr id="12324" name="AutoShape 36">
            <a:extLst>
              <a:ext uri="{FF2B5EF4-FFF2-40B4-BE49-F238E27FC236}">
                <a16:creationId xmlns:a16="http://schemas.microsoft.com/office/drawing/2014/main" id="{060E8D8E-2739-4EEF-88D7-FD36C5FA66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1371600"/>
            <a:ext cx="152400" cy="152400"/>
          </a:xfrm>
          <a:prstGeom prst="star4">
            <a:avLst>
              <a:gd name="adj" fmla="val 12500"/>
            </a:avLst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en-US" altLang="en-US" sz="1800"/>
          </a:p>
        </p:txBody>
      </p:sp>
      <p:sp>
        <p:nvSpPr>
          <p:cNvPr id="12325" name="AutoShape 37">
            <a:extLst>
              <a:ext uri="{FF2B5EF4-FFF2-40B4-BE49-F238E27FC236}">
                <a16:creationId xmlns:a16="http://schemas.microsoft.com/office/drawing/2014/main" id="{D7E7F3EB-7925-4508-8F06-EEEE06CAE4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5181600"/>
            <a:ext cx="152400" cy="152400"/>
          </a:xfrm>
          <a:prstGeom prst="star4">
            <a:avLst>
              <a:gd name="adj" fmla="val 12500"/>
            </a:avLst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en-US" altLang="en-US" sz="1800"/>
          </a:p>
        </p:txBody>
      </p:sp>
      <p:sp>
        <p:nvSpPr>
          <p:cNvPr id="12326" name="AutoShape 38">
            <a:extLst>
              <a:ext uri="{FF2B5EF4-FFF2-40B4-BE49-F238E27FC236}">
                <a16:creationId xmlns:a16="http://schemas.microsoft.com/office/drawing/2014/main" id="{9BC4049C-F781-46BF-B056-93A4A0FA48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304800"/>
            <a:ext cx="152400" cy="152400"/>
          </a:xfrm>
          <a:prstGeom prst="star4">
            <a:avLst>
              <a:gd name="adj" fmla="val 12500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en-US" altLang="en-US" sz="1800"/>
          </a:p>
        </p:txBody>
      </p:sp>
      <p:sp>
        <p:nvSpPr>
          <p:cNvPr id="12327" name="AutoShape 39">
            <a:extLst>
              <a:ext uri="{FF2B5EF4-FFF2-40B4-BE49-F238E27FC236}">
                <a16:creationId xmlns:a16="http://schemas.microsoft.com/office/drawing/2014/main" id="{ED43EE4D-7A09-48D4-9C93-5AAAD08944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3652838"/>
            <a:ext cx="152400" cy="152400"/>
          </a:xfrm>
          <a:prstGeom prst="star4">
            <a:avLst>
              <a:gd name="adj" fmla="val 12500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en-US" altLang="en-US" sz="1800"/>
          </a:p>
        </p:txBody>
      </p:sp>
      <p:sp>
        <p:nvSpPr>
          <p:cNvPr id="12328" name="AutoShape 40">
            <a:extLst>
              <a:ext uri="{FF2B5EF4-FFF2-40B4-BE49-F238E27FC236}">
                <a16:creationId xmlns:a16="http://schemas.microsoft.com/office/drawing/2014/main" id="{DB47D820-AA33-468E-9D20-152E6B30FE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5181600"/>
            <a:ext cx="152400" cy="152400"/>
          </a:xfrm>
          <a:prstGeom prst="star4">
            <a:avLst>
              <a:gd name="adj" fmla="val 12500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en-US" altLang="en-US" sz="1800"/>
          </a:p>
        </p:txBody>
      </p:sp>
      <p:sp>
        <p:nvSpPr>
          <p:cNvPr id="21521" name="Rectangle 41"/>
          <p:cNvSpPr>
            <a:spLocks noChangeArrowheads="1"/>
          </p:cNvSpPr>
          <p:nvPr/>
        </p:nvSpPr>
        <p:spPr bwMode="auto">
          <a:xfrm>
            <a:off x="838200" y="5105400"/>
            <a:ext cx="3886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just" eaLnBrk="1" hangingPunct="1"/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Match the azeotropes.</a:t>
            </a:r>
          </a:p>
        </p:txBody>
      </p:sp>
      <p:sp>
        <p:nvSpPr>
          <p:cNvPr id="21522" name="Rectangle 43"/>
          <p:cNvSpPr>
            <a:spLocks noChangeArrowheads="1"/>
          </p:cNvSpPr>
          <p:nvPr/>
        </p:nvSpPr>
        <p:spPr bwMode="auto">
          <a:xfrm>
            <a:off x="838200" y="5486400"/>
            <a:ext cx="5486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just" eaLnBrk="1" hangingPunct="1"/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Notice if </a:t>
            </a:r>
            <a:r>
              <a:rPr lang="en-US" altLang="en-US" i="1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x</a:t>
            </a:r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 &lt; </a:t>
            </a:r>
            <a:r>
              <a:rPr lang="en-US" altLang="en-US" i="1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y</a:t>
            </a:r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 before or after azeotrope.</a:t>
            </a:r>
          </a:p>
        </p:txBody>
      </p:sp>
      <p:sp>
        <p:nvSpPr>
          <p:cNvPr id="21523" name="Rectangle 52"/>
          <p:cNvSpPr>
            <a:spLocks noChangeArrowheads="1"/>
          </p:cNvSpPr>
          <p:nvPr/>
        </p:nvSpPr>
        <p:spPr bwMode="auto">
          <a:xfrm>
            <a:off x="0" y="4572000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just" eaLnBrk="1" hangingPunct="1"/>
            <a:r>
              <a:rPr lang="en-US" altLang="en-US" i="1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x</a:t>
            </a:r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-</a:t>
            </a:r>
            <a:r>
              <a:rPr lang="en-US" altLang="en-US" i="1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y</a:t>
            </a:r>
          </a:p>
        </p:txBody>
      </p:sp>
      <p:sp>
        <p:nvSpPr>
          <p:cNvPr id="13360" name="Line 61">
            <a:extLst>
              <a:ext uri="{FF2B5EF4-FFF2-40B4-BE49-F238E27FC236}">
                <a16:creationId xmlns:a16="http://schemas.microsoft.com/office/drawing/2014/main" id="{55300F10-B426-4958-8A96-814B4ED0311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20788" y="873125"/>
            <a:ext cx="228600" cy="457200"/>
          </a:xfrm>
          <a:prstGeom prst="line">
            <a:avLst/>
          </a:prstGeom>
          <a:noFill/>
          <a:ln w="25400">
            <a:solidFill>
              <a:schemeClr val="accent1">
                <a:lumMod val="5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361" name="Rectangle 62">
            <a:extLst>
              <a:ext uri="{FF2B5EF4-FFF2-40B4-BE49-F238E27FC236}">
                <a16:creationId xmlns:a16="http://schemas.microsoft.com/office/drawing/2014/main" id="{9429CA95-25D7-4EB1-828E-E7E5700D06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5988" y="1254125"/>
            <a:ext cx="5349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x</a:t>
            </a:r>
            <a:r>
              <a:rPr lang="en-US" altLang="en-US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&lt; </a:t>
            </a:r>
            <a:r>
              <a:rPr lang="en-US" altLang="en-US" sz="1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y</a:t>
            </a:r>
          </a:p>
        </p:txBody>
      </p:sp>
      <p:sp>
        <p:nvSpPr>
          <p:cNvPr id="13358" name="Line 72">
            <a:extLst>
              <a:ext uri="{FF2B5EF4-FFF2-40B4-BE49-F238E27FC236}">
                <a16:creationId xmlns:a16="http://schemas.microsoft.com/office/drawing/2014/main" id="{C084020E-EEAC-4D7F-A926-9D4AEFB8860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72200" y="1447800"/>
            <a:ext cx="152400" cy="457200"/>
          </a:xfrm>
          <a:prstGeom prst="line">
            <a:avLst/>
          </a:prstGeom>
          <a:noFill/>
          <a:ln w="25400">
            <a:solidFill>
              <a:schemeClr val="accent1">
                <a:lumMod val="5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359" name="Rectangle 73">
            <a:extLst>
              <a:ext uri="{FF2B5EF4-FFF2-40B4-BE49-F238E27FC236}">
                <a16:creationId xmlns:a16="http://schemas.microsoft.com/office/drawing/2014/main" id="{BEF37773-BF27-4647-BB60-D5EA32F439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1905000"/>
            <a:ext cx="5349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x</a:t>
            </a:r>
            <a:r>
              <a:rPr lang="en-US" altLang="en-US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&lt; </a:t>
            </a:r>
            <a:r>
              <a:rPr lang="en-US" altLang="en-US" sz="1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y</a:t>
            </a:r>
          </a:p>
        </p:txBody>
      </p:sp>
      <p:sp>
        <p:nvSpPr>
          <p:cNvPr id="13356" name="Line 75">
            <a:extLst>
              <a:ext uri="{FF2B5EF4-FFF2-40B4-BE49-F238E27FC236}">
                <a16:creationId xmlns:a16="http://schemas.microsoft.com/office/drawing/2014/main" id="{1097A0C7-05BA-4AF3-92B3-C33FF43563E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607050" y="3124200"/>
            <a:ext cx="152400" cy="457200"/>
          </a:xfrm>
          <a:prstGeom prst="line">
            <a:avLst/>
          </a:prstGeom>
          <a:noFill/>
          <a:ln w="25400">
            <a:solidFill>
              <a:schemeClr val="accent1">
                <a:lumMod val="5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357" name="Rectangle 76">
            <a:extLst>
              <a:ext uri="{FF2B5EF4-FFF2-40B4-BE49-F238E27FC236}">
                <a16:creationId xmlns:a16="http://schemas.microsoft.com/office/drawing/2014/main" id="{B52C5CCB-582D-4BE6-9FD6-5B9DD96C2A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7050" y="3581400"/>
            <a:ext cx="5365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x</a:t>
            </a:r>
            <a:r>
              <a:rPr lang="en-US" altLang="en-US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&lt; </a:t>
            </a:r>
            <a:r>
              <a:rPr lang="en-US" altLang="en-US" sz="1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y</a:t>
            </a:r>
          </a:p>
        </p:txBody>
      </p:sp>
      <p:sp>
        <p:nvSpPr>
          <p:cNvPr id="13354" name="Line 78">
            <a:extLst>
              <a:ext uri="{FF2B5EF4-FFF2-40B4-BE49-F238E27FC236}">
                <a16:creationId xmlns:a16="http://schemas.microsoft.com/office/drawing/2014/main" id="{406BE63D-531A-4D4F-B181-0DE0B114ABE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600200" y="2890838"/>
            <a:ext cx="152400" cy="457200"/>
          </a:xfrm>
          <a:prstGeom prst="line">
            <a:avLst/>
          </a:prstGeom>
          <a:noFill/>
          <a:ln w="25400">
            <a:solidFill>
              <a:schemeClr val="accent1">
                <a:lumMod val="5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355" name="Rectangle 79">
            <a:extLst>
              <a:ext uri="{FF2B5EF4-FFF2-40B4-BE49-F238E27FC236}">
                <a16:creationId xmlns:a16="http://schemas.microsoft.com/office/drawing/2014/main" id="{26B5A646-2E7D-4068-B10D-DDC0BFA802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3348038"/>
            <a:ext cx="5349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x </a:t>
            </a:r>
            <a:r>
              <a:rPr lang="en-US" altLang="en-US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&lt; </a:t>
            </a:r>
            <a:r>
              <a:rPr lang="en-US" altLang="en-US" sz="1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y</a:t>
            </a:r>
          </a:p>
        </p:txBody>
      </p:sp>
      <p:sp>
        <p:nvSpPr>
          <p:cNvPr id="12373" name="Line 85">
            <a:extLst>
              <a:ext uri="{FF2B5EF4-FFF2-40B4-BE49-F238E27FC236}">
                <a16:creationId xmlns:a16="http://schemas.microsoft.com/office/drawing/2014/main" id="{9EC93FE2-3AAF-46B2-BF2A-2DEF52F93A0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9600" y="5715000"/>
            <a:ext cx="228600" cy="0"/>
          </a:xfrm>
          <a:prstGeom prst="line">
            <a:avLst/>
          </a:prstGeom>
          <a:noFill/>
          <a:ln w="38100">
            <a:solidFill>
              <a:schemeClr val="accent1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1533" name="Rectangle 81"/>
          <p:cNvSpPr>
            <a:spLocks noChangeArrowheads="1"/>
          </p:cNvSpPr>
          <p:nvPr/>
        </p:nvSpPr>
        <p:spPr bwMode="auto">
          <a:xfrm>
            <a:off x="800100" y="5809934"/>
            <a:ext cx="5486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just" eaLnBrk="1" hangingPunct="1"/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For the remaining graphs, check the deviation from x = y: </a:t>
            </a:r>
            <a:r>
              <a:rPr lang="en-US" altLang="en-US" i="1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x </a:t>
            </a: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&lt; </a:t>
            </a:r>
            <a:r>
              <a:rPr lang="en-US" altLang="en-US" i="1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y </a:t>
            </a: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 or  </a:t>
            </a:r>
            <a:r>
              <a:rPr lang="en-US" altLang="en-US" i="1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x </a:t>
            </a: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&lt;&lt; </a:t>
            </a:r>
            <a:r>
              <a:rPr lang="en-US" altLang="en-US" i="1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y</a:t>
            </a: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6" name="Line 137">
            <a:extLst>
              <a:ext uri="{FF2B5EF4-FFF2-40B4-BE49-F238E27FC236}">
                <a16:creationId xmlns:a16="http://schemas.microsoft.com/office/drawing/2014/main" id="{A81DA955-73D3-4F63-8557-BE5B8E97B74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9600" y="6019800"/>
            <a:ext cx="228600" cy="0"/>
          </a:xfrm>
          <a:prstGeom prst="line">
            <a:avLst/>
          </a:prstGeom>
          <a:noFill/>
          <a:ln w="38100">
            <a:solidFill>
              <a:schemeClr val="accent1">
                <a:lumMod val="40000"/>
                <a:lumOff val="6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47" name="Rectangle 129">
            <a:extLst>
              <a:ext uri="{FF2B5EF4-FFF2-40B4-BE49-F238E27FC236}">
                <a16:creationId xmlns:a16="http://schemas.microsoft.com/office/drawing/2014/main" id="{F9393C35-491E-44A2-95AA-276167277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1775" y="990600"/>
            <a:ext cx="5476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400" b="1" i="1" dirty="0">
                <a:solidFill>
                  <a:schemeClr val="accent1"/>
                </a:solidFill>
                <a:latin typeface="Times New Roman" panose="02020603050405020304" pitchFamily="18" charset="0"/>
              </a:rPr>
              <a:t>x</a:t>
            </a:r>
            <a:r>
              <a:rPr lang="en-US" altLang="en-US" sz="14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 &lt; </a:t>
            </a:r>
            <a:r>
              <a:rPr lang="en-US" altLang="en-US" sz="1400" b="1" i="1" dirty="0">
                <a:solidFill>
                  <a:schemeClr val="accent1"/>
                </a:solidFill>
                <a:latin typeface="Times New Roman" panose="02020603050405020304" pitchFamily="18" charset="0"/>
              </a:rPr>
              <a:t>y</a:t>
            </a:r>
          </a:p>
        </p:txBody>
      </p:sp>
      <p:sp>
        <p:nvSpPr>
          <p:cNvPr id="48" name="Line 130">
            <a:extLst>
              <a:ext uri="{FF2B5EF4-FFF2-40B4-BE49-F238E27FC236}">
                <a16:creationId xmlns:a16="http://schemas.microsoft.com/office/drawing/2014/main" id="{14439538-9E3E-4A53-91CD-DA71343F800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174038" y="838200"/>
            <a:ext cx="2286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49" name="Line 131">
            <a:extLst>
              <a:ext uri="{FF2B5EF4-FFF2-40B4-BE49-F238E27FC236}">
                <a16:creationId xmlns:a16="http://schemas.microsoft.com/office/drawing/2014/main" id="{48B6F176-4C79-4548-B6A6-6CA55247F0A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76600" y="838200"/>
            <a:ext cx="9906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0" name="Rectangle 132">
            <a:extLst>
              <a:ext uri="{FF2B5EF4-FFF2-40B4-BE49-F238E27FC236}">
                <a16:creationId xmlns:a16="http://schemas.microsoft.com/office/drawing/2014/main" id="{406808BC-4A77-43C6-9BB3-97A53EF5D7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914400"/>
            <a:ext cx="6492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400" b="1" i="1" dirty="0">
                <a:solidFill>
                  <a:schemeClr val="accent1"/>
                </a:solidFill>
                <a:latin typeface="Times New Roman" panose="02020603050405020304" pitchFamily="18" charset="0"/>
              </a:rPr>
              <a:t>x</a:t>
            </a:r>
            <a:r>
              <a:rPr lang="en-US" altLang="en-US" sz="14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 &lt;&lt; </a:t>
            </a:r>
            <a:r>
              <a:rPr lang="en-US" altLang="en-US" sz="1400" b="1" i="1" dirty="0">
                <a:solidFill>
                  <a:schemeClr val="accent1"/>
                </a:solidFill>
                <a:latin typeface="Times New Roman" panose="02020603050405020304" pitchFamily="18" charset="0"/>
              </a:rPr>
              <a:t>y</a:t>
            </a:r>
          </a:p>
        </p:txBody>
      </p:sp>
      <p:sp>
        <p:nvSpPr>
          <p:cNvPr id="51" name="Rectangle 133">
            <a:extLst>
              <a:ext uri="{FF2B5EF4-FFF2-40B4-BE49-F238E27FC236}">
                <a16:creationId xmlns:a16="http://schemas.microsoft.com/office/drawing/2014/main" id="{AE875446-BDB0-4741-9EDE-3F759FF528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7363" y="3621088"/>
            <a:ext cx="5461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400" b="1" i="1" dirty="0">
                <a:solidFill>
                  <a:schemeClr val="accent1"/>
                </a:solidFill>
                <a:latin typeface="Times New Roman" panose="02020603050405020304" pitchFamily="18" charset="0"/>
              </a:rPr>
              <a:t>x</a:t>
            </a:r>
            <a:r>
              <a:rPr lang="en-US" altLang="en-US" sz="14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 &lt; </a:t>
            </a:r>
            <a:r>
              <a:rPr lang="en-US" altLang="en-US" sz="1400" b="1" i="1" dirty="0">
                <a:solidFill>
                  <a:schemeClr val="accent1"/>
                </a:solidFill>
                <a:latin typeface="Times New Roman" panose="02020603050405020304" pitchFamily="18" charset="0"/>
              </a:rPr>
              <a:t>y</a:t>
            </a:r>
          </a:p>
        </p:txBody>
      </p:sp>
      <p:sp>
        <p:nvSpPr>
          <p:cNvPr id="52" name="Line 134">
            <a:extLst>
              <a:ext uri="{FF2B5EF4-FFF2-40B4-BE49-F238E27FC236}">
                <a16:creationId xmlns:a16="http://schemas.microsoft.com/office/drawing/2014/main" id="{EA071DB3-5D9F-48DC-BD9B-DC8DD877910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021638" y="3400425"/>
            <a:ext cx="152400" cy="3048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3" name="Rectangle 135">
            <a:extLst>
              <a:ext uri="{FF2B5EF4-FFF2-40B4-BE49-F238E27FC236}">
                <a16:creationId xmlns:a16="http://schemas.microsoft.com/office/drawing/2014/main" id="{8A641143-A7DE-4377-9391-56AAD22354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0613" y="3714750"/>
            <a:ext cx="6492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400" b="1" i="1" dirty="0">
                <a:solidFill>
                  <a:schemeClr val="accent1"/>
                </a:solidFill>
                <a:latin typeface="Times New Roman" panose="02020603050405020304" pitchFamily="18" charset="0"/>
              </a:rPr>
              <a:t>x </a:t>
            </a:r>
            <a:r>
              <a:rPr lang="en-US" altLang="en-US" sz="14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&lt;&lt; </a:t>
            </a:r>
            <a:r>
              <a:rPr lang="en-US" altLang="en-US" sz="1400" b="1" i="1" dirty="0">
                <a:solidFill>
                  <a:schemeClr val="accent1"/>
                </a:solidFill>
                <a:latin typeface="Times New Roman" panose="02020603050405020304" pitchFamily="18" charset="0"/>
              </a:rPr>
              <a:t>y</a:t>
            </a:r>
          </a:p>
        </p:txBody>
      </p:sp>
      <p:sp>
        <p:nvSpPr>
          <p:cNvPr id="54" name="Line 136">
            <a:extLst>
              <a:ext uri="{FF2B5EF4-FFF2-40B4-BE49-F238E27FC236}">
                <a16:creationId xmlns:a16="http://schemas.microsoft.com/office/drawing/2014/main" id="{13CBF14D-ABCE-49B3-9BF3-910010DA1CB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200400" y="2867025"/>
            <a:ext cx="457200" cy="8382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-685800" y="603250"/>
            <a:ext cx="6096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640" tIns="571320" rIns="1142640" bIns="571320" anchor="ctr">
            <a:spAutoFit/>
          </a:bodyPr>
          <a:lstStyle>
            <a:lvl1pPr>
              <a:tabLst>
                <a:tab pos="1828800" algn="dec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tabLst>
                <a:tab pos="1828800" algn="dec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tabLst>
                <a:tab pos="1828800" algn="dec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tabLst>
                <a:tab pos="1828800" algn="dec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tabLst>
                <a:tab pos="1828800" algn="dec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1828800" algn="dec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1828800" algn="dec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1828800" algn="dec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1828800" algn="dec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Binary Mixture A</a:t>
            </a:r>
          </a:p>
          <a:p>
            <a:pPr eaLnBrk="1" hangingPunct="1"/>
            <a:r>
              <a:rPr lang="en-US" altLang="en-US" sz="120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	pressure-composition diagram:  </a:t>
            </a:r>
            <a:r>
              <a:rPr lang="en-US" altLang="en-US" sz="1200" u="sng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  1  </a:t>
            </a:r>
            <a:r>
              <a:rPr lang="en-US" altLang="en-US" sz="120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</a:t>
            </a:r>
          </a:p>
          <a:p>
            <a:pPr eaLnBrk="1" hangingPunct="1"/>
            <a:r>
              <a:rPr lang="en-US" altLang="en-US" sz="120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	temperature-composition diagram:  </a:t>
            </a:r>
            <a:r>
              <a:rPr lang="en-US" altLang="en-US" sz="1200" u="sng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  4    </a:t>
            </a:r>
            <a:r>
              <a:rPr lang="en-US" altLang="en-US" sz="120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</a:t>
            </a:r>
          </a:p>
          <a:p>
            <a:pPr eaLnBrk="1" hangingPunct="1"/>
            <a:r>
              <a:rPr lang="en-US" altLang="en-US" sz="120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	x-y diagram:  </a:t>
            </a:r>
            <a:r>
              <a:rPr lang="en-US" altLang="en-US" sz="1200" u="sng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  </a:t>
            </a:r>
            <a:r>
              <a:rPr lang="en-US" altLang="en-US" sz="1200" u="sng">
                <a:solidFill>
                  <a:schemeClr val="accent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 3</a:t>
            </a:r>
            <a:r>
              <a:rPr lang="en-US" altLang="en-US" sz="1200" u="sng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   </a:t>
            </a:r>
            <a:r>
              <a:rPr lang="en-US" altLang="en-US" sz="120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</a:t>
            </a:r>
          </a:p>
          <a:p>
            <a:pPr eaLnBrk="1" hangingPunct="1"/>
            <a:r>
              <a:rPr lang="en-US" altLang="en-US" sz="120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	volatile component:  </a:t>
            </a:r>
            <a:r>
              <a:rPr lang="en-US" altLang="en-US" sz="1200" u="sng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                       </a:t>
            </a:r>
            <a:r>
              <a:rPr lang="en-US" altLang="en-US" sz="120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</a:t>
            </a:r>
          </a:p>
          <a:p>
            <a:pPr eaLnBrk="1" hangingPunct="1"/>
            <a:r>
              <a:rPr lang="en-US" altLang="en-US" sz="120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	second component:  </a:t>
            </a:r>
            <a:r>
              <a:rPr lang="en-US" altLang="en-US" sz="1200" u="sng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                       </a:t>
            </a:r>
            <a:r>
              <a:rPr lang="en-US" altLang="en-US" sz="120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</a:t>
            </a:r>
          </a:p>
          <a:p>
            <a:pPr eaLnBrk="1" hangingPunct="1"/>
            <a:endParaRPr lang="en-US" altLang="en-US" sz="1200">
              <a:latin typeface="Times New Roman" panose="02020603050405020304" pitchFamily="18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120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Binary Mixture B</a:t>
            </a:r>
          </a:p>
          <a:p>
            <a:pPr eaLnBrk="1" hangingPunct="1"/>
            <a:r>
              <a:rPr lang="en-US" altLang="en-US" sz="120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	pressure-composition diagram:  </a:t>
            </a:r>
            <a:r>
              <a:rPr lang="en-US" altLang="en-US" sz="1200" u="sng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  2  </a:t>
            </a:r>
            <a:r>
              <a:rPr lang="en-US" altLang="en-US" sz="120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</a:t>
            </a:r>
          </a:p>
          <a:p>
            <a:pPr eaLnBrk="1" hangingPunct="1"/>
            <a:r>
              <a:rPr lang="en-US" altLang="en-US" sz="120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	temperature-composition diagram:  </a:t>
            </a:r>
            <a:r>
              <a:rPr lang="en-US" altLang="en-US" sz="1200" u="sng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   3   </a:t>
            </a:r>
            <a:r>
              <a:rPr lang="en-US" altLang="en-US" sz="120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</a:t>
            </a:r>
          </a:p>
          <a:p>
            <a:pPr eaLnBrk="1" hangingPunct="1"/>
            <a:r>
              <a:rPr lang="en-US" altLang="en-US" sz="120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	x-y diagram:  </a:t>
            </a:r>
            <a:r>
              <a:rPr lang="en-US" altLang="en-US" sz="1200" u="sng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   </a:t>
            </a:r>
            <a:r>
              <a:rPr lang="en-US" altLang="en-US" sz="1200" u="sng">
                <a:solidFill>
                  <a:schemeClr val="accent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1 </a:t>
            </a:r>
            <a:r>
              <a:rPr lang="en-US" altLang="en-US" sz="1200" u="sng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  </a:t>
            </a:r>
            <a:r>
              <a:rPr lang="en-US" altLang="en-US" sz="120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</a:t>
            </a:r>
          </a:p>
          <a:p>
            <a:pPr eaLnBrk="1" hangingPunct="1"/>
            <a:r>
              <a:rPr lang="en-US" altLang="en-US" sz="120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	volatile component:  </a:t>
            </a:r>
            <a:r>
              <a:rPr lang="en-US" altLang="en-US" sz="1200" u="sng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                       </a:t>
            </a:r>
            <a:r>
              <a:rPr lang="en-US" altLang="en-US" sz="120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</a:t>
            </a:r>
          </a:p>
          <a:p>
            <a:pPr eaLnBrk="1" hangingPunct="1"/>
            <a:r>
              <a:rPr lang="en-US" altLang="en-US" sz="120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	second component:  </a:t>
            </a:r>
            <a:r>
              <a:rPr lang="en-US" altLang="en-US" sz="1200" u="sng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                       </a:t>
            </a:r>
            <a:r>
              <a:rPr lang="en-US" altLang="en-US" sz="120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</a:t>
            </a:r>
          </a:p>
          <a:p>
            <a:pPr eaLnBrk="1" hangingPunct="1"/>
            <a:endParaRPr lang="en-US" altLang="en-US" sz="1200">
              <a:latin typeface="Times New Roman" panose="02020603050405020304" pitchFamily="18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120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Binary Mixture C</a:t>
            </a:r>
          </a:p>
          <a:p>
            <a:pPr eaLnBrk="1" hangingPunct="1"/>
            <a:r>
              <a:rPr lang="en-US" altLang="en-US" sz="120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	pressure-composition diagram:  </a:t>
            </a:r>
            <a:r>
              <a:rPr lang="en-US" altLang="en-US" sz="1200" u="sng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  3  </a:t>
            </a:r>
            <a:r>
              <a:rPr lang="en-US" altLang="en-US" sz="120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</a:t>
            </a:r>
          </a:p>
          <a:p>
            <a:pPr eaLnBrk="1" hangingPunct="1"/>
            <a:r>
              <a:rPr lang="en-US" altLang="en-US" sz="120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	temperature-composition diagram:  </a:t>
            </a:r>
            <a:r>
              <a:rPr lang="en-US" altLang="en-US" sz="1200" u="sng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  2    </a:t>
            </a:r>
            <a:r>
              <a:rPr lang="en-US" altLang="en-US" sz="120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</a:t>
            </a:r>
          </a:p>
          <a:p>
            <a:pPr eaLnBrk="1" hangingPunct="1"/>
            <a:r>
              <a:rPr lang="en-US" altLang="en-US" sz="120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	x-y diagram:  </a:t>
            </a:r>
            <a:r>
              <a:rPr lang="en-US" altLang="en-US" sz="1200" u="sng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   </a:t>
            </a:r>
            <a:r>
              <a:rPr lang="en-US" altLang="en-US" sz="1200" u="sng">
                <a:solidFill>
                  <a:schemeClr val="accent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2 </a:t>
            </a:r>
            <a:r>
              <a:rPr lang="en-US" altLang="en-US" sz="1200" u="sng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  </a:t>
            </a:r>
            <a:r>
              <a:rPr lang="en-US" altLang="en-US" sz="120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 </a:t>
            </a:r>
          </a:p>
          <a:p>
            <a:pPr eaLnBrk="1" hangingPunct="1"/>
            <a:r>
              <a:rPr lang="en-US" altLang="en-US" sz="120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	volatile component:  </a:t>
            </a:r>
            <a:r>
              <a:rPr lang="en-US" altLang="en-US" sz="1200" u="sng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                       </a:t>
            </a:r>
            <a:r>
              <a:rPr lang="en-US" altLang="en-US" sz="120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</a:t>
            </a:r>
          </a:p>
          <a:p>
            <a:pPr eaLnBrk="1" hangingPunct="1"/>
            <a:r>
              <a:rPr lang="en-US" altLang="en-US" sz="120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	second component:  </a:t>
            </a:r>
            <a:r>
              <a:rPr lang="en-US" altLang="en-US" sz="1200" u="sng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                       </a:t>
            </a:r>
            <a:r>
              <a:rPr lang="en-US" altLang="en-US" sz="120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</a:t>
            </a:r>
          </a:p>
          <a:p>
            <a:pPr eaLnBrk="1" hangingPunct="1"/>
            <a:endParaRPr lang="en-US" altLang="en-US" sz="1200">
              <a:latin typeface="Times New Roman" panose="02020603050405020304" pitchFamily="18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120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Binary Mixture D</a:t>
            </a:r>
          </a:p>
          <a:p>
            <a:pPr eaLnBrk="1" hangingPunct="1"/>
            <a:r>
              <a:rPr lang="en-US" altLang="en-US" sz="120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	pressure-composition diagram:  </a:t>
            </a:r>
            <a:r>
              <a:rPr lang="en-US" altLang="en-US" sz="1200" u="sng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  4  </a:t>
            </a:r>
            <a:r>
              <a:rPr lang="en-US" altLang="en-US" sz="120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</a:t>
            </a:r>
          </a:p>
          <a:p>
            <a:pPr eaLnBrk="1" hangingPunct="1"/>
            <a:r>
              <a:rPr lang="en-US" altLang="en-US" sz="120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	temperature-composition diagram:  </a:t>
            </a:r>
            <a:r>
              <a:rPr lang="en-US" altLang="en-US" sz="1200" u="sng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   1   </a:t>
            </a:r>
            <a:r>
              <a:rPr lang="en-US" altLang="en-US" sz="120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</a:t>
            </a:r>
          </a:p>
          <a:p>
            <a:pPr eaLnBrk="1" hangingPunct="1"/>
            <a:r>
              <a:rPr lang="en-US" altLang="en-US" sz="120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	x-y diagram:  </a:t>
            </a:r>
            <a:r>
              <a:rPr lang="en-US" altLang="en-US" sz="1200" u="sng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  </a:t>
            </a:r>
            <a:r>
              <a:rPr lang="en-US" altLang="en-US" sz="1200" u="sng">
                <a:solidFill>
                  <a:schemeClr val="accent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 4   </a:t>
            </a:r>
            <a:r>
              <a:rPr lang="en-US" altLang="en-US" sz="120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</a:t>
            </a:r>
          </a:p>
          <a:p>
            <a:pPr eaLnBrk="1" hangingPunct="1"/>
            <a:r>
              <a:rPr lang="en-US" altLang="en-US" sz="120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	volatile component:  </a:t>
            </a:r>
            <a:r>
              <a:rPr lang="en-US" altLang="en-US" sz="1200" u="sng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                       </a:t>
            </a:r>
            <a:r>
              <a:rPr lang="en-US" altLang="en-US" sz="120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</a:t>
            </a:r>
          </a:p>
          <a:p>
            <a:pPr eaLnBrk="1" hangingPunct="1"/>
            <a:r>
              <a:rPr lang="en-US" altLang="en-US" sz="120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	second component:  </a:t>
            </a:r>
            <a:r>
              <a:rPr lang="en-US" altLang="en-US" sz="1200" u="sng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                       </a:t>
            </a:r>
            <a:r>
              <a:rPr lang="en-US" altLang="en-US" sz="120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</a:t>
            </a:r>
          </a:p>
          <a:p>
            <a:pPr eaLnBrk="1" hangingPunct="1"/>
            <a:br>
              <a:rPr lang="en-US" altLang="en-US" sz="120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endParaRPr lang="en-US" altLang="en-US" sz="1200">
              <a:latin typeface="Times New Roman" panose="02020603050405020304" pitchFamily="18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120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	</a:t>
            </a:r>
            <a:br>
              <a:rPr lang="en-US" altLang="en-US" sz="120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endParaRPr lang="en-US" altLang="en-US" sz="1200">
              <a:latin typeface="Times New Roman" panose="02020603050405020304" pitchFamily="18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457200" y="398463"/>
            <a:ext cx="82772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just" eaLnBrk="1" hangingPunct="1"/>
            <a:r>
              <a:rPr lang="en-US" altLang="en-US" sz="120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4.di.2a.  Consider the vapor-liquid equilibria of four binary mixtures represented by the temperature-composition diagrams, pressure-composition diagrams, and </a:t>
            </a:r>
            <a:r>
              <a:rPr lang="en-US" altLang="en-US" sz="1200" i="1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x</a:t>
            </a:r>
            <a:r>
              <a:rPr lang="en-US" altLang="en-US" sz="120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-</a:t>
            </a:r>
            <a:r>
              <a:rPr lang="en-US" altLang="en-US" sz="1200" i="1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y</a:t>
            </a:r>
            <a:r>
              <a:rPr lang="en-US" altLang="en-US" sz="120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 diagrams on the following three pages.  Use these diagrams and the list of compounds in the right column to complete the following list.</a:t>
            </a:r>
          </a:p>
        </p:txBody>
      </p:sp>
      <p:sp>
        <p:nvSpPr>
          <p:cNvPr id="25604" name="Rectangle 3"/>
          <p:cNvSpPr>
            <a:spLocks noChangeArrowheads="1"/>
          </p:cNvSpPr>
          <p:nvPr/>
        </p:nvSpPr>
        <p:spPr bwMode="auto">
          <a:xfrm>
            <a:off x="4648200" y="1905000"/>
            <a:ext cx="3962400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/>
            <a:r>
              <a:rPr lang="en-US" altLang="en-US" sz="12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boiling point </a:t>
            </a:r>
            <a:r>
              <a:rPr lang="nb-NO" altLang="en-US" sz="12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at 1 atm (ºC)</a:t>
            </a:r>
          </a:p>
          <a:p>
            <a:pPr eaLnBrk="1" hangingPunct="1"/>
            <a:endParaRPr lang="en-US" altLang="en-US" sz="1200" dirty="0">
              <a:latin typeface="Times New Roman" panose="02020603050405020304" pitchFamily="18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hangingPunct="1"/>
            <a:r>
              <a:rPr lang="nb-NO" altLang="en-US" sz="12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ethylene oxide		14</a:t>
            </a:r>
            <a:endParaRPr lang="en-US" altLang="en-US" sz="1200" dirty="0">
              <a:latin typeface="Times New Roman" panose="02020603050405020304" pitchFamily="18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12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2-methylbutane	28</a:t>
            </a:r>
          </a:p>
          <a:p>
            <a:pPr eaLnBrk="1" hangingPunct="1"/>
            <a:r>
              <a:rPr lang="en-US" altLang="en-US" sz="12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methylene chloride	40</a:t>
            </a:r>
          </a:p>
          <a:p>
            <a:pPr eaLnBrk="1" hangingPunct="1"/>
            <a:r>
              <a:rPr lang="en-US" altLang="en-US" sz="12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acetone		56</a:t>
            </a:r>
          </a:p>
          <a:p>
            <a:pPr eaLnBrk="1" hangingPunct="1"/>
            <a:r>
              <a:rPr lang="en-US" altLang="en-US" sz="12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chloroform		61</a:t>
            </a:r>
          </a:p>
          <a:p>
            <a:pPr eaLnBrk="1" hangingPunct="1"/>
            <a:r>
              <a:rPr lang="en-US" altLang="en-US" sz="12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hexane			69</a:t>
            </a:r>
          </a:p>
          <a:p>
            <a:pPr eaLnBrk="1" hangingPunct="1"/>
            <a:r>
              <a:rPr lang="en-US" altLang="en-US" sz="12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2-butanone		80</a:t>
            </a:r>
          </a:p>
          <a:p>
            <a:pPr eaLnBrk="1" hangingPunct="1"/>
            <a:r>
              <a:rPr lang="en-US" altLang="en-US" sz="12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trichloroethylene	87</a:t>
            </a:r>
          </a:p>
          <a:p>
            <a:pPr eaLnBrk="1" hangingPunct="1"/>
            <a:r>
              <a:rPr lang="en-US" altLang="en-US" sz="12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3-pentanone		102</a:t>
            </a:r>
          </a:p>
          <a:p>
            <a:pPr eaLnBrk="1" hangingPunct="1"/>
            <a:r>
              <a:rPr lang="en-US" altLang="en-US" sz="12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4-methyl-2-pentanone	116</a:t>
            </a:r>
          </a:p>
          <a:p>
            <a:pPr eaLnBrk="1" hangingPunct="1"/>
            <a:r>
              <a:rPr lang="en-US" altLang="en-US" sz="12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3-hexanone		123</a:t>
            </a:r>
          </a:p>
          <a:p>
            <a:pPr eaLnBrk="1" hangingPunct="1"/>
            <a:r>
              <a:rPr lang="en-US" altLang="en-US" sz="12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chlorobenzene		132</a:t>
            </a:r>
          </a:p>
          <a:p>
            <a:pPr eaLnBrk="1" hangingPunct="1"/>
            <a:r>
              <a:rPr lang="en-US" altLang="en-US" sz="12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4-methylpyridine	145</a:t>
            </a:r>
          </a:p>
          <a:p>
            <a:pPr eaLnBrk="1" hangingPunct="1"/>
            <a:r>
              <a:rPr lang="en-US" altLang="en-US" sz="12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furfural		162</a:t>
            </a:r>
          </a:p>
          <a:p>
            <a:pPr eaLnBrk="1" hangingPunct="1"/>
            <a:r>
              <a:rPr lang="en-US" altLang="en-US" sz="12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phenol			182</a:t>
            </a:r>
          </a:p>
          <a:p>
            <a:pPr eaLnBrk="1" hangingPunct="1"/>
            <a:r>
              <a:rPr lang="en-US" altLang="en-US" sz="12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acetophenone		203</a:t>
            </a:r>
          </a:p>
          <a:p>
            <a:pPr eaLnBrk="1" hangingPunct="1"/>
            <a:r>
              <a:rPr lang="en-US" altLang="en-US" sz="12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octanoic acid		240</a:t>
            </a:r>
          </a:p>
          <a:p>
            <a:pPr eaLnBrk="1" hangingPunct="1"/>
            <a:endParaRPr lang="en-US" altLang="en-US" sz="1200" dirty="0">
              <a:latin typeface="Times New Roman" panose="02020603050405020304" pitchFamily="18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12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You may use a compound more than once, or not at all.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6096000" cy="559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3">
            <a:extLst>
              <a:ext uri="{FF2B5EF4-FFF2-40B4-BE49-F238E27FC236}">
                <a16:creationId xmlns:a16="http://schemas.microsoft.com/office/drawing/2014/main" id="{F0F1826C-2BF9-4459-811A-9E5E141FCC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Pure Species Boiling Points</a:t>
            </a:r>
          </a:p>
        </p:txBody>
      </p:sp>
      <p:sp>
        <p:nvSpPr>
          <p:cNvPr id="16411" name="Line 27">
            <a:extLst>
              <a:ext uri="{FF2B5EF4-FFF2-40B4-BE49-F238E27FC236}">
                <a16:creationId xmlns:a16="http://schemas.microsoft.com/office/drawing/2014/main" id="{4E9E58CC-1BF2-45FA-A412-F0FC6F2ACFE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791200" y="4648200"/>
            <a:ext cx="0" cy="1143000"/>
          </a:xfrm>
          <a:prstGeom prst="line">
            <a:avLst/>
          </a:prstGeom>
          <a:noFill/>
          <a:ln w="38100">
            <a:solidFill>
              <a:schemeClr val="accent1">
                <a:lumMod val="5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412" name="Line 28">
            <a:extLst>
              <a:ext uri="{FF2B5EF4-FFF2-40B4-BE49-F238E27FC236}">
                <a16:creationId xmlns:a16="http://schemas.microsoft.com/office/drawing/2014/main" id="{D720774B-311B-46CC-9B7B-3F6D5F3E6E2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524000" y="4656138"/>
            <a:ext cx="4267200" cy="0"/>
          </a:xfrm>
          <a:prstGeom prst="line">
            <a:avLst/>
          </a:prstGeom>
          <a:noFill/>
          <a:ln w="38100">
            <a:solidFill>
              <a:schemeClr val="accent1">
                <a:lumMod val="5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6630" name="Rectangle 29"/>
          <p:cNvSpPr>
            <a:spLocks noChangeArrowheads="1"/>
          </p:cNvSpPr>
          <p:nvPr/>
        </p:nvSpPr>
        <p:spPr bwMode="auto">
          <a:xfrm>
            <a:off x="1447800" y="1066800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just" eaLnBrk="1" hangingPunct="1"/>
            <a:r>
              <a:rPr lang="en-US" altLang="en-US" sz="200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T-(</a:t>
            </a:r>
            <a:r>
              <a:rPr lang="en-US" altLang="en-US" sz="2000" i="1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x</a:t>
            </a:r>
            <a:r>
              <a:rPr lang="en-US" altLang="en-US" sz="200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,</a:t>
            </a:r>
            <a:r>
              <a:rPr lang="en-US" altLang="en-US" sz="2000" i="1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y</a:t>
            </a:r>
            <a:r>
              <a:rPr lang="en-US" altLang="en-US" sz="200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) 1</a:t>
            </a:r>
          </a:p>
        </p:txBody>
      </p:sp>
      <p:sp>
        <p:nvSpPr>
          <p:cNvPr id="16414" name="Rectangle 30">
            <a:extLst>
              <a:ext uri="{FF2B5EF4-FFF2-40B4-BE49-F238E27FC236}">
                <a16:creationId xmlns:a16="http://schemas.microsoft.com/office/drawing/2014/main" id="{1920760C-99FB-4962-BB98-3137546CDB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6000820"/>
            <a:ext cx="3505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543050" algn="ctr"/>
                <a:tab pos="4229100" algn="ctr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543050" algn="ctr"/>
                <a:tab pos="4229100" algn="ctr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543050" algn="ctr"/>
                <a:tab pos="4229100" algn="ct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543050" algn="ctr"/>
                <a:tab pos="4229100" algn="ct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543050" algn="ctr"/>
                <a:tab pos="4229100" algn="ct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543050" algn="ctr"/>
                <a:tab pos="4229100" algn="ct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543050" algn="ctr"/>
                <a:tab pos="4229100" algn="ct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543050" algn="ctr"/>
                <a:tab pos="4229100" algn="ct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543050" algn="ctr"/>
                <a:tab pos="4229100" algn="ct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</a:rPr>
              <a:t>Pure species 1 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</a:rPr>
              <a:t>  T</a:t>
            </a:r>
            <a:r>
              <a:rPr lang="en-US" altLang="en-US" sz="2000" baseline="-25000" dirty="0">
                <a:solidFill>
                  <a:srgbClr val="0070C0"/>
                </a:solidFill>
                <a:latin typeface="Times New Roman" panose="02020603050405020304" pitchFamily="18" charset="0"/>
              </a:rPr>
              <a:t>b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</a:rPr>
              <a:t> = 145  </a:t>
            </a:r>
            <a:r>
              <a:rPr lang="he-IL" altLang="en-US" sz="2000" dirty="0">
                <a:solidFill>
                  <a:srgbClr val="0070C0"/>
                </a:solidFill>
                <a:latin typeface="Times New Roman" panose="02020603050405020304" pitchFamily="18" charset="0"/>
              </a:rPr>
              <a:t>º</a:t>
            </a:r>
            <a:r>
              <a:rPr lang="en-US" altLang="en-US" sz="2000" dirty="0">
                <a:solidFill>
                  <a:srgbClr val="0070C0"/>
                </a:solidFill>
                <a:latin typeface="Times New Roman" panose="02020603050405020304" pitchFamily="18" charset="0"/>
              </a:rPr>
              <a:t>C  at 1 atm</a:t>
            </a:r>
          </a:p>
        </p:txBody>
      </p:sp>
      <p:sp>
        <p:nvSpPr>
          <p:cNvPr id="16415" name="Line 31"/>
          <p:cNvSpPr>
            <a:spLocks noChangeShapeType="1"/>
          </p:cNvSpPr>
          <p:nvPr/>
        </p:nvSpPr>
        <p:spPr bwMode="auto">
          <a:xfrm flipH="1" flipV="1">
            <a:off x="1524000" y="2590800"/>
            <a:ext cx="0" cy="3276600"/>
          </a:xfrm>
          <a:prstGeom prst="line">
            <a:avLst/>
          </a:prstGeom>
          <a:noFill/>
          <a:ln w="38100">
            <a:solidFill>
              <a:srgbClr val="0099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6" name="Rectangle 32"/>
          <p:cNvSpPr>
            <a:spLocks noChangeArrowheads="1"/>
          </p:cNvSpPr>
          <p:nvPr/>
        </p:nvSpPr>
        <p:spPr bwMode="auto">
          <a:xfrm>
            <a:off x="228600" y="5943600"/>
            <a:ext cx="3429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rgbClr val="00B0F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Pure species 2 </a:t>
            </a:r>
            <a:r>
              <a:rPr lang="en-US" altLang="en-US" sz="2000" dirty="0">
                <a:solidFill>
                  <a:srgbClr val="00B0F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altLang="en-US" sz="2000" dirty="0">
                <a:solidFill>
                  <a:srgbClr val="00B0F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T</a:t>
            </a:r>
            <a:r>
              <a:rPr lang="en-US" altLang="en-US" sz="2000" baseline="-25000" dirty="0">
                <a:solidFill>
                  <a:srgbClr val="00B0F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b</a:t>
            </a:r>
            <a:r>
              <a:rPr lang="en-US" altLang="en-US" sz="2000" dirty="0">
                <a:solidFill>
                  <a:srgbClr val="00B0F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 = 182 </a:t>
            </a:r>
            <a:r>
              <a:rPr lang="en-US" altLang="en-US" sz="2000" dirty="0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r>
              <a:rPr lang="he-IL" altLang="en-US" sz="2000" dirty="0">
                <a:solidFill>
                  <a:srgbClr val="00B0F0"/>
                </a:solidFill>
                <a:latin typeface="Times New Roman" panose="02020603050405020304" pitchFamily="18" charset="0"/>
              </a:rPr>
              <a:t>º</a:t>
            </a:r>
            <a:r>
              <a:rPr lang="en-US" altLang="en-US" sz="2000" dirty="0">
                <a:solidFill>
                  <a:srgbClr val="00B0F0"/>
                </a:solidFill>
                <a:latin typeface="Times New Roman" panose="02020603050405020304" pitchFamily="18" charset="0"/>
              </a:rPr>
              <a:t>C</a:t>
            </a:r>
            <a:r>
              <a:rPr lang="en-US" altLang="en-US" sz="2000" dirty="0">
                <a:solidFill>
                  <a:srgbClr val="00B0F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 at 1 atm</a:t>
            </a:r>
          </a:p>
        </p:txBody>
      </p:sp>
      <p:sp>
        <p:nvSpPr>
          <p:cNvPr id="16417" name="Rectangle 33">
            <a:extLst>
              <a:ext uri="{FF2B5EF4-FFF2-40B4-BE49-F238E27FC236}">
                <a16:creationId xmlns:a16="http://schemas.microsoft.com/office/drawing/2014/main" id="{DD4C1E96-5C03-4199-B2FD-F6F5893BFE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1449388"/>
            <a:ext cx="3200400" cy="122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543050" algn="ctr"/>
                <a:tab pos="4229100" algn="ctr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543050" algn="ctr"/>
                <a:tab pos="4229100" algn="ctr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543050" algn="ctr"/>
                <a:tab pos="4229100" algn="ct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543050" algn="ctr"/>
                <a:tab pos="4229100" algn="ct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543050" algn="ctr"/>
                <a:tab pos="4229100" algn="ct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543050" algn="ctr"/>
                <a:tab pos="4229100" algn="ct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543050" algn="ctr"/>
                <a:tab pos="4229100" algn="ct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543050" algn="ctr"/>
                <a:tab pos="4229100" algn="ct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543050" algn="ctr"/>
                <a:tab pos="4229100" algn="ct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2000" b="1" dirty="0">
                <a:solidFill>
                  <a:srgbClr val="0099CC"/>
                </a:solidFill>
                <a:latin typeface="Times New Roman" panose="02020603050405020304" pitchFamily="18" charset="0"/>
              </a:rPr>
              <a:t>T</a:t>
            </a:r>
            <a:r>
              <a:rPr lang="en-US" altLang="en-US" sz="2000" b="1" baseline="-25000" dirty="0">
                <a:solidFill>
                  <a:srgbClr val="0099CC"/>
                </a:solidFill>
                <a:latin typeface="Times New Roman" panose="02020603050405020304" pitchFamily="18" charset="0"/>
              </a:rPr>
              <a:t>b,2 </a:t>
            </a:r>
            <a:r>
              <a:rPr lang="en-US" altLang="en-US" sz="2000" b="1" dirty="0">
                <a:latin typeface="Times New Roman" panose="02020603050405020304" pitchFamily="18" charset="0"/>
                <a:sym typeface="Symbol" panose="05050102010706020507" pitchFamily="18" charset="2"/>
              </a:rPr>
              <a:t>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T</a:t>
            </a:r>
            <a:r>
              <a:rPr lang="en-US" altLang="en-US" sz="2000" b="1" baseline="-25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b,1 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en-US" altLang="en-US" sz="2000" baseline="-250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2000" dirty="0">
                <a:solidFill>
                  <a:srgbClr val="0099CC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000" dirty="0">
                <a:latin typeface="Times New Roman" panose="02020603050405020304" pitchFamily="18" charset="0"/>
              </a:rPr>
              <a:t> is less volatile than </a:t>
            </a:r>
            <a:r>
              <a:rPr lang="en-US" altLang="en-US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1.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  </a:t>
            </a:r>
          </a:p>
        </p:txBody>
      </p:sp>
      <p:sp>
        <p:nvSpPr>
          <p:cNvPr id="11" name="Line 31">
            <a:extLst>
              <a:ext uri="{FF2B5EF4-FFF2-40B4-BE49-F238E27FC236}">
                <a16:creationId xmlns:a16="http://schemas.microsoft.com/office/drawing/2014/main" id="{B0637B6D-B1FF-4725-BA3B-2A7F8F72ABB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743200" y="1676400"/>
            <a:ext cx="3200400" cy="12192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Rectangle 33">
            <a:extLst>
              <a:ext uri="{FF2B5EF4-FFF2-40B4-BE49-F238E27FC236}">
                <a16:creationId xmlns:a16="http://schemas.microsoft.com/office/drawing/2014/main" id="{A1B3C84D-7B9B-4658-8254-085E9B0EA2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2328536"/>
            <a:ext cx="32004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543050" algn="ctr"/>
                <a:tab pos="4229100" algn="ctr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543050" algn="ctr"/>
                <a:tab pos="4229100" algn="ctr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543050" algn="ctr"/>
                <a:tab pos="4229100" algn="ct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543050" algn="ctr"/>
                <a:tab pos="4229100" algn="ct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543050" algn="ctr"/>
                <a:tab pos="4229100" algn="ct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543050" algn="ctr"/>
                <a:tab pos="4229100" algn="ct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543050" algn="ctr"/>
                <a:tab pos="4229100" algn="ct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543050" algn="ctr"/>
                <a:tab pos="4229100" algn="ct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543050" algn="ctr"/>
                <a:tab pos="4229100" algn="ct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  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2000" dirty="0">
                <a:solidFill>
                  <a:schemeClr val="accent1"/>
                </a:solidFill>
                <a:latin typeface="Times New Roman" panose="02020603050405020304" pitchFamily="18" charset="0"/>
              </a:rPr>
              <a:t>Note that both pure species are more volatile than the azeotrope in this case.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2000" dirty="0">
                <a:solidFill>
                  <a:schemeClr val="accent1"/>
                </a:solidFill>
                <a:latin typeface="Times New Roman" panose="02020603050405020304" pitchFamily="18" charset="0"/>
              </a:rPr>
              <a:t>For T-(</a:t>
            </a:r>
            <a:r>
              <a:rPr lang="en-US" altLang="en-US" sz="2000" i="1" dirty="0" err="1">
                <a:solidFill>
                  <a:schemeClr val="accent1"/>
                </a:solidFill>
                <a:latin typeface="Times New Roman" panose="02020603050405020304" pitchFamily="18" charset="0"/>
              </a:rPr>
              <a:t>x</a:t>
            </a:r>
            <a:r>
              <a:rPr lang="en-US" altLang="en-US" sz="2000" dirty="0" err="1">
                <a:solidFill>
                  <a:schemeClr val="accent1"/>
                </a:solidFill>
                <a:latin typeface="Times New Roman" panose="02020603050405020304" pitchFamily="18" charset="0"/>
              </a:rPr>
              <a:t>,</a:t>
            </a:r>
            <a:r>
              <a:rPr lang="en-US" altLang="en-US" sz="2000" i="1" dirty="0" err="1">
                <a:solidFill>
                  <a:schemeClr val="accent1"/>
                </a:solidFill>
                <a:latin typeface="Times New Roman" panose="02020603050405020304" pitchFamily="18" charset="0"/>
              </a:rPr>
              <a:t>y</a:t>
            </a:r>
            <a:r>
              <a:rPr lang="en-US" altLang="en-US" sz="2000" dirty="0">
                <a:solidFill>
                  <a:schemeClr val="accent1"/>
                </a:solidFill>
                <a:latin typeface="Times New Roman" panose="02020603050405020304" pitchFamily="18" charset="0"/>
              </a:rPr>
              <a:t>) 3, the opposite is true.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14" grpId="0"/>
      <p:bldP spid="16415" grpId="0" animBg="1"/>
      <p:bldP spid="16416" grpId="0"/>
      <p:bldP spid="16417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E81030D9-A4AB-41BD-861E-CF83832036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85800" y="603250"/>
            <a:ext cx="6096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640" tIns="571320" rIns="1142640" bIns="571320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828800" algn="dec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828800" algn="dec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828800" algn="dec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828800" algn="dec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8800" algn="dec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828800" algn="dec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828800" algn="dec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828800" algn="dec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828800" algn="dec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200" dirty="0">
                <a:latin typeface="Times New Roman" panose="02020603050405020304" pitchFamily="18" charset="0"/>
              </a:rPr>
              <a:t>Binary Mixture A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200" dirty="0">
                <a:latin typeface="Times New Roman" panose="02020603050405020304" pitchFamily="18" charset="0"/>
              </a:rPr>
              <a:t>	pressure-composition diagram:  </a:t>
            </a:r>
            <a:r>
              <a:rPr lang="en-US" altLang="en-US" sz="1200" u="sng" dirty="0">
                <a:latin typeface="Times New Roman" panose="02020603050405020304" pitchFamily="18" charset="0"/>
              </a:rPr>
              <a:t>  1  </a:t>
            </a:r>
            <a:r>
              <a:rPr lang="en-US" altLang="en-US" sz="1200" dirty="0">
                <a:latin typeface="Times New Roman" panose="02020603050405020304" pitchFamily="18" charset="0"/>
              </a:rPr>
              <a:t>  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200" dirty="0">
                <a:latin typeface="Times New Roman" panose="02020603050405020304" pitchFamily="18" charset="0"/>
              </a:rPr>
              <a:t>	temperature-composition diagram:  </a:t>
            </a:r>
            <a:r>
              <a:rPr lang="en-US" altLang="en-US" sz="1200" u="sng" dirty="0">
                <a:latin typeface="Times New Roman" panose="02020603050405020304" pitchFamily="18" charset="0"/>
              </a:rPr>
              <a:t>  4    </a:t>
            </a:r>
            <a:r>
              <a:rPr lang="en-US" altLang="en-US" sz="1200" dirty="0">
                <a:latin typeface="Times New Roman" panose="02020603050405020304" pitchFamily="18" charset="0"/>
              </a:rPr>
              <a:t>  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200" dirty="0">
                <a:latin typeface="Times New Roman" panose="02020603050405020304" pitchFamily="18" charset="0"/>
              </a:rPr>
              <a:t>	x-y diagram:  </a:t>
            </a:r>
            <a:r>
              <a:rPr lang="en-US" altLang="en-US" sz="1200" u="sng" dirty="0">
                <a:latin typeface="Times New Roman" panose="02020603050405020304" pitchFamily="18" charset="0"/>
              </a:rPr>
              <a:t>   3   </a:t>
            </a:r>
            <a:r>
              <a:rPr lang="en-US" altLang="en-US" sz="1200" dirty="0">
                <a:latin typeface="Times New Roman" panose="02020603050405020304" pitchFamily="18" charset="0"/>
              </a:rPr>
              <a:t>  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200" dirty="0">
                <a:latin typeface="Times New Roman" panose="02020603050405020304" pitchFamily="18" charset="0"/>
              </a:rPr>
              <a:t>	volatile component:  </a:t>
            </a:r>
            <a:r>
              <a:rPr lang="en-US" altLang="en-US" sz="1200" u="sng" dirty="0">
                <a:latin typeface="Times New Roman" panose="02020603050405020304" pitchFamily="18" charset="0"/>
              </a:rPr>
              <a:t>                       </a:t>
            </a:r>
            <a:r>
              <a:rPr lang="en-US" altLang="en-US" sz="1200" dirty="0">
                <a:latin typeface="Times New Roman" panose="02020603050405020304" pitchFamily="18" charset="0"/>
              </a:rPr>
              <a:t>  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200" dirty="0">
                <a:latin typeface="Times New Roman" panose="02020603050405020304" pitchFamily="18" charset="0"/>
              </a:rPr>
              <a:t>	second component:  </a:t>
            </a:r>
            <a:r>
              <a:rPr lang="en-US" altLang="en-US" sz="1200" u="sng" dirty="0">
                <a:latin typeface="Times New Roman" panose="02020603050405020304" pitchFamily="18" charset="0"/>
              </a:rPr>
              <a:t>                       </a:t>
            </a:r>
            <a:r>
              <a:rPr lang="en-US" altLang="en-US" sz="1200" dirty="0">
                <a:latin typeface="Times New Roman" panose="02020603050405020304" pitchFamily="18" charset="0"/>
              </a:rPr>
              <a:t>  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en-US" altLang="en-US" sz="1200" dirty="0">
              <a:latin typeface="Times New Roman" panose="02020603050405020304" pitchFamily="18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200" dirty="0">
                <a:latin typeface="Times New Roman" panose="02020603050405020304" pitchFamily="18" charset="0"/>
              </a:rPr>
              <a:t>Binary Mixture B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200" dirty="0">
                <a:latin typeface="Times New Roman" panose="02020603050405020304" pitchFamily="18" charset="0"/>
              </a:rPr>
              <a:t>	pressure-composition diagram:  </a:t>
            </a:r>
            <a:r>
              <a:rPr lang="en-US" altLang="en-US" sz="1200" u="sng" dirty="0">
                <a:latin typeface="Times New Roman" panose="02020603050405020304" pitchFamily="18" charset="0"/>
              </a:rPr>
              <a:t>  2  </a:t>
            </a:r>
            <a:r>
              <a:rPr lang="en-US" altLang="en-US" sz="1200" dirty="0">
                <a:latin typeface="Times New Roman" panose="02020603050405020304" pitchFamily="18" charset="0"/>
              </a:rPr>
              <a:t>  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200" dirty="0">
                <a:latin typeface="Times New Roman" panose="02020603050405020304" pitchFamily="18" charset="0"/>
              </a:rPr>
              <a:t>	temperature-composition diagram:  </a:t>
            </a:r>
            <a:r>
              <a:rPr lang="en-US" altLang="en-US" sz="1200" u="sng" dirty="0">
                <a:latin typeface="Times New Roman" panose="02020603050405020304" pitchFamily="18" charset="0"/>
              </a:rPr>
              <a:t>   3   </a:t>
            </a:r>
            <a:r>
              <a:rPr lang="en-US" altLang="en-US" sz="1200" dirty="0">
                <a:latin typeface="Times New Roman" panose="02020603050405020304" pitchFamily="18" charset="0"/>
              </a:rPr>
              <a:t>  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200" dirty="0">
                <a:latin typeface="Times New Roman" panose="02020603050405020304" pitchFamily="18" charset="0"/>
              </a:rPr>
              <a:t>	x-y diagram:  </a:t>
            </a:r>
            <a:r>
              <a:rPr lang="en-US" altLang="en-US" sz="1200" u="sng" dirty="0">
                <a:latin typeface="Times New Roman" panose="02020603050405020304" pitchFamily="18" charset="0"/>
              </a:rPr>
              <a:t>   1   </a:t>
            </a:r>
            <a:r>
              <a:rPr lang="en-US" altLang="en-US" sz="1200" dirty="0">
                <a:latin typeface="Times New Roman" panose="02020603050405020304" pitchFamily="18" charset="0"/>
              </a:rPr>
              <a:t>  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200" dirty="0">
                <a:latin typeface="Times New Roman" panose="02020603050405020304" pitchFamily="18" charset="0"/>
              </a:rPr>
              <a:t>	volatile component:  </a:t>
            </a:r>
            <a:r>
              <a:rPr lang="en-US" altLang="en-US" sz="1200" u="sng" dirty="0">
                <a:latin typeface="Times New Roman" panose="02020603050405020304" pitchFamily="18" charset="0"/>
              </a:rPr>
              <a:t>                       </a:t>
            </a:r>
            <a:r>
              <a:rPr lang="en-US" altLang="en-US" sz="1200" dirty="0">
                <a:latin typeface="Times New Roman" panose="02020603050405020304" pitchFamily="18" charset="0"/>
              </a:rPr>
              <a:t>  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200" dirty="0">
                <a:latin typeface="Times New Roman" panose="02020603050405020304" pitchFamily="18" charset="0"/>
              </a:rPr>
              <a:t>	second component:  </a:t>
            </a:r>
            <a:r>
              <a:rPr lang="en-US" altLang="en-US" sz="1200" u="sng" dirty="0">
                <a:latin typeface="Times New Roman" panose="02020603050405020304" pitchFamily="18" charset="0"/>
              </a:rPr>
              <a:t>                       </a:t>
            </a:r>
            <a:r>
              <a:rPr lang="en-US" altLang="en-US" sz="1200" dirty="0">
                <a:latin typeface="Times New Roman" panose="02020603050405020304" pitchFamily="18" charset="0"/>
              </a:rPr>
              <a:t>  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en-US" altLang="en-US" sz="1200" dirty="0">
              <a:latin typeface="Times New Roman" panose="02020603050405020304" pitchFamily="18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200" dirty="0">
                <a:latin typeface="Times New Roman" panose="02020603050405020304" pitchFamily="18" charset="0"/>
              </a:rPr>
              <a:t>Binary Mixture C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200" dirty="0">
                <a:latin typeface="Times New Roman" panose="02020603050405020304" pitchFamily="18" charset="0"/>
              </a:rPr>
              <a:t>	pressure-composition diagram:  </a:t>
            </a:r>
            <a:r>
              <a:rPr lang="en-US" altLang="en-US" sz="1200" u="sng" dirty="0">
                <a:latin typeface="Times New Roman" panose="02020603050405020304" pitchFamily="18" charset="0"/>
              </a:rPr>
              <a:t>  3  </a:t>
            </a:r>
            <a:r>
              <a:rPr lang="en-US" altLang="en-US" sz="1200" dirty="0">
                <a:latin typeface="Times New Roman" panose="02020603050405020304" pitchFamily="18" charset="0"/>
              </a:rPr>
              <a:t>  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200" dirty="0">
                <a:latin typeface="Times New Roman" panose="02020603050405020304" pitchFamily="18" charset="0"/>
              </a:rPr>
              <a:t>	temperature-composition diagram:  </a:t>
            </a:r>
            <a:r>
              <a:rPr lang="en-US" altLang="en-US" sz="1200" u="sng" dirty="0">
                <a:latin typeface="Times New Roman" panose="02020603050405020304" pitchFamily="18" charset="0"/>
              </a:rPr>
              <a:t>  2    </a:t>
            </a:r>
            <a:r>
              <a:rPr lang="en-US" altLang="en-US" sz="1200" dirty="0">
                <a:latin typeface="Times New Roman" panose="02020603050405020304" pitchFamily="18" charset="0"/>
              </a:rPr>
              <a:t>  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200" dirty="0">
                <a:latin typeface="Times New Roman" panose="02020603050405020304" pitchFamily="18" charset="0"/>
              </a:rPr>
              <a:t>	x-y diagram:  </a:t>
            </a:r>
            <a:r>
              <a:rPr lang="en-US" altLang="en-US" sz="1200" u="sng" dirty="0">
                <a:latin typeface="Times New Roman" panose="02020603050405020304" pitchFamily="18" charset="0"/>
              </a:rPr>
              <a:t>   2   </a:t>
            </a:r>
            <a:r>
              <a:rPr lang="en-US" altLang="en-US" sz="1200" dirty="0">
                <a:latin typeface="Times New Roman" panose="02020603050405020304" pitchFamily="18" charset="0"/>
              </a:rPr>
              <a:t>   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200" dirty="0">
                <a:latin typeface="Times New Roman" panose="02020603050405020304" pitchFamily="18" charset="0"/>
              </a:rPr>
              <a:t>	volatile component:  </a:t>
            </a:r>
            <a:r>
              <a:rPr lang="en-US" altLang="en-US" sz="1200" u="sng" dirty="0">
                <a:latin typeface="Times New Roman" panose="02020603050405020304" pitchFamily="18" charset="0"/>
              </a:rPr>
              <a:t>                       </a:t>
            </a:r>
            <a:r>
              <a:rPr lang="en-US" altLang="en-US" sz="1200" dirty="0">
                <a:latin typeface="Times New Roman" panose="02020603050405020304" pitchFamily="18" charset="0"/>
              </a:rPr>
              <a:t>  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200" dirty="0">
                <a:latin typeface="Times New Roman" panose="02020603050405020304" pitchFamily="18" charset="0"/>
              </a:rPr>
              <a:t>	second component:  </a:t>
            </a:r>
            <a:r>
              <a:rPr lang="en-US" altLang="en-US" sz="1200" u="sng" dirty="0">
                <a:latin typeface="Times New Roman" panose="02020603050405020304" pitchFamily="18" charset="0"/>
              </a:rPr>
              <a:t>                       </a:t>
            </a:r>
            <a:r>
              <a:rPr lang="en-US" altLang="en-US" sz="1200" dirty="0">
                <a:latin typeface="Times New Roman" panose="02020603050405020304" pitchFamily="18" charset="0"/>
              </a:rPr>
              <a:t>  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en-US" altLang="en-US" sz="1200" dirty="0">
              <a:latin typeface="Times New Roman" panose="02020603050405020304" pitchFamily="18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200" dirty="0">
                <a:latin typeface="Times New Roman" panose="02020603050405020304" pitchFamily="18" charset="0"/>
              </a:rPr>
              <a:t>Binary Mixture D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200" dirty="0">
                <a:latin typeface="Times New Roman" panose="02020603050405020304" pitchFamily="18" charset="0"/>
              </a:rPr>
              <a:t>	pressure-composition diagram:  </a:t>
            </a:r>
            <a:r>
              <a:rPr lang="en-US" altLang="en-US" sz="1200" u="sng" dirty="0">
                <a:latin typeface="Times New Roman" panose="02020603050405020304" pitchFamily="18" charset="0"/>
              </a:rPr>
              <a:t>  4  </a:t>
            </a:r>
            <a:r>
              <a:rPr lang="en-US" altLang="en-US" sz="1200" dirty="0">
                <a:latin typeface="Times New Roman" panose="02020603050405020304" pitchFamily="18" charset="0"/>
              </a:rPr>
              <a:t>  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200" dirty="0">
                <a:latin typeface="Times New Roman" panose="02020603050405020304" pitchFamily="18" charset="0"/>
              </a:rPr>
              <a:t>	temperature-composition diagram:  </a:t>
            </a:r>
            <a:r>
              <a:rPr lang="en-US" altLang="en-US" sz="1200" u="sng" dirty="0">
                <a:latin typeface="Times New Roman" panose="02020603050405020304" pitchFamily="18" charset="0"/>
              </a:rPr>
              <a:t>   1   </a:t>
            </a:r>
            <a:r>
              <a:rPr lang="en-US" altLang="en-US" sz="1200" dirty="0">
                <a:latin typeface="Times New Roman" panose="02020603050405020304" pitchFamily="18" charset="0"/>
              </a:rPr>
              <a:t>  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200" dirty="0">
                <a:latin typeface="Times New Roman" panose="02020603050405020304" pitchFamily="18" charset="0"/>
              </a:rPr>
              <a:t>	x-y diagram:  </a:t>
            </a:r>
            <a:r>
              <a:rPr lang="en-US" altLang="en-US" sz="1200" u="sng" dirty="0">
                <a:latin typeface="Times New Roman" panose="02020603050405020304" pitchFamily="18" charset="0"/>
              </a:rPr>
              <a:t>   4   </a:t>
            </a:r>
            <a:r>
              <a:rPr lang="en-US" altLang="en-US" sz="1200" dirty="0">
                <a:latin typeface="Times New Roman" panose="02020603050405020304" pitchFamily="18" charset="0"/>
              </a:rPr>
              <a:t>  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200" dirty="0">
                <a:latin typeface="Times New Roman" panose="02020603050405020304" pitchFamily="18" charset="0"/>
              </a:rPr>
              <a:t>	volatile component:  </a:t>
            </a:r>
            <a:r>
              <a:rPr lang="en-US" altLang="en-US" sz="1200" u="sng" dirty="0">
                <a:latin typeface="Times New Roman" panose="02020603050405020304" pitchFamily="18" charset="0"/>
              </a:rPr>
              <a:t>   </a:t>
            </a:r>
            <a:r>
              <a:rPr lang="en-US" altLang="en-US" sz="1200" u="sng" dirty="0">
                <a:solidFill>
                  <a:schemeClr val="accent1"/>
                </a:solidFill>
                <a:latin typeface="Times New Roman" panose="02020603050405020304" pitchFamily="18" charset="0"/>
              </a:rPr>
              <a:t>4-methylpyridine</a:t>
            </a:r>
            <a:r>
              <a:rPr lang="en-US" altLang="en-US" sz="1200" u="sng" dirty="0">
                <a:latin typeface="Times New Roman" panose="02020603050405020304" pitchFamily="18" charset="0"/>
              </a:rPr>
              <a:t>    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200" dirty="0">
                <a:latin typeface="Times New Roman" panose="02020603050405020304" pitchFamily="18" charset="0"/>
              </a:rPr>
              <a:t>	second component:  </a:t>
            </a:r>
            <a:r>
              <a:rPr lang="en-US" altLang="en-US" sz="1200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    phenol  </a:t>
            </a:r>
            <a:r>
              <a:rPr lang="en-US" altLang="en-US" sz="1200" u="sng" dirty="0">
                <a:latin typeface="Times New Roman" panose="02020603050405020304" pitchFamily="18" charset="0"/>
              </a:rPr>
              <a:t>     </a:t>
            </a:r>
            <a:r>
              <a:rPr lang="en-US" altLang="en-US" sz="1200" dirty="0">
                <a:latin typeface="Times New Roman" panose="02020603050405020304" pitchFamily="18" charset="0"/>
              </a:rPr>
              <a:t>   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br>
              <a:rPr lang="en-US" altLang="en-US" sz="1200" dirty="0">
                <a:latin typeface="Times New Roman" panose="02020603050405020304" pitchFamily="18" charset="0"/>
              </a:rPr>
            </a:br>
            <a:endParaRPr lang="en-US" altLang="en-US" sz="1200" dirty="0">
              <a:latin typeface="Times New Roman" panose="02020603050405020304" pitchFamily="18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200" dirty="0">
                <a:latin typeface="Times New Roman" panose="02020603050405020304" pitchFamily="18" charset="0"/>
              </a:rPr>
              <a:t>	</a:t>
            </a:r>
            <a:br>
              <a:rPr lang="en-US" altLang="en-US" sz="1200" dirty="0">
                <a:latin typeface="Times New Roman" panose="02020603050405020304" pitchFamily="18" charset="0"/>
              </a:rPr>
            </a:br>
            <a:endParaRPr lang="en-US" altLang="en-US" sz="1200" dirty="0">
              <a:latin typeface="Times New Roman" panose="02020603050405020304" pitchFamily="18" charset="0"/>
            </a:endParaRP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207E0BE2-DE35-4513-A956-365ADCD135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1905000"/>
            <a:ext cx="3962400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200" dirty="0">
                <a:latin typeface="Times New Roman" panose="02020603050405020304" pitchFamily="18" charset="0"/>
              </a:rPr>
              <a:t>boiling point </a:t>
            </a:r>
            <a:r>
              <a:rPr lang="nb-NO" altLang="en-US" sz="1200" dirty="0">
                <a:latin typeface="Times New Roman" panose="02020603050405020304" pitchFamily="18" charset="0"/>
              </a:rPr>
              <a:t>at 1 atm (ºC)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en-US" altLang="en-US" sz="1200" dirty="0">
              <a:latin typeface="Times New Roman" panose="02020603050405020304" pitchFamily="18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nb-NO" altLang="en-US" sz="1200" dirty="0">
                <a:latin typeface="Times New Roman" panose="02020603050405020304" pitchFamily="18" charset="0"/>
              </a:rPr>
              <a:t>ethylene oxide		14</a:t>
            </a:r>
            <a:endParaRPr lang="en-US" altLang="en-US" sz="1200" dirty="0">
              <a:latin typeface="Times New Roman" panose="02020603050405020304" pitchFamily="18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200" dirty="0">
                <a:latin typeface="Times New Roman" panose="02020603050405020304" pitchFamily="18" charset="0"/>
              </a:rPr>
              <a:t>2-methylbutane	28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200" dirty="0">
                <a:latin typeface="Times New Roman" panose="02020603050405020304" pitchFamily="18" charset="0"/>
              </a:rPr>
              <a:t>methylene chloride	40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200" dirty="0">
                <a:latin typeface="Times New Roman" panose="02020603050405020304" pitchFamily="18" charset="0"/>
              </a:rPr>
              <a:t>acetone		56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200" dirty="0">
                <a:latin typeface="Times New Roman" panose="02020603050405020304" pitchFamily="18" charset="0"/>
              </a:rPr>
              <a:t>chloroform		61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200" dirty="0">
                <a:latin typeface="Times New Roman" panose="02020603050405020304" pitchFamily="18" charset="0"/>
              </a:rPr>
              <a:t>hexane			69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200" dirty="0">
                <a:latin typeface="Times New Roman" panose="02020603050405020304" pitchFamily="18" charset="0"/>
              </a:rPr>
              <a:t>2-butanone		80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200" dirty="0">
                <a:latin typeface="Times New Roman" panose="02020603050405020304" pitchFamily="18" charset="0"/>
              </a:rPr>
              <a:t>trichloroethylene	87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200" dirty="0">
                <a:latin typeface="Times New Roman" panose="02020603050405020304" pitchFamily="18" charset="0"/>
              </a:rPr>
              <a:t>3-pentanone		102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200" dirty="0">
                <a:latin typeface="Times New Roman" panose="02020603050405020304" pitchFamily="18" charset="0"/>
              </a:rPr>
              <a:t>4-methyl-2-pentanone	116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200" dirty="0">
                <a:latin typeface="Times New Roman" panose="02020603050405020304" pitchFamily="18" charset="0"/>
              </a:rPr>
              <a:t>3-hexanone		123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200" dirty="0">
                <a:latin typeface="Times New Roman" panose="02020603050405020304" pitchFamily="18" charset="0"/>
              </a:rPr>
              <a:t>chlorobenzene		132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200" dirty="0">
                <a:solidFill>
                  <a:schemeClr val="accent1"/>
                </a:solidFill>
                <a:latin typeface="Times New Roman" panose="02020603050405020304" pitchFamily="18" charset="0"/>
              </a:rPr>
              <a:t>4-methylpyridine	145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200" dirty="0">
                <a:latin typeface="Times New Roman" panose="02020603050405020304" pitchFamily="18" charset="0"/>
              </a:rPr>
              <a:t>furfural		162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phenol		            182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200" dirty="0">
                <a:latin typeface="Times New Roman" panose="02020603050405020304" pitchFamily="18" charset="0"/>
              </a:rPr>
              <a:t>acetophenone		203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200" dirty="0">
                <a:latin typeface="Times New Roman" panose="02020603050405020304" pitchFamily="18" charset="0"/>
              </a:rPr>
              <a:t>octanoic acid		240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en-US" altLang="en-US" sz="1200" dirty="0">
              <a:latin typeface="Times New Roman" panose="02020603050405020304" pitchFamily="18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200" dirty="0">
                <a:latin typeface="Times New Roman" panose="02020603050405020304" pitchFamily="18" charset="0"/>
              </a:rPr>
              <a:t>You may use a compound more than once, or not at all.</a:t>
            </a: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457200" y="398463"/>
            <a:ext cx="82772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just" eaLnBrk="1" hangingPunct="1"/>
            <a:r>
              <a:rPr lang="en-US" altLang="en-US" sz="120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4.di.2a.  Consider the vapor-liquid equilibria of four binary mixtures represented by the temperature-composition diagrams, pressure-composition diagrams, and </a:t>
            </a:r>
            <a:r>
              <a:rPr lang="en-US" altLang="en-US" sz="1200" i="1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x</a:t>
            </a:r>
            <a:r>
              <a:rPr lang="en-US" altLang="en-US" sz="120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-</a:t>
            </a:r>
            <a:r>
              <a:rPr lang="en-US" altLang="en-US" sz="1200" i="1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y</a:t>
            </a:r>
            <a:r>
              <a:rPr lang="en-US" altLang="en-US" sz="120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 diagrams on the following three pages.  Use these diagrams and the list of compounds in the right column to complete the following list.</a:t>
            </a: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533400" y="6229350"/>
            <a:ext cx="8001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/>
            <a:r>
              <a:rPr lang="en-US" altLang="en-US" sz="200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Determine the rest of the components in the same way.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685800" y="603250"/>
            <a:ext cx="6096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640" tIns="571320" rIns="1142640" bIns="571320" anchor="ctr">
            <a:spAutoFit/>
          </a:bodyPr>
          <a:lstStyle>
            <a:lvl1pPr>
              <a:tabLst>
                <a:tab pos="1828800" algn="dec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tabLst>
                <a:tab pos="1828800" algn="dec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tabLst>
                <a:tab pos="1828800" algn="dec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tabLst>
                <a:tab pos="1828800" algn="dec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tabLst>
                <a:tab pos="1828800" algn="dec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1828800" algn="dec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1828800" algn="dec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1828800" algn="dec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1828800" algn="dec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Binary Mixture A</a:t>
            </a:r>
          </a:p>
          <a:p>
            <a:pPr eaLnBrk="1" hangingPunct="1"/>
            <a:r>
              <a:rPr lang="en-US" altLang="en-US" sz="120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	pressure-composition diagram:  </a:t>
            </a:r>
            <a:r>
              <a:rPr lang="en-US" altLang="en-US" sz="1200" u="sng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  1  </a:t>
            </a:r>
            <a:r>
              <a:rPr lang="en-US" altLang="en-US" sz="120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</a:t>
            </a:r>
          </a:p>
          <a:p>
            <a:pPr eaLnBrk="1" hangingPunct="1"/>
            <a:r>
              <a:rPr lang="en-US" altLang="en-US" sz="120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	temperature-composition diagram:  </a:t>
            </a:r>
            <a:r>
              <a:rPr lang="en-US" altLang="en-US" sz="1200" u="sng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  4    </a:t>
            </a:r>
            <a:r>
              <a:rPr lang="en-US" altLang="en-US" sz="120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</a:t>
            </a:r>
          </a:p>
          <a:p>
            <a:pPr eaLnBrk="1" hangingPunct="1"/>
            <a:r>
              <a:rPr lang="en-US" altLang="en-US" sz="120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	x-y diagram:  </a:t>
            </a:r>
            <a:r>
              <a:rPr lang="en-US" altLang="en-US" sz="1200" u="sng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   3   </a:t>
            </a:r>
            <a:r>
              <a:rPr lang="en-US" altLang="en-US" sz="120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</a:t>
            </a:r>
          </a:p>
          <a:p>
            <a:pPr eaLnBrk="1" hangingPunct="1"/>
            <a:r>
              <a:rPr lang="en-US" altLang="en-US" sz="120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	volatile component: </a:t>
            </a:r>
            <a:r>
              <a:rPr lang="en-US" altLang="en-US" sz="1200" u="sng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3-pentanone </a:t>
            </a:r>
          </a:p>
          <a:p>
            <a:pPr eaLnBrk="1" hangingPunct="1"/>
            <a:r>
              <a:rPr lang="en-US" altLang="en-US" sz="120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	second component: </a:t>
            </a:r>
            <a:r>
              <a:rPr lang="en-US" altLang="en-US" sz="1200" u="sng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3-hexanone </a:t>
            </a:r>
          </a:p>
          <a:p>
            <a:pPr eaLnBrk="1" hangingPunct="1"/>
            <a:endParaRPr lang="en-US" altLang="en-US" sz="1200" u="sng">
              <a:latin typeface="Times New Roman" panose="02020603050405020304" pitchFamily="18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120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Binary Mixture B</a:t>
            </a:r>
          </a:p>
          <a:p>
            <a:pPr eaLnBrk="1" hangingPunct="1"/>
            <a:r>
              <a:rPr lang="en-US" altLang="en-US" sz="120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	pressure-composition diagram:  </a:t>
            </a:r>
            <a:r>
              <a:rPr lang="en-US" altLang="en-US" sz="1200" u="sng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  2  </a:t>
            </a:r>
            <a:r>
              <a:rPr lang="en-US" altLang="en-US" sz="120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</a:t>
            </a:r>
          </a:p>
          <a:p>
            <a:pPr eaLnBrk="1" hangingPunct="1"/>
            <a:r>
              <a:rPr lang="en-US" altLang="en-US" sz="120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	temperature-composition diagram:  </a:t>
            </a:r>
            <a:r>
              <a:rPr lang="en-US" altLang="en-US" sz="1200" u="sng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   3   </a:t>
            </a:r>
            <a:r>
              <a:rPr lang="en-US" altLang="en-US" sz="120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</a:t>
            </a:r>
          </a:p>
          <a:p>
            <a:pPr eaLnBrk="1" hangingPunct="1"/>
            <a:r>
              <a:rPr lang="en-US" altLang="en-US" sz="120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	x-y diagram:  </a:t>
            </a:r>
            <a:r>
              <a:rPr lang="en-US" altLang="en-US" sz="1200" u="sng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   1   </a:t>
            </a:r>
            <a:r>
              <a:rPr lang="en-US" altLang="en-US" sz="120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</a:t>
            </a:r>
          </a:p>
          <a:p>
            <a:pPr eaLnBrk="1" hangingPunct="1"/>
            <a:r>
              <a:rPr lang="en-US" altLang="en-US" sz="120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	volatile component: </a:t>
            </a:r>
            <a:r>
              <a:rPr lang="en-US" altLang="en-US" sz="1200" u="sng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2-methylbutane </a:t>
            </a:r>
          </a:p>
          <a:p>
            <a:pPr eaLnBrk="1" hangingPunct="1"/>
            <a:r>
              <a:rPr lang="en-US" altLang="en-US" sz="120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	second component:  </a:t>
            </a:r>
            <a:r>
              <a:rPr lang="en-US" altLang="en-US" sz="1200" u="sng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   acetone  </a:t>
            </a:r>
            <a:r>
              <a:rPr lang="en-US" altLang="en-US" sz="120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</a:t>
            </a:r>
          </a:p>
          <a:p>
            <a:pPr eaLnBrk="1" hangingPunct="1"/>
            <a:endParaRPr lang="en-US" altLang="en-US" sz="1200">
              <a:latin typeface="Times New Roman" panose="02020603050405020304" pitchFamily="18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120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Binary Mixture C</a:t>
            </a:r>
          </a:p>
          <a:p>
            <a:pPr eaLnBrk="1" hangingPunct="1"/>
            <a:r>
              <a:rPr lang="en-US" altLang="en-US" sz="120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	pressure-composition diagram:  </a:t>
            </a:r>
            <a:r>
              <a:rPr lang="en-US" altLang="en-US" sz="1200" u="sng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  3  </a:t>
            </a:r>
            <a:r>
              <a:rPr lang="en-US" altLang="en-US" sz="120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</a:t>
            </a:r>
          </a:p>
          <a:p>
            <a:pPr eaLnBrk="1" hangingPunct="1"/>
            <a:r>
              <a:rPr lang="en-US" altLang="en-US" sz="120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	temperature-composition diagram:  </a:t>
            </a:r>
            <a:r>
              <a:rPr lang="en-US" altLang="en-US" sz="1200" u="sng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  2    </a:t>
            </a:r>
            <a:r>
              <a:rPr lang="en-US" altLang="en-US" sz="120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</a:t>
            </a:r>
          </a:p>
          <a:p>
            <a:pPr eaLnBrk="1" hangingPunct="1"/>
            <a:r>
              <a:rPr lang="en-US" altLang="en-US" sz="120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	x-y diagram:  </a:t>
            </a:r>
            <a:r>
              <a:rPr lang="en-US" altLang="en-US" sz="1200" u="sng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   2   </a:t>
            </a:r>
            <a:r>
              <a:rPr lang="en-US" altLang="en-US" sz="120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 </a:t>
            </a:r>
          </a:p>
          <a:p>
            <a:pPr eaLnBrk="1" hangingPunct="1"/>
            <a:r>
              <a:rPr lang="en-US" altLang="en-US" sz="120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	volatile component:  </a:t>
            </a:r>
            <a:r>
              <a:rPr lang="en-US" altLang="en-US" sz="1200" u="sng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  chloroform   </a:t>
            </a:r>
            <a:r>
              <a:rPr lang="en-US" altLang="en-US" sz="120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</a:t>
            </a:r>
          </a:p>
          <a:p>
            <a:pPr eaLnBrk="1" hangingPunct="1"/>
            <a:r>
              <a:rPr lang="en-US" altLang="en-US" sz="120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	second component:  </a:t>
            </a:r>
            <a:r>
              <a:rPr lang="en-US" altLang="en-US" sz="1200" u="sng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   furfural      </a:t>
            </a:r>
            <a:r>
              <a:rPr lang="en-US" altLang="en-US" sz="120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</a:t>
            </a:r>
          </a:p>
          <a:p>
            <a:pPr eaLnBrk="1" hangingPunct="1"/>
            <a:endParaRPr lang="en-US" altLang="en-US" sz="1200">
              <a:latin typeface="Times New Roman" panose="02020603050405020304" pitchFamily="18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120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Binary Mixture D</a:t>
            </a:r>
          </a:p>
          <a:p>
            <a:pPr eaLnBrk="1" hangingPunct="1"/>
            <a:r>
              <a:rPr lang="en-US" altLang="en-US" sz="120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	pressure-composition diagram:  </a:t>
            </a:r>
            <a:r>
              <a:rPr lang="en-US" altLang="en-US" sz="1200" u="sng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  4  </a:t>
            </a:r>
            <a:r>
              <a:rPr lang="en-US" altLang="en-US" sz="120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</a:t>
            </a:r>
          </a:p>
          <a:p>
            <a:pPr eaLnBrk="1" hangingPunct="1"/>
            <a:r>
              <a:rPr lang="en-US" altLang="en-US" sz="120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	temperature-composition diagram:  </a:t>
            </a:r>
            <a:r>
              <a:rPr lang="en-US" altLang="en-US" sz="1200" u="sng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   1   </a:t>
            </a:r>
            <a:r>
              <a:rPr lang="en-US" altLang="en-US" sz="120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</a:t>
            </a:r>
          </a:p>
          <a:p>
            <a:pPr eaLnBrk="1" hangingPunct="1"/>
            <a:r>
              <a:rPr lang="en-US" altLang="en-US" sz="120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	x-y diagram:  </a:t>
            </a:r>
            <a:r>
              <a:rPr lang="en-US" altLang="en-US" sz="1200" u="sng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   4   </a:t>
            </a:r>
            <a:r>
              <a:rPr lang="en-US" altLang="en-US" sz="120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</a:t>
            </a:r>
          </a:p>
          <a:p>
            <a:pPr eaLnBrk="1" hangingPunct="1"/>
            <a:r>
              <a:rPr lang="en-US" altLang="en-US" sz="120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	volatile component:  </a:t>
            </a:r>
            <a:r>
              <a:rPr lang="en-US" altLang="en-US" sz="1200" u="sng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   4-methylpyridine    </a:t>
            </a:r>
          </a:p>
          <a:p>
            <a:pPr eaLnBrk="1" hangingPunct="1"/>
            <a:r>
              <a:rPr lang="en-US" altLang="en-US" sz="120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	second component:  </a:t>
            </a:r>
            <a:r>
              <a:rPr lang="en-US" altLang="en-US" sz="1200" u="sng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    phenol       </a:t>
            </a:r>
            <a:r>
              <a:rPr lang="en-US" altLang="en-US" sz="120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</a:t>
            </a:r>
          </a:p>
          <a:p>
            <a:pPr eaLnBrk="1" hangingPunct="1"/>
            <a:br>
              <a:rPr lang="en-US" altLang="en-US" sz="120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endParaRPr lang="en-US" altLang="en-US" sz="1200">
              <a:latin typeface="Times New Roman" panose="02020603050405020304" pitchFamily="18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120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	</a:t>
            </a:r>
            <a:br>
              <a:rPr lang="en-US" altLang="en-US" sz="120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endParaRPr lang="en-US" altLang="en-US" sz="1200">
              <a:latin typeface="Times New Roman" panose="02020603050405020304" pitchFamily="18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8675" name="Rectangle 4"/>
          <p:cNvSpPr>
            <a:spLocks noChangeArrowheads="1"/>
          </p:cNvSpPr>
          <p:nvPr/>
        </p:nvSpPr>
        <p:spPr bwMode="auto">
          <a:xfrm>
            <a:off x="457200" y="398463"/>
            <a:ext cx="82772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just" eaLnBrk="1" hangingPunct="1"/>
            <a:r>
              <a:rPr lang="en-US" altLang="en-US" sz="120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4.di.2a.  Consider the vapor-liquid equilibria of four binary mixtures represented by the temperature-composition diagrams, pressure-composition diagrams, and </a:t>
            </a:r>
            <a:r>
              <a:rPr lang="en-US" altLang="en-US" sz="1200" i="1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x</a:t>
            </a:r>
            <a:r>
              <a:rPr lang="en-US" altLang="en-US" sz="120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-</a:t>
            </a:r>
            <a:r>
              <a:rPr lang="en-US" altLang="en-US" sz="1200" i="1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y</a:t>
            </a:r>
            <a:r>
              <a:rPr lang="en-US" altLang="en-US" sz="120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 diagrams on the following three pages.  Use these diagrams and the list of compounds in the right column to complete the following list.</a:t>
            </a:r>
          </a:p>
        </p:txBody>
      </p:sp>
      <p:sp>
        <p:nvSpPr>
          <p:cNvPr id="28676" name="Rectangle 3"/>
          <p:cNvSpPr>
            <a:spLocks noChangeArrowheads="1"/>
          </p:cNvSpPr>
          <p:nvPr/>
        </p:nvSpPr>
        <p:spPr bwMode="auto">
          <a:xfrm>
            <a:off x="4648200" y="1905000"/>
            <a:ext cx="3962400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/>
            <a:r>
              <a:rPr lang="en-US" altLang="en-US" sz="12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boiling point </a:t>
            </a:r>
            <a:r>
              <a:rPr lang="nb-NO" altLang="en-US" sz="12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at 1 atm (ºC)</a:t>
            </a:r>
          </a:p>
          <a:p>
            <a:pPr eaLnBrk="1" hangingPunct="1"/>
            <a:endParaRPr lang="en-US" altLang="en-US" sz="1200" dirty="0">
              <a:latin typeface="Times New Roman" panose="02020603050405020304" pitchFamily="18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hangingPunct="1"/>
            <a:r>
              <a:rPr lang="nb-NO" altLang="en-US" sz="12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ethylene oxide		14</a:t>
            </a:r>
            <a:endParaRPr lang="en-US" altLang="en-US" sz="1200" dirty="0">
              <a:latin typeface="Times New Roman" panose="02020603050405020304" pitchFamily="18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12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2-methylbutane	28</a:t>
            </a:r>
          </a:p>
          <a:p>
            <a:pPr eaLnBrk="1" hangingPunct="1"/>
            <a:r>
              <a:rPr lang="en-US" altLang="en-US" sz="12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methylene chloride	40</a:t>
            </a:r>
          </a:p>
          <a:p>
            <a:pPr eaLnBrk="1" hangingPunct="1"/>
            <a:r>
              <a:rPr lang="en-US" altLang="en-US" sz="12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acetone		56</a:t>
            </a:r>
          </a:p>
          <a:p>
            <a:pPr eaLnBrk="1" hangingPunct="1"/>
            <a:r>
              <a:rPr lang="en-US" altLang="en-US" sz="12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chloroform		61</a:t>
            </a:r>
          </a:p>
          <a:p>
            <a:pPr eaLnBrk="1" hangingPunct="1"/>
            <a:r>
              <a:rPr lang="en-US" altLang="en-US" sz="12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hexane			69</a:t>
            </a:r>
          </a:p>
          <a:p>
            <a:pPr eaLnBrk="1" hangingPunct="1"/>
            <a:r>
              <a:rPr lang="en-US" altLang="en-US" sz="12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2-butanone		80</a:t>
            </a:r>
          </a:p>
          <a:p>
            <a:pPr eaLnBrk="1" hangingPunct="1"/>
            <a:r>
              <a:rPr lang="en-US" altLang="en-US" sz="12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trichloroethylene	87</a:t>
            </a:r>
          </a:p>
          <a:p>
            <a:pPr eaLnBrk="1" hangingPunct="1"/>
            <a:r>
              <a:rPr lang="en-US" altLang="en-US" sz="12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3-pentanone		102</a:t>
            </a:r>
          </a:p>
          <a:p>
            <a:pPr eaLnBrk="1" hangingPunct="1"/>
            <a:r>
              <a:rPr lang="en-US" altLang="en-US" sz="12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4-methyl-2-pentanone	116</a:t>
            </a:r>
          </a:p>
          <a:p>
            <a:pPr eaLnBrk="1" hangingPunct="1"/>
            <a:r>
              <a:rPr lang="en-US" altLang="en-US" sz="12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3-hexanone		123</a:t>
            </a:r>
          </a:p>
          <a:p>
            <a:pPr eaLnBrk="1" hangingPunct="1"/>
            <a:r>
              <a:rPr lang="en-US" altLang="en-US" sz="12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chlorobenzene		132</a:t>
            </a:r>
          </a:p>
          <a:p>
            <a:pPr eaLnBrk="1" hangingPunct="1"/>
            <a:r>
              <a:rPr lang="en-US" altLang="en-US" sz="12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4-methylpyridine	145</a:t>
            </a:r>
          </a:p>
          <a:p>
            <a:pPr eaLnBrk="1" hangingPunct="1"/>
            <a:r>
              <a:rPr lang="en-US" altLang="en-US" sz="12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furfural		162</a:t>
            </a:r>
          </a:p>
          <a:p>
            <a:pPr eaLnBrk="1" hangingPunct="1"/>
            <a:r>
              <a:rPr lang="en-US" altLang="en-US" sz="12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phenol			182</a:t>
            </a:r>
          </a:p>
          <a:p>
            <a:pPr eaLnBrk="1" hangingPunct="1"/>
            <a:r>
              <a:rPr lang="en-US" altLang="en-US" sz="12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acetophenone		203</a:t>
            </a:r>
          </a:p>
          <a:p>
            <a:pPr eaLnBrk="1" hangingPunct="1"/>
            <a:r>
              <a:rPr lang="en-US" altLang="en-US" sz="12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octanoic acid		240</a:t>
            </a:r>
          </a:p>
          <a:p>
            <a:pPr eaLnBrk="1" hangingPunct="1"/>
            <a:endParaRPr lang="en-US" altLang="en-US" sz="1200" dirty="0">
              <a:latin typeface="Times New Roman" panose="02020603050405020304" pitchFamily="18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12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You may use a compound more than once, or not at all.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114800"/>
            <a:ext cx="2209800" cy="216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Rectangle 46"/>
          <p:cNvSpPr>
            <a:spLocks noChangeArrowheads="1"/>
          </p:cNvSpPr>
          <p:nvPr/>
        </p:nvSpPr>
        <p:spPr bwMode="auto">
          <a:xfrm>
            <a:off x="8682038" y="5386388"/>
            <a:ext cx="762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just"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4</a:t>
            </a:r>
          </a:p>
        </p:txBody>
      </p:sp>
      <p:pic>
        <p:nvPicPr>
          <p:cNvPr id="29700" name="Picture 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157663"/>
            <a:ext cx="2209800" cy="216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Rectangle 49"/>
          <p:cNvSpPr>
            <a:spLocks noChangeArrowheads="1"/>
          </p:cNvSpPr>
          <p:nvPr/>
        </p:nvSpPr>
        <p:spPr bwMode="auto">
          <a:xfrm>
            <a:off x="1914525" y="5424488"/>
            <a:ext cx="762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just"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29702" name="Picture 5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156075"/>
            <a:ext cx="2133600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3" name="Rectangle 52"/>
          <p:cNvSpPr>
            <a:spLocks noChangeArrowheads="1"/>
          </p:cNvSpPr>
          <p:nvPr/>
        </p:nvSpPr>
        <p:spPr bwMode="auto">
          <a:xfrm>
            <a:off x="4191000" y="5386388"/>
            <a:ext cx="762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just"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29704" name="Picture 5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156075"/>
            <a:ext cx="2133600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5" name="Rectangle 55"/>
          <p:cNvSpPr>
            <a:spLocks noChangeArrowheads="1"/>
          </p:cNvSpPr>
          <p:nvPr/>
        </p:nvSpPr>
        <p:spPr bwMode="auto">
          <a:xfrm>
            <a:off x="6477000" y="5386388"/>
            <a:ext cx="762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just"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29706" name="Picture 2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133600"/>
            <a:ext cx="2362200" cy="216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7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0"/>
            <a:ext cx="22860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860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9" name="Rectangle 5"/>
          <p:cNvSpPr>
            <a:spLocks noChangeArrowheads="1"/>
          </p:cNvSpPr>
          <p:nvPr/>
        </p:nvSpPr>
        <p:spPr bwMode="auto">
          <a:xfrm>
            <a:off x="1828800" y="1371600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just"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29710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0"/>
            <a:ext cx="2209800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11" name="Rectangle 8"/>
          <p:cNvSpPr>
            <a:spLocks noChangeArrowheads="1"/>
          </p:cNvSpPr>
          <p:nvPr/>
        </p:nvSpPr>
        <p:spPr bwMode="auto">
          <a:xfrm>
            <a:off x="6400800" y="1295400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just"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9712" name="Rectangle 11"/>
          <p:cNvSpPr>
            <a:spLocks noChangeArrowheads="1"/>
          </p:cNvSpPr>
          <p:nvPr/>
        </p:nvSpPr>
        <p:spPr bwMode="auto">
          <a:xfrm>
            <a:off x="4419600" y="1371600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just"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29713" name="Picture 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0"/>
            <a:ext cx="22860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14" name="Rectangle 14"/>
          <p:cNvSpPr>
            <a:spLocks noChangeArrowheads="1"/>
          </p:cNvSpPr>
          <p:nvPr/>
        </p:nvSpPr>
        <p:spPr bwMode="auto">
          <a:xfrm>
            <a:off x="8610600" y="1371600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just"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4</a:t>
            </a:r>
          </a:p>
        </p:txBody>
      </p:sp>
      <p:pic>
        <p:nvPicPr>
          <p:cNvPr id="29715" name="Picture 1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168525"/>
            <a:ext cx="2286000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16" name="Rectangle 18"/>
          <p:cNvSpPr>
            <a:spLocks noChangeArrowheads="1"/>
          </p:cNvSpPr>
          <p:nvPr/>
        </p:nvSpPr>
        <p:spPr bwMode="auto">
          <a:xfrm>
            <a:off x="7467600" y="3429000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just"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9717" name="Rectangle 21"/>
          <p:cNvSpPr>
            <a:spLocks noChangeArrowheads="1"/>
          </p:cNvSpPr>
          <p:nvPr/>
        </p:nvSpPr>
        <p:spPr bwMode="auto">
          <a:xfrm>
            <a:off x="2971800" y="3429000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just"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29718" name="Picture 2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2133600"/>
            <a:ext cx="2286000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19" name="Rectangle 24"/>
          <p:cNvSpPr>
            <a:spLocks noChangeArrowheads="1"/>
          </p:cNvSpPr>
          <p:nvPr/>
        </p:nvSpPr>
        <p:spPr bwMode="auto">
          <a:xfrm>
            <a:off x="5105400" y="3429000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just"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29720" name="Picture 2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9800"/>
            <a:ext cx="2286000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21" name="Rectangle 27"/>
          <p:cNvSpPr>
            <a:spLocks noChangeArrowheads="1"/>
          </p:cNvSpPr>
          <p:nvPr/>
        </p:nvSpPr>
        <p:spPr bwMode="auto">
          <a:xfrm>
            <a:off x="1828800" y="3460750"/>
            <a:ext cx="457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just"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9722" name="Rectangle 56"/>
          <p:cNvSpPr>
            <a:spLocks noChangeArrowheads="1"/>
          </p:cNvSpPr>
          <p:nvPr/>
        </p:nvSpPr>
        <p:spPr bwMode="auto">
          <a:xfrm>
            <a:off x="2286000" y="4191000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just" eaLnBrk="1" hangingPunct="1"/>
            <a:r>
              <a:rPr lang="en-US" altLang="en-US" i="1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x</a:t>
            </a:r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-</a:t>
            </a:r>
            <a:r>
              <a:rPr lang="en-US" altLang="en-US" i="1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y</a:t>
            </a:r>
          </a:p>
        </p:txBody>
      </p:sp>
      <p:sp>
        <p:nvSpPr>
          <p:cNvPr id="29723" name="Rectangle 57"/>
          <p:cNvSpPr>
            <a:spLocks noChangeArrowheads="1"/>
          </p:cNvSpPr>
          <p:nvPr/>
        </p:nvSpPr>
        <p:spPr bwMode="auto">
          <a:xfrm>
            <a:off x="0" y="6172200"/>
            <a:ext cx="8915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/>
            <a:r>
              <a:rPr lang="en-US" altLang="en-US" sz="12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volatile component: </a:t>
            </a:r>
            <a:r>
              <a:rPr lang="en-US" altLang="en-US" sz="1200" u="sng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3-pentanone  </a:t>
            </a:r>
            <a:r>
              <a:rPr lang="en-US" altLang="en-US" sz="12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                       </a:t>
            </a:r>
            <a:r>
              <a:rPr lang="en-US" altLang="en-US" sz="1200" u="sng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 chloroform </a:t>
            </a:r>
            <a:r>
              <a:rPr lang="en-US" altLang="en-US" sz="12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                      	    </a:t>
            </a:r>
            <a:r>
              <a:rPr lang="en-US" altLang="en-US" sz="1200" u="sng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 2-methylbutane</a:t>
            </a:r>
            <a:r>
              <a:rPr lang="en-US" altLang="en-US" sz="12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                         </a:t>
            </a:r>
            <a:r>
              <a:rPr lang="en-US" altLang="en-US" sz="1200" u="sng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4-methylpyridine</a:t>
            </a:r>
            <a:r>
              <a:rPr lang="en-US" altLang="en-US" sz="12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en-US" altLang="en-US" sz="1200" u="sng" dirty="0">
              <a:latin typeface="Times New Roman" panose="02020603050405020304" pitchFamily="18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hangingPunct="1"/>
            <a:endParaRPr lang="en-US" altLang="en-US" sz="1200" u="sng" dirty="0">
              <a:latin typeface="Times New Roman" panose="02020603050405020304" pitchFamily="18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12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second component: </a:t>
            </a:r>
            <a:r>
              <a:rPr lang="en-US" altLang="en-US" sz="1200" u="sng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3-hexanone </a:t>
            </a:r>
            <a:r>
              <a:rPr lang="en-US" altLang="en-US" sz="12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 	          		 </a:t>
            </a:r>
            <a:r>
              <a:rPr lang="en-US" altLang="en-US" sz="1200" u="sng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 furfural</a:t>
            </a:r>
            <a:r>
              <a:rPr lang="en-US" altLang="en-US" sz="12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                             	         </a:t>
            </a:r>
            <a:r>
              <a:rPr lang="en-US" altLang="en-US" sz="1200" u="sng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acetone</a:t>
            </a:r>
            <a:r>
              <a:rPr lang="en-US" altLang="en-US" sz="12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                                      </a:t>
            </a:r>
            <a:r>
              <a:rPr lang="en-US" altLang="en-US" sz="1200" u="sng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phenol</a:t>
            </a:r>
          </a:p>
        </p:txBody>
      </p:sp>
      <p:sp>
        <p:nvSpPr>
          <p:cNvPr id="29724" name="Rectangle 15"/>
          <p:cNvSpPr>
            <a:spLocks noChangeArrowheads="1"/>
          </p:cNvSpPr>
          <p:nvPr/>
        </p:nvSpPr>
        <p:spPr bwMode="auto">
          <a:xfrm>
            <a:off x="2057400" y="2132013"/>
            <a:ext cx="990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just" eaLnBrk="1" hangingPunct="1"/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T-(</a:t>
            </a:r>
            <a:r>
              <a:rPr lang="en-US" altLang="en-US" i="1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x</a:t>
            </a:r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,</a:t>
            </a:r>
            <a:r>
              <a:rPr lang="en-US" altLang="en-US" i="1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y</a:t>
            </a:r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)</a:t>
            </a:r>
            <a:endParaRPr lang="en-US" altLang="en-US" i="1">
              <a:latin typeface="Times New Roman" panose="02020603050405020304" pitchFamily="18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9725" name="Rectangle 2"/>
          <p:cNvSpPr>
            <a:spLocks noChangeArrowheads="1"/>
          </p:cNvSpPr>
          <p:nvPr/>
        </p:nvSpPr>
        <p:spPr bwMode="auto">
          <a:xfrm>
            <a:off x="2133600" y="-1588"/>
            <a:ext cx="914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just" eaLnBrk="1" hangingPunct="1"/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P-(</a:t>
            </a:r>
            <a:r>
              <a:rPr lang="en-US" altLang="en-US" i="1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x</a:t>
            </a:r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,</a:t>
            </a:r>
            <a:r>
              <a:rPr lang="en-US" altLang="en-US" i="1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y</a:t>
            </a:r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extBox 2"/>
          <p:cNvSpPr txBox="1">
            <a:spLocks noChangeArrowheads="1"/>
          </p:cNvSpPr>
          <p:nvPr/>
        </p:nvSpPr>
        <p:spPr bwMode="auto">
          <a:xfrm>
            <a:off x="609600" y="1524000"/>
            <a:ext cx="8153400" cy="4585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32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Navigate through large amounts of information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6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Don’t get intimidated, go step by step and use logic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endParaRPr lang="en-US" altLang="en-US" sz="30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hangingPunct="1">
              <a:buFontTx/>
              <a:buChar char="•"/>
            </a:pPr>
            <a:r>
              <a:rPr lang="en-US" altLang="en-US" sz="30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Relationship between T(</a:t>
            </a:r>
            <a:r>
              <a:rPr lang="en-US" altLang="en-US" sz="3000" dirty="0" err="1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x,y</a:t>
            </a:r>
            <a:r>
              <a:rPr lang="en-US" altLang="en-US" sz="30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), P(</a:t>
            </a:r>
            <a:r>
              <a:rPr lang="en-US" altLang="en-US" sz="3000" dirty="0" err="1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x,y</a:t>
            </a:r>
            <a:r>
              <a:rPr lang="en-US" altLang="en-US" sz="30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), and x-y diagrams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6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Use what you know already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6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Match by scale of pressure or temperature</a:t>
            </a:r>
          </a:p>
          <a:p>
            <a:pPr marL="457200" lvl="1" indent="0" eaLnBrk="1" hangingPunct="1"/>
            <a:endParaRPr lang="en-US" altLang="en-US" sz="36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30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T, P, and x-y azeotropes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26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Match by composition</a:t>
            </a:r>
          </a:p>
        </p:txBody>
      </p:sp>
      <p:sp>
        <p:nvSpPr>
          <p:cNvPr id="30722" name="TextBox 1"/>
          <p:cNvSpPr txBox="1">
            <a:spLocks noChangeArrowheads="1"/>
          </p:cNvSpPr>
          <p:nvPr/>
        </p:nvSpPr>
        <p:spPr bwMode="auto">
          <a:xfrm>
            <a:off x="457200" y="304800"/>
            <a:ext cx="86868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/>
            <a:r>
              <a:rPr lang="en-US" altLang="en-US" sz="4200">
                <a:solidFill>
                  <a:schemeClr val="accent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Takeaways - What did we learn?</a:t>
            </a:r>
          </a:p>
        </p:txBody>
      </p:sp>
      <p:pic>
        <p:nvPicPr>
          <p:cNvPr id="30725" name="Picture 5" descr="Image result for take away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290" y="4648200"/>
            <a:ext cx="2049463" cy="204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-685800" y="603250"/>
            <a:ext cx="6096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640" tIns="571320" rIns="1142640" bIns="571320" anchor="ctr">
            <a:spAutoFit/>
          </a:bodyPr>
          <a:lstStyle>
            <a:lvl1pPr>
              <a:tabLst>
                <a:tab pos="1828800" algn="dec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tabLst>
                <a:tab pos="1828800" algn="dec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tabLst>
                <a:tab pos="1828800" algn="dec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tabLst>
                <a:tab pos="1828800" algn="dec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tabLst>
                <a:tab pos="1828800" algn="dec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1828800" algn="dec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1828800" algn="dec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1828800" algn="dec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1828800" algn="dec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Binary Mixture A</a:t>
            </a:r>
          </a:p>
          <a:p>
            <a:pPr eaLnBrk="1" hangingPunct="1"/>
            <a:r>
              <a:rPr lang="en-US" altLang="en-US" sz="120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	pressure-composition diagram:  </a:t>
            </a:r>
            <a:r>
              <a:rPr lang="en-US" altLang="en-US" sz="1200" u="sng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  1  </a:t>
            </a:r>
            <a:r>
              <a:rPr lang="en-US" altLang="en-US" sz="120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</a:t>
            </a:r>
          </a:p>
          <a:p>
            <a:pPr eaLnBrk="1" hangingPunct="1"/>
            <a:r>
              <a:rPr lang="en-US" altLang="en-US" sz="120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	temperature-composition diagram:  </a:t>
            </a:r>
            <a:r>
              <a:rPr lang="en-US" altLang="en-US" sz="1200" u="sng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      </a:t>
            </a:r>
            <a:r>
              <a:rPr lang="en-US" altLang="en-US" sz="120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</a:t>
            </a:r>
          </a:p>
          <a:p>
            <a:pPr eaLnBrk="1" hangingPunct="1"/>
            <a:r>
              <a:rPr lang="en-US" altLang="en-US" sz="120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	x-y diagram:  </a:t>
            </a:r>
            <a:r>
              <a:rPr lang="en-US" altLang="en-US" sz="1200" u="sng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      </a:t>
            </a:r>
            <a:r>
              <a:rPr lang="en-US" altLang="en-US" sz="120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</a:t>
            </a:r>
          </a:p>
          <a:p>
            <a:pPr eaLnBrk="1" hangingPunct="1"/>
            <a:r>
              <a:rPr lang="en-US" altLang="en-US" sz="120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	volatile component:  </a:t>
            </a:r>
            <a:r>
              <a:rPr lang="en-US" altLang="en-US" sz="1200" u="sng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                       </a:t>
            </a:r>
            <a:r>
              <a:rPr lang="en-US" altLang="en-US" sz="120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</a:t>
            </a:r>
          </a:p>
          <a:p>
            <a:pPr eaLnBrk="1" hangingPunct="1"/>
            <a:r>
              <a:rPr lang="en-US" altLang="en-US" sz="120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	second component:  </a:t>
            </a:r>
            <a:r>
              <a:rPr lang="en-US" altLang="en-US" sz="1200" u="sng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                       </a:t>
            </a:r>
            <a:r>
              <a:rPr lang="en-US" altLang="en-US" sz="120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</a:t>
            </a:r>
          </a:p>
          <a:p>
            <a:pPr eaLnBrk="1" hangingPunct="1"/>
            <a:endParaRPr lang="en-US" altLang="en-US" sz="1200">
              <a:latin typeface="Times New Roman" panose="02020603050405020304" pitchFamily="18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120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Binary Mixture B</a:t>
            </a:r>
          </a:p>
          <a:p>
            <a:pPr eaLnBrk="1" hangingPunct="1"/>
            <a:r>
              <a:rPr lang="en-US" altLang="en-US" sz="120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	pressure-composition diagram:  </a:t>
            </a:r>
            <a:r>
              <a:rPr lang="en-US" altLang="en-US" sz="1200" u="sng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  2  </a:t>
            </a:r>
            <a:r>
              <a:rPr lang="en-US" altLang="en-US" sz="120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</a:t>
            </a:r>
          </a:p>
          <a:p>
            <a:pPr eaLnBrk="1" hangingPunct="1"/>
            <a:r>
              <a:rPr lang="en-US" altLang="en-US" sz="120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	temperature-composition diagram:  </a:t>
            </a:r>
            <a:r>
              <a:rPr lang="en-US" altLang="en-US" sz="1200" u="sng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      </a:t>
            </a:r>
            <a:r>
              <a:rPr lang="en-US" altLang="en-US" sz="120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</a:t>
            </a:r>
          </a:p>
          <a:p>
            <a:pPr eaLnBrk="1" hangingPunct="1"/>
            <a:r>
              <a:rPr lang="en-US" altLang="en-US" sz="120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	x-y diagram:  </a:t>
            </a:r>
            <a:r>
              <a:rPr lang="en-US" altLang="en-US" sz="1200" u="sng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      </a:t>
            </a:r>
            <a:r>
              <a:rPr lang="en-US" altLang="en-US" sz="120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</a:t>
            </a:r>
          </a:p>
          <a:p>
            <a:pPr eaLnBrk="1" hangingPunct="1"/>
            <a:r>
              <a:rPr lang="en-US" altLang="en-US" sz="120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	volatile component:  </a:t>
            </a:r>
            <a:r>
              <a:rPr lang="en-US" altLang="en-US" sz="1200" u="sng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                       </a:t>
            </a:r>
            <a:r>
              <a:rPr lang="en-US" altLang="en-US" sz="120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</a:t>
            </a:r>
          </a:p>
          <a:p>
            <a:pPr eaLnBrk="1" hangingPunct="1"/>
            <a:r>
              <a:rPr lang="en-US" altLang="en-US" sz="120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	second component:  </a:t>
            </a:r>
            <a:r>
              <a:rPr lang="en-US" altLang="en-US" sz="1200" u="sng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                       </a:t>
            </a:r>
            <a:r>
              <a:rPr lang="en-US" altLang="en-US" sz="120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</a:t>
            </a:r>
          </a:p>
          <a:p>
            <a:pPr eaLnBrk="1" hangingPunct="1"/>
            <a:endParaRPr lang="en-US" altLang="en-US" sz="1200">
              <a:latin typeface="Times New Roman" panose="02020603050405020304" pitchFamily="18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120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Binary Mixture C</a:t>
            </a:r>
          </a:p>
          <a:p>
            <a:pPr eaLnBrk="1" hangingPunct="1"/>
            <a:r>
              <a:rPr lang="en-US" altLang="en-US" sz="120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	pressure-composition diagram:  </a:t>
            </a:r>
            <a:r>
              <a:rPr lang="en-US" altLang="en-US" sz="1200" u="sng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  3  </a:t>
            </a:r>
            <a:r>
              <a:rPr lang="en-US" altLang="en-US" sz="120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</a:t>
            </a:r>
          </a:p>
          <a:p>
            <a:pPr eaLnBrk="1" hangingPunct="1"/>
            <a:r>
              <a:rPr lang="en-US" altLang="en-US" sz="120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	temperature-composition diagram:  </a:t>
            </a:r>
            <a:r>
              <a:rPr lang="en-US" altLang="en-US" sz="1200" u="sng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      </a:t>
            </a:r>
            <a:r>
              <a:rPr lang="en-US" altLang="en-US" sz="120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</a:t>
            </a:r>
          </a:p>
          <a:p>
            <a:pPr eaLnBrk="1" hangingPunct="1"/>
            <a:r>
              <a:rPr lang="en-US" altLang="en-US" sz="120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	x-y diagram:  </a:t>
            </a:r>
            <a:r>
              <a:rPr lang="en-US" altLang="en-US" sz="1200" u="sng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      </a:t>
            </a:r>
            <a:r>
              <a:rPr lang="en-US" altLang="en-US" sz="120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</a:t>
            </a:r>
          </a:p>
          <a:p>
            <a:pPr eaLnBrk="1" hangingPunct="1"/>
            <a:r>
              <a:rPr lang="en-US" altLang="en-US" sz="120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	volatile component:  </a:t>
            </a:r>
            <a:r>
              <a:rPr lang="en-US" altLang="en-US" sz="1200" u="sng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                       </a:t>
            </a:r>
            <a:r>
              <a:rPr lang="en-US" altLang="en-US" sz="120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</a:t>
            </a:r>
          </a:p>
          <a:p>
            <a:pPr eaLnBrk="1" hangingPunct="1"/>
            <a:r>
              <a:rPr lang="en-US" altLang="en-US" sz="120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	second component:  </a:t>
            </a:r>
            <a:r>
              <a:rPr lang="en-US" altLang="en-US" sz="1200" u="sng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                       </a:t>
            </a:r>
            <a:r>
              <a:rPr lang="en-US" altLang="en-US" sz="120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</a:t>
            </a:r>
          </a:p>
          <a:p>
            <a:pPr eaLnBrk="1" hangingPunct="1"/>
            <a:endParaRPr lang="en-US" altLang="en-US" sz="1200">
              <a:latin typeface="Times New Roman" panose="02020603050405020304" pitchFamily="18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120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Binary Mixture D</a:t>
            </a:r>
          </a:p>
          <a:p>
            <a:pPr eaLnBrk="1" hangingPunct="1"/>
            <a:r>
              <a:rPr lang="en-US" altLang="en-US" sz="120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	pressure-composition diagram:  </a:t>
            </a:r>
            <a:r>
              <a:rPr lang="en-US" altLang="en-US" sz="1200" u="sng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  4  </a:t>
            </a:r>
            <a:r>
              <a:rPr lang="en-US" altLang="en-US" sz="120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</a:t>
            </a:r>
          </a:p>
          <a:p>
            <a:pPr eaLnBrk="1" hangingPunct="1"/>
            <a:r>
              <a:rPr lang="en-US" altLang="en-US" sz="120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	temperature-composition diagram:  </a:t>
            </a:r>
            <a:r>
              <a:rPr lang="en-US" altLang="en-US" sz="1200" u="sng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      </a:t>
            </a:r>
            <a:r>
              <a:rPr lang="en-US" altLang="en-US" sz="120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</a:t>
            </a:r>
          </a:p>
          <a:p>
            <a:pPr eaLnBrk="1" hangingPunct="1"/>
            <a:r>
              <a:rPr lang="en-US" altLang="en-US" sz="120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	x-y diagram:  </a:t>
            </a:r>
            <a:r>
              <a:rPr lang="en-US" altLang="en-US" sz="1200" u="sng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      </a:t>
            </a:r>
            <a:r>
              <a:rPr lang="en-US" altLang="en-US" sz="120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</a:t>
            </a:r>
          </a:p>
          <a:p>
            <a:pPr eaLnBrk="1" hangingPunct="1"/>
            <a:r>
              <a:rPr lang="en-US" altLang="en-US" sz="120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	volatile component:  </a:t>
            </a:r>
            <a:r>
              <a:rPr lang="en-US" altLang="en-US" sz="1200" u="sng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                       </a:t>
            </a:r>
            <a:r>
              <a:rPr lang="en-US" altLang="en-US" sz="120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</a:t>
            </a:r>
          </a:p>
          <a:p>
            <a:pPr eaLnBrk="1" hangingPunct="1"/>
            <a:r>
              <a:rPr lang="en-US" altLang="en-US" sz="120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	second component:  </a:t>
            </a:r>
            <a:r>
              <a:rPr lang="en-US" altLang="en-US" sz="1200" u="sng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                       </a:t>
            </a:r>
            <a:r>
              <a:rPr lang="en-US" altLang="en-US" sz="120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</a:t>
            </a:r>
          </a:p>
          <a:p>
            <a:pPr eaLnBrk="1" hangingPunct="1"/>
            <a:br>
              <a:rPr lang="en-US" altLang="en-US" sz="120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endParaRPr lang="en-US" altLang="en-US" sz="1200">
              <a:latin typeface="Times New Roman" panose="02020603050405020304" pitchFamily="18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120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	</a:t>
            </a:r>
            <a:br>
              <a:rPr lang="en-US" altLang="en-US" sz="120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endParaRPr lang="en-US" altLang="en-US" sz="1200">
              <a:latin typeface="Times New Roman" panose="02020603050405020304" pitchFamily="18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7171" name="Rectangle 6"/>
          <p:cNvSpPr>
            <a:spLocks noChangeArrowheads="1"/>
          </p:cNvSpPr>
          <p:nvPr/>
        </p:nvSpPr>
        <p:spPr bwMode="auto">
          <a:xfrm>
            <a:off x="457200" y="398463"/>
            <a:ext cx="82772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just" eaLnBrk="1" hangingPunct="1"/>
            <a:r>
              <a:rPr lang="en-US" altLang="en-US" sz="120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4.di.2a.  Consider the vapor-liquid equilibria of four binary mixtures represented by the temperature-composition diagrams, pressure-composition diagrams, and </a:t>
            </a:r>
            <a:r>
              <a:rPr lang="en-US" altLang="en-US" sz="1200" i="1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x</a:t>
            </a:r>
            <a:r>
              <a:rPr lang="en-US" altLang="en-US" sz="120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-</a:t>
            </a:r>
            <a:r>
              <a:rPr lang="en-US" altLang="en-US" sz="1200" i="1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y</a:t>
            </a:r>
            <a:r>
              <a:rPr lang="en-US" altLang="en-US" sz="120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 diagrams on the following three pages.  Use these diagrams and the list of compounds in the right column to complete the following list.</a:t>
            </a:r>
          </a:p>
        </p:txBody>
      </p:sp>
      <p:sp>
        <p:nvSpPr>
          <p:cNvPr id="7172" name="Rectangle 3"/>
          <p:cNvSpPr>
            <a:spLocks noChangeArrowheads="1"/>
          </p:cNvSpPr>
          <p:nvPr/>
        </p:nvSpPr>
        <p:spPr bwMode="auto">
          <a:xfrm>
            <a:off x="4567238" y="1885950"/>
            <a:ext cx="3962400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/>
            <a:r>
              <a:rPr lang="en-US" altLang="en-US" sz="12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boiling point </a:t>
            </a:r>
            <a:r>
              <a:rPr lang="nb-NO" altLang="en-US" sz="12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at 1 atm (ºC)</a:t>
            </a:r>
          </a:p>
          <a:p>
            <a:pPr eaLnBrk="1" hangingPunct="1"/>
            <a:endParaRPr lang="en-US" altLang="en-US" sz="1200" dirty="0">
              <a:latin typeface="Times New Roman" panose="02020603050405020304" pitchFamily="18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hangingPunct="1"/>
            <a:r>
              <a:rPr lang="nb-NO" altLang="en-US" sz="12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ethylene oxide		14</a:t>
            </a:r>
            <a:endParaRPr lang="en-US" altLang="en-US" sz="1200" dirty="0">
              <a:latin typeface="Times New Roman" panose="02020603050405020304" pitchFamily="18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12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2-methylbutane	28</a:t>
            </a:r>
          </a:p>
          <a:p>
            <a:pPr eaLnBrk="1" hangingPunct="1"/>
            <a:r>
              <a:rPr lang="en-US" altLang="en-US" sz="12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methylene chloride	40</a:t>
            </a:r>
          </a:p>
          <a:p>
            <a:pPr eaLnBrk="1" hangingPunct="1"/>
            <a:r>
              <a:rPr lang="en-US" altLang="en-US" sz="12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acetone		56</a:t>
            </a:r>
          </a:p>
          <a:p>
            <a:pPr eaLnBrk="1" hangingPunct="1"/>
            <a:r>
              <a:rPr lang="en-US" altLang="en-US" sz="12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chloroform		61</a:t>
            </a:r>
          </a:p>
          <a:p>
            <a:pPr eaLnBrk="1" hangingPunct="1"/>
            <a:r>
              <a:rPr lang="en-US" altLang="en-US" sz="12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hexane			69</a:t>
            </a:r>
          </a:p>
          <a:p>
            <a:pPr eaLnBrk="1" hangingPunct="1"/>
            <a:r>
              <a:rPr lang="en-US" altLang="en-US" sz="12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2-butanone		80</a:t>
            </a:r>
          </a:p>
          <a:p>
            <a:pPr eaLnBrk="1" hangingPunct="1"/>
            <a:r>
              <a:rPr lang="en-US" altLang="en-US" sz="12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trichloroethylene	87</a:t>
            </a:r>
          </a:p>
          <a:p>
            <a:pPr eaLnBrk="1" hangingPunct="1"/>
            <a:r>
              <a:rPr lang="en-US" altLang="en-US" sz="12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3-pentanone		102</a:t>
            </a:r>
          </a:p>
          <a:p>
            <a:pPr eaLnBrk="1" hangingPunct="1"/>
            <a:r>
              <a:rPr lang="en-US" altLang="en-US" sz="12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4-methyl-2-pentanone	116</a:t>
            </a:r>
          </a:p>
          <a:p>
            <a:pPr eaLnBrk="1" hangingPunct="1"/>
            <a:r>
              <a:rPr lang="en-US" altLang="en-US" sz="12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3-hexanone		123</a:t>
            </a:r>
          </a:p>
          <a:p>
            <a:pPr eaLnBrk="1" hangingPunct="1"/>
            <a:r>
              <a:rPr lang="en-US" altLang="en-US" sz="12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chlorobenzene		132</a:t>
            </a:r>
          </a:p>
          <a:p>
            <a:pPr eaLnBrk="1" hangingPunct="1"/>
            <a:r>
              <a:rPr lang="en-US" altLang="en-US" sz="12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4-methylpyridine	145</a:t>
            </a:r>
          </a:p>
          <a:p>
            <a:pPr eaLnBrk="1" hangingPunct="1"/>
            <a:r>
              <a:rPr lang="en-US" altLang="en-US" sz="12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furfural		162</a:t>
            </a:r>
          </a:p>
          <a:p>
            <a:pPr eaLnBrk="1" hangingPunct="1"/>
            <a:r>
              <a:rPr lang="en-US" altLang="en-US" sz="12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phenol			182</a:t>
            </a:r>
          </a:p>
          <a:p>
            <a:pPr eaLnBrk="1" hangingPunct="1"/>
            <a:r>
              <a:rPr lang="en-US" altLang="en-US" sz="12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acetophenone		203</a:t>
            </a:r>
          </a:p>
          <a:p>
            <a:pPr eaLnBrk="1" hangingPunct="1"/>
            <a:r>
              <a:rPr lang="en-US" altLang="en-US" sz="12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octanoic acid		240</a:t>
            </a:r>
          </a:p>
          <a:p>
            <a:pPr eaLnBrk="1" hangingPunct="1"/>
            <a:endParaRPr lang="en-US" altLang="en-US" sz="1200" dirty="0">
              <a:latin typeface="Times New Roman" panose="02020603050405020304" pitchFamily="18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12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You may use a compound more than once, or not at all.</a:t>
            </a:r>
          </a:p>
        </p:txBody>
      </p:sp>
      <p:sp>
        <p:nvSpPr>
          <p:cNvPr id="4101" name="TextBox 1"/>
          <p:cNvSpPr txBox="1">
            <a:spLocks noChangeArrowheads="1"/>
          </p:cNvSpPr>
          <p:nvPr/>
        </p:nvSpPr>
        <p:spPr bwMode="auto">
          <a:xfrm>
            <a:off x="2971800" y="6061075"/>
            <a:ext cx="5029200" cy="461963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/>
            <a:r>
              <a:rPr lang="en-US" altLang="en-US" sz="240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So much information! Where to start??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0"/>
            <a:ext cx="2209800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8" name="Rectangle 22"/>
          <p:cNvSpPr>
            <a:spLocks noChangeArrowheads="1"/>
          </p:cNvSpPr>
          <p:nvPr/>
        </p:nvSpPr>
        <p:spPr bwMode="auto">
          <a:xfrm>
            <a:off x="0" y="2055813"/>
            <a:ext cx="990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just" eaLnBrk="1" hangingPunct="1"/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P-(</a:t>
            </a:r>
            <a:r>
              <a:rPr lang="en-US" altLang="en-US" i="1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x</a:t>
            </a:r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,</a:t>
            </a:r>
            <a:r>
              <a:rPr lang="en-US" altLang="en-US" i="1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y</a:t>
            </a:r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)</a:t>
            </a:r>
          </a:p>
        </p:txBody>
      </p:sp>
      <p:grpSp>
        <p:nvGrpSpPr>
          <p:cNvPr id="9219" name="Group 39"/>
          <p:cNvGrpSpPr>
            <a:grpSpLocks/>
          </p:cNvGrpSpPr>
          <p:nvPr/>
        </p:nvGrpSpPr>
        <p:grpSpPr bwMode="auto">
          <a:xfrm>
            <a:off x="0" y="0"/>
            <a:ext cx="2286000" cy="2424113"/>
            <a:chOff x="0" y="0"/>
            <a:chExt cx="1440" cy="1527"/>
          </a:xfrm>
        </p:grpSpPr>
        <p:pic>
          <p:nvPicPr>
            <p:cNvPr id="9242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440" cy="1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43" name="Rectangle 25"/>
            <p:cNvSpPr>
              <a:spLocks noChangeArrowheads="1"/>
            </p:cNvSpPr>
            <p:nvPr/>
          </p:nvSpPr>
          <p:spPr bwMode="auto">
            <a:xfrm>
              <a:off x="720" y="1296"/>
              <a:ext cx="48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1pPr>
              <a:lvl2pPr marL="742950" indent="-285750"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2pPr>
              <a:lvl3pPr marL="1143000" indent="-228600"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3pPr>
              <a:lvl4pPr marL="1600200" indent="-228600"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4pPr>
              <a:lvl5pPr marL="2057400" indent="-228600"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9pPr>
            </a:lstStyle>
            <a:p>
              <a:pPr algn="just" eaLnBrk="1" hangingPunct="1"/>
              <a:r>
                <a:rPr lang="en-US" altLang="en-US"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9221" name="Rectangle 26"/>
          <p:cNvSpPr>
            <a:spLocks noChangeArrowheads="1"/>
          </p:cNvSpPr>
          <p:nvPr/>
        </p:nvSpPr>
        <p:spPr bwMode="auto">
          <a:xfrm>
            <a:off x="3505200" y="2057400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just"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9222" name="Picture 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22860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Rectangle 27"/>
          <p:cNvSpPr>
            <a:spLocks noChangeArrowheads="1"/>
          </p:cNvSpPr>
          <p:nvPr/>
        </p:nvSpPr>
        <p:spPr bwMode="auto">
          <a:xfrm>
            <a:off x="5791200" y="2133600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just"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9224" name="Picture 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0"/>
            <a:ext cx="22860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5" name="Rectangle 28"/>
          <p:cNvSpPr>
            <a:spLocks noChangeArrowheads="1"/>
          </p:cNvSpPr>
          <p:nvPr/>
        </p:nvSpPr>
        <p:spPr bwMode="auto">
          <a:xfrm>
            <a:off x="8001000" y="2133600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just"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4</a:t>
            </a:r>
          </a:p>
        </p:txBody>
      </p:sp>
      <p:sp>
        <p:nvSpPr>
          <p:cNvPr id="9226" name="Rectangle 33"/>
          <p:cNvSpPr>
            <a:spLocks noChangeArrowheads="1"/>
          </p:cNvSpPr>
          <p:nvPr/>
        </p:nvSpPr>
        <p:spPr bwMode="auto">
          <a:xfrm>
            <a:off x="0" y="4951413"/>
            <a:ext cx="914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just" eaLnBrk="1" hangingPunct="1"/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T-(</a:t>
            </a:r>
            <a:r>
              <a:rPr lang="en-US" altLang="en-US" i="1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x</a:t>
            </a:r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,</a:t>
            </a:r>
            <a:r>
              <a:rPr lang="en-US" altLang="en-US" i="1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y</a:t>
            </a:r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9227" name="Picture 2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71800"/>
            <a:ext cx="2286000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8" name="Rectangle 34"/>
          <p:cNvSpPr>
            <a:spLocks noChangeArrowheads="1"/>
          </p:cNvSpPr>
          <p:nvPr/>
        </p:nvSpPr>
        <p:spPr bwMode="auto">
          <a:xfrm>
            <a:off x="1219200" y="4994275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just"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1</a:t>
            </a:r>
          </a:p>
        </p:txBody>
      </p:sp>
      <p:grpSp>
        <p:nvGrpSpPr>
          <p:cNvPr id="9229" name="Group 44"/>
          <p:cNvGrpSpPr>
            <a:grpSpLocks/>
          </p:cNvGrpSpPr>
          <p:nvPr/>
        </p:nvGrpSpPr>
        <p:grpSpPr bwMode="auto">
          <a:xfrm>
            <a:off x="2286000" y="2895600"/>
            <a:ext cx="2362200" cy="2424113"/>
            <a:chOff x="1440" y="1824"/>
            <a:chExt cx="1488" cy="1527"/>
          </a:xfrm>
        </p:grpSpPr>
        <p:pic>
          <p:nvPicPr>
            <p:cNvPr id="9240" name="Picture 30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1824"/>
              <a:ext cx="1488" cy="1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41" name="Rectangle 35"/>
            <p:cNvSpPr>
              <a:spLocks noChangeArrowheads="1"/>
            </p:cNvSpPr>
            <p:nvPr/>
          </p:nvSpPr>
          <p:spPr bwMode="auto">
            <a:xfrm>
              <a:off x="2208" y="3120"/>
              <a:ext cx="48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1pPr>
              <a:lvl2pPr marL="742950" indent="-285750"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2pPr>
              <a:lvl3pPr marL="1143000" indent="-228600"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3pPr>
              <a:lvl4pPr marL="1600200" indent="-228600"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4pPr>
              <a:lvl5pPr marL="2057400" indent="-228600"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9pPr>
            </a:lstStyle>
            <a:p>
              <a:pPr algn="just" eaLnBrk="1" hangingPunct="1"/>
              <a:r>
                <a:rPr lang="en-US" altLang="en-US"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2</a:t>
              </a:r>
            </a:p>
          </p:txBody>
        </p:sp>
      </p:grpSp>
      <p:pic>
        <p:nvPicPr>
          <p:cNvPr id="9230" name="Picture 3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895600"/>
            <a:ext cx="2286000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1" name="Rectangle 36"/>
          <p:cNvSpPr>
            <a:spLocks noChangeArrowheads="1"/>
          </p:cNvSpPr>
          <p:nvPr/>
        </p:nvSpPr>
        <p:spPr bwMode="auto">
          <a:xfrm>
            <a:off x="5791200" y="5029200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just"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9232" name="Picture 3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971800"/>
            <a:ext cx="2286000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3" name="Rectangle 37"/>
          <p:cNvSpPr>
            <a:spLocks noChangeArrowheads="1"/>
          </p:cNvSpPr>
          <p:nvPr/>
        </p:nvSpPr>
        <p:spPr bwMode="auto">
          <a:xfrm>
            <a:off x="8001000" y="5029200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just"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147" name="Rectangle 51"/>
          <p:cNvSpPr>
            <a:spLocks noChangeArrowheads="1"/>
          </p:cNvSpPr>
          <p:nvPr/>
        </p:nvSpPr>
        <p:spPr bwMode="auto">
          <a:xfrm>
            <a:off x="1143000" y="5407025"/>
            <a:ext cx="62484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These graphs have azeotropes, while the others do not. How do we determine which ones go together?</a:t>
            </a:r>
          </a:p>
        </p:txBody>
      </p:sp>
      <p:sp>
        <p:nvSpPr>
          <p:cNvPr id="2" name="Rectangle 1"/>
          <p:cNvSpPr/>
          <p:nvPr/>
        </p:nvSpPr>
        <p:spPr>
          <a:xfrm>
            <a:off x="2590800" y="1"/>
            <a:ext cx="1981200" cy="205105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876800" y="2884488"/>
            <a:ext cx="1981200" cy="205105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85750" y="2980373"/>
            <a:ext cx="1981200" cy="205105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7162800" y="95568"/>
            <a:ext cx="1981200" cy="205105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53"/>
          <p:cNvSpPr>
            <a:spLocks noChangeArrowheads="1"/>
          </p:cNvSpPr>
          <p:nvPr/>
        </p:nvSpPr>
        <p:spPr bwMode="auto">
          <a:xfrm>
            <a:off x="1143000" y="6092825"/>
            <a:ext cx="76962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The composition of the azeotrope on P-(</a:t>
            </a:r>
            <a:r>
              <a:rPr lang="en-US" altLang="en-US" i="1" dirty="0" err="1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x</a:t>
            </a:r>
            <a:r>
              <a:rPr lang="en-US" altLang="en-US" dirty="0" err="1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,</a:t>
            </a:r>
            <a:r>
              <a:rPr lang="en-US" altLang="en-US" i="1" dirty="0" err="1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y</a:t>
            </a: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) equals the composition of the azeotrope on the corresponding T-(</a:t>
            </a:r>
            <a:r>
              <a:rPr lang="en-US" altLang="en-US" i="1" dirty="0" err="1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x</a:t>
            </a:r>
            <a:r>
              <a:rPr lang="en-US" altLang="en-US" dirty="0" err="1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,</a:t>
            </a:r>
            <a:r>
              <a:rPr lang="en-US" altLang="en-US" i="1" dirty="0" err="1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y</a:t>
            </a: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) diagram.</a:t>
            </a:r>
          </a:p>
        </p:txBody>
      </p:sp>
      <p:sp>
        <p:nvSpPr>
          <p:cNvPr id="35" name="Oval 47"/>
          <p:cNvSpPr>
            <a:spLocks noChangeArrowheads="1"/>
          </p:cNvSpPr>
          <p:nvPr/>
        </p:nvSpPr>
        <p:spPr bwMode="auto">
          <a:xfrm>
            <a:off x="4038600" y="228600"/>
            <a:ext cx="228600" cy="228600"/>
          </a:xfrm>
          <a:prstGeom prst="ellipse">
            <a:avLst/>
          </a:prstGeom>
          <a:noFill/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8" name="Oval 47"/>
          <p:cNvSpPr>
            <a:spLocks noChangeArrowheads="1"/>
          </p:cNvSpPr>
          <p:nvPr/>
        </p:nvSpPr>
        <p:spPr bwMode="auto">
          <a:xfrm>
            <a:off x="6374130" y="4175125"/>
            <a:ext cx="228600" cy="228600"/>
          </a:xfrm>
          <a:prstGeom prst="ellipse">
            <a:avLst/>
          </a:prstGeom>
          <a:noFill/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9" name="Oval 47"/>
          <p:cNvSpPr>
            <a:spLocks noChangeArrowheads="1"/>
          </p:cNvSpPr>
          <p:nvPr/>
        </p:nvSpPr>
        <p:spPr bwMode="auto">
          <a:xfrm>
            <a:off x="7772400" y="1294130"/>
            <a:ext cx="228600" cy="228600"/>
          </a:xfrm>
          <a:prstGeom prst="ellipse">
            <a:avLst/>
          </a:prstGeom>
          <a:noFill/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0" name="Oval 47"/>
          <p:cNvSpPr>
            <a:spLocks noChangeArrowheads="1"/>
          </p:cNvSpPr>
          <p:nvPr/>
        </p:nvSpPr>
        <p:spPr bwMode="auto">
          <a:xfrm>
            <a:off x="914400" y="3226753"/>
            <a:ext cx="228600" cy="228600"/>
          </a:xfrm>
          <a:prstGeom prst="ellipse">
            <a:avLst/>
          </a:prstGeom>
          <a:noFill/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1" name="Line 54"/>
          <p:cNvSpPr>
            <a:spLocks noChangeShapeType="1"/>
          </p:cNvSpPr>
          <p:nvPr/>
        </p:nvSpPr>
        <p:spPr bwMode="auto">
          <a:xfrm flipH="1" flipV="1">
            <a:off x="4191000" y="457198"/>
            <a:ext cx="2286000" cy="3717926"/>
          </a:xfrm>
          <a:prstGeom prst="line">
            <a:avLst/>
          </a:prstGeom>
          <a:noFill/>
          <a:ln w="38100">
            <a:solidFill>
              <a:schemeClr val="accent1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Line 54"/>
          <p:cNvSpPr>
            <a:spLocks noChangeShapeType="1"/>
          </p:cNvSpPr>
          <p:nvPr/>
        </p:nvSpPr>
        <p:spPr bwMode="auto">
          <a:xfrm flipV="1">
            <a:off x="1143000" y="1460498"/>
            <a:ext cx="6629400" cy="1836738"/>
          </a:xfrm>
          <a:prstGeom prst="line">
            <a:avLst/>
          </a:prstGeom>
          <a:noFill/>
          <a:ln w="38100">
            <a:solidFill>
              <a:schemeClr val="accent1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Oval 47">
            <a:extLst>
              <a:ext uri="{FF2B5EF4-FFF2-40B4-BE49-F238E27FC236}">
                <a16:creationId xmlns:a16="http://schemas.microsoft.com/office/drawing/2014/main" id="{818CD14A-066B-4DE7-A629-7CE6C7632B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2050" y="6169025"/>
            <a:ext cx="228600" cy="2286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0D7B71-830A-4D16-93D9-A1A88193A753}"/>
              </a:ext>
            </a:extLst>
          </p:cNvPr>
          <p:cNvCxnSpPr>
            <a:stCxn id="35" idx="4"/>
          </p:cNvCxnSpPr>
          <p:nvPr/>
        </p:nvCxnSpPr>
        <p:spPr>
          <a:xfrm flipH="1">
            <a:off x="4114800" y="457200"/>
            <a:ext cx="38100" cy="1219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D76BFC10-AA9A-4318-8491-91671532D417}"/>
              </a:ext>
            </a:extLst>
          </p:cNvPr>
          <p:cNvCxnSpPr>
            <a:cxnSpLocks/>
          </p:cNvCxnSpPr>
          <p:nvPr/>
        </p:nvCxnSpPr>
        <p:spPr>
          <a:xfrm flipH="1">
            <a:off x="993358" y="3455353"/>
            <a:ext cx="35342" cy="11309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8BD27FFD-4085-4893-8780-64E6F3374B0D}"/>
              </a:ext>
            </a:extLst>
          </p:cNvPr>
          <p:cNvCxnSpPr>
            <a:cxnSpLocks/>
          </p:cNvCxnSpPr>
          <p:nvPr/>
        </p:nvCxnSpPr>
        <p:spPr>
          <a:xfrm flipH="1">
            <a:off x="7879740" y="1502092"/>
            <a:ext cx="6960" cy="2227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4E228ED2-84E9-467B-B398-6F4B601F7BE0}"/>
              </a:ext>
            </a:extLst>
          </p:cNvPr>
          <p:cNvCxnSpPr>
            <a:cxnSpLocks/>
          </p:cNvCxnSpPr>
          <p:nvPr/>
        </p:nvCxnSpPr>
        <p:spPr>
          <a:xfrm flipH="1">
            <a:off x="6502916" y="4413250"/>
            <a:ext cx="4564" cy="1460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47" grpId="0"/>
      <p:bldP spid="34" grpId="0"/>
      <p:bldP spid="35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-685800" y="603250"/>
            <a:ext cx="6096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640" tIns="571320" rIns="1142640" bIns="571320" anchor="ctr">
            <a:spAutoFit/>
          </a:bodyPr>
          <a:lstStyle>
            <a:lvl1pPr>
              <a:tabLst>
                <a:tab pos="1828800" algn="dec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tabLst>
                <a:tab pos="1828800" algn="dec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tabLst>
                <a:tab pos="1828800" algn="dec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tabLst>
                <a:tab pos="1828800" algn="dec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tabLst>
                <a:tab pos="1828800" algn="dec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1828800" algn="dec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1828800" algn="dec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1828800" algn="dec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1828800" algn="dec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/>
            <a:r>
              <a:rPr lang="en-US" altLang="en-US" sz="12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Binary Mixture A</a:t>
            </a:r>
          </a:p>
          <a:p>
            <a:pPr eaLnBrk="1" hangingPunct="1"/>
            <a:r>
              <a:rPr lang="en-US" altLang="en-US" sz="12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	pressure-composition diagram:  </a:t>
            </a:r>
            <a:r>
              <a:rPr lang="en-US" altLang="en-US" sz="1200" u="sng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  1  </a:t>
            </a:r>
            <a:r>
              <a:rPr lang="en-US" altLang="en-US" sz="12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</a:t>
            </a:r>
          </a:p>
          <a:p>
            <a:pPr eaLnBrk="1" hangingPunct="1"/>
            <a:r>
              <a:rPr lang="en-US" altLang="en-US" sz="12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	temperature-composition diagram:  </a:t>
            </a:r>
            <a:r>
              <a:rPr lang="en-US" altLang="en-US" sz="1200" u="sng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      </a:t>
            </a:r>
            <a:r>
              <a:rPr lang="en-US" altLang="en-US" sz="12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</a:t>
            </a:r>
          </a:p>
          <a:p>
            <a:pPr eaLnBrk="1" hangingPunct="1"/>
            <a:r>
              <a:rPr lang="en-US" altLang="en-US" sz="12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	x-y diagram:  </a:t>
            </a:r>
            <a:r>
              <a:rPr lang="en-US" altLang="en-US" sz="1200" u="sng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      </a:t>
            </a:r>
            <a:r>
              <a:rPr lang="en-US" altLang="en-US" sz="12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</a:t>
            </a:r>
          </a:p>
          <a:p>
            <a:pPr eaLnBrk="1" hangingPunct="1"/>
            <a:r>
              <a:rPr lang="en-US" altLang="en-US" sz="12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	volatile component:  </a:t>
            </a:r>
            <a:r>
              <a:rPr lang="en-US" altLang="en-US" sz="1200" u="sng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                       </a:t>
            </a:r>
            <a:r>
              <a:rPr lang="en-US" altLang="en-US" sz="12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</a:t>
            </a:r>
          </a:p>
          <a:p>
            <a:pPr eaLnBrk="1" hangingPunct="1"/>
            <a:r>
              <a:rPr lang="en-US" altLang="en-US" sz="12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	second component:  </a:t>
            </a:r>
            <a:r>
              <a:rPr lang="en-US" altLang="en-US" sz="1200" u="sng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                       </a:t>
            </a:r>
            <a:r>
              <a:rPr lang="en-US" altLang="en-US" sz="12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</a:t>
            </a:r>
          </a:p>
          <a:p>
            <a:pPr eaLnBrk="1" hangingPunct="1"/>
            <a:endParaRPr lang="en-US" altLang="en-US" sz="1200" dirty="0">
              <a:latin typeface="Times New Roman" panose="02020603050405020304" pitchFamily="18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12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Binary Mixture B</a:t>
            </a:r>
          </a:p>
          <a:p>
            <a:pPr eaLnBrk="1" hangingPunct="1"/>
            <a:r>
              <a:rPr lang="en-US" altLang="en-US" sz="12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	pressure-composition diagram:  </a:t>
            </a:r>
            <a:r>
              <a:rPr lang="en-US" altLang="en-US" sz="1200" u="sng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  2  </a:t>
            </a:r>
            <a:r>
              <a:rPr lang="en-US" altLang="en-US" sz="12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</a:t>
            </a:r>
          </a:p>
          <a:p>
            <a:pPr eaLnBrk="1" hangingPunct="1"/>
            <a:r>
              <a:rPr lang="en-US" altLang="en-US" sz="12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	temperature-composition diagram:  </a:t>
            </a:r>
            <a:r>
              <a:rPr lang="en-US" altLang="en-US" sz="1200" u="sng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 </a:t>
            </a:r>
            <a:r>
              <a:rPr lang="en-US" altLang="en-US" sz="1200" u="sng" dirty="0">
                <a:solidFill>
                  <a:schemeClr val="accent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  </a:t>
            </a:r>
            <a:r>
              <a:rPr lang="en-US" altLang="en-US" sz="1200" b="1" u="sng" dirty="0">
                <a:solidFill>
                  <a:schemeClr val="accent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3</a:t>
            </a:r>
            <a:r>
              <a:rPr lang="en-US" altLang="en-US" sz="1200" u="sng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   </a:t>
            </a:r>
            <a:r>
              <a:rPr lang="en-US" altLang="en-US" sz="12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</a:t>
            </a:r>
          </a:p>
          <a:p>
            <a:pPr eaLnBrk="1" hangingPunct="1"/>
            <a:r>
              <a:rPr lang="en-US" altLang="en-US" sz="12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	x-y diagram:  </a:t>
            </a:r>
            <a:r>
              <a:rPr lang="en-US" altLang="en-US" sz="1200" u="sng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      </a:t>
            </a:r>
            <a:r>
              <a:rPr lang="en-US" altLang="en-US" sz="12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</a:t>
            </a:r>
          </a:p>
          <a:p>
            <a:pPr eaLnBrk="1" hangingPunct="1"/>
            <a:r>
              <a:rPr lang="en-US" altLang="en-US" sz="12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	volatile component:  </a:t>
            </a:r>
            <a:r>
              <a:rPr lang="en-US" altLang="en-US" sz="1200" u="sng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                       </a:t>
            </a:r>
            <a:r>
              <a:rPr lang="en-US" altLang="en-US" sz="12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</a:t>
            </a:r>
          </a:p>
          <a:p>
            <a:pPr eaLnBrk="1" hangingPunct="1"/>
            <a:r>
              <a:rPr lang="en-US" altLang="en-US" sz="12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	second component:  </a:t>
            </a:r>
            <a:r>
              <a:rPr lang="en-US" altLang="en-US" sz="1200" u="sng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                       </a:t>
            </a:r>
            <a:r>
              <a:rPr lang="en-US" altLang="en-US" sz="12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</a:t>
            </a:r>
          </a:p>
          <a:p>
            <a:pPr eaLnBrk="1" hangingPunct="1"/>
            <a:endParaRPr lang="en-US" altLang="en-US" sz="1200" dirty="0">
              <a:latin typeface="Times New Roman" panose="02020603050405020304" pitchFamily="18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12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Binary Mixture C</a:t>
            </a:r>
          </a:p>
          <a:p>
            <a:pPr eaLnBrk="1" hangingPunct="1"/>
            <a:r>
              <a:rPr lang="en-US" altLang="en-US" sz="12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	pressure-composition diagram:  </a:t>
            </a:r>
            <a:r>
              <a:rPr lang="en-US" altLang="en-US" sz="1200" u="sng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  3  </a:t>
            </a:r>
            <a:r>
              <a:rPr lang="en-US" altLang="en-US" sz="12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</a:t>
            </a:r>
          </a:p>
          <a:p>
            <a:pPr eaLnBrk="1" hangingPunct="1"/>
            <a:r>
              <a:rPr lang="en-US" altLang="en-US" sz="12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	temperature-composition diagram:  </a:t>
            </a:r>
            <a:r>
              <a:rPr lang="en-US" altLang="en-US" sz="1200" u="sng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      </a:t>
            </a:r>
            <a:r>
              <a:rPr lang="en-US" altLang="en-US" sz="12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</a:t>
            </a:r>
          </a:p>
          <a:p>
            <a:pPr eaLnBrk="1" hangingPunct="1"/>
            <a:r>
              <a:rPr lang="en-US" altLang="en-US" sz="12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	x-y diagram:  </a:t>
            </a:r>
            <a:r>
              <a:rPr lang="en-US" altLang="en-US" sz="1200" u="sng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      </a:t>
            </a:r>
            <a:r>
              <a:rPr lang="en-US" altLang="en-US" sz="12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</a:t>
            </a:r>
          </a:p>
          <a:p>
            <a:pPr eaLnBrk="1" hangingPunct="1"/>
            <a:r>
              <a:rPr lang="en-US" altLang="en-US" sz="12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	volatile component:  </a:t>
            </a:r>
            <a:r>
              <a:rPr lang="en-US" altLang="en-US" sz="1200" u="sng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                       </a:t>
            </a:r>
            <a:r>
              <a:rPr lang="en-US" altLang="en-US" sz="12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</a:t>
            </a:r>
          </a:p>
          <a:p>
            <a:pPr eaLnBrk="1" hangingPunct="1"/>
            <a:r>
              <a:rPr lang="en-US" altLang="en-US" sz="12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	second component:  </a:t>
            </a:r>
            <a:r>
              <a:rPr lang="en-US" altLang="en-US" sz="1200" u="sng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                       </a:t>
            </a:r>
            <a:r>
              <a:rPr lang="en-US" altLang="en-US" sz="12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</a:t>
            </a:r>
          </a:p>
          <a:p>
            <a:pPr eaLnBrk="1" hangingPunct="1"/>
            <a:endParaRPr lang="en-US" altLang="en-US" sz="1200" dirty="0">
              <a:latin typeface="Times New Roman" panose="02020603050405020304" pitchFamily="18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12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Binary Mixture D</a:t>
            </a:r>
          </a:p>
          <a:p>
            <a:pPr eaLnBrk="1" hangingPunct="1"/>
            <a:r>
              <a:rPr lang="en-US" altLang="en-US" sz="12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	pressure-composition diagram:  </a:t>
            </a:r>
            <a:r>
              <a:rPr lang="en-US" altLang="en-US" sz="1200" u="sng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  4  </a:t>
            </a:r>
            <a:r>
              <a:rPr lang="en-US" altLang="en-US" sz="12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</a:t>
            </a:r>
          </a:p>
          <a:p>
            <a:pPr eaLnBrk="1" hangingPunct="1"/>
            <a:r>
              <a:rPr lang="en-US" altLang="en-US" sz="12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	temperature-composition diagram:  </a:t>
            </a:r>
            <a:r>
              <a:rPr lang="en-US" altLang="en-US" sz="1200" u="sng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 </a:t>
            </a:r>
            <a:r>
              <a:rPr lang="en-US" altLang="en-US" sz="1200" u="sng" dirty="0">
                <a:solidFill>
                  <a:schemeClr val="accent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 </a:t>
            </a:r>
            <a:r>
              <a:rPr lang="en-US" altLang="en-US" sz="1200" b="1" u="sng" dirty="0">
                <a:solidFill>
                  <a:schemeClr val="accent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 1</a:t>
            </a:r>
            <a:r>
              <a:rPr lang="en-US" altLang="en-US" sz="1200" u="sng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   </a:t>
            </a:r>
            <a:r>
              <a:rPr lang="en-US" altLang="en-US" sz="12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</a:t>
            </a:r>
          </a:p>
          <a:p>
            <a:pPr eaLnBrk="1" hangingPunct="1"/>
            <a:r>
              <a:rPr lang="en-US" altLang="en-US" sz="12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	x-y diagram:  </a:t>
            </a:r>
            <a:r>
              <a:rPr lang="en-US" altLang="en-US" sz="1200" u="sng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      </a:t>
            </a:r>
            <a:r>
              <a:rPr lang="en-US" altLang="en-US" sz="12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</a:t>
            </a:r>
          </a:p>
          <a:p>
            <a:pPr eaLnBrk="1" hangingPunct="1"/>
            <a:r>
              <a:rPr lang="en-US" altLang="en-US" sz="12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	volatile component:  </a:t>
            </a:r>
            <a:r>
              <a:rPr lang="en-US" altLang="en-US" sz="1200" u="sng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                       </a:t>
            </a:r>
            <a:r>
              <a:rPr lang="en-US" altLang="en-US" sz="12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</a:t>
            </a:r>
          </a:p>
          <a:p>
            <a:pPr eaLnBrk="1" hangingPunct="1"/>
            <a:r>
              <a:rPr lang="en-US" altLang="en-US" sz="12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	second component:  </a:t>
            </a:r>
            <a:r>
              <a:rPr lang="en-US" altLang="en-US" sz="1200" u="sng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                       </a:t>
            </a:r>
            <a:r>
              <a:rPr lang="en-US" altLang="en-US" sz="12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</a:t>
            </a:r>
          </a:p>
          <a:p>
            <a:pPr eaLnBrk="1" hangingPunct="1"/>
            <a:br>
              <a:rPr lang="en-US" altLang="en-US" sz="12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endParaRPr lang="en-US" altLang="en-US" sz="1200" dirty="0">
              <a:latin typeface="Times New Roman" panose="02020603050405020304" pitchFamily="18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12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	</a:t>
            </a:r>
            <a:br>
              <a:rPr lang="en-US" altLang="en-US" sz="12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endParaRPr lang="en-US" altLang="en-US" sz="1200" dirty="0">
              <a:latin typeface="Times New Roman" panose="02020603050405020304" pitchFamily="18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4648200" y="1905000"/>
            <a:ext cx="3962400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/>
            <a:r>
              <a:rPr lang="en-US" altLang="en-US" sz="12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boiling point </a:t>
            </a:r>
            <a:r>
              <a:rPr lang="nb-NO" altLang="en-US" sz="12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at 1 atm (ºC)</a:t>
            </a:r>
          </a:p>
          <a:p>
            <a:pPr eaLnBrk="1" hangingPunct="1"/>
            <a:endParaRPr lang="en-US" altLang="en-US" sz="1200" dirty="0">
              <a:latin typeface="Times New Roman" panose="02020603050405020304" pitchFamily="18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hangingPunct="1"/>
            <a:r>
              <a:rPr lang="nb-NO" altLang="en-US" sz="12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ethylene oxide		14</a:t>
            </a:r>
            <a:endParaRPr lang="en-US" altLang="en-US" sz="1200" dirty="0">
              <a:latin typeface="Times New Roman" panose="02020603050405020304" pitchFamily="18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12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2-methylbutane	28</a:t>
            </a:r>
          </a:p>
          <a:p>
            <a:pPr eaLnBrk="1" hangingPunct="1"/>
            <a:r>
              <a:rPr lang="en-US" altLang="en-US" sz="12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methylene chloride	40</a:t>
            </a:r>
          </a:p>
          <a:p>
            <a:pPr eaLnBrk="1" hangingPunct="1"/>
            <a:r>
              <a:rPr lang="en-US" altLang="en-US" sz="12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acetone		56</a:t>
            </a:r>
          </a:p>
          <a:p>
            <a:pPr eaLnBrk="1" hangingPunct="1"/>
            <a:r>
              <a:rPr lang="en-US" altLang="en-US" sz="12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chloroform		61</a:t>
            </a:r>
          </a:p>
          <a:p>
            <a:pPr eaLnBrk="1" hangingPunct="1"/>
            <a:r>
              <a:rPr lang="en-US" altLang="en-US" sz="12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hexane			69</a:t>
            </a:r>
          </a:p>
          <a:p>
            <a:pPr eaLnBrk="1" hangingPunct="1"/>
            <a:r>
              <a:rPr lang="en-US" altLang="en-US" sz="12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2-butanone		80</a:t>
            </a:r>
          </a:p>
          <a:p>
            <a:pPr eaLnBrk="1" hangingPunct="1"/>
            <a:r>
              <a:rPr lang="en-US" altLang="en-US" sz="12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trichloroethylene	87</a:t>
            </a:r>
          </a:p>
          <a:p>
            <a:pPr eaLnBrk="1" hangingPunct="1"/>
            <a:r>
              <a:rPr lang="en-US" altLang="en-US" sz="12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3-pentanone		102</a:t>
            </a:r>
          </a:p>
          <a:p>
            <a:pPr eaLnBrk="1" hangingPunct="1"/>
            <a:r>
              <a:rPr lang="en-US" altLang="en-US" sz="12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4-methyl-2-pentanone	116</a:t>
            </a:r>
          </a:p>
          <a:p>
            <a:pPr eaLnBrk="1" hangingPunct="1"/>
            <a:r>
              <a:rPr lang="en-US" altLang="en-US" sz="12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3-hexanone		123</a:t>
            </a:r>
          </a:p>
          <a:p>
            <a:pPr eaLnBrk="1" hangingPunct="1"/>
            <a:r>
              <a:rPr lang="en-US" altLang="en-US" sz="12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chlorobenzene		132</a:t>
            </a:r>
          </a:p>
          <a:p>
            <a:pPr eaLnBrk="1" hangingPunct="1"/>
            <a:r>
              <a:rPr lang="en-US" altLang="en-US" sz="12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4-methylpyridine	145</a:t>
            </a:r>
          </a:p>
          <a:p>
            <a:pPr eaLnBrk="1" hangingPunct="1"/>
            <a:r>
              <a:rPr lang="en-US" altLang="en-US" sz="12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furfural		162</a:t>
            </a:r>
          </a:p>
          <a:p>
            <a:pPr eaLnBrk="1" hangingPunct="1"/>
            <a:r>
              <a:rPr lang="en-US" altLang="en-US" sz="12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phenol			182</a:t>
            </a:r>
          </a:p>
          <a:p>
            <a:pPr eaLnBrk="1" hangingPunct="1"/>
            <a:r>
              <a:rPr lang="en-US" altLang="en-US" sz="12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acetophenone		203</a:t>
            </a:r>
          </a:p>
          <a:p>
            <a:pPr eaLnBrk="1" hangingPunct="1"/>
            <a:r>
              <a:rPr lang="en-US" altLang="en-US" sz="12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octanoic acid		240</a:t>
            </a:r>
          </a:p>
          <a:p>
            <a:pPr eaLnBrk="1" hangingPunct="1"/>
            <a:endParaRPr lang="en-US" altLang="en-US" sz="1200" dirty="0">
              <a:latin typeface="Times New Roman" panose="02020603050405020304" pitchFamily="18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12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You may use a compound more than once, or not at all.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457200" y="398463"/>
            <a:ext cx="82772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just" eaLnBrk="1" hangingPunct="1"/>
            <a:r>
              <a:rPr lang="en-US" altLang="en-US" sz="120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4.di.2a.  Consider the vapor-liquid equilibria of four binary mixtures represented by the temperature-composition diagrams, pressure-composition diagrams, and </a:t>
            </a:r>
            <a:r>
              <a:rPr lang="en-US" altLang="en-US" sz="1200" i="1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x</a:t>
            </a:r>
            <a:r>
              <a:rPr lang="en-US" altLang="en-US" sz="120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-</a:t>
            </a:r>
            <a:r>
              <a:rPr lang="en-US" altLang="en-US" sz="1200" i="1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y</a:t>
            </a:r>
            <a:r>
              <a:rPr lang="en-US" altLang="en-US" sz="120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 diagrams on the following three pages.  Use these diagrams and the list of compounds in the right column to complete the following list.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2055813"/>
            <a:ext cx="914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just" eaLnBrk="1" hangingPunct="1"/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P-(</a:t>
            </a:r>
            <a:r>
              <a:rPr lang="en-US" altLang="en-US" i="1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x</a:t>
            </a:r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,</a:t>
            </a:r>
            <a:r>
              <a:rPr lang="en-US" altLang="en-US" i="1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y</a:t>
            </a:r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)</a:t>
            </a:r>
          </a:p>
        </p:txBody>
      </p:sp>
      <p:grpSp>
        <p:nvGrpSpPr>
          <p:cNvPr id="12291" name="Group 3"/>
          <p:cNvGrpSpPr>
            <a:grpSpLocks/>
          </p:cNvGrpSpPr>
          <p:nvPr/>
        </p:nvGrpSpPr>
        <p:grpSpPr bwMode="auto">
          <a:xfrm>
            <a:off x="0" y="0"/>
            <a:ext cx="2286000" cy="2466976"/>
            <a:chOff x="0" y="0"/>
            <a:chExt cx="1440" cy="1554"/>
          </a:xfrm>
        </p:grpSpPr>
        <p:pic>
          <p:nvPicPr>
            <p:cNvPr id="12334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440" cy="1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35" name="Rectangle 5"/>
            <p:cNvSpPr>
              <a:spLocks noChangeArrowheads="1"/>
            </p:cNvSpPr>
            <p:nvPr/>
          </p:nvSpPr>
          <p:spPr bwMode="auto">
            <a:xfrm>
              <a:off x="720" y="1323"/>
              <a:ext cx="48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1pPr>
              <a:lvl2pPr marL="742950" indent="-285750"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2pPr>
              <a:lvl3pPr marL="1143000" indent="-228600"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3pPr>
              <a:lvl4pPr marL="1600200" indent="-228600"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4pPr>
              <a:lvl5pPr marL="2057400" indent="-228600"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9pPr>
            </a:lstStyle>
            <a:p>
              <a:pPr algn="just" eaLnBrk="1" hangingPunct="1"/>
              <a:r>
                <a:rPr lang="en-US" altLang="en-US" dirty="0"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2292" name="Group 6"/>
          <p:cNvGrpSpPr>
            <a:grpSpLocks/>
          </p:cNvGrpSpPr>
          <p:nvPr/>
        </p:nvGrpSpPr>
        <p:grpSpPr bwMode="auto">
          <a:xfrm>
            <a:off x="4648200" y="0"/>
            <a:ext cx="2209800" cy="2497138"/>
            <a:chOff x="1488" y="0"/>
            <a:chExt cx="1392" cy="1573"/>
          </a:xfrm>
        </p:grpSpPr>
        <p:pic>
          <p:nvPicPr>
            <p:cNvPr id="12332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0"/>
              <a:ext cx="1392" cy="1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33" name="Rectangle 8"/>
            <p:cNvSpPr>
              <a:spLocks noChangeArrowheads="1"/>
            </p:cNvSpPr>
            <p:nvPr/>
          </p:nvSpPr>
          <p:spPr bwMode="auto">
            <a:xfrm>
              <a:off x="2216" y="1342"/>
              <a:ext cx="48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1pPr>
              <a:lvl2pPr marL="742950" indent="-285750"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2pPr>
              <a:lvl3pPr marL="1143000" indent="-228600"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3pPr>
              <a:lvl4pPr marL="1600200" indent="-228600"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4pPr>
              <a:lvl5pPr marL="2057400" indent="-228600"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9pPr>
            </a:lstStyle>
            <a:p>
              <a:pPr algn="just" eaLnBrk="1" hangingPunct="1"/>
              <a:r>
                <a:rPr lang="en-US" altLang="en-US" dirty="0"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12293" name="Group 9"/>
          <p:cNvGrpSpPr>
            <a:grpSpLocks/>
          </p:cNvGrpSpPr>
          <p:nvPr/>
        </p:nvGrpSpPr>
        <p:grpSpPr bwMode="auto">
          <a:xfrm>
            <a:off x="2514600" y="0"/>
            <a:ext cx="2286000" cy="2500313"/>
            <a:chOff x="2880" y="0"/>
            <a:chExt cx="1440" cy="1575"/>
          </a:xfrm>
        </p:grpSpPr>
        <p:pic>
          <p:nvPicPr>
            <p:cNvPr id="12330" name="Picture 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0"/>
              <a:ext cx="1440" cy="1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31" name="Rectangle 11"/>
            <p:cNvSpPr>
              <a:spLocks noChangeArrowheads="1"/>
            </p:cNvSpPr>
            <p:nvPr/>
          </p:nvSpPr>
          <p:spPr bwMode="auto">
            <a:xfrm>
              <a:off x="3648" y="1344"/>
              <a:ext cx="48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1pPr>
              <a:lvl2pPr marL="742950" indent="-285750"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2pPr>
              <a:lvl3pPr marL="1143000" indent="-228600"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3pPr>
              <a:lvl4pPr marL="1600200" indent="-228600"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4pPr>
              <a:lvl5pPr marL="2057400" indent="-228600"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9pPr>
            </a:lstStyle>
            <a:p>
              <a:pPr algn="just" eaLnBrk="1" hangingPunct="1"/>
              <a:r>
                <a:rPr lang="en-US" altLang="en-US" dirty="0"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12294" name="Group 12"/>
          <p:cNvGrpSpPr>
            <a:grpSpLocks/>
          </p:cNvGrpSpPr>
          <p:nvPr/>
        </p:nvGrpSpPr>
        <p:grpSpPr bwMode="auto">
          <a:xfrm>
            <a:off x="6934200" y="0"/>
            <a:ext cx="2286000" cy="2500313"/>
            <a:chOff x="4320" y="0"/>
            <a:chExt cx="1440" cy="1575"/>
          </a:xfrm>
        </p:grpSpPr>
        <p:pic>
          <p:nvPicPr>
            <p:cNvPr id="12328" name="Picture 1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" y="0"/>
              <a:ext cx="1440" cy="1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29" name="Rectangle 14"/>
            <p:cNvSpPr>
              <a:spLocks noChangeArrowheads="1"/>
            </p:cNvSpPr>
            <p:nvPr/>
          </p:nvSpPr>
          <p:spPr bwMode="auto">
            <a:xfrm>
              <a:off x="4992" y="1344"/>
              <a:ext cx="48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1pPr>
              <a:lvl2pPr marL="742950" indent="-285750"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2pPr>
              <a:lvl3pPr marL="1143000" indent="-228600"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3pPr>
              <a:lvl4pPr marL="1600200" indent="-228600"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4pPr>
              <a:lvl5pPr marL="2057400" indent="-228600"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9pPr>
            </a:lstStyle>
            <a:p>
              <a:pPr algn="just" eaLnBrk="1" hangingPunct="1"/>
              <a:r>
                <a:rPr lang="en-US" altLang="en-US"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12295" name="Rectangle 15"/>
          <p:cNvSpPr>
            <a:spLocks noChangeArrowheads="1"/>
          </p:cNvSpPr>
          <p:nvPr/>
        </p:nvSpPr>
        <p:spPr bwMode="auto">
          <a:xfrm>
            <a:off x="0" y="4951413"/>
            <a:ext cx="838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just" eaLnBrk="1" hangingPunct="1"/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T-(</a:t>
            </a:r>
            <a:r>
              <a:rPr lang="en-US" altLang="en-US" i="1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x</a:t>
            </a:r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,</a:t>
            </a:r>
            <a:r>
              <a:rPr lang="en-US" altLang="en-US" i="1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y</a:t>
            </a:r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)</a:t>
            </a:r>
          </a:p>
        </p:txBody>
      </p:sp>
      <p:grpSp>
        <p:nvGrpSpPr>
          <p:cNvPr id="12296" name="Group 16"/>
          <p:cNvGrpSpPr>
            <a:grpSpLocks/>
          </p:cNvGrpSpPr>
          <p:nvPr/>
        </p:nvGrpSpPr>
        <p:grpSpPr bwMode="auto">
          <a:xfrm>
            <a:off x="6858000" y="2944813"/>
            <a:ext cx="2286000" cy="2389187"/>
            <a:chOff x="0" y="1846"/>
            <a:chExt cx="1440" cy="1505"/>
          </a:xfrm>
        </p:grpSpPr>
        <p:pic>
          <p:nvPicPr>
            <p:cNvPr id="12326" name="Picture 1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846"/>
              <a:ext cx="1440" cy="1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27" name="Rectangle 18"/>
            <p:cNvSpPr>
              <a:spLocks noChangeArrowheads="1"/>
            </p:cNvSpPr>
            <p:nvPr/>
          </p:nvSpPr>
          <p:spPr bwMode="auto">
            <a:xfrm>
              <a:off x="768" y="3120"/>
              <a:ext cx="48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1pPr>
              <a:lvl2pPr marL="742950" indent="-285750"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2pPr>
              <a:lvl3pPr marL="1143000" indent="-228600"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3pPr>
              <a:lvl4pPr marL="1600200" indent="-228600"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4pPr>
              <a:lvl5pPr marL="2057400" indent="-228600"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9pPr>
            </a:lstStyle>
            <a:p>
              <a:pPr algn="just" eaLnBrk="1" hangingPunct="1"/>
              <a:r>
                <a:rPr lang="en-US" altLang="en-US"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2297" name="Group 19"/>
          <p:cNvGrpSpPr>
            <a:grpSpLocks/>
          </p:cNvGrpSpPr>
          <p:nvPr/>
        </p:nvGrpSpPr>
        <p:grpSpPr bwMode="auto">
          <a:xfrm>
            <a:off x="2362200" y="2895600"/>
            <a:ext cx="2362200" cy="2424113"/>
            <a:chOff x="1440" y="1824"/>
            <a:chExt cx="1488" cy="1527"/>
          </a:xfrm>
        </p:grpSpPr>
        <p:pic>
          <p:nvPicPr>
            <p:cNvPr id="12324" name="Picture 20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1824"/>
              <a:ext cx="1488" cy="1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25" name="Rectangle 21"/>
            <p:cNvSpPr>
              <a:spLocks noChangeArrowheads="1"/>
            </p:cNvSpPr>
            <p:nvPr/>
          </p:nvSpPr>
          <p:spPr bwMode="auto">
            <a:xfrm>
              <a:off x="2208" y="3120"/>
              <a:ext cx="48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1pPr>
              <a:lvl2pPr marL="742950" indent="-285750"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2pPr>
              <a:lvl3pPr marL="1143000" indent="-228600"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3pPr>
              <a:lvl4pPr marL="1600200" indent="-228600"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4pPr>
              <a:lvl5pPr marL="2057400" indent="-228600"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9pPr>
            </a:lstStyle>
            <a:p>
              <a:pPr algn="just" eaLnBrk="1" hangingPunct="1"/>
              <a:r>
                <a:rPr lang="en-US" altLang="en-US"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12298" name="Group 22"/>
          <p:cNvGrpSpPr>
            <a:grpSpLocks/>
          </p:cNvGrpSpPr>
          <p:nvPr/>
        </p:nvGrpSpPr>
        <p:grpSpPr bwMode="auto">
          <a:xfrm>
            <a:off x="4648200" y="2895599"/>
            <a:ext cx="2286000" cy="2460625"/>
            <a:chOff x="2928" y="1824"/>
            <a:chExt cx="1440" cy="1550"/>
          </a:xfrm>
        </p:grpSpPr>
        <p:pic>
          <p:nvPicPr>
            <p:cNvPr id="12322" name="Picture 2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824"/>
              <a:ext cx="1440" cy="1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23" name="Rectangle 24"/>
            <p:cNvSpPr>
              <a:spLocks noChangeArrowheads="1"/>
            </p:cNvSpPr>
            <p:nvPr/>
          </p:nvSpPr>
          <p:spPr bwMode="auto">
            <a:xfrm>
              <a:off x="3648" y="3143"/>
              <a:ext cx="48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1pPr>
              <a:lvl2pPr marL="742950" indent="-285750"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2pPr>
              <a:lvl3pPr marL="1143000" indent="-228600"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3pPr>
              <a:lvl4pPr marL="1600200" indent="-228600"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4pPr>
              <a:lvl5pPr marL="2057400" indent="-228600"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9pPr>
            </a:lstStyle>
            <a:p>
              <a:pPr algn="just" eaLnBrk="1" hangingPunct="1"/>
              <a:r>
                <a:rPr lang="en-US" altLang="en-US" dirty="0"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12299" name="Group 25"/>
          <p:cNvGrpSpPr>
            <a:grpSpLocks/>
          </p:cNvGrpSpPr>
          <p:nvPr/>
        </p:nvGrpSpPr>
        <p:grpSpPr bwMode="auto">
          <a:xfrm>
            <a:off x="0" y="2971800"/>
            <a:ext cx="2286000" cy="2424113"/>
            <a:chOff x="4320" y="1872"/>
            <a:chExt cx="1440" cy="1527"/>
          </a:xfrm>
        </p:grpSpPr>
        <p:pic>
          <p:nvPicPr>
            <p:cNvPr id="12320" name="Picture 26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" y="1872"/>
              <a:ext cx="1440" cy="1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21" name="Rectangle 27"/>
            <p:cNvSpPr>
              <a:spLocks noChangeArrowheads="1"/>
            </p:cNvSpPr>
            <p:nvPr/>
          </p:nvSpPr>
          <p:spPr bwMode="auto">
            <a:xfrm>
              <a:off x="5040" y="3168"/>
              <a:ext cx="48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1pPr>
              <a:lvl2pPr marL="742950" indent="-285750"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2pPr>
              <a:lvl3pPr marL="1143000" indent="-228600"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3pPr>
              <a:lvl4pPr marL="1600200" indent="-228600"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4pPr>
              <a:lvl5pPr marL="2057400" indent="-228600"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9pPr>
            </a:lstStyle>
            <a:p>
              <a:pPr algn="just" eaLnBrk="1" hangingPunct="1"/>
              <a:r>
                <a:rPr lang="en-US" altLang="en-US"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9254" name="AutoShape 38">
            <a:extLst>
              <a:ext uri="{FF2B5EF4-FFF2-40B4-BE49-F238E27FC236}">
                <a16:creationId xmlns:a16="http://schemas.microsoft.com/office/drawing/2014/main" id="{6A9AD68C-DBA6-4DFC-ACEF-CC97E6A5BF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304800"/>
            <a:ext cx="152400" cy="152400"/>
          </a:xfrm>
          <a:prstGeom prst="star4">
            <a:avLst>
              <a:gd name="adj" fmla="val 12500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en-US" altLang="en-US" sz="1800"/>
          </a:p>
        </p:txBody>
      </p:sp>
      <p:sp>
        <p:nvSpPr>
          <p:cNvPr id="9255" name="AutoShape 39">
            <a:extLst>
              <a:ext uri="{FF2B5EF4-FFF2-40B4-BE49-F238E27FC236}">
                <a16:creationId xmlns:a16="http://schemas.microsoft.com/office/drawing/2014/main" id="{1C37B618-64E4-42A4-A39D-3487E8344F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4037867"/>
            <a:ext cx="152400" cy="152400"/>
          </a:xfrm>
          <a:prstGeom prst="star4">
            <a:avLst>
              <a:gd name="adj" fmla="val 12500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en-US" altLang="en-US" sz="1800"/>
          </a:p>
        </p:txBody>
      </p:sp>
      <p:sp>
        <p:nvSpPr>
          <p:cNvPr id="9257" name="AutoShape 41">
            <a:extLst>
              <a:ext uri="{FF2B5EF4-FFF2-40B4-BE49-F238E27FC236}">
                <a16:creationId xmlns:a16="http://schemas.microsoft.com/office/drawing/2014/main" id="{A64B870C-F03F-4C25-83AE-02A90BD797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5410200"/>
            <a:ext cx="152400" cy="152400"/>
          </a:xfrm>
          <a:prstGeom prst="star4">
            <a:avLst>
              <a:gd name="adj" fmla="val 12500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en-US" altLang="en-US" sz="1800"/>
          </a:p>
        </p:txBody>
      </p:sp>
      <p:sp>
        <p:nvSpPr>
          <p:cNvPr id="9258" name="AutoShape 42">
            <a:extLst>
              <a:ext uri="{FF2B5EF4-FFF2-40B4-BE49-F238E27FC236}">
                <a16:creationId xmlns:a16="http://schemas.microsoft.com/office/drawing/2014/main" id="{516244F5-5E32-49FA-B2D3-7D1A8F7F3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228600"/>
            <a:ext cx="152400" cy="152400"/>
          </a:xfrm>
          <a:prstGeom prst="star4">
            <a:avLst>
              <a:gd name="adj" fmla="val 12500"/>
            </a:avLst>
          </a:prstGeom>
          <a:solidFill>
            <a:schemeClr val="accent1">
              <a:lumMod val="50000"/>
            </a:schemeClr>
          </a:solidFill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en-US" altLang="en-US" sz="1800"/>
          </a:p>
        </p:txBody>
      </p:sp>
      <p:sp>
        <p:nvSpPr>
          <p:cNvPr id="9259" name="AutoShape 43">
            <a:extLst>
              <a:ext uri="{FF2B5EF4-FFF2-40B4-BE49-F238E27FC236}">
                <a16:creationId xmlns:a16="http://schemas.microsoft.com/office/drawing/2014/main" id="{DCDFF3E6-8744-4FB3-B84D-2503004AA9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4267200"/>
            <a:ext cx="152400" cy="152400"/>
          </a:xfrm>
          <a:prstGeom prst="star4">
            <a:avLst>
              <a:gd name="adj" fmla="val 12500"/>
            </a:avLst>
          </a:prstGeom>
          <a:solidFill>
            <a:schemeClr val="accent1">
              <a:lumMod val="50000"/>
            </a:schemeClr>
          </a:solidFill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en-US" altLang="en-US" sz="1800"/>
          </a:p>
        </p:txBody>
      </p:sp>
      <p:sp>
        <p:nvSpPr>
          <p:cNvPr id="9260" name="AutoShape 44">
            <a:extLst>
              <a:ext uri="{FF2B5EF4-FFF2-40B4-BE49-F238E27FC236}">
                <a16:creationId xmlns:a16="http://schemas.microsoft.com/office/drawing/2014/main" id="{EB9554D3-AB3B-4FAE-9480-168B67192B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6046788"/>
            <a:ext cx="152400" cy="152400"/>
          </a:xfrm>
          <a:prstGeom prst="star4">
            <a:avLst>
              <a:gd name="adj" fmla="val 12500"/>
            </a:avLst>
          </a:prstGeom>
          <a:solidFill>
            <a:schemeClr val="accent1">
              <a:lumMod val="50000"/>
            </a:schemeClr>
          </a:solidFill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en-US" altLang="en-US" sz="1800"/>
          </a:p>
        </p:txBody>
      </p:sp>
      <p:sp>
        <p:nvSpPr>
          <p:cNvPr id="9261" name="Rectangle 45"/>
          <p:cNvSpPr>
            <a:spLocks noChangeArrowheads="1"/>
          </p:cNvSpPr>
          <p:nvPr/>
        </p:nvSpPr>
        <p:spPr bwMode="auto">
          <a:xfrm>
            <a:off x="685800" y="5334000"/>
            <a:ext cx="3733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just" eaLnBrk="1" hangingPunct="1"/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For P-(</a:t>
            </a:r>
            <a:r>
              <a:rPr lang="en-US" altLang="en-US" i="1" dirty="0" err="1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x</a:t>
            </a:r>
            <a:r>
              <a:rPr lang="en-US" altLang="en-US" dirty="0" err="1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,</a:t>
            </a:r>
            <a:r>
              <a:rPr lang="en-US" altLang="en-US" i="1" dirty="0" err="1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y</a:t>
            </a: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) 1 and T-(</a:t>
            </a:r>
            <a:r>
              <a:rPr lang="en-US" altLang="en-US" i="1" dirty="0" err="1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x</a:t>
            </a:r>
            <a:r>
              <a:rPr lang="en-US" altLang="en-US" dirty="0" err="1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,</a:t>
            </a:r>
            <a:r>
              <a:rPr lang="en-US" altLang="en-US" i="1" dirty="0" err="1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y</a:t>
            </a: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) 4,</a:t>
            </a:r>
          </a:p>
          <a:p>
            <a:pPr algn="just" eaLnBrk="1" hangingPunct="1"/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P=1 atm, T=102 </a:t>
            </a:r>
            <a:r>
              <a:rPr lang="en-US" i="1" dirty="0"/>
              <a:t>°</a:t>
            </a: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C.</a:t>
            </a:r>
          </a:p>
        </p:txBody>
      </p:sp>
      <p:sp>
        <p:nvSpPr>
          <p:cNvPr id="9262" name="Rectangle 46"/>
          <p:cNvSpPr>
            <a:spLocks noChangeArrowheads="1"/>
          </p:cNvSpPr>
          <p:nvPr/>
        </p:nvSpPr>
        <p:spPr bwMode="auto">
          <a:xfrm>
            <a:off x="685800" y="5938838"/>
            <a:ext cx="3886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just" eaLnBrk="1" hangingPunct="1"/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For  P-(</a:t>
            </a:r>
            <a:r>
              <a:rPr lang="en-US" altLang="en-US" i="1" dirty="0" err="1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x</a:t>
            </a:r>
            <a:r>
              <a:rPr lang="en-US" altLang="en-US" dirty="0" err="1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,</a:t>
            </a:r>
            <a:r>
              <a:rPr lang="en-US" altLang="en-US" i="1" dirty="0" err="1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y</a:t>
            </a: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) 3 and T-(</a:t>
            </a:r>
            <a:r>
              <a:rPr lang="en-US" altLang="en-US" i="1" dirty="0" err="1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x</a:t>
            </a:r>
            <a:r>
              <a:rPr lang="en-US" altLang="en-US" dirty="0" err="1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,</a:t>
            </a:r>
            <a:r>
              <a:rPr lang="en-US" altLang="en-US" i="1" dirty="0" err="1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y</a:t>
            </a: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) 2,</a:t>
            </a:r>
          </a:p>
          <a:p>
            <a:pPr algn="just" eaLnBrk="1" hangingPunct="1"/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P=1 atm, T=61</a:t>
            </a:r>
            <a:r>
              <a:rPr lang="he-IL" altLang="en-US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US" i="1" dirty="0"/>
              <a:t>°</a:t>
            </a: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C. Note that 61 </a:t>
            </a:r>
            <a:r>
              <a:rPr lang="en-US" i="1" dirty="0"/>
              <a:t>°</a:t>
            </a: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C is not even in the range of T-(</a:t>
            </a:r>
            <a:r>
              <a:rPr lang="en-US" altLang="en-US" dirty="0" err="1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x,y</a:t>
            </a: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) 4.</a:t>
            </a:r>
          </a:p>
        </p:txBody>
      </p:sp>
      <p:sp>
        <p:nvSpPr>
          <p:cNvPr id="9263" name="Rectangle 47"/>
          <p:cNvSpPr>
            <a:spLocks noChangeArrowheads="1"/>
          </p:cNvSpPr>
          <p:nvPr/>
        </p:nvSpPr>
        <p:spPr bwMode="auto">
          <a:xfrm>
            <a:off x="5181600" y="6019800"/>
            <a:ext cx="3581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just" eaLnBrk="1" hangingPunct="1"/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Can also match T and P based on width of L+V region.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BBE47F0E-82E9-48BF-A953-D3CB377DEAD8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3352800" y="1447800"/>
            <a:ext cx="1143000" cy="1588"/>
          </a:xfrm>
          <a:prstGeom prst="line">
            <a:avLst/>
          </a:prstGeom>
          <a:noFill/>
          <a:ln w="28575">
            <a:solidFill>
              <a:schemeClr val="accent1">
                <a:lumMod val="50000"/>
              </a:schemeClr>
            </a:solidFill>
            <a:round/>
            <a:headEnd type="triangle" w="med" len="lg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AB96B49F-EF97-4FE3-B5AD-582B4C3054C9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3352800" y="3810000"/>
            <a:ext cx="1066800" cy="1588"/>
          </a:xfrm>
          <a:prstGeom prst="line">
            <a:avLst/>
          </a:prstGeom>
          <a:noFill/>
          <a:ln w="28575">
            <a:solidFill>
              <a:schemeClr val="accent1">
                <a:lumMod val="50000"/>
              </a:schemeClr>
            </a:solidFill>
            <a:round/>
            <a:headEnd type="triangle" w="med" len="lg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EB372356-8B00-4843-95F2-A88BA9F890B7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1143000" y="1143000"/>
            <a:ext cx="381000" cy="1588"/>
          </a:xfrm>
          <a:prstGeom prst="line">
            <a:avLst/>
          </a:prstGeom>
          <a:noFill/>
          <a:ln w="15875">
            <a:solidFill>
              <a:schemeClr val="accent1">
                <a:lumMod val="60000"/>
                <a:lumOff val="40000"/>
              </a:schemeClr>
            </a:solidFill>
            <a:round/>
            <a:headEnd type="triangle" w="med" len="lg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5104FB6C-A116-4807-9123-6039BF4CE66C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1219200" y="3733800"/>
            <a:ext cx="381000" cy="1588"/>
          </a:xfrm>
          <a:prstGeom prst="line">
            <a:avLst/>
          </a:prstGeom>
          <a:noFill/>
          <a:ln w="15875">
            <a:solidFill>
              <a:schemeClr val="accent1">
                <a:lumMod val="60000"/>
                <a:lumOff val="40000"/>
              </a:schemeClr>
            </a:solidFill>
            <a:round/>
            <a:headEnd type="triangle" w="med" len="lg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143500" y="5378450"/>
            <a:ext cx="3581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/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Let</a:t>
            </a:r>
            <a:r>
              <a:rPr lang="en-US" altLang="en-US" dirty="0">
                <a:latin typeface="Times New Roman" panose="02020603050405020304" pitchFamily="18" charset="0"/>
                <a:cs typeface="Arial" panose="020B0604020202020204" pitchFamily="34" charset="0"/>
              </a:rPr>
              <a:t>’</a:t>
            </a:r>
            <a:r>
              <a:rPr lang="en-US" altLang="ja-JP" dirty="0">
                <a:latin typeface="Times New Roman" panose="02020603050405020304" pitchFamily="18" charset="0"/>
                <a:cs typeface="Arial" panose="020B0604020202020204" pitchFamily="34" charset="0"/>
              </a:rPr>
              <a:t>s look at T and P when x = y = 1</a:t>
            </a:r>
          </a:p>
          <a:p>
            <a:pPr eaLnBrk="1" hangingPunct="1"/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  <a:sym typeface="Wingdings" panose="05000000000000000000" pitchFamily="2" charset="2"/>
              </a:rPr>
              <a:t> must match on both diagrams</a:t>
            </a:r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609600" y="389573"/>
            <a:ext cx="1524000" cy="0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609600" y="4114067"/>
            <a:ext cx="1524000" cy="0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3048000" y="4343400"/>
            <a:ext cx="152400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3124200" y="350520"/>
            <a:ext cx="152400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54" grpId="0" animBg="1"/>
      <p:bldP spid="9255" grpId="0" animBg="1"/>
      <p:bldP spid="9257" grpId="0" animBg="1"/>
      <p:bldP spid="9258" grpId="0" animBg="1"/>
      <p:bldP spid="9259" grpId="0" animBg="1"/>
      <p:bldP spid="9260" grpId="0" animBg="1"/>
      <p:bldP spid="9263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-685800" y="603250"/>
            <a:ext cx="6096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640" tIns="571320" rIns="1142640" bIns="571320" anchor="ctr">
            <a:spAutoFit/>
          </a:bodyPr>
          <a:lstStyle>
            <a:lvl1pPr>
              <a:tabLst>
                <a:tab pos="1828800" algn="dec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tabLst>
                <a:tab pos="1828800" algn="dec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tabLst>
                <a:tab pos="1828800" algn="dec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tabLst>
                <a:tab pos="1828800" algn="dec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tabLst>
                <a:tab pos="1828800" algn="dec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1828800" algn="dec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1828800" algn="dec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1828800" algn="dec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1828800" algn="dec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Binary Mixture A</a:t>
            </a:r>
          </a:p>
          <a:p>
            <a:pPr eaLnBrk="1" hangingPunct="1"/>
            <a:r>
              <a:rPr lang="en-US" altLang="en-US" sz="120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	pressure-composition diagram:  </a:t>
            </a:r>
            <a:r>
              <a:rPr lang="en-US" altLang="en-US" sz="1200" u="sng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  1  </a:t>
            </a:r>
            <a:r>
              <a:rPr lang="en-US" altLang="en-US" sz="120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</a:t>
            </a:r>
          </a:p>
          <a:p>
            <a:pPr eaLnBrk="1" hangingPunct="1"/>
            <a:r>
              <a:rPr lang="en-US" altLang="en-US" sz="120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	temperature-composition diagram:  </a:t>
            </a:r>
            <a:r>
              <a:rPr lang="en-US" altLang="en-US" sz="1200" u="sng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  </a:t>
            </a:r>
            <a:r>
              <a:rPr lang="en-US" altLang="en-US" sz="1200" u="sng">
                <a:solidFill>
                  <a:schemeClr val="accent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4 </a:t>
            </a:r>
            <a:r>
              <a:rPr lang="en-US" altLang="en-US" sz="1200" u="sng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   </a:t>
            </a:r>
            <a:r>
              <a:rPr lang="en-US" altLang="en-US" sz="120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</a:t>
            </a:r>
          </a:p>
          <a:p>
            <a:pPr eaLnBrk="1" hangingPunct="1"/>
            <a:r>
              <a:rPr lang="en-US" altLang="en-US" sz="120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	x-y diagram:  </a:t>
            </a:r>
            <a:r>
              <a:rPr lang="en-US" altLang="en-US" sz="1200" u="sng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      </a:t>
            </a:r>
            <a:r>
              <a:rPr lang="en-US" altLang="en-US" sz="120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</a:t>
            </a:r>
          </a:p>
          <a:p>
            <a:pPr eaLnBrk="1" hangingPunct="1"/>
            <a:r>
              <a:rPr lang="en-US" altLang="en-US" sz="120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	volatile component:  </a:t>
            </a:r>
            <a:r>
              <a:rPr lang="en-US" altLang="en-US" sz="1200" u="sng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                       </a:t>
            </a:r>
            <a:r>
              <a:rPr lang="en-US" altLang="en-US" sz="120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</a:t>
            </a:r>
          </a:p>
          <a:p>
            <a:pPr eaLnBrk="1" hangingPunct="1"/>
            <a:r>
              <a:rPr lang="en-US" altLang="en-US" sz="120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	second component:  </a:t>
            </a:r>
            <a:r>
              <a:rPr lang="en-US" altLang="en-US" sz="1200" u="sng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                       </a:t>
            </a:r>
            <a:r>
              <a:rPr lang="en-US" altLang="en-US" sz="120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</a:t>
            </a:r>
          </a:p>
          <a:p>
            <a:pPr eaLnBrk="1" hangingPunct="1"/>
            <a:endParaRPr lang="en-US" altLang="en-US" sz="1200">
              <a:latin typeface="Times New Roman" panose="02020603050405020304" pitchFamily="18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120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Binary Mixture B</a:t>
            </a:r>
          </a:p>
          <a:p>
            <a:pPr eaLnBrk="1" hangingPunct="1"/>
            <a:r>
              <a:rPr lang="en-US" altLang="en-US" sz="120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	pressure-composition diagram:  </a:t>
            </a:r>
            <a:r>
              <a:rPr lang="en-US" altLang="en-US" sz="1200" u="sng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  2  </a:t>
            </a:r>
            <a:r>
              <a:rPr lang="en-US" altLang="en-US" sz="120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</a:t>
            </a:r>
          </a:p>
          <a:p>
            <a:pPr eaLnBrk="1" hangingPunct="1"/>
            <a:r>
              <a:rPr lang="en-US" altLang="en-US" sz="120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	temperature-composition diagram:  </a:t>
            </a:r>
            <a:r>
              <a:rPr lang="en-US" altLang="en-US" sz="1200" u="sng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   3  </a:t>
            </a:r>
            <a:r>
              <a:rPr lang="en-US" altLang="en-US" sz="120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</a:t>
            </a:r>
          </a:p>
          <a:p>
            <a:pPr eaLnBrk="1" hangingPunct="1"/>
            <a:r>
              <a:rPr lang="en-US" altLang="en-US" sz="120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	x-y diagram:  </a:t>
            </a:r>
            <a:r>
              <a:rPr lang="en-US" altLang="en-US" sz="1200" u="sng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      </a:t>
            </a:r>
            <a:r>
              <a:rPr lang="en-US" altLang="en-US" sz="120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</a:t>
            </a:r>
          </a:p>
          <a:p>
            <a:pPr eaLnBrk="1" hangingPunct="1"/>
            <a:r>
              <a:rPr lang="en-US" altLang="en-US" sz="120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	volatile component:  </a:t>
            </a:r>
            <a:r>
              <a:rPr lang="en-US" altLang="en-US" sz="1200" u="sng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                       </a:t>
            </a:r>
            <a:r>
              <a:rPr lang="en-US" altLang="en-US" sz="120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</a:t>
            </a:r>
          </a:p>
          <a:p>
            <a:pPr eaLnBrk="1" hangingPunct="1"/>
            <a:r>
              <a:rPr lang="en-US" altLang="en-US" sz="120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	second component:  </a:t>
            </a:r>
            <a:r>
              <a:rPr lang="en-US" altLang="en-US" sz="1200" u="sng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                       </a:t>
            </a:r>
            <a:r>
              <a:rPr lang="en-US" altLang="en-US" sz="120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</a:t>
            </a:r>
          </a:p>
          <a:p>
            <a:pPr eaLnBrk="1" hangingPunct="1"/>
            <a:endParaRPr lang="en-US" altLang="en-US" sz="1200">
              <a:latin typeface="Times New Roman" panose="02020603050405020304" pitchFamily="18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120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Binary Mixture C</a:t>
            </a:r>
          </a:p>
          <a:p>
            <a:pPr eaLnBrk="1" hangingPunct="1"/>
            <a:r>
              <a:rPr lang="en-US" altLang="en-US" sz="120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	pressure-composition diagram:  </a:t>
            </a:r>
            <a:r>
              <a:rPr lang="en-US" altLang="en-US" sz="1200" u="sng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  3  </a:t>
            </a:r>
            <a:r>
              <a:rPr lang="en-US" altLang="en-US" sz="120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</a:t>
            </a:r>
          </a:p>
          <a:p>
            <a:pPr eaLnBrk="1" hangingPunct="1"/>
            <a:r>
              <a:rPr lang="en-US" altLang="en-US" sz="120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	temperature-composition diagram:  </a:t>
            </a:r>
            <a:r>
              <a:rPr lang="en-US" altLang="en-US" sz="1200" u="sng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 </a:t>
            </a:r>
            <a:r>
              <a:rPr lang="en-US" altLang="en-US" sz="1200" u="sng">
                <a:solidFill>
                  <a:schemeClr val="accent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 2</a:t>
            </a:r>
            <a:r>
              <a:rPr lang="en-US" altLang="en-US" sz="1200" u="sng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    </a:t>
            </a:r>
            <a:r>
              <a:rPr lang="en-US" altLang="en-US" sz="120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</a:t>
            </a:r>
          </a:p>
          <a:p>
            <a:pPr eaLnBrk="1" hangingPunct="1"/>
            <a:r>
              <a:rPr lang="en-US" altLang="en-US" sz="120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	x-y diagram:  </a:t>
            </a:r>
            <a:r>
              <a:rPr lang="en-US" altLang="en-US" sz="1200" u="sng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      </a:t>
            </a:r>
            <a:r>
              <a:rPr lang="en-US" altLang="en-US" sz="120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</a:t>
            </a:r>
          </a:p>
          <a:p>
            <a:pPr eaLnBrk="1" hangingPunct="1"/>
            <a:r>
              <a:rPr lang="en-US" altLang="en-US" sz="120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	volatile component:  </a:t>
            </a:r>
            <a:r>
              <a:rPr lang="en-US" altLang="en-US" sz="1200" u="sng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                       </a:t>
            </a:r>
            <a:r>
              <a:rPr lang="en-US" altLang="en-US" sz="120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</a:t>
            </a:r>
          </a:p>
          <a:p>
            <a:pPr eaLnBrk="1" hangingPunct="1"/>
            <a:r>
              <a:rPr lang="en-US" altLang="en-US" sz="120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	second component:  </a:t>
            </a:r>
            <a:r>
              <a:rPr lang="en-US" altLang="en-US" sz="1200" u="sng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                       </a:t>
            </a:r>
            <a:r>
              <a:rPr lang="en-US" altLang="en-US" sz="120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</a:p>
          <a:p>
            <a:pPr eaLnBrk="1" hangingPunct="1"/>
            <a:r>
              <a:rPr lang="en-US" altLang="en-US" sz="120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</a:p>
          <a:p>
            <a:pPr eaLnBrk="1" hangingPunct="1"/>
            <a:r>
              <a:rPr lang="en-US" altLang="en-US" sz="120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Binary Mixture D</a:t>
            </a:r>
          </a:p>
          <a:p>
            <a:pPr eaLnBrk="1" hangingPunct="1"/>
            <a:r>
              <a:rPr lang="en-US" altLang="en-US" sz="120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	pressure-composition diagram:  </a:t>
            </a:r>
            <a:r>
              <a:rPr lang="en-US" altLang="en-US" sz="1200" u="sng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  4  </a:t>
            </a:r>
            <a:r>
              <a:rPr lang="en-US" altLang="en-US" sz="120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</a:t>
            </a:r>
          </a:p>
          <a:p>
            <a:pPr eaLnBrk="1" hangingPunct="1"/>
            <a:r>
              <a:rPr lang="en-US" altLang="en-US" sz="120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	temperature-composition diagram:  </a:t>
            </a:r>
            <a:r>
              <a:rPr lang="en-US" altLang="en-US" sz="1200" u="sng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   1   </a:t>
            </a:r>
            <a:r>
              <a:rPr lang="en-US" altLang="en-US" sz="120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</a:t>
            </a:r>
          </a:p>
          <a:p>
            <a:pPr eaLnBrk="1" hangingPunct="1"/>
            <a:r>
              <a:rPr lang="en-US" altLang="en-US" sz="120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	x-y diagram:  </a:t>
            </a:r>
            <a:r>
              <a:rPr lang="en-US" altLang="en-US" sz="1200" u="sng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      </a:t>
            </a:r>
            <a:r>
              <a:rPr lang="en-US" altLang="en-US" sz="120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</a:t>
            </a:r>
          </a:p>
          <a:p>
            <a:pPr eaLnBrk="1" hangingPunct="1"/>
            <a:r>
              <a:rPr lang="en-US" altLang="en-US" sz="120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	volatile component:  </a:t>
            </a:r>
            <a:r>
              <a:rPr lang="en-US" altLang="en-US" sz="1200" u="sng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                       </a:t>
            </a:r>
            <a:r>
              <a:rPr lang="en-US" altLang="en-US" sz="120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</a:t>
            </a:r>
          </a:p>
          <a:p>
            <a:pPr eaLnBrk="1" hangingPunct="1"/>
            <a:r>
              <a:rPr lang="en-US" altLang="en-US" sz="120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	second component:  </a:t>
            </a:r>
            <a:r>
              <a:rPr lang="en-US" altLang="en-US" sz="1200" u="sng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                       </a:t>
            </a:r>
            <a:r>
              <a:rPr lang="en-US" altLang="en-US" sz="120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</a:t>
            </a:r>
          </a:p>
          <a:p>
            <a:pPr eaLnBrk="1" hangingPunct="1"/>
            <a:br>
              <a:rPr lang="en-US" altLang="en-US" sz="120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endParaRPr lang="en-US" altLang="en-US" sz="1200">
              <a:latin typeface="Times New Roman" panose="02020603050405020304" pitchFamily="18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120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	</a:t>
            </a:r>
            <a:br>
              <a:rPr lang="en-US" altLang="en-US" sz="120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endParaRPr lang="en-US" altLang="en-US" sz="1200">
              <a:latin typeface="Times New Roman" panose="02020603050405020304" pitchFamily="18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457200" y="398463"/>
            <a:ext cx="82772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just" eaLnBrk="1" hangingPunct="1"/>
            <a:r>
              <a:rPr lang="en-US" altLang="en-US" sz="120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4.di.2a.  Consider the vapor-liquid equilibria of four binary mixtures represented by the temperature-composition diagrams, pressure-composition diagrams, and </a:t>
            </a:r>
            <a:r>
              <a:rPr lang="en-US" altLang="en-US" sz="1200" i="1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x</a:t>
            </a:r>
            <a:r>
              <a:rPr lang="en-US" altLang="en-US" sz="120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-</a:t>
            </a:r>
            <a:r>
              <a:rPr lang="en-US" altLang="en-US" sz="1200" i="1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y</a:t>
            </a:r>
            <a:r>
              <a:rPr lang="en-US" altLang="en-US" sz="120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 diagrams on the following three pages.  Use these diagrams and the list of compounds in the right column to complete the following list.</a:t>
            </a:r>
          </a:p>
        </p:txBody>
      </p:sp>
      <p:sp>
        <p:nvSpPr>
          <p:cNvPr id="13316" name="Rectangle 3"/>
          <p:cNvSpPr>
            <a:spLocks noChangeArrowheads="1"/>
          </p:cNvSpPr>
          <p:nvPr/>
        </p:nvSpPr>
        <p:spPr bwMode="auto">
          <a:xfrm>
            <a:off x="4648200" y="1905000"/>
            <a:ext cx="3962400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/>
            <a:r>
              <a:rPr lang="en-US" altLang="en-US" sz="12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boiling point </a:t>
            </a:r>
            <a:r>
              <a:rPr lang="nb-NO" altLang="en-US" sz="12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at 1 atm (ºC)</a:t>
            </a:r>
          </a:p>
          <a:p>
            <a:pPr eaLnBrk="1" hangingPunct="1"/>
            <a:endParaRPr lang="en-US" altLang="en-US" sz="1200" dirty="0">
              <a:latin typeface="Times New Roman" panose="02020603050405020304" pitchFamily="18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hangingPunct="1"/>
            <a:r>
              <a:rPr lang="nb-NO" altLang="en-US" sz="12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ethylene oxide		14</a:t>
            </a:r>
            <a:endParaRPr lang="en-US" altLang="en-US" sz="1200" dirty="0">
              <a:latin typeface="Times New Roman" panose="02020603050405020304" pitchFamily="18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12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2-methylbutane	28</a:t>
            </a:r>
          </a:p>
          <a:p>
            <a:pPr eaLnBrk="1" hangingPunct="1"/>
            <a:r>
              <a:rPr lang="en-US" altLang="en-US" sz="12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methylene chloride	40</a:t>
            </a:r>
          </a:p>
          <a:p>
            <a:pPr eaLnBrk="1" hangingPunct="1"/>
            <a:r>
              <a:rPr lang="en-US" altLang="en-US" sz="12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acetone		56</a:t>
            </a:r>
          </a:p>
          <a:p>
            <a:pPr eaLnBrk="1" hangingPunct="1"/>
            <a:r>
              <a:rPr lang="en-US" altLang="en-US" sz="12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chloroform		61</a:t>
            </a:r>
          </a:p>
          <a:p>
            <a:pPr eaLnBrk="1" hangingPunct="1"/>
            <a:r>
              <a:rPr lang="en-US" altLang="en-US" sz="12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hexane			69</a:t>
            </a:r>
          </a:p>
          <a:p>
            <a:pPr eaLnBrk="1" hangingPunct="1"/>
            <a:r>
              <a:rPr lang="en-US" altLang="en-US" sz="12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2-butanone		80</a:t>
            </a:r>
          </a:p>
          <a:p>
            <a:pPr eaLnBrk="1" hangingPunct="1"/>
            <a:r>
              <a:rPr lang="en-US" altLang="en-US" sz="12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trichloroethylene	87</a:t>
            </a:r>
          </a:p>
          <a:p>
            <a:pPr eaLnBrk="1" hangingPunct="1"/>
            <a:r>
              <a:rPr lang="en-US" altLang="en-US" sz="12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3-pentanone		102</a:t>
            </a:r>
          </a:p>
          <a:p>
            <a:pPr eaLnBrk="1" hangingPunct="1"/>
            <a:r>
              <a:rPr lang="en-US" altLang="en-US" sz="12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4-methyl-2-pentanone	116</a:t>
            </a:r>
          </a:p>
          <a:p>
            <a:pPr eaLnBrk="1" hangingPunct="1"/>
            <a:r>
              <a:rPr lang="en-US" altLang="en-US" sz="12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3-hexanone		123</a:t>
            </a:r>
          </a:p>
          <a:p>
            <a:pPr eaLnBrk="1" hangingPunct="1"/>
            <a:r>
              <a:rPr lang="en-US" altLang="en-US" sz="12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chlorobenzene		132</a:t>
            </a:r>
          </a:p>
          <a:p>
            <a:pPr eaLnBrk="1" hangingPunct="1"/>
            <a:r>
              <a:rPr lang="en-US" altLang="en-US" sz="12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4-methylpyridine	145</a:t>
            </a:r>
          </a:p>
          <a:p>
            <a:pPr eaLnBrk="1" hangingPunct="1"/>
            <a:r>
              <a:rPr lang="en-US" altLang="en-US" sz="12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furfural		162</a:t>
            </a:r>
          </a:p>
          <a:p>
            <a:pPr eaLnBrk="1" hangingPunct="1"/>
            <a:r>
              <a:rPr lang="en-US" altLang="en-US" sz="12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phenol			182</a:t>
            </a:r>
          </a:p>
          <a:p>
            <a:pPr eaLnBrk="1" hangingPunct="1"/>
            <a:r>
              <a:rPr lang="en-US" altLang="en-US" sz="12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acetophenone		203</a:t>
            </a:r>
          </a:p>
          <a:p>
            <a:pPr eaLnBrk="1" hangingPunct="1"/>
            <a:r>
              <a:rPr lang="en-US" altLang="en-US" sz="12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octanoic acid		240</a:t>
            </a:r>
          </a:p>
          <a:p>
            <a:pPr eaLnBrk="1" hangingPunct="1"/>
            <a:endParaRPr lang="en-US" altLang="en-US" sz="1200" dirty="0">
              <a:latin typeface="Times New Roman" panose="02020603050405020304" pitchFamily="18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12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You may use a compound more than once, or not at all.</a:t>
            </a: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2971800" y="6061075"/>
            <a:ext cx="5029200" cy="461963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What about x-y diagrams?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60475"/>
            <a:ext cx="6096000" cy="559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5">
            <a:extLst>
              <a:ext uri="{FF2B5EF4-FFF2-40B4-BE49-F238E27FC236}">
                <a16:creationId xmlns:a16="http://schemas.microsoft.com/office/drawing/2014/main" id="{9D7EDFC3-5595-4DD5-8D22-F225CD776A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50" y="-190500"/>
            <a:ext cx="8991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Let’s get our bearings on a T-(</a:t>
            </a:r>
            <a:r>
              <a:rPr lang="en-US" altLang="en-US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x</a:t>
            </a:r>
            <a:r>
              <a:rPr lang="en-US" altLang="en-US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,</a:t>
            </a:r>
            <a:r>
              <a:rPr lang="en-US" altLang="en-US" i="1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y</a:t>
            </a: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) diagram:</a:t>
            </a: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6553200" y="2271990"/>
            <a:ext cx="304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just" eaLnBrk="1" hangingPunct="1"/>
            <a:r>
              <a:rPr lang="en-US" altLang="en-US" b="1" dirty="0">
                <a:solidFill>
                  <a:schemeClr val="accent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V</a:t>
            </a:r>
          </a:p>
        </p:txBody>
      </p:sp>
      <p:sp>
        <p:nvSpPr>
          <p:cNvPr id="13320" name="Rectangle 8">
            <a:extLst>
              <a:ext uri="{FF2B5EF4-FFF2-40B4-BE49-F238E27FC236}">
                <a16:creationId xmlns:a16="http://schemas.microsoft.com/office/drawing/2014/main" id="{89D0AFD1-2326-4DCA-8D12-8A15BD0ABB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5103813"/>
            <a:ext cx="304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543050" algn="ctr"/>
                <a:tab pos="4229100" algn="ctr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543050" algn="ctr"/>
                <a:tab pos="4229100" algn="ctr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543050" algn="ctr"/>
                <a:tab pos="4229100" algn="ct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543050" algn="ctr"/>
                <a:tab pos="4229100" algn="ct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543050" algn="ctr"/>
                <a:tab pos="4229100" algn="ct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543050" algn="ctr"/>
                <a:tab pos="4229100" algn="ct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543050" algn="ctr"/>
                <a:tab pos="4229100" algn="ct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543050" algn="ctr"/>
                <a:tab pos="4229100" algn="ct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543050" algn="ctr"/>
                <a:tab pos="4229100" algn="ct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800" dirty="0">
                <a:latin typeface="Times New Roman" panose="02020603050405020304" pitchFamily="18" charset="0"/>
              </a:rPr>
              <a:t>L</a:t>
            </a:r>
          </a:p>
        </p:txBody>
      </p:sp>
      <p:sp>
        <p:nvSpPr>
          <p:cNvPr id="13321" name="Rectangle 9">
            <a:extLst>
              <a:ext uri="{FF2B5EF4-FFF2-40B4-BE49-F238E27FC236}">
                <a16:creationId xmlns:a16="http://schemas.microsoft.com/office/drawing/2014/main" id="{94FC39FB-9EC8-40C3-8720-8E8898E287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4343400"/>
            <a:ext cx="83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543050" algn="ctr"/>
                <a:tab pos="4229100" algn="ctr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543050" algn="ctr"/>
                <a:tab pos="4229100" algn="ctr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543050" algn="ctr"/>
                <a:tab pos="4229100" algn="ct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543050" algn="ctr"/>
                <a:tab pos="4229100" algn="ct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543050" algn="ctr"/>
                <a:tab pos="4229100" algn="ct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543050" algn="ctr"/>
                <a:tab pos="4229100" algn="ct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543050" algn="ctr"/>
                <a:tab pos="4229100" algn="ct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543050" algn="ctr"/>
                <a:tab pos="4229100" algn="ct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543050" algn="ctr"/>
                <a:tab pos="4229100" algn="ct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L</a:t>
            </a:r>
            <a:r>
              <a:rPr lang="en-US" altLang="en-US" sz="1800" b="1" dirty="0">
                <a:latin typeface="Times New Roman" panose="02020603050405020304" pitchFamily="18" charset="0"/>
              </a:rPr>
              <a:t>+</a:t>
            </a:r>
            <a:r>
              <a:rPr lang="en-US" altLang="en-US" sz="1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V</a:t>
            </a:r>
          </a:p>
        </p:txBody>
      </p:sp>
      <p:sp>
        <p:nvSpPr>
          <p:cNvPr id="13322" name="Rectangle 10">
            <a:extLst>
              <a:ext uri="{FF2B5EF4-FFF2-40B4-BE49-F238E27FC236}">
                <a16:creationId xmlns:a16="http://schemas.microsoft.com/office/drawing/2014/main" id="{105F753E-E7C1-41D1-9C0E-2010AA3DFA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1600200"/>
            <a:ext cx="83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543050" algn="ctr"/>
                <a:tab pos="4229100" algn="ctr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543050" algn="ctr"/>
                <a:tab pos="4229100" algn="ctr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543050" algn="ctr"/>
                <a:tab pos="4229100" algn="ct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543050" algn="ctr"/>
                <a:tab pos="4229100" algn="ct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543050" algn="ctr"/>
                <a:tab pos="4229100" algn="ct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543050" algn="ctr"/>
                <a:tab pos="4229100" algn="ct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543050" algn="ctr"/>
                <a:tab pos="4229100" algn="ct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543050" algn="ctr"/>
                <a:tab pos="4229100" algn="ct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543050" algn="ctr"/>
                <a:tab pos="4229100" algn="ct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8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y</a:t>
            </a:r>
          </a:p>
        </p:txBody>
      </p:sp>
      <p:sp>
        <p:nvSpPr>
          <p:cNvPr id="13323" name="Rectangle 11">
            <a:extLst>
              <a:ext uri="{FF2B5EF4-FFF2-40B4-BE49-F238E27FC236}">
                <a16:creationId xmlns:a16="http://schemas.microsoft.com/office/drawing/2014/main" id="{66345CC0-1629-4195-9B78-729EE70FD3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381000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543050" algn="ctr"/>
                <a:tab pos="4229100" algn="ctr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543050" algn="ctr"/>
                <a:tab pos="4229100" algn="ctr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543050" algn="ctr"/>
                <a:tab pos="4229100" algn="ct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543050" algn="ctr"/>
                <a:tab pos="4229100" algn="ct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543050" algn="ctr"/>
                <a:tab pos="4229100" algn="ct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543050" algn="ctr"/>
                <a:tab pos="4229100" algn="ct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543050" algn="ctr"/>
                <a:tab pos="4229100" algn="ct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543050" algn="ctr"/>
                <a:tab pos="4229100" algn="ct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543050" algn="ctr"/>
                <a:tab pos="4229100" algn="ct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13324" name="Line 12">
            <a:extLst>
              <a:ext uri="{FF2B5EF4-FFF2-40B4-BE49-F238E27FC236}">
                <a16:creationId xmlns:a16="http://schemas.microsoft.com/office/drawing/2014/main" id="{F6C5B19E-553F-4F37-A00A-A3CCFE7BA3A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76800" y="3733800"/>
            <a:ext cx="304800" cy="228600"/>
          </a:xfrm>
          <a:prstGeom prst="line">
            <a:avLst/>
          </a:prstGeom>
          <a:noFill/>
          <a:ln w="38100">
            <a:solidFill>
              <a:srgbClr val="00206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326" name="Line 14">
            <a:extLst>
              <a:ext uri="{FF2B5EF4-FFF2-40B4-BE49-F238E27FC236}">
                <a16:creationId xmlns:a16="http://schemas.microsoft.com/office/drawing/2014/main" id="{6A043DDF-3191-45F0-864F-D0323BCC5BB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95800" y="1981200"/>
            <a:ext cx="152400" cy="228600"/>
          </a:xfrm>
          <a:prstGeom prst="line">
            <a:avLst/>
          </a:prstGeom>
          <a:noFill/>
          <a:ln w="38100">
            <a:solidFill>
              <a:schemeClr val="accent1">
                <a:lumMod val="7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327" name="Line 15">
            <a:extLst>
              <a:ext uri="{FF2B5EF4-FFF2-40B4-BE49-F238E27FC236}">
                <a16:creationId xmlns:a16="http://schemas.microsoft.com/office/drawing/2014/main" id="{C035706E-AB5B-441F-A169-EA8EF59DA9D5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7000" y="2743200"/>
            <a:ext cx="4648200" cy="0"/>
          </a:xfrm>
          <a:prstGeom prst="line">
            <a:avLst/>
          </a:prstGeom>
          <a:noFill/>
          <a:ln w="38100">
            <a:solidFill>
              <a:srgbClr val="00B0F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328" name="Rectangle 16">
            <a:extLst>
              <a:ext uri="{FF2B5EF4-FFF2-40B4-BE49-F238E27FC236}">
                <a16:creationId xmlns:a16="http://schemas.microsoft.com/office/drawing/2014/main" id="{11AFBE47-B620-4DAC-B0D5-C4E63587EE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2588309"/>
            <a:ext cx="132212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543050" algn="ctr"/>
                <a:tab pos="4229100" algn="ctr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543050" algn="ctr"/>
                <a:tab pos="4229100" algn="ctr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543050" algn="ctr"/>
                <a:tab pos="4229100" algn="ct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543050" algn="ctr"/>
                <a:tab pos="4229100" algn="ct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543050" algn="ctr"/>
                <a:tab pos="4229100" algn="ct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543050" algn="ctr"/>
                <a:tab pos="4229100" algn="ct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543050" algn="ctr"/>
                <a:tab pos="4229100" algn="ct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543050" algn="ctr"/>
                <a:tab pos="4229100" algn="ct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543050" algn="ctr"/>
                <a:tab pos="4229100" algn="ct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800" dirty="0">
                <a:solidFill>
                  <a:srgbClr val="00B0F0"/>
                </a:solidFill>
                <a:latin typeface="Times New Roman" panose="02020603050405020304" pitchFamily="18" charset="0"/>
              </a:rPr>
              <a:t>Constant T</a:t>
            </a:r>
          </a:p>
          <a:p>
            <a:pPr algn="just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800" dirty="0">
                <a:solidFill>
                  <a:srgbClr val="00B0F0"/>
                </a:solidFill>
                <a:latin typeface="Times New Roman" panose="02020603050405020304" pitchFamily="18" charset="0"/>
              </a:rPr>
              <a:t>(T~190 </a:t>
            </a:r>
            <a:r>
              <a:rPr lang="he-IL" altLang="en-US" sz="1800" dirty="0">
                <a:solidFill>
                  <a:srgbClr val="00B0F0"/>
                </a:solidFill>
                <a:latin typeface="Times New Roman" panose="02020603050405020304" pitchFamily="18" charset="0"/>
              </a:rPr>
              <a:t>º</a:t>
            </a:r>
            <a:r>
              <a:rPr lang="en-US" altLang="en-US" sz="1800" dirty="0">
                <a:solidFill>
                  <a:srgbClr val="00B0F0"/>
                </a:solidFill>
                <a:latin typeface="Times New Roman" panose="02020603050405020304" pitchFamily="18" charset="0"/>
              </a:rPr>
              <a:t>C )</a:t>
            </a:r>
          </a:p>
        </p:txBody>
      </p:sp>
      <p:sp>
        <p:nvSpPr>
          <p:cNvPr id="13329" name="Line 17">
            <a:extLst>
              <a:ext uri="{FF2B5EF4-FFF2-40B4-BE49-F238E27FC236}">
                <a16:creationId xmlns:a16="http://schemas.microsoft.com/office/drawing/2014/main" id="{DEDF45EA-8A9B-4AD3-AD17-9ED3B52A1E19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2200" y="1219200"/>
            <a:ext cx="0" cy="4343400"/>
          </a:xfrm>
          <a:prstGeom prst="line">
            <a:avLst/>
          </a:prstGeom>
          <a:noFill/>
          <a:ln w="38100">
            <a:solidFill>
              <a:srgbClr val="00B0F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330" name="Rectangle 18">
            <a:extLst>
              <a:ext uri="{FF2B5EF4-FFF2-40B4-BE49-F238E27FC236}">
                <a16:creationId xmlns:a16="http://schemas.microsoft.com/office/drawing/2014/main" id="{9AB11A6B-CD20-4871-A0CB-464FF9AF6A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914400"/>
            <a:ext cx="3048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543050" algn="ctr"/>
                <a:tab pos="4229100" algn="ctr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543050" algn="ctr"/>
                <a:tab pos="4229100" algn="ctr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543050" algn="ctr"/>
                <a:tab pos="4229100" algn="ct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543050" algn="ctr"/>
                <a:tab pos="4229100" algn="ct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543050" algn="ctr"/>
                <a:tab pos="4229100" algn="ct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543050" algn="ctr"/>
                <a:tab pos="4229100" algn="ct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543050" algn="ctr"/>
                <a:tab pos="4229100" algn="ct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543050" algn="ctr"/>
                <a:tab pos="4229100" algn="ct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543050" algn="ctr"/>
                <a:tab pos="4229100" algn="ct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800" dirty="0">
                <a:solidFill>
                  <a:srgbClr val="00B0F0"/>
                </a:solidFill>
                <a:latin typeface="Times New Roman" panose="02020603050405020304" pitchFamily="18" charset="0"/>
              </a:rPr>
              <a:t>Constant Composition</a:t>
            </a:r>
          </a:p>
          <a:p>
            <a:pPr algn="just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800" dirty="0">
                <a:solidFill>
                  <a:srgbClr val="00B0F0"/>
                </a:solidFill>
                <a:latin typeface="Times New Roman" panose="02020603050405020304" pitchFamily="18" charset="0"/>
              </a:rPr>
              <a:t>(</a:t>
            </a:r>
            <a:r>
              <a:rPr lang="en-US" altLang="en-US" sz="1800" i="1" dirty="0">
                <a:solidFill>
                  <a:srgbClr val="00B0F0"/>
                </a:solidFill>
                <a:latin typeface="Times New Roman" panose="02020603050405020304" pitchFamily="18" charset="0"/>
              </a:rPr>
              <a:t>x</a:t>
            </a:r>
            <a:r>
              <a:rPr lang="en-US" altLang="en-US" sz="1800" dirty="0">
                <a:solidFill>
                  <a:srgbClr val="00B0F0"/>
                </a:solidFill>
                <a:latin typeface="Times New Roman" panose="02020603050405020304" pitchFamily="18" charset="0"/>
              </a:rPr>
              <a:t> = </a:t>
            </a:r>
            <a:r>
              <a:rPr lang="en-US" altLang="en-US" sz="1800" i="1" dirty="0">
                <a:solidFill>
                  <a:srgbClr val="00B0F0"/>
                </a:solidFill>
                <a:latin typeface="Times New Roman" panose="02020603050405020304" pitchFamily="18" charset="0"/>
              </a:rPr>
              <a:t>y</a:t>
            </a:r>
            <a:r>
              <a:rPr lang="en-US" altLang="en-US" sz="1800" dirty="0">
                <a:solidFill>
                  <a:srgbClr val="00B0F0"/>
                </a:solidFill>
                <a:latin typeface="Times New Roman" panose="02020603050405020304" pitchFamily="18" charset="0"/>
              </a:rPr>
              <a:t> ~0.81)</a:t>
            </a:r>
          </a:p>
        </p:txBody>
      </p:sp>
      <p:sp>
        <p:nvSpPr>
          <p:cNvPr id="13331" name="AutoShape 19">
            <a:extLst>
              <a:ext uri="{FF2B5EF4-FFF2-40B4-BE49-F238E27FC236}">
                <a16:creationId xmlns:a16="http://schemas.microsoft.com/office/drawing/2014/main" id="{FE81902A-B9F1-4388-A447-AAE0DD8FAEA7}"/>
              </a:ext>
            </a:extLst>
          </p:cNvPr>
          <p:cNvSpPr>
            <a:spLocks/>
          </p:cNvSpPr>
          <p:nvPr/>
        </p:nvSpPr>
        <p:spPr bwMode="auto">
          <a:xfrm rot="5400000">
            <a:off x="3200400" y="1447800"/>
            <a:ext cx="304800" cy="1219200"/>
          </a:xfrm>
          <a:prstGeom prst="leftBrace">
            <a:avLst>
              <a:gd name="adj1" fmla="val 33333"/>
              <a:gd name="adj2" fmla="val 50000"/>
            </a:avLst>
          </a:prstGeom>
          <a:noFill/>
          <a:ln w="2222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en-US" altLang="en-US" sz="1800"/>
          </a:p>
        </p:txBody>
      </p:sp>
      <p:sp>
        <p:nvSpPr>
          <p:cNvPr id="13332" name="AutoShape 20">
            <a:extLst>
              <a:ext uri="{FF2B5EF4-FFF2-40B4-BE49-F238E27FC236}">
                <a16:creationId xmlns:a16="http://schemas.microsoft.com/office/drawing/2014/main" id="{5F368A93-32EC-498F-8ADB-C88A51960F18}"/>
              </a:ext>
            </a:extLst>
          </p:cNvPr>
          <p:cNvSpPr>
            <a:spLocks/>
          </p:cNvSpPr>
          <p:nvPr/>
        </p:nvSpPr>
        <p:spPr bwMode="auto">
          <a:xfrm rot="-5400000">
            <a:off x="5334000" y="1371600"/>
            <a:ext cx="304800" cy="3048000"/>
          </a:xfrm>
          <a:prstGeom prst="leftBrace">
            <a:avLst>
              <a:gd name="adj1" fmla="val 83333"/>
              <a:gd name="adj2" fmla="val 50000"/>
            </a:avLst>
          </a:prstGeom>
          <a:noFill/>
          <a:ln w="2222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en-US" altLang="en-US" sz="1800"/>
          </a:p>
        </p:txBody>
      </p:sp>
      <p:sp>
        <p:nvSpPr>
          <p:cNvPr id="13333" name="Rectangle 21">
            <a:extLst>
              <a:ext uri="{FF2B5EF4-FFF2-40B4-BE49-F238E27FC236}">
                <a16:creationId xmlns:a16="http://schemas.microsoft.com/office/drawing/2014/main" id="{9F5E97FA-EF9E-4A1D-BC51-0C69A27D69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3068" y="1280250"/>
            <a:ext cx="189186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800" i="1" dirty="0">
                <a:solidFill>
                  <a:srgbClr val="002060"/>
                </a:solidFill>
                <a:latin typeface="Times New Roman" panose="02020603050405020304" pitchFamily="18" charset="0"/>
              </a:rPr>
              <a:t>x</a:t>
            </a:r>
            <a:r>
              <a:rPr lang="en-US" altLang="en-US" sz="18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i="1" dirty="0">
                <a:solidFill>
                  <a:schemeClr val="accent1"/>
                </a:solidFill>
                <a:latin typeface="Times New Roman" panose="02020603050405020304" pitchFamily="18" charset="0"/>
              </a:rPr>
              <a:t>&gt; y</a:t>
            </a: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400" dirty="0">
                <a:solidFill>
                  <a:schemeClr val="accent1"/>
                </a:solidFill>
                <a:latin typeface="Times New Roman" panose="02020603050405020304" pitchFamily="18" charset="0"/>
              </a:rPr>
              <a:t>species 1 prefers liquid </a:t>
            </a:r>
          </a:p>
        </p:txBody>
      </p:sp>
      <p:sp>
        <p:nvSpPr>
          <p:cNvPr id="13334" name="Rectangle 22">
            <a:extLst>
              <a:ext uri="{FF2B5EF4-FFF2-40B4-BE49-F238E27FC236}">
                <a16:creationId xmlns:a16="http://schemas.microsoft.com/office/drawing/2014/main" id="{75C0B85A-88EC-4F39-80E2-D92FA66B9E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5276" y="3104862"/>
            <a:ext cx="18822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800" i="1" dirty="0">
                <a:solidFill>
                  <a:srgbClr val="002060"/>
                </a:solidFill>
                <a:latin typeface="Times New Roman" panose="02020603050405020304" pitchFamily="18" charset="0"/>
              </a:rPr>
              <a:t>x</a:t>
            </a:r>
            <a:r>
              <a:rPr lang="en-US" altLang="en-US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>
                <a:solidFill>
                  <a:schemeClr val="accent1"/>
                </a:solidFill>
                <a:latin typeface="Times New Roman" panose="02020603050405020304" pitchFamily="18" charset="0"/>
              </a:rPr>
              <a:t>&lt; </a:t>
            </a:r>
            <a:r>
              <a:rPr lang="en-US" altLang="en-US" sz="1800" i="1" dirty="0">
                <a:solidFill>
                  <a:schemeClr val="accent1"/>
                </a:solidFill>
                <a:latin typeface="Times New Roman" panose="02020603050405020304" pitchFamily="18" charset="0"/>
              </a:rPr>
              <a:t>y</a:t>
            </a: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400" dirty="0">
                <a:solidFill>
                  <a:schemeClr val="accent1"/>
                </a:solidFill>
                <a:latin typeface="Times New Roman" panose="02020603050405020304" pitchFamily="18" charset="0"/>
              </a:rPr>
              <a:t>species 1 prefers vapor </a:t>
            </a:r>
          </a:p>
        </p:txBody>
      </p:sp>
      <p:sp>
        <p:nvSpPr>
          <p:cNvPr id="13335" name="Rectangle 23">
            <a:extLst>
              <a:ext uri="{FF2B5EF4-FFF2-40B4-BE49-F238E27FC236}">
                <a16:creationId xmlns:a16="http://schemas.microsoft.com/office/drawing/2014/main" id="{BDC42881-920A-42A1-A183-24E62A2AEE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6248400"/>
            <a:ext cx="1371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543050" algn="ctr"/>
                <a:tab pos="4229100" algn="ctr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543050" algn="ctr"/>
                <a:tab pos="4229100" algn="ctr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543050" algn="ctr"/>
                <a:tab pos="4229100" algn="ct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543050" algn="ctr"/>
                <a:tab pos="4229100" algn="ct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543050" algn="ctr"/>
                <a:tab pos="4229100" algn="ct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543050" algn="ctr"/>
                <a:tab pos="4229100" algn="ct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543050" algn="ctr"/>
                <a:tab pos="4229100" algn="ct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543050" algn="ctr"/>
                <a:tab pos="4229100" algn="ct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543050" algn="ctr"/>
                <a:tab pos="4229100" algn="ct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x</a:t>
            </a:r>
            <a:r>
              <a:rPr lang="en-US" altLang="en-US" sz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= </a:t>
            </a:r>
            <a:r>
              <a:rPr lang="en-US" altLang="en-US" sz="18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y</a:t>
            </a:r>
            <a:r>
              <a:rPr lang="en-US" altLang="en-US" sz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~ 0.3</a:t>
            </a:r>
          </a:p>
        </p:txBody>
      </p:sp>
      <p:sp>
        <p:nvSpPr>
          <p:cNvPr id="13336" name="Line 24">
            <a:extLst>
              <a:ext uri="{FF2B5EF4-FFF2-40B4-BE49-F238E27FC236}">
                <a16:creationId xmlns:a16="http://schemas.microsoft.com/office/drawing/2014/main" id="{0AD974B6-5ACA-4E13-9D1E-D07E0C48D20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62400" y="2209800"/>
            <a:ext cx="0" cy="4191000"/>
          </a:xfrm>
          <a:prstGeom prst="line">
            <a:avLst/>
          </a:prstGeom>
          <a:noFill/>
          <a:ln w="38100">
            <a:solidFill>
              <a:schemeClr val="accent1">
                <a:lumMod val="5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337" name="Line 25"/>
          <p:cNvSpPr>
            <a:spLocks noChangeShapeType="1"/>
          </p:cNvSpPr>
          <p:nvPr/>
        </p:nvSpPr>
        <p:spPr bwMode="auto">
          <a:xfrm flipH="1">
            <a:off x="5638800" y="4191000"/>
            <a:ext cx="1143000" cy="0"/>
          </a:xfrm>
          <a:prstGeom prst="line">
            <a:avLst/>
          </a:prstGeom>
          <a:noFill/>
          <a:ln w="38100">
            <a:solidFill>
              <a:srgbClr val="0099CC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8" name="Line 26"/>
          <p:cNvSpPr>
            <a:spLocks noChangeShapeType="1"/>
          </p:cNvSpPr>
          <p:nvPr/>
        </p:nvSpPr>
        <p:spPr bwMode="auto">
          <a:xfrm flipH="1" flipV="1">
            <a:off x="5638800" y="4191000"/>
            <a:ext cx="0" cy="1371600"/>
          </a:xfrm>
          <a:prstGeom prst="line">
            <a:avLst/>
          </a:prstGeom>
          <a:noFill/>
          <a:ln w="25400">
            <a:solidFill>
              <a:srgbClr val="0099CC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9" name="Line 27"/>
          <p:cNvSpPr>
            <a:spLocks noChangeShapeType="1"/>
          </p:cNvSpPr>
          <p:nvPr/>
        </p:nvSpPr>
        <p:spPr bwMode="auto">
          <a:xfrm flipH="1" flipV="1">
            <a:off x="6781800" y="4191000"/>
            <a:ext cx="0" cy="1371600"/>
          </a:xfrm>
          <a:prstGeom prst="line">
            <a:avLst/>
          </a:prstGeom>
          <a:noFill/>
          <a:ln w="25400">
            <a:solidFill>
              <a:srgbClr val="0099CC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0" name="Rectangle 28"/>
          <p:cNvSpPr>
            <a:spLocks noChangeArrowheads="1"/>
          </p:cNvSpPr>
          <p:nvPr/>
        </p:nvSpPr>
        <p:spPr bwMode="auto">
          <a:xfrm>
            <a:off x="7162800" y="3886200"/>
            <a:ext cx="186846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0099CC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L+V Coexistence:</a:t>
            </a:r>
          </a:p>
          <a:p>
            <a:pPr eaLnBrk="1" hangingPunct="1"/>
            <a:r>
              <a:rPr lang="en-US" altLang="en-US" i="1" dirty="0">
                <a:solidFill>
                  <a:srgbClr val="0099CC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x</a:t>
            </a:r>
            <a:r>
              <a:rPr lang="en-US" altLang="en-US" dirty="0">
                <a:solidFill>
                  <a:srgbClr val="0099CC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 = 0.68, </a:t>
            </a:r>
            <a:r>
              <a:rPr lang="en-US" altLang="en-US" i="1" dirty="0">
                <a:solidFill>
                  <a:srgbClr val="0099CC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y</a:t>
            </a:r>
            <a:r>
              <a:rPr lang="en-US" altLang="en-US" dirty="0">
                <a:solidFill>
                  <a:srgbClr val="0099CC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 = 0.93</a:t>
            </a:r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C1B5BD8B-A9BF-4289-910A-D2522B869C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7163" y="2174875"/>
            <a:ext cx="4305300" cy="3055938"/>
          </a:xfrm>
          <a:custGeom>
            <a:avLst/>
            <a:gdLst>
              <a:gd name="T0" fmla="*/ 0 w 4305300"/>
              <a:gd name="T1" fmla="*/ 984999 h 3056467"/>
              <a:gd name="T2" fmla="*/ 228600 w 4305300"/>
              <a:gd name="T3" fmla="*/ 870859 h 3056467"/>
              <a:gd name="T4" fmla="*/ 787400 w 4305300"/>
              <a:gd name="T5" fmla="*/ 262105 h 3056467"/>
              <a:gd name="T6" fmla="*/ 1219200 w 4305300"/>
              <a:gd name="T7" fmla="*/ 8459 h 3056467"/>
              <a:gd name="T8" fmla="*/ 1663700 w 4305300"/>
              <a:gd name="T9" fmla="*/ 211371 h 3056467"/>
              <a:gd name="T10" fmla="*/ 2159000 w 4305300"/>
              <a:gd name="T11" fmla="*/ 908903 h 3056467"/>
              <a:gd name="T12" fmla="*/ 2641600 w 4305300"/>
              <a:gd name="T13" fmla="*/ 1657165 h 3056467"/>
              <a:gd name="T14" fmla="*/ 3263900 w 4305300"/>
              <a:gd name="T15" fmla="*/ 2342016 h 3056467"/>
              <a:gd name="T16" fmla="*/ 3949700 w 4305300"/>
              <a:gd name="T17" fmla="*/ 2874675 h 3056467"/>
              <a:gd name="T18" fmla="*/ 4305300 w 4305300"/>
              <a:gd name="T19" fmla="*/ 3052229 h 305646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305300"/>
              <a:gd name="T31" fmla="*/ 0 h 3056467"/>
              <a:gd name="T32" fmla="*/ 4305300 w 4305300"/>
              <a:gd name="T33" fmla="*/ 3056467 h 305646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305300" h="3056467">
                <a:moveTo>
                  <a:pt x="0" y="986367"/>
                </a:moveTo>
                <a:cubicBezTo>
                  <a:pt x="48683" y="989542"/>
                  <a:pt x="97367" y="992717"/>
                  <a:pt x="228600" y="872067"/>
                </a:cubicBezTo>
                <a:cubicBezTo>
                  <a:pt x="359833" y="751417"/>
                  <a:pt x="622300" y="406400"/>
                  <a:pt x="787400" y="262467"/>
                </a:cubicBezTo>
                <a:cubicBezTo>
                  <a:pt x="952500" y="118534"/>
                  <a:pt x="1073150" y="16934"/>
                  <a:pt x="1219200" y="8467"/>
                </a:cubicBezTo>
                <a:cubicBezTo>
                  <a:pt x="1365250" y="0"/>
                  <a:pt x="1507067" y="61384"/>
                  <a:pt x="1663700" y="211667"/>
                </a:cubicBezTo>
                <a:cubicBezTo>
                  <a:pt x="1820333" y="361950"/>
                  <a:pt x="1996017" y="668867"/>
                  <a:pt x="2159000" y="910167"/>
                </a:cubicBezTo>
                <a:cubicBezTo>
                  <a:pt x="2321983" y="1151467"/>
                  <a:pt x="2457450" y="1420284"/>
                  <a:pt x="2641600" y="1659467"/>
                </a:cubicBezTo>
                <a:cubicBezTo>
                  <a:pt x="2825750" y="1898650"/>
                  <a:pt x="3045883" y="2142067"/>
                  <a:pt x="3263900" y="2345267"/>
                </a:cubicBezTo>
                <a:cubicBezTo>
                  <a:pt x="3481917" y="2548467"/>
                  <a:pt x="3776133" y="2760134"/>
                  <a:pt x="3949700" y="2878667"/>
                </a:cubicBezTo>
                <a:cubicBezTo>
                  <a:pt x="4123267" y="2997200"/>
                  <a:pt x="4305300" y="3056467"/>
                  <a:pt x="4305300" y="3056467"/>
                </a:cubicBezTo>
              </a:path>
            </a:pathLst>
          </a:custGeom>
          <a:noFill/>
          <a:ln w="34925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03A6CBF9-9A93-4BED-BB88-A39AEB8DEE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5100" y="2160588"/>
            <a:ext cx="4305300" cy="3084512"/>
          </a:xfrm>
          <a:custGeom>
            <a:avLst/>
            <a:gdLst>
              <a:gd name="T0" fmla="*/ 0 w 4305300"/>
              <a:gd name="T1" fmla="*/ 1015275 h 3083983"/>
              <a:gd name="T2" fmla="*/ 215900 w 4305300"/>
              <a:gd name="T3" fmla="*/ 417559 h 3083983"/>
              <a:gd name="T4" fmla="*/ 660400 w 4305300"/>
              <a:gd name="T5" fmla="*/ 125051 h 3083983"/>
              <a:gd name="T6" fmla="*/ 1295400 w 4305300"/>
              <a:gd name="T7" fmla="*/ 23315 h 3083983"/>
              <a:gd name="T8" fmla="*/ 2413000 w 4305300"/>
              <a:gd name="T9" fmla="*/ 264943 h 3083983"/>
              <a:gd name="T10" fmla="*/ 3086100 w 4305300"/>
              <a:gd name="T11" fmla="*/ 646471 h 3083983"/>
              <a:gd name="T12" fmla="*/ 3657600 w 4305300"/>
              <a:gd name="T13" fmla="*/ 1167883 h 3083983"/>
              <a:gd name="T14" fmla="*/ 4064000 w 4305300"/>
              <a:gd name="T15" fmla="*/ 1918215 h 3083983"/>
              <a:gd name="T16" fmla="*/ 4305300 w 4305300"/>
              <a:gd name="T17" fmla="*/ 3088217 h 308398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305300"/>
              <a:gd name="T28" fmla="*/ 0 h 3083983"/>
              <a:gd name="T29" fmla="*/ 4305300 w 4305300"/>
              <a:gd name="T30" fmla="*/ 3083983 h 308398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305300" h="3083983">
                <a:moveTo>
                  <a:pt x="0" y="1013883"/>
                </a:moveTo>
                <a:cubicBezTo>
                  <a:pt x="52916" y="789516"/>
                  <a:pt x="105833" y="565150"/>
                  <a:pt x="215900" y="416983"/>
                </a:cubicBezTo>
                <a:cubicBezTo>
                  <a:pt x="325967" y="268816"/>
                  <a:pt x="480483" y="190500"/>
                  <a:pt x="660400" y="124883"/>
                </a:cubicBezTo>
                <a:cubicBezTo>
                  <a:pt x="840317" y="59266"/>
                  <a:pt x="1003300" y="0"/>
                  <a:pt x="1295400" y="23283"/>
                </a:cubicBezTo>
                <a:cubicBezTo>
                  <a:pt x="1587500" y="46566"/>
                  <a:pt x="2114550" y="160866"/>
                  <a:pt x="2413000" y="264583"/>
                </a:cubicBezTo>
                <a:cubicBezTo>
                  <a:pt x="2711450" y="368300"/>
                  <a:pt x="2878667" y="495300"/>
                  <a:pt x="3086100" y="645583"/>
                </a:cubicBezTo>
                <a:cubicBezTo>
                  <a:pt x="3293533" y="795866"/>
                  <a:pt x="3494617" y="954616"/>
                  <a:pt x="3657600" y="1166283"/>
                </a:cubicBezTo>
                <a:cubicBezTo>
                  <a:pt x="3820583" y="1377950"/>
                  <a:pt x="3956050" y="1595966"/>
                  <a:pt x="4064000" y="1915583"/>
                </a:cubicBezTo>
                <a:cubicBezTo>
                  <a:pt x="4171950" y="2235200"/>
                  <a:pt x="4305300" y="3083983"/>
                  <a:pt x="4305300" y="3083983"/>
                </a:cubicBezTo>
              </a:path>
            </a:pathLst>
          </a:custGeom>
          <a:noFill/>
          <a:ln w="31750">
            <a:solidFill>
              <a:schemeClr val="accent1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Oval 1"/>
          <p:cNvSpPr/>
          <p:nvPr/>
        </p:nvSpPr>
        <p:spPr>
          <a:xfrm>
            <a:off x="6096000" y="2667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6104731" y="4111799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3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3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3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3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3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3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3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3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3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3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3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3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/>
      <p:bldP spid="13320" grpId="0"/>
      <p:bldP spid="13321" grpId="0"/>
      <p:bldP spid="13322" grpId="0"/>
      <p:bldP spid="13323" grpId="0"/>
      <p:bldP spid="13328" grpId="0"/>
      <p:bldP spid="13330" grpId="0"/>
      <p:bldP spid="13331" grpId="0" animBg="1"/>
      <p:bldP spid="13331" grpId="1" animBg="1"/>
      <p:bldP spid="13332" grpId="0" animBg="1"/>
      <p:bldP spid="13332" grpId="1" animBg="1"/>
      <p:bldP spid="13333" grpId="0"/>
      <p:bldP spid="13333" grpId="1"/>
      <p:bldP spid="13334" grpId="0"/>
      <p:bldP spid="13334" grpId="1"/>
      <p:bldP spid="13335" grpId="0"/>
      <p:bldP spid="13335" grpId="1"/>
      <p:bldP spid="13337" grpId="0" animBg="1"/>
      <p:bldP spid="13338" grpId="0" animBg="1"/>
      <p:bldP spid="13339" grpId="0" animBg="1"/>
      <p:bldP spid="13340" grpId="0"/>
      <p:bldP spid="2" grpId="0" animBg="1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38200"/>
            <a:ext cx="5867400" cy="575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3">
            <a:extLst>
              <a:ext uri="{FF2B5EF4-FFF2-40B4-BE49-F238E27FC236}">
                <a16:creationId xmlns:a16="http://schemas.microsoft.com/office/drawing/2014/main" id="{1EB364B7-D714-4216-A166-B33C0BA62F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9154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Let’s get our bearings on an x-y diagram:</a:t>
            </a:r>
          </a:p>
        </p:txBody>
      </p:sp>
      <p:sp>
        <p:nvSpPr>
          <p:cNvPr id="15373" name="Line 13">
            <a:extLst>
              <a:ext uri="{FF2B5EF4-FFF2-40B4-BE49-F238E27FC236}">
                <a16:creationId xmlns:a16="http://schemas.microsoft.com/office/drawing/2014/main" id="{EBB29BC8-6DF2-4BD8-AE39-F22337FB381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67000" y="1219200"/>
            <a:ext cx="4419600" cy="41910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374" name="Rectangle 14">
            <a:extLst>
              <a:ext uri="{FF2B5EF4-FFF2-40B4-BE49-F238E27FC236}">
                <a16:creationId xmlns:a16="http://schemas.microsoft.com/office/drawing/2014/main" id="{A9CF1129-537B-4C6D-A229-C8345647F4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2667000"/>
            <a:ext cx="19050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543050" algn="ctr"/>
                <a:tab pos="4229100" algn="ctr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543050" algn="ctr"/>
                <a:tab pos="4229100" algn="ctr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543050" algn="ctr"/>
                <a:tab pos="4229100" algn="ct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543050" algn="ctr"/>
                <a:tab pos="4229100" algn="ct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543050" algn="ctr"/>
                <a:tab pos="4229100" algn="ct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543050" algn="ctr"/>
                <a:tab pos="4229100" algn="ct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543050" algn="ctr"/>
                <a:tab pos="4229100" algn="ct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543050" algn="ctr"/>
                <a:tab pos="4229100" algn="ct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543050" algn="ctr"/>
                <a:tab pos="4229100" algn="ct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800" dirty="0">
                <a:solidFill>
                  <a:schemeClr val="accent1"/>
                </a:solidFill>
                <a:latin typeface="Times New Roman" panose="02020603050405020304" pitchFamily="18" charset="0"/>
              </a:rPr>
              <a:t>Constant Composition</a:t>
            </a:r>
          </a:p>
          <a:p>
            <a:pPr algn="just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800" dirty="0">
                <a:solidFill>
                  <a:schemeClr val="accent1"/>
                </a:solidFill>
                <a:latin typeface="Times New Roman" panose="02020603050405020304" pitchFamily="18" charset="0"/>
              </a:rPr>
              <a:t>(</a:t>
            </a:r>
            <a:r>
              <a:rPr lang="en-US" altLang="en-US" sz="1800" i="1" dirty="0">
                <a:solidFill>
                  <a:schemeClr val="accent1"/>
                </a:solidFill>
                <a:latin typeface="Times New Roman" panose="02020603050405020304" pitchFamily="18" charset="0"/>
              </a:rPr>
              <a:t>x</a:t>
            </a:r>
            <a:r>
              <a:rPr lang="en-US" altLang="en-US" sz="1800" dirty="0">
                <a:solidFill>
                  <a:schemeClr val="accent1"/>
                </a:solidFill>
                <a:latin typeface="Times New Roman" panose="02020603050405020304" pitchFamily="18" charset="0"/>
              </a:rPr>
              <a:t> = </a:t>
            </a:r>
            <a:r>
              <a:rPr lang="en-US" altLang="en-US" sz="1800" i="1" dirty="0">
                <a:solidFill>
                  <a:schemeClr val="accent1"/>
                </a:solidFill>
                <a:latin typeface="Times New Roman" panose="02020603050405020304" pitchFamily="18" charset="0"/>
              </a:rPr>
              <a:t>y</a:t>
            </a:r>
            <a:r>
              <a:rPr lang="en-US" altLang="en-US" sz="1800" dirty="0">
                <a:solidFill>
                  <a:schemeClr val="accent1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15375" name="AutoShape 15">
            <a:extLst>
              <a:ext uri="{FF2B5EF4-FFF2-40B4-BE49-F238E27FC236}">
                <a16:creationId xmlns:a16="http://schemas.microsoft.com/office/drawing/2014/main" id="{01AC2998-09B0-4CDD-8A60-7A3F05E2656C}"/>
              </a:ext>
            </a:extLst>
          </p:cNvPr>
          <p:cNvSpPr>
            <a:spLocks/>
          </p:cNvSpPr>
          <p:nvPr/>
        </p:nvSpPr>
        <p:spPr bwMode="auto">
          <a:xfrm rot="-7989401" flipH="1">
            <a:off x="3976621" y="1048027"/>
            <a:ext cx="593353" cy="4864453"/>
          </a:xfrm>
          <a:prstGeom prst="leftBrace">
            <a:avLst>
              <a:gd name="adj1" fmla="val 88889"/>
              <a:gd name="adj2" fmla="val 50000"/>
            </a:avLst>
          </a:prstGeom>
          <a:noFill/>
          <a:ln w="2222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en-US" altLang="en-US" sz="1800"/>
          </a:p>
        </p:txBody>
      </p:sp>
      <p:sp>
        <p:nvSpPr>
          <p:cNvPr id="15376" name="AutoShape 16">
            <a:extLst>
              <a:ext uri="{FF2B5EF4-FFF2-40B4-BE49-F238E27FC236}">
                <a16:creationId xmlns:a16="http://schemas.microsoft.com/office/drawing/2014/main" id="{030AA70F-670A-4F07-BA52-75162B2F4D46}"/>
              </a:ext>
            </a:extLst>
          </p:cNvPr>
          <p:cNvSpPr>
            <a:spLocks/>
          </p:cNvSpPr>
          <p:nvPr/>
        </p:nvSpPr>
        <p:spPr bwMode="auto">
          <a:xfrm rot="-8056935">
            <a:off x="6605588" y="1147763"/>
            <a:ext cx="304800" cy="1066800"/>
          </a:xfrm>
          <a:prstGeom prst="leftBrace">
            <a:avLst>
              <a:gd name="adj1" fmla="val 29167"/>
              <a:gd name="adj2" fmla="val 50000"/>
            </a:avLst>
          </a:prstGeom>
          <a:noFill/>
          <a:ln w="2222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en-US" altLang="en-US" sz="1800"/>
          </a:p>
        </p:txBody>
      </p:sp>
      <p:sp>
        <p:nvSpPr>
          <p:cNvPr id="15377" name="Rectangle 17">
            <a:extLst>
              <a:ext uri="{FF2B5EF4-FFF2-40B4-BE49-F238E27FC236}">
                <a16:creationId xmlns:a16="http://schemas.microsoft.com/office/drawing/2014/main" id="{C6A4035D-2273-46C4-93B4-26A9E77A25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5286" y="2319004"/>
            <a:ext cx="1882247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800" i="1" dirty="0">
                <a:solidFill>
                  <a:schemeClr val="accent1"/>
                </a:solidFill>
                <a:latin typeface="Times New Roman" panose="02020603050405020304" pitchFamily="18" charset="0"/>
              </a:rPr>
              <a:t>x </a:t>
            </a:r>
            <a:r>
              <a:rPr lang="en-US" altLang="en-US" sz="1800" dirty="0">
                <a:solidFill>
                  <a:schemeClr val="accent1"/>
                </a:solidFill>
                <a:latin typeface="Times New Roman" panose="02020603050405020304" pitchFamily="18" charset="0"/>
              </a:rPr>
              <a:t>&lt; </a:t>
            </a:r>
            <a:r>
              <a:rPr lang="en-US" altLang="en-US" sz="1800" i="1" dirty="0">
                <a:solidFill>
                  <a:schemeClr val="accent1"/>
                </a:solidFill>
                <a:latin typeface="Times New Roman" panose="02020603050405020304" pitchFamily="18" charset="0"/>
              </a:rPr>
              <a:t>y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en-US" sz="1400" dirty="0">
                <a:solidFill>
                  <a:schemeClr val="accent1"/>
                </a:solidFill>
                <a:latin typeface="Times New Roman" panose="02020603050405020304" pitchFamily="18" charset="0"/>
              </a:rPr>
              <a:t>species 1 prefers vapor 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800" dirty="0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5378" name="Rectangle 18">
            <a:extLst>
              <a:ext uri="{FF2B5EF4-FFF2-40B4-BE49-F238E27FC236}">
                <a16:creationId xmlns:a16="http://schemas.microsoft.com/office/drawing/2014/main" id="{92B73DD6-74EB-4BC8-9E7A-1FE7544564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1513" y="1752600"/>
            <a:ext cx="1891865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800" i="1" dirty="0">
                <a:solidFill>
                  <a:schemeClr val="accent1"/>
                </a:solidFill>
                <a:latin typeface="Times New Roman" panose="02020603050405020304" pitchFamily="18" charset="0"/>
              </a:rPr>
              <a:t>x &gt; y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en-US" sz="1400" dirty="0">
                <a:solidFill>
                  <a:schemeClr val="accent1"/>
                </a:solidFill>
                <a:latin typeface="Times New Roman" panose="02020603050405020304" pitchFamily="18" charset="0"/>
              </a:rPr>
              <a:t>species 1 prefers liquid 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800" dirty="0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5379" name="Rectangle 19">
            <a:extLst>
              <a:ext uri="{FF2B5EF4-FFF2-40B4-BE49-F238E27FC236}">
                <a16:creationId xmlns:a16="http://schemas.microsoft.com/office/drawing/2014/main" id="{8A902A49-2DD1-45D5-94F8-EF7155F7DE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6172200"/>
            <a:ext cx="1371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543050" algn="ctr"/>
                <a:tab pos="4229100" algn="ctr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543050" algn="ctr"/>
                <a:tab pos="4229100" algn="ctr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543050" algn="ctr"/>
                <a:tab pos="4229100" algn="ct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543050" algn="ctr"/>
                <a:tab pos="4229100" algn="ct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543050" algn="ctr"/>
                <a:tab pos="4229100" algn="ct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543050" algn="ctr"/>
                <a:tab pos="4229100" algn="ct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543050" algn="ctr"/>
                <a:tab pos="4229100" algn="ct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543050" algn="ctr"/>
                <a:tab pos="4229100" algn="ct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543050" algn="ctr"/>
                <a:tab pos="4229100" algn="ct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800" dirty="0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i="1" dirty="0">
                <a:solidFill>
                  <a:schemeClr val="accent1"/>
                </a:solidFill>
                <a:latin typeface="Times New Roman" panose="02020603050405020304" pitchFamily="18" charset="0"/>
              </a:rPr>
              <a:t>x</a:t>
            </a:r>
            <a:r>
              <a:rPr lang="en-US" altLang="en-US" sz="1800" dirty="0">
                <a:solidFill>
                  <a:schemeClr val="accent1"/>
                </a:solidFill>
                <a:latin typeface="Times New Roman" panose="02020603050405020304" pitchFamily="18" charset="0"/>
              </a:rPr>
              <a:t> = </a:t>
            </a:r>
            <a:r>
              <a:rPr lang="en-US" altLang="en-US" sz="1800" i="1" dirty="0">
                <a:solidFill>
                  <a:schemeClr val="accent1"/>
                </a:solidFill>
                <a:latin typeface="Times New Roman" panose="02020603050405020304" pitchFamily="18" charset="0"/>
              </a:rPr>
              <a:t>y</a:t>
            </a:r>
            <a:r>
              <a:rPr lang="en-US" altLang="en-US" sz="1800" dirty="0">
                <a:solidFill>
                  <a:schemeClr val="accent1"/>
                </a:solidFill>
                <a:latin typeface="Times New Roman" panose="02020603050405020304" pitchFamily="18" charset="0"/>
              </a:rPr>
              <a:t> ~ 0.82</a:t>
            </a:r>
          </a:p>
        </p:txBody>
      </p:sp>
      <p:sp>
        <p:nvSpPr>
          <p:cNvPr id="15380" name="Line 20">
            <a:extLst>
              <a:ext uri="{FF2B5EF4-FFF2-40B4-BE49-F238E27FC236}">
                <a16:creationId xmlns:a16="http://schemas.microsoft.com/office/drawing/2014/main" id="{EE6438FB-80B1-4E57-91B8-EFC52F10B9D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24600" y="1981200"/>
            <a:ext cx="0" cy="41910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382" name="Line 22"/>
          <p:cNvSpPr>
            <a:spLocks noChangeShapeType="1"/>
          </p:cNvSpPr>
          <p:nvPr/>
        </p:nvSpPr>
        <p:spPr bwMode="auto">
          <a:xfrm flipH="1">
            <a:off x="5638800" y="2133600"/>
            <a:ext cx="0" cy="3276600"/>
          </a:xfrm>
          <a:prstGeom prst="line">
            <a:avLst/>
          </a:prstGeom>
          <a:noFill/>
          <a:ln w="25400">
            <a:solidFill>
              <a:srgbClr val="0099CC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3" name="Line 23"/>
          <p:cNvSpPr>
            <a:spLocks noChangeShapeType="1"/>
          </p:cNvSpPr>
          <p:nvPr/>
        </p:nvSpPr>
        <p:spPr bwMode="auto">
          <a:xfrm>
            <a:off x="2743200" y="2133600"/>
            <a:ext cx="2895600" cy="0"/>
          </a:xfrm>
          <a:prstGeom prst="line">
            <a:avLst/>
          </a:prstGeom>
          <a:noFill/>
          <a:ln w="25400">
            <a:solidFill>
              <a:srgbClr val="0099CC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4" name="Rectangle 24"/>
          <p:cNvSpPr>
            <a:spLocks noChangeArrowheads="1"/>
          </p:cNvSpPr>
          <p:nvPr/>
        </p:nvSpPr>
        <p:spPr bwMode="auto">
          <a:xfrm>
            <a:off x="3169178" y="1345782"/>
            <a:ext cx="192616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0099CC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L+V Coexistence :</a:t>
            </a:r>
          </a:p>
          <a:p>
            <a:pPr eaLnBrk="1" hangingPunct="1"/>
            <a:r>
              <a:rPr lang="en-US" altLang="en-US" i="1" dirty="0">
                <a:solidFill>
                  <a:srgbClr val="0099CC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x</a:t>
            </a:r>
            <a:r>
              <a:rPr lang="en-US" altLang="en-US" dirty="0">
                <a:solidFill>
                  <a:srgbClr val="0099CC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 = 0.68, </a:t>
            </a:r>
            <a:r>
              <a:rPr lang="en-US" altLang="en-US" i="1" dirty="0">
                <a:solidFill>
                  <a:srgbClr val="0099CC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y</a:t>
            </a:r>
            <a:r>
              <a:rPr lang="en-US" altLang="en-US" dirty="0">
                <a:solidFill>
                  <a:srgbClr val="0099CC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 = 0.78</a:t>
            </a:r>
          </a:p>
          <a:p>
            <a:pPr eaLnBrk="1" hangingPunct="1"/>
            <a:endParaRPr lang="en-US" altLang="en-US" dirty="0">
              <a:solidFill>
                <a:srgbClr val="00FF00"/>
              </a:solidFill>
              <a:latin typeface="Times New Roman" panose="02020603050405020304" pitchFamily="18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3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3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4" grpId="0"/>
      <p:bldP spid="15375" grpId="0" animBg="1"/>
      <p:bldP spid="15376" grpId="0" animBg="1"/>
      <p:bldP spid="15377" grpId="0"/>
      <p:bldP spid="15378" grpId="0"/>
      <p:bldP spid="15379" grpId="0"/>
      <p:bldP spid="15382" grpId="0" animBg="1"/>
      <p:bldP spid="15383" grpId="0" animBg="1"/>
      <p:bldP spid="1538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60"/>
          <p:cNvGrpSpPr>
            <a:grpSpLocks/>
          </p:cNvGrpSpPr>
          <p:nvPr/>
        </p:nvGrpSpPr>
        <p:grpSpPr bwMode="auto">
          <a:xfrm>
            <a:off x="6934200" y="2484438"/>
            <a:ext cx="2209800" cy="2454275"/>
            <a:chOff x="4368" y="1565"/>
            <a:chExt cx="1392" cy="1546"/>
          </a:xfrm>
        </p:grpSpPr>
        <p:pic>
          <p:nvPicPr>
            <p:cNvPr id="17441" name="Picture 4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8" y="1565"/>
              <a:ext cx="1392" cy="1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42" name="Rectangle 56"/>
            <p:cNvSpPr>
              <a:spLocks noChangeArrowheads="1"/>
            </p:cNvSpPr>
            <p:nvPr/>
          </p:nvSpPr>
          <p:spPr bwMode="auto">
            <a:xfrm>
              <a:off x="5088" y="2880"/>
              <a:ext cx="48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1pPr>
              <a:lvl2pPr marL="742950" indent="-285750"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2pPr>
              <a:lvl3pPr marL="1143000" indent="-228600"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3pPr>
              <a:lvl4pPr marL="1600200" indent="-228600"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4pPr>
              <a:lvl5pPr marL="2057400" indent="-228600"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9pPr>
            </a:lstStyle>
            <a:p>
              <a:pPr algn="just" eaLnBrk="1" hangingPunct="1"/>
              <a:r>
                <a:rPr lang="en-US" altLang="en-US"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17411" name="Group 59"/>
          <p:cNvGrpSpPr>
            <a:grpSpLocks/>
          </p:cNvGrpSpPr>
          <p:nvPr/>
        </p:nvGrpSpPr>
        <p:grpSpPr bwMode="auto">
          <a:xfrm>
            <a:off x="4648200" y="2484438"/>
            <a:ext cx="2209800" cy="2533650"/>
            <a:chOff x="2928" y="1563"/>
            <a:chExt cx="1392" cy="1596"/>
          </a:xfrm>
        </p:grpSpPr>
        <p:pic>
          <p:nvPicPr>
            <p:cNvPr id="17439" name="Picture 4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563"/>
              <a:ext cx="1392" cy="1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40" name="Rectangle 55"/>
            <p:cNvSpPr>
              <a:spLocks noChangeArrowheads="1"/>
            </p:cNvSpPr>
            <p:nvPr/>
          </p:nvSpPr>
          <p:spPr bwMode="auto">
            <a:xfrm>
              <a:off x="3696" y="2928"/>
              <a:ext cx="48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1pPr>
              <a:lvl2pPr marL="742950" indent="-285750"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2pPr>
              <a:lvl3pPr marL="1143000" indent="-228600"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3pPr>
              <a:lvl4pPr marL="1600200" indent="-228600"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4pPr>
              <a:lvl5pPr marL="2057400" indent="-228600"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9pPr>
            </a:lstStyle>
            <a:p>
              <a:pPr algn="just" eaLnBrk="1" hangingPunct="1"/>
              <a:r>
                <a:rPr lang="en-US" altLang="en-US"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17412" name="Group 58"/>
          <p:cNvGrpSpPr>
            <a:grpSpLocks/>
          </p:cNvGrpSpPr>
          <p:nvPr/>
        </p:nvGrpSpPr>
        <p:grpSpPr bwMode="auto">
          <a:xfrm>
            <a:off x="2438400" y="2514600"/>
            <a:ext cx="2133600" cy="2424113"/>
            <a:chOff x="1536" y="1584"/>
            <a:chExt cx="1344" cy="1527"/>
          </a:xfrm>
        </p:grpSpPr>
        <p:pic>
          <p:nvPicPr>
            <p:cNvPr id="17437" name="Picture 4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1584"/>
              <a:ext cx="1344" cy="1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38" name="Rectangle 54"/>
            <p:cNvSpPr>
              <a:spLocks noChangeArrowheads="1"/>
            </p:cNvSpPr>
            <p:nvPr/>
          </p:nvSpPr>
          <p:spPr bwMode="auto">
            <a:xfrm>
              <a:off x="2256" y="2880"/>
              <a:ext cx="48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1pPr>
              <a:lvl2pPr marL="742950" indent="-285750"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2pPr>
              <a:lvl3pPr marL="1143000" indent="-228600"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3pPr>
              <a:lvl4pPr marL="1600200" indent="-228600"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4pPr>
              <a:lvl5pPr marL="2057400" indent="-228600"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9pPr>
            </a:lstStyle>
            <a:p>
              <a:pPr algn="just" eaLnBrk="1" hangingPunct="1"/>
              <a:r>
                <a:rPr lang="en-US" altLang="en-US"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17413" name="Group 57"/>
          <p:cNvGrpSpPr>
            <a:grpSpLocks/>
          </p:cNvGrpSpPr>
          <p:nvPr/>
        </p:nvGrpSpPr>
        <p:grpSpPr bwMode="auto">
          <a:xfrm>
            <a:off x="152400" y="2514600"/>
            <a:ext cx="2133600" cy="2424113"/>
            <a:chOff x="96" y="1584"/>
            <a:chExt cx="1344" cy="1527"/>
          </a:xfrm>
        </p:grpSpPr>
        <p:pic>
          <p:nvPicPr>
            <p:cNvPr id="17435" name="Picture 4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1584"/>
              <a:ext cx="1344" cy="1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36" name="Rectangle 53"/>
            <p:cNvSpPr>
              <a:spLocks noChangeArrowheads="1"/>
            </p:cNvSpPr>
            <p:nvPr/>
          </p:nvSpPr>
          <p:spPr bwMode="auto">
            <a:xfrm>
              <a:off x="768" y="2880"/>
              <a:ext cx="48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1pPr>
              <a:lvl2pPr marL="742950" indent="-285750"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2pPr>
              <a:lvl3pPr marL="1143000" indent="-228600"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3pPr>
              <a:lvl4pPr marL="1600200" indent="-228600"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4pPr>
              <a:lvl5pPr marL="2057400" indent="-228600"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9pPr>
            </a:lstStyle>
            <a:p>
              <a:pPr algn="just" eaLnBrk="1" hangingPunct="1"/>
              <a:r>
                <a:rPr lang="en-US" altLang="en-US"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17414" name="Rectangle 15"/>
          <p:cNvSpPr>
            <a:spLocks noChangeArrowheads="1"/>
          </p:cNvSpPr>
          <p:nvPr/>
        </p:nvSpPr>
        <p:spPr bwMode="auto">
          <a:xfrm>
            <a:off x="0" y="2070100"/>
            <a:ext cx="99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just" eaLnBrk="1" hangingPunct="1"/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T-(</a:t>
            </a:r>
            <a:r>
              <a:rPr lang="en-US" altLang="en-US" i="1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x</a:t>
            </a:r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,</a:t>
            </a:r>
            <a:r>
              <a:rPr lang="en-US" altLang="en-US" i="1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y</a:t>
            </a:r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)</a:t>
            </a:r>
          </a:p>
        </p:txBody>
      </p:sp>
      <p:grpSp>
        <p:nvGrpSpPr>
          <p:cNvPr id="17415" name="Group 16"/>
          <p:cNvGrpSpPr>
            <a:grpSpLocks/>
          </p:cNvGrpSpPr>
          <p:nvPr/>
        </p:nvGrpSpPr>
        <p:grpSpPr bwMode="auto">
          <a:xfrm>
            <a:off x="0" y="28575"/>
            <a:ext cx="2286000" cy="2389188"/>
            <a:chOff x="0" y="1846"/>
            <a:chExt cx="1440" cy="1505"/>
          </a:xfrm>
        </p:grpSpPr>
        <p:pic>
          <p:nvPicPr>
            <p:cNvPr id="17433" name="Picture 1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846"/>
              <a:ext cx="1440" cy="1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34" name="Rectangle 18"/>
            <p:cNvSpPr>
              <a:spLocks noChangeArrowheads="1"/>
            </p:cNvSpPr>
            <p:nvPr/>
          </p:nvSpPr>
          <p:spPr bwMode="auto">
            <a:xfrm>
              <a:off x="768" y="3120"/>
              <a:ext cx="48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1pPr>
              <a:lvl2pPr marL="742950" indent="-285750"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2pPr>
              <a:lvl3pPr marL="1143000" indent="-228600"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3pPr>
              <a:lvl4pPr marL="1600200" indent="-228600"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4pPr>
              <a:lvl5pPr marL="2057400" indent="-228600"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9pPr>
            </a:lstStyle>
            <a:p>
              <a:pPr algn="just" eaLnBrk="1" hangingPunct="1"/>
              <a:r>
                <a:rPr lang="en-US" altLang="en-US"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7416" name="Group 19"/>
          <p:cNvGrpSpPr>
            <a:grpSpLocks/>
          </p:cNvGrpSpPr>
          <p:nvPr/>
        </p:nvGrpSpPr>
        <p:grpSpPr bwMode="auto">
          <a:xfrm>
            <a:off x="2362200" y="0"/>
            <a:ext cx="2362200" cy="2424113"/>
            <a:chOff x="1440" y="1824"/>
            <a:chExt cx="1488" cy="1527"/>
          </a:xfrm>
        </p:grpSpPr>
        <p:pic>
          <p:nvPicPr>
            <p:cNvPr id="17431" name="Picture 20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1824"/>
              <a:ext cx="1488" cy="1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32" name="Rectangle 21"/>
            <p:cNvSpPr>
              <a:spLocks noChangeArrowheads="1"/>
            </p:cNvSpPr>
            <p:nvPr/>
          </p:nvSpPr>
          <p:spPr bwMode="auto">
            <a:xfrm>
              <a:off x="2208" y="3120"/>
              <a:ext cx="48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1pPr>
              <a:lvl2pPr marL="742950" indent="-285750"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2pPr>
              <a:lvl3pPr marL="1143000" indent="-228600"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3pPr>
              <a:lvl4pPr marL="1600200" indent="-228600"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4pPr>
              <a:lvl5pPr marL="2057400" indent="-228600"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9pPr>
            </a:lstStyle>
            <a:p>
              <a:pPr algn="just" eaLnBrk="1" hangingPunct="1"/>
              <a:r>
                <a:rPr lang="en-US" altLang="en-US"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17417" name="Group 22"/>
          <p:cNvGrpSpPr>
            <a:grpSpLocks/>
          </p:cNvGrpSpPr>
          <p:nvPr/>
        </p:nvGrpSpPr>
        <p:grpSpPr bwMode="auto">
          <a:xfrm>
            <a:off x="4648200" y="14288"/>
            <a:ext cx="2286000" cy="2500312"/>
            <a:chOff x="2928" y="1824"/>
            <a:chExt cx="1440" cy="1575"/>
          </a:xfrm>
        </p:grpSpPr>
        <p:pic>
          <p:nvPicPr>
            <p:cNvPr id="17429" name="Picture 2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824"/>
              <a:ext cx="1440" cy="1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30" name="Rectangle 24"/>
            <p:cNvSpPr>
              <a:spLocks noChangeArrowheads="1"/>
            </p:cNvSpPr>
            <p:nvPr/>
          </p:nvSpPr>
          <p:spPr bwMode="auto">
            <a:xfrm>
              <a:off x="3648" y="3168"/>
              <a:ext cx="48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1pPr>
              <a:lvl2pPr marL="742950" indent="-285750"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2pPr>
              <a:lvl3pPr marL="1143000" indent="-228600"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3pPr>
              <a:lvl4pPr marL="1600200" indent="-228600"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4pPr>
              <a:lvl5pPr marL="2057400" indent="-228600"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9pPr>
            </a:lstStyle>
            <a:p>
              <a:pPr algn="just" eaLnBrk="1" hangingPunct="1"/>
              <a:r>
                <a:rPr lang="en-US" altLang="en-US"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17418" name="Group 25"/>
          <p:cNvGrpSpPr>
            <a:grpSpLocks/>
          </p:cNvGrpSpPr>
          <p:nvPr/>
        </p:nvGrpSpPr>
        <p:grpSpPr bwMode="auto">
          <a:xfrm>
            <a:off x="6896100" y="60325"/>
            <a:ext cx="2286000" cy="2424113"/>
            <a:chOff x="4320" y="1872"/>
            <a:chExt cx="1440" cy="1527"/>
          </a:xfrm>
        </p:grpSpPr>
        <p:pic>
          <p:nvPicPr>
            <p:cNvPr id="17427" name="Picture 26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" y="1872"/>
              <a:ext cx="1440" cy="1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28" name="Rectangle 27"/>
            <p:cNvSpPr>
              <a:spLocks noChangeArrowheads="1"/>
            </p:cNvSpPr>
            <p:nvPr/>
          </p:nvSpPr>
          <p:spPr bwMode="auto">
            <a:xfrm>
              <a:off x="5040" y="3168"/>
              <a:ext cx="48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1pPr>
              <a:lvl2pPr marL="742950" indent="-285750"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2pPr>
              <a:lvl3pPr marL="1143000" indent="-228600"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3pPr>
              <a:lvl4pPr marL="1600200" indent="-228600"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4pPr>
              <a:lvl5pPr marL="2057400" indent="-228600"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tabLst>
                  <a:tab pos="1543050" algn="ctr"/>
                  <a:tab pos="4229100" algn="ctr"/>
                </a:tabLst>
                <a:defRPr>
                  <a:solidFill>
                    <a:schemeClr val="tx1"/>
                  </a:solidFill>
                  <a:latin typeface="Calibri Light" panose="020F0302020204030204" pitchFamily="34" charset="0"/>
                </a:defRPr>
              </a:lvl9pPr>
            </a:lstStyle>
            <a:p>
              <a:pPr algn="just" eaLnBrk="1" hangingPunct="1"/>
              <a:r>
                <a:rPr lang="en-US" altLang="en-US"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17425" name="Rectangle 41"/>
          <p:cNvSpPr>
            <a:spLocks noChangeArrowheads="1"/>
          </p:cNvSpPr>
          <p:nvPr/>
        </p:nvSpPr>
        <p:spPr bwMode="auto">
          <a:xfrm>
            <a:off x="838200" y="5105400"/>
            <a:ext cx="3886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just" eaLnBrk="1" hangingPunct="1"/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Match the azeotropes.</a:t>
            </a:r>
          </a:p>
        </p:txBody>
      </p:sp>
      <p:sp>
        <p:nvSpPr>
          <p:cNvPr id="17426" name="Rectangle 52"/>
          <p:cNvSpPr>
            <a:spLocks noChangeArrowheads="1"/>
          </p:cNvSpPr>
          <p:nvPr/>
        </p:nvSpPr>
        <p:spPr bwMode="auto">
          <a:xfrm>
            <a:off x="0" y="4572000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1543050" algn="ctr"/>
                <a:tab pos="4229100" algn="ctr"/>
              </a:tabLs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just" eaLnBrk="1" hangingPunct="1"/>
            <a:r>
              <a:rPr lang="en-US" altLang="en-US" i="1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x</a:t>
            </a:r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-</a:t>
            </a:r>
            <a:r>
              <a:rPr lang="en-US" altLang="en-US" i="1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t>y</a:t>
            </a:r>
          </a:p>
        </p:txBody>
      </p:sp>
      <p:sp>
        <p:nvSpPr>
          <p:cNvPr id="35" name="Oval 47"/>
          <p:cNvSpPr>
            <a:spLocks noChangeArrowheads="1"/>
          </p:cNvSpPr>
          <p:nvPr/>
        </p:nvSpPr>
        <p:spPr bwMode="auto">
          <a:xfrm>
            <a:off x="920750" y="259557"/>
            <a:ext cx="228600" cy="228600"/>
          </a:xfrm>
          <a:prstGeom prst="ellipse">
            <a:avLst/>
          </a:prstGeom>
          <a:noFill/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6" name="Line 54"/>
          <p:cNvSpPr>
            <a:spLocks noChangeShapeType="1"/>
          </p:cNvSpPr>
          <p:nvPr/>
        </p:nvSpPr>
        <p:spPr bwMode="auto">
          <a:xfrm flipH="1" flipV="1">
            <a:off x="1143000" y="457198"/>
            <a:ext cx="6605270" cy="3203418"/>
          </a:xfrm>
          <a:prstGeom prst="line">
            <a:avLst/>
          </a:prstGeom>
          <a:noFill/>
          <a:ln w="38100">
            <a:solidFill>
              <a:schemeClr val="accent1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Line 54"/>
          <p:cNvSpPr>
            <a:spLocks noChangeShapeType="1"/>
          </p:cNvSpPr>
          <p:nvPr/>
        </p:nvSpPr>
        <p:spPr bwMode="auto">
          <a:xfrm flipV="1">
            <a:off x="1991360" y="1447798"/>
            <a:ext cx="4333240" cy="1447802"/>
          </a:xfrm>
          <a:prstGeom prst="line">
            <a:avLst/>
          </a:prstGeom>
          <a:noFill/>
          <a:ln w="38100">
            <a:solidFill>
              <a:schemeClr val="accent1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Oval 47"/>
          <p:cNvSpPr>
            <a:spLocks noChangeArrowheads="1"/>
          </p:cNvSpPr>
          <p:nvPr/>
        </p:nvSpPr>
        <p:spPr bwMode="auto">
          <a:xfrm>
            <a:off x="608330" y="5174456"/>
            <a:ext cx="228600" cy="228600"/>
          </a:xfrm>
          <a:prstGeom prst="ellipse">
            <a:avLst/>
          </a:prstGeom>
          <a:noFill/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9" name="Oval 47"/>
          <p:cNvSpPr>
            <a:spLocks noChangeArrowheads="1"/>
          </p:cNvSpPr>
          <p:nvPr/>
        </p:nvSpPr>
        <p:spPr bwMode="auto">
          <a:xfrm>
            <a:off x="7748270" y="3613149"/>
            <a:ext cx="228600" cy="228600"/>
          </a:xfrm>
          <a:prstGeom prst="ellipse">
            <a:avLst/>
          </a:prstGeom>
          <a:noFill/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0" name="Oval 47"/>
          <p:cNvSpPr>
            <a:spLocks noChangeArrowheads="1"/>
          </p:cNvSpPr>
          <p:nvPr/>
        </p:nvSpPr>
        <p:spPr bwMode="auto">
          <a:xfrm>
            <a:off x="6339840" y="1309370"/>
            <a:ext cx="228600" cy="228600"/>
          </a:xfrm>
          <a:prstGeom prst="ellipse">
            <a:avLst/>
          </a:prstGeom>
          <a:noFill/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1" name="Oval 47"/>
          <p:cNvSpPr>
            <a:spLocks noChangeArrowheads="1"/>
          </p:cNvSpPr>
          <p:nvPr/>
        </p:nvSpPr>
        <p:spPr bwMode="auto">
          <a:xfrm>
            <a:off x="1762760" y="2810033"/>
            <a:ext cx="228600" cy="228600"/>
          </a:xfrm>
          <a:prstGeom prst="ellipse">
            <a:avLst/>
          </a:prstGeom>
          <a:noFill/>
          <a:ln w="28575">
            <a:solidFill>
              <a:schemeClr val="accent1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1257F34-BB56-4784-9F9C-F638F1BF31C0}"/>
              </a:ext>
            </a:extLst>
          </p:cNvPr>
          <p:cNvCxnSpPr>
            <a:cxnSpLocks/>
            <a:stCxn id="41" idx="4"/>
          </p:cNvCxnSpPr>
          <p:nvPr/>
        </p:nvCxnSpPr>
        <p:spPr>
          <a:xfrm>
            <a:off x="1877060" y="3038633"/>
            <a:ext cx="0" cy="11523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5EA71A49-BA59-402C-A767-16FA054B12E9}"/>
              </a:ext>
            </a:extLst>
          </p:cNvPr>
          <p:cNvCxnSpPr>
            <a:cxnSpLocks/>
          </p:cNvCxnSpPr>
          <p:nvPr/>
        </p:nvCxnSpPr>
        <p:spPr>
          <a:xfrm>
            <a:off x="1021080" y="457200"/>
            <a:ext cx="0" cy="1219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FE1EAA89-4E5E-4398-96F4-81FC403727F3}"/>
              </a:ext>
            </a:extLst>
          </p:cNvPr>
          <p:cNvCxnSpPr>
            <a:cxnSpLocks/>
          </p:cNvCxnSpPr>
          <p:nvPr/>
        </p:nvCxnSpPr>
        <p:spPr>
          <a:xfrm>
            <a:off x="6469178" y="1559087"/>
            <a:ext cx="3905" cy="1610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776706E9-A15B-4FBE-BE74-EBD4A9C4212D}"/>
              </a:ext>
            </a:extLst>
          </p:cNvPr>
          <p:cNvCxnSpPr>
            <a:cxnSpLocks/>
          </p:cNvCxnSpPr>
          <p:nvPr/>
        </p:nvCxnSpPr>
        <p:spPr>
          <a:xfrm>
            <a:off x="7862570" y="3865722"/>
            <a:ext cx="7887" cy="3252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9" grpId="0" animBg="1"/>
      <p:bldP spid="40" grpId="0" animBg="1"/>
      <p:bldP spid="41" grpId="0" animBg="1"/>
    </p:bldLst>
  </p:timing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tropolitan">
    <a:dk1>
      <a:sysClr val="windowText" lastClr="000000"/>
    </a:dk1>
    <a:lt1>
      <a:sysClr val="window" lastClr="FFFFFF"/>
    </a:lt1>
    <a:dk2>
      <a:srgbClr val="162F33"/>
    </a:dk2>
    <a:lt2>
      <a:srgbClr val="EAF0E0"/>
    </a:lt2>
    <a:accent1>
      <a:srgbClr val="50B4C8"/>
    </a:accent1>
    <a:accent2>
      <a:srgbClr val="A8B97F"/>
    </a:accent2>
    <a:accent3>
      <a:srgbClr val="9B9256"/>
    </a:accent3>
    <a:accent4>
      <a:srgbClr val="657689"/>
    </a:accent4>
    <a:accent5>
      <a:srgbClr val="7A855D"/>
    </a:accent5>
    <a:accent6>
      <a:srgbClr val="84AC9D"/>
    </a:accent6>
    <a:hlink>
      <a:srgbClr val="2370CD"/>
    </a:hlink>
    <a:folHlink>
      <a:srgbClr val="87758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Metropolitan</Template>
  <TotalTime>8837</TotalTime>
  <Words>2286</Words>
  <Application>Microsoft Macintosh PowerPoint</Application>
  <PresentationFormat>On-screen Show (4:3)</PresentationFormat>
  <Paragraphs>478</Paragraphs>
  <Slides>18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ＭＳ Ｐゴシック</vt:lpstr>
      <vt:lpstr>Arial</vt:lpstr>
      <vt:lpstr>Calibri</vt:lpstr>
      <vt:lpstr>Calibri Light</vt:lpstr>
      <vt:lpstr>Helvetica</vt:lpstr>
      <vt:lpstr>Helvetica Neue</vt:lpstr>
      <vt:lpstr>Times New Roman</vt:lpstr>
      <vt:lpstr>Metropolitan</vt:lpstr>
      <vt:lpstr>Exercise 4.56 (a)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Let’s get our bearings on a T-(x,y) diagram:</vt:lpstr>
      <vt:lpstr>Let’s get our bearings on an x-y diagram: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Pure Species Boiling Points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4.d1.2a</dc:title>
  <dc:creator>Dan</dc:creator>
  <cp:lastModifiedBy>Lara Capellino</cp:lastModifiedBy>
  <cp:revision>212</cp:revision>
  <dcterms:created xsi:type="dcterms:W3CDTF">2010-11-03T17:24:18Z</dcterms:created>
  <dcterms:modified xsi:type="dcterms:W3CDTF">2025-11-05T18:52:13Z</dcterms:modified>
</cp:coreProperties>
</file>