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54" r:id="rId2"/>
    <p:sldMasterId id="2147483742" r:id="rId3"/>
  </p:sldMasterIdLst>
  <p:notesMasterIdLst>
    <p:notesMasterId r:id="rId14"/>
  </p:notesMasterIdLst>
  <p:handoutMasterIdLst>
    <p:handoutMasterId r:id="rId15"/>
  </p:handoutMasterIdLst>
  <p:sldIdLst>
    <p:sldId id="340" r:id="rId4"/>
    <p:sldId id="342" r:id="rId5"/>
    <p:sldId id="264" r:id="rId6"/>
    <p:sldId id="344" r:id="rId7"/>
    <p:sldId id="345" r:id="rId8"/>
    <p:sldId id="346" r:id="rId9"/>
    <p:sldId id="262" r:id="rId10"/>
    <p:sldId id="347" r:id="rId11"/>
    <p:sldId id="343" r:id="rId12"/>
    <p:sldId id="348" r:id="rId13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E9CCD"/>
    <a:srgbClr val="7488C6"/>
    <a:srgbClr val="BEC7E4"/>
    <a:srgbClr val="9BBF9C"/>
    <a:srgbClr val="9D85BD"/>
    <a:srgbClr val="CFC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BA9673-DAF1-49DA-998C-44A5154A7D75}" v="28" dt="2025-11-04T22:34:55.048"/>
    <p1510:client id="{70C072D5-08EE-4CF9-813F-B45B5089B0DD}" v="1" dt="2025-11-05T01:25:33.106"/>
    <p1510:client id="{D73F0083-3C05-46CA-8030-1DA87AB8E221}" v="38" dt="2025-11-05T18:32:30.152"/>
    <p1510:client id="{E361E0C6-5250-4312-AAEC-FAACF0AB8AF5}" v="2" dt="2025-11-04T22:43:08.5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4606"/>
  </p:normalViewPr>
  <p:slideViewPr>
    <p:cSldViewPr snapToGrid="0" snapToObjects="1">
      <p:cViewPr varScale="1">
        <p:scale>
          <a:sx n="77" d="100"/>
          <a:sy n="77" d="100"/>
        </p:scale>
        <p:origin x="62" y="35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g Chen" userId="DZLcuY9YPMhanMbPtVCvwMSuJuUu9pg+hknkFIasg8E=" providerId="None" clId="Web-{D73F0083-3C05-46CA-8030-1DA87AB8E221}"/>
    <pc:docChg chg="addSld modSld sldOrd">
      <pc:chgData name="Kong Chen" userId="DZLcuY9YPMhanMbPtVCvwMSuJuUu9pg+hknkFIasg8E=" providerId="None" clId="Web-{D73F0083-3C05-46CA-8030-1DA87AB8E221}" dt="2025-11-05T18:32:29.683" v="35" actId="20577"/>
      <pc:docMkLst>
        <pc:docMk/>
      </pc:docMkLst>
      <pc:sldChg chg="addSp delSp modSp new ord">
        <pc:chgData name="Kong Chen" userId="DZLcuY9YPMhanMbPtVCvwMSuJuUu9pg+hknkFIasg8E=" providerId="None" clId="Web-{D73F0083-3C05-46CA-8030-1DA87AB8E221}" dt="2025-11-05T18:32:29.683" v="35" actId="20577"/>
        <pc:sldMkLst>
          <pc:docMk/>
          <pc:sldMk cId="676042357" sldId="348"/>
        </pc:sldMkLst>
        <pc:spChg chg="mod">
          <ac:chgData name="Kong Chen" userId="DZLcuY9YPMhanMbPtVCvwMSuJuUu9pg+hknkFIasg8E=" providerId="None" clId="Web-{D73F0083-3C05-46CA-8030-1DA87AB8E221}" dt="2025-11-05T18:31:19.291" v="13" actId="1076"/>
          <ac:spMkLst>
            <pc:docMk/>
            <pc:sldMk cId="676042357" sldId="348"/>
            <ac:spMk id="2" creationId="{D7DE4BEB-C715-3B9E-51E9-711B9BB60912}"/>
          </ac:spMkLst>
        </pc:spChg>
        <pc:spChg chg="del">
          <ac:chgData name="Kong Chen" userId="DZLcuY9YPMhanMbPtVCvwMSuJuUu9pg+hknkFIasg8E=" providerId="None" clId="Web-{D73F0083-3C05-46CA-8030-1DA87AB8E221}" dt="2025-11-05T18:30:57.713" v="2"/>
          <ac:spMkLst>
            <pc:docMk/>
            <pc:sldMk cId="676042357" sldId="348"/>
            <ac:spMk id="3" creationId="{3A31C308-31A9-0700-5A11-27BA195A151F}"/>
          </ac:spMkLst>
        </pc:spChg>
        <pc:spChg chg="add mod">
          <ac:chgData name="Kong Chen" userId="DZLcuY9YPMhanMbPtVCvwMSuJuUu9pg+hknkFIasg8E=" providerId="None" clId="Web-{D73F0083-3C05-46CA-8030-1DA87AB8E221}" dt="2025-11-05T18:32:29.683" v="35" actId="20577"/>
          <ac:spMkLst>
            <pc:docMk/>
            <pc:sldMk cId="676042357" sldId="348"/>
            <ac:spMk id="7" creationId="{B60419D7-FB87-F223-C94C-50191E48B403}"/>
          </ac:spMkLst>
        </pc:spChg>
        <pc:picChg chg="add mod">
          <ac:chgData name="Kong Chen" userId="DZLcuY9YPMhanMbPtVCvwMSuJuUu9pg+hknkFIasg8E=" providerId="None" clId="Web-{D73F0083-3C05-46CA-8030-1DA87AB8E221}" dt="2025-11-05T18:31:22.682" v="15" actId="1076"/>
          <ac:picMkLst>
            <pc:docMk/>
            <pc:sldMk cId="676042357" sldId="348"/>
            <ac:picMk id="4" creationId="{09D14D5A-A731-1F93-1F6F-6BDD65433821}"/>
          </ac:picMkLst>
        </pc:picChg>
        <pc:picChg chg="add mod">
          <ac:chgData name="Kong Chen" userId="DZLcuY9YPMhanMbPtVCvwMSuJuUu9pg+hknkFIasg8E=" providerId="None" clId="Web-{D73F0083-3C05-46CA-8030-1DA87AB8E221}" dt="2025-11-05T18:32:09.683" v="18" actId="14100"/>
          <ac:picMkLst>
            <pc:docMk/>
            <pc:sldMk cId="676042357" sldId="348"/>
            <ac:picMk id="5" creationId="{AAC57C32-0BDA-6F13-9B3D-1DA593E04CDD}"/>
          </ac:picMkLst>
        </pc:picChg>
      </pc:sldChg>
    </pc:docChg>
  </pc:docChgLst>
  <pc:docChgLst>
    <pc:chgData name="Kong Chen" userId="d81b2265-8c47-487d-bd1f-7eeda605d337" providerId="ADAL" clId="{A917D536-9EC2-4C03-9F27-FFE6AB3CBDE6}"/>
    <pc:docChg chg="undo custSel delSld modSld">
      <pc:chgData name="Kong Chen" userId="d81b2265-8c47-487d-bd1f-7eeda605d337" providerId="ADAL" clId="{A917D536-9EC2-4C03-9F27-FFE6AB3CBDE6}" dt="2025-11-03T05:41:46.059" v="50" actId="2696"/>
      <pc:docMkLst>
        <pc:docMk/>
      </pc:docMkLst>
      <pc:sldChg chg="addSp delSp modSp mod setBg setClrOvrMap">
        <pc:chgData name="Kong Chen" userId="d81b2265-8c47-487d-bd1f-7eeda605d337" providerId="ADAL" clId="{A917D536-9EC2-4C03-9F27-FFE6AB3CBDE6}" dt="2025-11-03T05:41:39.167" v="49" actId="113"/>
        <pc:sldMkLst>
          <pc:docMk/>
          <pc:sldMk cId="1527313943" sldId="340"/>
        </pc:sldMkLst>
        <pc:spChg chg="mod">
          <ac:chgData name="Kong Chen" userId="d81b2265-8c47-487d-bd1f-7eeda605d337" providerId="ADAL" clId="{A917D536-9EC2-4C03-9F27-FFE6AB3CBDE6}" dt="2025-11-03T05:40:48.081" v="48" actId="26606"/>
          <ac:spMkLst>
            <pc:docMk/>
            <pc:sldMk cId="1527313943" sldId="340"/>
            <ac:spMk id="2" creationId="{1CEC86AF-736B-7E76-0C96-CCE1D96C7AA5}"/>
          </ac:spMkLst>
        </pc:spChg>
        <pc:spChg chg="mod">
          <ac:chgData name="Kong Chen" userId="d81b2265-8c47-487d-bd1f-7eeda605d337" providerId="ADAL" clId="{A917D536-9EC2-4C03-9F27-FFE6AB3CBDE6}" dt="2025-11-03T05:41:39.167" v="49" actId="113"/>
          <ac:spMkLst>
            <pc:docMk/>
            <pc:sldMk cId="1527313943" sldId="340"/>
            <ac:spMk id="3" creationId="{182498B9-08AF-8042-E43B-111D581B47C1}"/>
          </ac:spMkLst>
        </pc:spChg>
        <pc:spChg chg="add">
          <ac:chgData name="Kong Chen" userId="d81b2265-8c47-487d-bd1f-7eeda605d337" providerId="ADAL" clId="{A917D536-9EC2-4C03-9F27-FFE6AB3CBDE6}" dt="2025-11-03T05:40:48.081" v="48" actId="26606"/>
          <ac:spMkLst>
            <pc:docMk/>
            <pc:sldMk cId="1527313943" sldId="340"/>
            <ac:spMk id="14" creationId="{337940BB-FBC4-492E-BD92-3B7B914D0EAE}"/>
          </ac:spMkLst>
        </pc:spChg>
        <pc:spChg chg="add">
          <ac:chgData name="Kong Chen" userId="d81b2265-8c47-487d-bd1f-7eeda605d337" providerId="ADAL" clId="{A917D536-9EC2-4C03-9F27-FFE6AB3CBDE6}" dt="2025-11-03T05:40:48.081" v="48" actId="26606"/>
          <ac:spMkLst>
            <pc:docMk/>
            <pc:sldMk cId="1527313943" sldId="340"/>
            <ac:spMk id="15" creationId="{3FCFB1DE-0B7E-48CC-BA90-B2AB0889F9D6}"/>
          </ac:spMkLst>
        </pc:spChg>
        <pc:picChg chg="add mod">
          <ac:chgData name="Kong Chen" userId="d81b2265-8c47-487d-bd1f-7eeda605d337" providerId="ADAL" clId="{A917D536-9EC2-4C03-9F27-FFE6AB3CBDE6}" dt="2025-11-03T05:40:48.081" v="48" actId="26606"/>
          <ac:picMkLst>
            <pc:docMk/>
            <pc:sldMk cId="1527313943" sldId="340"/>
            <ac:picMk id="5" creationId="{36F722A6-3069-8A2A-3303-D263BBE7DC4A}"/>
          </ac:picMkLst>
        </pc:picChg>
      </pc:sldChg>
    </pc:docChg>
  </pc:docChgLst>
  <pc:docChgLst>
    <pc:chgData name="Kong Chen" userId="DZLcuY9YPMhanMbPtVCvwMSuJuUu9pg+hknkFIasg8E=" providerId="None" clId="Web-{70C072D5-08EE-4CF9-813F-B45B5089B0DD}"/>
    <pc:docChg chg="delSld">
      <pc:chgData name="Kong Chen" userId="DZLcuY9YPMhanMbPtVCvwMSuJuUu9pg+hknkFIasg8E=" providerId="None" clId="Web-{70C072D5-08EE-4CF9-813F-B45B5089B0DD}" dt="2025-11-05T01:25:33.106" v="0"/>
      <pc:docMkLst>
        <pc:docMk/>
      </pc:docMkLst>
      <pc:sldChg chg="del">
        <pc:chgData name="Kong Chen" userId="DZLcuY9YPMhanMbPtVCvwMSuJuUu9pg+hknkFIasg8E=" providerId="None" clId="Web-{70C072D5-08EE-4CF9-813F-B45B5089B0DD}" dt="2025-11-05T01:25:33.106" v="0"/>
        <pc:sldMkLst>
          <pc:docMk/>
          <pc:sldMk cId="532088004" sldId="348"/>
        </pc:sldMkLst>
      </pc:sldChg>
    </pc:docChg>
  </pc:docChgLst>
  <pc:docChgLst>
    <pc:chgData name="Kong Chen" userId="DZLcuY9YPMhanMbPtVCvwMSuJuUu9pg+hknkFIasg8E=" providerId="None" clId="Web-{46BA9673-DAF1-49DA-998C-44A5154A7D75}"/>
    <pc:docChg chg="addSld modSld">
      <pc:chgData name="Kong Chen" userId="DZLcuY9YPMhanMbPtVCvwMSuJuUu9pg+hknkFIasg8E=" providerId="None" clId="Web-{46BA9673-DAF1-49DA-998C-44A5154A7D75}" dt="2025-11-04T22:34:55.048" v="25" actId="1076"/>
      <pc:docMkLst>
        <pc:docMk/>
      </pc:docMkLst>
      <pc:sldChg chg="addSp delSp modSp new">
        <pc:chgData name="Kong Chen" userId="DZLcuY9YPMhanMbPtVCvwMSuJuUu9pg+hknkFIasg8E=" providerId="None" clId="Web-{46BA9673-DAF1-49DA-998C-44A5154A7D75}" dt="2025-11-04T22:34:55.048" v="25" actId="1076"/>
        <pc:sldMkLst>
          <pc:docMk/>
          <pc:sldMk cId="532088004" sldId="348"/>
        </pc:sldMkLst>
        <pc:spChg chg="mod">
          <ac:chgData name="Kong Chen" userId="DZLcuY9YPMhanMbPtVCvwMSuJuUu9pg+hknkFIasg8E=" providerId="None" clId="Web-{46BA9673-DAF1-49DA-998C-44A5154A7D75}" dt="2025-11-04T22:34:43.376" v="19" actId="1076"/>
          <ac:spMkLst>
            <pc:docMk/>
            <pc:sldMk cId="532088004" sldId="348"/>
            <ac:spMk id="2" creationId="{91DB5C60-F41E-32A6-8252-531281D44CD2}"/>
          </ac:spMkLst>
        </pc:spChg>
        <pc:spChg chg="del">
          <ac:chgData name="Kong Chen" userId="DZLcuY9YPMhanMbPtVCvwMSuJuUu9pg+hknkFIasg8E=" providerId="None" clId="Web-{46BA9673-DAF1-49DA-998C-44A5154A7D75}" dt="2025-11-04T22:34:23.516" v="1"/>
          <ac:spMkLst>
            <pc:docMk/>
            <pc:sldMk cId="532088004" sldId="348"/>
            <ac:spMk id="3" creationId="{5DF2EDDA-45ED-8842-6770-1C72FCF780A9}"/>
          </ac:spMkLst>
        </pc:spChg>
        <pc:picChg chg="add mod">
          <ac:chgData name="Kong Chen" userId="DZLcuY9YPMhanMbPtVCvwMSuJuUu9pg+hknkFIasg8E=" providerId="None" clId="Web-{46BA9673-DAF1-49DA-998C-44A5154A7D75}" dt="2025-11-04T22:34:55.048" v="25" actId="1076"/>
          <ac:picMkLst>
            <pc:docMk/>
            <pc:sldMk cId="532088004" sldId="348"/>
            <ac:picMk id="4" creationId="{A4A10C67-BAEA-C7B1-D97B-529E4D422C7F}"/>
          </ac:picMkLst>
        </pc:picChg>
      </pc:sldChg>
    </pc:docChg>
  </pc:docChgLst>
  <pc:docChgLst>
    <pc:chgData name="Kong Chen" userId="DZLcuY9YPMhanMbPtVCvwMSuJuUu9pg+hknkFIasg8E=" providerId="None" clId="Web-{E361E0C6-5250-4312-AAEC-FAACF0AB8AF5}"/>
    <pc:docChg chg="modSld">
      <pc:chgData name="Kong Chen" userId="DZLcuY9YPMhanMbPtVCvwMSuJuUu9pg+hknkFIasg8E=" providerId="None" clId="Web-{E361E0C6-5250-4312-AAEC-FAACF0AB8AF5}" dt="2025-11-04T22:43:06.957" v="0" actId="20577"/>
      <pc:docMkLst>
        <pc:docMk/>
      </pc:docMkLst>
      <pc:sldChg chg="modSp">
        <pc:chgData name="Kong Chen" userId="DZLcuY9YPMhanMbPtVCvwMSuJuUu9pg+hknkFIasg8E=" providerId="None" clId="Web-{E361E0C6-5250-4312-AAEC-FAACF0AB8AF5}" dt="2025-11-04T22:43:06.957" v="0" actId="20577"/>
        <pc:sldMkLst>
          <pc:docMk/>
          <pc:sldMk cId="1527313943" sldId="340"/>
        </pc:sldMkLst>
        <pc:spChg chg="mod">
          <ac:chgData name="Kong Chen" userId="DZLcuY9YPMhanMbPtVCvwMSuJuUu9pg+hknkFIasg8E=" providerId="None" clId="Web-{E361E0C6-5250-4312-AAEC-FAACF0AB8AF5}" dt="2025-11-04T22:43:06.957" v="0" actId="20577"/>
          <ac:spMkLst>
            <pc:docMk/>
            <pc:sldMk cId="1527313943" sldId="340"/>
            <ac:spMk id="3" creationId="{182498B9-08AF-8042-E43B-111D581B47C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>
            <a:extLst>
              <a:ext uri="{FF2B5EF4-FFF2-40B4-BE49-F238E27FC236}">
                <a16:creationId xmlns:a16="http://schemas.microsoft.com/office/drawing/2014/main" id="{AFB1F477-B4AD-4448-B169-D47CF738A40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579" name="Rectangle 1027">
            <a:extLst>
              <a:ext uri="{FF2B5EF4-FFF2-40B4-BE49-F238E27FC236}">
                <a16:creationId xmlns:a16="http://schemas.microsoft.com/office/drawing/2014/main" id="{BF93EC67-726C-4679-9D8C-6803EF47665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F8788DC-A575-47C5-99CA-1F8CB8142C8D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24580" name="Rectangle 1028">
            <a:extLst>
              <a:ext uri="{FF2B5EF4-FFF2-40B4-BE49-F238E27FC236}">
                <a16:creationId xmlns:a16="http://schemas.microsoft.com/office/drawing/2014/main" id="{9A45BB3D-BBD2-44E4-AD36-1AA26BD8310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581" name="Rectangle 1029">
            <a:extLst>
              <a:ext uri="{FF2B5EF4-FFF2-40B4-BE49-F238E27FC236}">
                <a16:creationId xmlns:a16="http://schemas.microsoft.com/office/drawing/2014/main" id="{DC5FB426-640B-4330-9338-0276F2B3F8A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7951A2E-7279-418F-8125-C905B28C4A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>
            <a:extLst>
              <a:ext uri="{FF2B5EF4-FFF2-40B4-BE49-F238E27FC236}">
                <a16:creationId xmlns:a16="http://schemas.microsoft.com/office/drawing/2014/main" id="{31968F65-3B11-48E0-87D9-4BF8746856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3" name="Rectangle 1027">
            <a:extLst>
              <a:ext uri="{FF2B5EF4-FFF2-40B4-BE49-F238E27FC236}">
                <a16:creationId xmlns:a16="http://schemas.microsoft.com/office/drawing/2014/main" id="{F15A5FC9-78BC-46B9-8940-A0291E3EB5B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21218DC-0B8E-4145-AC67-37C156017A1D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9B597565-F23D-475D-965E-8FA0E8BF8E6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1029">
            <a:extLst>
              <a:ext uri="{FF2B5EF4-FFF2-40B4-BE49-F238E27FC236}">
                <a16:creationId xmlns:a16="http://schemas.microsoft.com/office/drawing/2014/main" id="{AE746321-FDF1-40BD-8040-4926585CC4F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5606" name="Rectangle 1030">
            <a:extLst>
              <a:ext uri="{FF2B5EF4-FFF2-40B4-BE49-F238E27FC236}">
                <a16:creationId xmlns:a16="http://schemas.microsoft.com/office/drawing/2014/main" id="{256715D5-FB42-43D0-9C41-6170C26BEC0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7" name="Rectangle 1031">
            <a:extLst>
              <a:ext uri="{FF2B5EF4-FFF2-40B4-BE49-F238E27FC236}">
                <a16:creationId xmlns:a16="http://schemas.microsoft.com/office/drawing/2014/main" id="{5D0CF5D2-76F9-45CA-83F3-18253F68B2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7B57CCD-0F6F-4591-B1E5-4B0B3DFC59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62EFB4A5-771E-44B5-9173-45A2B0C3B5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FDCE3B02-E517-4363-A0D7-DD066D887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3D67E-37AC-5921-4FEA-60F42C812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A6B44D81-1D36-B7EC-C94C-A13F689873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A2E02E57-EA94-FC45-6E9D-DB7DA7F706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350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734D9-7A42-4F7D-D692-572CD998F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1E998EE9-7A17-F28F-AECE-05F1C1FFA3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3A2D304B-2BDB-74C7-55CE-0DEF5286ED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877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DDDA2-8999-96A9-81FB-3936064E4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0DF4F4A5-B41E-1EC6-CD5F-6FEA47F59C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366821F0-A968-6C1F-3C8C-EE6D916D1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524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B265AF9-29C6-41A8-93B5-B31F35F8B6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ECC3BE9-44FD-4030-A9CE-1383F5C49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7C5CF-D93B-E3CE-5A0A-01FA417F5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A2EE2D0-C076-2339-EE0F-9F722BC238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E08C607-AEBC-84B2-5551-7603D6BBC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177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2AD95-2FC7-4D2E-BF4C-4248CEB71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B1F54-1F39-4A64-BB1C-8B899951F665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13945-DBE8-4036-878E-5418C89B9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A1164-C7A9-4CCD-9F0F-8C8F38EB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941E0-B8D5-487D-A3CA-D37E67A87E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360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15232-8F56-45D6-B3CC-CCF7D024F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65C31-4F55-4205-AE59-CB6EFF748F30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D4501-9975-4596-8134-6E46E81E2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3D096-2378-4491-AD74-2521B4E99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611F6-AE41-4953-B2F9-4FC1AC6C75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652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5458C-9437-4085-82F1-361465E26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11A8C-6326-4E87-84A0-36A11842E897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C7F6A-F026-42A4-BFDE-DFB8581C5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39300-A850-4FA9-A6FF-669362B66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05B606-64C7-4F6E-B1B9-FFC36738CB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048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337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3BE4F-7F2E-BBF7-1D01-9591FC10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1500E-1B21-58FE-220E-00848844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5CA929-9CC9-12C1-53A0-4F88686D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5219F-C2C3-BF91-EC03-082D181B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01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24DE-F2C3-F9CE-52BA-0DCAE90A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2DA374-A4C6-DF81-854D-7FEC60C4D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32A56-1EAA-94CE-95E4-6376C62B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26F12-EBCD-E398-4B05-38D1849A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14E3-AF6B-EE3F-C67D-8C3C9F63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25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966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50D01-D5E2-428A-AE08-76E1A1DE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F80FC-1548-4484-B710-52C46DF4372C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BFD9F-6660-423C-8177-032049E2D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08C25-670D-4B50-AC52-20C676CC8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C58D8-12F0-4BA1-945D-FED7E23CFE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584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F479F-442B-4224-8B86-BACD92C99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B4A02-CB2A-4FB5-9D62-FB790E206554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4E5E5-40CD-44E3-AD81-4662DB194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3E949-D90E-4D4C-82D6-45D90CF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73BD5-0F45-42E4-9C0F-8F5EFCEEED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212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4843F97-0585-497C-AE0A-01675A5E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866F4-73EE-4EF9-83C3-4B43659FBAD7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6D7A6-D101-408B-B108-AED9F4232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D3561A-F84D-4337-84C9-BD4445C6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EFC31-5FC5-467A-AE6D-06DE095AED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83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0BA794D-994C-4510-B29A-35025DF3E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9FDF4-FC88-49A8-A2EC-E506D19BD3FF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2AC1587-00DD-485F-A0C0-87878EAA6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64C2AA0-7968-461D-A2E4-4F3841BA6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D2BAE-2BD0-44E0-AE60-4EA815DF32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888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EB58549-A0A4-4102-8603-9AF304CEC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466FB-2CB4-454F-BC64-A7888B80AD0B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BB64510-A46B-4F45-AE8B-40394614B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9801891-97F5-43AB-9E74-FAEB740B4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F5EDB-DB29-4536-BE69-EBEF979866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53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E4AB830-9D50-46B7-9364-A19289E65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16883-3F1C-48CC-AA0F-C9A7789C3FD4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D3663A4-47F6-4CB1-BFD2-51DC1165F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DDB37ED-31BD-45E2-9F93-B7F70D8FE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317037-B388-4520-AA35-A566A03FDA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868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BEC405B-A417-4F5B-BD30-D254CC8A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1A449-6D5D-4730-A24C-E99E7E75A56D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183D844-D21E-4A7F-97E1-14B357B50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0E41CF-D3BC-4651-9DDB-A386D4D8A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9B32A-DEB9-4C8F-993F-2BDC9F0A23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892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581DF3-48B4-471A-8BFF-752CBD45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2AE71-1848-47C5-9B17-8D61FFCBC0DF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578FFA-2ABC-4193-A054-3670EC65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BF9A479-E837-49CD-8DC6-911CE30C7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D94F6-E8D1-4974-A149-A83B91B31A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69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32402CA-E3E6-4807-8AA6-CB20C97619E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5898E1D-00DB-4F5D-91AD-075D383598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01E52-E851-4568-9593-FE67F566D1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2F36B1F-C070-48C5-B71E-39635847448A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0290F-A469-4C60-A1D4-3C65FBB6D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5E537-0FFC-40F1-AADA-B9DA061C65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EEB7C92-BB71-4D78-B8BC-845616958D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8E64C1-5C4B-EF60-7838-E7905201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44A8B-2C2D-5E37-C672-159E0F03F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66B33-0F47-41C1-7643-ED478061A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6FD25F-F406-CA4B-90F9-06DF6365CF9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66EE6-09A1-60C9-DF51-B48202074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1342-F180-F95F-5312-2E6E2B52E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1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fld id="{939F2DA3-9B9D-4A8F-A3FF-A234C4A6ED17}" type="datetimeFigureOut">
              <a:rPr lang="en-US" altLang="en-US" smtClean="0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9FE7796A-8196-420C-AAA9-43489024A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02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37940BB-FBC4-492E-BD92-3B7B914D0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EC86AF-736B-7E76-0C96-CCE1D96C7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53988" y="320041"/>
            <a:ext cx="6707084" cy="3892668"/>
          </a:xfrm>
        </p:spPr>
        <p:txBody>
          <a:bodyPr>
            <a:normAutofit/>
          </a:bodyPr>
          <a:lstStyle/>
          <a:p>
            <a:pPr algn="l"/>
            <a:r>
              <a:rPr lang="en-US" sz="6600" b="1">
                <a:latin typeface="Times New Roman" panose="02020603050405020304" pitchFamily="18" charset="0"/>
                <a:cs typeface="Times New Roman" panose="02020603050405020304" pitchFamily="18" charset="0"/>
              </a:rPr>
              <a:t>Calculation Session 11</a:t>
            </a:r>
            <a:br>
              <a:rPr lang="en-US" sz="66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b="1">
                <a:latin typeface="Times New Roman" panose="02020603050405020304" pitchFamily="18" charset="0"/>
                <a:cs typeface="Times New Roman" panose="02020603050405020304" pitchFamily="18" charset="0"/>
              </a:rPr>
              <a:t>Exercise 4.63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2498B9-08AF-8042-E43B-111D581B4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53699" y="4631161"/>
            <a:ext cx="6707366" cy="15694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US" alt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By: Zach Sherman (‘13)</a:t>
            </a:r>
          </a:p>
          <a:p>
            <a:pPr algn="l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en-US" sz="1900" dirty="0">
                <a:latin typeface="Calibri"/>
                <a:ea typeface="Calibri"/>
                <a:cs typeface="Calibri"/>
              </a:rPr>
              <a:t>Edited By: Lauren Taylor (</a:t>
            </a:r>
            <a:r>
              <a:rPr lang="fr-FR" altLang="en-US" sz="1900" dirty="0">
                <a:latin typeface="Calibri"/>
                <a:ea typeface="Calibri"/>
                <a:cs typeface="Calibri"/>
              </a:rPr>
              <a:t>‘</a:t>
            </a:r>
            <a:r>
              <a:rPr lang="en-US" altLang="ja-JP" sz="1900" dirty="0">
                <a:latin typeface="Calibri"/>
                <a:ea typeface="Calibri"/>
                <a:cs typeface="Calibri"/>
              </a:rPr>
              <a:t>14), Kathy Fein (</a:t>
            </a:r>
            <a:r>
              <a:rPr lang="fr-FR" altLang="en-US" sz="1900" dirty="0">
                <a:latin typeface="Calibri"/>
                <a:ea typeface="Calibri"/>
                <a:cs typeface="Calibri"/>
              </a:rPr>
              <a:t>‘</a:t>
            </a:r>
            <a:r>
              <a:rPr lang="en-US" altLang="ja-JP" sz="1900" dirty="0">
                <a:latin typeface="Calibri"/>
                <a:ea typeface="Calibri"/>
                <a:cs typeface="Calibri"/>
              </a:rPr>
              <a:t>15), Bari Grossman (</a:t>
            </a:r>
            <a:r>
              <a:rPr lang="fr-FR" altLang="en-US" sz="1900" dirty="0">
                <a:latin typeface="Calibri"/>
                <a:ea typeface="Calibri"/>
                <a:cs typeface="Calibri"/>
              </a:rPr>
              <a:t>‘</a:t>
            </a:r>
            <a:r>
              <a:rPr lang="en-US" altLang="ja-JP" sz="1900" dirty="0">
                <a:latin typeface="Calibri"/>
                <a:ea typeface="Calibri"/>
                <a:cs typeface="Calibri"/>
              </a:rPr>
              <a:t>15), </a:t>
            </a:r>
            <a:r>
              <a:rPr lang="en-US" altLang="ja-JP" sz="1900" dirty="0" err="1">
                <a:latin typeface="Calibri"/>
                <a:ea typeface="Calibri"/>
                <a:cs typeface="Calibri"/>
              </a:rPr>
              <a:t>Jiamin</a:t>
            </a:r>
            <a:r>
              <a:rPr lang="en-US" altLang="ja-JP" sz="1900" dirty="0">
                <a:latin typeface="Calibri"/>
                <a:ea typeface="Calibri"/>
                <a:cs typeface="Calibri"/>
              </a:rPr>
              <a:t> Zhang (</a:t>
            </a:r>
            <a:r>
              <a:rPr lang="en-US" altLang="en-US" sz="1900" dirty="0">
                <a:latin typeface="Calibri"/>
                <a:ea typeface="Calibri"/>
                <a:cs typeface="Calibri"/>
              </a:rPr>
              <a:t>‘</a:t>
            </a:r>
            <a:r>
              <a:rPr lang="en-US" altLang="ja-JP" sz="1900" dirty="0">
                <a:latin typeface="Calibri"/>
                <a:ea typeface="Calibri"/>
                <a:cs typeface="Calibri"/>
              </a:rPr>
              <a:t>16), Akash Vaidya (‘18), </a:t>
            </a:r>
            <a:r>
              <a:rPr lang="en-US" altLang="en-US" sz="1900" dirty="0">
                <a:latin typeface="Calibri"/>
                <a:ea typeface="Calibri"/>
                <a:cs typeface="Calibri"/>
              </a:rPr>
              <a:t>Jordan Fuller (‘19), Sabrina Chen (‘20), Drew Lazarow (‘21), Max Serota (’22), Leon Lee (‘23), Austin Kwan (‘24), Ashlyn </a:t>
            </a:r>
            <a:r>
              <a:rPr lang="en-US" altLang="en-US" sz="1900" dirty="0" err="1">
                <a:latin typeface="Calibri"/>
                <a:ea typeface="Calibri"/>
                <a:cs typeface="Calibri"/>
              </a:rPr>
              <a:t>Dumaw</a:t>
            </a:r>
            <a:r>
              <a:rPr lang="en-US" altLang="en-US" sz="1900" dirty="0">
                <a:latin typeface="Calibri"/>
                <a:ea typeface="Calibri"/>
                <a:cs typeface="Calibri"/>
              </a:rPr>
              <a:t> (‘25), and </a:t>
            </a:r>
            <a:r>
              <a:rPr lang="en-US" altLang="en-US" sz="1900" b="1" dirty="0">
                <a:latin typeface="Calibri"/>
                <a:ea typeface="Calibri"/>
                <a:cs typeface="Calibri"/>
              </a:rPr>
              <a:t>Kong Chen (‘26)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F722A6-3069-8A2A-3303-D263BBE7DC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924" y="320040"/>
            <a:ext cx="4085600" cy="5899785"/>
          </a:xfrm>
          <a:prstGeom prst="rect">
            <a:avLst/>
          </a:prstGeom>
        </p:spPr>
      </p:pic>
      <p:sp>
        <p:nvSpPr>
          <p:cNvPr id="15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3987" y="4409267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13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E4BEB-C715-3B9E-51E9-711B9BB609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5375" y="160338"/>
            <a:ext cx="5000625" cy="1663700"/>
          </a:xfrm>
        </p:spPr>
        <p:txBody>
          <a:bodyPr>
            <a:normAutofit fontScale="90000"/>
          </a:bodyPr>
          <a:lstStyle/>
          <a:p>
            <a:r>
              <a:rPr lang="en-US" dirty="0"/>
              <a:t>Merch Order Form</a:t>
            </a:r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09D14D5A-A731-1F93-1F6F-6BDD654338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738" y="1714500"/>
            <a:ext cx="4524375" cy="4562475"/>
          </a:xfrm>
          <a:prstGeom prst="rect">
            <a:avLst/>
          </a:prstGeom>
        </p:spPr>
      </p:pic>
      <p:pic>
        <p:nvPicPr>
          <p:cNvPr id="5" name="Picture 4" descr="A qr code with a black and white background&#10;&#10;AI-generated content may be incorrect.">
            <a:extLst>
              <a:ext uri="{FF2B5EF4-FFF2-40B4-BE49-F238E27FC236}">
                <a16:creationId xmlns:a16="http://schemas.microsoft.com/office/drawing/2014/main" id="{AAC57C32-0BDA-6F13-9B3D-1DA593E04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4163" y="1824038"/>
            <a:ext cx="4543425" cy="44577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60419D7-FB87-F223-C94C-50191E48B403}"/>
              </a:ext>
            </a:extLst>
          </p:cNvPr>
          <p:cNvSpPr txBox="1">
            <a:spLocks/>
          </p:cNvSpPr>
          <p:nvPr/>
        </p:nvSpPr>
        <p:spPr>
          <a:xfrm>
            <a:off x="6267450" y="160338"/>
            <a:ext cx="5000625" cy="16637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0"/>
              </a:spcAft>
            </a:pPr>
            <a:r>
              <a:rPr lang="en-US" dirty="0" err="1"/>
              <a:t>Mathworks</a:t>
            </a:r>
            <a:r>
              <a:rPr lang="en-US" dirty="0"/>
              <a:t> Workshop</a:t>
            </a:r>
          </a:p>
        </p:txBody>
      </p:sp>
    </p:spTree>
    <p:extLst>
      <p:ext uri="{BB962C8B-B14F-4D97-AF65-F5344CB8AC3E}">
        <p14:creationId xmlns:p14="http://schemas.microsoft.com/office/powerpoint/2010/main" val="676042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25CC4-4CB7-5BA2-85B1-F5C16105B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E7D73B5E-B058-A9E7-5272-91F8D0F09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Review of the McCabe-Thiele Method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5150522-06D3-CDAB-07E9-237B892A3F22}"/>
              </a:ext>
            </a:extLst>
          </p:cNvPr>
          <p:cNvSpPr/>
          <p:nvPr/>
        </p:nvSpPr>
        <p:spPr>
          <a:xfrm>
            <a:off x="3284764" y="2249020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BFDCEE6-4026-AD14-B3B0-4EEE60CD1C1B}"/>
              </a:ext>
            </a:extLst>
          </p:cNvPr>
          <p:cNvSpPr/>
          <p:nvPr/>
        </p:nvSpPr>
        <p:spPr>
          <a:xfrm>
            <a:off x="3292384" y="3235174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8E40FAF-F119-21CF-4804-51A41F85331A}"/>
              </a:ext>
            </a:extLst>
          </p:cNvPr>
          <p:cNvSpPr/>
          <p:nvPr/>
        </p:nvSpPr>
        <p:spPr>
          <a:xfrm>
            <a:off x="3284764" y="4221328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FE0D760-C2B4-D736-AA0F-3A8B191D7484}"/>
              </a:ext>
            </a:extLst>
          </p:cNvPr>
          <p:cNvSpPr/>
          <p:nvPr/>
        </p:nvSpPr>
        <p:spPr>
          <a:xfrm>
            <a:off x="3284764" y="5207482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E23C0C-17F8-C083-ECA6-5066757F5D3F}"/>
              </a:ext>
            </a:extLst>
          </p:cNvPr>
          <p:cNvSpPr/>
          <p:nvPr/>
        </p:nvSpPr>
        <p:spPr>
          <a:xfrm>
            <a:off x="5220244" y="1590739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condenser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E1400A4-8C5C-0768-FBA6-4BF6EFE6E389}"/>
              </a:ext>
            </a:extLst>
          </p:cNvPr>
          <p:cNvSpPr/>
          <p:nvPr/>
        </p:nvSpPr>
        <p:spPr>
          <a:xfrm>
            <a:off x="5220244" y="5871564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reboiler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1C61B8E7-6B20-0174-5227-ADE69517CEAC}"/>
              </a:ext>
            </a:extLst>
          </p:cNvPr>
          <p:cNvCxnSpPr>
            <a:cxnSpLocks/>
            <a:stCxn id="29" idx="2"/>
            <a:endCxn id="32" idx="1"/>
          </p:cNvCxnSpPr>
          <p:nvPr/>
        </p:nvCxnSpPr>
        <p:spPr>
          <a:xfrm rot="16200000" flipH="1">
            <a:off x="4351005" y="5219680"/>
            <a:ext cx="446728" cy="1291749"/>
          </a:xfrm>
          <a:prstGeom prst="bentConnector2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F12CC8B2-67F2-E906-69C9-565F7255E4AE}"/>
              </a:ext>
            </a:extLst>
          </p:cNvPr>
          <p:cNvCxnSpPr>
            <a:cxnSpLocks/>
            <a:stCxn id="26" idx="0"/>
            <a:endCxn id="31" idx="1"/>
          </p:cNvCxnSpPr>
          <p:nvPr/>
        </p:nvCxnSpPr>
        <p:spPr>
          <a:xfrm rot="5400000" flipH="1" flipV="1">
            <a:off x="4353906" y="1382683"/>
            <a:ext cx="440926" cy="1291749"/>
          </a:xfrm>
          <a:prstGeom prst="bentConnector2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DC6F2208-1DBF-87C1-0484-FA7436E5BD08}"/>
              </a:ext>
            </a:extLst>
          </p:cNvPr>
          <p:cNvCxnSpPr>
            <a:cxnSpLocks/>
            <a:stCxn id="31" idx="2"/>
            <a:endCxn id="26" idx="3"/>
          </p:cNvCxnSpPr>
          <p:nvPr/>
        </p:nvCxnSpPr>
        <p:spPr>
          <a:xfrm rot="5400000">
            <a:off x="4997638" y="1600037"/>
            <a:ext cx="440927" cy="1291749"/>
          </a:xfrm>
          <a:prstGeom prst="bentConnector2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030F6299-B379-BC0D-464B-3A6B1F35EA24}"/>
              </a:ext>
            </a:extLst>
          </p:cNvPr>
          <p:cNvCxnSpPr>
            <a:cxnSpLocks/>
            <a:stCxn id="32" idx="0"/>
            <a:endCxn id="29" idx="3"/>
          </p:cNvCxnSpPr>
          <p:nvPr/>
        </p:nvCxnSpPr>
        <p:spPr>
          <a:xfrm rot="16200000" flipV="1">
            <a:off x="4994738" y="5002326"/>
            <a:ext cx="446727" cy="1291749"/>
          </a:xfrm>
          <a:prstGeom prst="bentConnector2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60AD9779-CBBC-3E2E-2C4D-B84E12512942}"/>
              </a:ext>
            </a:extLst>
          </p:cNvPr>
          <p:cNvCxnSpPr>
            <a:cxnSpLocks/>
          </p:cNvCxnSpPr>
          <p:nvPr/>
        </p:nvCxnSpPr>
        <p:spPr>
          <a:xfrm>
            <a:off x="5863975" y="5424836"/>
            <a:ext cx="133365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3316C01-FE7E-B75C-D8D3-729E111EBA9F}"/>
              </a:ext>
            </a:extLst>
          </p:cNvPr>
          <p:cNvCxnSpPr>
            <a:cxnSpLocks/>
          </p:cNvCxnSpPr>
          <p:nvPr/>
        </p:nvCxnSpPr>
        <p:spPr>
          <a:xfrm>
            <a:off x="5863975" y="2465772"/>
            <a:ext cx="133365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5940E763-AE76-3811-44DD-71345BFCCC81}"/>
              </a:ext>
            </a:extLst>
          </p:cNvPr>
          <p:cNvCxnSpPr/>
          <p:nvPr/>
        </p:nvCxnSpPr>
        <p:spPr>
          <a:xfrm>
            <a:off x="3571410" y="2683729"/>
            <a:ext cx="0" cy="55144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DD3916C2-23EF-3DCA-FAC0-D0664DD0CEBC}"/>
              </a:ext>
            </a:extLst>
          </p:cNvPr>
          <p:cNvCxnSpPr/>
          <p:nvPr/>
        </p:nvCxnSpPr>
        <p:spPr>
          <a:xfrm>
            <a:off x="3571410" y="3669883"/>
            <a:ext cx="0" cy="55144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F238FFCA-4153-47F1-3836-6D36FF950BC2}"/>
              </a:ext>
            </a:extLst>
          </p:cNvPr>
          <p:cNvCxnSpPr/>
          <p:nvPr/>
        </p:nvCxnSpPr>
        <p:spPr>
          <a:xfrm>
            <a:off x="3571410" y="4656037"/>
            <a:ext cx="0" cy="55144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67732F7F-3B02-AE45-82D9-259E48C1D0BB}"/>
              </a:ext>
            </a:extLst>
          </p:cNvPr>
          <p:cNvCxnSpPr>
            <a:cxnSpLocks/>
          </p:cNvCxnSpPr>
          <p:nvPr/>
        </p:nvCxnSpPr>
        <p:spPr>
          <a:xfrm flipV="1">
            <a:off x="4172045" y="4636355"/>
            <a:ext cx="0" cy="55644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E0FC7B1D-A61E-9B4E-43B2-AC32AC4AB366}"/>
              </a:ext>
            </a:extLst>
          </p:cNvPr>
          <p:cNvCxnSpPr>
            <a:cxnSpLocks/>
          </p:cNvCxnSpPr>
          <p:nvPr/>
        </p:nvCxnSpPr>
        <p:spPr>
          <a:xfrm flipV="1">
            <a:off x="4172045" y="3664884"/>
            <a:ext cx="0" cy="55644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7E300F50-7959-CE66-5420-073E8A7A6F6D}"/>
              </a:ext>
            </a:extLst>
          </p:cNvPr>
          <p:cNvCxnSpPr>
            <a:cxnSpLocks/>
          </p:cNvCxnSpPr>
          <p:nvPr/>
        </p:nvCxnSpPr>
        <p:spPr>
          <a:xfrm flipV="1">
            <a:off x="4172045" y="2678730"/>
            <a:ext cx="0" cy="55644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59D78C7E-C0E5-98A1-D305-CF908ABC87CB}"/>
              </a:ext>
            </a:extLst>
          </p:cNvPr>
          <p:cNvSpPr txBox="1"/>
          <p:nvPr/>
        </p:nvSpPr>
        <p:spPr>
          <a:xfrm>
            <a:off x="7260434" y="2245911"/>
            <a:ext cx="1099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distillate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DFBC8DF-60F7-82AA-3D01-43C2071316E8}"/>
              </a:ext>
            </a:extLst>
          </p:cNvPr>
          <p:cNvSpPr txBox="1"/>
          <p:nvPr/>
        </p:nvSpPr>
        <p:spPr>
          <a:xfrm>
            <a:off x="7260434" y="5232141"/>
            <a:ext cx="1080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bottoms</a:t>
            </a: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4DF0791C-9CA7-1E44-18F2-2A4C0DC4DD83}"/>
              </a:ext>
            </a:extLst>
          </p:cNvPr>
          <p:cNvCxnSpPr>
            <a:cxnSpLocks/>
          </p:cNvCxnSpPr>
          <p:nvPr/>
        </p:nvCxnSpPr>
        <p:spPr>
          <a:xfrm>
            <a:off x="1951106" y="4426264"/>
            <a:ext cx="1333658" cy="0"/>
          </a:xfrm>
          <a:prstGeom prst="straightConnector1">
            <a:avLst/>
          </a:prstGeom>
          <a:ln w="57150">
            <a:solidFill>
              <a:srgbClr val="9D85B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0009C4B4-925E-EAAA-9F45-C3C528CA20D9}"/>
              </a:ext>
            </a:extLst>
          </p:cNvPr>
          <p:cNvSpPr txBox="1"/>
          <p:nvPr/>
        </p:nvSpPr>
        <p:spPr>
          <a:xfrm>
            <a:off x="1890737" y="3996437"/>
            <a:ext cx="6594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AA39B14-F425-4968-9458-6F5AA15DF6F1}"/>
              </a:ext>
            </a:extLst>
          </p:cNvPr>
          <p:cNvSpPr/>
          <p:nvPr/>
        </p:nvSpPr>
        <p:spPr>
          <a:xfrm>
            <a:off x="3422745" y="2845888"/>
            <a:ext cx="281214" cy="281214"/>
          </a:xfrm>
          <a:prstGeom prst="ellipse">
            <a:avLst/>
          </a:prstGeom>
          <a:solidFill>
            <a:srgbClr val="FE9CCD"/>
          </a:solidFill>
          <a:ln>
            <a:solidFill>
              <a:srgbClr val="FE9C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2201D98-F7CA-43B6-8484-FEC7F323BD89}"/>
              </a:ext>
            </a:extLst>
          </p:cNvPr>
          <p:cNvSpPr/>
          <p:nvPr/>
        </p:nvSpPr>
        <p:spPr>
          <a:xfrm>
            <a:off x="4057744" y="2845888"/>
            <a:ext cx="281215" cy="282233"/>
          </a:xfrm>
          <a:prstGeom prst="ellipse">
            <a:avLst/>
          </a:prstGeom>
          <a:solidFill>
            <a:srgbClr val="FE9CCD"/>
          </a:solidFill>
          <a:ln>
            <a:solidFill>
              <a:srgbClr val="FE9C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FB5B8E9-66D2-44F5-B9A6-49B3EDAB18A8}"/>
              </a:ext>
            </a:extLst>
          </p:cNvPr>
          <p:cNvCxnSpPr>
            <a:cxnSpLocks/>
            <a:stCxn id="47" idx="6"/>
            <a:endCxn id="48" idx="2"/>
          </p:cNvCxnSpPr>
          <p:nvPr/>
        </p:nvCxnSpPr>
        <p:spPr>
          <a:xfrm>
            <a:off x="3703959" y="2986495"/>
            <a:ext cx="353785" cy="510"/>
          </a:xfrm>
          <a:prstGeom prst="line">
            <a:avLst/>
          </a:prstGeom>
          <a:ln w="57150">
            <a:solidFill>
              <a:srgbClr val="FE9CCD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AF10C275-BA2D-911E-AE6A-AFC872B9C561}"/>
              </a:ext>
            </a:extLst>
          </p:cNvPr>
          <p:cNvSpPr txBox="1"/>
          <p:nvPr/>
        </p:nvSpPr>
        <p:spPr>
          <a:xfrm>
            <a:off x="1069950" y="2180008"/>
            <a:ext cx="20909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operating point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7DB56EDE-3DFF-F456-6005-93BD77C4B5E3}"/>
              </a:ext>
            </a:extLst>
          </p:cNvPr>
          <p:cNvSpPr/>
          <p:nvPr/>
        </p:nvSpPr>
        <p:spPr>
          <a:xfrm>
            <a:off x="3434537" y="3805320"/>
            <a:ext cx="281214" cy="281214"/>
          </a:xfrm>
          <a:prstGeom prst="ellipse">
            <a:avLst/>
          </a:prstGeom>
          <a:solidFill>
            <a:srgbClr val="FE9CCD"/>
          </a:solidFill>
          <a:ln>
            <a:solidFill>
              <a:srgbClr val="FE9C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AB6A12BD-47CA-D41A-4C51-DDAD39DF1286}"/>
              </a:ext>
            </a:extLst>
          </p:cNvPr>
          <p:cNvSpPr/>
          <p:nvPr/>
        </p:nvSpPr>
        <p:spPr>
          <a:xfrm>
            <a:off x="4069536" y="3805320"/>
            <a:ext cx="281215" cy="282233"/>
          </a:xfrm>
          <a:prstGeom prst="ellipse">
            <a:avLst/>
          </a:prstGeom>
          <a:solidFill>
            <a:srgbClr val="FE9CCD"/>
          </a:solidFill>
          <a:ln>
            <a:solidFill>
              <a:srgbClr val="FE9C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3EAEC855-6066-18B2-4315-8D906A020AE9}"/>
              </a:ext>
            </a:extLst>
          </p:cNvPr>
          <p:cNvCxnSpPr>
            <a:cxnSpLocks/>
            <a:stCxn id="96" idx="6"/>
            <a:endCxn id="97" idx="2"/>
          </p:cNvCxnSpPr>
          <p:nvPr/>
        </p:nvCxnSpPr>
        <p:spPr>
          <a:xfrm>
            <a:off x="3715751" y="3945927"/>
            <a:ext cx="353785" cy="510"/>
          </a:xfrm>
          <a:prstGeom prst="line">
            <a:avLst/>
          </a:prstGeom>
          <a:ln w="57150">
            <a:solidFill>
              <a:srgbClr val="FE9CCD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9" name="Oval 98">
            <a:extLst>
              <a:ext uri="{FF2B5EF4-FFF2-40B4-BE49-F238E27FC236}">
                <a16:creationId xmlns:a16="http://schemas.microsoft.com/office/drawing/2014/main" id="{737B40CA-2901-CC0F-FBB6-53FBA8071CF9}"/>
              </a:ext>
            </a:extLst>
          </p:cNvPr>
          <p:cNvSpPr/>
          <p:nvPr/>
        </p:nvSpPr>
        <p:spPr>
          <a:xfrm>
            <a:off x="3436549" y="3806339"/>
            <a:ext cx="281214" cy="281214"/>
          </a:xfrm>
          <a:prstGeom prst="ellipse">
            <a:avLst/>
          </a:prstGeom>
          <a:solidFill>
            <a:srgbClr val="9BBF9C"/>
          </a:solidFill>
          <a:ln>
            <a:solidFill>
              <a:srgbClr val="9BBF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CEEC997D-727E-03D8-8C2B-BC97A5C57A45}"/>
              </a:ext>
            </a:extLst>
          </p:cNvPr>
          <p:cNvSpPr/>
          <p:nvPr/>
        </p:nvSpPr>
        <p:spPr>
          <a:xfrm>
            <a:off x="4055683" y="2850280"/>
            <a:ext cx="281215" cy="282233"/>
          </a:xfrm>
          <a:prstGeom prst="ellipse">
            <a:avLst/>
          </a:prstGeom>
          <a:solidFill>
            <a:srgbClr val="9BBF9C"/>
          </a:solidFill>
          <a:ln>
            <a:solidFill>
              <a:srgbClr val="9BBF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C033FAEB-4F71-0394-C2BC-156A97B954C5}"/>
              </a:ext>
            </a:extLst>
          </p:cNvPr>
          <p:cNvCxnSpPr>
            <a:cxnSpLocks/>
            <a:stCxn id="99" idx="6"/>
            <a:endCxn id="100" idx="2"/>
          </p:cNvCxnSpPr>
          <p:nvPr/>
        </p:nvCxnSpPr>
        <p:spPr>
          <a:xfrm flipV="1">
            <a:off x="3717763" y="2991397"/>
            <a:ext cx="337920" cy="955549"/>
          </a:xfrm>
          <a:prstGeom prst="line">
            <a:avLst/>
          </a:prstGeom>
          <a:ln w="57150">
            <a:solidFill>
              <a:srgbClr val="9BBF9C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8D13E51C-B0FD-2743-F3F6-76B9C82BD7AF}"/>
              </a:ext>
            </a:extLst>
          </p:cNvPr>
          <p:cNvSpPr txBox="1"/>
          <p:nvPr/>
        </p:nvSpPr>
        <p:spPr>
          <a:xfrm>
            <a:off x="83438" y="2633348"/>
            <a:ext cx="3077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9BBF9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equilibrium point</a:t>
            </a:r>
          </a:p>
        </p:txBody>
      </p:sp>
      <p:sp>
        <p:nvSpPr>
          <p:cNvPr id="105" name="Right Brace 104">
            <a:extLst>
              <a:ext uri="{FF2B5EF4-FFF2-40B4-BE49-F238E27FC236}">
                <a16:creationId xmlns:a16="http://schemas.microsoft.com/office/drawing/2014/main" id="{B19C2FA1-7E30-5411-D01A-C967F5484D6F}"/>
              </a:ext>
            </a:extLst>
          </p:cNvPr>
          <p:cNvSpPr/>
          <p:nvPr/>
        </p:nvSpPr>
        <p:spPr>
          <a:xfrm>
            <a:off x="4933631" y="2210371"/>
            <a:ext cx="354907" cy="1415861"/>
          </a:xfrm>
          <a:prstGeom prst="rightBrace">
            <a:avLst/>
          </a:prstGeom>
          <a:ln w="57150">
            <a:solidFill>
              <a:srgbClr val="9D85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8ED6BD1-DC26-4F05-BFC6-BB54FCF831C0}"/>
              </a:ext>
            </a:extLst>
          </p:cNvPr>
          <p:cNvSpPr txBox="1"/>
          <p:nvPr/>
        </p:nvSpPr>
        <p:spPr>
          <a:xfrm>
            <a:off x="5383289" y="2703515"/>
            <a:ext cx="3077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rectifying section</a:t>
            </a:r>
          </a:p>
        </p:txBody>
      </p:sp>
      <p:sp>
        <p:nvSpPr>
          <p:cNvPr id="107" name="Right Brace 106">
            <a:extLst>
              <a:ext uri="{FF2B5EF4-FFF2-40B4-BE49-F238E27FC236}">
                <a16:creationId xmlns:a16="http://schemas.microsoft.com/office/drawing/2014/main" id="{7A381093-660A-9671-C43B-33F18741D30A}"/>
              </a:ext>
            </a:extLst>
          </p:cNvPr>
          <p:cNvSpPr/>
          <p:nvPr/>
        </p:nvSpPr>
        <p:spPr>
          <a:xfrm>
            <a:off x="4787658" y="4927282"/>
            <a:ext cx="354907" cy="758670"/>
          </a:xfrm>
          <a:prstGeom prst="rightBrace">
            <a:avLst/>
          </a:prstGeom>
          <a:ln w="57150">
            <a:solidFill>
              <a:srgbClr val="9D85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087CDFFA-2C67-C708-EC9C-07E83EFED0F9}"/>
              </a:ext>
            </a:extLst>
          </p:cNvPr>
          <p:cNvSpPr txBox="1"/>
          <p:nvPr/>
        </p:nvSpPr>
        <p:spPr>
          <a:xfrm>
            <a:off x="5407633" y="4339746"/>
            <a:ext cx="3077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stripping section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9E71EFF6-0C9C-90B5-8300-53A9A28B0DE0}"/>
              </a:ext>
            </a:extLst>
          </p:cNvPr>
          <p:cNvCxnSpPr>
            <a:cxnSpLocks/>
          </p:cNvCxnSpPr>
          <p:nvPr/>
        </p:nvCxnSpPr>
        <p:spPr>
          <a:xfrm flipH="1">
            <a:off x="5211667" y="4805898"/>
            <a:ext cx="407941" cy="446727"/>
          </a:xfrm>
          <a:prstGeom prst="straightConnector1">
            <a:avLst/>
          </a:prstGeom>
          <a:ln w="57150">
            <a:solidFill>
              <a:srgbClr val="9D85B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50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95" grpId="0"/>
      <p:bldP spid="96" grpId="0" animBg="1"/>
      <p:bldP spid="97" grpId="0" animBg="1"/>
      <p:bldP spid="99" grpId="0" animBg="1"/>
      <p:bldP spid="100" grpId="0" animBg="1"/>
      <p:bldP spid="104" grpId="0"/>
      <p:bldP spid="105" grpId="0" animBg="1"/>
      <p:bldP spid="106" grpId="0"/>
      <p:bldP spid="107" grpId="0" animBg="1"/>
      <p:bldP spid="10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7">
            <a:extLst>
              <a:ext uri="{FF2B5EF4-FFF2-40B4-BE49-F238E27FC236}">
                <a16:creationId xmlns:a16="http://schemas.microsoft.com/office/drawing/2014/main" id="{48C963F8-C11D-4F97-AC08-75E3324D70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907798"/>
              </p:ext>
            </p:extLst>
          </p:nvPr>
        </p:nvGraphicFramePr>
        <p:xfrm>
          <a:off x="4886387" y="209550"/>
          <a:ext cx="7381875" cy="664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4940118" progId="Word.Document.12">
                  <p:link updateAutomatic="1"/>
                </p:oleObj>
              </mc:Choice>
              <mc:Fallback>
                <p:oleObj name="Document" r:id="rId3" imgW="5486198" imgH="4940118" progId="Word.Document.12">
                  <p:link updateAutomatic="1"/>
                  <p:pic>
                    <p:nvPicPr>
                      <p:cNvPr id="9218" name="Object 27">
                        <a:extLst>
                          <a:ext uri="{FF2B5EF4-FFF2-40B4-BE49-F238E27FC236}">
                            <a16:creationId xmlns:a16="http://schemas.microsoft.com/office/drawing/2014/main" id="{48C963F8-C11D-4F97-AC08-75E3324D70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87" y="209550"/>
                        <a:ext cx="7381875" cy="664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87A3554A-D483-CA1B-4214-EB057503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574118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# of Equilibrium Stages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ABC6AA7-0BFF-224C-5439-8BB4A42ADFDE}"/>
              </a:ext>
            </a:extLst>
          </p:cNvPr>
          <p:cNvSpPr/>
          <p:nvPr/>
        </p:nvSpPr>
        <p:spPr>
          <a:xfrm>
            <a:off x="6014226" y="440607"/>
            <a:ext cx="5505118" cy="5442990"/>
          </a:xfrm>
          <a:custGeom>
            <a:avLst/>
            <a:gdLst>
              <a:gd name="connsiteX0" fmla="*/ 0 w 5505118"/>
              <a:gd name="connsiteY0" fmla="*/ 5442990 h 5442990"/>
              <a:gd name="connsiteX1" fmla="*/ 130628 w 5505118"/>
              <a:gd name="connsiteY1" fmla="*/ 4022405 h 5442990"/>
              <a:gd name="connsiteX2" fmla="*/ 326571 w 5505118"/>
              <a:gd name="connsiteY2" fmla="*/ 3042690 h 5442990"/>
              <a:gd name="connsiteX3" fmla="*/ 571500 w 5505118"/>
              <a:gd name="connsiteY3" fmla="*/ 2512012 h 5442990"/>
              <a:gd name="connsiteX4" fmla="*/ 710293 w 5505118"/>
              <a:gd name="connsiteY4" fmla="*/ 2299740 h 5442990"/>
              <a:gd name="connsiteX5" fmla="*/ 940636 w 5505118"/>
              <a:gd name="connsiteY5" fmla="*/ 2111778 h 5442990"/>
              <a:gd name="connsiteX6" fmla="*/ 1331054 w 5505118"/>
              <a:gd name="connsiteY6" fmla="*/ 1978214 h 5442990"/>
              <a:gd name="connsiteX7" fmla="*/ 2034833 w 5505118"/>
              <a:gd name="connsiteY7" fmla="*/ 1911432 h 5442990"/>
              <a:gd name="connsiteX8" fmla="*/ 2877314 w 5505118"/>
              <a:gd name="connsiteY8" fmla="*/ 1901158 h 5442990"/>
              <a:gd name="connsiteX9" fmla="*/ 3211224 w 5505118"/>
              <a:gd name="connsiteY9" fmla="*/ 1849787 h 5442990"/>
              <a:gd name="connsiteX10" fmla="*/ 3586231 w 5505118"/>
              <a:gd name="connsiteY10" fmla="*/ 1788142 h 5442990"/>
              <a:gd name="connsiteX11" fmla="*/ 3961238 w 5505118"/>
              <a:gd name="connsiteY11" fmla="*/ 1695675 h 5442990"/>
              <a:gd name="connsiteX12" fmla="*/ 4274600 w 5505118"/>
              <a:gd name="connsiteY12" fmla="*/ 1541563 h 5442990"/>
              <a:gd name="connsiteX13" fmla="*/ 4758714 w 5505118"/>
              <a:gd name="connsiteY13" fmla="*/ 1198272 h 5442990"/>
              <a:gd name="connsiteX14" fmla="*/ 5270942 w 5505118"/>
              <a:gd name="connsiteY14" fmla="*/ 568713 h 5442990"/>
              <a:gd name="connsiteX15" fmla="*/ 5505118 w 5505118"/>
              <a:gd name="connsiteY15" fmla="*/ 0 h 544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05118" h="5442990">
                <a:moveTo>
                  <a:pt x="0" y="5442990"/>
                </a:moveTo>
                <a:cubicBezTo>
                  <a:pt x="38100" y="4932722"/>
                  <a:pt x="76200" y="4422455"/>
                  <a:pt x="130628" y="4022405"/>
                </a:cubicBezTo>
                <a:cubicBezTo>
                  <a:pt x="185056" y="3622355"/>
                  <a:pt x="253092" y="3294422"/>
                  <a:pt x="326571" y="3042690"/>
                </a:cubicBezTo>
                <a:cubicBezTo>
                  <a:pt x="400050" y="2790958"/>
                  <a:pt x="507546" y="2635837"/>
                  <a:pt x="571500" y="2512012"/>
                </a:cubicBezTo>
                <a:cubicBezTo>
                  <a:pt x="635454" y="2388187"/>
                  <a:pt x="648770" y="2366446"/>
                  <a:pt x="710293" y="2299740"/>
                </a:cubicBezTo>
                <a:cubicBezTo>
                  <a:pt x="771816" y="2233034"/>
                  <a:pt x="837176" y="2165366"/>
                  <a:pt x="940636" y="2111778"/>
                </a:cubicBezTo>
                <a:cubicBezTo>
                  <a:pt x="1044096" y="2058190"/>
                  <a:pt x="1148688" y="2011605"/>
                  <a:pt x="1331054" y="1978214"/>
                </a:cubicBezTo>
                <a:cubicBezTo>
                  <a:pt x="1513420" y="1944823"/>
                  <a:pt x="1777123" y="1924275"/>
                  <a:pt x="2034833" y="1911432"/>
                </a:cubicBezTo>
                <a:cubicBezTo>
                  <a:pt x="2292543" y="1898589"/>
                  <a:pt x="2681249" y="1911432"/>
                  <a:pt x="2877314" y="1901158"/>
                </a:cubicBezTo>
                <a:cubicBezTo>
                  <a:pt x="3073379" y="1890884"/>
                  <a:pt x="3211224" y="1849787"/>
                  <a:pt x="3211224" y="1849787"/>
                </a:cubicBezTo>
                <a:cubicBezTo>
                  <a:pt x="3329377" y="1830951"/>
                  <a:pt x="3461229" y="1813827"/>
                  <a:pt x="3586231" y="1788142"/>
                </a:cubicBezTo>
                <a:cubicBezTo>
                  <a:pt x="3711233" y="1762457"/>
                  <a:pt x="3846510" y="1736771"/>
                  <a:pt x="3961238" y="1695675"/>
                </a:cubicBezTo>
                <a:cubicBezTo>
                  <a:pt x="4075966" y="1654579"/>
                  <a:pt x="4141687" y="1624464"/>
                  <a:pt x="4274600" y="1541563"/>
                </a:cubicBezTo>
                <a:cubicBezTo>
                  <a:pt x="4407513" y="1458662"/>
                  <a:pt x="4592657" y="1360414"/>
                  <a:pt x="4758714" y="1198272"/>
                </a:cubicBezTo>
                <a:cubicBezTo>
                  <a:pt x="4924771" y="1036130"/>
                  <a:pt x="5146541" y="768425"/>
                  <a:pt x="5270942" y="568713"/>
                </a:cubicBezTo>
                <a:cubicBezTo>
                  <a:pt x="5395343" y="369001"/>
                  <a:pt x="5491179" y="141249"/>
                  <a:pt x="5505118" y="0"/>
                </a:cubicBezTo>
              </a:path>
            </a:pathLst>
          </a:cu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DD10C34-9049-0242-241F-F6F1517062B7}"/>
              </a:ext>
            </a:extLst>
          </p:cNvPr>
          <p:cNvCxnSpPr/>
          <p:nvPr/>
        </p:nvCxnSpPr>
        <p:spPr>
          <a:xfrm flipV="1">
            <a:off x="6174769" y="3698875"/>
            <a:ext cx="678094" cy="2085476"/>
          </a:xfrm>
          <a:prstGeom prst="line">
            <a:avLst/>
          </a:prstGeom>
          <a:ln w="57150"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1D86A52-5AE3-4AA6-FD0C-E561D637D91F}"/>
              </a:ext>
            </a:extLst>
          </p:cNvPr>
          <p:cNvCxnSpPr>
            <a:cxnSpLocks/>
          </p:cNvCxnSpPr>
          <p:nvPr/>
        </p:nvCxnSpPr>
        <p:spPr>
          <a:xfrm flipV="1">
            <a:off x="6828702" y="2272039"/>
            <a:ext cx="2890190" cy="1450724"/>
          </a:xfrm>
          <a:prstGeom prst="line">
            <a:avLst/>
          </a:prstGeom>
          <a:ln w="57150"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E5711D8-BC8E-4EC0-83EB-16A5AA5B1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7412" y="179863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C366EA-4191-4D4C-83BB-FF7212107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7612" y="4157664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488181-2FBC-4FE4-9D06-5CE977575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3073" y="260508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2727F8-E32B-4540-890C-7439F8B86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7712" y="195103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826F0E-22B0-42EF-A5B2-EA26F6C24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0648" y="206533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0D4C04-2C85-406A-B2C9-A430F1268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8223" y="2473325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7BDC04B-C69D-4D39-9A9D-AC013BC67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937" y="313848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4BC8E2-6DFC-419D-BD02-1B4B4741D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698" y="472598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5939E0F-1C19-4A04-B0A4-7ED7B885E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1448" y="5956300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672A13-4ABE-DC5E-0159-F01E34CA11D1}"/>
              </a:ext>
            </a:extLst>
          </p:cNvPr>
          <p:cNvSpPr txBox="1"/>
          <p:nvPr/>
        </p:nvSpPr>
        <p:spPr>
          <a:xfrm>
            <a:off x="440675" y="1983305"/>
            <a:ext cx="394215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 stages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stages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2D363F-3100-EE9C-0A5C-8F76B487AB42}"/>
              </a:ext>
            </a:extLst>
          </p:cNvPr>
          <p:cNvSpPr/>
          <p:nvPr/>
        </p:nvSpPr>
        <p:spPr>
          <a:xfrm>
            <a:off x="347900" y="2677099"/>
            <a:ext cx="1414799" cy="605928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249BD2D-2499-14D0-7D30-C64592212CA8}"/>
              </a:ext>
            </a:extLst>
          </p:cNvPr>
          <p:cNvCxnSpPr>
            <a:cxnSpLocks/>
          </p:cNvCxnSpPr>
          <p:nvPr/>
        </p:nvCxnSpPr>
        <p:spPr>
          <a:xfrm>
            <a:off x="381353" y="2194908"/>
            <a:ext cx="1381346" cy="0"/>
          </a:xfrm>
          <a:prstGeom prst="line">
            <a:avLst/>
          </a:prstGeom>
          <a:ln w="57150"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6" grpId="0" animBg="1"/>
      <p:bldP spid="17" grpId="0" animBg="1"/>
      <p:bldP spid="18" grpId="0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8CFEC-732E-6E72-0716-942E9C2E0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1EC8B2B-EA2B-3A0D-03C9-383051135ECA}"/>
              </a:ext>
            </a:extLst>
          </p:cNvPr>
          <p:cNvSpPr txBox="1"/>
          <p:nvPr/>
        </p:nvSpPr>
        <p:spPr>
          <a:xfrm>
            <a:off x="440675" y="1983305"/>
            <a:ext cx="394215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66%</a:t>
            </a:r>
          </a:p>
        </p:txBody>
      </p:sp>
      <p:graphicFrame>
        <p:nvGraphicFramePr>
          <p:cNvPr id="3" name="Object 27">
            <a:extLst>
              <a:ext uri="{FF2B5EF4-FFF2-40B4-BE49-F238E27FC236}">
                <a16:creationId xmlns:a16="http://schemas.microsoft.com/office/drawing/2014/main" id="{97AF7A67-328D-E7FA-203D-C6AC7A1C49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639105"/>
              </p:ext>
            </p:extLst>
          </p:nvPr>
        </p:nvGraphicFramePr>
        <p:xfrm>
          <a:off x="4886387" y="209550"/>
          <a:ext cx="7381875" cy="664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4940118" progId="Word.Document.12">
                  <p:link updateAutomatic="1"/>
                </p:oleObj>
              </mc:Choice>
              <mc:Fallback>
                <p:oleObj name="Document" r:id="rId3" imgW="5486198" imgH="4940118" progId="Word.Document.12">
                  <p:link updateAutomatic="1"/>
                  <p:pic>
                    <p:nvPicPr>
                      <p:cNvPr id="3" name="Object 27">
                        <a:extLst>
                          <a:ext uri="{FF2B5EF4-FFF2-40B4-BE49-F238E27FC236}">
                            <a16:creationId xmlns:a16="http://schemas.microsoft.com/office/drawing/2014/main" id="{97AF7A67-328D-E7FA-203D-C6AC7A1C49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87" y="209550"/>
                        <a:ext cx="7381875" cy="664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C16C8CF4-82C6-2333-D466-658B73020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574118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Mol % ACN in ACN-rich product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2FF384-AA59-4224-7245-54F75D7F7EB6}"/>
              </a:ext>
            </a:extLst>
          </p:cNvPr>
          <p:cNvSpPr txBox="1"/>
          <p:nvPr/>
        </p:nvSpPr>
        <p:spPr>
          <a:xfrm>
            <a:off x="440675" y="5356414"/>
            <a:ext cx="394215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2%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CAEDE48-9401-5474-004E-F81EFF788CFF}"/>
              </a:ext>
            </a:extLst>
          </p:cNvPr>
          <p:cNvSpPr txBox="1">
            <a:spLocks/>
          </p:cNvSpPr>
          <p:nvPr/>
        </p:nvSpPr>
        <p:spPr bwMode="auto">
          <a:xfrm>
            <a:off x="347900" y="3597631"/>
            <a:ext cx="5205295" cy="1574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Mol % ACN in water-rich product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57A978-618D-1B45-77EE-D15200FE6B0B}"/>
              </a:ext>
            </a:extLst>
          </p:cNvPr>
          <p:cNvSpPr/>
          <p:nvPr/>
        </p:nvSpPr>
        <p:spPr>
          <a:xfrm>
            <a:off x="347900" y="1882467"/>
            <a:ext cx="963107" cy="605928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979FE56-1D5D-8F0C-6ED4-E7EACAA0EEA2}"/>
              </a:ext>
            </a:extLst>
          </p:cNvPr>
          <p:cNvSpPr/>
          <p:nvPr/>
        </p:nvSpPr>
        <p:spPr>
          <a:xfrm>
            <a:off x="347899" y="5290388"/>
            <a:ext cx="789525" cy="605928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A2385EA-B9DD-595D-C2E2-0368B49EF768}"/>
              </a:ext>
            </a:extLst>
          </p:cNvPr>
          <p:cNvCxnSpPr>
            <a:cxnSpLocks/>
            <a:stCxn id="22" idx="0"/>
          </p:cNvCxnSpPr>
          <p:nvPr/>
        </p:nvCxnSpPr>
        <p:spPr>
          <a:xfrm flipV="1">
            <a:off x="9650024" y="2239588"/>
            <a:ext cx="0" cy="4039530"/>
          </a:xfrm>
          <a:prstGeom prst="line">
            <a:avLst/>
          </a:prstGeom>
          <a:ln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AAFDF1A-06F9-7F97-15CC-1E9F634BF92D}"/>
              </a:ext>
            </a:extLst>
          </p:cNvPr>
          <p:cNvSpPr/>
          <p:nvPr/>
        </p:nvSpPr>
        <p:spPr>
          <a:xfrm>
            <a:off x="9586777" y="2206676"/>
            <a:ext cx="137160" cy="137927"/>
          </a:xfrm>
          <a:prstGeom prst="ellipse">
            <a:avLst/>
          </a:prstGeom>
          <a:solidFill>
            <a:srgbClr val="FE9C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6A3360-CA0D-9232-7F84-C294ACD312E4}"/>
              </a:ext>
            </a:extLst>
          </p:cNvPr>
          <p:cNvSpPr txBox="1"/>
          <p:nvPr/>
        </p:nvSpPr>
        <p:spPr>
          <a:xfrm>
            <a:off x="9353308" y="627911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0.66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1C6B726-6D91-9769-C9F1-B26D3B2B27D6}"/>
              </a:ext>
            </a:extLst>
          </p:cNvPr>
          <p:cNvSpPr/>
          <p:nvPr/>
        </p:nvSpPr>
        <p:spPr>
          <a:xfrm>
            <a:off x="6074643" y="5712245"/>
            <a:ext cx="137160" cy="137927"/>
          </a:xfrm>
          <a:prstGeom prst="ellipse">
            <a:avLst/>
          </a:prstGeom>
          <a:solidFill>
            <a:srgbClr val="FE9C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B8915A7-FB87-6CE5-2080-4DFA5F6BB64E}"/>
              </a:ext>
            </a:extLst>
          </p:cNvPr>
          <p:cNvCxnSpPr>
            <a:cxnSpLocks/>
          </p:cNvCxnSpPr>
          <p:nvPr/>
        </p:nvCxnSpPr>
        <p:spPr>
          <a:xfrm flipV="1">
            <a:off x="6143223" y="5833468"/>
            <a:ext cx="0" cy="391493"/>
          </a:xfrm>
          <a:prstGeom prst="line">
            <a:avLst/>
          </a:prstGeom>
          <a:ln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2DB6D96-277C-78D9-3E8B-D99BA922150B}"/>
              </a:ext>
            </a:extLst>
          </p:cNvPr>
          <p:cNvSpPr txBox="1"/>
          <p:nvPr/>
        </p:nvSpPr>
        <p:spPr>
          <a:xfrm>
            <a:off x="5846507" y="6224961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0.02</a:t>
            </a:r>
          </a:p>
        </p:txBody>
      </p:sp>
    </p:spTree>
    <p:extLst>
      <p:ext uri="{BB962C8B-B14F-4D97-AF65-F5344CB8AC3E}">
        <p14:creationId xmlns:p14="http://schemas.microsoft.com/office/powerpoint/2010/main" val="1946650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 animBg="1"/>
      <p:bldP spid="14" grpId="0" animBg="1"/>
      <p:bldP spid="19" grpId="0" animBg="1"/>
      <p:bldP spid="22" grpId="0"/>
      <p:bldP spid="24" grpId="0" animBg="1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34568-5430-727F-0FB5-1BF29E84D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64D6541-C1D4-23BA-CDA9-D82E727424EC}"/>
              </a:ext>
            </a:extLst>
          </p:cNvPr>
          <p:cNvSpPr txBox="1"/>
          <p:nvPr/>
        </p:nvSpPr>
        <p:spPr>
          <a:xfrm>
            <a:off x="440675" y="1983305"/>
            <a:ext cx="39421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the feed stage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Read x and y compositions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Liquid (x): 9 mol %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Vapor (y): 52 mol %</a:t>
            </a:r>
          </a:p>
        </p:txBody>
      </p:sp>
      <p:graphicFrame>
        <p:nvGraphicFramePr>
          <p:cNvPr id="3" name="Object 27">
            <a:extLst>
              <a:ext uri="{FF2B5EF4-FFF2-40B4-BE49-F238E27FC236}">
                <a16:creationId xmlns:a16="http://schemas.microsoft.com/office/drawing/2014/main" id="{F27BCC78-38CE-1E4B-28F7-5A20BD8D35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6387" y="209550"/>
          <a:ext cx="7381875" cy="664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4940118" progId="Word.Document.12">
                  <p:link updateAutomatic="1"/>
                </p:oleObj>
              </mc:Choice>
              <mc:Fallback>
                <p:oleObj name="Document" r:id="rId3" imgW="5486198" imgH="4940118" progId="Word.Document.12">
                  <p:link updateAutomatic="1"/>
                  <p:pic>
                    <p:nvPicPr>
                      <p:cNvPr id="3" name="Object 27">
                        <a:extLst>
                          <a:ext uri="{FF2B5EF4-FFF2-40B4-BE49-F238E27FC236}">
                            <a16:creationId xmlns:a16="http://schemas.microsoft.com/office/drawing/2014/main" id="{F27BCC78-38CE-1E4B-28F7-5A20BD8D35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87" y="209550"/>
                        <a:ext cx="7381875" cy="664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904F0BC7-A12D-CE56-AADF-777E102C5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574118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Mol % ACN in liquid and vapor streams leaving the feed stage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5E58BC-D15B-95D5-6D79-516D64FA6B39}"/>
              </a:ext>
            </a:extLst>
          </p:cNvPr>
          <p:cNvSpPr/>
          <p:nvPr/>
        </p:nvSpPr>
        <p:spPr>
          <a:xfrm>
            <a:off x="366763" y="3419428"/>
            <a:ext cx="2833637" cy="964534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F32EBB7-7D70-0E47-394A-14EEE1A1760C}"/>
              </a:ext>
            </a:extLst>
          </p:cNvPr>
          <p:cNvCxnSpPr>
            <a:cxnSpLocks/>
          </p:cNvCxnSpPr>
          <p:nvPr/>
        </p:nvCxnSpPr>
        <p:spPr>
          <a:xfrm flipV="1">
            <a:off x="6511244" y="3067350"/>
            <a:ext cx="0" cy="3204788"/>
          </a:xfrm>
          <a:prstGeom prst="line">
            <a:avLst/>
          </a:prstGeom>
          <a:ln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FDBD11D-5F17-C9A3-A18F-E5409319E79E}"/>
              </a:ext>
            </a:extLst>
          </p:cNvPr>
          <p:cNvSpPr txBox="1"/>
          <p:nvPr/>
        </p:nvSpPr>
        <p:spPr>
          <a:xfrm>
            <a:off x="4956557" y="2882684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0.52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9E014C1-59C1-40F3-C9AD-BD58E3FFBCA1}"/>
              </a:ext>
            </a:extLst>
          </p:cNvPr>
          <p:cNvCxnSpPr>
            <a:cxnSpLocks/>
          </p:cNvCxnSpPr>
          <p:nvPr/>
        </p:nvCxnSpPr>
        <p:spPr>
          <a:xfrm>
            <a:off x="5553195" y="3067350"/>
            <a:ext cx="958049" cy="0"/>
          </a:xfrm>
          <a:prstGeom prst="line">
            <a:avLst/>
          </a:prstGeom>
          <a:ln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956081EC-9E57-7A5A-2346-A74D69FCE1F1}"/>
              </a:ext>
            </a:extLst>
          </p:cNvPr>
          <p:cNvSpPr txBox="1"/>
          <p:nvPr/>
        </p:nvSpPr>
        <p:spPr>
          <a:xfrm>
            <a:off x="6205945" y="6224961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0.09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84EF2CA-8906-AA6D-CE78-7EC86D4E8B99}"/>
              </a:ext>
            </a:extLst>
          </p:cNvPr>
          <p:cNvSpPr/>
          <p:nvPr/>
        </p:nvSpPr>
        <p:spPr>
          <a:xfrm>
            <a:off x="6268964" y="2846012"/>
            <a:ext cx="470600" cy="470600"/>
          </a:xfrm>
          <a:prstGeom prst="ellipse">
            <a:avLst/>
          </a:prstGeom>
          <a:noFill/>
          <a:ln w="57150">
            <a:solidFill>
              <a:srgbClr val="FE9CC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0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2" grpId="0"/>
      <p:bldP spid="32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27E9A-2039-6B51-16C7-34C0ED9A1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493B9E9-9C3F-7E2C-BBA3-7C59DBFC5196}"/>
              </a:ext>
            </a:extLst>
          </p:cNvPr>
          <p:cNvSpPr txBox="1"/>
          <p:nvPr/>
        </p:nvSpPr>
        <p:spPr>
          <a:xfrm>
            <a:off x="440675" y="1983305"/>
            <a:ext cx="394215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the rectifying section operating line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Slope = L/V ratio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(0.66, 0.66)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(0.15, 0.40)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Object 27">
            <a:extLst>
              <a:ext uri="{FF2B5EF4-FFF2-40B4-BE49-F238E27FC236}">
                <a16:creationId xmlns:a16="http://schemas.microsoft.com/office/drawing/2014/main" id="{5C525AEF-9C38-27E9-9E42-0FD6067EB9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6387" y="209550"/>
          <a:ext cx="7381875" cy="664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4940118" progId="Word.Document.12">
                  <p:link updateAutomatic="1"/>
                </p:oleObj>
              </mc:Choice>
              <mc:Fallback>
                <p:oleObj name="Document" r:id="rId3" imgW="5486198" imgH="4940118" progId="Word.Document.12">
                  <p:link updateAutomatic="1"/>
                  <p:pic>
                    <p:nvPicPr>
                      <p:cNvPr id="3" name="Object 27">
                        <a:extLst>
                          <a:ext uri="{FF2B5EF4-FFF2-40B4-BE49-F238E27FC236}">
                            <a16:creationId xmlns:a16="http://schemas.microsoft.com/office/drawing/2014/main" id="{5C525AEF-9C38-27E9-9E42-0FD6067EB9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87" y="209550"/>
                        <a:ext cx="7381875" cy="664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73A8DFEE-57F2-90C1-5EDF-903FD0371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574118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L/V ratio in rectifying section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45B1001-2177-E9F4-08F2-0A9191E426CC}"/>
              </a:ext>
            </a:extLst>
          </p:cNvPr>
          <p:cNvSpPr/>
          <p:nvPr/>
        </p:nvSpPr>
        <p:spPr>
          <a:xfrm>
            <a:off x="2763619" y="5232356"/>
            <a:ext cx="814152" cy="575497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B76B705-CD0E-F461-E0AE-15CD5CC81F1A}"/>
              </a:ext>
            </a:extLst>
          </p:cNvPr>
          <p:cNvCxnSpPr>
            <a:cxnSpLocks/>
          </p:cNvCxnSpPr>
          <p:nvPr/>
        </p:nvCxnSpPr>
        <p:spPr>
          <a:xfrm flipH="1">
            <a:off x="6812819" y="2292263"/>
            <a:ext cx="2848539" cy="1407448"/>
          </a:xfrm>
          <a:prstGeom prst="line">
            <a:avLst/>
          </a:prstGeom>
          <a:ln w="76200"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28">
            <a:extLst>
              <a:ext uri="{FF2B5EF4-FFF2-40B4-BE49-F238E27FC236}">
                <a16:creationId xmlns:a16="http://schemas.microsoft.com/office/drawing/2014/main" id="{82C7FC6C-99AE-4536-B623-6563E14187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760233"/>
              </p:ext>
            </p:extLst>
          </p:nvPr>
        </p:nvGraphicFramePr>
        <p:xfrm>
          <a:off x="544513" y="5133975"/>
          <a:ext cx="293052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22400" imgH="393700" progId="Equation.3">
                  <p:embed/>
                </p:oleObj>
              </mc:Choice>
              <mc:Fallback>
                <p:oleObj name="Equation" r:id="rId5" imgW="1422400" imgH="393700" progId="Equation.3">
                  <p:embed/>
                  <p:pic>
                    <p:nvPicPr>
                      <p:cNvPr id="15" name="Object 28">
                        <a:extLst>
                          <a:ext uri="{FF2B5EF4-FFF2-40B4-BE49-F238E27FC236}">
                            <a16:creationId xmlns:a16="http://schemas.microsoft.com/office/drawing/2014/main" id="{82C7FC6C-99AE-4536-B623-6563E14187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5133975"/>
                        <a:ext cx="293052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6A3C35DE-E543-8D16-377A-35C185352D6D}"/>
              </a:ext>
            </a:extLst>
          </p:cNvPr>
          <p:cNvSpPr/>
          <p:nvPr/>
        </p:nvSpPr>
        <p:spPr>
          <a:xfrm>
            <a:off x="9586777" y="2206676"/>
            <a:ext cx="137160" cy="137927"/>
          </a:xfrm>
          <a:prstGeom prst="ellipse">
            <a:avLst/>
          </a:prstGeom>
          <a:solidFill>
            <a:srgbClr val="7488C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4CD15A-E5A1-DAC2-BC16-41EE8E419D23}"/>
              </a:ext>
            </a:extLst>
          </p:cNvPr>
          <p:cNvSpPr/>
          <p:nvPr/>
        </p:nvSpPr>
        <p:spPr>
          <a:xfrm>
            <a:off x="6776070" y="3622787"/>
            <a:ext cx="137160" cy="137927"/>
          </a:xfrm>
          <a:prstGeom prst="ellipse">
            <a:avLst/>
          </a:prstGeom>
          <a:solidFill>
            <a:srgbClr val="7488C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4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1">
            <a:extLst>
              <a:ext uri="{FF2B5EF4-FFF2-40B4-BE49-F238E27FC236}">
                <a16:creationId xmlns:a16="http://schemas.microsoft.com/office/drawing/2014/main" id="{184EE98E-9B42-4524-9193-EC62FD9405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005033"/>
              </p:ext>
            </p:extLst>
          </p:nvPr>
        </p:nvGraphicFramePr>
        <p:xfrm>
          <a:off x="5164199" y="227824"/>
          <a:ext cx="7104063" cy="657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5079813" progId="Word.Document.12">
                  <p:link updateAutomatic="1"/>
                </p:oleObj>
              </mc:Choice>
              <mc:Fallback>
                <p:oleObj name="Document" r:id="rId3" imgW="5486198" imgH="5079813" progId="Word.Document.12">
                  <p:link updateAutomatic="1"/>
                  <p:pic>
                    <p:nvPicPr>
                      <p:cNvPr id="4" name="Object 21">
                        <a:extLst>
                          <a:ext uri="{FF2B5EF4-FFF2-40B4-BE49-F238E27FC236}">
                            <a16:creationId xmlns:a16="http://schemas.microsoft.com/office/drawing/2014/main" id="{184EE98E-9B42-4524-9193-EC62FD9405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199" y="227824"/>
                        <a:ext cx="7104063" cy="657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3488A9C-D402-4A4C-93CD-277594C76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9101" y="1321586"/>
            <a:ext cx="987552" cy="477054"/>
          </a:xfrm>
          <a:prstGeom prst="rect">
            <a:avLst/>
          </a:prstGeom>
          <a:solidFill>
            <a:srgbClr val="FFFFFF"/>
          </a:solidFill>
          <a:ln w="38100">
            <a:solidFill>
              <a:srgbClr val="FE9CCD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0" b="1" dirty="0">
                <a:solidFill>
                  <a:srgbClr val="FE9CC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vapor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1E9D60C-2761-D4BA-A47F-FBD0CACA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574118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Label four regions of the T-x diagram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EB1D67-779B-803D-DF32-FDA32C5AF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8745" y="5336773"/>
            <a:ext cx="988151" cy="477054"/>
          </a:xfrm>
          <a:prstGeom prst="rect">
            <a:avLst/>
          </a:prstGeom>
          <a:solidFill>
            <a:srgbClr val="FFFFFF"/>
          </a:solidFill>
          <a:ln w="38100">
            <a:solidFill>
              <a:srgbClr val="7488C6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0" b="1" dirty="0">
                <a:solidFill>
                  <a:srgbClr val="7488C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liquid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ABE1ED-B972-372C-9D2B-C80E79386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0913" y="2614744"/>
            <a:ext cx="1476375" cy="477054"/>
          </a:xfrm>
          <a:prstGeom prst="rect">
            <a:avLst/>
          </a:prstGeom>
          <a:solidFill>
            <a:srgbClr val="FFFFFF"/>
          </a:solidFill>
          <a:ln w="38100">
            <a:solidFill>
              <a:srgbClr val="9D85BD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0" b="1" dirty="0" err="1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liq</a:t>
            </a:r>
            <a:r>
              <a:rPr lang="en-US" altLang="en-US" sz="25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sz="2500" b="1" dirty="0" err="1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vap</a:t>
            </a:r>
            <a:endParaRPr lang="en-US" altLang="en-US" sz="2500" b="1" dirty="0">
              <a:solidFill>
                <a:srgbClr val="9D85BD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978408E-C1D3-196C-1262-62A4962BBDD4}"/>
              </a:ext>
            </a:extLst>
          </p:cNvPr>
          <p:cNvCxnSpPr>
            <a:cxnSpLocks/>
          </p:cNvCxnSpPr>
          <p:nvPr/>
        </p:nvCxnSpPr>
        <p:spPr>
          <a:xfrm flipH="1">
            <a:off x="8471971" y="3091798"/>
            <a:ext cx="541562" cy="1151458"/>
          </a:xfrm>
          <a:prstGeom prst="straightConnector1">
            <a:avLst/>
          </a:prstGeom>
          <a:ln w="57150">
            <a:solidFill>
              <a:srgbClr val="9D85B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E6ACC18-7B4B-A3F7-841C-6A38A20834DD}"/>
              </a:ext>
            </a:extLst>
          </p:cNvPr>
          <p:cNvCxnSpPr>
            <a:cxnSpLocks/>
          </p:cNvCxnSpPr>
          <p:nvPr/>
        </p:nvCxnSpPr>
        <p:spPr>
          <a:xfrm>
            <a:off x="9232342" y="3091798"/>
            <a:ext cx="1167581" cy="2206089"/>
          </a:xfrm>
          <a:prstGeom prst="straightConnector1">
            <a:avLst/>
          </a:prstGeom>
          <a:ln w="57150">
            <a:solidFill>
              <a:srgbClr val="9D85B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6E636DD-7C5B-2A5B-3732-BAA3B37DD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4089" y="3669375"/>
            <a:ext cx="1654518" cy="477054"/>
          </a:xfrm>
          <a:prstGeom prst="rect">
            <a:avLst/>
          </a:prstGeom>
          <a:solidFill>
            <a:srgbClr val="FFFFFF"/>
          </a:solidFill>
          <a:ln w="38100">
            <a:solidFill>
              <a:srgbClr val="9BBF9C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0" b="1" dirty="0">
                <a:solidFill>
                  <a:srgbClr val="9BBF9C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azeotrope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DBDED4E-6942-C2CE-62C4-7A23A592EC99}"/>
              </a:ext>
            </a:extLst>
          </p:cNvPr>
          <p:cNvCxnSpPr>
            <a:cxnSpLocks/>
          </p:cNvCxnSpPr>
          <p:nvPr/>
        </p:nvCxnSpPr>
        <p:spPr>
          <a:xfrm flipH="1">
            <a:off x="9802877" y="4129715"/>
            <a:ext cx="284036" cy="1240109"/>
          </a:xfrm>
          <a:prstGeom prst="straightConnector1">
            <a:avLst/>
          </a:prstGeom>
          <a:ln w="57150">
            <a:solidFill>
              <a:srgbClr val="9BBF9C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7D44DD60-1FEF-82F8-FBB7-2764C9866AA7}"/>
              </a:ext>
            </a:extLst>
          </p:cNvPr>
          <p:cNvSpPr txBox="1"/>
          <p:nvPr/>
        </p:nvSpPr>
        <p:spPr>
          <a:xfrm>
            <a:off x="440675" y="1983305"/>
            <a:ext cx="394215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 an azeotrope: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Vapor composition =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Liquid composition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Boiling and condensing do not change composition, and further separation is impossible.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6A0CE-071D-B31C-C03F-995086102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1">
            <a:extLst>
              <a:ext uri="{FF2B5EF4-FFF2-40B4-BE49-F238E27FC236}">
                <a16:creationId xmlns:a16="http://schemas.microsoft.com/office/drawing/2014/main" id="{218E13DD-FCA5-7CB8-8707-DCBEFC4071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4199" y="227824"/>
          <a:ext cx="7104063" cy="657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5079813" progId="Word.Document.12">
                  <p:link updateAutomatic="1"/>
                </p:oleObj>
              </mc:Choice>
              <mc:Fallback>
                <p:oleObj name="Document" r:id="rId3" imgW="5486198" imgH="5079813" progId="Word.Document.12">
                  <p:link updateAutomatic="1"/>
                  <p:pic>
                    <p:nvPicPr>
                      <p:cNvPr id="4" name="Object 21">
                        <a:extLst>
                          <a:ext uri="{FF2B5EF4-FFF2-40B4-BE49-F238E27FC236}">
                            <a16:creationId xmlns:a16="http://schemas.microsoft.com/office/drawing/2014/main" id="{218E13DD-FCA5-7CB8-8707-DCBEFC4071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199" y="227824"/>
                        <a:ext cx="7104063" cy="657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BB2C9FCB-8D1E-4EF6-C5AB-9019BFE94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150623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Determine the temp in the 20% ACN preheater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353CF22-BC11-31B4-3662-A92804A842CC}"/>
              </a:ext>
            </a:extLst>
          </p:cNvPr>
          <p:cNvSpPr txBox="1"/>
          <p:nvPr/>
        </p:nvSpPr>
        <p:spPr>
          <a:xfrm>
            <a:off x="440675" y="1470351"/>
            <a:ext cx="394215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stage: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= 0.52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= 0.09 			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EC6DFE0-08B8-30C5-023D-1272DBDA0359}"/>
              </a:ext>
            </a:extLst>
          </p:cNvPr>
          <p:cNvSpPr/>
          <p:nvPr/>
        </p:nvSpPr>
        <p:spPr>
          <a:xfrm>
            <a:off x="8851281" y="4185565"/>
            <a:ext cx="137160" cy="137927"/>
          </a:xfrm>
          <a:prstGeom prst="ellipse">
            <a:avLst/>
          </a:prstGeom>
          <a:solidFill>
            <a:srgbClr val="FE9C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D0A2E72-98DE-01FB-C007-62CFCFFF1103}"/>
              </a:ext>
            </a:extLst>
          </p:cNvPr>
          <p:cNvSpPr/>
          <p:nvPr/>
        </p:nvSpPr>
        <p:spPr>
          <a:xfrm>
            <a:off x="6459264" y="4185565"/>
            <a:ext cx="137160" cy="137927"/>
          </a:xfrm>
          <a:prstGeom prst="ellipse">
            <a:avLst/>
          </a:prstGeom>
          <a:solidFill>
            <a:srgbClr val="FE9C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98D2803-2516-4AEA-F1C0-B54D8B97C55D}"/>
              </a:ext>
            </a:extLst>
          </p:cNvPr>
          <p:cNvCxnSpPr>
            <a:cxnSpLocks/>
          </p:cNvCxnSpPr>
          <p:nvPr/>
        </p:nvCxnSpPr>
        <p:spPr>
          <a:xfrm flipH="1">
            <a:off x="6603050" y="4246794"/>
            <a:ext cx="2254857" cy="0"/>
          </a:xfrm>
          <a:prstGeom prst="line">
            <a:avLst/>
          </a:prstGeom>
          <a:ln w="38100"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6284B65-D8E1-8F77-9EC0-83F6E9B1FD91}"/>
              </a:ext>
            </a:extLst>
          </p:cNvPr>
          <p:cNvSpPr txBox="1"/>
          <p:nvPr/>
        </p:nvSpPr>
        <p:spPr>
          <a:xfrm>
            <a:off x="4865844" y="4031393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82.5℃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7D70C53-E895-47F6-F370-D760010ECDFC}"/>
              </a:ext>
            </a:extLst>
          </p:cNvPr>
          <p:cNvSpPr txBox="1">
            <a:spLocks/>
          </p:cNvSpPr>
          <p:nvPr/>
        </p:nvSpPr>
        <p:spPr bwMode="auto">
          <a:xfrm>
            <a:off x="347900" y="2910910"/>
            <a:ext cx="4816300" cy="1574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36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H) Ratio of L/V leaving the preheater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9BF2DD-DCC6-2470-8ABA-61C496C28C05}"/>
              </a:ext>
            </a:extLst>
          </p:cNvPr>
          <p:cNvSpPr txBox="1"/>
          <p:nvPr/>
        </p:nvSpPr>
        <p:spPr>
          <a:xfrm>
            <a:off x="440675" y="4380660"/>
            <a:ext cx="394215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input (x = 0.20)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(0.52 - 0.2) V = (0.2 - 0.09) L</a:t>
            </a: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BCCCDDAA-FB81-D21D-0F27-EC40D2121BC5}"/>
              </a:ext>
            </a:extLst>
          </p:cNvPr>
          <p:cNvSpPr/>
          <p:nvPr/>
        </p:nvSpPr>
        <p:spPr>
          <a:xfrm>
            <a:off x="7025298" y="4289215"/>
            <a:ext cx="234176" cy="223020"/>
          </a:xfrm>
          <a:prstGeom prst="triangle">
            <a:avLst/>
          </a:prstGeom>
          <a:solidFill>
            <a:srgbClr val="BEC7E4"/>
          </a:solidFill>
          <a:ln w="38100">
            <a:solidFill>
              <a:srgbClr val="748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Object 26">
            <a:extLst>
              <a:ext uri="{FF2B5EF4-FFF2-40B4-BE49-F238E27FC236}">
                <a16:creationId xmlns:a16="http://schemas.microsoft.com/office/drawing/2014/main" id="{EE190645-D0CD-4CC1-ACEC-EE8DBDE469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440271"/>
              </p:ext>
            </p:extLst>
          </p:nvPr>
        </p:nvGraphicFramePr>
        <p:xfrm>
          <a:off x="574489" y="5662470"/>
          <a:ext cx="286226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33500" imgH="368300" progId="Equation.3">
                  <p:embed/>
                </p:oleObj>
              </mc:Choice>
              <mc:Fallback>
                <p:oleObj name="Equation" r:id="rId5" imgW="1333500" imgH="368300" progId="Equation.3">
                  <p:embed/>
                  <p:pic>
                    <p:nvPicPr>
                      <p:cNvPr id="19" name="Object 26">
                        <a:extLst>
                          <a:ext uri="{FF2B5EF4-FFF2-40B4-BE49-F238E27FC236}">
                            <a16:creationId xmlns:a16="http://schemas.microsoft.com/office/drawing/2014/main" id="{EE190645-D0CD-4CC1-ACEC-EE8DBDE469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489" y="5662470"/>
                        <a:ext cx="2862263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CC78AE87-28BA-918E-477A-6B8ED1C49EC7}"/>
              </a:ext>
            </a:extLst>
          </p:cNvPr>
          <p:cNvSpPr/>
          <p:nvPr/>
        </p:nvSpPr>
        <p:spPr>
          <a:xfrm>
            <a:off x="2622600" y="2168112"/>
            <a:ext cx="1258024" cy="575497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097D2E6-350D-E309-1990-037D3B9A5AFA}"/>
              </a:ext>
            </a:extLst>
          </p:cNvPr>
          <p:cNvSpPr/>
          <p:nvPr/>
        </p:nvSpPr>
        <p:spPr>
          <a:xfrm>
            <a:off x="2852344" y="5736012"/>
            <a:ext cx="704895" cy="575497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CF20413-0961-7E6B-1AB9-19F0F58B9B9E}"/>
              </a:ext>
            </a:extLst>
          </p:cNvPr>
          <p:cNvSpPr txBox="1"/>
          <p:nvPr/>
        </p:nvSpPr>
        <p:spPr>
          <a:xfrm>
            <a:off x="2733748" y="2242023"/>
            <a:ext cx="112069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82.5℃</a:t>
            </a:r>
          </a:p>
        </p:txBody>
      </p:sp>
    </p:spTree>
    <p:extLst>
      <p:ext uri="{BB962C8B-B14F-4D97-AF65-F5344CB8AC3E}">
        <p14:creationId xmlns:p14="http://schemas.microsoft.com/office/powerpoint/2010/main" val="204260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2" grpId="0"/>
      <p:bldP spid="14" grpId="0"/>
      <p:bldP spid="17" grpId="0" animBg="1"/>
      <p:bldP spid="20" grpId="0" animBg="1"/>
      <p:bldP spid="21" grpId="0" animBg="1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537F331-4A9F-4BFC-4967-EC2B1E32E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6855A5-A278-2328-B76B-0F50F2E24323}"/>
              </a:ext>
            </a:extLst>
          </p:cNvPr>
          <p:cNvSpPr txBox="1"/>
          <p:nvPr/>
        </p:nvSpPr>
        <p:spPr>
          <a:xfrm>
            <a:off x="657224" y="1676400"/>
            <a:ext cx="1077277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Always count stages on equilibrium line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Distillate is rich in more volatile component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Same composition as vapor stream leaving top stage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Bottoms is rich in less volatile component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Same composition as liquid stream leaving bottom stage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connects stripping and rectifying operating lines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Slope of operating line is ratio of liquid to vapor flow rates</a:t>
            </a:r>
          </a:p>
        </p:txBody>
      </p:sp>
    </p:spTree>
    <p:extLst>
      <p:ext uri="{BB962C8B-B14F-4D97-AF65-F5344CB8AC3E}">
        <p14:creationId xmlns:p14="http://schemas.microsoft.com/office/powerpoint/2010/main" val="63658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3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2197</TotalTime>
  <Words>378</Words>
  <Application>Microsoft Office PowerPoint</Application>
  <PresentationFormat>Widescreen</PresentationFormat>
  <Paragraphs>91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Office Theme</vt:lpstr>
      <vt:lpstr>Metropolitan</vt:lpstr>
      <vt:lpstr>Calculation Session 11 Exercise 4.63</vt:lpstr>
      <vt:lpstr>Review of the McCabe-Thiele Method</vt:lpstr>
      <vt:lpstr>A) # of Equilibrium Stages</vt:lpstr>
      <vt:lpstr>B) Mol % ACN in ACN-rich product</vt:lpstr>
      <vt:lpstr>D) Mol % ACN in liquid and vapor streams leaving the feed stage</vt:lpstr>
      <vt:lpstr>E) L/V ratio in rectifying section</vt:lpstr>
      <vt:lpstr>F) Label four regions of the T-x diagram</vt:lpstr>
      <vt:lpstr>G) Determine the temp in the 20% ACN preheater</vt:lpstr>
      <vt:lpstr>Key Takeaways</vt:lpstr>
      <vt:lpstr>Merch Order Form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4.21</dc:title>
  <dc:creator>Angela Z</dc:creator>
  <cp:lastModifiedBy>Kong Chen</cp:lastModifiedBy>
  <cp:revision>61</cp:revision>
  <dcterms:created xsi:type="dcterms:W3CDTF">2015-11-04T02:04:44Z</dcterms:created>
  <dcterms:modified xsi:type="dcterms:W3CDTF">2025-11-05T18:32:33Z</dcterms:modified>
</cp:coreProperties>
</file>