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87" r:id="rId5"/>
    <p:sldId id="260" r:id="rId6"/>
    <p:sldId id="284" r:id="rId7"/>
    <p:sldId id="269" r:id="rId8"/>
    <p:sldId id="288" r:id="rId9"/>
    <p:sldId id="264" r:id="rId10"/>
    <p:sldId id="265" r:id="rId11"/>
    <p:sldId id="267" r:id="rId12"/>
    <p:sldId id="283" r:id="rId13"/>
    <p:sldId id="286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5F4B7A"/>
    <a:srgbClr val="8064A2"/>
    <a:srgbClr val="AC04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80"/>
    <p:restoredTop sz="66745" autoAdjust="0"/>
  </p:normalViewPr>
  <p:slideViewPr>
    <p:cSldViewPr>
      <p:cViewPr>
        <p:scale>
          <a:sx n="95" d="100"/>
          <a:sy n="95" d="100"/>
        </p:scale>
        <p:origin x="-72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C8113A-26A1-D361-7191-2748689F6F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D2F38-EA16-537C-C017-DB5FE22B19A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F624EE-AD0E-8E43-8608-0DAA8988D4D0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23B9DD8-15E0-CD39-E320-24F09E8330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9B33FDC-B48E-C233-6666-43AAC54C49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B7330-95B3-821C-B2F6-A9AFB8A9F3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4FA08-1946-40D3-C080-D70D30C49E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DE7DBF3-7E13-CF48-9982-203F051F23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228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7434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3659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TimesNewRomanPSMT"/>
              </a:rPr>
              <a:t>Compare to the slope of the operating line at </a:t>
            </a:r>
            <a:r>
              <a:rPr lang="en-US" sz="1200" i="1" dirty="0">
                <a:effectLst/>
                <a:latin typeface="TimesNewRomanPS"/>
              </a:rPr>
              <a:t>T</a:t>
            </a:r>
            <a:r>
              <a:rPr lang="en-US" sz="1200" dirty="0">
                <a:effectLst/>
                <a:latin typeface="TimesNewRomanPSMT"/>
              </a:rPr>
              <a:t>A needed to achieve the same inlet and outlet </a:t>
            </a:r>
            <a:r>
              <a:rPr lang="en-US" sz="1200" dirty="0" err="1">
                <a:effectLst/>
                <a:latin typeface="TimesNewRomanPSMT"/>
              </a:rPr>
              <a:t>composi</a:t>
            </a:r>
            <a:r>
              <a:rPr lang="en-US" sz="1200" dirty="0">
                <a:effectLst/>
                <a:latin typeface="TimesNewRomanPSMT"/>
              </a:rPr>
              <a:t>- </a:t>
            </a:r>
            <a:r>
              <a:rPr lang="en-US" sz="1200" dirty="0" err="1">
                <a:effectLst/>
                <a:latin typeface="TimesNewRomanPSMT"/>
              </a:rPr>
              <a:t>tions</a:t>
            </a:r>
            <a:r>
              <a:rPr lang="en-US" sz="1200" dirty="0">
                <a:effectLst/>
                <a:latin typeface="TimesNewRomanPSMT"/>
              </a:rPr>
              <a:t>. The operating line at </a:t>
            </a:r>
            <a:r>
              <a:rPr lang="en-US" sz="1200" i="1" dirty="0">
                <a:effectLst/>
                <a:latin typeface="TimesNewRomanPS"/>
              </a:rPr>
              <a:t>T</a:t>
            </a:r>
            <a:r>
              <a:rPr lang="en-US" sz="1200" dirty="0">
                <a:effectLst/>
                <a:latin typeface="TimesNewRomanPSMT"/>
              </a:rPr>
              <a:t>A as a greater slope, so for a given cyclohexane flow rate </a:t>
            </a:r>
            <a:r>
              <a:rPr lang="en-US" sz="1200" i="1" dirty="0">
                <a:effectLst/>
                <a:latin typeface="TimesNewRomanPS"/>
              </a:rPr>
              <a:t>L</a:t>
            </a:r>
            <a:r>
              <a:rPr lang="en-US" sz="1200" dirty="0">
                <a:effectLst/>
                <a:latin typeface="TimesNewRomanPSMT"/>
              </a:rPr>
              <a:t>, a much smaller flow rate of water, </a:t>
            </a:r>
            <a:r>
              <a:rPr lang="en-US" sz="1200" i="1" dirty="0">
                <a:effectLst/>
                <a:latin typeface="TimesNewRomanPS"/>
              </a:rPr>
              <a:t>V </a:t>
            </a:r>
            <a:r>
              <a:rPr lang="en-US" sz="1200" dirty="0">
                <a:effectLst/>
                <a:latin typeface="TimesNewRomanPSMT"/>
              </a:rPr>
              <a:t>is needed. Thus the liquid-liquid absorber and the distillation column will be much smaller, with the same amount of </a:t>
            </a:r>
            <a:r>
              <a:rPr lang="en-US" sz="1200" i="1" dirty="0">
                <a:effectLst/>
                <a:latin typeface="TimesNewRomanPS"/>
              </a:rPr>
              <a:t>X </a:t>
            </a:r>
            <a:r>
              <a:rPr lang="en-US" sz="1200" dirty="0">
                <a:effectLst/>
                <a:latin typeface="TimesNewRomanPSMT"/>
              </a:rPr>
              <a:t>extracted.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5103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NewRomanPSMT"/>
              </a:rPr>
              <a:t>The exercise asks us to determine which is the best operating temperature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800" dirty="0">
                <a:effectLst/>
                <a:latin typeface="TimesNewRomanPSMT"/>
              </a:rPr>
              <a:t>maximizing the absorber capacity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800" dirty="0">
                <a:effectLst/>
                <a:latin typeface="TimesNewRomanPSMT"/>
              </a:rPr>
              <a:t>minimizing the absorber size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en-US" sz="1800" dirty="0">
              <a:effectLst/>
              <a:latin typeface="TimesNewRomanPSM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NewRomanPSMT"/>
              </a:rPr>
              <a:t>Several approaches: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NewRomanPSMT"/>
              </a:rPr>
              <a:t>-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800" dirty="0">
              <a:effectLst/>
              <a:latin typeface="TimesNewRomanPSM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800" dirty="0">
              <a:effectLst/>
              <a:latin typeface="TimesNewRomanPSM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800" dirty="0">
              <a:effectLst/>
              <a:latin typeface="TimesNewRomanPSM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800" dirty="0" err="1">
                <a:effectLst/>
                <a:latin typeface="TimesNewRomanPSMT"/>
              </a:rPr>
              <a:t>ompare</a:t>
            </a:r>
            <a:r>
              <a:rPr lang="en-US" sz="1800" dirty="0">
                <a:effectLst/>
                <a:latin typeface="TimesNewRomanPSMT"/>
              </a:rPr>
              <a:t> the capacity of water to absorb </a:t>
            </a:r>
            <a:r>
              <a:rPr lang="en-US" sz="1800" i="1" dirty="0">
                <a:effectLst/>
                <a:latin typeface="TimesNewRomanPS"/>
              </a:rPr>
              <a:t>X </a:t>
            </a:r>
            <a:r>
              <a:rPr lang="en-US" sz="1800" dirty="0">
                <a:effectLst/>
                <a:latin typeface="TimesNewRomanPSMT"/>
              </a:rPr>
              <a:t>from cyclohexane with an arbitrary </a:t>
            </a:r>
            <a:r>
              <a:rPr lang="en-US" sz="1800" dirty="0" err="1">
                <a:effectLst/>
                <a:latin typeface="TimesNewRomanPSMT"/>
              </a:rPr>
              <a:t>wt</a:t>
            </a:r>
            <a:r>
              <a:rPr lang="en-US" sz="1800" dirty="0">
                <a:effectLst/>
                <a:latin typeface="TimesNewRomanPSMT"/>
              </a:rPr>
              <a:t> ratio of </a:t>
            </a:r>
            <a:r>
              <a:rPr lang="en-US" sz="1800" i="1" dirty="0">
                <a:effectLst/>
                <a:latin typeface="TimesNewRomanPS"/>
              </a:rPr>
              <a:t>X </a:t>
            </a:r>
            <a:r>
              <a:rPr lang="en-US" sz="1800" dirty="0">
                <a:effectLst/>
                <a:latin typeface="TimesNewRomanPSMT"/>
              </a:rPr>
              <a:t>in cyclohexane, such as 0.05 shown by the dotted line below.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800" dirty="0">
                <a:effectLst/>
                <a:latin typeface="TimesNewRomanPSMT"/>
              </a:rPr>
              <a:t>Another approach is to compare the effectiveness of operating at different temperatures by drawing operating lines and stepping off the stages.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800" dirty="0">
                <a:effectLst/>
                <a:latin typeface="TimesNewRomanPSMT"/>
              </a:rPr>
              <a:t>A third approach is to vary the operating lines to extract the same amount of </a:t>
            </a:r>
            <a:r>
              <a:rPr lang="en-US" sz="1800" i="1" dirty="0">
                <a:effectLst/>
                <a:latin typeface="TimesNewRomanPS"/>
              </a:rPr>
              <a:t>X </a:t>
            </a:r>
            <a:r>
              <a:rPr lang="en-US" sz="1800" dirty="0">
                <a:effectLst/>
                <a:latin typeface="TimesNewRomanPSMT"/>
              </a:rPr>
              <a:t>at each temperature. </a:t>
            </a:r>
            <a:endParaRPr lang="en-US" dirty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dirty="0"/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800" dirty="0">
              <a:effectLst/>
              <a:latin typeface="TimesNewRomanPSMT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800" dirty="0">
                <a:effectLst/>
                <a:latin typeface="TimesNewRomanPSMT"/>
              </a:rPr>
              <a:t>A third approach is to vary the operating lines to extract the same amount of </a:t>
            </a:r>
            <a:r>
              <a:rPr lang="en-US" sz="1800" i="1" dirty="0">
                <a:effectLst/>
                <a:latin typeface="TimesNewRomanPS"/>
              </a:rPr>
              <a:t>X </a:t>
            </a:r>
            <a:r>
              <a:rPr lang="en-US" sz="1800" dirty="0">
                <a:effectLst/>
                <a:latin typeface="TimesNewRomanPSMT"/>
              </a:rPr>
              <a:t>at each temperature. </a:t>
            </a:r>
            <a:endParaRPr lang="en-US" sz="2800" dirty="0"/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1800" dirty="0">
              <a:effectLst/>
              <a:latin typeface="TimesNewRomanPSMT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505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focus is on the LL absorber which takes x in cyclohexane and is absorbed into water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7523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TimesNewRomanPSMT"/>
              </a:rPr>
              <a:t>In our process, </a:t>
            </a:r>
            <a:r>
              <a:rPr lang="en-US" sz="1200" i="1" dirty="0">
                <a:effectLst/>
                <a:latin typeface="TimesNewRomanPS"/>
              </a:rPr>
              <a:t>X </a:t>
            </a:r>
            <a:r>
              <a:rPr lang="en-US" sz="1200" dirty="0">
                <a:effectLst/>
                <a:latin typeface="TimesNewRomanPSMT"/>
              </a:rPr>
              <a:t>transfers from cyclohexane to water, the operating line for the liquid-liquid absorber will lie below the equilibrium line.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Several approaches we can take to determine which temperature will maximize absorber capacity and minimize the absorber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735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in input ratio of </a:t>
            </a:r>
            <a:r>
              <a:rPr lang="en-US" dirty="0" err="1"/>
              <a:t>X:cyclohexane</a:t>
            </a:r>
            <a:r>
              <a:rPr lang="en-US" dirty="0"/>
              <a:t> and see which at which temperature we can absorb the most X into water based on the equilibrium relationship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779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713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TimesNewRomanPSMT"/>
              </a:rPr>
              <a:t>Temperature </a:t>
            </a:r>
            <a:r>
              <a:rPr lang="en-US" sz="1800" i="1" dirty="0">
                <a:effectLst/>
                <a:latin typeface="TimesNewRomanPS"/>
              </a:rPr>
              <a:t>T</a:t>
            </a:r>
            <a:r>
              <a:rPr lang="en-US" sz="1800" dirty="0">
                <a:effectLst/>
                <a:latin typeface="TimesNewRomanPSMT"/>
              </a:rPr>
              <a:t>A is the better choice because the water will carry more </a:t>
            </a:r>
            <a:r>
              <a:rPr lang="en-US" sz="1800" i="1" dirty="0">
                <a:effectLst/>
                <a:latin typeface="TimesNewRomanPS"/>
              </a:rPr>
              <a:t>X</a:t>
            </a:r>
            <a:r>
              <a:rPr lang="en-US" sz="1800" dirty="0">
                <a:effectLst/>
                <a:latin typeface="TimesNewRomanPSMT"/>
              </a:rPr>
              <a:t>, and thus extract more </a:t>
            </a:r>
            <a:r>
              <a:rPr lang="en-US" sz="1800" i="1" dirty="0">
                <a:effectLst/>
                <a:latin typeface="TimesNewRomanPS"/>
              </a:rPr>
              <a:t>X </a:t>
            </a:r>
            <a:r>
              <a:rPr lang="en-US" sz="1800" dirty="0">
                <a:effectLst/>
                <a:latin typeface="TimesNewRomanPSMT"/>
              </a:rPr>
              <a:t>from the cyclohexane and/or have a lower flow rate of water in the liquid-liquid extractor.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7882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NewRomanPSMT"/>
              </a:rPr>
              <a:t>Second approach is to set a constant operating line and use the different equilibrium lines to see how much X can be absorbed into water.</a:t>
            </a:r>
          </a:p>
          <a:p>
            <a:endParaRPr lang="en-US" sz="1800" dirty="0">
              <a:effectLst/>
              <a:latin typeface="TimesNewRomanPSMT"/>
            </a:endParaRPr>
          </a:p>
          <a:p>
            <a:r>
              <a:rPr lang="en-US" sz="1800" dirty="0">
                <a:effectLst/>
                <a:latin typeface="TimesNewRomanPSMT"/>
              </a:rPr>
              <a:t>Clearly the equilibrium line at </a:t>
            </a:r>
            <a:r>
              <a:rPr lang="en-US" sz="1800" i="1" dirty="0">
                <a:effectLst/>
                <a:latin typeface="TimesNewRomanPS"/>
              </a:rPr>
              <a:t>T</a:t>
            </a:r>
            <a:r>
              <a:rPr lang="en-US" sz="1800" dirty="0">
                <a:effectLst/>
                <a:latin typeface="TimesNewRomanPSMT"/>
              </a:rPr>
              <a:t>A extracts more </a:t>
            </a:r>
            <a:r>
              <a:rPr lang="en-US" sz="1800" i="1" dirty="0">
                <a:effectLst/>
                <a:latin typeface="TimesNewRomanPS"/>
              </a:rPr>
              <a:t>X </a:t>
            </a:r>
            <a:r>
              <a:rPr lang="en-US" sz="1800" dirty="0">
                <a:effectLst/>
                <a:latin typeface="TimesNewRomanPSMT"/>
              </a:rPr>
              <a:t>from the cyclohexane than does the equilibrium </a:t>
            </a:r>
            <a:endParaRPr lang="en-US" dirty="0"/>
          </a:p>
          <a:p>
            <a:r>
              <a:rPr lang="en-US" sz="1800" dirty="0">
                <a:effectLst/>
                <a:latin typeface="TimesNewRomanPSMT"/>
              </a:rPr>
              <a:t>line at </a:t>
            </a:r>
            <a:r>
              <a:rPr lang="en-US" sz="1800" i="1" dirty="0">
                <a:effectLst/>
                <a:latin typeface="TimesNewRomanPS"/>
              </a:rPr>
              <a:t>T</a:t>
            </a:r>
            <a:r>
              <a:rPr lang="en-US" sz="1800" dirty="0">
                <a:effectLst/>
                <a:latin typeface="TimesNewRomanPSMT"/>
              </a:rPr>
              <a:t>C, given the same </a:t>
            </a:r>
            <a:r>
              <a:rPr lang="en-US" sz="1800" i="1" dirty="0">
                <a:effectLst/>
                <a:latin typeface="TimesNewRomanPS"/>
              </a:rPr>
              <a:t>L</a:t>
            </a:r>
            <a:r>
              <a:rPr lang="en-US" sz="1800" dirty="0">
                <a:effectLst/>
                <a:latin typeface="TimesNewRomanPSMT"/>
              </a:rPr>
              <a:t>/</a:t>
            </a:r>
            <a:r>
              <a:rPr lang="en-US" sz="1800" i="1" dirty="0">
                <a:effectLst/>
                <a:latin typeface="TimesNewRomanPS"/>
              </a:rPr>
              <a:t>V </a:t>
            </a:r>
            <a:r>
              <a:rPr lang="en-US" sz="1800" dirty="0">
                <a:effectLst/>
                <a:latin typeface="TimesNewRomanPSMT"/>
              </a:rPr>
              <a:t>operating conditions, which sets the capacity of the distillation column. </a:t>
            </a:r>
            <a:endParaRPr lang="en-US" dirty="0"/>
          </a:p>
          <a:p>
            <a:endParaRPr lang="en-US" dirty="0"/>
          </a:p>
          <a:p>
            <a:r>
              <a:rPr lang="en-US" dirty="0"/>
              <a:t>Two ways to interpret these results </a:t>
            </a:r>
          </a:p>
          <a:p>
            <a:pPr marL="228600" indent="-228600">
              <a:buAutoNum type="arabicPeriod"/>
            </a:pPr>
            <a:r>
              <a:rPr lang="en-US" dirty="0"/>
              <a:t>for same number of stages, TA will allow water to absorb more X </a:t>
            </a:r>
          </a:p>
          <a:p>
            <a:pPr marL="228600" indent="-228600">
              <a:buAutoNum type="arabicPeriod"/>
            </a:pPr>
            <a:r>
              <a:rPr lang="en-US" dirty="0"/>
              <a:t>for the same amount of X absorbed into water, much fewer stages are needed at 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016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approach is to set the operating conditions (water and cyclohexane flowrates) therefore have a constant slope. as see how the amount of X in the water varies with temperature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397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NewRomanPSMT"/>
              </a:rPr>
              <a:t>A third approach is to vary the operating lines to extract the same amount of </a:t>
            </a:r>
            <a:r>
              <a:rPr lang="en-US" sz="1800" i="0" dirty="0">
                <a:effectLst/>
                <a:latin typeface="TimesNewRomanPS"/>
              </a:rPr>
              <a:t>X into water </a:t>
            </a:r>
            <a:r>
              <a:rPr lang="en-US" sz="1800" i="0" dirty="0">
                <a:effectLst/>
                <a:latin typeface="TimesNewRomanPSMT"/>
              </a:rPr>
              <a:t>at </a:t>
            </a:r>
            <a:r>
              <a:rPr lang="en-US" sz="1800" dirty="0">
                <a:effectLst/>
                <a:latin typeface="TimesNewRomanPSMT"/>
              </a:rPr>
              <a:t>each temperature. </a:t>
            </a:r>
          </a:p>
          <a:p>
            <a:r>
              <a:rPr lang="en-US" sz="1800" dirty="0">
                <a:effectLst/>
                <a:latin typeface="TimesNewRomanPSMT"/>
              </a:rPr>
              <a:t>* to be clear – we are drawing the operating line in such a way that our process will have 4 stages and the same compositions in/out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E7DBF3-7E13-CF48-9982-203F051F23C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150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7B153-E391-A106-97EA-0C85F74AB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4952-2E38-ED46-83C9-325B9BF89577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4F1DA-546E-6530-7737-5FC3AD9A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F9BD4-773B-02C2-E8D9-FA8145D0D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CCE2C-EEA6-0E40-8D31-D5900FC243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35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E334E-A120-9514-86DE-E42B968E0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04DDC-35DF-0C47-9B6A-9C3FABC66B00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B1079-8473-8883-6B50-B8214EBA3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00951-48ED-D4C7-2552-0B7277B6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56B68-8B99-9F47-93EA-873FE19EE7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FC225-B55D-8473-151A-79EB3118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C8700-F77A-DC4E-ADD2-5F066244746B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68FF9-F61D-E56C-BD84-C43A796E9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26D0F-0FC9-077A-4885-49A8EC3E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C9A5C-F5B3-7844-86A3-AB2FCB3167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491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450F6-6D3E-07D5-62C6-C014303B1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FD1FF-2B8F-EF4E-8E8B-87F0ED2D6AD8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24604-E8A6-A23B-0DED-7454605F5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BD444-87C4-31FD-0D65-0495D49E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59B1F-F74E-9E47-9EBE-11C32BF028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03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F9045-100E-7310-89D3-7143B93A3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F7761-F9D6-4643-9E43-8C2FD687B6CE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FEC5D-C3E3-0FA9-AE23-A04EE0D4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2CDD5-B074-6732-02B6-606E5382D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46CDE-76A0-D945-B8FD-99733005A1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2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5E05B6-C3C2-8870-CF20-E09D4B007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AE2ED-859E-DC40-A16D-7675C72CA535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F921A52-2B42-74C0-3303-6B2FDAB12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43F40F-F429-ECB8-5D5D-EA814F665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DAB80-CB53-6544-A26C-96786F658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5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7246A6C-7203-E870-24E6-366BA8A11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6DD89-5A66-2E4F-887E-EA5DA03F37C0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A7F8965-E90F-42DE-C7C2-8A273C471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4CC474B-0CE5-60F6-0C5F-F378A3A41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85393-C003-CA47-B4D1-E6C3A8437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940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2E834D4-4BEA-BBA1-67BB-952473A57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16DFB-CC39-E443-8A80-87C23882AC8F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960910B-E71A-2E78-E604-5B3EFDD5D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D55A90A-3031-DB6E-1BF6-D4F25161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E39A5-7464-7F45-A3A1-17E17E33B2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33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177A38-9E92-F56C-B14B-AAA853CF3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66987-2220-7C42-981D-964B3C0798FC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13FB648-4D2B-43C8-E9A0-7DB6ABFA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81321B-A5CF-0E0E-DA9F-237C244D5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9EBB4-7F70-AD4E-A9C0-B426C3D5B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90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E33124-8559-B086-77BF-D2333316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002A6-6E26-9249-8750-1B5AAE9DE45B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7B8ACD-256B-F542-63B5-D43AD8B0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46B135-4CD6-3EB8-D0A8-102E069C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AF651-B9F2-7343-9DDC-4EA32670B6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65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3E2E92-D3C1-63C7-8E36-EA6691B4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79DA5-BF4A-EC40-8FD2-EE87547870BB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AA1333-DC2E-C1C4-A356-382E8F140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AE4BEC-450A-1E8E-ACD1-CF44D4C9F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858D0-3644-364C-8887-6C011CF9E1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160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3C5DFC1-50DB-C15D-39C1-720898502CA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CBF2260-F6AF-5DB8-033B-AD0299807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D7F37-0318-F2AE-AF6A-4DFD831D7B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BB8434-5521-1043-B482-3CC4E17C0BD5}" type="datetimeFigureOut">
              <a:rPr lang="en-US"/>
              <a:pPr>
                <a:defRPr/>
              </a:pPr>
              <a:t>11/11/25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17B4A-F275-5250-8FF5-9FB82ABF5E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5B0C8-69D9-F089-A756-F479C69F22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4C51E6-5D59-5F43-846B-51C6F1416B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F08D8E4E-D405-9677-B929-19C19D356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4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>
                <a:latin typeface="Times" pitchFamily="2" charset="0"/>
              </a:rPr>
              <a:t>Exercise 4.42</a:t>
            </a:r>
          </a:p>
        </p:txBody>
      </p:sp>
      <p:sp>
        <p:nvSpPr>
          <p:cNvPr id="14338" name="Subtitle 2">
            <a:extLst>
              <a:ext uri="{FF2B5EF4-FFF2-40B4-BE49-F238E27FC236}">
                <a16:creationId xmlns:a16="http://schemas.microsoft.com/office/drawing/2014/main" id="{5D0909D1-C599-CC18-09E0-662026BBD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5715000"/>
            <a:ext cx="7772400" cy="965200"/>
          </a:xfrm>
        </p:spPr>
        <p:txBody>
          <a:bodyPr/>
          <a:lstStyle/>
          <a:p>
            <a:pPr eaLnBrk="1" hangingPunct="1"/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By: Lauren Taylor (‘14)</a:t>
            </a:r>
          </a:p>
          <a:p>
            <a:pPr eaLnBrk="1" hangingPunct="1"/>
            <a:r>
              <a:rPr lang="en-US" altLang="en-US" sz="2000" dirty="0">
                <a:solidFill>
                  <a:schemeClr val="tx1"/>
                </a:solidFill>
                <a:latin typeface="Times" pitchFamily="2" charset="0"/>
              </a:rPr>
              <a:t>Revised by: Kathy Fein (‘15), Max Serota (‘22), Sanna Vedrine (‘23) Austin Vollweiler (‘24), Donovan Cho (‘25), Liam Gillespie (‘26)</a:t>
            </a:r>
          </a:p>
        </p:txBody>
      </p:sp>
      <p:pic>
        <p:nvPicPr>
          <p:cNvPr id="14339" name="Picture 2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3CFA703D-29D2-7207-B883-5C570A0CD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50" y="1143000"/>
            <a:ext cx="5321300" cy="423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>
            <a:extLst>
              <a:ext uri="{FF2B5EF4-FFF2-40B4-BE49-F238E27FC236}">
                <a16:creationId xmlns:a16="http://schemas.microsoft.com/office/drawing/2014/main" id="{160223C8-4EB1-7195-02B6-A5DCE16BD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990600"/>
            <a:ext cx="8543925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9AB73EE-C942-FE47-1779-7CED2A4FFC2F}"/>
              </a:ext>
            </a:extLst>
          </p:cNvPr>
          <p:cNvCxnSpPr/>
          <p:nvPr/>
        </p:nvCxnSpPr>
        <p:spPr>
          <a:xfrm flipV="1">
            <a:off x="2419350" y="3429000"/>
            <a:ext cx="3752850" cy="1552575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7ECD7A-2A7F-6A71-AAAA-1C3DD05A0300}"/>
              </a:ext>
            </a:extLst>
          </p:cNvPr>
          <p:cNvCxnSpPr/>
          <p:nvPr/>
        </p:nvCxnSpPr>
        <p:spPr>
          <a:xfrm flipV="1">
            <a:off x="2425700" y="4876800"/>
            <a:ext cx="6350" cy="85725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89B0179-5285-3904-C13C-96CA083B2E7F}"/>
              </a:ext>
            </a:extLst>
          </p:cNvPr>
          <p:cNvCxnSpPr/>
          <p:nvPr/>
        </p:nvCxnSpPr>
        <p:spPr>
          <a:xfrm>
            <a:off x="2428875" y="4876800"/>
            <a:ext cx="238125" cy="4763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92746CA-753A-218A-5BF3-CF6831D13EE0}"/>
              </a:ext>
            </a:extLst>
          </p:cNvPr>
          <p:cNvCxnSpPr/>
          <p:nvPr/>
        </p:nvCxnSpPr>
        <p:spPr>
          <a:xfrm>
            <a:off x="2667000" y="4724400"/>
            <a:ext cx="0" cy="163513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B29FD6-637F-3877-F24B-A89773FBC868}"/>
              </a:ext>
            </a:extLst>
          </p:cNvPr>
          <p:cNvCxnSpPr/>
          <p:nvPr/>
        </p:nvCxnSpPr>
        <p:spPr>
          <a:xfrm>
            <a:off x="2667000" y="4737100"/>
            <a:ext cx="304800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0DF955F-D935-F979-163A-BC333CA9AE89}"/>
              </a:ext>
            </a:extLst>
          </p:cNvPr>
          <p:cNvCxnSpPr/>
          <p:nvPr/>
        </p:nvCxnSpPr>
        <p:spPr>
          <a:xfrm>
            <a:off x="2971800" y="4495800"/>
            <a:ext cx="0" cy="24130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FF4FCE5-4FC6-AD03-C7D2-603D6B54D246}"/>
              </a:ext>
            </a:extLst>
          </p:cNvPr>
          <p:cNvCxnSpPr/>
          <p:nvPr/>
        </p:nvCxnSpPr>
        <p:spPr>
          <a:xfrm>
            <a:off x="2971800" y="4495800"/>
            <a:ext cx="649288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CA3FD7B-8321-26F8-5A90-5C60B1B436A9}"/>
              </a:ext>
            </a:extLst>
          </p:cNvPr>
          <p:cNvCxnSpPr/>
          <p:nvPr/>
        </p:nvCxnSpPr>
        <p:spPr>
          <a:xfrm>
            <a:off x="3581400" y="4038600"/>
            <a:ext cx="1588" cy="45720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9496F81-C9C3-CCD3-D865-56396539B1A0}"/>
              </a:ext>
            </a:extLst>
          </p:cNvPr>
          <p:cNvCxnSpPr/>
          <p:nvPr/>
        </p:nvCxnSpPr>
        <p:spPr>
          <a:xfrm>
            <a:off x="3621088" y="4038600"/>
            <a:ext cx="1103312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DC19647-6446-0D37-9E49-F191B18F7827}"/>
              </a:ext>
            </a:extLst>
          </p:cNvPr>
          <p:cNvCxnSpPr/>
          <p:nvPr/>
        </p:nvCxnSpPr>
        <p:spPr>
          <a:xfrm>
            <a:off x="1847850" y="4038600"/>
            <a:ext cx="1774825" cy="0"/>
          </a:xfrm>
          <a:prstGeom prst="line">
            <a:avLst/>
          </a:prstGeom>
          <a:ln w="38100">
            <a:solidFill>
              <a:schemeClr val="accent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DF8168EA-F531-BFE5-F6CC-4CC5AF08B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9787" y="3966760"/>
            <a:ext cx="1201737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chemeClr val="accent3"/>
                </a:solidFill>
                <a:latin typeface="Times" pitchFamily="2" charset="0"/>
              </a:rPr>
              <a:t>0.042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5318905-7569-E534-1169-CC89FFA76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331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Approach 3: Constant Initial and Final </a:t>
            </a:r>
            <a:r>
              <a:rPr lang="en-US" altLang="en-US" sz="3000" u="sng" dirty="0" err="1">
                <a:latin typeface="Times" pitchFamily="2" charset="0"/>
              </a:rPr>
              <a:t>wt</a:t>
            </a:r>
            <a:r>
              <a:rPr lang="en-US" altLang="en-US" sz="3000" u="sng" dirty="0">
                <a:latin typeface="Times" pitchFamily="2" charset="0"/>
              </a:rPr>
              <a:t> ratios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B421DCD-28DB-D103-1C1C-358DFDEBF0E7}"/>
              </a:ext>
            </a:extLst>
          </p:cNvPr>
          <p:cNvCxnSpPr/>
          <p:nvPr/>
        </p:nvCxnSpPr>
        <p:spPr>
          <a:xfrm>
            <a:off x="2422525" y="5105400"/>
            <a:ext cx="0" cy="2667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85D361-CD78-D348-E1D3-407C1F091A15}"/>
              </a:ext>
            </a:extLst>
          </p:cNvPr>
          <p:cNvCxnSpPr/>
          <p:nvPr/>
        </p:nvCxnSpPr>
        <p:spPr>
          <a:xfrm>
            <a:off x="3616325" y="5081588"/>
            <a:ext cx="0" cy="2667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D538950-4934-CE75-4483-4F63F6B84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37100"/>
            <a:ext cx="12017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X/H</a:t>
            </a:r>
            <a:r>
              <a:rPr lang="en-US" altLang="en-US" sz="2200" b="1" baseline="-25000" dirty="0">
                <a:solidFill>
                  <a:schemeClr val="accent6"/>
                </a:solidFill>
                <a:latin typeface="Times" pitchFamily="2" charset="0"/>
              </a:rPr>
              <a:t>2</a:t>
            </a: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O</a:t>
            </a:r>
            <a:r>
              <a:rPr lang="en-US" altLang="en-US" sz="2200" b="1" baseline="-25000" dirty="0">
                <a:solidFill>
                  <a:schemeClr val="accent6"/>
                </a:solidFill>
                <a:latin typeface="Times" pitchFamily="2" charset="0"/>
              </a:rPr>
              <a:t>in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C8FFC6-B59B-8927-3E20-6E99517A7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5334000"/>
            <a:ext cx="12017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</a:t>
            </a:r>
            <a:r>
              <a:rPr lang="en-US" altLang="en-US" sz="2200" b="1" dirty="0" err="1">
                <a:solidFill>
                  <a:schemeClr val="accent6"/>
                </a:solidFill>
                <a:latin typeface="Times" pitchFamily="2" charset="0"/>
              </a:rPr>
              <a:t>CH</a:t>
            </a:r>
            <a:r>
              <a:rPr lang="en-US" altLang="en-US" sz="2200" b="1" baseline="-25000" dirty="0" err="1">
                <a:solidFill>
                  <a:schemeClr val="accent6"/>
                </a:solidFill>
                <a:latin typeface="Times" pitchFamily="2" charset="0"/>
              </a:rPr>
              <a:t>in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FE1F515-4D00-F5AC-E72D-B857DF0BBA75}"/>
              </a:ext>
            </a:extLst>
          </p:cNvPr>
          <p:cNvCxnSpPr/>
          <p:nvPr/>
        </p:nvCxnSpPr>
        <p:spPr>
          <a:xfrm flipH="1" flipV="1">
            <a:off x="1676400" y="4953000"/>
            <a:ext cx="342900" cy="952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5928778-0F14-03FD-FA6E-716E3FB51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45113"/>
            <a:ext cx="12017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</a:t>
            </a:r>
            <a:r>
              <a:rPr lang="en-US" altLang="en-US" sz="2200" b="1" dirty="0" err="1">
                <a:solidFill>
                  <a:schemeClr val="accent6"/>
                </a:solidFill>
                <a:latin typeface="Times" pitchFamily="2" charset="0"/>
              </a:rPr>
              <a:t>CH</a:t>
            </a:r>
            <a:r>
              <a:rPr lang="en-US" altLang="en-US" sz="2200" b="1" baseline="-25000" dirty="0" err="1">
                <a:solidFill>
                  <a:schemeClr val="accent6"/>
                </a:solidFill>
                <a:latin typeface="Times" pitchFamily="2" charset="0"/>
              </a:rPr>
              <a:t>out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FA1E93-755C-680F-8B34-6447C1048CCC}"/>
              </a:ext>
            </a:extLst>
          </p:cNvPr>
          <p:cNvCxnSpPr/>
          <p:nvPr/>
        </p:nvCxnSpPr>
        <p:spPr>
          <a:xfrm flipV="1">
            <a:off x="3629026" y="2163763"/>
            <a:ext cx="0" cy="3098800"/>
          </a:xfrm>
          <a:prstGeom prst="line">
            <a:avLst/>
          </a:prstGeom>
          <a:ln w="381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8535B1CA-E9C2-099C-7AAD-D74310FD4D8E}"/>
              </a:ext>
            </a:extLst>
          </p:cNvPr>
          <p:cNvSpPr/>
          <p:nvPr/>
        </p:nvSpPr>
        <p:spPr>
          <a:xfrm>
            <a:off x="2399396" y="4983481"/>
            <a:ext cx="45719" cy="45719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8261A84-0D11-61D3-23B5-9A183ABCE3C6}"/>
              </a:ext>
            </a:extLst>
          </p:cNvPr>
          <p:cNvSpPr/>
          <p:nvPr/>
        </p:nvSpPr>
        <p:spPr>
          <a:xfrm>
            <a:off x="3573330" y="4048484"/>
            <a:ext cx="45719" cy="45719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23" name="Group 21522">
            <a:extLst>
              <a:ext uri="{FF2B5EF4-FFF2-40B4-BE49-F238E27FC236}">
                <a16:creationId xmlns:a16="http://schemas.microsoft.com/office/drawing/2014/main" id="{975FB963-A004-F9C9-025D-E5B77188D794}"/>
              </a:ext>
            </a:extLst>
          </p:cNvPr>
          <p:cNvGrpSpPr/>
          <p:nvPr/>
        </p:nvGrpSpPr>
        <p:grpSpPr>
          <a:xfrm>
            <a:off x="375298" y="2008620"/>
            <a:ext cx="4170032" cy="2999221"/>
            <a:chOff x="304800" y="990600"/>
            <a:chExt cx="6711950" cy="5029200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DED733F0-E54C-C92D-4992-2968C60404B0}"/>
                </a:ext>
              </a:extLst>
            </p:cNvPr>
            <p:cNvSpPr/>
            <p:nvPr/>
          </p:nvSpPr>
          <p:spPr>
            <a:xfrm>
              <a:off x="3962400" y="1524000"/>
              <a:ext cx="3054350" cy="3200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" pitchFamily="2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15F477F-0946-0143-EB7B-9B391BBF8EC2}"/>
                </a:ext>
              </a:extLst>
            </p:cNvPr>
            <p:cNvSpPr/>
            <p:nvPr/>
          </p:nvSpPr>
          <p:spPr>
            <a:xfrm rot="19181256">
              <a:off x="2576513" y="3040063"/>
              <a:ext cx="3052762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" pitchFamily="2" charset="0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AB8E161-961F-5D53-D785-A2E271153D1E}"/>
                </a:ext>
              </a:extLst>
            </p:cNvPr>
            <p:cNvCxnSpPr/>
            <p:nvPr/>
          </p:nvCxnSpPr>
          <p:spPr>
            <a:xfrm flipV="1">
              <a:off x="1874838" y="4495800"/>
              <a:ext cx="1096962" cy="762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8" name="Picture 2">
              <a:extLst>
                <a:ext uri="{FF2B5EF4-FFF2-40B4-BE49-F238E27FC236}">
                  <a16:creationId xmlns:a16="http://schemas.microsoft.com/office/drawing/2014/main" id="{44FA1935-AC5F-E89B-308B-F66F2916C2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1439"/>
            <a:stretch>
              <a:fillRect/>
            </a:stretch>
          </p:blipFill>
          <p:spPr bwMode="auto">
            <a:xfrm>
              <a:off x="304800" y="990600"/>
              <a:ext cx="6711950" cy="502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AAD966C-8DD6-7F44-B046-0DEED51A5694}"/>
                </a:ext>
              </a:extLst>
            </p:cNvPr>
            <p:cNvCxnSpPr/>
            <p:nvPr/>
          </p:nvCxnSpPr>
          <p:spPr>
            <a:xfrm flipV="1">
              <a:off x="2438400" y="1504950"/>
              <a:ext cx="1981200" cy="3448050"/>
            </a:xfrm>
            <a:prstGeom prst="line">
              <a:avLst/>
            </a:prstGeom>
            <a:ln w="3810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9FF4B63-7624-E7BD-2AD5-BE8E800B5F6F}"/>
                </a:ext>
              </a:extLst>
            </p:cNvPr>
            <p:cNvCxnSpPr/>
            <p:nvPr/>
          </p:nvCxnSpPr>
          <p:spPr>
            <a:xfrm flipV="1">
              <a:off x="2425700" y="4295775"/>
              <a:ext cx="6350" cy="66675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C8576A1E-E5BC-878C-049F-5A4720976239}"/>
                </a:ext>
              </a:extLst>
            </p:cNvPr>
            <p:cNvCxnSpPr/>
            <p:nvPr/>
          </p:nvCxnSpPr>
          <p:spPr>
            <a:xfrm>
              <a:off x="2422525" y="4295775"/>
              <a:ext cx="396875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F6601D7-85D2-6FDF-6B33-BF1B31E0027F}"/>
                </a:ext>
              </a:extLst>
            </p:cNvPr>
            <p:cNvCxnSpPr/>
            <p:nvPr/>
          </p:nvCxnSpPr>
          <p:spPr>
            <a:xfrm>
              <a:off x="2822575" y="3581400"/>
              <a:ext cx="0" cy="731838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FC18B980-ADA8-5BC9-9285-18290DF2AF3D}"/>
                </a:ext>
              </a:extLst>
            </p:cNvPr>
            <p:cNvCxnSpPr/>
            <p:nvPr/>
          </p:nvCxnSpPr>
          <p:spPr>
            <a:xfrm flipV="1">
              <a:off x="2808288" y="3581400"/>
              <a:ext cx="392112" cy="4763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04" name="Straight Connector 21503">
              <a:extLst>
                <a:ext uri="{FF2B5EF4-FFF2-40B4-BE49-F238E27FC236}">
                  <a16:creationId xmlns:a16="http://schemas.microsoft.com/office/drawing/2014/main" id="{CDCABA7F-2A35-833C-2A90-FC6FC3DBD0AB}"/>
                </a:ext>
              </a:extLst>
            </p:cNvPr>
            <p:cNvCxnSpPr/>
            <p:nvPr/>
          </p:nvCxnSpPr>
          <p:spPr>
            <a:xfrm>
              <a:off x="3200400" y="2895600"/>
              <a:ext cx="3175" cy="69215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0" name="Straight Connector 21509">
              <a:extLst>
                <a:ext uri="{FF2B5EF4-FFF2-40B4-BE49-F238E27FC236}">
                  <a16:creationId xmlns:a16="http://schemas.microsoft.com/office/drawing/2014/main" id="{1397EC87-F397-F5B7-7DB1-8B75CB50F66D}"/>
                </a:ext>
              </a:extLst>
            </p:cNvPr>
            <p:cNvCxnSpPr/>
            <p:nvPr/>
          </p:nvCxnSpPr>
          <p:spPr>
            <a:xfrm>
              <a:off x="3200400" y="2895600"/>
              <a:ext cx="420688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2" name="Straight Connector 21511">
              <a:extLst>
                <a:ext uri="{FF2B5EF4-FFF2-40B4-BE49-F238E27FC236}">
                  <a16:creationId xmlns:a16="http://schemas.microsoft.com/office/drawing/2014/main" id="{99E16562-654F-7600-221C-590755A0761C}"/>
                </a:ext>
              </a:extLst>
            </p:cNvPr>
            <p:cNvCxnSpPr/>
            <p:nvPr/>
          </p:nvCxnSpPr>
          <p:spPr>
            <a:xfrm>
              <a:off x="3636963" y="2163763"/>
              <a:ext cx="3175" cy="731837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3" name="Straight Connector 21512">
              <a:extLst>
                <a:ext uri="{FF2B5EF4-FFF2-40B4-BE49-F238E27FC236}">
                  <a16:creationId xmlns:a16="http://schemas.microsoft.com/office/drawing/2014/main" id="{90ED7C8E-1824-24AB-64BE-7748C73A8292}"/>
                </a:ext>
              </a:extLst>
            </p:cNvPr>
            <p:cNvCxnSpPr/>
            <p:nvPr/>
          </p:nvCxnSpPr>
          <p:spPr>
            <a:xfrm>
              <a:off x="3619500" y="2163763"/>
              <a:ext cx="420688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4" name="Straight Connector 21513">
              <a:extLst>
                <a:ext uri="{FF2B5EF4-FFF2-40B4-BE49-F238E27FC236}">
                  <a16:creationId xmlns:a16="http://schemas.microsoft.com/office/drawing/2014/main" id="{4E4F49FE-D443-693A-F669-8D890561909E}"/>
                </a:ext>
              </a:extLst>
            </p:cNvPr>
            <p:cNvCxnSpPr/>
            <p:nvPr/>
          </p:nvCxnSpPr>
          <p:spPr>
            <a:xfrm>
              <a:off x="1847850" y="2163763"/>
              <a:ext cx="181292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5" name="Straight Connector 21514">
              <a:extLst>
                <a:ext uri="{FF2B5EF4-FFF2-40B4-BE49-F238E27FC236}">
                  <a16:creationId xmlns:a16="http://schemas.microsoft.com/office/drawing/2014/main" id="{DC652B0F-23A9-ECFA-C8DE-C5BA8B19CC29}"/>
                </a:ext>
              </a:extLst>
            </p:cNvPr>
            <p:cNvCxnSpPr/>
            <p:nvPr/>
          </p:nvCxnSpPr>
          <p:spPr>
            <a:xfrm flipV="1">
              <a:off x="3629026" y="2163763"/>
              <a:ext cx="0" cy="3098800"/>
            </a:xfrm>
            <a:prstGeom prst="line">
              <a:avLst/>
            </a:prstGeom>
            <a:ln w="38100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6" name="Straight Connector 21515">
              <a:extLst>
                <a:ext uri="{FF2B5EF4-FFF2-40B4-BE49-F238E27FC236}">
                  <a16:creationId xmlns:a16="http://schemas.microsoft.com/office/drawing/2014/main" id="{2A414990-3DE8-1C32-F115-B1BFCF074B0A}"/>
                </a:ext>
              </a:extLst>
            </p:cNvPr>
            <p:cNvCxnSpPr/>
            <p:nvPr/>
          </p:nvCxnSpPr>
          <p:spPr>
            <a:xfrm>
              <a:off x="2422525" y="5105400"/>
              <a:ext cx="0" cy="2667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17" name="Straight Connector 21516">
              <a:extLst>
                <a:ext uri="{FF2B5EF4-FFF2-40B4-BE49-F238E27FC236}">
                  <a16:creationId xmlns:a16="http://schemas.microsoft.com/office/drawing/2014/main" id="{FFCC352E-AA5C-AC16-0EF1-BBF696B12132}"/>
                </a:ext>
              </a:extLst>
            </p:cNvPr>
            <p:cNvCxnSpPr/>
            <p:nvPr/>
          </p:nvCxnSpPr>
          <p:spPr>
            <a:xfrm>
              <a:off x="3616325" y="5081588"/>
              <a:ext cx="0" cy="2667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18" name="TextBox 21517">
              <a:extLst>
                <a:ext uri="{FF2B5EF4-FFF2-40B4-BE49-F238E27FC236}">
                  <a16:creationId xmlns:a16="http://schemas.microsoft.com/office/drawing/2014/main" id="{22B1C960-3EFA-6EC6-C24C-E6176A7D4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426" y="4737100"/>
              <a:ext cx="1484313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X/H</a:t>
              </a:r>
              <a:r>
                <a:rPr lang="en-US" altLang="en-US" sz="1500" b="1" baseline="-25000" dirty="0">
                  <a:solidFill>
                    <a:schemeClr val="accent6"/>
                  </a:solidFill>
                  <a:latin typeface="Times" pitchFamily="2" charset="0"/>
                </a:rPr>
                <a:t>2</a:t>
              </a: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O</a:t>
              </a:r>
              <a:r>
                <a:rPr lang="en-US" altLang="en-US" sz="1500" b="1" baseline="-25000" dirty="0">
                  <a:solidFill>
                    <a:schemeClr val="accent6"/>
                  </a:solidFill>
                  <a:latin typeface="Times" pitchFamily="2" charset="0"/>
                </a:rPr>
                <a:t>in</a:t>
              </a:r>
            </a:p>
          </p:txBody>
        </p:sp>
        <p:sp>
          <p:nvSpPr>
            <p:cNvPr id="21519" name="TextBox 21518">
              <a:extLst>
                <a:ext uri="{FF2B5EF4-FFF2-40B4-BE49-F238E27FC236}">
                  <a16:creationId xmlns:a16="http://schemas.microsoft.com/office/drawing/2014/main" id="{4B99B94E-BB1D-0838-5FBB-18FEB98DB6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0573" y="5334000"/>
              <a:ext cx="1547801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</a:t>
              </a:r>
              <a:r>
                <a:rPr lang="en-US" altLang="en-US" sz="1500" b="1" dirty="0" err="1">
                  <a:solidFill>
                    <a:schemeClr val="accent6"/>
                  </a:solidFill>
                  <a:latin typeface="Times" pitchFamily="2" charset="0"/>
                </a:rPr>
                <a:t>CH</a:t>
              </a:r>
              <a:r>
                <a:rPr lang="en-US" altLang="en-US" sz="1500" b="1" baseline="-25000" dirty="0" err="1">
                  <a:solidFill>
                    <a:schemeClr val="accent6"/>
                  </a:solidFill>
                  <a:latin typeface="Times" pitchFamily="2" charset="0"/>
                </a:rPr>
                <a:t>in</a:t>
              </a:r>
              <a:endParaRPr lang="en-US" altLang="en-US" sz="1500" b="1" baseline="-25000" dirty="0">
                <a:solidFill>
                  <a:schemeClr val="accent6"/>
                </a:solidFill>
                <a:latin typeface="Times" pitchFamily="2" charset="0"/>
              </a:endParaRPr>
            </a:p>
          </p:txBody>
        </p:sp>
        <p:cxnSp>
          <p:nvCxnSpPr>
            <p:cNvPr id="21520" name="Straight Connector 21519">
              <a:extLst>
                <a:ext uri="{FF2B5EF4-FFF2-40B4-BE49-F238E27FC236}">
                  <a16:creationId xmlns:a16="http://schemas.microsoft.com/office/drawing/2014/main" id="{17524D0E-5240-B6C5-73FD-FB197D82E3C9}"/>
                </a:ext>
              </a:extLst>
            </p:cNvPr>
            <p:cNvCxnSpPr/>
            <p:nvPr/>
          </p:nvCxnSpPr>
          <p:spPr>
            <a:xfrm flipH="1" flipV="1">
              <a:off x="1676400" y="4953000"/>
              <a:ext cx="342900" cy="9525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21" name="TextBox 21520">
              <a:extLst>
                <a:ext uri="{FF2B5EF4-FFF2-40B4-BE49-F238E27FC236}">
                  <a16:creationId xmlns:a16="http://schemas.microsoft.com/office/drawing/2014/main" id="{8D0ABADA-6A97-3D72-DD64-668E4E9A8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7849" y="5345113"/>
              <a:ext cx="1487489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</a:t>
              </a:r>
              <a:r>
                <a:rPr lang="en-US" altLang="en-US" sz="1500" b="1" dirty="0" err="1">
                  <a:solidFill>
                    <a:schemeClr val="accent6"/>
                  </a:solidFill>
                  <a:latin typeface="Times" pitchFamily="2" charset="0"/>
                </a:rPr>
                <a:t>CH</a:t>
              </a:r>
              <a:r>
                <a:rPr lang="en-US" altLang="en-US" sz="1500" b="1" baseline="-25000" dirty="0" err="1">
                  <a:solidFill>
                    <a:schemeClr val="accent6"/>
                  </a:solidFill>
                  <a:latin typeface="Times" pitchFamily="2" charset="0"/>
                </a:rPr>
                <a:t>out</a:t>
              </a:r>
              <a:endParaRPr lang="en-US" altLang="en-US" sz="1500" b="1" baseline="-25000" dirty="0">
                <a:solidFill>
                  <a:schemeClr val="accent6"/>
                </a:solidFill>
                <a:latin typeface="Times" pitchFamily="2" charset="0"/>
              </a:endParaRPr>
            </a:p>
          </p:txBody>
        </p:sp>
        <p:sp>
          <p:nvSpPr>
            <p:cNvPr id="21522" name="TextBox 21521">
              <a:extLst>
                <a:ext uri="{FF2B5EF4-FFF2-40B4-BE49-F238E27FC236}">
                  <a16:creationId xmlns:a16="http://schemas.microsoft.com/office/drawing/2014/main" id="{EF4D51EF-84AE-94C4-6EDE-910D3DE5C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8420" y="2005403"/>
              <a:ext cx="1201737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4"/>
                  </a:solidFill>
                  <a:latin typeface="Times" pitchFamily="2" charset="0"/>
                </a:rPr>
                <a:t>0.107</a:t>
              </a:r>
            </a:p>
          </p:txBody>
        </p:sp>
      </p:grpSp>
      <p:sp>
        <p:nvSpPr>
          <p:cNvPr id="21507" name="Rectangle 49">
            <a:extLst>
              <a:ext uri="{FF2B5EF4-FFF2-40B4-BE49-F238E27FC236}">
                <a16:creationId xmlns:a16="http://schemas.microsoft.com/office/drawing/2014/main" id="{58DFDBC9-7616-D990-253C-474F7DAD1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525" y="76200"/>
            <a:ext cx="91535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latin typeface="Times" pitchFamily="2" charset="0"/>
              </a:rPr>
              <a:t>Which one uses less water?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latin typeface="Times" pitchFamily="2" charset="0"/>
              </a:rPr>
              <a:t>Which one gets more X into water?</a:t>
            </a:r>
          </a:p>
        </p:txBody>
      </p:sp>
      <p:sp>
        <p:nvSpPr>
          <p:cNvPr id="21508" name="TextBox 51">
            <a:extLst>
              <a:ext uri="{FF2B5EF4-FFF2-40B4-BE49-F238E27FC236}">
                <a16:creationId xmlns:a16="http://schemas.microsoft.com/office/drawing/2014/main" id="{EC9820E6-E8EF-5A56-2734-F28E1B47E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21" y="5428376"/>
            <a:ext cx="12017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chemeClr val="accent4"/>
                </a:solidFill>
                <a:latin typeface="Times" pitchFamily="2" charset="0"/>
              </a:rPr>
              <a:t>A</a:t>
            </a:r>
          </a:p>
        </p:txBody>
      </p:sp>
      <p:sp>
        <p:nvSpPr>
          <p:cNvPr id="21509" name="TextBox 52">
            <a:extLst>
              <a:ext uri="{FF2B5EF4-FFF2-40B4-BE49-F238E27FC236}">
                <a16:creationId xmlns:a16="http://schemas.microsoft.com/office/drawing/2014/main" id="{10564FAA-D031-3840-3583-8D47FDBB7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0145" y="5405185"/>
            <a:ext cx="12017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chemeClr val="accent3"/>
                </a:solidFill>
                <a:latin typeface="Times" pitchFamily="2" charset="0"/>
              </a:rPr>
              <a:t>C</a:t>
            </a:r>
          </a:p>
        </p:txBody>
      </p:sp>
      <p:grpSp>
        <p:nvGrpSpPr>
          <p:cNvPr id="21552" name="Group 21551">
            <a:extLst>
              <a:ext uri="{FF2B5EF4-FFF2-40B4-BE49-F238E27FC236}">
                <a16:creationId xmlns:a16="http://schemas.microsoft.com/office/drawing/2014/main" id="{0CE901E1-482A-5647-E3C8-CA62844671D7}"/>
              </a:ext>
            </a:extLst>
          </p:cNvPr>
          <p:cNvGrpSpPr/>
          <p:nvPr/>
        </p:nvGrpSpPr>
        <p:grpSpPr>
          <a:xfrm>
            <a:off x="4700403" y="2008620"/>
            <a:ext cx="4214997" cy="2895600"/>
            <a:chOff x="123827" y="990600"/>
            <a:chExt cx="7320783" cy="5029200"/>
          </a:xfrm>
        </p:grpSpPr>
        <p:pic>
          <p:nvPicPr>
            <p:cNvPr id="21526" name="Picture 2">
              <a:extLst>
                <a:ext uri="{FF2B5EF4-FFF2-40B4-BE49-F238E27FC236}">
                  <a16:creationId xmlns:a16="http://schemas.microsoft.com/office/drawing/2014/main" id="{CBD72B6D-BDCE-CF66-C788-D727486F0F2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6378"/>
            <a:stretch/>
          </p:blipFill>
          <p:spPr bwMode="auto">
            <a:xfrm>
              <a:off x="300038" y="990600"/>
              <a:ext cx="7144572" cy="502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1528" name="Straight Connector 21527">
              <a:extLst>
                <a:ext uri="{FF2B5EF4-FFF2-40B4-BE49-F238E27FC236}">
                  <a16:creationId xmlns:a16="http://schemas.microsoft.com/office/drawing/2014/main" id="{4134161C-79E6-C5D3-8AED-74F08E34A919}"/>
                </a:ext>
              </a:extLst>
            </p:cNvPr>
            <p:cNvCxnSpPr/>
            <p:nvPr/>
          </p:nvCxnSpPr>
          <p:spPr>
            <a:xfrm flipV="1">
              <a:off x="2419350" y="3429000"/>
              <a:ext cx="3752850" cy="1552575"/>
            </a:xfrm>
            <a:prstGeom prst="line">
              <a:avLst/>
            </a:prstGeom>
            <a:ln w="3810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0" name="Straight Connector 21529">
              <a:extLst>
                <a:ext uri="{FF2B5EF4-FFF2-40B4-BE49-F238E27FC236}">
                  <a16:creationId xmlns:a16="http://schemas.microsoft.com/office/drawing/2014/main" id="{95BE4E1D-E7EC-F0FB-8D69-711732DDFED8}"/>
                </a:ext>
              </a:extLst>
            </p:cNvPr>
            <p:cNvCxnSpPr/>
            <p:nvPr/>
          </p:nvCxnSpPr>
          <p:spPr>
            <a:xfrm flipV="1">
              <a:off x="2425700" y="4876800"/>
              <a:ext cx="6350" cy="85725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1" name="Straight Connector 21530">
              <a:extLst>
                <a:ext uri="{FF2B5EF4-FFF2-40B4-BE49-F238E27FC236}">
                  <a16:creationId xmlns:a16="http://schemas.microsoft.com/office/drawing/2014/main" id="{904D7364-DB7F-C2EB-FE03-AA2FADA63C47}"/>
                </a:ext>
              </a:extLst>
            </p:cNvPr>
            <p:cNvCxnSpPr/>
            <p:nvPr/>
          </p:nvCxnSpPr>
          <p:spPr>
            <a:xfrm>
              <a:off x="2428875" y="4876800"/>
              <a:ext cx="238125" cy="4763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2" name="Straight Connector 21531">
              <a:extLst>
                <a:ext uri="{FF2B5EF4-FFF2-40B4-BE49-F238E27FC236}">
                  <a16:creationId xmlns:a16="http://schemas.microsoft.com/office/drawing/2014/main" id="{ABC03EC4-B83C-D094-6C7C-91877496E179}"/>
                </a:ext>
              </a:extLst>
            </p:cNvPr>
            <p:cNvCxnSpPr/>
            <p:nvPr/>
          </p:nvCxnSpPr>
          <p:spPr>
            <a:xfrm>
              <a:off x="2667000" y="4724400"/>
              <a:ext cx="0" cy="163513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4" name="Straight Connector 21533">
              <a:extLst>
                <a:ext uri="{FF2B5EF4-FFF2-40B4-BE49-F238E27FC236}">
                  <a16:creationId xmlns:a16="http://schemas.microsoft.com/office/drawing/2014/main" id="{03A3D98D-2B5D-AE60-F479-4F43A0F5F1CC}"/>
                </a:ext>
              </a:extLst>
            </p:cNvPr>
            <p:cNvCxnSpPr/>
            <p:nvPr/>
          </p:nvCxnSpPr>
          <p:spPr>
            <a:xfrm>
              <a:off x="2667000" y="4737100"/>
              <a:ext cx="304800" cy="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5" name="Straight Connector 21534">
              <a:extLst>
                <a:ext uri="{FF2B5EF4-FFF2-40B4-BE49-F238E27FC236}">
                  <a16:creationId xmlns:a16="http://schemas.microsoft.com/office/drawing/2014/main" id="{21BC8435-80CB-1D09-B639-FEA777F0021C}"/>
                </a:ext>
              </a:extLst>
            </p:cNvPr>
            <p:cNvCxnSpPr/>
            <p:nvPr/>
          </p:nvCxnSpPr>
          <p:spPr>
            <a:xfrm>
              <a:off x="2971800" y="4495800"/>
              <a:ext cx="0" cy="24130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6" name="Straight Connector 21535">
              <a:extLst>
                <a:ext uri="{FF2B5EF4-FFF2-40B4-BE49-F238E27FC236}">
                  <a16:creationId xmlns:a16="http://schemas.microsoft.com/office/drawing/2014/main" id="{84A01895-FA87-785C-6C00-782F029B055E}"/>
                </a:ext>
              </a:extLst>
            </p:cNvPr>
            <p:cNvCxnSpPr/>
            <p:nvPr/>
          </p:nvCxnSpPr>
          <p:spPr>
            <a:xfrm>
              <a:off x="2971800" y="4495800"/>
              <a:ext cx="649288" cy="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7" name="Straight Connector 21536">
              <a:extLst>
                <a:ext uri="{FF2B5EF4-FFF2-40B4-BE49-F238E27FC236}">
                  <a16:creationId xmlns:a16="http://schemas.microsoft.com/office/drawing/2014/main" id="{A62BF0AF-3F08-1194-0832-6CA2FC3120A5}"/>
                </a:ext>
              </a:extLst>
            </p:cNvPr>
            <p:cNvCxnSpPr/>
            <p:nvPr/>
          </p:nvCxnSpPr>
          <p:spPr>
            <a:xfrm>
              <a:off x="3581400" y="4038600"/>
              <a:ext cx="1588" cy="45720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8" name="Straight Connector 21537">
              <a:extLst>
                <a:ext uri="{FF2B5EF4-FFF2-40B4-BE49-F238E27FC236}">
                  <a16:creationId xmlns:a16="http://schemas.microsoft.com/office/drawing/2014/main" id="{98E3E4DC-712A-FE9B-93EF-BC88E6876451}"/>
                </a:ext>
              </a:extLst>
            </p:cNvPr>
            <p:cNvCxnSpPr/>
            <p:nvPr/>
          </p:nvCxnSpPr>
          <p:spPr>
            <a:xfrm>
              <a:off x="3621088" y="4038600"/>
              <a:ext cx="1103312" cy="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39" name="Straight Connector 21538">
              <a:extLst>
                <a:ext uri="{FF2B5EF4-FFF2-40B4-BE49-F238E27FC236}">
                  <a16:creationId xmlns:a16="http://schemas.microsoft.com/office/drawing/2014/main" id="{0E761D24-FC71-A61F-7739-C9ACDFEE7434}"/>
                </a:ext>
              </a:extLst>
            </p:cNvPr>
            <p:cNvCxnSpPr/>
            <p:nvPr/>
          </p:nvCxnSpPr>
          <p:spPr>
            <a:xfrm>
              <a:off x="1847850" y="4038600"/>
              <a:ext cx="1774825" cy="0"/>
            </a:xfrm>
            <a:prstGeom prst="line">
              <a:avLst/>
            </a:prstGeom>
            <a:ln w="38100">
              <a:solidFill>
                <a:schemeClr val="accent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40" name="TextBox 21539">
              <a:extLst>
                <a:ext uri="{FF2B5EF4-FFF2-40B4-BE49-F238E27FC236}">
                  <a16:creationId xmlns:a16="http://schemas.microsoft.com/office/drawing/2014/main" id="{13F687F6-D942-9D58-E4DB-96E51D1DED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9787" y="3966761"/>
              <a:ext cx="1201736" cy="56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3"/>
                  </a:solidFill>
                  <a:latin typeface="Times" pitchFamily="2" charset="0"/>
                </a:rPr>
                <a:t>0.042</a:t>
              </a:r>
            </a:p>
          </p:txBody>
        </p:sp>
        <p:cxnSp>
          <p:nvCxnSpPr>
            <p:cNvPr id="21541" name="Straight Connector 21540">
              <a:extLst>
                <a:ext uri="{FF2B5EF4-FFF2-40B4-BE49-F238E27FC236}">
                  <a16:creationId xmlns:a16="http://schemas.microsoft.com/office/drawing/2014/main" id="{5843E29F-F641-CC12-612A-49B7D684D926}"/>
                </a:ext>
              </a:extLst>
            </p:cNvPr>
            <p:cNvCxnSpPr/>
            <p:nvPr/>
          </p:nvCxnSpPr>
          <p:spPr>
            <a:xfrm>
              <a:off x="2422525" y="5105400"/>
              <a:ext cx="0" cy="2667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42" name="Straight Connector 21541">
              <a:extLst>
                <a:ext uri="{FF2B5EF4-FFF2-40B4-BE49-F238E27FC236}">
                  <a16:creationId xmlns:a16="http://schemas.microsoft.com/office/drawing/2014/main" id="{35F86960-9513-E368-36C6-4BBBD1CB7270}"/>
                </a:ext>
              </a:extLst>
            </p:cNvPr>
            <p:cNvCxnSpPr/>
            <p:nvPr/>
          </p:nvCxnSpPr>
          <p:spPr>
            <a:xfrm>
              <a:off x="3616325" y="5081588"/>
              <a:ext cx="0" cy="2667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43" name="TextBox 21542">
              <a:extLst>
                <a:ext uri="{FF2B5EF4-FFF2-40B4-BE49-F238E27FC236}">
                  <a16:creationId xmlns:a16="http://schemas.microsoft.com/office/drawing/2014/main" id="{6AB6BF75-01E4-65E7-EA8B-9B8E944314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827" y="4737100"/>
              <a:ext cx="1839911" cy="56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X/H</a:t>
              </a:r>
              <a:r>
                <a:rPr lang="en-US" altLang="en-US" sz="1500" b="1" baseline="-25000" dirty="0">
                  <a:solidFill>
                    <a:schemeClr val="accent6"/>
                  </a:solidFill>
                  <a:latin typeface="Times" pitchFamily="2" charset="0"/>
                </a:rPr>
                <a:t>2</a:t>
              </a: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O</a:t>
              </a:r>
              <a:r>
                <a:rPr lang="en-US" altLang="en-US" sz="1500" b="1" baseline="-25000" dirty="0">
                  <a:solidFill>
                    <a:schemeClr val="accent6"/>
                  </a:solidFill>
                  <a:latin typeface="Times" pitchFamily="2" charset="0"/>
                </a:rPr>
                <a:t>in</a:t>
              </a:r>
            </a:p>
          </p:txBody>
        </p:sp>
        <p:sp>
          <p:nvSpPr>
            <p:cNvPr id="21544" name="TextBox 21543">
              <a:extLst>
                <a:ext uri="{FF2B5EF4-FFF2-40B4-BE49-F238E27FC236}">
                  <a16:creationId xmlns:a16="http://schemas.microsoft.com/office/drawing/2014/main" id="{66499E21-CFAA-4DE2-869E-E591FEA901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0575" y="5333999"/>
              <a:ext cx="1814670" cy="56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</a:t>
              </a:r>
              <a:r>
                <a:rPr lang="en-US" altLang="en-US" sz="1500" b="1" dirty="0" err="1">
                  <a:solidFill>
                    <a:schemeClr val="accent6"/>
                  </a:solidFill>
                  <a:latin typeface="Times" pitchFamily="2" charset="0"/>
                </a:rPr>
                <a:t>CH</a:t>
              </a:r>
              <a:r>
                <a:rPr lang="en-US" altLang="en-US" sz="1500" b="1" baseline="-25000" dirty="0" err="1">
                  <a:solidFill>
                    <a:schemeClr val="accent6"/>
                  </a:solidFill>
                  <a:latin typeface="Times" pitchFamily="2" charset="0"/>
                </a:rPr>
                <a:t>in</a:t>
              </a:r>
              <a:endParaRPr lang="en-US" altLang="en-US" sz="1500" b="1" baseline="-25000" dirty="0">
                <a:solidFill>
                  <a:schemeClr val="accent6"/>
                </a:solidFill>
                <a:latin typeface="Times" pitchFamily="2" charset="0"/>
              </a:endParaRPr>
            </a:p>
          </p:txBody>
        </p:sp>
        <p:cxnSp>
          <p:nvCxnSpPr>
            <p:cNvPr id="21545" name="Straight Connector 21544">
              <a:extLst>
                <a:ext uri="{FF2B5EF4-FFF2-40B4-BE49-F238E27FC236}">
                  <a16:creationId xmlns:a16="http://schemas.microsoft.com/office/drawing/2014/main" id="{5C020A89-D4FD-B36B-15C8-881ABF8E3CF6}"/>
                </a:ext>
              </a:extLst>
            </p:cNvPr>
            <p:cNvCxnSpPr/>
            <p:nvPr/>
          </p:nvCxnSpPr>
          <p:spPr>
            <a:xfrm flipH="1" flipV="1">
              <a:off x="1676400" y="4953000"/>
              <a:ext cx="342900" cy="9525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46" name="TextBox 21545">
              <a:extLst>
                <a:ext uri="{FF2B5EF4-FFF2-40B4-BE49-F238E27FC236}">
                  <a16:creationId xmlns:a16="http://schemas.microsoft.com/office/drawing/2014/main" id="{D4B52020-BF0C-D09D-7B2C-3BD3547C83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7849" y="5345113"/>
              <a:ext cx="1487489" cy="561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</a:t>
              </a:r>
              <a:r>
                <a:rPr lang="en-US" altLang="en-US" sz="1500" b="1" dirty="0" err="1">
                  <a:solidFill>
                    <a:schemeClr val="accent6"/>
                  </a:solidFill>
                  <a:latin typeface="Times" pitchFamily="2" charset="0"/>
                </a:rPr>
                <a:t>CH</a:t>
              </a:r>
              <a:r>
                <a:rPr lang="en-US" altLang="en-US" sz="1500" b="1" baseline="-25000" dirty="0" err="1">
                  <a:solidFill>
                    <a:schemeClr val="accent6"/>
                  </a:solidFill>
                  <a:latin typeface="Times" pitchFamily="2" charset="0"/>
                </a:rPr>
                <a:t>out</a:t>
              </a:r>
              <a:endParaRPr lang="en-US" altLang="en-US" sz="1500" b="1" baseline="-25000" dirty="0">
                <a:solidFill>
                  <a:schemeClr val="accent6"/>
                </a:solidFill>
                <a:latin typeface="Times" pitchFamily="2" charset="0"/>
              </a:endParaRPr>
            </a:p>
          </p:txBody>
        </p:sp>
        <p:cxnSp>
          <p:nvCxnSpPr>
            <p:cNvPr id="21549" name="Straight Connector 21548">
              <a:extLst>
                <a:ext uri="{FF2B5EF4-FFF2-40B4-BE49-F238E27FC236}">
                  <a16:creationId xmlns:a16="http://schemas.microsoft.com/office/drawing/2014/main" id="{324A4034-1706-0579-764E-F3883714A584}"/>
                </a:ext>
              </a:extLst>
            </p:cNvPr>
            <p:cNvCxnSpPr/>
            <p:nvPr/>
          </p:nvCxnSpPr>
          <p:spPr>
            <a:xfrm flipV="1">
              <a:off x="3629026" y="2163763"/>
              <a:ext cx="0" cy="3098800"/>
            </a:xfrm>
            <a:prstGeom prst="line">
              <a:avLst/>
            </a:prstGeom>
            <a:ln w="38100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49">
            <a:extLst>
              <a:ext uri="{FF2B5EF4-FFF2-40B4-BE49-F238E27FC236}">
                <a16:creationId xmlns:a16="http://schemas.microsoft.com/office/drawing/2014/main" id="{58DFDBC9-7616-D990-253C-474F7DAD1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525" y="76200"/>
            <a:ext cx="91535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latin typeface="Times" pitchFamily="2" charset="0"/>
              </a:rPr>
              <a:t>Which one uses less water?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latin typeface="Times" pitchFamily="2" charset="0"/>
              </a:rPr>
              <a:t>Which one gets more X into water?</a:t>
            </a:r>
          </a:p>
        </p:txBody>
      </p:sp>
      <p:sp>
        <p:nvSpPr>
          <p:cNvPr id="21508" name="TextBox 51">
            <a:extLst>
              <a:ext uri="{FF2B5EF4-FFF2-40B4-BE49-F238E27FC236}">
                <a16:creationId xmlns:a16="http://schemas.microsoft.com/office/drawing/2014/main" id="{EC9820E6-E8EF-5A56-2734-F28E1B47E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21" y="5428376"/>
            <a:ext cx="12017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chemeClr val="accent4"/>
                </a:solidFill>
                <a:latin typeface="Times" pitchFamily="2" charset="0"/>
              </a:rPr>
              <a:t>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43FF6-943D-21C5-C460-4DBA4D1E3821}"/>
              </a:ext>
            </a:extLst>
          </p:cNvPr>
          <p:cNvSpPr txBox="1"/>
          <p:nvPr/>
        </p:nvSpPr>
        <p:spPr>
          <a:xfrm>
            <a:off x="5142854" y="2117444"/>
            <a:ext cx="3553905" cy="2323713"/>
          </a:xfrm>
          <a:prstGeom prst="rect">
            <a:avLst/>
          </a:prstGeom>
          <a:solidFill>
            <a:srgbClr val="8064A2">
              <a:alpha val="78824"/>
            </a:srgbClr>
          </a:solidFill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rgbClr val="5F4B7A"/>
                </a:solidFill>
                <a:latin typeface="Times" pitchFamily="2" charset="0"/>
              </a:rPr>
              <a:t>A has the best results!</a:t>
            </a:r>
          </a:p>
          <a:p>
            <a:pPr algn="ctr" eaLnBrk="1" hangingPunct="1"/>
            <a:r>
              <a:rPr lang="en-US" altLang="en-US" sz="2000" i="1" dirty="0">
                <a:latin typeface="Times" pitchFamily="2" charset="0"/>
              </a:rPr>
              <a:t>At T</a:t>
            </a:r>
            <a:r>
              <a:rPr lang="en-US" altLang="en-US" sz="2000" i="1" baseline="-25000" dirty="0">
                <a:latin typeface="Times" pitchFamily="2" charset="0"/>
              </a:rPr>
              <a:t>A</a:t>
            </a:r>
            <a:r>
              <a:rPr lang="en-US" altLang="en-US" sz="2000" i="1" dirty="0">
                <a:latin typeface="Times" pitchFamily="2" charset="0"/>
              </a:rPr>
              <a:t> the operating line is steeper, meaning for a given cyclohexane flow rate, the flow rate of water is smaller, and more X is extracted into the water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C325000-758A-5BBC-7FB0-A6357225505E}"/>
              </a:ext>
            </a:extLst>
          </p:cNvPr>
          <p:cNvGrpSpPr/>
          <p:nvPr/>
        </p:nvGrpSpPr>
        <p:grpSpPr>
          <a:xfrm>
            <a:off x="375298" y="2008620"/>
            <a:ext cx="4170032" cy="2999221"/>
            <a:chOff x="304800" y="990600"/>
            <a:chExt cx="6711950" cy="50292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BB3A517-01CD-31B2-86D8-F640A6003EEB}"/>
                </a:ext>
              </a:extLst>
            </p:cNvPr>
            <p:cNvSpPr/>
            <p:nvPr/>
          </p:nvSpPr>
          <p:spPr>
            <a:xfrm>
              <a:off x="3962400" y="1524000"/>
              <a:ext cx="3054350" cy="3200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" pitchFamily="2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DB4F207-E901-0ACA-571D-D5FBD9DB7A5F}"/>
                </a:ext>
              </a:extLst>
            </p:cNvPr>
            <p:cNvSpPr/>
            <p:nvPr/>
          </p:nvSpPr>
          <p:spPr>
            <a:xfrm rot="19181256">
              <a:off x="2576513" y="3040063"/>
              <a:ext cx="3052762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" pitchFamily="2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0896FB1-D653-1E77-E241-2AFFEA75CDE8}"/>
                </a:ext>
              </a:extLst>
            </p:cNvPr>
            <p:cNvCxnSpPr/>
            <p:nvPr/>
          </p:nvCxnSpPr>
          <p:spPr>
            <a:xfrm flipV="1">
              <a:off x="1874838" y="4495800"/>
              <a:ext cx="1096962" cy="762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3295DC6B-0A94-C85C-F437-B9D7F95D08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1439"/>
            <a:stretch>
              <a:fillRect/>
            </a:stretch>
          </p:blipFill>
          <p:spPr bwMode="auto">
            <a:xfrm>
              <a:off x="304800" y="990600"/>
              <a:ext cx="6711950" cy="502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DD33A19-1D19-3617-EF19-03FA9E14B90E}"/>
                </a:ext>
              </a:extLst>
            </p:cNvPr>
            <p:cNvCxnSpPr/>
            <p:nvPr/>
          </p:nvCxnSpPr>
          <p:spPr>
            <a:xfrm flipV="1">
              <a:off x="2438400" y="1504950"/>
              <a:ext cx="1981200" cy="3448050"/>
            </a:xfrm>
            <a:prstGeom prst="line">
              <a:avLst/>
            </a:prstGeom>
            <a:ln w="38100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EE47D32-CCA8-5426-6778-D538F4E07C86}"/>
                </a:ext>
              </a:extLst>
            </p:cNvPr>
            <p:cNvCxnSpPr/>
            <p:nvPr/>
          </p:nvCxnSpPr>
          <p:spPr>
            <a:xfrm flipV="1">
              <a:off x="2425700" y="4295775"/>
              <a:ext cx="6350" cy="66675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FCD7841-9F30-0A02-F76A-F3F5B4A4E70A}"/>
                </a:ext>
              </a:extLst>
            </p:cNvPr>
            <p:cNvCxnSpPr/>
            <p:nvPr/>
          </p:nvCxnSpPr>
          <p:spPr>
            <a:xfrm>
              <a:off x="2422525" y="4295775"/>
              <a:ext cx="396875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0C3213C-26B1-5BEC-65FC-34C43F029171}"/>
                </a:ext>
              </a:extLst>
            </p:cNvPr>
            <p:cNvCxnSpPr/>
            <p:nvPr/>
          </p:nvCxnSpPr>
          <p:spPr>
            <a:xfrm>
              <a:off x="2822575" y="3581400"/>
              <a:ext cx="0" cy="731838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ABFD348-EECE-0692-0A32-842829D8C535}"/>
                </a:ext>
              </a:extLst>
            </p:cNvPr>
            <p:cNvCxnSpPr/>
            <p:nvPr/>
          </p:nvCxnSpPr>
          <p:spPr>
            <a:xfrm flipV="1">
              <a:off x="2808288" y="3581400"/>
              <a:ext cx="392112" cy="4763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C2A798A-7FE5-3D16-A3F1-C69259C0CA6F}"/>
                </a:ext>
              </a:extLst>
            </p:cNvPr>
            <p:cNvCxnSpPr/>
            <p:nvPr/>
          </p:nvCxnSpPr>
          <p:spPr>
            <a:xfrm>
              <a:off x="3200400" y="2895600"/>
              <a:ext cx="3175" cy="69215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C579138-1861-E009-7AC4-DC5847BB4832}"/>
                </a:ext>
              </a:extLst>
            </p:cNvPr>
            <p:cNvCxnSpPr/>
            <p:nvPr/>
          </p:nvCxnSpPr>
          <p:spPr>
            <a:xfrm>
              <a:off x="3200400" y="2895600"/>
              <a:ext cx="420688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BC60B49-3C78-BC3D-4380-31F1E2C874ED}"/>
                </a:ext>
              </a:extLst>
            </p:cNvPr>
            <p:cNvCxnSpPr/>
            <p:nvPr/>
          </p:nvCxnSpPr>
          <p:spPr>
            <a:xfrm>
              <a:off x="3636963" y="2163763"/>
              <a:ext cx="3175" cy="731837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CC55B2A-7224-0172-5C32-B8CD642857CC}"/>
                </a:ext>
              </a:extLst>
            </p:cNvPr>
            <p:cNvCxnSpPr/>
            <p:nvPr/>
          </p:nvCxnSpPr>
          <p:spPr>
            <a:xfrm>
              <a:off x="3619500" y="2163763"/>
              <a:ext cx="420688" cy="0"/>
            </a:xfrm>
            <a:prstGeom prst="line">
              <a:avLst/>
            </a:prstGeom>
            <a:ln w="28575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542EFE0-2DEE-290A-81D0-29A22AF65718}"/>
                </a:ext>
              </a:extLst>
            </p:cNvPr>
            <p:cNvCxnSpPr/>
            <p:nvPr/>
          </p:nvCxnSpPr>
          <p:spPr>
            <a:xfrm>
              <a:off x="1847850" y="2163763"/>
              <a:ext cx="1812925" cy="0"/>
            </a:xfrm>
            <a:prstGeom prst="line">
              <a:avLst/>
            </a:prstGeom>
            <a:ln w="38100">
              <a:solidFill>
                <a:schemeClr val="accent4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605C9FE-58A9-411F-5BC6-D7EA96C52F8D}"/>
                </a:ext>
              </a:extLst>
            </p:cNvPr>
            <p:cNvCxnSpPr/>
            <p:nvPr/>
          </p:nvCxnSpPr>
          <p:spPr>
            <a:xfrm flipV="1">
              <a:off x="3629026" y="2163763"/>
              <a:ext cx="0" cy="3098800"/>
            </a:xfrm>
            <a:prstGeom prst="line">
              <a:avLst/>
            </a:prstGeom>
            <a:ln w="38100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D62538F-B152-826E-5BE5-DB42B5AD5963}"/>
                </a:ext>
              </a:extLst>
            </p:cNvPr>
            <p:cNvCxnSpPr/>
            <p:nvPr/>
          </p:nvCxnSpPr>
          <p:spPr>
            <a:xfrm>
              <a:off x="2422525" y="5105400"/>
              <a:ext cx="0" cy="2667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A0DCE30-CDC5-1DD5-BFDC-F8C073B65D0B}"/>
                </a:ext>
              </a:extLst>
            </p:cNvPr>
            <p:cNvCxnSpPr/>
            <p:nvPr/>
          </p:nvCxnSpPr>
          <p:spPr>
            <a:xfrm>
              <a:off x="3616325" y="5081588"/>
              <a:ext cx="0" cy="2667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7828BA5-BFD2-5F9C-184F-040D862EC8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426" y="4737100"/>
              <a:ext cx="1484313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X/H</a:t>
              </a:r>
              <a:r>
                <a:rPr lang="en-US" altLang="en-US" sz="1500" b="1" baseline="-25000" dirty="0">
                  <a:solidFill>
                    <a:schemeClr val="accent6"/>
                  </a:solidFill>
                  <a:latin typeface="Times" pitchFamily="2" charset="0"/>
                </a:rPr>
                <a:t>2</a:t>
              </a: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O</a:t>
              </a:r>
              <a:r>
                <a:rPr lang="en-US" altLang="en-US" sz="1500" b="1" baseline="-25000" dirty="0">
                  <a:solidFill>
                    <a:schemeClr val="accent6"/>
                  </a:solidFill>
                  <a:latin typeface="Times" pitchFamily="2" charset="0"/>
                </a:rPr>
                <a:t>in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DAA9601-9680-92D0-4BAC-A39C808C1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0573" y="5334000"/>
              <a:ext cx="1547801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</a:t>
              </a:r>
              <a:r>
                <a:rPr lang="en-US" altLang="en-US" sz="1500" b="1" dirty="0" err="1">
                  <a:solidFill>
                    <a:schemeClr val="accent6"/>
                  </a:solidFill>
                  <a:latin typeface="Times" pitchFamily="2" charset="0"/>
                </a:rPr>
                <a:t>CH</a:t>
              </a:r>
              <a:r>
                <a:rPr lang="en-US" altLang="en-US" sz="1500" b="1" baseline="-25000" dirty="0" err="1">
                  <a:solidFill>
                    <a:schemeClr val="accent6"/>
                  </a:solidFill>
                  <a:latin typeface="Times" pitchFamily="2" charset="0"/>
                </a:rPr>
                <a:t>in</a:t>
              </a:r>
              <a:endParaRPr lang="en-US" altLang="en-US" sz="1500" b="1" baseline="-25000" dirty="0">
                <a:solidFill>
                  <a:schemeClr val="accent6"/>
                </a:solidFill>
                <a:latin typeface="Times" pitchFamily="2" charset="0"/>
              </a:endParaRP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C993912-C665-62CA-09EF-709FE2F9DCCD}"/>
                </a:ext>
              </a:extLst>
            </p:cNvPr>
            <p:cNvCxnSpPr/>
            <p:nvPr/>
          </p:nvCxnSpPr>
          <p:spPr>
            <a:xfrm flipH="1" flipV="1">
              <a:off x="1676400" y="4953000"/>
              <a:ext cx="342900" cy="9525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7BF34D0-FBE8-35C6-AC80-FA70FF9399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7849" y="5345113"/>
              <a:ext cx="1487489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6"/>
                  </a:solidFill>
                  <a:latin typeface="Times" pitchFamily="2" charset="0"/>
                </a:rPr>
                <a:t>X/</a:t>
              </a:r>
              <a:r>
                <a:rPr lang="en-US" altLang="en-US" sz="1500" b="1" dirty="0" err="1">
                  <a:solidFill>
                    <a:schemeClr val="accent6"/>
                  </a:solidFill>
                  <a:latin typeface="Times" pitchFamily="2" charset="0"/>
                </a:rPr>
                <a:t>CH</a:t>
              </a:r>
              <a:r>
                <a:rPr lang="en-US" altLang="en-US" sz="1500" b="1" baseline="-25000" dirty="0" err="1">
                  <a:solidFill>
                    <a:schemeClr val="accent6"/>
                  </a:solidFill>
                  <a:latin typeface="Times" pitchFamily="2" charset="0"/>
                </a:rPr>
                <a:t>out</a:t>
              </a:r>
              <a:endParaRPr lang="en-US" altLang="en-US" sz="1500" b="1" baseline="-25000" dirty="0">
                <a:solidFill>
                  <a:schemeClr val="accent6"/>
                </a:solidFill>
                <a:latin typeface="Times" pitchFamily="2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F808C4F-E005-9D02-46B9-C47BB9415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8420" y="2005403"/>
              <a:ext cx="1201737" cy="453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500" b="1" dirty="0">
                  <a:solidFill>
                    <a:schemeClr val="accent4"/>
                  </a:solidFill>
                  <a:latin typeface="Times" pitchFamily="2" charset="0"/>
                </a:rPr>
                <a:t>0.107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6356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03EB2D4-25A8-388E-F76A-E74EB934F9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274821"/>
              </p:ext>
            </p:extLst>
          </p:nvPr>
        </p:nvGraphicFramePr>
        <p:xfrm>
          <a:off x="762000" y="1676400"/>
          <a:ext cx="7620000" cy="381553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98525">
                  <a:extLst>
                    <a:ext uri="{9D8B030D-6E8A-4147-A177-3AD203B41FA5}">
                      <a16:colId xmlns:a16="http://schemas.microsoft.com/office/drawing/2014/main" val="3145751107"/>
                    </a:ext>
                  </a:extLst>
                </a:gridCol>
                <a:gridCol w="2768189">
                  <a:extLst>
                    <a:ext uri="{9D8B030D-6E8A-4147-A177-3AD203B41FA5}">
                      <a16:colId xmlns:a16="http://schemas.microsoft.com/office/drawing/2014/main" val="2279976922"/>
                    </a:ext>
                  </a:extLst>
                </a:gridCol>
                <a:gridCol w="3453286">
                  <a:extLst>
                    <a:ext uri="{9D8B030D-6E8A-4147-A177-3AD203B41FA5}">
                      <a16:colId xmlns:a16="http://schemas.microsoft.com/office/drawing/2014/main" val="710193208"/>
                    </a:ext>
                  </a:extLst>
                </a:gridCol>
              </a:tblGrid>
              <a:tr h="695090">
                <a:tc>
                  <a:txBody>
                    <a:bodyPr/>
                    <a:lstStyle/>
                    <a:p>
                      <a:endParaRPr lang="en-US" dirty="0">
                        <a:latin typeface="Times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" pitchFamily="2" charset="0"/>
                        </a:rPr>
                        <a:t>What are we holding constant?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" pitchFamily="2" charset="0"/>
                        </a:rPr>
                        <a:t>What are we varying or assessing?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9861003"/>
                  </a:ext>
                </a:extLst>
              </a:tr>
              <a:tr h="10401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" pitchFamily="2" charset="0"/>
                        </a:rPr>
                        <a:t>Approach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" pitchFamily="2" charset="0"/>
                        </a:rPr>
                        <a:t>Weight ratio of X to cyclohexane in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" pitchFamily="2" charset="0"/>
                        </a:rPr>
                        <a:t>Amount of X extracted at each temperature</a:t>
                      </a:r>
                    </a:p>
                    <a:p>
                      <a:pPr algn="ctr"/>
                      <a:r>
                        <a:rPr lang="en-US" dirty="0">
                          <a:latin typeface="Times" pitchFamily="2" charset="0"/>
                        </a:rPr>
                        <a:t>(absorber capacity)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651626"/>
                  </a:ext>
                </a:extLst>
              </a:tr>
              <a:tr h="10401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" pitchFamily="2" charset="0"/>
                        </a:rPr>
                        <a:t>Approach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" pitchFamily="2" charset="0"/>
                        </a:rPr>
                        <a:t>Operating line slope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" pitchFamily="2" charset="0"/>
                        </a:rPr>
                        <a:t>Amount of X extracted at each temperature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" pitchFamily="2" charset="0"/>
                        </a:rPr>
                        <a:t>(absorber capacity and stages)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9433073"/>
                  </a:ext>
                </a:extLst>
              </a:tr>
              <a:tr h="10401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" pitchFamily="2" charset="0"/>
                        </a:rPr>
                        <a:t>Approach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" pitchFamily="2" charset="0"/>
                        </a:rPr>
                        <a:t>Amount of </a:t>
                      </a:r>
                      <a:r>
                        <a:rPr lang="en-US" dirty="0" err="1">
                          <a:latin typeface="Times" pitchFamily="2" charset="0"/>
                        </a:rPr>
                        <a:t>X:cyclohexane</a:t>
                      </a:r>
                      <a:r>
                        <a:rPr lang="en-US" dirty="0">
                          <a:latin typeface="Times" pitchFamily="2" charset="0"/>
                        </a:rPr>
                        <a:t> in, out and </a:t>
                      </a:r>
                      <a:r>
                        <a:rPr lang="en-US" dirty="0" err="1">
                          <a:latin typeface="Times" pitchFamily="2" charset="0"/>
                        </a:rPr>
                        <a:t>X:water</a:t>
                      </a:r>
                      <a:r>
                        <a:rPr lang="en-US" dirty="0">
                          <a:latin typeface="Times" pitchFamily="2" charset="0"/>
                        </a:rPr>
                        <a:t> 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" pitchFamily="2" charset="0"/>
                        </a:rPr>
                        <a:t>Operating line slope (absorber size)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Times" pitchFamily="2" charset="0"/>
                        </a:rPr>
                        <a:t>Amount of X extracted at each temperature (absorbed 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5225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8854069B-580B-594A-5E7E-27386ED66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en-US" dirty="0">
                <a:latin typeface="Times" pitchFamily="2" charset="0"/>
              </a:rPr>
              <a:t>Takeaways</a:t>
            </a:r>
          </a:p>
        </p:txBody>
      </p:sp>
    </p:spTree>
    <p:extLst>
      <p:ext uri="{BB962C8B-B14F-4D97-AF65-F5344CB8AC3E}">
        <p14:creationId xmlns:p14="http://schemas.microsoft.com/office/powerpoint/2010/main" val="412923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AD549743-505C-D39C-0384-5938C849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Times" pitchFamily="2" charset="0"/>
              </a:rPr>
              <a:t>Takeaways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7DFC5EE3-90E1-A6C3-67CE-24FE634C8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17638"/>
            <a:ext cx="8382000" cy="340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0"/>
              </a:spcBef>
            </a:pPr>
            <a:r>
              <a:rPr lang="en-US" altLang="en-US" sz="2800" dirty="0">
                <a:latin typeface="Times" pitchFamily="2" charset="0"/>
              </a:rPr>
              <a:t>There are multiple ways to approach a problem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</a:pPr>
            <a:r>
              <a:rPr lang="en-US" altLang="en-US" sz="2800" dirty="0">
                <a:latin typeface="Times" pitchFamily="2" charset="0"/>
              </a:rPr>
              <a:t>Use methods that make sense to you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</a:pPr>
            <a:r>
              <a:rPr lang="en-US" altLang="en-US" sz="2800" dirty="0">
                <a:latin typeface="Times" pitchFamily="2" charset="0"/>
              </a:rPr>
              <a:t>Check with a different method if unsure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</a:pPr>
            <a:r>
              <a:rPr lang="en-US" altLang="en-US" sz="2800" dirty="0">
                <a:latin typeface="Times" pitchFamily="2" charset="0"/>
              </a:rPr>
              <a:t>Breakdown a problem into smaller steps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>
            <a:extLst>
              <a:ext uri="{FF2B5EF4-FFF2-40B4-BE49-F238E27FC236}">
                <a16:creationId xmlns:a16="http://schemas.microsoft.com/office/drawing/2014/main" id="{B6DFFBF1-25FB-20B7-1DA4-607C12F84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356868" cy="4187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533A01D-5B93-4E4A-7675-EADCAA657AFB}"/>
              </a:ext>
            </a:extLst>
          </p:cNvPr>
          <p:cNvSpPr/>
          <p:nvPr/>
        </p:nvSpPr>
        <p:spPr>
          <a:xfrm>
            <a:off x="2514600" y="1447800"/>
            <a:ext cx="1524000" cy="1066800"/>
          </a:xfrm>
          <a:prstGeom prst="rect">
            <a:avLst/>
          </a:prstGeom>
          <a:solidFill>
            <a:srgbClr val="FFC000"/>
          </a:solidFill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chemical process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CDF703-EF5A-C316-3DD5-192D78782E6E}"/>
              </a:ext>
            </a:extLst>
          </p:cNvPr>
          <p:cNvSpPr/>
          <p:nvPr/>
        </p:nvSpPr>
        <p:spPr>
          <a:xfrm>
            <a:off x="2590800" y="3143250"/>
            <a:ext cx="2743200" cy="112395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liquid-liquid extractor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29C40D-8603-9271-F8F2-94E26E4746CB}"/>
              </a:ext>
            </a:extLst>
          </p:cNvPr>
          <p:cNvSpPr/>
          <p:nvPr/>
        </p:nvSpPr>
        <p:spPr>
          <a:xfrm>
            <a:off x="6781800" y="2482850"/>
            <a:ext cx="582613" cy="21653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" pitchFamily="2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4DE8ACA-266C-40D4-BE48-BC512384ECD5}"/>
              </a:ext>
            </a:extLst>
          </p:cNvPr>
          <p:cNvSpPr/>
          <p:nvPr/>
        </p:nvSpPr>
        <p:spPr>
          <a:xfrm>
            <a:off x="6934200" y="4419600"/>
            <a:ext cx="1600200" cy="1219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" pitchFamily="2" charset="0"/>
            </a:endParaRPr>
          </a:p>
        </p:txBody>
      </p:sp>
      <p:sp>
        <p:nvSpPr>
          <p:cNvPr id="15366" name="TextBox 2">
            <a:extLst>
              <a:ext uri="{FF2B5EF4-FFF2-40B4-BE49-F238E27FC236}">
                <a16:creationId xmlns:a16="http://schemas.microsoft.com/office/drawing/2014/main" id="{A5D9AB6F-A448-F7FC-1609-2A7D61B70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3429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>
                <a:latin typeface="Times" pitchFamily="2" charset="0"/>
              </a:rPr>
              <a:t>Our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>
            <a:extLst>
              <a:ext uri="{FF2B5EF4-FFF2-40B4-BE49-F238E27FC236}">
                <a16:creationId xmlns:a16="http://schemas.microsoft.com/office/drawing/2014/main" id="{DB5C9CF6-6083-410D-6A55-B98E223B0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5407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FFAB1B-E516-F2E1-F4BD-5C29D29CAF9B}"/>
              </a:ext>
            </a:extLst>
          </p:cNvPr>
          <p:cNvCxnSpPr/>
          <p:nvPr/>
        </p:nvCxnSpPr>
        <p:spPr>
          <a:xfrm flipV="1">
            <a:off x="1905000" y="1752600"/>
            <a:ext cx="1905000" cy="342900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ACB6E234-5BE0-5DA9-9842-EDBCE8A100F2}"/>
              </a:ext>
            </a:extLst>
          </p:cNvPr>
          <p:cNvSpPr/>
          <p:nvPr/>
        </p:nvSpPr>
        <p:spPr>
          <a:xfrm>
            <a:off x="3794125" y="1752600"/>
            <a:ext cx="185738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" pitchFamily="2" charset="0"/>
            </a:endParaRPr>
          </a:p>
        </p:txBody>
      </p:sp>
      <p:sp>
        <p:nvSpPr>
          <p:cNvPr id="16388" name="TextBox 5">
            <a:extLst>
              <a:ext uri="{FF2B5EF4-FFF2-40B4-BE49-F238E27FC236}">
                <a16:creationId xmlns:a16="http://schemas.microsoft.com/office/drawing/2014/main" id="{ECC56915-839B-B907-AE57-78CCC5677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275" y="1232276"/>
            <a:ext cx="49212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accent5"/>
                </a:solidFill>
                <a:latin typeface="Times" pitchFamily="2" charset="0"/>
              </a:rPr>
              <a:t>B</a:t>
            </a:r>
          </a:p>
        </p:txBody>
      </p:sp>
      <p:sp>
        <p:nvSpPr>
          <p:cNvPr id="16389" name="TextBox 7">
            <a:extLst>
              <a:ext uri="{FF2B5EF4-FFF2-40B4-BE49-F238E27FC236}">
                <a16:creationId xmlns:a16="http://schemas.microsoft.com/office/drawing/2014/main" id="{E7A98660-D022-73C8-9F59-FF8562024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1367" y="1295993"/>
            <a:ext cx="47963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accent4"/>
                </a:solidFill>
                <a:latin typeface="Times" pitchFamily="2" charset="0"/>
              </a:rPr>
              <a:t>A</a:t>
            </a:r>
          </a:p>
        </p:txBody>
      </p:sp>
      <p:sp>
        <p:nvSpPr>
          <p:cNvPr id="16390" name="TextBox 8">
            <a:extLst>
              <a:ext uri="{FF2B5EF4-FFF2-40B4-BE49-F238E27FC236}">
                <a16:creationId xmlns:a16="http://schemas.microsoft.com/office/drawing/2014/main" id="{9F907E56-DC27-BDBF-C7ED-AFA1A9424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409" y="1399401"/>
            <a:ext cx="120173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accent3"/>
                </a:solidFill>
                <a:latin typeface="Times" pitchFamily="2" charset="0"/>
              </a:rPr>
              <a:t>C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0269E7-2143-8925-E9B0-67E5E1666655}"/>
              </a:ext>
            </a:extLst>
          </p:cNvPr>
          <p:cNvCxnSpPr/>
          <p:nvPr/>
        </p:nvCxnSpPr>
        <p:spPr>
          <a:xfrm flipV="1">
            <a:off x="1905000" y="1676400"/>
            <a:ext cx="3352800" cy="350520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F694C3-77AF-78C3-9DF1-002B5AC3CE7F}"/>
              </a:ext>
            </a:extLst>
          </p:cNvPr>
          <p:cNvCxnSpPr/>
          <p:nvPr/>
        </p:nvCxnSpPr>
        <p:spPr>
          <a:xfrm flipV="1">
            <a:off x="1981200" y="1752600"/>
            <a:ext cx="4876800" cy="335280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C0DF47F-4F8A-3F15-E7C6-A296D61A9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38" y="1980881"/>
            <a:ext cx="1736725" cy="830997"/>
          </a:xfrm>
          <a:prstGeom prst="rect">
            <a:avLst/>
          </a:prstGeom>
          <a:solidFill>
            <a:srgbClr val="D9D9D9">
              <a:alpha val="60000"/>
            </a:srgb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" pitchFamily="2" charset="0"/>
              </a:rPr>
              <a:t>Too much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" pitchFamily="2" charset="0"/>
              </a:rPr>
              <a:t>X in water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9B4C85-6A4B-FC5D-AB9D-A92201BEC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962400"/>
            <a:ext cx="2209800" cy="830997"/>
          </a:xfrm>
          <a:prstGeom prst="rect">
            <a:avLst/>
          </a:prstGeom>
          <a:solidFill>
            <a:srgbClr val="D9D9D9">
              <a:alpha val="60000"/>
            </a:srgb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" pitchFamily="2" charset="0"/>
              </a:rPr>
              <a:t>Too much X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" pitchFamily="2" charset="0"/>
              </a:rPr>
              <a:t>in cyclohexane</a:t>
            </a:r>
          </a:p>
        </p:txBody>
      </p:sp>
      <p:sp>
        <p:nvSpPr>
          <p:cNvPr id="16395" name="TextBox 2">
            <a:extLst>
              <a:ext uri="{FF2B5EF4-FFF2-40B4-BE49-F238E27FC236}">
                <a16:creationId xmlns:a16="http://schemas.microsoft.com/office/drawing/2014/main" id="{6BC31025-A98A-CAD0-DF55-401043804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6172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Our Operating Temperature Options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FBCFB6-6D8B-0D05-91B8-14BA1F33C750}"/>
              </a:ext>
            </a:extLst>
          </p:cNvPr>
          <p:cNvSpPr txBox="1"/>
          <p:nvPr/>
        </p:nvSpPr>
        <p:spPr>
          <a:xfrm>
            <a:off x="152400" y="6215444"/>
            <a:ext cx="21844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4"/>
                </a:solidFill>
                <a:latin typeface="Times" pitchFamily="2" charset="0"/>
              </a:rPr>
              <a:t>A</a:t>
            </a:r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 </a:t>
            </a:r>
            <a:r>
              <a:rPr lang="en-US" altLang="en-US" sz="2500" b="1" dirty="0">
                <a:latin typeface="Times" pitchFamily="2" charset="0"/>
              </a:rPr>
              <a:t>&lt; </a:t>
            </a:r>
            <a:r>
              <a:rPr lang="en-US" altLang="en-US" sz="2500" b="1" dirty="0">
                <a:solidFill>
                  <a:schemeClr val="accent5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5"/>
                </a:solidFill>
                <a:latin typeface="Times" pitchFamily="2" charset="0"/>
              </a:rPr>
              <a:t>B</a:t>
            </a:r>
            <a:r>
              <a:rPr lang="en-US" altLang="en-US" sz="2500" b="1" dirty="0">
                <a:latin typeface="Times" pitchFamily="2" charset="0"/>
              </a:rPr>
              <a:t> &lt; </a:t>
            </a:r>
            <a:r>
              <a:rPr lang="en-US" altLang="en-US" sz="2500" b="1" dirty="0">
                <a:solidFill>
                  <a:schemeClr val="accent3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3"/>
                </a:solidFill>
                <a:latin typeface="Times" pitchFamily="2" charset="0"/>
              </a:rPr>
              <a:t>C</a:t>
            </a:r>
            <a:endParaRPr lang="en-US" sz="2500" baseline="-25000" dirty="0">
              <a:solidFill>
                <a:schemeClr val="accent3"/>
              </a:solidFill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53100452-F2EC-D774-0543-72FAB69A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567" y="624126"/>
            <a:ext cx="3070433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latin typeface="Times" pitchFamily="2" charset="0"/>
              </a:rPr>
              <a:t>Which temperature should we use?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00D1E7-658B-E280-869D-ED943CDA8CD1}"/>
              </a:ext>
            </a:extLst>
          </p:cNvPr>
          <p:cNvCxnSpPr>
            <a:cxnSpLocks/>
          </p:cNvCxnSpPr>
          <p:nvPr/>
        </p:nvCxnSpPr>
        <p:spPr>
          <a:xfrm>
            <a:off x="1778000" y="4876800"/>
            <a:ext cx="3606800" cy="0"/>
          </a:xfrm>
          <a:prstGeom prst="line">
            <a:avLst/>
          </a:prstGeom>
          <a:ln w="3810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F287403-D8BB-3A2E-E93F-C15A68D44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7131" y="4676745"/>
            <a:ext cx="120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6"/>
                </a:solidFill>
                <a:latin typeface="Times" pitchFamily="2" charset="0"/>
              </a:rPr>
              <a:t>0.01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80AB23-B2B3-E3D1-E870-CD8D106F063C}"/>
              </a:ext>
            </a:extLst>
          </p:cNvPr>
          <p:cNvSpPr txBox="1"/>
          <p:nvPr/>
        </p:nvSpPr>
        <p:spPr>
          <a:xfrm>
            <a:off x="0" y="4402723"/>
            <a:ext cx="1694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Water Stream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2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>
            <a:extLst>
              <a:ext uri="{FF2B5EF4-FFF2-40B4-BE49-F238E27FC236}">
                <a16:creationId xmlns:a16="http://schemas.microsoft.com/office/drawing/2014/main" id="{B6DFFBF1-25FB-20B7-1DA4-607C12F84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356868" cy="4187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533A01D-5B93-4E4A-7675-EADCAA657AFB}"/>
              </a:ext>
            </a:extLst>
          </p:cNvPr>
          <p:cNvSpPr/>
          <p:nvPr/>
        </p:nvSpPr>
        <p:spPr>
          <a:xfrm>
            <a:off x="2514600" y="1447800"/>
            <a:ext cx="1524000" cy="1066800"/>
          </a:xfrm>
          <a:prstGeom prst="rect">
            <a:avLst/>
          </a:prstGeom>
          <a:solidFill>
            <a:srgbClr val="FFC000"/>
          </a:solidFill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chemical process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CDF703-EF5A-C316-3DD5-192D78782E6E}"/>
              </a:ext>
            </a:extLst>
          </p:cNvPr>
          <p:cNvSpPr/>
          <p:nvPr/>
        </p:nvSpPr>
        <p:spPr>
          <a:xfrm>
            <a:off x="2590800" y="3143250"/>
            <a:ext cx="2743200" cy="112395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liquid-liquid extractor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T</a:t>
            </a:r>
            <a:r>
              <a:rPr lang="en-US" sz="2200" baseline="-250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A</a:t>
            </a: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 , T</a:t>
            </a:r>
            <a:r>
              <a:rPr lang="en-US" sz="2200" baseline="-250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B</a:t>
            </a: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 , T</a:t>
            </a:r>
            <a:r>
              <a:rPr lang="en-US" sz="2200" baseline="-250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29C40D-8603-9271-F8F2-94E26E4746CB}"/>
              </a:ext>
            </a:extLst>
          </p:cNvPr>
          <p:cNvSpPr/>
          <p:nvPr/>
        </p:nvSpPr>
        <p:spPr>
          <a:xfrm>
            <a:off x="6781800" y="2482850"/>
            <a:ext cx="582613" cy="21653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2DCBD6-94B8-6B9A-356E-326670338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839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Approach 1: Constant </a:t>
            </a:r>
            <a:r>
              <a:rPr lang="en-US" altLang="en-US" sz="3000" u="sng" dirty="0" err="1">
                <a:latin typeface="Times" pitchFamily="2" charset="0"/>
              </a:rPr>
              <a:t>wt</a:t>
            </a:r>
            <a:r>
              <a:rPr lang="en-US" altLang="en-US" sz="3000" u="sng" dirty="0">
                <a:latin typeface="Times" pitchFamily="2" charset="0"/>
              </a:rPr>
              <a:t> ratio of X to Cyclohexane 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064F94-60EF-7C49-83E6-F9C36E67A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030" y="3348832"/>
            <a:ext cx="735370" cy="431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?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177DFD-760A-F81D-ADC4-986D61C00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766" y="3387451"/>
            <a:ext cx="12017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</a:t>
            </a:r>
            <a:r>
              <a:rPr lang="en-US" altLang="en-US" sz="2200" b="1" dirty="0" err="1">
                <a:solidFill>
                  <a:schemeClr val="accent6"/>
                </a:solidFill>
                <a:latin typeface="Times" pitchFamily="2" charset="0"/>
              </a:rPr>
              <a:t>CH</a:t>
            </a:r>
            <a:r>
              <a:rPr lang="en-US" altLang="en-US" sz="2200" b="1" baseline="-25000" dirty="0" err="1">
                <a:solidFill>
                  <a:schemeClr val="accent6"/>
                </a:solidFill>
                <a:latin typeface="Times" pitchFamily="2" charset="0"/>
              </a:rPr>
              <a:t>in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78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>
            <a:extLst>
              <a:ext uri="{FF2B5EF4-FFF2-40B4-BE49-F238E27FC236}">
                <a16:creationId xmlns:a16="http://schemas.microsoft.com/office/drawing/2014/main" id="{AA9C2616-A68C-4AA9-DA3B-5773F2D6E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5407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40C2382-4496-66F2-345A-13A86E29071A}"/>
              </a:ext>
            </a:extLst>
          </p:cNvPr>
          <p:cNvSpPr/>
          <p:nvPr/>
        </p:nvSpPr>
        <p:spPr>
          <a:xfrm>
            <a:off x="3794125" y="1752600"/>
            <a:ext cx="185738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" pitchFamily="2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00BD31-56EC-F114-DBFF-3631BC67E0C7}"/>
              </a:ext>
            </a:extLst>
          </p:cNvPr>
          <p:cNvCxnSpPr>
            <a:cxnSpLocks/>
          </p:cNvCxnSpPr>
          <p:nvPr/>
        </p:nvCxnSpPr>
        <p:spPr>
          <a:xfrm flipV="1">
            <a:off x="3276600" y="1066800"/>
            <a:ext cx="0" cy="4114800"/>
          </a:xfrm>
          <a:prstGeom prst="line">
            <a:avLst/>
          </a:prstGeom>
          <a:ln w="3810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B3BA59-4EDD-25ED-40DA-7E0280DA8433}"/>
              </a:ext>
            </a:extLst>
          </p:cNvPr>
          <p:cNvCxnSpPr/>
          <p:nvPr/>
        </p:nvCxnSpPr>
        <p:spPr>
          <a:xfrm>
            <a:off x="1828800" y="2676525"/>
            <a:ext cx="1447800" cy="0"/>
          </a:xfrm>
          <a:prstGeom prst="line">
            <a:avLst/>
          </a:prstGeom>
          <a:ln w="3810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2004941-D96C-CA5C-5D54-B48096385D04}"/>
              </a:ext>
            </a:extLst>
          </p:cNvPr>
          <p:cNvCxnSpPr/>
          <p:nvPr/>
        </p:nvCxnSpPr>
        <p:spPr>
          <a:xfrm>
            <a:off x="1836738" y="3733800"/>
            <a:ext cx="1447800" cy="0"/>
          </a:xfrm>
          <a:prstGeom prst="line">
            <a:avLst/>
          </a:prstGeom>
          <a:ln w="38100">
            <a:solidFill>
              <a:schemeClr val="accent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4ACEEB8-9135-6404-2BD5-1704D9E41711}"/>
              </a:ext>
            </a:extLst>
          </p:cNvPr>
          <p:cNvCxnSpPr/>
          <p:nvPr/>
        </p:nvCxnSpPr>
        <p:spPr>
          <a:xfrm>
            <a:off x="1836738" y="4267200"/>
            <a:ext cx="1447800" cy="0"/>
          </a:xfrm>
          <a:prstGeom prst="line">
            <a:avLst/>
          </a:prstGeom>
          <a:ln w="38100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5E216AB-DAE2-CC0B-0DEB-09BD7AB47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2475" y="3557497"/>
            <a:ext cx="12017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5"/>
                </a:solidFill>
                <a:latin typeface="Times" pitchFamily="2" charset="0"/>
              </a:rPr>
              <a:t>0.05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18BB75-AA54-EFCA-83D2-45F9F3759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3" y="2485905"/>
            <a:ext cx="120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4"/>
                </a:solidFill>
                <a:latin typeface="Times" pitchFamily="2" charset="0"/>
              </a:rPr>
              <a:t>0.087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6BC3EB-1A55-BB05-8552-91BFB3B04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427" y="4089370"/>
            <a:ext cx="120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3"/>
                </a:solidFill>
                <a:latin typeface="Times" pitchFamily="2" charset="0"/>
              </a:rPr>
              <a:t>0.032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F9E398-E9FF-B0DF-D5ED-CF1181D2A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160962"/>
            <a:ext cx="120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6"/>
                </a:solidFill>
                <a:latin typeface="Times" pitchFamily="2" charset="0"/>
              </a:rPr>
              <a:t>0.05</a:t>
            </a:r>
          </a:p>
        </p:txBody>
      </p:sp>
      <p:sp>
        <p:nvSpPr>
          <p:cNvPr id="13" name="TextBox 2">
            <a:extLst>
              <a:ext uri="{FF2B5EF4-FFF2-40B4-BE49-F238E27FC236}">
                <a16:creationId xmlns:a16="http://schemas.microsoft.com/office/drawing/2014/main" id="{43402BF5-5736-B6B1-1CC6-364323CC5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839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Approach 1: Constant </a:t>
            </a:r>
            <a:r>
              <a:rPr lang="en-US" altLang="en-US" sz="3000" u="sng" dirty="0" err="1">
                <a:latin typeface="Times" pitchFamily="2" charset="0"/>
              </a:rPr>
              <a:t>wt</a:t>
            </a:r>
            <a:r>
              <a:rPr lang="en-US" altLang="en-US" sz="3000" u="sng" dirty="0">
                <a:latin typeface="Times" pitchFamily="2" charset="0"/>
              </a:rPr>
              <a:t> ratio of X to Cyclohexane in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D307AF-83ED-4898-3F8D-344855525B1F}"/>
              </a:ext>
            </a:extLst>
          </p:cNvPr>
          <p:cNvSpPr txBox="1"/>
          <p:nvPr/>
        </p:nvSpPr>
        <p:spPr>
          <a:xfrm>
            <a:off x="152400" y="6215444"/>
            <a:ext cx="21844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4"/>
                </a:solidFill>
                <a:latin typeface="Times" pitchFamily="2" charset="0"/>
              </a:rPr>
              <a:t>A</a:t>
            </a:r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 </a:t>
            </a:r>
            <a:r>
              <a:rPr lang="en-US" altLang="en-US" sz="2500" b="1" dirty="0">
                <a:latin typeface="Times" pitchFamily="2" charset="0"/>
              </a:rPr>
              <a:t>&lt; </a:t>
            </a:r>
            <a:r>
              <a:rPr lang="en-US" altLang="en-US" sz="2500" b="1" dirty="0">
                <a:solidFill>
                  <a:schemeClr val="accent5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5"/>
                </a:solidFill>
                <a:latin typeface="Times" pitchFamily="2" charset="0"/>
              </a:rPr>
              <a:t>B</a:t>
            </a:r>
            <a:r>
              <a:rPr lang="en-US" altLang="en-US" sz="2500" b="1" dirty="0">
                <a:latin typeface="Times" pitchFamily="2" charset="0"/>
              </a:rPr>
              <a:t> &lt; </a:t>
            </a:r>
            <a:r>
              <a:rPr lang="en-US" altLang="en-US" sz="2500" b="1" dirty="0">
                <a:solidFill>
                  <a:schemeClr val="accent3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3"/>
                </a:solidFill>
                <a:latin typeface="Times" pitchFamily="2" charset="0"/>
              </a:rPr>
              <a:t>C</a:t>
            </a:r>
            <a:endParaRPr lang="en-US" sz="2500" baseline="-25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>
            <a:extLst>
              <a:ext uri="{FF2B5EF4-FFF2-40B4-BE49-F238E27FC236}">
                <a16:creationId xmlns:a16="http://schemas.microsoft.com/office/drawing/2014/main" id="{AA9C2616-A68C-4AA9-DA3B-5773F2D6E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14400"/>
            <a:ext cx="85407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40C2382-4496-66F2-345A-13A86E29071A}"/>
              </a:ext>
            </a:extLst>
          </p:cNvPr>
          <p:cNvSpPr/>
          <p:nvPr/>
        </p:nvSpPr>
        <p:spPr>
          <a:xfrm>
            <a:off x="3794125" y="1752600"/>
            <a:ext cx="185738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" pitchFamily="2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00BD31-56EC-F114-DBFF-3631BC67E0C7}"/>
              </a:ext>
            </a:extLst>
          </p:cNvPr>
          <p:cNvCxnSpPr>
            <a:cxnSpLocks/>
          </p:cNvCxnSpPr>
          <p:nvPr/>
        </p:nvCxnSpPr>
        <p:spPr>
          <a:xfrm flipV="1">
            <a:off x="3276600" y="1066800"/>
            <a:ext cx="0" cy="4114800"/>
          </a:xfrm>
          <a:prstGeom prst="line">
            <a:avLst/>
          </a:prstGeom>
          <a:ln w="3810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B3BA59-4EDD-25ED-40DA-7E0280DA8433}"/>
              </a:ext>
            </a:extLst>
          </p:cNvPr>
          <p:cNvCxnSpPr/>
          <p:nvPr/>
        </p:nvCxnSpPr>
        <p:spPr>
          <a:xfrm>
            <a:off x="1828800" y="2676525"/>
            <a:ext cx="1447800" cy="0"/>
          </a:xfrm>
          <a:prstGeom prst="line">
            <a:avLst/>
          </a:prstGeom>
          <a:ln w="38100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2004941-D96C-CA5C-5D54-B48096385D04}"/>
              </a:ext>
            </a:extLst>
          </p:cNvPr>
          <p:cNvCxnSpPr/>
          <p:nvPr/>
        </p:nvCxnSpPr>
        <p:spPr>
          <a:xfrm>
            <a:off x="1836738" y="3733800"/>
            <a:ext cx="144780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4ACEEB8-9135-6404-2BD5-1704D9E41711}"/>
              </a:ext>
            </a:extLst>
          </p:cNvPr>
          <p:cNvCxnSpPr/>
          <p:nvPr/>
        </p:nvCxnSpPr>
        <p:spPr>
          <a:xfrm>
            <a:off x="1836738" y="4267200"/>
            <a:ext cx="144780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5E216AB-DAE2-CC0B-0DEB-09BD7AB47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2475" y="3557497"/>
            <a:ext cx="12017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>
                    <a:lumMod val="65000"/>
                  </a:schemeClr>
                </a:solidFill>
                <a:latin typeface="Times" pitchFamily="2" charset="0"/>
              </a:rPr>
              <a:t>0.05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18BB75-AA54-EFCA-83D2-45F9F3759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8663" y="2485905"/>
            <a:ext cx="120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4"/>
                </a:solidFill>
                <a:latin typeface="Times" pitchFamily="2" charset="0"/>
              </a:rPr>
              <a:t>0.087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36BC3EB-1A55-BB05-8552-91BFB3B04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427" y="4089370"/>
            <a:ext cx="120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>
                    <a:lumMod val="65000"/>
                  </a:schemeClr>
                </a:solidFill>
                <a:latin typeface="Times" pitchFamily="2" charset="0"/>
              </a:rPr>
              <a:t>0.032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F9E398-E9FF-B0DF-D5ED-CF1181D2A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160962"/>
            <a:ext cx="120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accent6"/>
                </a:solidFill>
                <a:latin typeface="Times" pitchFamily="2" charset="0"/>
              </a:rPr>
              <a:t>0.05</a:t>
            </a:r>
          </a:p>
        </p:txBody>
      </p:sp>
      <p:sp>
        <p:nvSpPr>
          <p:cNvPr id="13" name="TextBox 2">
            <a:extLst>
              <a:ext uri="{FF2B5EF4-FFF2-40B4-BE49-F238E27FC236}">
                <a16:creationId xmlns:a16="http://schemas.microsoft.com/office/drawing/2014/main" id="{43402BF5-5736-B6B1-1CC6-364323CC5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99" y="381000"/>
            <a:ext cx="856539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Approach 1: Constant </a:t>
            </a:r>
            <a:r>
              <a:rPr lang="en-US" altLang="en-US" sz="3000" u="sng" dirty="0" err="1">
                <a:latin typeface="Times" pitchFamily="2" charset="0"/>
              </a:rPr>
              <a:t>wt</a:t>
            </a:r>
            <a:r>
              <a:rPr lang="en-US" altLang="en-US" sz="3000" u="sng" dirty="0">
                <a:latin typeface="Times" pitchFamily="2" charset="0"/>
              </a:rPr>
              <a:t> ratio of X to Cyclohexane in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C28172-7E15-0446-B718-99A9AA54BF31}"/>
              </a:ext>
            </a:extLst>
          </p:cNvPr>
          <p:cNvSpPr txBox="1"/>
          <p:nvPr/>
        </p:nvSpPr>
        <p:spPr>
          <a:xfrm>
            <a:off x="5468686" y="3257415"/>
            <a:ext cx="3553905" cy="1092607"/>
          </a:xfrm>
          <a:prstGeom prst="rect">
            <a:avLst/>
          </a:prstGeom>
          <a:solidFill>
            <a:srgbClr val="8064A2">
              <a:alpha val="50196"/>
            </a:srgbClr>
          </a:solidFill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A has the best results!</a:t>
            </a:r>
          </a:p>
          <a:p>
            <a:pPr algn="ctr" eaLnBrk="1" hangingPunct="1"/>
            <a:r>
              <a:rPr lang="en-US" altLang="en-US" sz="2000" i="1" dirty="0">
                <a:latin typeface="Times" pitchFamily="2" charset="0"/>
              </a:rPr>
              <a:t>At T</a:t>
            </a:r>
            <a:r>
              <a:rPr lang="en-US" altLang="en-US" sz="2000" i="1" baseline="-25000" dirty="0">
                <a:latin typeface="Times" pitchFamily="2" charset="0"/>
              </a:rPr>
              <a:t>A</a:t>
            </a:r>
            <a:r>
              <a:rPr lang="en-US" altLang="en-US" sz="2000" i="1" dirty="0">
                <a:latin typeface="Times" pitchFamily="2" charset="0"/>
              </a:rPr>
              <a:t> water can extract more X from cyclohexane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D307AF-83ED-4898-3F8D-344855525B1F}"/>
              </a:ext>
            </a:extLst>
          </p:cNvPr>
          <p:cNvSpPr txBox="1"/>
          <p:nvPr/>
        </p:nvSpPr>
        <p:spPr>
          <a:xfrm>
            <a:off x="152400" y="6215444"/>
            <a:ext cx="21844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4"/>
                </a:solidFill>
                <a:latin typeface="Times" pitchFamily="2" charset="0"/>
              </a:rPr>
              <a:t>A</a:t>
            </a:r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 </a:t>
            </a:r>
            <a:r>
              <a:rPr lang="en-US" altLang="en-US" sz="2500" b="1" dirty="0">
                <a:latin typeface="Times" pitchFamily="2" charset="0"/>
              </a:rPr>
              <a:t>&lt; </a:t>
            </a:r>
            <a:r>
              <a:rPr lang="en-US" altLang="en-US" sz="2500" b="1" dirty="0">
                <a:solidFill>
                  <a:schemeClr val="accent5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5"/>
                </a:solidFill>
                <a:latin typeface="Times" pitchFamily="2" charset="0"/>
              </a:rPr>
              <a:t>B</a:t>
            </a:r>
            <a:r>
              <a:rPr lang="en-US" altLang="en-US" sz="2500" b="1" dirty="0">
                <a:latin typeface="Times" pitchFamily="2" charset="0"/>
              </a:rPr>
              <a:t> &lt; </a:t>
            </a:r>
            <a:r>
              <a:rPr lang="en-US" altLang="en-US" sz="2500" b="1" dirty="0">
                <a:solidFill>
                  <a:schemeClr val="accent3"/>
                </a:solidFill>
                <a:latin typeface="Times" pitchFamily="2" charset="0"/>
              </a:rPr>
              <a:t>T</a:t>
            </a:r>
            <a:r>
              <a:rPr lang="en-US" altLang="en-US" sz="2500" b="1" baseline="-25000" dirty="0">
                <a:solidFill>
                  <a:schemeClr val="accent3"/>
                </a:solidFill>
                <a:latin typeface="Times" pitchFamily="2" charset="0"/>
              </a:rPr>
              <a:t>C</a:t>
            </a:r>
            <a:endParaRPr lang="en-US" sz="2500" baseline="-250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02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1">
            <a:extLst>
              <a:ext uri="{FF2B5EF4-FFF2-40B4-BE49-F238E27FC236}">
                <a16:creationId xmlns:a16="http://schemas.microsoft.com/office/drawing/2014/main" id="{FFFC0E27-A14A-20A7-6A4A-F6E2DF5B5EC2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685800"/>
            <a:ext cx="8540750" cy="5257800"/>
            <a:chOff x="304800" y="685800"/>
            <a:chExt cx="8540750" cy="5257800"/>
          </a:xfrm>
        </p:grpSpPr>
        <p:pic>
          <p:nvPicPr>
            <p:cNvPr id="22549" name="Picture 2">
              <a:extLst>
                <a:ext uri="{FF2B5EF4-FFF2-40B4-BE49-F238E27FC236}">
                  <a16:creationId xmlns:a16="http://schemas.microsoft.com/office/drawing/2014/main" id="{7C6E5CCC-58E2-798E-A03C-D55387EC6E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800" y="914400"/>
              <a:ext cx="8540750" cy="5029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EFBF3AA-1F7F-1753-296B-49CB0D8F04CE}"/>
                </a:ext>
              </a:extLst>
            </p:cNvPr>
            <p:cNvSpPr/>
            <p:nvPr/>
          </p:nvSpPr>
          <p:spPr>
            <a:xfrm>
              <a:off x="5791200" y="2514600"/>
              <a:ext cx="29718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" pitchFamily="2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5F34DB-096A-184B-D146-9505DF45F8D6}"/>
                </a:ext>
              </a:extLst>
            </p:cNvPr>
            <p:cNvSpPr/>
            <p:nvPr/>
          </p:nvSpPr>
          <p:spPr>
            <a:xfrm>
              <a:off x="4038600" y="685800"/>
              <a:ext cx="762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" pitchFamily="2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860BC5-59C7-A543-33E8-3CF83203095E}"/>
                </a:ext>
              </a:extLst>
            </p:cNvPr>
            <p:cNvSpPr/>
            <p:nvPr/>
          </p:nvSpPr>
          <p:spPr>
            <a:xfrm rot="5400000">
              <a:off x="4762500" y="419100"/>
              <a:ext cx="762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" pitchFamily="2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CD6E6D1-D0CB-A292-EF0D-A8BF0552A41E}"/>
                </a:ext>
              </a:extLst>
            </p:cNvPr>
            <p:cNvSpPr/>
            <p:nvPr/>
          </p:nvSpPr>
          <p:spPr>
            <a:xfrm rot="5400000">
              <a:off x="2438400" y="838200"/>
              <a:ext cx="762000" cy="1371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" pitchFamily="2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785C23A-EC38-E704-755C-CF433148682C}"/>
                </a:ext>
              </a:extLst>
            </p:cNvPr>
            <p:cNvSpPr/>
            <p:nvPr/>
          </p:nvSpPr>
          <p:spPr>
            <a:xfrm rot="17986522">
              <a:off x="2709069" y="1432719"/>
              <a:ext cx="492125" cy="1160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" pitchFamily="2" charset="0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6C30A24-39F1-C3D1-04B8-5578662E4F62}"/>
              </a:ext>
            </a:extLst>
          </p:cNvPr>
          <p:cNvCxnSpPr/>
          <p:nvPr/>
        </p:nvCxnSpPr>
        <p:spPr>
          <a:xfrm flipV="1">
            <a:off x="2133600" y="3352800"/>
            <a:ext cx="5257800" cy="17526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848CDF4-B052-1F58-1128-E50D3AB30D72}"/>
              </a:ext>
            </a:extLst>
          </p:cNvPr>
          <p:cNvCxnSpPr/>
          <p:nvPr/>
        </p:nvCxnSpPr>
        <p:spPr>
          <a:xfrm flipV="1">
            <a:off x="2133600" y="5029200"/>
            <a:ext cx="0" cy="76200"/>
          </a:xfrm>
          <a:prstGeom prst="line">
            <a:avLst/>
          </a:prstGeom>
          <a:ln w="28575">
            <a:solidFill>
              <a:srgbClr val="659A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49F9818-8B7A-238D-3875-7138BE59231E}"/>
              </a:ext>
            </a:extLst>
          </p:cNvPr>
          <p:cNvCxnSpPr/>
          <p:nvPr/>
        </p:nvCxnSpPr>
        <p:spPr>
          <a:xfrm>
            <a:off x="2133600" y="5029200"/>
            <a:ext cx="228600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5DFE526-852E-C723-5BC7-FBE5A017E3F6}"/>
              </a:ext>
            </a:extLst>
          </p:cNvPr>
          <p:cNvCxnSpPr/>
          <p:nvPr/>
        </p:nvCxnSpPr>
        <p:spPr>
          <a:xfrm>
            <a:off x="2362200" y="4876800"/>
            <a:ext cx="0" cy="15240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BC2FE4C-4BCF-53B9-B2AE-341536D919B2}"/>
              </a:ext>
            </a:extLst>
          </p:cNvPr>
          <p:cNvCxnSpPr/>
          <p:nvPr/>
        </p:nvCxnSpPr>
        <p:spPr>
          <a:xfrm>
            <a:off x="2362200" y="4876800"/>
            <a:ext cx="457200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5FC231D-0EFF-8CD3-8E03-2651CDC2D226}"/>
              </a:ext>
            </a:extLst>
          </p:cNvPr>
          <p:cNvCxnSpPr/>
          <p:nvPr/>
        </p:nvCxnSpPr>
        <p:spPr>
          <a:xfrm>
            <a:off x="2819400" y="4572000"/>
            <a:ext cx="0" cy="30480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BCE070B-CA07-36BA-2897-A79957AF2A32}"/>
              </a:ext>
            </a:extLst>
          </p:cNvPr>
          <p:cNvCxnSpPr/>
          <p:nvPr/>
        </p:nvCxnSpPr>
        <p:spPr>
          <a:xfrm>
            <a:off x="2819400" y="4572000"/>
            <a:ext cx="914400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C0740A6-2F0F-451C-9977-F5CF7165F2EF}"/>
              </a:ext>
            </a:extLst>
          </p:cNvPr>
          <p:cNvCxnSpPr/>
          <p:nvPr/>
        </p:nvCxnSpPr>
        <p:spPr>
          <a:xfrm>
            <a:off x="3733800" y="3886200"/>
            <a:ext cx="0" cy="68580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DF82051-930D-D75B-4A90-6F044E21D95C}"/>
              </a:ext>
            </a:extLst>
          </p:cNvPr>
          <p:cNvCxnSpPr/>
          <p:nvPr/>
        </p:nvCxnSpPr>
        <p:spPr>
          <a:xfrm>
            <a:off x="3733800" y="3886200"/>
            <a:ext cx="2057400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6B34D34-186D-9D91-9D5D-DE898E7266EB}"/>
              </a:ext>
            </a:extLst>
          </p:cNvPr>
          <p:cNvCxnSpPr/>
          <p:nvPr/>
        </p:nvCxnSpPr>
        <p:spPr>
          <a:xfrm>
            <a:off x="2133600" y="4724400"/>
            <a:ext cx="0" cy="38100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ABBA561-FA67-ECBE-F58F-11578D7FDAC4}"/>
              </a:ext>
            </a:extLst>
          </p:cNvPr>
          <p:cNvCxnSpPr/>
          <p:nvPr/>
        </p:nvCxnSpPr>
        <p:spPr>
          <a:xfrm flipH="1">
            <a:off x="2133600" y="4724400"/>
            <a:ext cx="1143000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3B6D6B3-622F-21C1-A8EA-A7A58BEF356B}"/>
              </a:ext>
            </a:extLst>
          </p:cNvPr>
          <p:cNvCxnSpPr/>
          <p:nvPr/>
        </p:nvCxnSpPr>
        <p:spPr>
          <a:xfrm>
            <a:off x="3276600" y="2743200"/>
            <a:ext cx="0" cy="198120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703AA1A-648A-60BC-8C20-D13294BAE84A}"/>
              </a:ext>
            </a:extLst>
          </p:cNvPr>
          <p:cNvCxnSpPr/>
          <p:nvPr/>
        </p:nvCxnSpPr>
        <p:spPr>
          <a:xfrm flipH="1">
            <a:off x="3276600" y="2743200"/>
            <a:ext cx="4191000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5" name="TextBox 67">
            <a:extLst>
              <a:ext uri="{FF2B5EF4-FFF2-40B4-BE49-F238E27FC236}">
                <a16:creationId xmlns:a16="http://schemas.microsoft.com/office/drawing/2014/main" id="{9C29E2C3-BF11-8167-1D42-850BFF98E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331" y="1274802"/>
            <a:ext cx="120173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accent5"/>
                </a:solidFill>
                <a:latin typeface="Times" pitchFamily="2" charset="0"/>
              </a:rPr>
              <a:t>B</a:t>
            </a:r>
          </a:p>
        </p:txBody>
      </p:sp>
      <p:sp>
        <p:nvSpPr>
          <p:cNvPr id="22546" name="TextBox 68">
            <a:extLst>
              <a:ext uri="{FF2B5EF4-FFF2-40B4-BE49-F238E27FC236}">
                <a16:creationId xmlns:a16="http://schemas.microsoft.com/office/drawing/2014/main" id="{082B8FDD-6ABC-5961-D499-8983057D5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907" y="1257300"/>
            <a:ext cx="120173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accent4"/>
                </a:solidFill>
                <a:latin typeface="Times" pitchFamily="2" charset="0"/>
              </a:rPr>
              <a:t>A</a:t>
            </a:r>
          </a:p>
        </p:txBody>
      </p:sp>
      <p:sp>
        <p:nvSpPr>
          <p:cNvPr id="22547" name="TextBox 69">
            <a:extLst>
              <a:ext uri="{FF2B5EF4-FFF2-40B4-BE49-F238E27FC236}">
                <a16:creationId xmlns:a16="http://schemas.microsoft.com/office/drawing/2014/main" id="{CB9C77B1-9261-D915-E96A-955BC3C80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447800"/>
            <a:ext cx="120173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schemeClr val="accent3"/>
                </a:solidFill>
                <a:latin typeface="Times" pitchFamily="2" charset="0"/>
              </a:rPr>
              <a:t>C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D6EDF0EE-E6D6-5BD9-7503-38D232A2E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331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Approach 2: Constant Operating 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C257E9-0C0A-CD3D-243E-F2C3F848C930}"/>
              </a:ext>
            </a:extLst>
          </p:cNvPr>
          <p:cNvSpPr txBox="1"/>
          <p:nvPr/>
        </p:nvSpPr>
        <p:spPr>
          <a:xfrm>
            <a:off x="5463811" y="3892540"/>
            <a:ext cx="3553905" cy="1708160"/>
          </a:xfrm>
          <a:prstGeom prst="rect">
            <a:avLst/>
          </a:prstGeom>
          <a:solidFill>
            <a:srgbClr val="8064A2">
              <a:alpha val="50196"/>
            </a:srgbClr>
          </a:solidFill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A has the best results!</a:t>
            </a:r>
          </a:p>
          <a:p>
            <a:pPr algn="ctr" eaLnBrk="1" hangingPunct="1"/>
            <a:r>
              <a:rPr lang="en-US" altLang="en-US" sz="2000" i="1" dirty="0">
                <a:latin typeface="Times" pitchFamily="2" charset="0"/>
              </a:rPr>
              <a:t>At T</a:t>
            </a:r>
            <a:r>
              <a:rPr lang="en-US" altLang="en-US" sz="2000" i="1" baseline="-25000" dirty="0">
                <a:latin typeface="Times" pitchFamily="2" charset="0"/>
              </a:rPr>
              <a:t>A</a:t>
            </a:r>
            <a:r>
              <a:rPr lang="en-US" altLang="en-US" sz="2000" i="1" dirty="0">
                <a:latin typeface="Times" pitchFamily="2" charset="0"/>
              </a:rPr>
              <a:t> more X is extracted from cyclohexane for the same operating conditions and number of stages</a:t>
            </a:r>
          </a:p>
        </p:txBody>
      </p:sp>
    </p:spTree>
    <p:extLst>
      <p:ext uri="{BB962C8B-B14F-4D97-AF65-F5344CB8AC3E}">
        <p14:creationId xmlns:p14="http://schemas.microsoft.com/office/powerpoint/2010/main" val="36222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>
            <a:extLst>
              <a:ext uri="{FF2B5EF4-FFF2-40B4-BE49-F238E27FC236}">
                <a16:creationId xmlns:a16="http://schemas.microsoft.com/office/drawing/2014/main" id="{B6DFFBF1-25FB-20B7-1DA4-607C12F84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356868" cy="4187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533A01D-5B93-4E4A-7675-EADCAA657AFB}"/>
              </a:ext>
            </a:extLst>
          </p:cNvPr>
          <p:cNvSpPr/>
          <p:nvPr/>
        </p:nvSpPr>
        <p:spPr>
          <a:xfrm>
            <a:off x="2514600" y="1447800"/>
            <a:ext cx="1524000" cy="1066800"/>
          </a:xfrm>
          <a:prstGeom prst="rect">
            <a:avLst/>
          </a:prstGeom>
          <a:solidFill>
            <a:srgbClr val="FFC000"/>
          </a:solidFill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chemical process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CDF703-EF5A-C316-3DD5-192D78782E6E}"/>
              </a:ext>
            </a:extLst>
          </p:cNvPr>
          <p:cNvSpPr/>
          <p:nvPr/>
        </p:nvSpPr>
        <p:spPr>
          <a:xfrm>
            <a:off x="2590800" y="3143250"/>
            <a:ext cx="2743200" cy="112395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liquid-liquid extractor</a:t>
            </a:r>
            <a:endParaRPr lang="en-US" sz="2200" dirty="0">
              <a:solidFill>
                <a:schemeClr val="tx1"/>
              </a:solidFill>
              <a:latin typeface="Times" pitchFamily="2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T</a:t>
            </a:r>
            <a:r>
              <a:rPr lang="en-US" sz="2200" baseline="-250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A</a:t>
            </a: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 , T</a:t>
            </a:r>
            <a:r>
              <a:rPr lang="en-US" sz="2200" baseline="-250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B</a:t>
            </a: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 , T</a:t>
            </a:r>
            <a:r>
              <a:rPr lang="en-US" sz="2200" baseline="-250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C</a:t>
            </a:r>
            <a:r>
              <a:rPr lang="en-US" sz="2200" dirty="0">
                <a:solidFill>
                  <a:schemeClr val="tx1"/>
                </a:solidFill>
                <a:latin typeface="Times" pitchFamily="2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29C40D-8603-9271-F8F2-94E26E4746CB}"/>
              </a:ext>
            </a:extLst>
          </p:cNvPr>
          <p:cNvSpPr/>
          <p:nvPr/>
        </p:nvSpPr>
        <p:spPr>
          <a:xfrm>
            <a:off x="6781800" y="2482850"/>
            <a:ext cx="582613" cy="21653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530609FD-17EB-695E-B728-AAD86CADF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331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Approach 3: Constant Initial and Final </a:t>
            </a:r>
            <a:r>
              <a:rPr lang="en-US" altLang="en-US" sz="3000" u="sng" dirty="0" err="1">
                <a:latin typeface="Times" pitchFamily="2" charset="0"/>
              </a:rPr>
              <a:t>wt</a:t>
            </a:r>
            <a:r>
              <a:rPr lang="en-US" altLang="en-US" sz="3000" u="sng" dirty="0">
                <a:latin typeface="Times" pitchFamily="2" charset="0"/>
              </a:rPr>
              <a:t> ratios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79B07F-0640-97C5-2E2A-4B6A15311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679" y="4154486"/>
            <a:ext cx="12017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X/H</a:t>
            </a:r>
            <a:r>
              <a:rPr lang="en-US" altLang="en-US" sz="2200" b="1" baseline="-25000" dirty="0">
                <a:solidFill>
                  <a:schemeClr val="accent6"/>
                </a:solidFill>
                <a:latin typeface="Times" pitchFamily="2" charset="0"/>
              </a:rPr>
              <a:t>2</a:t>
            </a: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O</a:t>
            </a:r>
            <a:r>
              <a:rPr lang="en-US" altLang="en-US" sz="2200" b="1" baseline="-25000" dirty="0">
                <a:solidFill>
                  <a:schemeClr val="accent6"/>
                </a:solidFill>
                <a:latin typeface="Times" pitchFamily="2" charset="0"/>
              </a:rPr>
              <a:t>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DD5DF8-7560-5780-9A36-57DB0BEB5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2389" y="3350419"/>
            <a:ext cx="12017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</a:t>
            </a:r>
            <a:r>
              <a:rPr lang="en-US" altLang="en-US" sz="2200" b="1" dirty="0" err="1">
                <a:solidFill>
                  <a:schemeClr val="accent6"/>
                </a:solidFill>
                <a:latin typeface="Times" pitchFamily="2" charset="0"/>
              </a:rPr>
              <a:t>CH</a:t>
            </a:r>
            <a:r>
              <a:rPr lang="en-US" altLang="en-US" sz="2200" b="1" baseline="-25000" dirty="0" err="1">
                <a:solidFill>
                  <a:schemeClr val="accent6"/>
                </a:solidFill>
                <a:latin typeface="Times" pitchFamily="2" charset="0"/>
              </a:rPr>
              <a:t>out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C66CA5-8F9B-4996-E48E-B052966D9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766" y="3387451"/>
            <a:ext cx="12017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</a:t>
            </a:r>
            <a:r>
              <a:rPr lang="en-US" altLang="en-US" sz="2200" b="1" dirty="0" err="1">
                <a:solidFill>
                  <a:schemeClr val="accent6"/>
                </a:solidFill>
                <a:latin typeface="Times" pitchFamily="2" charset="0"/>
              </a:rPr>
              <a:t>CH</a:t>
            </a:r>
            <a:r>
              <a:rPr lang="en-US" altLang="en-US" sz="2200" b="1" baseline="-25000" dirty="0" err="1">
                <a:solidFill>
                  <a:schemeClr val="accent6"/>
                </a:solidFill>
                <a:latin typeface="Times" pitchFamily="2" charset="0"/>
              </a:rPr>
              <a:t>in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5C5F8B-C6BF-6309-D530-DBDC06C96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925" y="4140914"/>
            <a:ext cx="735370" cy="431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?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39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FF290F8-3AF2-5D93-DA90-4A1D774469A2}"/>
              </a:ext>
            </a:extLst>
          </p:cNvPr>
          <p:cNvSpPr/>
          <p:nvPr/>
        </p:nvSpPr>
        <p:spPr>
          <a:xfrm>
            <a:off x="3962400" y="1524000"/>
            <a:ext cx="3054350" cy="3200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950CA4-FC2B-AE7F-89C6-095A2294B477}"/>
              </a:ext>
            </a:extLst>
          </p:cNvPr>
          <p:cNvSpPr/>
          <p:nvPr/>
        </p:nvSpPr>
        <p:spPr>
          <a:xfrm rot="19181256">
            <a:off x="2576513" y="3040063"/>
            <a:ext cx="3052762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" pitchFamily="2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66E1AF-2326-1B40-DC1D-D3BA17AF0788}"/>
              </a:ext>
            </a:extLst>
          </p:cNvPr>
          <p:cNvCxnSpPr/>
          <p:nvPr/>
        </p:nvCxnSpPr>
        <p:spPr>
          <a:xfrm flipV="1">
            <a:off x="1874838" y="4495800"/>
            <a:ext cx="1096962" cy="762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60" name="Picture 2">
            <a:extLst>
              <a:ext uri="{FF2B5EF4-FFF2-40B4-BE49-F238E27FC236}">
                <a16:creationId xmlns:a16="http://schemas.microsoft.com/office/drawing/2014/main" id="{89EA3C70-025A-9B91-387D-4EF2FE874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39"/>
          <a:stretch>
            <a:fillRect/>
          </a:stretch>
        </p:blipFill>
        <p:spPr bwMode="auto">
          <a:xfrm>
            <a:off x="304800" y="990600"/>
            <a:ext cx="67119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149FA9-4CF0-8743-0D92-A81A60E90727}"/>
              </a:ext>
            </a:extLst>
          </p:cNvPr>
          <p:cNvCxnSpPr/>
          <p:nvPr/>
        </p:nvCxnSpPr>
        <p:spPr>
          <a:xfrm flipV="1">
            <a:off x="2438400" y="1504950"/>
            <a:ext cx="1981200" cy="3448050"/>
          </a:xfrm>
          <a:prstGeom prst="line">
            <a:avLst/>
          </a:prstGeom>
          <a:ln w="38100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535DC86-E0BD-EEA8-31F7-2D08A65F2ADA}"/>
              </a:ext>
            </a:extLst>
          </p:cNvPr>
          <p:cNvCxnSpPr/>
          <p:nvPr/>
        </p:nvCxnSpPr>
        <p:spPr>
          <a:xfrm flipV="1">
            <a:off x="2425700" y="4295775"/>
            <a:ext cx="6350" cy="66675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6CFD61-EE0D-CB71-A8E4-4A66F4D90040}"/>
              </a:ext>
            </a:extLst>
          </p:cNvPr>
          <p:cNvCxnSpPr/>
          <p:nvPr/>
        </p:nvCxnSpPr>
        <p:spPr>
          <a:xfrm>
            <a:off x="2422525" y="4295775"/>
            <a:ext cx="396875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101950E-A56D-864A-6B91-F62B543163D3}"/>
              </a:ext>
            </a:extLst>
          </p:cNvPr>
          <p:cNvCxnSpPr/>
          <p:nvPr/>
        </p:nvCxnSpPr>
        <p:spPr>
          <a:xfrm>
            <a:off x="2822575" y="3581400"/>
            <a:ext cx="0" cy="731838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2B2B09A-F9ED-9FF8-CB00-A5DC7B22FBA5}"/>
              </a:ext>
            </a:extLst>
          </p:cNvPr>
          <p:cNvCxnSpPr/>
          <p:nvPr/>
        </p:nvCxnSpPr>
        <p:spPr>
          <a:xfrm flipV="1">
            <a:off x="2808288" y="3581400"/>
            <a:ext cx="392112" cy="4763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BEA56B-4D52-9D3A-082A-B987CC5AD4C9}"/>
              </a:ext>
            </a:extLst>
          </p:cNvPr>
          <p:cNvCxnSpPr/>
          <p:nvPr/>
        </p:nvCxnSpPr>
        <p:spPr>
          <a:xfrm>
            <a:off x="3200400" y="2895600"/>
            <a:ext cx="3175" cy="69215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5E56A73-AD88-443F-13DF-1BBAD3C41052}"/>
              </a:ext>
            </a:extLst>
          </p:cNvPr>
          <p:cNvCxnSpPr/>
          <p:nvPr/>
        </p:nvCxnSpPr>
        <p:spPr>
          <a:xfrm>
            <a:off x="3200400" y="2895600"/>
            <a:ext cx="420688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505449A-9642-6E7C-3B2E-28F3EC125AC2}"/>
              </a:ext>
            </a:extLst>
          </p:cNvPr>
          <p:cNvCxnSpPr/>
          <p:nvPr/>
        </p:nvCxnSpPr>
        <p:spPr>
          <a:xfrm>
            <a:off x="3636963" y="2163763"/>
            <a:ext cx="3175" cy="731837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091BFF8-53C6-0872-3BC6-860EF138F9A9}"/>
              </a:ext>
            </a:extLst>
          </p:cNvPr>
          <p:cNvCxnSpPr/>
          <p:nvPr/>
        </p:nvCxnSpPr>
        <p:spPr>
          <a:xfrm>
            <a:off x="3619500" y="2163763"/>
            <a:ext cx="420688" cy="0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F7E18C5-7AD1-6122-09BA-E64F7DE223B4}"/>
              </a:ext>
            </a:extLst>
          </p:cNvPr>
          <p:cNvCxnSpPr/>
          <p:nvPr/>
        </p:nvCxnSpPr>
        <p:spPr>
          <a:xfrm>
            <a:off x="1847850" y="2163763"/>
            <a:ext cx="1812925" cy="0"/>
          </a:xfrm>
          <a:prstGeom prst="line">
            <a:avLst/>
          </a:prstGeom>
          <a:ln w="38100">
            <a:solidFill>
              <a:schemeClr val="accent4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4917F65-3E6B-AB69-CA07-3A86E07706AC}"/>
              </a:ext>
            </a:extLst>
          </p:cNvPr>
          <p:cNvCxnSpPr>
            <a:cxnSpLocks/>
          </p:cNvCxnSpPr>
          <p:nvPr/>
        </p:nvCxnSpPr>
        <p:spPr>
          <a:xfrm flipV="1">
            <a:off x="3629026" y="2243931"/>
            <a:ext cx="5714" cy="3018632"/>
          </a:xfrm>
          <a:prstGeom prst="line">
            <a:avLst/>
          </a:prstGeom>
          <a:ln w="381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3" name="Straight Connector 2072">
            <a:extLst>
              <a:ext uri="{FF2B5EF4-FFF2-40B4-BE49-F238E27FC236}">
                <a16:creationId xmlns:a16="http://schemas.microsoft.com/office/drawing/2014/main" id="{C272CA6F-86C4-81B4-F2D7-4B1E38004AAD}"/>
              </a:ext>
            </a:extLst>
          </p:cNvPr>
          <p:cNvCxnSpPr/>
          <p:nvPr/>
        </p:nvCxnSpPr>
        <p:spPr>
          <a:xfrm>
            <a:off x="2422525" y="5105400"/>
            <a:ext cx="0" cy="2667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36B403A-5B31-666D-B8BD-3741C26447F5}"/>
              </a:ext>
            </a:extLst>
          </p:cNvPr>
          <p:cNvCxnSpPr/>
          <p:nvPr/>
        </p:nvCxnSpPr>
        <p:spPr>
          <a:xfrm>
            <a:off x="3616325" y="5081588"/>
            <a:ext cx="0" cy="26670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037FDEBD-3E9E-374B-5B69-A9EE6243D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37100"/>
            <a:ext cx="120173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X/H</a:t>
            </a:r>
            <a:r>
              <a:rPr lang="en-US" altLang="en-US" sz="2200" b="1" baseline="-25000" dirty="0">
                <a:solidFill>
                  <a:schemeClr val="accent6"/>
                </a:solidFill>
                <a:latin typeface="Times" pitchFamily="2" charset="0"/>
              </a:rPr>
              <a:t>2</a:t>
            </a: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O</a:t>
            </a:r>
            <a:r>
              <a:rPr lang="en-US" altLang="en-US" sz="2200" b="1" baseline="-25000" dirty="0">
                <a:solidFill>
                  <a:schemeClr val="accent6"/>
                </a:solidFill>
                <a:latin typeface="Times" pitchFamily="2" charset="0"/>
              </a:rPr>
              <a:t>in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9D667FB-487F-40A1-9616-71B3A0D88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5334000"/>
            <a:ext cx="12017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</a:t>
            </a:r>
            <a:r>
              <a:rPr lang="en-US" altLang="en-US" sz="2200" b="1" dirty="0" err="1">
                <a:solidFill>
                  <a:schemeClr val="accent6"/>
                </a:solidFill>
                <a:latin typeface="Times" pitchFamily="2" charset="0"/>
              </a:rPr>
              <a:t>CH</a:t>
            </a:r>
            <a:r>
              <a:rPr lang="en-US" altLang="en-US" sz="2200" b="1" baseline="-25000" dirty="0" err="1">
                <a:solidFill>
                  <a:schemeClr val="accent6"/>
                </a:solidFill>
                <a:latin typeface="Times" pitchFamily="2" charset="0"/>
              </a:rPr>
              <a:t>in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C09B21C-1140-BD76-5AE5-A3F3862C1BB1}"/>
              </a:ext>
            </a:extLst>
          </p:cNvPr>
          <p:cNvCxnSpPr/>
          <p:nvPr/>
        </p:nvCxnSpPr>
        <p:spPr>
          <a:xfrm flipH="1" flipV="1">
            <a:off x="1676400" y="4953000"/>
            <a:ext cx="342900" cy="9525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16FF6736-E0DC-E7B9-FD99-BE05ACB54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45113"/>
            <a:ext cx="120173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b="1" dirty="0">
                <a:solidFill>
                  <a:schemeClr val="accent6"/>
                </a:solidFill>
                <a:latin typeface="Times" pitchFamily="2" charset="0"/>
              </a:rPr>
              <a:t>X/</a:t>
            </a:r>
            <a:r>
              <a:rPr lang="en-US" altLang="en-US" sz="2200" b="1" dirty="0" err="1">
                <a:solidFill>
                  <a:schemeClr val="accent6"/>
                </a:solidFill>
                <a:latin typeface="Times" pitchFamily="2" charset="0"/>
              </a:rPr>
              <a:t>CH</a:t>
            </a:r>
            <a:r>
              <a:rPr lang="en-US" altLang="en-US" sz="2200" b="1" baseline="-25000" dirty="0" err="1">
                <a:solidFill>
                  <a:schemeClr val="accent6"/>
                </a:solidFill>
                <a:latin typeface="Times" pitchFamily="2" charset="0"/>
              </a:rPr>
              <a:t>out</a:t>
            </a:r>
            <a:endParaRPr lang="en-US" altLang="en-US" sz="2200" b="1" baseline="-25000" dirty="0">
              <a:solidFill>
                <a:schemeClr val="accent6"/>
              </a:solidFill>
              <a:latin typeface="Times" pitchFamily="2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918D974-0E3C-470B-16DA-0FD28C613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8420" y="2005404"/>
            <a:ext cx="1201737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 dirty="0">
                <a:solidFill>
                  <a:schemeClr val="accent4"/>
                </a:solidFill>
                <a:latin typeface="Times" pitchFamily="2" charset="0"/>
              </a:rPr>
              <a:t>0.107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1633B131-9E29-7DDB-318F-F26B6CFFD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1000"/>
            <a:ext cx="83312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u="sng" dirty="0">
                <a:latin typeface="Times" pitchFamily="2" charset="0"/>
              </a:rPr>
              <a:t>Approach 3: Constant Initial and Final </a:t>
            </a:r>
            <a:r>
              <a:rPr lang="en-US" altLang="en-US" sz="3000" u="sng" dirty="0" err="1">
                <a:latin typeface="Times" pitchFamily="2" charset="0"/>
              </a:rPr>
              <a:t>wt</a:t>
            </a:r>
            <a:r>
              <a:rPr lang="en-US" altLang="en-US" sz="3000" u="sng" dirty="0">
                <a:latin typeface="Times" pitchFamily="2" charset="0"/>
              </a:rPr>
              <a:t> ratios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239D34-0B2C-12C0-8337-488B83E9B352}"/>
              </a:ext>
            </a:extLst>
          </p:cNvPr>
          <p:cNvSpPr/>
          <p:nvPr/>
        </p:nvSpPr>
        <p:spPr>
          <a:xfrm>
            <a:off x="2399396" y="4915409"/>
            <a:ext cx="45719" cy="45719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AF72C5-6B58-4D31-272C-FDB6A9B49949}"/>
              </a:ext>
            </a:extLst>
          </p:cNvPr>
          <p:cNvSpPr/>
          <p:nvPr/>
        </p:nvSpPr>
        <p:spPr>
          <a:xfrm>
            <a:off x="3611881" y="2133600"/>
            <a:ext cx="45719" cy="45719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4" grpId="0"/>
      <p:bldP spid="75" grpId="0"/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11640</TotalTime>
  <Words>980</Words>
  <Application>Microsoft Macintosh PowerPoint</Application>
  <PresentationFormat>On-screen Show (4:3)</PresentationFormat>
  <Paragraphs>152</Paragraphs>
  <Slides>14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</vt:lpstr>
      <vt:lpstr>TimesNewRomanPS</vt:lpstr>
      <vt:lpstr>TimesNewRomanPSMT</vt:lpstr>
      <vt:lpstr>Office Theme</vt:lpstr>
      <vt:lpstr>Exercise 4.42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Takeaways</vt:lpstr>
      <vt:lpstr>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4.ab.7</dc:title>
  <dc:creator>Lauren</dc:creator>
  <cp:lastModifiedBy>Liam Giddings Gillespie</cp:lastModifiedBy>
  <cp:revision>87</cp:revision>
  <dcterms:created xsi:type="dcterms:W3CDTF">2013-11-15T18:00:59Z</dcterms:created>
  <dcterms:modified xsi:type="dcterms:W3CDTF">2025-11-12T03:44:23Z</dcterms:modified>
</cp:coreProperties>
</file>