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  <p:sldMasterId id="2147483742" r:id="rId2"/>
    <p:sldMasterId id="2147483762" r:id="rId3"/>
  </p:sldMasterIdLst>
  <p:notesMasterIdLst>
    <p:notesMasterId r:id="rId25"/>
  </p:notesMasterIdLst>
  <p:sldIdLst>
    <p:sldId id="284" r:id="rId4"/>
    <p:sldId id="285" r:id="rId5"/>
    <p:sldId id="286" r:id="rId6"/>
    <p:sldId id="288" r:id="rId7"/>
    <p:sldId id="289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287" r:id="rId2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9BBF9C"/>
    <a:srgbClr val="FB8FBB"/>
    <a:srgbClr val="7488C6"/>
    <a:srgbClr val="F68E38"/>
    <a:srgbClr val="E46C0A"/>
    <a:srgbClr val="FFFFFF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053" autoAdjust="0"/>
  </p:normalViewPr>
  <p:slideViewPr>
    <p:cSldViewPr>
      <p:cViewPr>
        <p:scale>
          <a:sx n="61" d="100"/>
          <a:sy n="61" d="100"/>
        </p:scale>
        <p:origin x="348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28537D-682A-62FA-865F-6F788E1941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01A75-77CC-1017-BCAB-40ECDE48E25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4421B8C-8780-4619-982C-D707252B7FE2}" type="datetimeFigureOut">
              <a:rPr lang="en-US"/>
              <a:pPr>
                <a:defRPr/>
              </a:pPr>
              <a:t>11/13/2024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75F1AE-44C0-3112-61A0-945FCA0BD6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079396-9401-D63B-6CA1-CADF8440B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EA146-0E4B-0823-D31B-3E0995D5D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899C7-3523-A666-AA49-3228A9EBE9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1883C06-22D3-465F-BE2E-6761448DF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62EFB4A5-771E-44B5-9173-45A2B0C3B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FDCE3B02-E517-4363-A0D7-DD066D887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B8BE6-3F22-431A-BF09-09A56F086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4CA20730-47B6-CE1D-AE4F-01DC106EBB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F4C0FE54-C066-D101-F43B-00C721B1D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86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3179E-A9F1-ED2A-AF8A-2FA470BFF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D1985D1B-D221-F3CA-ED13-7449D7C3CE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435415B0-3FEE-502A-EF12-54F2866E0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303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1D16BF-44AB-A499-E13E-F290BC977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4DA584D2-DB67-B01D-CB06-6B7E9B4E50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67C12073-E09B-7C4A-132B-466FA9880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7130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DEDB50-83FA-C6DB-C9E0-30FEC696D1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2BE15D57-A49E-32EB-2E1A-B9ECD3AC5B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ACB181CD-1A9F-EBCD-E882-D27052CE67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68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22D779-E147-F1BA-8342-73A63E2A4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835B721D-5ADC-0E06-0205-A7D40009F6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FE2C06F2-3222-62B5-7DA5-92DF6FC0B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7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982681-12D6-A9AE-E0F9-8630F655B4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48A170CD-FDF4-3301-3B23-E91EF8A0AC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2983E404-FD4C-4CFB-3DAE-157AA6DB4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8330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3138D-378F-703C-9A4D-B9802BBD6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0D72674A-CDD2-567F-684E-B9C4CA9551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E73DBFED-53F9-C39B-0CEC-1763A68C3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2813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14A2A-3316-4B40-4B44-1055F3457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3F36C784-9DAC-BCB1-87F7-C01BF4FF53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74584330-7250-90F9-C2B8-514261522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19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EBE35-790E-1B6D-6F77-CA5C5CD99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E60CD824-9182-9FED-EBD5-6847450824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9358D2F6-0A74-92D3-2C31-93545B7085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079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ECC98-0217-9BDA-8E59-9FC591F38B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63FC7A9A-2A30-5828-76C1-71CD9B31F0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A46FA946-5FA8-D070-5F60-4B37E86BE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09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EE6EF-90A9-9F90-2742-845C5F583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3611242F-964E-FC14-D689-74AC1BCD37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05D0721C-4E00-426D-C8D6-D8B5A4358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494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E935C-1E8A-7850-3C46-99806099B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295D011F-FA2B-67C8-FBE5-1EB074DBF5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BD36DC4B-6241-2496-69D2-2857FBC44E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146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56817-4EF6-EE0D-0132-93C20B799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B48A3DE7-448A-B1C7-C625-E50DEE3C0A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45D159E4-3F65-4C7E-CD4C-30A9CFAC8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84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D6C656-8250-1121-AF2E-4C77E63835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A62C2F3D-B53B-0591-A4B2-BA02F9394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51A63EB9-6FBE-5728-D7DA-CCEAE3B21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585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08749D-315E-7DFC-189E-5D75102B2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1E4B1AFA-A31D-3E7E-E394-990CEC1512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B60CFD83-9DEE-56D1-11F3-C951AA61B7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913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A6F15-39D3-4059-2769-2C8294E6A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CACFBFAE-9CEC-29C8-B048-3AA2E088F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EBBF9A1A-0AD8-82B1-9AEF-6C6CE2011C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023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11/13/2024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33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4F-7F2E-BBF7-1D01-9591FC10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1500E-1B21-58FE-220E-00848844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A929-9CC9-12C1-53A0-4F88686D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5219F-C2C3-BF91-EC03-082D181B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24DE-F2C3-F9CE-52BA-0DCAE90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DA374-A4C6-DF81-854D-7FEC60C4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2A56-1EAA-94CE-95E4-6376C62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6F12-EBCD-E398-4B05-38D1849A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14E3-AF6B-EE3F-C67D-8C3C9F63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2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11/13/2024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66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50D01-D5E2-428A-AE08-76E1A1DE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80FC-1548-4484-B710-52C46DF4372C}" type="datetimeFigureOut">
              <a:rPr lang="en-US" altLang="en-US"/>
              <a:pPr>
                <a:defRPr/>
              </a:pPr>
              <a:t>11/13/2024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BFD9F-6660-423C-8177-032049E2D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08C25-670D-4B50-AC52-20C676C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C58D8-12F0-4BA1-945D-FED7E23CFE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84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E64C1-5C4B-EF60-7838-E7905201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4A8B-2C2D-5E37-C672-159E0F03F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6B33-0F47-41C1-7643-ED478061A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FD25F-F406-CA4B-90F9-06DF6365CF95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6EE6-09A1-60C9-DF51-B48202074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1342-F180-F95F-5312-2E6E2B52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0" r:id="rId2"/>
    <p:sldLayoutId id="21474837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939F2DA3-9B9D-4A8F-A3FF-A234C4A6ED17}" type="datetimeFigureOut">
              <a:rPr lang="en-US" altLang="en-US" smtClean="0"/>
              <a:pPr>
                <a:defRPr/>
              </a:pPr>
              <a:t>11/13/2024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FE7796A-8196-420C-AAA9-43489024A0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32402CA-E3E6-4807-8AA6-CB20C97619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5898E1D-00DB-4F5D-91AD-075D383598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01E52-E851-4568-9593-FE67F566D1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F36B1F-C070-48C5-B71E-39635847448A}" type="datetimeFigureOut">
              <a:rPr lang="en-US" altLang="en-US"/>
              <a:pPr>
                <a:defRPr/>
              </a:pPr>
              <a:t>11/13/2024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0290F-A469-4C60-A1D4-3C65FBB6D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5E537-0FFC-40F1-AADA-B9DA061C6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EEB7C92-BB71-4D78-B8BC-845616958D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6AF-736B-7E76-0C96-CCE1D96C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62000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12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4.72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498B9-08AF-8042-E43B-111D581B4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060" y="3810000"/>
            <a:ext cx="8945880" cy="1600200"/>
          </a:xfrm>
        </p:spPr>
        <p:txBody>
          <a:bodyPr vert="horz" lIns="91440" tIns="45720" rIns="91440" bIns="45720" rtlCol="0" anchor="t">
            <a:noAutofit/>
          </a:bodyPr>
          <a:lstStyle/>
          <a:p>
            <a:pPr eaLnBrk="1" hangingPunct="1"/>
            <a:r>
              <a:rPr lang="en-US" alt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 by: Gina Johnson (‘14)</a:t>
            </a:r>
          </a:p>
          <a:p>
            <a:pPr eaLnBrk="1" hangingPunct="1"/>
            <a:r>
              <a:rPr lang="en-US" alt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Edited by: Katrina Curtiss (’15), McKenzie Hubert (’16), Amy Penick (’17), Natalie Goh (’17), Doris Chen (’18), Olivia Young (’19), Emily </a:t>
            </a:r>
            <a:r>
              <a:rPr lang="en-US" altLang="en-US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Spiek</a:t>
            </a:r>
            <a:r>
              <a:rPr lang="en-US" altLang="en-US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(’21), Ailen Lao (’23), Austin Kwan (’24), and </a:t>
            </a:r>
            <a:r>
              <a:rPr lang="en-US" alt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Ashlyn Dumaw (‘25)</a:t>
            </a:r>
          </a:p>
        </p:txBody>
      </p:sp>
    </p:spTree>
    <p:extLst>
      <p:ext uri="{BB962C8B-B14F-4D97-AF65-F5344CB8AC3E}">
        <p14:creationId xmlns:p14="http://schemas.microsoft.com/office/powerpoint/2010/main" val="152731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0FE3DF-F036-F813-2FC8-1AE5E57C3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078F510-2B36-4051-B1B1-B8E8F1E8D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Flow Rate of Vapor to the Condenser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534066D2-2D53-3D17-90E6-95553A4A6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1828800"/>
            <a:ext cx="8915400" cy="389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nip Single Corner Rectangle 3">
            <a:extLst>
              <a:ext uri="{FF2B5EF4-FFF2-40B4-BE49-F238E27FC236}">
                <a16:creationId xmlns:a16="http://schemas.microsoft.com/office/drawing/2014/main" id="{870FEAC4-6EAF-4995-1320-8A9282F1AE3C}"/>
              </a:ext>
            </a:extLst>
          </p:cNvPr>
          <p:cNvSpPr/>
          <p:nvPr/>
        </p:nvSpPr>
        <p:spPr bwMode="auto">
          <a:xfrm rot="10800000">
            <a:off x="7924800" y="1676400"/>
            <a:ext cx="2209800" cy="1371600"/>
          </a:xfrm>
          <a:prstGeom prst="snip1Rect">
            <a:avLst>
              <a:gd name="adj" fmla="val 50000"/>
            </a:avLst>
          </a:prstGeom>
          <a:noFill/>
          <a:ln w="38100">
            <a:solidFill>
              <a:srgbClr val="7488C6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0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8EF1A0-591C-F8A5-96BE-F4D728312D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3908387-1CC1-DB47-4527-F3305FF8C0AB}"/>
              </a:ext>
            </a:extLst>
          </p:cNvPr>
          <p:cNvSpPr txBox="1"/>
          <p:nvPr/>
        </p:nvSpPr>
        <p:spPr>
          <a:xfrm>
            <a:off x="1006473" y="1587073"/>
            <a:ext cx="4784727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Mass balance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= L + 52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Relationship between L and V?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(from Part B: rectifying section)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= 0.78V + 52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= 240 mol/min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DBA44B3-5CBF-6F60-364E-DFE836B2E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Flow Rate of Vapor to the Condenser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1F6991-8A82-6CD4-B084-C8060D240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773" y="5076825"/>
            <a:ext cx="728663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2537" name="Picture 3">
            <a:extLst>
              <a:ext uri="{FF2B5EF4-FFF2-40B4-BE49-F238E27FC236}">
                <a16:creationId xmlns:a16="http://schemas.microsoft.com/office/drawing/2014/main" id="{36D2CEAD-D781-620C-0639-F294A9B6E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36" t="-2260" r="1357" b="68361"/>
          <a:stretch>
            <a:fillRect/>
          </a:stretch>
        </p:blipFill>
        <p:spPr bwMode="auto">
          <a:xfrm>
            <a:off x="7082472" y="2547938"/>
            <a:ext cx="40386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8" name="Rectangle 4">
            <a:extLst>
              <a:ext uri="{FF2B5EF4-FFF2-40B4-BE49-F238E27FC236}">
                <a16:creationId xmlns:a16="http://schemas.microsoft.com/office/drawing/2014/main" id="{6A6A6B9B-603E-1C92-EE96-3BA577301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7672" y="3592513"/>
            <a:ext cx="1066800" cy="1416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9" name="TextBox 5">
            <a:extLst>
              <a:ext uri="{FF2B5EF4-FFF2-40B4-BE49-F238E27FC236}">
                <a16:creationId xmlns:a16="http://schemas.microsoft.com/office/drawing/2014/main" id="{F3D09E23-E8CB-3D08-3AD7-80766E694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485" y="2804322"/>
            <a:ext cx="484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7488C6"/>
                </a:solidFill>
              </a:rPr>
              <a:t>V</a:t>
            </a:r>
          </a:p>
        </p:txBody>
      </p:sp>
      <p:sp>
        <p:nvSpPr>
          <p:cNvPr id="22540" name="TextBox 6">
            <a:extLst>
              <a:ext uri="{FF2B5EF4-FFF2-40B4-BE49-F238E27FC236}">
                <a16:creationId xmlns:a16="http://schemas.microsoft.com/office/drawing/2014/main" id="{10A1C8F2-B165-A7DD-B231-5E5B2314A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5142" y="4194273"/>
            <a:ext cx="3851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>
                <a:solidFill>
                  <a:srgbClr val="7488C6"/>
                </a:solidFill>
              </a:rPr>
              <a:t>L</a:t>
            </a:r>
          </a:p>
        </p:txBody>
      </p:sp>
      <p:sp>
        <p:nvSpPr>
          <p:cNvPr id="22536" name="TextBox 6">
            <a:extLst>
              <a:ext uri="{FF2B5EF4-FFF2-40B4-BE49-F238E27FC236}">
                <a16:creationId xmlns:a16="http://schemas.microsoft.com/office/drawing/2014/main" id="{3B265D65-CB52-A131-5B76-598E5306F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8473" y="4194176"/>
            <a:ext cx="23663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>
                <a:solidFill>
                  <a:srgbClr val="7488C6"/>
                </a:solidFill>
              </a:rPr>
              <a:t>52 mol/min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6DE2918-CBFA-D2F6-C16C-3925B14625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331" y="3188525"/>
            <a:ext cx="1480384" cy="87005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7B368F7-D49A-2D2E-A00E-B96E9CDFFED5}"/>
              </a:ext>
            </a:extLst>
          </p:cNvPr>
          <p:cNvSpPr/>
          <p:nvPr/>
        </p:nvSpPr>
        <p:spPr>
          <a:xfrm>
            <a:off x="935900" y="5494738"/>
            <a:ext cx="2416900" cy="592376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2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9" grpId="0"/>
      <p:bldP spid="22540" grpId="0"/>
      <p:bldP spid="22536" grpId="0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3454B-2372-B1FA-8EFF-A367F0386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C6B976-7AF1-04DD-C918-7FF3EA34065E}"/>
              </a:ext>
            </a:extLst>
          </p:cNvPr>
          <p:cNvSpPr txBox="1"/>
          <p:nvPr/>
        </p:nvSpPr>
        <p:spPr>
          <a:xfrm>
            <a:off x="1006473" y="1587073"/>
            <a:ext cx="478472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Reactor output: 40%</a:t>
            </a:r>
            <a:endParaRPr lang="en-US" sz="25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(feed to distillation column)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stage is within constraints!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this operating temperature</a:t>
            </a:r>
            <a:b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still work?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0EC5D8F-8FBB-45E1-BE74-51EB3784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Distillation Operation with 40% Feed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D30068-32E0-7918-CF9F-E6D9F41C4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773" y="5076825"/>
            <a:ext cx="728663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92B71B8-E1AB-50D9-59D1-B853B3F674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194668"/>
            <a:ext cx="5573713" cy="5599465"/>
          </a:xfrm>
        </p:spPr>
      </p:pic>
      <p:sp>
        <p:nvSpPr>
          <p:cNvPr id="3" name="Freeform 1">
            <a:extLst>
              <a:ext uri="{FF2B5EF4-FFF2-40B4-BE49-F238E27FC236}">
                <a16:creationId xmlns:a16="http://schemas.microsoft.com/office/drawing/2014/main" id="{F6C9084F-C2C3-5EE0-F307-FCCAC97FB8A2}"/>
              </a:ext>
            </a:extLst>
          </p:cNvPr>
          <p:cNvSpPr>
            <a:spLocks/>
          </p:cNvSpPr>
          <p:nvPr/>
        </p:nvSpPr>
        <p:spPr bwMode="auto">
          <a:xfrm>
            <a:off x="7481887" y="3124200"/>
            <a:ext cx="900113" cy="957263"/>
          </a:xfrm>
          <a:custGeom>
            <a:avLst/>
            <a:gdLst>
              <a:gd name="T0" fmla="*/ 0 w 903383"/>
              <a:gd name="T1" fmla="*/ 1091025 h 932334"/>
              <a:gd name="T2" fmla="*/ 883545 w 903383"/>
              <a:gd name="T3" fmla="*/ 0 h 93233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3383" h="932334">
                <a:moveTo>
                  <a:pt x="0" y="932334"/>
                </a:moveTo>
                <a:cubicBezTo>
                  <a:pt x="149427" y="728821"/>
                  <a:pt x="547518" y="240492"/>
                  <a:pt x="903383" y="0"/>
                </a:cubicBezTo>
              </a:path>
            </a:pathLst>
          </a:custGeom>
          <a:noFill/>
          <a:ln w="5715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A31E51-C813-7E24-2F27-F6DD512CA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8863" y="3962400"/>
            <a:ext cx="338137" cy="304800"/>
          </a:xfrm>
          <a:prstGeom prst="rect">
            <a:avLst/>
          </a:prstGeom>
          <a:noFill/>
          <a:ln w="3810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9D59E1-CF8D-CA69-FB64-665F1F2A4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191000"/>
            <a:ext cx="1938335" cy="707886"/>
          </a:xfrm>
          <a:prstGeom prst="rect">
            <a:avLst/>
          </a:prstGeom>
          <a:solidFill>
            <a:schemeClr val="bg1"/>
          </a:solidFill>
          <a:ln w="57150">
            <a:solidFill>
              <a:srgbClr val="FB8FBB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0.20 ≤ </a:t>
            </a:r>
            <a:r>
              <a:rPr lang="en-US" altLang="en-US" sz="2000" i="1" dirty="0" err="1"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000" i="1" baseline="-25000" dirty="0" err="1"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 ≤ 0.40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0.40 ≤ </a:t>
            </a:r>
            <a:r>
              <a:rPr lang="en-US" altLang="en-US" sz="2000" i="1" dirty="0" err="1"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altLang="en-US" sz="2000" i="1" baseline="-25000" dirty="0" err="1"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alt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 ≤ 0.62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21361D-5AE1-03AD-43D7-F2EAAE01E4D1}"/>
              </a:ext>
            </a:extLst>
          </p:cNvPr>
          <p:cNvSpPr txBox="1"/>
          <p:nvPr/>
        </p:nvSpPr>
        <p:spPr>
          <a:xfrm>
            <a:off x="7921625" y="2849880"/>
            <a:ext cx="274638" cy="274320"/>
          </a:xfrm>
          <a:prstGeom prst="ellipse">
            <a:avLst/>
          </a:prstGeom>
          <a:solidFill>
            <a:srgbClr val="FB8FBB"/>
          </a:solidFill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52DD4B-87CC-E929-8FAB-5766C4080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6263" y="6019800"/>
            <a:ext cx="338137" cy="304800"/>
          </a:xfrm>
          <a:prstGeom prst="rect">
            <a:avLst/>
          </a:prstGeom>
          <a:noFill/>
          <a:ln w="3810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93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A1073D-5AEB-FBF3-EF1A-D0C698F853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D1A70D-7C3D-58F5-7A51-CE4D301FFBB9}"/>
              </a:ext>
            </a:extLst>
          </p:cNvPr>
          <p:cNvSpPr txBox="1"/>
          <p:nvPr/>
        </p:nvSpPr>
        <p:spPr>
          <a:xfrm>
            <a:off x="1006473" y="1587073"/>
            <a:ext cx="4784727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Reactor output: 40%</a:t>
            </a:r>
          </a:p>
          <a:p>
            <a:r>
              <a:rPr lang="en-US" sz="25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(feed to distillation column)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stage is within constraints!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 this operating temperature</a:t>
            </a:r>
            <a:b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still work?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change in operation!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B4390DD-2E4F-4B54-AEB2-A98BDADA1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Distillation Operation with 40% Feed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3536F7-9278-E4E4-2F3F-F7201AEBB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773" y="5076825"/>
            <a:ext cx="728663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752A49C6-B743-01F8-8AA3-6138DC627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29665"/>
            <a:ext cx="5816282" cy="500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8">
            <a:extLst>
              <a:ext uri="{FF2B5EF4-FFF2-40B4-BE49-F238E27FC236}">
                <a16:creationId xmlns:a16="http://schemas.microsoft.com/office/drawing/2014/main" id="{50E875E2-EE74-28E3-F05D-67446AA06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2" y="3581400"/>
            <a:ext cx="755787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8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79°C</a:t>
            </a:r>
          </a:p>
        </p:txBody>
      </p:sp>
      <p:sp>
        <p:nvSpPr>
          <p:cNvPr id="15" name="Line 9">
            <a:extLst>
              <a:ext uri="{FF2B5EF4-FFF2-40B4-BE49-F238E27FC236}">
                <a16:creationId xmlns:a16="http://schemas.microsoft.com/office/drawing/2014/main" id="{D5391D21-D5F6-9152-58FE-6FF66B336A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598" y="3667427"/>
            <a:ext cx="3025994" cy="9959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6">
            <a:extLst>
              <a:ext uri="{FF2B5EF4-FFF2-40B4-BE49-F238E27FC236}">
                <a16:creationId xmlns:a16="http://schemas.microsoft.com/office/drawing/2014/main" id="{04E00EE1-29FF-4CE4-8DB7-0EC06801139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32520" y="3667125"/>
            <a:ext cx="0" cy="1895475"/>
          </a:xfrm>
          <a:prstGeom prst="line">
            <a:avLst/>
          </a:prstGeom>
          <a:noFill/>
          <a:ln w="57150">
            <a:solidFill>
              <a:srgbClr val="FB8FBB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1AF5F9-078A-B60C-ADE3-F630C1C533A8}"/>
              </a:ext>
            </a:extLst>
          </p:cNvPr>
          <p:cNvSpPr/>
          <p:nvPr/>
        </p:nvSpPr>
        <p:spPr>
          <a:xfrm>
            <a:off x="930270" y="4549516"/>
            <a:ext cx="3413129" cy="592376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0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16FBC-C3DA-3529-2FFA-852B0A6AD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1426910-E314-7F37-1EC9-B6D0E05E87FF}"/>
              </a:ext>
            </a:extLst>
          </p:cNvPr>
          <p:cNvSpPr txBox="1"/>
          <p:nvPr/>
        </p:nvSpPr>
        <p:spPr>
          <a:xfrm>
            <a:off x="1006473" y="1587073"/>
            <a:ext cx="47847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Reactor output: 30%</a:t>
            </a:r>
          </a:p>
          <a:p>
            <a:r>
              <a:rPr lang="en-US" sz="25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(feed to distillation column)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stage is </a:t>
            </a:r>
            <a:r>
              <a:rPr lang="en-US" sz="2500" b="1" dirty="0">
                <a:solidFill>
                  <a:srgbClr val="FB8FB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within constraints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526DD9-206B-6377-4F4A-403B3A4A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Distillation Operation with 30% Feed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AD5AAD-DD0E-9674-707A-D444C3F9A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773" y="5076825"/>
            <a:ext cx="728663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4E8A21E3-224F-76B7-020F-2ACF05FAC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194668"/>
            <a:ext cx="5573713" cy="5599465"/>
          </a:xfrm>
        </p:spPr>
      </p:pic>
      <p:sp>
        <p:nvSpPr>
          <p:cNvPr id="3" name="Freeform 1">
            <a:extLst>
              <a:ext uri="{FF2B5EF4-FFF2-40B4-BE49-F238E27FC236}">
                <a16:creationId xmlns:a16="http://schemas.microsoft.com/office/drawing/2014/main" id="{3A91D920-49DE-B5A8-3DF1-27F440735FDB}"/>
              </a:ext>
            </a:extLst>
          </p:cNvPr>
          <p:cNvSpPr>
            <a:spLocks/>
          </p:cNvSpPr>
          <p:nvPr/>
        </p:nvSpPr>
        <p:spPr bwMode="auto">
          <a:xfrm>
            <a:off x="7162800" y="3581401"/>
            <a:ext cx="778803" cy="990600"/>
          </a:xfrm>
          <a:custGeom>
            <a:avLst/>
            <a:gdLst>
              <a:gd name="T0" fmla="*/ 0 w 903383"/>
              <a:gd name="T1" fmla="*/ 1091025 h 932334"/>
              <a:gd name="T2" fmla="*/ 883545 w 903383"/>
              <a:gd name="T3" fmla="*/ 0 h 93233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3383" h="932334">
                <a:moveTo>
                  <a:pt x="0" y="932334"/>
                </a:moveTo>
                <a:cubicBezTo>
                  <a:pt x="149427" y="728821"/>
                  <a:pt x="547518" y="240492"/>
                  <a:pt x="903383" y="0"/>
                </a:cubicBezTo>
              </a:path>
            </a:pathLst>
          </a:custGeom>
          <a:noFill/>
          <a:ln w="5715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C6300-162A-5AAB-3B80-3B870413B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419600"/>
            <a:ext cx="338137" cy="304800"/>
          </a:xfrm>
          <a:prstGeom prst="rect">
            <a:avLst/>
          </a:prstGeom>
          <a:noFill/>
          <a:ln w="3810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97E01E-7BC6-B40F-558E-B766DC63A141}"/>
              </a:ext>
            </a:extLst>
          </p:cNvPr>
          <p:cNvSpPr txBox="1"/>
          <p:nvPr/>
        </p:nvSpPr>
        <p:spPr>
          <a:xfrm>
            <a:off x="7848600" y="2864830"/>
            <a:ext cx="274638" cy="274320"/>
          </a:xfrm>
          <a:prstGeom prst="ellipse">
            <a:avLst/>
          </a:prstGeom>
          <a:solidFill>
            <a:srgbClr val="FB8FBB"/>
          </a:solidFill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6EB4E2-DFEC-91E5-E680-59DF6E030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74" y="6040199"/>
            <a:ext cx="338137" cy="304800"/>
          </a:xfrm>
          <a:prstGeom prst="rect">
            <a:avLst/>
          </a:prstGeom>
          <a:noFill/>
          <a:ln w="3810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06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0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BD36B-D132-2698-D083-8861540CA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2FE07C0-7876-5C65-D879-E9BE91F9BF7E}"/>
              </a:ext>
            </a:extLst>
          </p:cNvPr>
          <p:cNvSpPr txBox="1"/>
          <p:nvPr/>
        </p:nvSpPr>
        <p:spPr>
          <a:xfrm>
            <a:off x="1006473" y="1587073"/>
            <a:ext cx="478472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Reactor output: 30%</a:t>
            </a:r>
          </a:p>
          <a:p>
            <a:r>
              <a:rPr lang="en-US" sz="25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(feed to distillation column)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stage is </a:t>
            </a:r>
            <a:r>
              <a:rPr lang="en-US" sz="2500" b="1" dirty="0">
                <a:solidFill>
                  <a:srgbClr val="FB8FB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within constraints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temperature </a:t>
            </a:r>
            <a:r>
              <a:rPr lang="en-US" sz="2500" b="1" dirty="0">
                <a:solidFill>
                  <a:srgbClr val="FB8FB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longer works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9C35A03-4B6E-1DE7-BB1E-9D88C7846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Distillation Operation with 30% Feed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E2572EC0-4BD5-06A0-4CBF-15B7B267B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29665"/>
            <a:ext cx="5816282" cy="500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8">
            <a:extLst>
              <a:ext uri="{FF2B5EF4-FFF2-40B4-BE49-F238E27FC236}">
                <a16:creationId xmlns:a16="http://schemas.microsoft.com/office/drawing/2014/main" id="{F4D9AC12-90CD-901E-5FF4-7C03F9B8D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2" y="3581400"/>
            <a:ext cx="755787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8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79°C</a:t>
            </a:r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A2E1B4E2-2695-A0E3-2361-64D588323B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598" y="3667427"/>
            <a:ext cx="3025994" cy="9959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6">
            <a:extLst>
              <a:ext uri="{FF2B5EF4-FFF2-40B4-BE49-F238E27FC236}">
                <a16:creationId xmlns:a16="http://schemas.microsoft.com/office/drawing/2014/main" id="{DA7BAFEE-DA7A-AE8E-658A-84B5B8D9A5B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3667125"/>
            <a:ext cx="0" cy="1895475"/>
          </a:xfrm>
          <a:prstGeom prst="line">
            <a:avLst/>
          </a:prstGeom>
          <a:noFill/>
          <a:ln w="57150">
            <a:solidFill>
              <a:srgbClr val="FB8FBB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9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37082D-5C65-DAE4-B5B2-B99914FF2B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44E0041-A3A2-D433-D9D3-AFA404AEB831}"/>
              </a:ext>
            </a:extLst>
          </p:cNvPr>
          <p:cNvSpPr txBox="1"/>
          <p:nvPr/>
        </p:nvSpPr>
        <p:spPr>
          <a:xfrm>
            <a:off x="1006473" y="1587073"/>
            <a:ext cx="94329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Constraints: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enters at stage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is 30% </a:t>
            </a:r>
            <a:r>
              <a:rPr lang="en-US" sz="3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is liquid and vapor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3000" i="1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0.3 could be a fulcrum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Bottoms is 2% </a:t>
            </a:r>
            <a:r>
              <a:rPr lang="en-US" sz="3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Distillate is 98% </a:t>
            </a:r>
            <a:r>
              <a:rPr lang="en-US" sz="3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have 11 stages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33E337-D5CB-51D5-2FB4-07EC71528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Distillation Operation with 30% Feed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4B0956-1F2D-DACD-4D5A-D5C407CB68E8}"/>
              </a:ext>
            </a:extLst>
          </p:cNvPr>
          <p:cNvSpPr/>
          <p:nvPr/>
        </p:nvSpPr>
        <p:spPr>
          <a:xfrm>
            <a:off x="7239000" y="2910631"/>
            <a:ext cx="3336927" cy="1600200"/>
          </a:xfrm>
          <a:prstGeom prst="rect">
            <a:avLst/>
          </a:prstGeom>
          <a:noFill/>
          <a:ln w="76200">
            <a:solidFill>
              <a:srgbClr val="7488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Technique:</a:t>
            </a:r>
            <a:br>
              <a:rPr lang="en-US" sz="3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Guess &amp; Check</a:t>
            </a:r>
          </a:p>
        </p:txBody>
      </p:sp>
    </p:spTree>
    <p:extLst>
      <p:ext uri="{BB962C8B-B14F-4D97-AF65-F5344CB8AC3E}">
        <p14:creationId xmlns:p14="http://schemas.microsoft.com/office/powerpoint/2010/main" val="369454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1BF973-87BA-24F4-EB32-A2F76596C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3CE4023-9098-8F83-6C9B-9FA133DC8D3C}"/>
              </a:ext>
            </a:extLst>
          </p:cNvPr>
          <p:cNvSpPr txBox="1"/>
          <p:nvPr/>
        </p:nvSpPr>
        <p:spPr>
          <a:xfrm>
            <a:off x="560385" y="1574986"/>
            <a:ext cx="518477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feed constraint region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targets for bottoms/distillate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 operating lines, intersecting near feed constraint region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off stages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 stages: 11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L/V ratios for stripping and rectifying sections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feed stage, find composition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stage: stage 5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857E44F-6BB6-01FE-E6B4-310FB273B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Distillation Operation with 30% Feed</a:t>
            </a:r>
          </a:p>
        </p:txBody>
      </p:sp>
      <p:pic>
        <p:nvPicPr>
          <p:cNvPr id="26" name="Picture 4">
            <a:extLst>
              <a:ext uri="{FF2B5EF4-FFF2-40B4-BE49-F238E27FC236}">
                <a16:creationId xmlns:a16="http://schemas.microsoft.com/office/drawing/2014/main" id="{27AEFED6-F779-A623-3B49-706F7137C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6" y="1235072"/>
            <a:ext cx="5486400" cy="544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Line 7">
            <a:extLst>
              <a:ext uri="{FF2B5EF4-FFF2-40B4-BE49-F238E27FC236}">
                <a16:creationId xmlns:a16="http://schemas.microsoft.com/office/drawing/2014/main" id="{E083EA35-930B-853B-AFC9-7DAD8061E4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05637" y="4156073"/>
            <a:ext cx="1171575" cy="1762125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8">
            <a:extLst>
              <a:ext uri="{FF2B5EF4-FFF2-40B4-BE49-F238E27FC236}">
                <a16:creationId xmlns:a16="http://schemas.microsoft.com/office/drawing/2014/main" id="{A4D708D6-B13C-3624-8941-CD2202E452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77211" y="1519236"/>
            <a:ext cx="3246438" cy="2636837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5">
            <a:extLst>
              <a:ext uri="{FF2B5EF4-FFF2-40B4-BE49-F238E27FC236}">
                <a16:creationId xmlns:a16="http://schemas.microsoft.com/office/drawing/2014/main" id="{F59D2521-DEB9-3BA6-D1EB-D6834BAF5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5636" y="5918198"/>
            <a:ext cx="0" cy="117475"/>
          </a:xfrm>
          <a:prstGeom prst="line">
            <a:avLst/>
          </a:prstGeom>
          <a:noFill/>
          <a:ln w="444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5">
            <a:extLst>
              <a:ext uri="{FF2B5EF4-FFF2-40B4-BE49-F238E27FC236}">
                <a16:creationId xmlns:a16="http://schemas.microsoft.com/office/drawing/2014/main" id="{AA5BC9EC-33EB-3EBF-7A4B-B8D2040400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24" y="1519236"/>
            <a:ext cx="0" cy="4516437"/>
          </a:xfrm>
          <a:prstGeom prst="line">
            <a:avLst/>
          </a:prstGeom>
          <a:noFill/>
          <a:ln w="444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6E23837-1A1C-807A-6601-828A55A6AFA8}"/>
              </a:ext>
            </a:extLst>
          </p:cNvPr>
          <p:cNvCxnSpPr/>
          <p:nvPr/>
        </p:nvCxnSpPr>
        <p:spPr>
          <a:xfrm flipH="1">
            <a:off x="9167811" y="2787647"/>
            <a:ext cx="685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8F3B8A9-0DC3-8A16-34B9-9EF3BD1071A5}"/>
              </a:ext>
            </a:extLst>
          </p:cNvPr>
          <p:cNvCxnSpPr>
            <a:cxnSpLocks/>
          </p:cNvCxnSpPr>
          <p:nvPr/>
        </p:nvCxnSpPr>
        <p:spPr>
          <a:xfrm flipH="1">
            <a:off x="8566149" y="3336922"/>
            <a:ext cx="60166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4175805-F502-4492-67BD-2969805574B1}"/>
              </a:ext>
            </a:extLst>
          </p:cNvPr>
          <p:cNvCxnSpPr>
            <a:cxnSpLocks/>
            <a:stCxn id="30" idx="0"/>
          </p:cNvCxnSpPr>
          <p:nvPr/>
        </p:nvCxnSpPr>
        <p:spPr>
          <a:xfrm flipH="1">
            <a:off x="11215686" y="1519235"/>
            <a:ext cx="19843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4DE4497-43EB-21F4-E5CD-CF4077679B30}"/>
              </a:ext>
            </a:extLst>
          </p:cNvPr>
          <p:cNvCxnSpPr>
            <a:cxnSpLocks/>
          </p:cNvCxnSpPr>
          <p:nvPr/>
        </p:nvCxnSpPr>
        <p:spPr>
          <a:xfrm flipH="1" flipV="1">
            <a:off x="9853612" y="2301873"/>
            <a:ext cx="4763" cy="4857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666E0F1-B8BA-3E50-44E9-FA6C55808A1E}"/>
              </a:ext>
            </a:extLst>
          </p:cNvPr>
          <p:cNvCxnSpPr/>
          <p:nvPr/>
        </p:nvCxnSpPr>
        <p:spPr>
          <a:xfrm flipV="1">
            <a:off x="9167811" y="2787648"/>
            <a:ext cx="0" cy="5492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16A7064-11D2-500E-AEE4-A6D7DD8D019C}"/>
              </a:ext>
            </a:extLst>
          </p:cNvPr>
          <p:cNvCxnSpPr>
            <a:cxnSpLocks/>
          </p:cNvCxnSpPr>
          <p:nvPr/>
        </p:nvCxnSpPr>
        <p:spPr>
          <a:xfrm flipV="1">
            <a:off x="7793036" y="4273547"/>
            <a:ext cx="0" cy="406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3428DD1-AC7E-2515-968C-554E8B5D6070}"/>
              </a:ext>
            </a:extLst>
          </p:cNvPr>
          <p:cNvCxnSpPr>
            <a:cxnSpLocks/>
          </p:cNvCxnSpPr>
          <p:nvPr/>
        </p:nvCxnSpPr>
        <p:spPr>
          <a:xfrm flipH="1">
            <a:off x="7493000" y="4695822"/>
            <a:ext cx="30003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3142BA2-D07C-5AA6-7374-D30666BF5CEC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7005636" y="5654673"/>
            <a:ext cx="0" cy="2635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5CAE07B-EE74-2024-90E6-AD0B1AB469C0}"/>
              </a:ext>
            </a:extLst>
          </p:cNvPr>
          <p:cNvCxnSpPr/>
          <p:nvPr/>
        </p:nvCxnSpPr>
        <p:spPr>
          <a:xfrm flipH="1">
            <a:off x="7005636" y="5654672"/>
            <a:ext cx="177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4817C3C-9FFB-EAD5-0D4A-23FD4D75B062}"/>
              </a:ext>
            </a:extLst>
          </p:cNvPr>
          <p:cNvCxnSpPr/>
          <p:nvPr/>
        </p:nvCxnSpPr>
        <p:spPr>
          <a:xfrm flipV="1">
            <a:off x="7183436" y="5240335"/>
            <a:ext cx="0" cy="4111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AAC8560-3C3D-C713-56FA-36D882BCD756}"/>
              </a:ext>
            </a:extLst>
          </p:cNvPr>
          <p:cNvCxnSpPr>
            <a:cxnSpLocks/>
          </p:cNvCxnSpPr>
          <p:nvPr/>
        </p:nvCxnSpPr>
        <p:spPr>
          <a:xfrm flipH="1">
            <a:off x="7169150" y="5246685"/>
            <a:ext cx="31908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8DBB261-3D75-D47A-4304-D0B053990998}"/>
              </a:ext>
            </a:extLst>
          </p:cNvPr>
          <p:cNvCxnSpPr>
            <a:cxnSpLocks/>
          </p:cNvCxnSpPr>
          <p:nvPr/>
        </p:nvCxnSpPr>
        <p:spPr>
          <a:xfrm flipV="1">
            <a:off x="7488236" y="4679947"/>
            <a:ext cx="0" cy="5603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22E4740-988C-E77F-AF8B-3CC9A74308A9}"/>
              </a:ext>
            </a:extLst>
          </p:cNvPr>
          <p:cNvCxnSpPr>
            <a:cxnSpLocks/>
          </p:cNvCxnSpPr>
          <p:nvPr/>
        </p:nvCxnSpPr>
        <p:spPr>
          <a:xfrm flipH="1">
            <a:off x="8097836" y="3844922"/>
            <a:ext cx="457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E7182AE-BC01-E88D-88C6-EB8106CD0169}"/>
              </a:ext>
            </a:extLst>
          </p:cNvPr>
          <p:cNvCxnSpPr>
            <a:cxnSpLocks/>
          </p:cNvCxnSpPr>
          <p:nvPr/>
        </p:nvCxnSpPr>
        <p:spPr>
          <a:xfrm flipH="1">
            <a:off x="7793036" y="4273547"/>
            <a:ext cx="304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73B0920-111B-F739-01E3-878E0AE62961}"/>
              </a:ext>
            </a:extLst>
          </p:cNvPr>
          <p:cNvCxnSpPr>
            <a:cxnSpLocks/>
          </p:cNvCxnSpPr>
          <p:nvPr/>
        </p:nvCxnSpPr>
        <p:spPr>
          <a:xfrm flipV="1">
            <a:off x="8566149" y="3336922"/>
            <a:ext cx="0" cy="508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A8C7166-1616-7AF0-736B-388DC593F4F7}"/>
              </a:ext>
            </a:extLst>
          </p:cNvPr>
          <p:cNvCxnSpPr>
            <a:cxnSpLocks/>
          </p:cNvCxnSpPr>
          <p:nvPr/>
        </p:nvCxnSpPr>
        <p:spPr>
          <a:xfrm flipV="1">
            <a:off x="8097836" y="3844923"/>
            <a:ext cx="0" cy="4175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72" name="Straight Connector 28671">
            <a:extLst>
              <a:ext uri="{FF2B5EF4-FFF2-40B4-BE49-F238E27FC236}">
                <a16:creationId xmlns:a16="http://schemas.microsoft.com/office/drawing/2014/main" id="{D6EEE844-BF59-816A-9FF7-713101EF1C2F}"/>
              </a:ext>
            </a:extLst>
          </p:cNvPr>
          <p:cNvCxnSpPr>
            <a:cxnSpLocks/>
          </p:cNvCxnSpPr>
          <p:nvPr/>
        </p:nvCxnSpPr>
        <p:spPr>
          <a:xfrm flipH="1">
            <a:off x="10922000" y="1689097"/>
            <a:ext cx="30003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74" name="Straight Connector 28673">
            <a:extLst>
              <a:ext uri="{FF2B5EF4-FFF2-40B4-BE49-F238E27FC236}">
                <a16:creationId xmlns:a16="http://schemas.microsoft.com/office/drawing/2014/main" id="{5994EA94-30DB-D3F7-4F54-7F57AF4F6763}"/>
              </a:ext>
            </a:extLst>
          </p:cNvPr>
          <p:cNvCxnSpPr>
            <a:cxnSpLocks/>
          </p:cNvCxnSpPr>
          <p:nvPr/>
        </p:nvCxnSpPr>
        <p:spPr>
          <a:xfrm flipH="1">
            <a:off x="10460036" y="1920872"/>
            <a:ext cx="457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75" name="Straight Connector 28674">
            <a:extLst>
              <a:ext uri="{FF2B5EF4-FFF2-40B4-BE49-F238E27FC236}">
                <a16:creationId xmlns:a16="http://schemas.microsoft.com/office/drawing/2014/main" id="{01B08971-E0B7-357A-41F3-61AB48518271}"/>
              </a:ext>
            </a:extLst>
          </p:cNvPr>
          <p:cNvCxnSpPr>
            <a:cxnSpLocks/>
          </p:cNvCxnSpPr>
          <p:nvPr/>
        </p:nvCxnSpPr>
        <p:spPr>
          <a:xfrm flipH="1">
            <a:off x="9853612" y="2295522"/>
            <a:ext cx="60642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76" name="Straight Connector 28675">
            <a:extLst>
              <a:ext uri="{FF2B5EF4-FFF2-40B4-BE49-F238E27FC236}">
                <a16:creationId xmlns:a16="http://schemas.microsoft.com/office/drawing/2014/main" id="{B75F71C8-7ABF-92EB-0351-BBD82C95B1DA}"/>
              </a:ext>
            </a:extLst>
          </p:cNvPr>
          <p:cNvCxnSpPr>
            <a:cxnSpLocks/>
          </p:cNvCxnSpPr>
          <p:nvPr/>
        </p:nvCxnSpPr>
        <p:spPr>
          <a:xfrm flipV="1">
            <a:off x="11217275" y="1519235"/>
            <a:ext cx="3175" cy="177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77" name="Straight Connector 28676">
            <a:extLst>
              <a:ext uri="{FF2B5EF4-FFF2-40B4-BE49-F238E27FC236}">
                <a16:creationId xmlns:a16="http://schemas.microsoft.com/office/drawing/2014/main" id="{528D90F6-4D36-87DC-7CC8-11EC2A955F8C}"/>
              </a:ext>
            </a:extLst>
          </p:cNvPr>
          <p:cNvCxnSpPr>
            <a:cxnSpLocks/>
          </p:cNvCxnSpPr>
          <p:nvPr/>
        </p:nvCxnSpPr>
        <p:spPr>
          <a:xfrm flipV="1">
            <a:off x="10917236" y="1692272"/>
            <a:ext cx="0" cy="2286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678" name="Straight Connector 28677">
            <a:extLst>
              <a:ext uri="{FF2B5EF4-FFF2-40B4-BE49-F238E27FC236}">
                <a16:creationId xmlns:a16="http://schemas.microsoft.com/office/drawing/2014/main" id="{0154D31B-AE51-0F80-AB1D-CEB5F959B413}"/>
              </a:ext>
            </a:extLst>
          </p:cNvPr>
          <p:cNvCxnSpPr>
            <a:cxnSpLocks/>
          </p:cNvCxnSpPr>
          <p:nvPr/>
        </p:nvCxnSpPr>
        <p:spPr>
          <a:xfrm flipV="1">
            <a:off x="10460036" y="1920872"/>
            <a:ext cx="0" cy="381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679" name="Left Arrow 127">
            <a:extLst>
              <a:ext uri="{FF2B5EF4-FFF2-40B4-BE49-F238E27FC236}">
                <a16:creationId xmlns:a16="http://schemas.microsoft.com/office/drawing/2014/main" id="{185CDD3C-DF5B-FD40-598C-FFD9737E6A6D}"/>
              </a:ext>
            </a:extLst>
          </p:cNvPr>
          <p:cNvSpPr>
            <a:spLocks noChangeArrowheads="1"/>
          </p:cNvSpPr>
          <p:nvPr/>
        </p:nvSpPr>
        <p:spPr bwMode="auto">
          <a:xfrm rot="2065549">
            <a:off x="8215311" y="4248148"/>
            <a:ext cx="1627188" cy="639763"/>
          </a:xfrm>
          <a:prstGeom prst="leftArrow">
            <a:avLst>
              <a:gd name="adj1" fmla="val 50000"/>
              <a:gd name="adj2" fmla="val 49974"/>
            </a:avLst>
          </a:prstGeom>
          <a:solidFill>
            <a:srgbClr val="9BBF9C"/>
          </a:solidFill>
          <a:ln w="127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0" name="Line 5">
            <a:extLst>
              <a:ext uri="{FF2B5EF4-FFF2-40B4-BE49-F238E27FC236}">
                <a16:creationId xmlns:a16="http://schemas.microsoft.com/office/drawing/2014/main" id="{1AF78415-3BF1-14EE-E553-A3D4B37C2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12125" y="3856035"/>
            <a:ext cx="9525" cy="2360612"/>
          </a:xfrm>
          <a:prstGeom prst="line">
            <a:avLst/>
          </a:prstGeom>
          <a:ln w="38100">
            <a:solidFill>
              <a:srgbClr val="9BBF9C"/>
            </a:solidFill>
            <a:headEnd/>
            <a:tailE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681" name="Line 5">
            <a:extLst>
              <a:ext uri="{FF2B5EF4-FFF2-40B4-BE49-F238E27FC236}">
                <a16:creationId xmlns:a16="http://schemas.microsoft.com/office/drawing/2014/main" id="{2ECE1023-3A77-A65B-F0CA-B2407EF46D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18300" y="3863972"/>
            <a:ext cx="1379537" cy="0"/>
          </a:xfrm>
          <a:prstGeom prst="line">
            <a:avLst/>
          </a:prstGeom>
          <a:noFill/>
          <a:ln w="38100">
            <a:solidFill>
              <a:srgbClr val="9BBF9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Text Box 45">
            <a:extLst>
              <a:ext uri="{FF2B5EF4-FFF2-40B4-BE49-F238E27FC236}">
                <a16:creationId xmlns:a16="http://schemas.microsoft.com/office/drawing/2014/main" id="{2F4C8DE2-863B-6661-F76F-587258CB3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3675" y="2909885"/>
            <a:ext cx="1609725" cy="984250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L/V Ratios: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Stripping: 1.52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Rectifying: 0.82</a:t>
            </a:r>
          </a:p>
        </p:txBody>
      </p:sp>
      <p:sp>
        <p:nvSpPr>
          <p:cNvPr id="28683" name="Text Box 45">
            <a:extLst>
              <a:ext uri="{FF2B5EF4-FFF2-40B4-BE49-F238E27FC236}">
                <a16:creationId xmlns:a16="http://schemas.microsoft.com/office/drawing/2014/main" id="{D10853B2-9A25-D627-6F59-D1B8D294F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7812" y="4156073"/>
            <a:ext cx="1539875" cy="1230313"/>
          </a:xfrm>
          <a:prstGeom prst="rect">
            <a:avLst/>
          </a:prstGeom>
          <a:solidFill>
            <a:schemeClr val="bg1"/>
          </a:solidFill>
          <a:ln w="38100">
            <a:solidFill>
              <a:srgbClr val="9BBF9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Feed M Composition: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 = 0.26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 = 0.47</a:t>
            </a:r>
          </a:p>
        </p:txBody>
      </p:sp>
      <p:sp>
        <p:nvSpPr>
          <p:cNvPr id="28684" name="TextBox 28683">
            <a:extLst>
              <a:ext uri="{FF2B5EF4-FFF2-40B4-BE49-F238E27FC236}">
                <a16:creationId xmlns:a16="http://schemas.microsoft.com/office/drawing/2014/main" id="{885D11EF-EA91-8BEA-1EFA-E557E9D7BAB6}"/>
              </a:ext>
            </a:extLst>
          </p:cNvPr>
          <p:cNvSpPr txBox="1"/>
          <p:nvPr/>
        </p:nvSpPr>
        <p:spPr>
          <a:xfrm>
            <a:off x="7945436" y="3336923"/>
            <a:ext cx="274638" cy="274320"/>
          </a:xfrm>
          <a:prstGeom prst="ellipse">
            <a:avLst/>
          </a:prstGeom>
          <a:solidFill>
            <a:srgbClr val="FB8FBB"/>
          </a:solidFill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5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8685" name="Freeform 45">
            <a:extLst>
              <a:ext uri="{FF2B5EF4-FFF2-40B4-BE49-F238E27FC236}">
                <a16:creationId xmlns:a16="http://schemas.microsoft.com/office/drawing/2014/main" id="{43D7CDB2-1858-491A-434D-AA25CE208E22}"/>
              </a:ext>
            </a:extLst>
          </p:cNvPr>
          <p:cNvSpPr>
            <a:spLocks/>
          </p:cNvSpPr>
          <p:nvPr/>
        </p:nvSpPr>
        <p:spPr bwMode="auto">
          <a:xfrm>
            <a:off x="7488237" y="3682998"/>
            <a:ext cx="798513" cy="981075"/>
          </a:xfrm>
          <a:custGeom>
            <a:avLst/>
            <a:gdLst>
              <a:gd name="T0" fmla="*/ 0 w 801368"/>
              <a:gd name="T1" fmla="*/ 1110822 h 957101"/>
              <a:gd name="T2" fmla="*/ 783996 w 801368"/>
              <a:gd name="T3" fmla="*/ 0 h 95710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01368" h="957101">
                <a:moveTo>
                  <a:pt x="0" y="957101"/>
                </a:moveTo>
                <a:cubicBezTo>
                  <a:pt x="225938" y="586413"/>
                  <a:pt x="464630" y="277642"/>
                  <a:pt x="801368" y="0"/>
                </a:cubicBezTo>
              </a:path>
            </a:pathLst>
          </a:custGeom>
          <a:noFill/>
          <a:ln w="5715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8686" name="Rectangle 28685">
            <a:extLst>
              <a:ext uri="{FF2B5EF4-FFF2-40B4-BE49-F238E27FC236}">
                <a16:creationId xmlns:a16="http://schemas.microsoft.com/office/drawing/2014/main" id="{F6405788-28B7-C9C6-DFC5-643FFE98A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068" y="4473572"/>
            <a:ext cx="338137" cy="304800"/>
          </a:xfrm>
          <a:prstGeom prst="rect">
            <a:avLst/>
          </a:prstGeom>
          <a:noFill/>
          <a:ln w="3810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8687" name="Rectangle 28686">
            <a:extLst>
              <a:ext uri="{FF2B5EF4-FFF2-40B4-BE49-F238E27FC236}">
                <a16:creationId xmlns:a16="http://schemas.microsoft.com/office/drawing/2014/main" id="{BD3BFE78-EF96-C5A8-80C1-C4CF6E8B0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096000"/>
            <a:ext cx="287338" cy="304800"/>
          </a:xfrm>
          <a:prstGeom prst="rect">
            <a:avLst/>
          </a:prstGeom>
          <a:noFill/>
          <a:ln w="3810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8688" name="TextBox 28687">
            <a:extLst>
              <a:ext uri="{FF2B5EF4-FFF2-40B4-BE49-F238E27FC236}">
                <a16:creationId xmlns:a16="http://schemas.microsoft.com/office/drawing/2014/main" id="{6AF291CF-83DD-3C20-BCEE-A48DBE4A98BF}"/>
              </a:ext>
            </a:extLst>
          </p:cNvPr>
          <p:cNvSpPr txBox="1"/>
          <p:nvPr/>
        </p:nvSpPr>
        <p:spPr>
          <a:xfrm>
            <a:off x="11031536" y="1219200"/>
            <a:ext cx="274638" cy="284381"/>
          </a:xfrm>
          <a:prstGeom prst="ellipse">
            <a:avLst/>
          </a:prstGeom>
          <a:solidFill>
            <a:srgbClr val="FB8FBB"/>
          </a:solidFill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5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FB8FB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8689" name="TextBox 33">
            <a:extLst>
              <a:ext uri="{FF2B5EF4-FFF2-40B4-BE49-F238E27FC236}">
                <a16:creationId xmlns:a16="http://schemas.microsoft.com/office/drawing/2014/main" id="{56A3F3EC-CCD6-7DF5-D0A7-4DF5CCCB7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7405" y="1233809"/>
            <a:ext cx="3429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 dirty="0">
                <a:solidFill>
                  <a:schemeClr val="bg1"/>
                </a:solidFill>
                <a:latin typeface="Arial" panose="020B0604020202020204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17455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5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5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25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75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250"/>
                            </p:stCondLst>
                            <p:childTnLst>
                              <p:par>
                                <p:cTn id="1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75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5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25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25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5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25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75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50"/>
                                        <p:tgtEl>
                                          <p:spTgt spid="2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25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250"/>
                            </p:stCondLst>
                            <p:childTnLst>
                              <p:par>
                                <p:cTn id="1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0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/>
      <p:bldP spid="28679" grpId="1" animBg="1"/>
      <p:bldP spid="28682" grpId="0" animBg="1"/>
      <p:bldP spid="28683" grpId="0" animBg="1"/>
      <p:bldP spid="28684" grpId="0" animBg="1"/>
      <p:bldP spid="28686" grpId="0" animBg="1"/>
      <p:bldP spid="28687" grpId="0" animBg="1"/>
      <p:bldP spid="2868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1620E-9558-F231-76B2-C643AE042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5BF4B33-DDB0-8AC5-D248-63D3A7EE8D7E}"/>
              </a:ext>
            </a:extLst>
          </p:cNvPr>
          <p:cNvSpPr txBox="1"/>
          <p:nvPr/>
        </p:nvSpPr>
        <p:spPr>
          <a:xfrm>
            <a:off x="560385" y="1574986"/>
            <a:ext cx="51847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equilibrium from feed</a:t>
            </a:r>
            <a:b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temp-comp diagram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30% feed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operating temperature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81°C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EAD5CBC-BF11-6177-FCC5-D2FE8587A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Distillation Operation with 30% Feed</a:t>
            </a:r>
          </a:p>
        </p:txBody>
      </p:sp>
      <p:pic>
        <p:nvPicPr>
          <p:cNvPr id="29697" name="Picture 3">
            <a:extLst>
              <a:ext uri="{FF2B5EF4-FFF2-40B4-BE49-F238E27FC236}">
                <a16:creationId xmlns:a16="http://schemas.microsoft.com/office/drawing/2014/main" id="{FE8416C5-3111-635A-D046-4D8A6496AB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5" y="1574986"/>
            <a:ext cx="5562600" cy="478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5">
            <a:extLst>
              <a:ext uri="{FF2B5EF4-FFF2-40B4-BE49-F238E27FC236}">
                <a16:creationId xmlns:a16="http://schemas.microsoft.com/office/drawing/2014/main" id="{E479330A-9CCA-67EA-7350-2DFA7E01B4A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7815" y="3556187"/>
            <a:ext cx="0" cy="2132013"/>
          </a:xfrm>
          <a:prstGeom prst="line">
            <a:avLst/>
          </a:prstGeom>
          <a:ln w="38100">
            <a:solidFill>
              <a:srgbClr val="00B050"/>
            </a:solidFill>
            <a:headEnd/>
            <a:tailE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Line 5">
            <a:extLst>
              <a:ext uri="{FF2B5EF4-FFF2-40B4-BE49-F238E27FC236}">
                <a16:creationId xmlns:a16="http://schemas.microsoft.com/office/drawing/2014/main" id="{4FBE4CA2-5D98-AFD8-7F4E-56ABC73C3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4615" y="3556187"/>
            <a:ext cx="0" cy="2132013"/>
          </a:xfrm>
          <a:prstGeom prst="line">
            <a:avLst/>
          </a:prstGeom>
          <a:ln w="38100">
            <a:solidFill>
              <a:srgbClr val="00B050"/>
            </a:solidFill>
            <a:headEnd/>
            <a:tailE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Line 11">
            <a:extLst>
              <a:ext uri="{FF2B5EF4-FFF2-40B4-BE49-F238E27FC236}">
                <a16:creationId xmlns:a16="http://schemas.microsoft.com/office/drawing/2014/main" id="{7639BA6E-EFE3-0BDF-3B1F-FDDEB1A40F8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26415" y="3556187"/>
            <a:ext cx="0" cy="2132013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9">
            <a:extLst>
              <a:ext uri="{FF2B5EF4-FFF2-40B4-BE49-F238E27FC236}">
                <a16:creationId xmlns:a16="http://schemas.microsoft.com/office/drawing/2014/main" id="{F0CD298C-BC23-0126-F854-7F965A5FB3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3841" y="3556186"/>
            <a:ext cx="2390775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8085F015-1F43-A341-7562-D53358C6E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759" y="3412026"/>
            <a:ext cx="615955" cy="372762"/>
          </a:xfrm>
          <a:prstGeom prst="rect">
            <a:avLst/>
          </a:prstGeom>
          <a:solidFill>
            <a:srgbClr val="FFFFFF"/>
          </a:solidFill>
          <a:ln w="28575">
            <a:solidFill>
              <a:srgbClr val="8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81°C</a:t>
            </a:r>
          </a:p>
        </p:txBody>
      </p:sp>
      <p:sp>
        <p:nvSpPr>
          <p:cNvPr id="7" name="Text Box 45">
            <a:extLst>
              <a:ext uri="{FF2B5EF4-FFF2-40B4-BE49-F238E27FC236}">
                <a16:creationId xmlns:a16="http://schemas.microsoft.com/office/drawing/2014/main" id="{99C8ED12-EBA8-EE94-D6E5-6B040F7BC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238417"/>
            <a:ext cx="3021016" cy="1400383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L/V Ratios: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Stripping: 1.52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Rectifying: 0.82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EFF363-68E3-D8AB-1C15-73144327815F}"/>
              </a:ext>
            </a:extLst>
          </p:cNvPr>
          <p:cNvSpPr/>
          <p:nvPr/>
        </p:nvSpPr>
        <p:spPr>
          <a:xfrm>
            <a:off x="511830" y="4152709"/>
            <a:ext cx="878826" cy="592376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2F4A3B-7866-4C80-72B3-EB3FDA166A7D}"/>
              </a:ext>
            </a:extLst>
          </p:cNvPr>
          <p:cNvSpPr/>
          <p:nvPr/>
        </p:nvSpPr>
        <p:spPr>
          <a:xfrm>
            <a:off x="1935320" y="4152708"/>
            <a:ext cx="3021016" cy="1638491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7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3C21D-5448-BA84-805D-A405E828C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4E75A1E-2326-775A-4897-BBECD9B26614}"/>
              </a:ext>
            </a:extLst>
          </p:cNvPr>
          <p:cNvSpPr txBox="1"/>
          <p:nvPr/>
        </p:nvSpPr>
        <p:spPr>
          <a:xfrm>
            <a:off x="560385" y="1574986"/>
            <a:ext cx="518477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L/V = 1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 reflux operation!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line = x-y line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backwards to feed stage 5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equilibrium concentration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2415AA5-9B9D-C632-8208-A449719FD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Minimum </a:t>
            </a:r>
            <a:r>
              <a:rPr lang="en-US" altLang="en-US" sz="5000" b="1" i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Reactor Output</a:t>
            </a:r>
          </a:p>
        </p:txBody>
      </p:sp>
      <p:pic>
        <p:nvPicPr>
          <p:cNvPr id="30721" name="Picture 4">
            <a:extLst>
              <a:ext uri="{FF2B5EF4-FFF2-40B4-BE49-F238E27FC236}">
                <a16:creationId xmlns:a16="http://schemas.microsoft.com/office/drawing/2014/main" id="{16E09AA9-FBC3-200B-BD28-8CBAB248A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142" y="1204520"/>
            <a:ext cx="5486400" cy="544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Line 5">
            <a:extLst>
              <a:ext uri="{FF2B5EF4-FFF2-40B4-BE49-F238E27FC236}">
                <a16:creationId xmlns:a16="http://schemas.microsoft.com/office/drawing/2014/main" id="{BBAE4288-46A4-8EBA-B357-6AEC87A1BD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311517" y="1493445"/>
            <a:ext cx="6985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2" name="Line 6">
            <a:extLst>
              <a:ext uri="{FF2B5EF4-FFF2-40B4-BE49-F238E27FC236}">
                <a16:creationId xmlns:a16="http://schemas.microsoft.com/office/drawing/2014/main" id="{3541ED52-1F9F-A7DA-BDE8-F24449B2E8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311517" y="1515671"/>
            <a:ext cx="0" cy="74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1A1FBA83-7FB9-808C-C1F0-AA2215554D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13067" y="1595045"/>
            <a:ext cx="298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4" name="Line 8">
            <a:extLst>
              <a:ext uri="{FF2B5EF4-FFF2-40B4-BE49-F238E27FC236}">
                <a16:creationId xmlns:a16="http://schemas.microsoft.com/office/drawing/2014/main" id="{BA265547-A0B4-7196-CA6A-7EE0065F10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24180" y="1590284"/>
            <a:ext cx="0" cy="32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5" name="Line 9">
            <a:extLst>
              <a:ext uri="{FF2B5EF4-FFF2-40B4-BE49-F238E27FC236}">
                <a16:creationId xmlns:a16="http://schemas.microsoft.com/office/drawing/2014/main" id="{F85E0E22-4C49-1725-1014-7FD2644B7D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500306" y="1874446"/>
            <a:ext cx="523875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Line 12">
            <a:extLst>
              <a:ext uri="{FF2B5EF4-FFF2-40B4-BE49-F238E27FC236}">
                <a16:creationId xmlns:a16="http://schemas.microsoft.com/office/drawing/2014/main" id="{1B309FB0-7555-18FC-687C-FA903064010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500305" y="1880795"/>
            <a:ext cx="0" cy="552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1" name="Line 15">
            <a:extLst>
              <a:ext uri="{FF2B5EF4-FFF2-40B4-BE49-F238E27FC236}">
                <a16:creationId xmlns:a16="http://schemas.microsoft.com/office/drawing/2014/main" id="{F713CE2D-D5F6-3955-71D2-841B0040C3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85905" y="2415783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2" name="Line 16">
            <a:extLst>
              <a:ext uri="{FF2B5EF4-FFF2-40B4-BE49-F238E27FC236}">
                <a16:creationId xmlns:a16="http://schemas.microsoft.com/office/drawing/2014/main" id="{CFF82734-569C-3508-5A34-EFF41C9BC7B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606542" y="2422133"/>
            <a:ext cx="0" cy="842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5" name="Line 19">
            <a:extLst>
              <a:ext uri="{FF2B5EF4-FFF2-40B4-BE49-F238E27FC236}">
                <a16:creationId xmlns:a16="http://schemas.microsoft.com/office/drawing/2014/main" id="{F1F41B81-F83F-A36E-3D1E-861B192923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85780" y="3265095"/>
            <a:ext cx="1020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6" name="Line 20">
            <a:extLst>
              <a:ext uri="{FF2B5EF4-FFF2-40B4-BE49-F238E27FC236}">
                <a16:creationId xmlns:a16="http://schemas.microsoft.com/office/drawing/2014/main" id="{9CD27E88-CE19-1187-E4F6-DDB681B1E4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90542" y="3284145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7" name="Line 21">
            <a:extLst>
              <a:ext uri="{FF2B5EF4-FFF2-40B4-BE49-F238E27FC236}">
                <a16:creationId xmlns:a16="http://schemas.microsoft.com/office/drawing/2014/main" id="{B514AD7C-6E4B-13DD-31BC-BECC054A04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14243" y="4274745"/>
            <a:ext cx="892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8" name="Line 22">
            <a:extLst>
              <a:ext uri="{FF2B5EF4-FFF2-40B4-BE49-F238E27FC236}">
                <a16:creationId xmlns:a16="http://schemas.microsoft.com/office/drawing/2014/main" id="{7ECB2032-1512-F9D9-DD48-6539A4F0EF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14242" y="4274746"/>
            <a:ext cx="0" cy="892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9" name="Line 23">
            <a:extLst>
              <a:ext uri="{FF2B5EF4-FFF2-40B4-BE49-F238E27FC236}">
                <a16:creationId xmlns:a16="http://schemas.microsoft.com/office/drawing/2014/main" id="{54C2949F-B96E-37B2-DDBC-8019B8E2BE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5605" y="5154220"/>
            <a:ext cx="55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96" name="Text Box 40">
            <a:extLst>
              <a:ext uri="{FF2B5EF4-FFF2-40B4-BE49-F238E27FC236}">
                <a16:creationId xmlns:a16="http://schemas.microsoft.com/office/drawing/2014/main" id="{5E1BD0A1-5D2B-C31C-31CF-57BD24722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0006" y="4720833"/>
            <a:ext cx="320675" cy="3238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50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9497" name="Text Box 41">
            <a:extLst>
              <a:ext uri="{FF2B5EF4-FFF2-40B4-BE49-F238E27FC236}">
                <a16:creationId xmlns:a16="http://schemas.microsoft.com/office/drawing/2014/main" id="{5D8CEA97-E460-9892-79CB-239CDDF50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3568" y="3930259"/>
            <a:ext cx="320675" cy="3206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9498" name="Text Box 42">
            <a:extLst>
              <a:ext uri="{FF2B5EF4-FFF2-40B4-BE49-F238E27FC236}">
                <a16:creationId xmlns:a16="http://schemas.microsoft.com/office/drawing/2014/main" id="{7AC1AB1F-5260-7597-51CE-8CBB79A64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5418" y="2944421"/>
            <a:ext cx="320675" cy="3206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50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19499" name="Text Box 43">
            <a:extLst>
              <a:ext uri="{FF2B5EF4-FFF2-40B4-BE49-F238E27FC236}">
                <a16:creationId xmlns:a16="http://schemas.microsoft.com/office/drawing/2014/main" id="{3FE75D02-2891-4FAF-5F94-D6A14630B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5231" y="2095109"/>
            <a:ext cx="320675" cy="3206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9500" name="Text Box 44">
            <a:extLst>
              <a:ext uri="{FF2B5EF4-FFF2-40B4-BE49-F238E27FC236}">
                <a16:creationId xmlns:a16="http://schemas.microsoft.com/office/drawing/2014/main" id="{6DF2A997-DFF0-8299-D3BF-7FDABDDBE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76443" y="1555359"/>
            <a:ext cx="320675" cy="3206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19501" name="Text Box 45">
            <a:extLst>
              <a:ext uri="{FF2B5EF4-FFF2-40B4-BE49-F238E27FC236}">
                <a16:creationId xmlns:a16="http://schemas.microsoft.com/office/drawing/2014/main" id="{C454F95B-6604-63EE-5281-2C18AC3C9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9030" y="1255321"/>
            <a:ext cx="457200" cy="3206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50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19502" name="Text Box 46">
            <a:extLst>
              <a:ext uri="{FF2B5EF4-FFF2-40B4-BE49-F238E27FC236}">
                <a16:creationId xmlns:a16="http://schemas.microsoft.com/office/drawing/2014/main" id="{C7D58658-0E68-CFB7-DB80-E27CB6247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9567" y="1088634"/>
            <a:ext cx="457200" cy="3206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19503" name="Line 47">
            <a:extLst>
              <a:ext uri="{FF2B5EF4-FFF2-40B4-BE49-F238E27FC236}">
                <a16:creationId xmlns:a16="http://schemas.microsoft.com/office/drawing/2014/main" id="{8367242B-4610-2ED7-6FF4-24F3250BA1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01480" y="5157396"/>
            <a:ext cx="6350" cy="87471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04" name="Line 48">
            <a:extLst>
              <a:ext uri="{FF2B5EF4-FFF2-40B4-BE49-F238E27FC236}">
                <a16:creationId xmlns:a16="http://schemas.microsoft.com/office/drawing/2014/main" id="{37BB1710-A635-D577-17C7-2208118B71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2067" y="5154221"/>
            <a:ext cx="363538" cy="3175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505" name="Text Box 49">
            <a:extLst>
              <a:ext uri="{FF2B5EF4-FFF2-40B4-BE49-F238E27FC236}">
                <a16:creationId xmlns:a16="http://schemas.microsoft.com/office/drawing/2014/main" id="{A76E1459-1FEB-DF08-9F27-666FF267C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2072" y="4244690"/>
            <a:ext cx="1742066" cy="1400383"/>
          </a:xfrm>
          <a:prstGeom prst="rect">
            <a:avLst/>
          </a:prstGeom>
          <a:solidFill>
            <a:schemeClr val="bg1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Feed: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i="1" dirty="0"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 = 0.07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500" i="1" dirty="0"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 = 0.18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7B259A-E265-210F-120C-F83AFC66A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6369" y="3223409"/>
            <a:ext cx="1166812" cy="477054"/>
          </a:xfrm>
          <a:prstGeom prst="rect">
            <a:avLst/>
          </a:prstGeom>
          <a:solidFill>
            <a:schemeClr val="bg1"/>
          </a:solidFill>
          <a:ln w="38100">
            <a:solidFill>
              <a:srgbClr val="7488C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L/V = 1</a:t>
            </a:r>
          </a:p>
        </p:txBody>
      </p:sp>
    </p:spTree>
    <p:extLst>
      <p:ext uri="{BB962C8B-B14F-4D97-AF65-F5344CB8AC3E}">
        <p14:creationId xmlns:p14="http://schemas.microsoft.com/office/powerpoint/2010/main" val="73976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5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5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25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5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5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25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5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5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25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5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25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25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25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75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75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5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25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25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6" grpId="0" animBg="1"/>
      <p:bldP spid="19497" grpId="0" animBg="1"/>
      <p:bldP spid="19498" grpId="0" animBg="1"/>
      <p:bldP spid="19499" grpId="0" animBg="1"/>
      <p:bldP spid="19500" grpId="0" animBg="1"/>
      <p:bldP spid="19501" grpId="0" animBg="1"/>
      <p:bldP spid="19502" grpId="0" animBg="1"/>
      <p:bldP spid="19505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BBF9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372453"/>
            <a:ext cx="66022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Describe the design and operation of a distillation column using graphical analysis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488C6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54550"/>
            <a:ext cx="449580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D85BD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654550"/>
            <a:ext cx="62217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 the given process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different diagrams for different purposes!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5" y="2743200"/>
            <a:ext cx="73771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PFD for a process that converts </a:t>
            </a:r>
            <a:r>
              <a:rPr 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E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to </a:t>
            </a:r>
            <a:r>
              <a:rPr lang="en-US" sz="24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McCabe-Thiele diagram for the distillation column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x-y and temp-comp diagram for the mixture</a:t>
            </a:r>
          </a:p>
        </p:txBody>
      </p:sp>
    </p:spTree>
    <p:extLst>
      <p:ext uri="{BB962C8B-B14F-4D97-AF65-F5344CB8AC3E}">
        <p14:creationId xmlns:p14="http://schemas.microsoft.com/office/powerpoint/2010/main" val="10078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84DD0C-484F-AAB7-5FBE-A53EE98A5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637D691-63D1-CEA7-8EF1-8CA2C77EDBD5}"/>
              </a:ext>
            </a:extLst>
          </p:cNvPr>
          <p:cNvSpPr txBox="1"/>
          <p:nvPr/>
        </p:nvSpPr>
        <p:spPr>
          <a:xfrm>
            <a:off x="560385" y="1574986"/>
            <a:ext cx="5184776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equilibrium concentrations on temp-comp diagram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temperature: 85°C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Fulcrum at the minimum of the lever</a:t>
            </a:r>
          </a:p>
          <a:p>
            <a:r>
              <a:rPr lang="en-US" sz="25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(limiting condition)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mol% </a:t>
            </a:r>
            <a:r>
              <a:rPr lang="en-US" sz="25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502CFE1-76DA-18DC-BEB9-855EBB38C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Minimum </a:t>
            </a:r>
            <a:r>
              <a:rPr lang="en-US" altLang="en-US" sz="5000" b="1" i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Reactor Output</a:t>
            </a:r>
          </a:p>
        </p:txBody>
      </p:sp>
      <p:pic>
        <p:nvPicPr>
          <p:cNvPr id="31745" name="Picture 3">
            <a:extLst>
              <a:ext uri="{FF2B5EF4-FFF2-40B4-BE49-F238E27FC236}">
                <a16:creationId xmlns:a16="http://schemas.microsoft.com/office/drawing/2014/main" id="{1FA0EB05-7EA1-2E67-D87A-570B6A7ED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156" y="1447800"/>
            <a:ext cx="5562600" cy="478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47">
            <a:extLst>
              <a:ext uri="{FF2B5EF4-FFF2-40B4-BE49-F238E27FC236}">
                <a16:creationId xmlns:a16="http://schemas.microsoft.com/office/drawing/2014/main" id="{7FCD342F-6BE1-3B9A-8AD6-3A0073D7CD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8556" y="2617789"/>
            <a:ext cx="0" cy="3025775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Line 47">
            <a:extLst>
              <a:ext uri="{FF2B5EF4-FFF2-40B4-BE49-F238E27FC236}">
                <a16:creationId xmlns:a16="http://schemas.microsoft.com/office/drawing/2014/main" id="{64812967-A407-17E2-FA76-0FE1A250C4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482594" y="2617788"/>
            <a:ext cx="0" cy="29257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1B67A1A6-C5F0-1BEC-AD05-09FC2A8FD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1931" y="5861050"/>
            <a:ext cx="2154238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66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(x = 0.07, y = 0.18)</a:t>
            </a: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E637F2D8-9CA4-5DF7-751A-CE904E71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446" y="4860925"/>
            <a:ext cx="2912354" cy="369888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Feed composition: 7 mol% M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9D4F7683-F852-D7A7-A986-B36A5AC8C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356" y="2370139"/>
            <a:ext cx="717550" cy="369887"/>
          </a:xfrm>
          <a:prstGeom prst="rect">
            <a:avLst/>
          </a:prstGeom>
          <a:solidFill>
            <a:srgbClr val="FFFFFF"/>
          </a:solidFill>
          <a:ln w="28575">
            <a:solidFill>
              <a:srgbClr val="800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85°C</a:t>
            </a: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BDE77667-E3A7-5E48-B198-BD2C2144E5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26906" y="2617788"/>
            <a:ext cx="1055688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02B195-D2B1-C59E-6E49-05D5639F075E}"/>
              </a:ext>
            </a:extLst>
          </p:cNvPr>
          <p:cNvCxnSpPr>
            <a:cxnSpLocks/>
          </p:cNvCxnSpPr>
          <p:nvPr/>
        </p:nvCxnSpPr>
        <p:spPr>
          <a:xfrm flipH="1" flipV="1">
            <a:off x="6928556" y="2617789"/>
            <a:ext cx="0" cy="3025775"/>
          </a:xfrm>
          <a:prstGeom prst="straightConnector1">
            <a:avLst/>
          </a:prstGeom>
          <a:ln w="28575">
            <a:solidFill>
              <a:srgbClr val="FB8FB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B352C80-E25E-B48D-2E95-BA3C6A22915B}"/>
              </a:ext>
            </a:extLst>
          </p:cNvPr>
          <p:cNvSpPr/>
          <p:nvPr/>
        </p:nvSpPr>
        <p:spPr>
          <a:xfrm>
            <a:off x="528058" y="4558211"/>
            <a:ext cx="1605542" cy="592376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9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6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537F331-4A9F-4BFC-4967-EC2B1E32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6855A5-A278-2328-B76B-0F50F2E24323}"/>
              </a:ext>
            </a:extLst>
          </p:cNvPr>
          <p:cNvSpPr txBox="1"/>
          <p:nvPr/>
        </p:nvSpPr>
        <p:spPr>
          <a:xfrm>
            <a:off x="657224" y="1676400"/>
            <a:ext cx="1077277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 stages on the </a:t>
            </a:r>
            <a:r>
              <a:rPr lang="en-US" sz="30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equilibrium line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liquid/vapor flow rates from the slope of the stripping and rectifying lines (L/V ratio)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Don’t neglect mass balances!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temperature-composition diagrams to evaluate changes in feed composition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Guess &amp; check is another method of analysis</a:t>
            </a:r>
          </a:p>
        </p:txBody>
      </p:sp>
    </p:spTree>
    <p:extLst>
      <p:ext uri="{BB962C8B-B14F-4D97-AF65-F5344CB8AC3E}">
        <p14:creationId xmlns:p14="http://schemas.microsoft.com/office/powerpoint/2010/main" val="636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25CC4-4CB7-5BA2-85B1-F5C16105B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E7D73B5E-B058-A9E7-5272-91F8D0F0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 Converting </a:t>
            </a:r>
            <a:r>
              <a:rPr lang="en-US" altLang="en-US" sz="5000" b="1" i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altLang="en-US" sz="5000" b="1" i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altLang="en-US" sz="5000" b="1" dirty="0">
              <a:solidFill>
                <a:srgbClr val="9BBF9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8A2E941D-7330-6A7B-D7A3-E84B1ADE9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16" y="1481667"/>
            <a:ext cx="11317484" cy="49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50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7A3554A-D483-CA1B-4214-EB057503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# of Stages &amp; Feed Stage Location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672A13-4ABE-DC5E-0159-F01E34CA11D1}"/>
              </a:ext>
            </a:extLst>
          </p:cNvPr>
          <p:cNvSpPr txBox="1"/>
          <p:nvPr/>
        </p:nvSpPr>
        <p:spPr>
          <a:xfrm>
            <a:off x="903287" y="1667974"/>
            <a:ext cx="394215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Always use the </a:t>
            </a:r>
            <a:r>
              <a:rPr lang="en-US" sz="2500" b="1" dirty="0">
                <a:solidFill>
                  <a:srgbClr val="7488C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equilibrium line</a:t>
            </a: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count stages!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 stages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Slope of the operating line changes at the feed stage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5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01B20F90-6BA8-27BE-B5BA-390C71A827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194668"/>
            <a:ext cx="5573713" cy="5599465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CE2E0FE-8962-647A-1624-8A2B331D2F2F}"/>
              </a:ext>
            </a:extLst>
          </p:cNvPr>
          <p:cNvSpPr txBox="1"/>
          <p:nvPr/>
        </p:nvSpPr>
        <p:spPr>
          <a:xfrm>
            <a:off x="11053775" y="1380414"/>
            <a:ext cx="463537" cy="37340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5BBCE3-1906-D747-9320-3DD74BB09056}"/>
              </a:ext>
            </a:extLst>
          </p:cNvPr>
          <p:cNvSpPr txBox="1"/>
          <p:nvPr/>
        </p:nvSpPr>
        <p:spPr>
          <a:xfrm>
            <a:off x="9367318" y="2885364"/>
            <a:ext cx="386281" cy="37340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361EE5-C125-B14E-4AD6-B2B367849C9B}"/>
              </a:ext>
            </a:extLst>
          </p:cNvPr>
          <p:cNvSpPr txBox="1"/>
          <p:nvPr/>
        </p:nvSpPr>
        <p:spPr>
          <a:xfrm>
            <a:off x="8768831" y="3323492"/>
            <a:ext cx="386281" cy="3750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066285-48EF-6543-CFF7-E97AF9C74327}"/>
              </a:ext>
            </a:extLst>
          </p:cNvPr>
          <p:cNvSpPr txBox="1"/>
          <p:nvPr/>
        </p:nvSpPr>
        <p:spPr>
          <a:xfrm>
            <a:off x="8300518" y="3856892"/>
            <a:ext cx="386281" cy="3750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6A8377-2BB0-A529-B578-2AA2A935C1D9}"/>
              </a:ext>
            </a:extLst>
          </p:cNvPr>
          <p:cNvSpPr txBox="1"/>
          <p:nvPr/>
        </p:nvSpPr>
        <p:spPr>
          <a:xfrm>
            <a:off x="7746481" y="4542692"/>
            <a:ext cx="386281" cy="3750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94C061-83D9-A893-B363-018C87166CE3}"/>
              </a:ext>
            </a:extLst>
          </p:cNvPr>
          <p:cNvSpPr txBox="1"/>
          <p:nvPr/>
        </p:nvSpPr>
        <p:spPr>
          <a:xfrm>
            <a:off x="7354368" y="5076092"/>
            <a:ext cx="386281" cy="3750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30B7F5C-8C62-3F62-E094-07F1F5E3DB3F}"/>
              </a:ext>
            </a:extLst>
          </p:cNvPr>
          <p:cNvSpPr txBox="1"/>
          <p:nvPr/>
        </p:nvSpPr>
        <p:spPr>
          <a:xfrm>
            <a:off x="7005118" y="5544407"/>
            <a:ext cx="386281" cy="37501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45B867-645D-0E21-7C09-FAED8384C181}"/>
              </a:ext>
            </a:extLst>
          </p:cNvPr>
          <p:cNvSpPr txBox="1"/>
          <p:nvPr/>
        </p:nvSpPr>
        <p:spPr>
          <a:xfrm>
            <a:off x="6668568" y="5838092"/>
            <a:ext cx="386281" cy="3750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2DEF4E-457E-E7D4-0510-B4A69DED8616}"/>
              </a:ext>
            </a:extLst>
          </p:cNvPr>
          <p:cNvSpPr txBox="1"/>
          <p:nvPr/>
        </p:nvSpPr>
        <p:spPr>
          <a:xfrm>
            <a:off x="10256318" y="2151917"/>
            <a:ext cx="386281" cy="3750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63BAA97-8A8D-3A12-6756-3B237A44E789}"/>
              </a:ext>
            </a:extLst>
          </p:cNvPr>
          <p:cNvSpPr txBox="1"/>
          <p:nvPr/>
        </p:nvSpPr>
        <p:spPr>
          <a:xfrm>
            <a:off x="9875318" y="2491642"/>
            <a:ext cx="386281" cy="37501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B78F0C-033E-F166-B443-233EEC81F344}"/>
              </a:ext>
            </a:extLst>
          </p:cNvPr>
          <p:cNvSpPr txBox="1"/>
          <p:nvPr/>
        </p:nvSpPr>
        <p:spPr>
          <a:xfrm>
            <a:off x="10910858" y="1661382"/>
            <a:ext cx="466756" cy="37501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510C82-6817-2410-2E6D-4CA59740653D}"/>
              </a:ext>
            </a:extLst>
          </p:cNvPr>
          <p:cNvSpPr txBox="1"/>
          <p:nvPr/>
        </p:nvSpPr>
        <p:spPr>
          <a:xfrm>
            <a:off x="10596575" y="1915402"/>
            <a:ext cx="463537" cy="37340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14C274-3B72-6144-09D5-27F86782D1BC}"/>
              </a:ext>
            </a:extLst>
          </p:cNvPr>
          <p:cNvSpPr/>
          <p:nvPr/>
        </p:nvSpPr>
        <p:spPr>
          <a:xfrm>
            <a:off x="838200" y="2743200"/>
            <a:ext cx="1535114" cy="562343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B53B5-86D7-0090-AAC5-A5206B6254CE}"/>
              </a:ext>
            </a:extLst>
          </p:cNvPr>
          <p:cNvSpPr/>
          <p:nvPr/>
        </p:nvSpPr>
        <p:spPr>
          <a:xfrm>
            <a:off x="814386" y="4648200"/>
            <a:ext cx="1352550" cy="562343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17">
            <a:extLst>
              <a:ext uri="{FF2B5EF4-FFF2-40B4-BE49-F238E27FC236}">
                <a16:creationId xmlns:a16="http://schemas.microsoft.com/office/drawing/2014/main" id="{F13BAF43-B43F-6CDD-5502-878B6D70F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5932" y="3305543"/>
            <a:ext cx="228600" cy="219075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861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5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02569 -0.09351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5" y="-4676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11111E-6 L -0.0375 -0.12847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00000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0.05069 -0.1379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-0.04358 -0.14908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-0.04584 -0.1379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L -0.03871 -0.1379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3999805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375 -0.12963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500000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2222E-6 L -0.04306 -0.11666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-0.03473 -0.10047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000195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-0.03455 -0.08819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000195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-0.02743 -0.08449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2000000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  <p:bldP spid="9" grpId="0" animBg="1"/>
      <p:bldP spid="9" grpId="1" animBg="1"/>
      <p:bldP spid="12" grpId="0" animBg="1"/>
      <p:bldP spid="12" grpId="1" animBg="1"/>
      <p:bldP spid="14" grpId="0" animBg="1"/>
      <p:bldP spid="14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A4CBB-9800-297D-DBD7-885596CB7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B9D426F-6FDF-3502-2E73-9C0B640A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L/V in the Stripping Section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4665AA-5409-D912-C63B-F5BBCB96515F}"/>
              </a:ext>
            </a:extLst>
          </p:cNvPr>
          <p:cNvSpPr txBox="1"/>
          <p:nvPr/>
        </p:nvSpPr>
        <p:spPr>
          <a:xfrm>
            <a:off x="903287" y="1667974"/>
            <a:ext cx="39421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the stripping section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specific endpoints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(0.02, 0.02)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(0.44, 0.56)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slope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8A0E5F7B-D535-7F5D-CA6F-E7E5AF5EA2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194668"/>
            <a:ext cx="5573713" cy="5599465"/>
          </a:xfrm>
        </p:spPr>
      </p:pic>
      <p:sp>
        <p:nvSpPr>
          <p:cNvPr id="6161" name="AutoShape 17">
            <a:extLst>
              <a:ext uri="{FF2B5EF4-FFF2-40B4-BE49-F238E27FC236}">
                <a16:creationId xmlns:a16="http://schemas.microsoft.com/office/drawing/2014/main" id="{2E2799D3-F7F1-DA53-00A5-48FBD231A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715000"/>
            <a:ext cx="228600" cy="219075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62" name="AutoShape 18">
            <a:extLst>
              <a:ext uri="{FF2B5EF4-FFF2-40B4-BE49-F238E27FC236}">
                <a16:creationId xmlns:a16="http://schemas.microsoft.com/office/drawing/2014/main" id="{4FF7BA15-F5B2-D7A2-7329-0783475E7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268432"/>
            <a:ext cx="228600" cy="217487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462" name="Text Box 23">
            <a:extLst>
              <a:ext uri="{FF2B5EF4-FFF2-40B4-BE49-F238E27FC236}">
                <a16:creationId xmlns:a16="http://schemas.microsoft.com/office/drawing/2014/main" id="{9462C3C4-292F-B841-8FA2-6593ABDC4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3698875"/>
            <a:ext cx="1219200" cy="339725"/>
          </a:xfrm>
          <a:prstGeom prst="rect">
            <a:avLst/>
          </a:prstGeom>
          <a:solidFill>
            <a:schemeClr val="bg1"/>
          </a:solidFill>
          <a:ln w="38100">
            <a:solidFill>
              <a:srgbClr val="FB8FBB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(0.44, 0.56)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61A4572-D81D-7837-93B0-A49C61FDF511}"/>
              </a:ext>
            </a:extLst>
          </p:cNvPr>
          <p:cNvSpPr>
            <a:spLocks noChangeArrowheads="1"/>
          </p:cNvSpPr>
          <p:nvPr/>
        </p:nvSpPr>
        <p:spPr bwMode="auto">
          <a:xfrm rot="18435130">
            <a:off x="5756187" y="3900310"/>
            <a:ext cx="3671888" cy="1155700"/>
          </a:xfrm>
          <a:prstGeom prst="ellipse">
            <a:avLst/>
          </a:prstGeom>
          <a:noFill/>
          <a:ln w="5715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67F67D8-E8A4-B685-D6AA-4F9DE9E76AB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21564" b="-8592"/>
          <a:stretch/>
        </p:blipFill>
        <p:spPr>
          <a:xfrm>
            <a:off x="1043626" y="4737211"/>
            <a:ext cx="3126137" cy="648061"/>
          </a:xfrm>
          <a:prstGeom prst="rect">
            <a:avLst/>
          </a:prstGeom>
        </p:spPr>
      </p:pic>
      <p:sp>
        <p:nvSpPr>
          <p:cNvPr id="13" name="Text Box 23">
            <a:extLst>
              <a:ext uri="{FF2B5EF4-FFF2-40B4-BE49-F238E27FC236}">
                <a16:creationId xmlns:a16="http://schemas.microsoft.com/office/drawing/2014/main" id="{34040F5A-3D25-74A6-5E5D-F74263030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0" y="5484812"/>
            <a:ext cx="1219200" cy="339725"/>
          </a:xfrm>
          <a:prstGeom prst="rect">
            <a:avLst/>
          </a:prstGeom>
          <a:solidFill>
            <a:schemeClr val="bg1"/>
          </a:solidFill>
          <a:ln w="38100">
            <a:solidFill>
              <a:srgbClr val="FB8FBB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(0.02, 0.02)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6FB887C-1879-56FB-CB91-0A3564A6F2F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78436" t="5772" b="-1"/>
          <a:stretch/>
        </p:blipFill>
        <p:spPr>
          <a:xfrm>
            <a:off x="4322162" y="4800600"/>
            <a:ext cx="859437" cy="56234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B989972-6741-2BAE-8D70-B430F5C93461}"/>
              </a:ext>
            </a:extLst>
          </p:cNvPr>
          <p:cNvSpPr/>
          <p:nvPr/>
        </p:nvSpPr>
        <p:spPr>
          <a:xfrm>
            <a:off x="4267200" y="4754433"/>
            <a:ext cx="859437" cy="562343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0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animBg="1"/>
      <p:bldP spid="15" grpId="0" animBg="1"/>
      <p:bldP spid="1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9E7F2-40DD-D4D0-E829-1EE67ACBE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E1B5AC-7548-9AC9-B7A1-C1EC88A60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L/V in the Rectifying Section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187837-5D86-EE1A-8107-C32B689E6ABB}"/>
              </a:ext>
            </a:extLst>
          </p:cNvPr>
          <p:cNvSpPr txBox="1"/>
          <p:nvPr/>
        </p:nvSpPr>
        <p:spPr>
          <a:xfrm>
            <a:off x="903287" y="1667974"/>
            <a:ext cx="39421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the rectifying section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Find specific endpoints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(0.44, 0.56)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(0.98, 0.98)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 slope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99E85EB8-8112-6BFF-91CD-E87578119C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194668"/>
            <a:ext cx="5573713" cy="5599465"/>
          </a:xfrm>
        </p:spPr>
      </p:pic>
      <p:sp>
        <p:nvSpPr>
          <p:cNvPr id="6161" name="AutoShape 17">
            <a:extLst>
              <a:ext uri="{FF2B5EF4-FFF2-40B4-BE49-F238E27FC236}">
                <a16:creationId xmlns:a16="http://schemas.microsoft.com/office/drawing/2014/main" id="{950E3061-3FDF-BCE9-0706-1365D30AC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96600" y="1371600"/>
            <a:ext cx="228600" cy="219075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162" name="AutoShape 18">
            <a:extLst>
              <a:ext uri="{FF2B5EF4-FFF2-40B4-BE49-F238E27FC236}">
                <a16:creationId xmlns:a16="http://schemas.microsoft.com/office/drawing/2014/main" id="{0A406633-3940-8C8C-9F6D-FED67EA16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268432"/>
            <a:ext cx="228600" cy="217487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462" name="Text Box 23">
            <a:extLst>
              <a:ext uri="{FF2B5EF4-FFF2-40B4-BE49-F238E27FC236}">
                <a16:creationId xmlns:a16="http://schemas.microsoft.com/office/drawing/2014/main" id="{1E7C72E9-3E92-A371-FF74-B362EADC1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3824537"/>
            <a:ext cx="1143000" cy="338554"/>
          </a:xfrm>
          <a:prstGeom prst="rect">
            <a:avLst/>
          </a:prstGeom>
          <a:solidFill>
            <a:schemeClr val="bg1"/>
          </a:solidFill>
          <a:ln w="38100">
            <a:solidFill>
              <a:srgbClr val="FB8FBB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(0.44, 0.56)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37ADDF1-8A71-1E5F-77D9-96F88A707469}"/>
              </a:ext>
            </a:extLst>
          </p:cNvPr>
          <p:cNvSpPr>
            <a:spLocks noChangeArrowheads="1"/>
          </p:cNvSpPr>
          <p:nvPr/>
        </p:nvSpPr>
        <p:spPr bwMode="auto">
          <a:xfrm rot="19304376">
            <a:off x="7947038" y="1850964"/>
            <a:ext cx="3671888" cy="1155700"/>
          </a:xfrm>
          <a:prstGeom prst="ellipse">
            <a:avLst/>
          </a:prstGeom>
          <a:noFill/>
          <a:ln w="57150">
            <a:solidFill>
              <a:srgbClr val="FB8F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74E1D7-39F5-2D15-5D6B-0EA6F546232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78290" t="9494"/>
          <a:stretch/>
        </p:blipFill>
        <p:spPr>
          <a:xfrm>
            <a:off x="4364639" y="4783388"/>
            <a:ext cx="893161" cy="562343"/>
          </a:xfrm>
          <a:prstGeom prst="rect">
            <a:avLst/>
          </a:prstGeom>
        </p:spPr>
      </p:pic>
      <p:sp>
        <p:nvSpPr>
          <p:cNvPr id="13" name="Text Box 23">
            <a:extLst>
              <a:ext uri="{FF2B5EF4-FFF2-40B4-BE49-F238E27FC236}">
                <a16:creationId xmlns:a16="http://schemas.microsoft.com/office/drawing/2014/main" id="{4DA38F32-22C3-7D02-B19D-832F7DE40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3313" y="672648"/>
            <a:ext cx="1131887" cy="338554"/>
          </a:xfrm>
          <a:prstGeom prst="rect">
            <a:avLst/>
          </a:prstGeom>
          <a:solidFill>
            <a:schemeClr val="bg1"/>
          </a:solidFill>
          <a:ln w="38100">
            <a:solidFill>
              <a:srgbClr val="FB8FBB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(0.98, 0.98)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2C3FF7-CD60-78FA-0F0D-761504123F77}"/>
              </a:ext>
            </a:extLst>
          </p:cNvPr>
          <p:cNvSpPr/>
          <p:nvPr/>
        </p:nvSpPr>
        <p:spPr>
          <a:xfrm>
            <a:off x="4267200" y="4724401"/>
            <a:ext cx="990600" cy="592376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B5ED07-A802-E6A0-8B55-9DE0478B575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21709"/>
          <a:stretch/>
        </p:blipFill>
        <p:spPr>
          <a:xfrm>
            <a:off x="991180" y="4724400"/>
            <a:ext cx="3221058" cy="62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1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animBg="1"/>
      <p:bldP spid="15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A4D4D-467F-34E4-E42C-ADFDBA72F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3DDFFCD8-C02E-97EF-8DDB-913F12B833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194668"/>
            <a:ext cx="5573713" cy="5599465"/>
          </a:xfrm>
        </p:spPr>
      </p:pic>
      <p:sp>
        <p:nvSpPr>
          <p:cNvPr id="14" name="Line 7">
            <a:extLst>
              <a:ext uri="{FF2B5EF4-FFF2-40B4-BE49-F238E27FC236}">
                <a16:creationId xmlns:a16="http://schemas.microsoft.com/office/drawing/2014/main" id="{A7863496-1ACA-2F55-A2AA-F0ADBE115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49548" y="3186980"/>
            <a:ext cx="4763" cy="2743200"/>
          </a:xfrm>
          <a:prstGeom prst="line">
            <a:avLst/>
          </a:prstGeom>
          <a:noFill/>
          <a:ln w="19050">
            <a:solidFill>
              <a:srgbClr val="FF66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8">
            <a:extLst>
              <a:ext uri="{FF2B5EF4-FFF2-40B4-BE49-F238E27FC236}">
                <a16:creationId xmlns:a16="http://schemas.microsoft.com/office/drawing/2014/main" id="{0F2025F7-0C4E-0962-522B-935BEE5025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01710" y="3200400"/>
            <a:ext cx="1747838" cy="0"/>
          </a:xfrm>
          <a:prstGeom prst="line">
            <a:avLst/>
          </a:prstGeom>
          <a:noFill/>
          <a:ln w="19050">
            <a:solidFill>
              <a:srgbClr val="FF66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2F3F374-F44E-54D1-E551-89C8D3CA0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Temperature in the Cooler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AC2C14-D36E-BB39-2C82-F06BAF41C17A}"/>
              </a:ext>
            </a:extLst>
          </p:cNvPr>
          <p:cNvSpPr txBox="1"/>
          <p:nvPr/>
        </p:nvSpPr>
        <p:spPr>
          <a:xfrm>
            <a:off x="903287" y="1667974"/>
            <a:ext cx="39421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Composition of cooler?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stage at equilibrium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b="1" dirty="0">
                <a:solidFill>
                  <a:srgbClr val="F68E3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= 0.37</a:t>
            </a:r>
          </a:p>
          <a:p>
            <a:r>
              <a:rPr lang="en-US" sz="2500" b="1" dirty="0">
                <a:solidFill>
                  <a:srgbClr val="F68E3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= 0.60</a:t>
            </a:r>
          </a:p>
          <a:p>
            <a:endParaRPr lang="en-US" sz="2500" b="1" dirty="0">
              <a:solidFill>
                <a:srgbClr val="F68E38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Temperature…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Temp-comp diagram!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6944997-3E01-0CC4-3A87-C2728C0F6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335338"/>
            <a:ext cx="168275" cy="169862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A81A306-F817-3533-2490-A7F38F53F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6488" y="3605212"/>
            <a:ext cx="169863" cy="16986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2927293-1224-F9E6-5749-E8E955A9C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913" y="3171825"/>
            <a:ext cx="168275" cy="168275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E2DEAD-EF7A-1610-19D6-54C60CF59EAA}"/>
              </a:ext>
            </a:extLst>
          </p:cNvPr>
          <p:cNvSpPr txBox="1"/>
          <p:nvPr/>
        </p:nvSpPr>
        <p:spPr>
          <a:xfrm>
            <a:off x="8077200" y="2743200"/>
            <a:ext cx="381000" cy="3698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23126B-F806-0ABD-F7E6-897098B55080}"/>
              </a:ext>
            </a:extLst>
          </p:cNvPr>
          <p:cNvSpPr txBox="1"/>
          <p:nvPr/>
        </p:nvSpPr>
        <p:spPr>
          <a:xfrm>
            <a:off x="8631237" y="2924175"/>
            <a:ext cx="381000" cy="3698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0D6D85-66BB-4EF2-CB83-7DA9A671096A}"/>
              </a:ext>
            </a:extLst>
          </p:cNvPr>
          <p:cNvSpPr txBox="1"/>
          <p:nvPr/>
        </p:nvSpPr>
        <p:spPr>
          <a:xfrm>
            <a:off x="8991600" y="3505200"/>
            <a:ext cx="381000" cy="3698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3811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6" grpId="0" animBg="1"/>
      <p:bldP spid="9" grpId="0" animBg="1"/>
      <p:bldP spid="11" grpId="0" animBg="1"/>
      <p:bldP spid="11" grpId="1" animBg="1"/>
      <p:bldP spid="12" grpId="0" animBg="1"/>
      <p:bldP spid="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C0C495-A362-CD66-24A1-E74CA6DB9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2DC8953-156F-4BAE-31A2-885E5DDDA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Temperature in the Cooler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9A7985-AE39-FF05-4F54-8C76E6E7E62C}"/>
              </a:ext>
            </a:extLst>
          </p:cNvPr>
          <p:cNvSpPr txBox="1"/>
          <p:nvPr/>
        </p:nvSpPr>
        <p:spPr>
          <a:xfrm>
            <a:off x="903287" y="1667974"/>
            <a:ext cx="394215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Composition of cooler?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stage at equilibrium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b="1" dirty="0">
                <a:solidFill>
                  <a:srgbClr val="F68E3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= 0.37</a:t>
            </a:r>
          </a:p>
          <a:p>
            <a:r>
              <a:rPr lang="en-US" sz="2500" b="1" dirty="0">
                <a:solidFill>
                  <a:srgbClr val="F68E3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= 0.60</a:t>
            </a:r>
          </a:p>
          <a:p>
            <a:endParaRPr lang="en-US" sz="2500" b="1" dirty="0">
              <a:solidFill>
                <a:srgbClr val="F68E38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Temperature…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Temp-comp diagram!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79°C</a:t>
            </a:r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457" name="Picture 3">
            <a:extLst>
              <a:ext uri="{FF2B5EF4-FFF2-40B4-BE49-F238E27FC236}">
                <a16:creationId xmlns:a16="http://schemas.microsoft.com/office/drawing/2014/main" id="{2787512B-F302-7314-F368-EB0B27F6E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29665"/>
            <a:ext cx="5816282" cy="500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Line 5">
            <a:extLst>
              <a:ext uri="{FF2B5EF4-FFF2-40B4-BE49-F238E27FC236}">
                <a16:creationId xmlns:a16="http://schemas.microsoft.com/office/drawing/2014/main" id="{F2D4D7BC-87E8-CAF4-3D16-ECD798B551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67928" y="3651846"/>
            <a:ext cx="1" cy="1965697"/>
          </a:xfrm>
          <a:prstGeom prst="line">
            <a:avLst/>
          </a:prstGeom>
          <a:noFill/>
          <a:ln w="19050">
            <a:solidFill>
              <a:srgbClr val="FF66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1CC28C30-E8CA-B32F-F333-B02DE3A04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2" y="3581400"/>
            <a:ext cx="755787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8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79°C</a:t>
            </a:r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22C72685-4FB1-7A54-91D0-51FD9AED32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598" y="3667427"/>
            <a:ext cx="3025994" cy="9959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0253A383-E131-9F15-1E4F-D4471A2BAB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31592" y="3673103"/>
            <a:ext cx="1" cy="1965697"/>
          </a:xfrm>
          <a:prstGeom prst="line">
            <a:avLst/>
          </a:prstGeom>
          <a:noFill/>
          <a:ln w="19050">
            <a:solidFill>
              <a:srgbClr val="FF66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BF7836-2DD3-E53A-E7E3-3C3D86AA9AC7}"/>
              </a:ext>
            </a:extLst>
          </p:cNvPr>
          <p:cNvSpPr/>
          <p:nvPr/>
        </p:nvSpPr>
        <p:spPr>
          <a:xfrm>
            <a:off x="838200" y="5065922"/>
            <a:ext cx="990600" cy="592376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0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57363-1F7D-A83D-BFD9-BA284C3A2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5528BC-4EB9-4DFD-A3F1-219486009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11386900" cy="896253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Flow Rate of the Product Stream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1F507E99-0045-2215-C928-131D36515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1828800"/>
            <a:ext cx="8915400" cy="389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9FDDCA2-8BBB-88C8-F2A4-3DB1102E4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703298"/>
            <a:ext cx="14478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B33F45-41D9-A3C1-5839-D298B1208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3867150"/>
            <a:ext cx="728663" cy="22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D48F1A9-6303-376F-AA79-19723EB83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5764" y="4954317"/>
            <a:ext cx="1185863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C1099-9D25-86DE-0CC3-CEF815D88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8900" y="4092168"/>
            <a:ext cx="1447800" cy="609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5C2CF4-94DB-DAB0-61B9-CC28FA009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981200"/>
            <a:ext cx="6220096" cy="39624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0070C0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E9BB4C03-C242-7567-EC51-9F77006DA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399" y="3262208"/>
            <a:ext cx="4229100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None/>
            </a:pPr>
            <a:r>
              <a:rPr lang="en-US" altLang="en-US" sz="2500" b="1" i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rate in = rate out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1 mol of E → 1 mol of M</a:t>
            </a:r>
          </a:p>
          <a:p>
            <a:pPr algn="ctr" eaLnBrk="1" hangingPunct="1">
              <a:spcBef>
                <a:spcPts val="600"/>
              </a:spcBef>
              <a:buNone/>
            </a:pPr>
            <a:r>
              <a:rPr lang="en-US" altLang="en-US" sz="2500" dirty="0">
                <a:ea typeface="Calibri" panose="020F0502020204030204" pitchFamily="34" charset="0"/>
                <a:cs typeface="Calibri" panose="020F0502020204030204" pitchFamily="34" charset="0"/>
              </a:rPr>
              <a:t>52 mol/min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57FBAF-E656-5D85-6719-C52A32250C0D}"/>
              </a:ext>
            </a:extLst>
          </p:cNvPr>
          <p:cNvSpPr/>
          <p:nvPr/>
        </p:nvSpPr>
        <p:spPr>
          <a:xfrm>
            <a:off x="5181600" y="4100780"/>
            <a:ext cx="1794101" cy="592376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1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 animBg="1"/>
      <p:bldP spid="11" grpId="0" animBg="1"/>
      <p:bldP spid="5" grpId="0" animBg="1"/>
      <p:bldP spid="9" grpId="0" build="p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4967</TotalTime>
  <Words>854</Words>
  <Application>Microsoft Office PowerPoint</Application>
  <PresentationFormat>Widescreen</PresentationFormat>
  <Paragraphs>214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Aptos</vt:lpstr>
      <vt:lpstr>Aptos Display</vt:lpstr>
      <vt:lpstr>Arial</vt:lpstr>
      <vt:lpstr>Calibri</vt:lpstr>
      <vt:lpstr>Calibri Light</vt:lpstr>
      <vt:lpstr>Franklin Gothic Book</vt:lpstr>
      <vt:lpstr>Times New Roman</vt:lpstr>
      <vt:lpstr>Office Theme</vt:lpstr>
      <vt:lpstr>Metropolitan</vt:lpstr>
      <vt:lpstr>Office Theme</vt:lpstr>
      <vt:lpstr>Calculation Session 12 Exercise 4.72</vt:lpstr>
      <vt:lpstr>PowerPoint Presentation</vt:lpstr>
      <vt:lpstr>Process Converting E to M</vt:lpstr>
      <vt:lpstr>A) # of Stages &amp; Feed Stage Location</vt:lpstr>
      <vt:lpstr>B) L/V in the Stripping Section</vt:lpstr>
      <vt:lpstr>B) L/V in the Rectifying Section</vt:lpstr>
      <vt:lpstr>B) Temperature in the Cooler</vt:lpstr>
      <vt:lpstr>B) Temperature in the Cooler</vt:lpstr>
      <vt:lpstr>C) Flow Rate of the Product Stream</vt:lpstr>
      <vt:lpstr>D) Flow Rate of Vapor to the Condenser</vt:lpstr>
      <vt:lpstr>D) Flow Rate of Vapor to the Condenser</vt:lpstr>
      <vt:lpstr>E) Distillation Operation with 40% Feed</vt:lpstr>
      <vt:lpstr>E) Distillation Operation with 40% Feed</vt:lpstr>
      <vt:lpstr>F) Distillation Operation with 30% Feed</vt:lpstr>
      <vt:lpstr>F) Distillation Operation with 30% Feed</vt:lpstr>
      <vt:lpstr>F) Distillation Operation with 30% Feed</vt:lpstr>
      <vt:lpstr>F) Distillation Operation with 30% Feed</vt:lpstr>
      <vt:lpstr>F) Distillation Operation with 30% Feed</vt:lpstr>
      <vt:lpstr>F) Minimum M Reactor Output</vt:lpstr>
      <vt:lpstr>F) Minimum M Reactor Output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4.de.1</dc:title>
  <dc:creator>Gina Renee Johnson</dc:creator>
  <cp:lastModifiedBy>Ashlyn Dumaw</cp:lastModifiedBy>
  <cp:revision>95</cp:revision>
  <dcterms:created xsi:type="dcterms:W3CDTF">2013-11-19T15:08:44Z</dcterms:created>
  <dcterms:modified xsi:type="dcterms:W3CDTF">2024-11-13T17:30:01Z</dcterms:modified>
</cp:coreProperties>
</file>