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  <p:sldMasterId id="2147483742" r:id="rId2"/>
    <p:sldMasterId id="2147483762" r:id="rId3"/>
  </p:sldMasterIdLst>
  <p:notesMasterIdLst>
    <p:notesMasterId r:id="rId19"/>
  </p:notesMasterIdLst>
  <p:sldIdLst>
    <p:sldId id="284" r:id="rId4"/>
    <p:sldId id="285" r:id="rId5"/>
    <p:sldId id="286" r:id="rId6"/>
    <p:sldId id="288" r:id="rId7"/>
    <p:sldId id="289" r:id="rId8"/>
    <p:sldId id="290" r:id="rId9"/>
    <p:sldId id="291" r:id="rId10"/>
    <p:sldId id="292" r:id="rId11"/>
    <p:sldId id="298" r:id="rId12"/>
    <p:sldId id="293" r:id="rId13"/>
    <p:sldId id="294" r:id="rId14"/>
    <p:sldId id="295" r:id="rId15"/>
    <p:sldId id="296" r:id="rId16"/>
    <p:sldId id="297" r:id="rId17"/>
    <p:sldId id="287" r:id="rId1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B8FBB"/>
    <a:srgbClr val="9D85BD"/>
    <a:srgbClr val="7488C6"/>
    <a:srgbClr val="9BBF9C"/>
    <a:srgbClr val="AEACAD"/>
    <a:srgbClr val="FF6600"/>
    <a:srgbClr val="F68E38"/>
    <a:srgbClr val="E46C0A"/>
    <a:srgbClr val="FFFFFF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053" autoAdjust="0"/>
  </p:normalViewPr>
  <p:slideViewPr>
    <p:cSldViewPr>
      <p:cViewPr varScale="1">
        <p:scale>
          <a:sx n="56" d="100"/>
          <a:sy n="56" d="100"/>
        </p:scale>
        <p:origin x="1112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28537D-682A-62FA-865F-6F788E1941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01A75-77CC-1017-BCAB-40ECDE48E25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4421B8C-8780-4619-982C-D707252B7FE2}" type="datetimeFigureOut">
              <a:rPr lang="en-US"/>
              <a:pPr>
                <a:defRPr/>
              </a:pPr>
              <a:t>11/20/2024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75F1AE-44C0-3112-61A0-945FCA0BD6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079396-9401-D63B-6CA1-CADF8440B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EA146-0E4B-0823-D31B-3E0995D5D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899C7-3523-A666-AA49-3228A9EBE9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1883C06-22D3-465F-BE2E-6761448DF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62EFB4A5-771E-44B5-9173-45A2B0C3B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FDCE3B02-E517-4363-A0D7-DD066D887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EF8DF-E877-F687-14E8-989C5A9E7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97E361E5-F85D-18A0-5D8F-71A1509690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C065E087-F55F-51F4-71C0-EE3D3602C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07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39823-3294-C19A-2DFA-C135F2C64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76FEBBC8-FD6A-DEC5-B9EE-C0A511AE7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945ACADF-306F-ECBA-5D39-D4E6B4824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321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189B5-5DEC-3BEA-00BE-FC4794E3B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028FA2D5-BBB7-2419-D3F5-ED0D8821D3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80B65032-A977-5B27-7169-08E7B6B0F0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15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A66BC-9109-AFB5-5681-110A6B11F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842AED61-A348-2A90-A803-2F6CD2079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013C4D72-BFE3-0794-BBE3-91C89FE5E6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667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31C18-788F-82AD-D289-D827EDED5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9D009FD1-5086-D04F-1402-B553757F90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32E6BFF4-62EA-D4AA-CB54-63B58FFAE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862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EC6EA-949A-6D83-3301-36EAF84E43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5A856F77-263C-A887-3DF1-F1E3B0A277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E39A46BA-37E7-3392-736B-AC0A48DB8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132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D9408A-C2E4-395E-6773-B2F067FFAD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C65E2B70-B0BE-C633-C70A-E8A3026D55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B394D6F8-93A1-4797-AA61-7C1F91065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90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E1CB6-D93B-D639-0489-2DFF97EC2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FF31C0DE-A750-5DA1-7F41-EA9E78163A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5D90D7A9-7CEC-07D4-1B12-E2653719C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659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446AD6-3593-5FFC-61BE-3B2158FBB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44CEA914-49C8-53BB-FAFC-C2BF764328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1821ED59-A7E7-A12E-DDDD-10EA6FBF7A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224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268CA-EA91-5E0D-B4AD-D0B10F0B9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EA3EE554-784E-C5B0-D02E-27D2F0895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32FCA1BE-D544-0574-A7AA-796C4593FD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2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33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4F-7F2E-BBF7-1D01-9591FC10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1500E-1B21-58FE-220E-00848844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A929-9CC9-12C1-53A0-4F88686D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5219F-C2C3-BF91-EC03-082D181B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24DE-F2C3-F9CE-52BA-0DCAE90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DA374-A4C6-DF81-854D-7FEC60C4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2A56-1EAA-94CE-95E4-6376C62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6F12-EBCD-E398-4B05-38D1849A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14E3-AF6B-EE3F-C67D-8C3C9F63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2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66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50D01-D5E2-428A-AE08-76E1A1DE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80FC-1548-4484-B710-52C46DF4372C}" type="datetimeFigureOut">
              <a:rPr lang="en-US" altLang="en-US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BFD9F-6660-423C-8177-032049E2D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08C25-670D-4B50-AC52-20C676C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C58D8-12F0-4BA1-945D-FED7E23CFE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84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E64C1-5C4B-EF60-7838-E7905201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4A8B-2C2D-5E37-C672-159E0F03F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6B33-0F47-41C1-7643-ED478061A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FD25F-F406-CA4B-90F9-06DF6365CF95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6EE6-09A1-60C9-DF51-B48202074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1342-F180-F95F-5312-2E6E2B52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0" r:id="rId2"/>
    <p:sldLayoutId id="21474837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939F2DA3-9B9D-4A8F-A3FF-A234C4A6ED17}" type="datetimeFigureOut">
              <a:rPr lang="en-US" altLang="en-US" smtClean="0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FE7796A-8196-420C-AAA9-43489024A0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32402CA-E3E6-4807-8AA6-CB20C97619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5898E1D-00DB-4F5D-91AD-075D383598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01E52-E851-4568-9593-FE67F566D1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F36B1F-C070-48C5-B71E-39635847448A}" type="datetimeFigureOut">
              <a:rPr lang="en-US" altLang="en-US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0290F-A469-4C60-A1D4-3C65FBB6D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5E537-0FFC-40F1-AADA-B9DA061C6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EEB7C92-BB71-4D78-B8BC-845616958D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6AF-736B-7E76-0C96-CCE1D96C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9200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13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4.61a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498B9-08AF-8042-E43B-111D581B4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060" y="4267200"/>
            <a:ext cx="8945880" cy="1600200"/>
          </a:xfrm>
        </p:spPr>
        <p:txBody>
          <a:bodyPr vert="horz" lIns="91440" tIns="45720" rIns="91440" bIns="45720" rtlCol="0" anchor="t">
            <a:noAutofit/>
          </a:bodyPr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 by: Ashlyn Dumaw (‘25)</a:t>
            </a:r>
          </a:p>
        </p:txBody>
      </p:sp>
    </p:spTree>
    <p:extLst>
      <p:ext uri="{BB962C8B-B14F-4D97-AF65-F5344CB8AC3E}">
        <p14:creationId xmlns:p14="http://schemas.microsoft.com/office/powerpoint/2010/main" val="152731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AD7F4-DFFA-9910-1CC0-5784942E7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39545C3-9812-384B-DF54-60CE4CBC9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5AE28B-8E5A-FF11-8335-7165FFC83DA4}"/>
              </a:ext>
            </a:extLst>
          </p:cNvPr>
          <p:cNvSpPr txBox="1"/>
          <p:nvPr/>
        </p:nvSpPr>
        <p:spPr>
          <a:xfrm>
            <a:off x="903287" y="1667974"/>
            <a:ext cx="39421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Stripping slope &lt; 1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Rectifying slope &gt; 1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Invalid slopes!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0060F61-D84F-2F47-7E49-FA4684FF8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295400"/>
            <a:ext cx="5399087" cy="539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B429FD1-85E5-05C1-B710-39CDFD695A6C}"/>
              </a:ext>
            </a:extLst>
          </p:cNvPr>
          <p:cNvCxnSpPr>
            <a:cxnSpLocks/>
          </p:cNvCxnSpPr>
          <p:nvPr/>
        </p:nvCxnSpPr>
        <p:spPr>
          <a:xfrm>
            <a:off x="5257800" y="1066800"/>
            <a:ext cx="3581400" cy="0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D58932E-DAF4-144B-4325-3EFF3F6743BA}"/>
              </a:ext>
            </a:extLst>
          </p:cNvPr>
          <p:cNvCxnSpPr>
            <a:cxnSpLocks/>
          </p:cNvCxnSpPr>
          <p:nvPr/>
        </p:nvCxnSpPr>
        <p:spPr>
          <a:xfrm flipV="1">
            <a:off x="7391400" y="4191000"/>
            <a:ext cx="2743200" cy="1546225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B3AD7F-211F-7DFF-1E1D-5FD0070ED43F}"/>
              </a:ext>
            </a:extLst>
          </p:cNvPr>
          <p:cNvCxnSpPr>
            <a:cxnSpLocks/>
          </p:cNvCxnSpPr>
          <p:nvPr/>
        </p:nvCxnSpPr>
        <p:spPr>
          <a:xfrm flipV="1">
            <a:off x="10079831" y="1447800"/>
            <a:ext cx="1578769" cy="2765425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63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447AD-8BDF-ED65-36C4-A5A5452EC9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8D1644D-72C4-C221-BCB5-E07CD9C5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6B0ADD-BB3D-EEBA-47B8-46916E3D459F}"/>
              </a:ext>
            </a:extLst>
          </p:cNvPr>
          <p:cNvSpPr txBox="1"/>
          <p:nvPr/>
        </p:nvSpPr>
        <p:spPr>
          <a:xfrm>
            <a:off x="903287" y="1667974"/>
            <a:ext cx="39421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Funky equilibrium curve. Invalid.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Azeotrope!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99CAD519-08A5-B988-432C-63ED3A81E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1" y="1277330"/>
            <a:ext cx="5334000" cy="5356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256D819-9F85-8DBF-04C2-48D8D01BF3EB}"/>
              </a:ext>
            </a:extLst>
          </p:cNvPr>
          <p:cNvCxnSpPr>
            <a:cxnSpLocks/>
          </p:cNvCxnSpPr>
          <p:nvPr/>
        </p:nvCxnSpPr>
        <p:spPr>
          <a:xfrm>
            <a:off x="1219200" y="1068070"/>
            <a:ext cx="3276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D8A38C05-6E58-5DB5-A4D8-2D77ED624922}"/>
              </a:ext>
            </a:extLst>
          </p:cNvPr>
          <p:cNvSpPr/>
          <p:nvPr/>
        </p:nvSpPr>
        <p:spPr>
          <a:xfrm>
            <a:off x="8763000" y="3574404"/>
            <a:ext cx="685800" cy="692796"/>
          </a:xfrm>
          <a:prstGeom prst="ellipse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63C413-5ABE-7562-83C3-B2420FE24BD4}"/>
              </a:ext>
            </a:extLst>
          </p:cNvPr>
          <p:cNvCxnSpPr>
            <a:cxnSpLocks/>
          </p:cNvCxnSpPr>
          <p:nvPr/>
        </p:nvCxnSpPr>
        <p:spPr>
          <a:xfrm>
            <a:off x="5334000" y="1066800"/>
            <a:ext cx="3581400" cy="0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53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C02A5-41ED-A919-3CB0-4FD774DB66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51E82DE-6F57-7EBE-BBB0-984A58EE3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292FCF-1334-028F-D0EB-295410A2CA54}"/>
              </a:ext>
            </a:extLst>
          </p:cNvPr>
          <p:cNvSpPr txBox="1"/>
          <p:nvPr/>
        </p:nvSpPr>
        <p:spPr>
          <a:xfrm>
            <a:off x="903287" y="1667974"/>
            <a:ext cx="394215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Steps from operating line to x-y line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step from operating line to equilibrium line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0D7D0CF7-E6E9-80BC-3A29-F20BAB82D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430467"/>
            <a:ext cx="5181600" cy="520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B73DE24-3444-8AAF-9378-10DDCA086900}"/>
              </a:ext>
            </a:extLst>
          </p:cNvPr>
          <p:cNvCxnSpPr>
            <a:cxnSpLocks/>
          </p:cNvCxnSpPr>
          <p:nvPr/>
        </p:nvCxnSpPr>
        <p:spPr>
          <a:xfrm>
            <a:off x="5334000" y="1066800"/>
            <a:ext cx="3581400" cy="0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66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C475F-3F75-954C-B3C4-0861FD633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747138A-AC0F-B6A8-13FD-22B865C6C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1ABE62-3830-1AB6-0820-CC52EA566ECB}"/>
              </a:ext>
            </a:extLst>
          </p:cNvPr>
          <p:cNvSpPr txBox="1"/>
          <p:nvPr/>
        </p:nvSpPr>
        <p:spPr>
          <a:xfrm>
            <a:off x="903286" y="1667974"/>
            <a:ext cx="5192713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lines cross the x-y line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Partial reboiler/condenser?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Steps must terminate on equilibrium line, since they are eq stages!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lines cannot start with vapor with </a:t>
            </a:r>
            <a:r>
              <a:rPr 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pure B</a:t>
            </a: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(x-axis) or liquid with </a:t>
            </a:r>
            <a:r>
              <a:rPr lang="en-US" sz="25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pure A</a:t>
            </a: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(right border)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1E589CDE-D477-8EA2-EE22-28FE8C8EB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1223279"/>
            <a:ext cx="54102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DA05B2B-E56D-2498-490E-E9CC977D4BD1}"/>
              </a:ext>
            </a:extLst>
          </p:cNvPr>
          <p:cNvCxnSpPr>
            <a:cxnSpLocks/>
          </p:cNvCxnSpPr>
          <p:nvPr/>
        </p:nvCxnSpPr>
        <p:spPr>
          <a:xfrm>
            <a:off x="5105400" y="1066800"/>
            <a:ext cx="3581400" cy="0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D17C6DCE-F94C-60D8-D9AF-A2DC5538075C}"/>
              </a:ext>
            </a:extLst>
          </p:cNvPr>
          <p:cNvSpPr/>
          <p:nvPr/>
        </p:nvSpPr>
        <p:spPr>
          <a:xfrm>
            <a:off x="7391400" y="5597202"/>
            <a:ext cx="342900" cy="346398"/>
          </a:xfrm>
          <a:prstGeom prst="ellipse">
            <a:avLst/>
          </a:prstGeom>
          <a:noFill/>
          <a:ln w="38100">
            <a:solidFill>
              <a:srgbClr val="7488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A97422F-448D-062C-8FB3-7E8B6ED7F369}"/>
              </a:ext>
            </a:extLst>
          </p:cNvPr>
          <p:cNvSpPr/>
          <p:nvPr/>
        </p:nvSpPr>
        <p:spPr>
          <a:xfrm>
            <a:off x="11382737" y="1494775"/>
            <a:ext cx="342900" cy="346398"/>
          </a:xfrm>
          <a:prstGeom prst="ellipse">
            <a:avLst/>
          </a:prstGeom>
          <a:noFill/>
          <a:ln w="38100">
            <a:solidFill>
              <a:srgbClr val="9D85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E72E53C-E8AD-38C4-C57E-EFB273D66C4E}"/>
              </a:ext>
            </a:extLst>
          </p:cNvPr>
          <p:cNvSpPr/>
          <p:nvPr/>
        </p:nvSpPr>
        <p:spPr>
          <a:xfrm>
            <a:off x="7924800" y="4495800"/>
            <a:ext cx="533400" cy="538841"/>
          </a:xfrm>
          <a:prstGeom prst="ellipse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1D80438-BB12-F7F7-F728-BE87461D2D36}"/>
              </a:ext>
            </a:extLst>
          </p:cNvPr>
          <p:cNvSpPr/>
          <p:nvPr/>
        </p:nvSpPr>
        <p:spPr>
          <a:xfrm>
            <a:off x="10134600" y="2286000"/>
            <a:ext cx="533400" cy="538841"/>
          </a:xfrm>
          <a:prstGeom prst="ellipse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8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210502-480D-45EF-AC62-07AAEA372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F6AE9D2-423E-DB42-DAEA-5D05DCBB9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384AF7-11A0-35A5-8B92-882E2C233BB1}"/>
              </a:ext>
            </a:extLst>
          </p:cNvPr>
          <p:cNvSpPr txBox="1"/>
          <p:nvPr/>
        </p:nvSpPr>
        <p:spPr>
          <a:xfrm>
            <a:off x="903287" y="1667974"/>
            <a:ext cx="394215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Steps do not end on the x-y line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Multistage flash drum without reboiler at bottom, without condenser at top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(See Exercise 4.71)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D50AF8D5-558F-E717-613B-850B985EA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1231514"/>
            <a:ext cx="5657850" cy="555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7E6BC19-04EC-6E71-EB66-248039F08DE0}"/>
              </a:ext>
            </a:extLst>
          </p:cNvPr>
          <p:cNvCxnSpPr>
            <a:cxnSpLocks/>
          </p:cNvCxnSpPr>
          <p:nvPr/>
        </p:nvCxnSpPr>
        <p:spPr>
          <a:xfrm>
            <a:off x="1066800" y="1066800"/>
            <a:ext cx="3276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297BE671-5BE2-3F8B-9AA0-BA4389E4FFF6}"/>
              </a:ext>
            </a:extLst>
          </p:cNvPr>
          <p:cNvSpPr/>
          <p:nvPr/>
        </p:nvSpPr>
        <p:spPr>
          <a:xfrm>
            <a:off x="7239000" y="5029200"/>
            <a:ext cx="457200" cy="461864"/>
          </a:xfrm>
          <a:prstGeom prst="ellipse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1B790F7-1255-0D49-E85C-FDC0EB5C360F}"/>
              </a:ext>
            </a:extLst>
          </p:cNvPr>
          <p:cNvSpPr/>
          <p:nvPr/>
        </p:nvSpPr>
        <p:spPr>
          <a:xfrm>
            <a:off x="8153400" y="2638187"/>
            <a:ext cx="457200" cy="461864"/>
          </a:xfrm>
          <a:prstGeom prst="ellipse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6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537F331-4A9F-4BFC-4967-EC2B1E32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772775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6855A5-A278-2328-B76B-0F50F2E24323}"/>
              </a:ext>
            </a:extLst>
          </p:cNvPr>
          <p:cNvSpPr txBox="1"/>
          <p:nvPr/>
        </p:nvSpPr>
        <p:spPr>
          <a:xfrm>
            <a:off x="504824" y="1447800"/>
            <a:ext cx="112299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 McCabe-Thiele analyses on 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x-y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diagrams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Pay close attention to operating lines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Stripping slope &gt; 1, rectifying slope &lt; 1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not terminate on the equilibrium line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not cross the x=y line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from the operating line to the equilibrium line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presence (or absence) of reboilers/condensers can affect your analysis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Partial reboiler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/condenser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reboiler/condenser</a:t>
            </a:r>
          </a:p>
        </p:txBody>
      </p:sp>
    </p:spTree>
    <p:extLst>
      <p:ext uri="{BB962C8B-B14F-4D97-AF65-F5344CB8AC3E}">
        <p14:creationId xmlns:p14="http://schemas.microsoft.com/office/powerpoint/2010/main" val="636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BBF9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372453"/>
            <a:ext cx="66022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lvl="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 if provided graphical models</a:t>
            </a:r>
            <a:b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meaningful or meaningless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488C6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54550"/>
            <a:ext cx="449580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D85BD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953000"/>
            <a:ext cx="62217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Recall the typical features of a graphical model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6" y="2959100"/>
            <a:ext cx="73771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Graphical models for a binary mixture with</a:t>
            </a:r>
            <a:b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 multi-stage, counter-current separator</a:t>
            </a:r>
          </a:p>
        </p:txBody>
      </p:sp>
    </p:spTree>
    <p:extLst>
      <p:ext uri="{BB962C8B-B14F-4D97-AF65-F5344CB8AC3E}">
        <p14:creationId xmlns:p14="http://schemas.microsoft.com/office/powerpoint/2010/main" val="10078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25CC4-4CB7-5BA2-85B1-F5C16105B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E7D73B5E-B058-A9E7-5272-91F8D0F0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Typical Graphical Model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4BE2D-8D3B-0FFD-626D-8401E24B24B4}"/>
              </a:ext>
            </a:extLst>
          </p:cNvPr>
          <p:cNvSpPr txBox="1"/>
          <p:nvPr/>
        </p:nvSpPr>
        <p:spPr>
          <a:xfrm>
            <a:off x="6096000" y="1508336"/>
            <a:ext cx="543115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equilibrium line</a:t>
            </a:r>
          </a:p>
          <a:p>
            <a:r>
              <a:rPr lang="en-US" sz="2500" b="1" dirty="0">
                <a:solidFill>
                  <a:srgbClr val="FB8FB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x-y line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lines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2500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stripping section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sz="25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rectifying section</a:t>
            </a:r>
          </a:p>
          <a:p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stages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using the </a:t>
            </a:r>
            <a:r>
              <a:rPr 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equilibrium line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A graph with a line graph&#10;&#10;Description automatically generated">
            <a:extLst>
              <a:ext uri="{FF2B5EF4-FFF2-40B4-BE49-F238E27FC236}">
                <a16:creationId xmlns:a16="http://schemas.microsoft.com/office/drawing/2014/main" id="{EB200B6E-A9ED-8B1C-F313-60DD664839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84" y="1365076"/>
            <a:ext cx="5562600" cy="5337577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F6BCE9F-273D-4FE5-A368-4FD38EB8FFCA}"/>
              </a:ext>
            </a:extLst>
          </p:cNvPr>
          <p:cNvSpPr/>
          <p:nvPr/>
        </p:nvSpPr>
        <p:spPr>
          <a:xfrm>
            <a:off x="1007532" y="1501796"/>
            <a:ext cx="4642369" cy="4611137"/>
          </a:xfrm>
          <a:custGeom>
            <a:avLst/>
            <a:gdLst>
              <a:gd name="connsiteX0" fmla="*/ 0 w 4708168"/>
              <a:gd name="connsiteY0" fmla="*/ 4611137 h 4611137"/>
              <a:gd name="connsiteX1" fmla="*/ 58258 w 4708168"/>
              <a:gd name="connsiteY1" fmla="*/ 4287385 h 4611137"/>
              <a:gd name="connsiteX2" fmla="*/ 233871 w 4708168"/>
              <a:gd name="connsiteY2" fmla="*/ 3881658 h 4611137"/>
              <a:gd name="connsiteX3" fmla="*/ 694099 w 4708168"/>
              <a:gd name="connsiteY3" fmla="*/ 3106538 h 4611137"/>
              <a:gd name="connsiteX4" fmla="*/ 1269384 w 4708168"/>
              <a:gd name="connsiteY4" fmla="*/ 2355640 h 4611137"/>
              <a:gd name="connsiteX5" fmla="*/ 1971837 w 4708168"/>
              <a:gd name="connsiteY5" fmla="*/ 1628964 h 4611137"/>
              <a:gd name="connsiteX6" fmla="*/ 2510788 w 4708168"/>
              <a:gd name="connsiteY6" fmla="*/ 1199015 h 4611137"/>
              <a:gd name="connsiteX7" fmla="*/ 3098184 w 4708168"/>
              <a:gd name="connsiteY7" fmla="*/ 787232 h 4611137"/>
              <a:gd name="connsiteX8" fmla="*/ 3812748 w 4708168"/>
              <a:gd name="connsiteY8" fmla="*/ 387560 h 4611137"/>
              <a:gd name="connsiteX9" fmla="*/ 4369866 w 4708168"/>
              <a:gd name="connsiteY9" fmla="*/ 96890 h 4611137"/>
              <a:gd name="connsiteX10" fmla="*/ 4642369 w 4708168"/>
              <a:gd name="connsiteY10" fmla="*/ 0 h 4611137"/>
              <a:gd name="connsiteX0" fmla="*/ 0 w 4642369"/>
              <a:gd name="connsiteY0" fmla="*/ 4611137 h 4611137"/>
              <a:gd name="connsiteX1" fmla="*/ 58258 w 4642369"/>
              <a:gd name="connsiteY1" fmla="*/ 4287385 h 4611137"/>
              <a:gd name="connsiteX2" fmla="*/ 233871 w 4642369"/>
              <a:gd name="connsiteY2" fmla="*/ 3881658 h 4611137"/>
              <a:gd name="connsiteX3" fmla="*/ 694099 w 4642369"/>
              <a:gd name="connsiteY3" fmla="*/ 3106538 h 4611137"/>
              <a:gd name="connsiteX4" fmla="*/ 1269384 w 4642369"/>
              <a:gd name="connsiteY4" fmla="*/ 2355640 h 4611137"/>
              <a:gd name="connsiteX5" fmla="*/ 1971837 w 4642369"/>
              <a:gd name="connsiteY5" fmla="*/ 1628964 h 4611137"/>
              <a:gd name="connsiteX6" fmla="*/ 2510788 w 4642369"/>
              <a:gd name="connsiteY6" fmla="*/ 1199015 h 4611137"/>
              <a:gd name="connsiteX7" fmla="*/ 3098184 w 4642369"/>
              <a:gd name="connsiteY7" fmla="*/ 787232 h 4611137"/>
              <a:gd name="connsiteX8" fmla="*/ 3812748 w 4642369"/>
              <a:gd name="connsiteY8" fmla="*/ 387560 h 4611137"/>
              <a:gd name="connsiteX9" fmla="*/ 4369866 w 4642369"/>
              <a:gd name="connsiteY9" fmla="*/ 96890 h 4611137"/>
              <a:gd name="connsiteX10" fmla="*/ 4642369 w 4642369"/>
              <a:gd name="connsiteY10" fmla="*/ 0 h 4611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42369" h="4611137">
                <a:moveTo>
                  <a:pt x="0" y="4611137"/>
                </a:moveTo>
                <a:cubicBezTo>
                  <a:pt x="9640" y="4510051"/>
                  <a:pt x="19280" y="4408965"/>
                  <a:pt x="58258" y="4287385"/>
                </a:cubicBezTo>
                <a:cubicBezTo>
                  <a:pt x="97236" y="4165805"/>
                  <a:pt x="127898" y="4078466"/>
                  <a:pt x="233871" y="3881658"/>
                </a:cubicBezTo>
                <a:cubicBezTo>
                  <a:pt x="339844" y="3684850"/>
                  <a:pt x="521514" y="3360874"/>
                  <a:pt x="694099" y="3106538"/>
                </a:cubicBezTo>
                <a:cubicBezTo>
                  <a:pt x="866684" y="2852202"/>
                  <a:pt x="1056428" y="2601902"/>
                  <a:pt x="1269384" y="2355640"/>
                </a:cubicBezTo>
                <a:cubicBezTo>
                  <a:pt x="1482340" y="2109378"/>
                  <a:pt x="1764936" y="1821735"/>
                  <a:pt x="1971837" y="1628964"/>
                </a:cubicBezTo>
                <a:cubicBezTo>
                  <a:pt x="2178738" y="1436193"/>
                  <a:pt x="2323063" y="1339304"/>
                  <a:pt x="2510788" y="1199015"/>
                </a:cubicBezTo>
                <a:cubicBezTo>
                  <a:pt x="2698513" y="1058726"/>
                  <a:pt x="2881191" y="922474"/>
                  <a:pt x="3098184" y="787232"/>
                </a:cubicBezTo>
                <a:cubicBezTo>
                  <a:pt x="3315177" y="651989"/>
                  <a:pt x="3600801" y="502617"/>
                  <a:pt x="3812748" y="387560"/>
                </a:cubicBezTo>
                <a:cubicBezTo>
                  <a:pt x="4024695" y="272503"/>
                  <a:pt x="4231596" y="161483"/>
                  <a:pt x="4369866" y="96890"/>
                </a:cubicBezTo>
                <a:cubicBezTo>
                  <a:pt x="4508136" y="32297"/>
                  <a:pt x="4542450" y="39362"/>
                  <a:pt x="4642369" y="0"/>
                </a:cubicBezTo>
              </a:path>
            </a:pathLst>
          </a:custGeom>
          <a:noFill/>
          <a:ln w="57150"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A1F883-D681-953B-1237-5B919FB3DFA3}"/>
              </a:ext>
            </a:extLst>
          </p:cNvPr>
          <p:cNvCxnSpPr>
            <a:stCxn id="11" idx="0"/>
          </p:cNvCxnSpPr>
          <p:nvPr/>
        </p:nvCxnSpPr>
        <p:spPr>
          <a:xfrm flipV="1">
            <a:off x="1007532" y="1481667"/>
            <a:ext cx="4642369" cy="4631266"/>
          </a:xfrm>
          <a:prstGeom prst="line">
            <a:avLst/>
          </a:prstGeom>
          <a:ln w="5715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A1DF39-4237-360D-D7FB-A5780E27F39B}"/>
              </a:ext>
            </a:extLst>
          </p:cNvPr>
          <p:cNvCxnSpPr>
            <a:cxnSpLocks/>
          </p:cNvCxnSpPr>
          <p:nvPr/>
        </p:nvCxnSpPr>
        <p:spPr>
          <a:xfrm flipV="1">
            <a:off x="990600" y="3429000"/>
            <a:ext cx="2133600" cy="274320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D9CF822-9EA4-CB63-C038-9EFE9F739BC0}"/>
              </a:ext>
            </a:extLst>
          </p:cNvPr>
          <p:cNvCxnSpPr>
            <a:cxnSpLocks/>
            <a:endCxn id="11" idx="10"/>
          </p:cNvCxnSpPr>
          <p:nvPr/>
        </p:nvCxnSpPr>
        <p:spPr>
          <a:xfrm flipV="1">
            <a:off x="3080384" y="1501796"/>
            <a:ext cx="2569517" cy="200340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50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7A3554A-D483-CA1B-4214-EB057503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672A13-4ABE-DC5E-0159-F01E34CA11D1}"/>
              </a:ext>
            </a:extLst>
          </p:cNvPr>
          <p:cNvSpPr txBox="1"/>
          <p:nvPr/>
        </p:nvSpPr>
        <p:spPr>
          <a:xfrm>
            <a:off x="903286" y="1667974"/>
            <a:ext cx="427831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Rectifying and stripping lines start on the x-y line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Steps begin on the rectifying</a:t>
            </a:r>
            <a:b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x-y point and terminate on the stripping x-y point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367B7EC-2C1B-DFE7-CC17-67437867F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05218"/>
            <a:ext cx="5128260" cy="5128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5198A0F-79DA-8F90-5F4F-BD13ED2A25DC}"/>
              </a:ext>
            </a:extLst>
          </p:cNvPr>
          <p:cNvCxnSpPr>
            <a:cxnSpLocks/>
          </p:cNvCxnSpPr>
          <p:nvPr/>
        </p:nvCxnSpPr>
        <p:spPr>
          <a:xfrm>
            <a:off x="1219200" y="1066800"/>
            <a:ext cx="3276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B45596CD-9140-7F49-6E40-407093ED1C09}"/>
              </a:ext>
            </a:extLst>
          </p:cNvPr>
          <p:cNvSpPr/>
          <p:nvPr/>
        </p:nvSpPr>
        <p:spPr>
          <a:xfrm>
            <a:off x="7086600" y="5410200"/>
            <a:ext cx="457200" cy="457200"/>
          </a:xfrm>
          <a:prstGeom prst="ellipse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58B3C2B-B7F5-1176-1985-F169DC514112}"/>
              </a:ext>
            </a:extLst>
          </p:cNvPr>
          <p:cNvSpPr/>
          <p:nvPr/>
        </p:nvSpPr>
        <p:spPr>
          <a:xfrm>
            <a:off x="11087100" y="1520458"/>
            <a:ext cx="457200" cy="457200"/>
          </a:xfrm>
          <a:prstGeom prst="ellipse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1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ED245D-0AD5-0AFB-5767-876B23841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266FDB-D06F-FECE-16CB-33A7E60F8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90ECAD-9E59-D2EA-3E2A-32B4E3A0D37D}"/>
              </a:ext>
            </a:extLst>
          </p:cNvPr>
          <p:cNvSpPr txBox="1"/>
          <p:nvPr/>
        </p:nvSpPr>
        <p:spPr>
          <a:xfrm>
            <a:off x="903287" y="1667974"/>
            <a:ext cx="394215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Pressure on the y-axis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lines have no meaning!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be used on diagrams with compositions of distinct phases.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ED74EECB-450C-DD4F-067F-464CC257C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553" y="990600"/>
            <a:ext cx="6103447" cy="5791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BBD83F7-2336-52E7-8F40-A753741C5FEE}"/>
              </a:ext>
            </a:extLst>
          </p:cNvPr>
          <p:cNvSpPr/>
          <p:nvPr/>
        </p:nvSpPr>
        <p:spPr>
          <a:xfrm>
            <a:off x="5867400" y="2743200"/>
            <a:ext cx="533400" cy="1371600"/>
          </a:xfrm>
          <a:prstGeom prst="rect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A0AA8ED-6AEA-5D9C-1E40-37C28E5B330E}"/>
              </a:ext>
            </a:extLst>
          </p:cNvPr>
          <p:cNvCxnSpPr>
            <a:cxnSpLocks/>
          </p:cNvCxnSpPr>
          <p:nvPr/>
        </p:nvCxnSpPr>
        <p:spPr>
          <a:xfrm>
            <a:off x="5257800" y="1066800"/>
            <a:ext cx="3581400" cy="0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90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96109-2075-ADA6-242B-5FD0702C3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CE2B56-4715-4BAE-7527-79444735D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D53207-1489-895D-D86E-76804AFA7C48}"/>
              </a:ext>
            </a:extLst>
          </p:cNvPr>
          <p:cNvSpPr txBox="1"/>
          <p:nvPr/>
        </p:nvSpPr>
        <p:spPr>
          <a:xfrm>
            <a:off x="903287" y="1667974"/>
            <a:ext cx="39421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Steep stripping operating line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reflux ratio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FAD67D8-60AE-4307-3E9D-77215CE44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71600"/>
            <a:ext cx="5257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AEE91D9-0899-EDD9-8DC3-3E3D4477BF87}"/>
              </a:ext>
            </a:extLst>
          </p:cNvPr>
          <p:cNvCxnSpPr>
            <a:cxnSpLocks/>
          </p:cNvCxnSpPr>
          <p:nvPr/>
        </p:nvCxnSpPr>
        <p:spPr>
          <a:xfrm>
            <a:off x="1219200" y="1066800"/>
            <a:ext cx="3276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7E64977-5E00-4560-9823-B3088EABEE0D}"/>
              </a:ext>
            </a:extLst>
          </p:cNvPr>
          <p:cNvCxnSpPr/>
          <p:nvPr/>
        </p:nvCxnSpPr>
        <p:spPr>
          <a:xfrm>
            <a:off x="8001000" y="2514600"/>
            <a:ext cx="1143000" cy="1066800"/>
          </a:xfrm>
          <a:prstGeom prst="straightConnector1">
            <a:avLst/>
          </a:prstGeom>
          <a:ln w="76200">
            <a:solidFill>
              <a:srgbClr val="FB8FBB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09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037E0-E395-F8D1-F754-FB00930CE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C95182-E560-D603-6818-E0B52DB0B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FE0D06-D25E-D200-F4E1-B7C6E0D7A4A3}"/>
              </a:ext>
            </a:extLst>
          </p:cNvPr>
          <p:cNvSpPr txBox="1"/>
          <p:nvPr/>
        </p:nvSpPr>
        <p:spPr>
          <a:xfrm>
            <a:off x="903287" y="1667974"/>
            <a:ext cx="39421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Slopes of operating lines are irrelevant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Single-step… single-stage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Flash drum!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B1214FC-4CD7-1AC6-D865-C64E0BA17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1" y="1299479"/>
            <a:ext cx="533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0EF2F50-8CA7-EB78-2816-94ADA58608E6}"/>
              </a:ext>
            </a:extLst>
          </p:cNvPr>
          <p:cNvCxnSpPr>
            <a:cxnSpLocks/>
          </p:cNvCxnSpPr>
          <p:nvPr/>
        </p:nvCxnSpPr>
        <p:spPr>
          <a:xfrm>
            <a:off x="1219200" y="1066800"/>
            <a:ext cx="3276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494217-BAD6-8EC4-64E3-B37309DD22CA}"/>
              </a:ext>
            </a:extLst>
          </p:cNvPr>
          <p:cNvCxnSpPr/>
          <p:nvPr/>
        </p:nvCxnSpPr>
        <p:spPr>
          <a:xfrm flipV="1">
            <a:off x="8001000" y="2133600"/>
            <a:ext cx="0" cy="2895600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032565-A3FE-ABDF-AB58-26A60F747D88}"/>
              </a:ext>
            </a:extLst>
          </p:cNvPr>
          <p:cNvCxnSpPr>
            <a:cxnSpLocks/>
          </p:cNvCxnSpPr>
          <p:nvPr/>
        </p:nvCxnSpPr>
        <p:spPr>
          <a:xfrm flipH="1">
            <a:off x="8001000" y="2133600"/>
            <a:ext cx="2895600" cy="0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989401C-2266-3F3F-8774-7B8B9BC28A97}"/>
              </a:ext>
            </a:extLst>
          </p:cNvPr>
          <p:cNvCxnSpPr>
            <a:cxnSpLocks/>
          </p:cNvCxnSpPr>
          <p:nvPr/>
        </p:nvCxnSpPr>
        <p:spPr>
          <a:xfrm flipV="1">
            <a:off x="8016240" y="3200400"/>
            <a:ext cx="1203960" cy="1828800"/>
          </a:xfrm>
          <a:prstGeom prst="line">
            <a:avLst/>
          </a:prstGeom>
          <a:ln w="762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41CC664-6D32-7A6D-7832-91C42E1119DA}"/>
              </a:ext>
            </a:extLst>
          </p:cNvPr>
          <p:cNvCxnSpPr>
            <a:cxnSpLocks/>
          </p:cNvCxnSpPr>
          <p:nvPr/>
        </p:nvCxnSpPr>
        <p:spPr>
          <a:xfrm flipV="1">
            <a:off x="9220200" y="2133600"/>
            <a:ext cx="1676400" cy="1066800"/>
          </a:xfrm>
          <a:prstGeom prst="line">
            <a:avLst/>
          </a:prstGeom>
          <a:ln w="762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A6EFC0-289A-391F-0C29-5C75C307BC83}"/>
              </a:ext>
            </a:extLst>
          </p:cNvPr>
          <p:cNvCxnSpPr>
            <a:cxnSpLocks/>
          </p:cNvCxnSpPr>
          <p:nvPr/>
        </p:nvCxnSpPr>
        <p:spPr>
          <a:xfrm flipV="1">
            <a:off x="7997190" y="2456314"/>
            <a:ext cx="384809" cy="2572886"/>
          </a:xfrm>
          <a:prstGeom prst="line">
            <a:avLst/>
          </a:prstGeom>
          <a:ln w="762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BF6FC8-CE70-06A3-A4C5-3ACA2513DFCD}"/>
              </a:ext>
            </a:extLst>
          </p:cNvPr>
          <p:cNvCxnSpPr>
            <a:cxnSpLocks/>
          </p:cNvCxnSpPr>
          <p:nvPr/>
        </p:nvCxnSpPr>
        <p:spPr>
          <a:xfrm flipV="1">
            <a:off x="8382000" y="2133599"/>
            <a:ext cx="2468880" cy="322714"/>
          </a:xfrm>
          <a:prstGeom prst="line">
            <a:avLst/>
          </a:prstGeom>
          <a:ln w="76200">
            <a:solidFill>
              <a:srgbClr val="7488C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6757A32-8021-193D-F7F4-83403F6D9479}"/>
              </a:ext>
            </a:extLst>
          </p:cNvPr>
          <p:cNvCxnSpPr>
            <a:cxnSpLocks/>
          </p:cNvCxnSpPr>
          <p:nvPr/>
        </p:nvCxnSpPr>
        <p:spPr>
          <a:xfrm>
            <a:off x="5257800" y="1066800"/>
            <a:ext cx="3581400" cy="0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14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56AF8-CC28-9527-A790-5507BD73F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398D949-1C8F-222F-A9C1-6DCBDF38D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69D9BF-02F1-9177-68FC-60DD2E848D71}"/>
              </a:ext>
            </a:extLst>
          </p:cNvPr>
          <p:cNvSpPr txBox="1"/>
          <p:nvPr/>
        </p:nvSpPr>
        <p:spPr>
          <a:xfrm>
            <a:off x="903286" y="1667974"/>
            <a:ext cx="519271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features: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lines do not terminate on the x-y line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Partial reboiler/condenser!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…operating line should not terminate on equilibrium line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Slopes invalid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Stripping &lt; 1 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L &lt; V</a:t>
            </a: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Rectifying &gt; 1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F4FE6881-75D1-555F-4959-DA95152702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409163"/>
            <a:ext cx="5257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003366D-B097-ADCD-B236-C387AA05C076}"/>
              </a:ext>
            </a:extLst>
          </p:cNvPr>
          <p:cNvSpPr/>
          <p:nvPr/>
        </p:nvSpPr>
        <p:spPr>
          <a:xfrm>
            <a:off x="7124700" y="5025894"/>
            <a:ext cx="457200" cy="457200"/>
          </a:xfrm>
          <a:prstGeom prst="ellipse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670C5AE-A54C-4196-CA93-BAE668400BD9}"/>
              </a:ext>
            </a:extLst>
          </p:cNvPr>
          <p:cNvSpPr/>
          <p:nvPr/>
        </p:nvSpPr>
        <p:spPr>
          <a:xfrm>
            <a:off x="10744200" y="1409162"/>
            <a:ext cx="457200" cy="457200"/>
          </a:xfrm>
          <a:prstGeom prst="ellipse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AC9E36-8988-E3F8-A544-60F5CFCAF37A}"/>
              </a:ext>
            </a:extLst>
          </p:cNvPr>
          <p:cNvCxnSpPr>
            <a:cxnSpLocks/>
          </p:cNvCxnSpPr>
          <p:nvPr/>
        </p:nvCxnSpPr>
        <p:spPr>
          <a:xfrm>
            <a:off x="1219200" y="1090295"/>
            <a:ext cx="3276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21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681CF9-0238-579A-ED34-BA213531C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452138B-45D3-6D98-6BF8-DC28F25EC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Meaningful or Meaningless?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E8D6B5-80B9-11A4-06E3-D50A682C145B}"/>
              </a:ext>
            </a:extLst>
          </p:cNvPr>
          <p:cNvSpPr txBox="1"/>
          <p:nvPr/>
        </p:nvSpPr>
        <p:spPr>
          <a:xfrm>
            <a:off x="903287" y="1367906"/>
            <a:ext cx="5192713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Stripping section slope</a:t>
            </a:r>
          </a:p>
          <a:p>
            <a:r>
              <a:rPr 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Liquid stream split</a:t>
            </a:r>
          </a:p>
          <a:p>
            <a:r>
              <a:rPr lang="en-US" sz="2500" b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Vapor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 </a:t>
            </a:r>
            <a:r>
              <a:rPr 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Liquid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L/V &gt; 1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Rectifying 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L/V &lt; 1</a:t>
            </a: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D8DC5314-AEA5-5A54-7B0D-42982431B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2895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786D600-0B72-DF1C-CD09-6F4687B9A863}"/>
              </a:ext>
            </a:extLst>
          </p:cNvPr>
          <p:cNvCxnSpPr>
            <a:cxnSpLocks/>
          </p:cNvCxnSpPr>
          <p:nvPr/>
        </p:nvCxnSpPr>
        <p:spPr>
          <a:xfrm>
            <a:off x="5257800" y="1066800"/>
            <a:ext cx="3581400" cy="0"/>
          </a:xfrm>
          <a:prstGeom prst="line">
            <a:avLst/>
          </a:prstGeom>
          <a:ln w="762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41645C9-46CF-2FF9-50EA-B60979E674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9514" y="1367907"/>
            <a:ext cx="6745286" cy="515125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519D58A-C9F7-ED27-011A-EB055BDA7221}"/>
              </a:ext>
            </a:extLst>
          </p:cNvPr>
          <p:cNvSpPr/>
          <p:nvPr/>
        </p:nvSpPr>
        <p:spPr>
          <a:xfrm>
            <a:off x="7743828" y="5486400"/>
            <a:ext cx="561972" cy="395288"/>
          </a:xfrm>
          <a:prstGeom prst="rect">
            <a:avLst/>
          </a:prstGeom>
          <a:noFill/>
          <a:ln w="38100">
            <a:solidFill>
              <a:srgbClr val="7488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837E87-7E1E-84DD-676E-3BBD0DFF1C3D}"/>
              </a:ext>
            </a:extLst>
          </p:cNvPr>
          <p:cNvSpPr/>
          <p:nvPr/>
        </p:nvSpPr>
        <p:spPr>
          <a:xfrm>
            <a:off x="8458200" y="5664994"/>
            <a:ext cx="1219200" cy="583406"/>
          </a:xfrm>
          <a:prstGeom prst="rect">
            <a:avLst/>
          </a:prstGeom>
          <a:noFill/>
          <a:ln w="38100">
            <a:solidFill>
              <a:srgbClr val="FB8F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F49A29-F6A3-9741-6C14-45170D19A2AF}"/>
              </a:ext>
            </a:extLst>
          </p:cNvPr>
          <p:cNvSpPr/>
          <p:nvPr/>
        </p:nvSpPr>
        <p:spPr>
          <a:xfrm>
            <a:off x="7739065" y="6096000"/>
            <a:ext cx="561972" cy="32452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A4FCB8-63C5-23EB-7CCD-159A79FE5556}"/>
              </a:ext>
            </a:extLst>
          </p:cNvPr>
          <p:cNvSpPr/>
          <p:nvPr/>
        </p:nvSpPr>
        <p:spPr>
          <a:xfrm>
            <a:off x="6248400" y="5670428"/>
            <a:ext cx="561972" cy="32452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FCEC84C-7A01-095E-554E-E809E4A3228C}"/>
              </a:ext>
            </a:extLst>
          </p:cNvPr>
          <p:cNvCxnSpPr>
            <a:cxnSpLocks/>
          </p:cNvCxnSpPr>
          <p:nvPr/>
        </p:nvCxnSpPr>
        <p:spPr>
          <a:xfrm flipV="1">
            <a:off x="1219200" y="5029200"/>
            <a:ext cx="1066800" cy="852488"/>
          </a:xfrm>
          <a:prstGeom prst="line">
            <a:avLst/>
          </a:prstGeom>
          <a:ln w="381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3EB43B-82A2-C80B-BD30-BEDDFDC85945}"/>
              </a:ext>
            </a:extLst>
          </p:cNvPr>
          <p:cNvCxnSpPr>
            <a:cxnSpLocks/>
          </p:cNvCxnSpPr>
          <p:nvPr/>
        </p:nvCxnSpPr>
        <p:spPr>
          <a:xfrm flipV="1">
            <a:off x="2286000" y="3886200"/>
            <a:ext cx="914400" cy="1143000"/>
          </a:xfrm>
          <a:prstGeom prst="line">
            <a:avLst/>
          </a:prstGeom>
          <a:ln w="38100">
            <a:solidFill>
              <a:srgbClr val="FB8FB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C9FD0CD-EBB2-A1BA-2E2F-6D8E7FCF65A0}"/>
              </a:ext>
            </a:extLst>
          </p:cNvPr>
          <p:cNvSpPr txBox="1"/>
          <p:nvPr/>
        </p:nvSpPr>
        <p:spPr>
          <a:xfrm>
            <a:off x="3631384" y="4306322"/>
            <a:ext cx="16264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FB8FB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Slopes invalid!</a:t>
            </a:r>
          </a:p>
        </p:txBody>
      </p:sp>
    </p:spTree>
    <p:extLst>
      <p:ext uri="{BB962C8B-B14F-4D97-AF65-F5344CB8AC3E}">
        <p14:creationId xmlns:p14="http://schemas.microsoft.com/office/powerpoint/2010/main" val="395584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7471</TotalTime>
  <Words>468</Words>
  <Application>Microsoft Office PowerPoint</Application>
  <PresentationFormat>Widescreen</PresentationFormat>
  <Paragraphs>107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Calibri Light</vt:lpstr>
      <vt:lpstr>Franklin Gothic Book</vt:lpstr>
      <vt:lpstr>Times New Roman</vt:lpstr>
      <vt:lpstr>Office Theme</vt:lpstr>
      <vt:lpstr>Metropolitan</vt:lpstr>
      <vt:lpstr>Office Theme</vt:lpstr>
      <vt:lpstr>Calculation Session 13 Exercise 4.61a</vt:lpstr>
      <vt:lpstr>PowerPoint Presentation</vt:lpstr>
      <vt:lpstr>A Typical Graphical Model</vt:lpstr>
      <vt:lpstr>A) Meaningful or Meaningless?</vt:lpstr>
      <vt:lpstr>B) Meaningful or Meaningless?</vt:lpstr>
      <vt:lpstr>C) Meaningful or Meaningless?</vt:lpstr>
      <vt:lpstr>D) Meaningful or Meaningless?</vt:lpstr>
      <vt:lpstr>E) Meaningful or Meaningless?</vt:lpstr>
      <vt:lpstr>E) Meaningful or Meaningless?</vt:lpstr>
      <vt:lpstr>F) Meaningful or Meaningless?</vt:lpstr>
      <vt:lpstr>G) Meaningful or Meaningless?</vt:lpstr>
      <vt:lpstr>H) Meaningful or Meaningless?</vt:lpstr>
      <vt:lpstr>I) Meaningful or Meaningless?</vt:lpstr>
      <vt:lpstr>J) Meaningful or Meaningless?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4.de.1</dc:title>
  <dc:creator>Gina Renee Johnson</dc:creator>
  <cp:lastModifiedBy>Ashlyn Dumaw</cp:lastModifiedBy>
  <cp:revision>105</cp:revision>
  <dcterms:created xsi:type="dcterms:W3CDTF">2013-11-19T15:08:44Z</dcterms:created>
  <dcterms:modified xsi:type="dcterms:W3CDTF">2024-11-20T17:33:22Z</dcterms:modified>
</cp:coreProperties>
</file>