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sldIdLst>
    <p:sldId id="283" r:id="rId2"/>
    <p:sldId id="257" r:id="rId3"/>
    <p:sldId id="258" r:id="rId4"/>
    <p:sldId id="259" r:id="rId5"/>
    <p:sldId id="260" r:id="rId6"/>
    <p:sldId id="284" r:id="rId7"/>
    <p:sldId id="285" r:id="rId8"/>
    <p:sldId id="287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08B09-D54E-483F-95DD-41F2311374F3}" v="12" dt="2024-11-20T15:43:59.619"/>
    <p1510:client id="{E9646388-9CF9-4F3A-BCD1-3E922BE4CABF}" v="13" dt="2024-11-20T06:15:49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4"/>
    <p:restoredTop sz="94718"/>
  </p:normalViewPr>
  <p:slideViewPr>
    <p:cSldViewPr snapToGrid="0" snapToObjects="1">
      <p:cViewPr>
        <p:scale>
          <a:sx n="86" d="100"/>
          <a:sy n="86" d="100"/>
        </p:scale>
        <p:origin x="101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Wu" userId="R/ygYBFZ4QKKtPKMNwj1XUa7RH1qwUlvZONtAPNYQxI=" providerId="None" clId="Web-{69908B09-D54E-483F-95DD-41F2311374F3}"/>
    <pc:docChg chg="modSld">
      <pc:chgData name="Dennis Wu" userId="R/ygYBFZ4QKKtPKMNwj1XUa7RH1qwUlvZONtAPNYQxI=" providerId="None" clId="Web-{69908B09-D54E-483F-95DD-41F2311374F3}" dt="2024-11-20T15:43:59.619" v="10" actId="1076"/>
      <pc:docMkLst>
        <pc:docMk/>
      </pc:docMkLst>
      <pc:sldChg chg="addSp modSp">
        <pc:chgData name="Dennis Wu" userId="R/ygYBFZ4QKKtPKMNwj1XUa7RH1qwUlvZONtAPNYQxI=" providerId="None" clId="Web-{69908B09-D54E-483F-95DD-41F2311374F3}" dt="2024-11-20T15:43:59.619" v="10" actId="1076"/>
        <pc:sldMkLst>
          <pc:docMk/>
          <pc:sldMk cId="738444165" sldId="283"/>
        </pc:sldMkLst>
        <pc:spChg chg="mod">
          <ac:chgData name="Dennis Wu" userId="R/ygYBFZ4QKKtPKMNwj1XUa7RH1qwUlvZONtAPNYQxI=" providerId="None" clId="Web-{69908B09-D54E-483F-95DD-41F2311374F3}" dt="2024-11-20T15:43:59.619" v="10" actId="1076"/>
          <ac:spMkLst>
            <pc:docMk/>
            <pc:sldMk cId="738444165" sldId="283"/>
            <ac:spMk id="3" creationId="{235DE98B-2CEA-7D42-7D53-EB00FC889D0E}"/>
          </ac:spMkLst>
        </pc:spChg>
        <pc:picChg chg="add mod">
          <ac:chgData name="Dennis Wu" userId="R/ygYBFZ4QKKtPKMNwj1XUa7RH1qwUlvZONtAPNYQxI=" providerId="None" clId="Web-{69908B09-D54E-483F-95DD-41F2311374F3}" dt="2024-11-20T15:43:09.399" v="2" actId="1076"/>
          <ac:picMkLst>
            <pc:docMk/>
            <pc:sldMk cId="738444165" sldId="283"/>
            <ac:picMk id="4" creationId="{4E3FB4EF-6CA4-8E6E-C94B-F037E282653B}"/>
          </ac:picMkLst>
        </pc:picChg>
        <pc:picChg chg="mod">
          <ac:chgData name="Dennis Wu" userId="R/ygYBFZ4QKKtPKMNwj1XUa7RH1qwUlvZONtAPNYQxI=" providerId="None" clId="Web-{69908B09-D54E-483F-95DD-41F2311374F3}" dt="2024-11-20T15:43:30.103" v="8" actId="1076"/>
          <ac:picMkLst>
            <pc:docMk/>
            <pc:sldMk cId="738444165" sldId="283"/>
            <ac:picMk id="1028" creationId="{47C03EDE-D049-0B64-A8CE-E6B627171FB2}"/>
          </ac:picMkLst>
        </pc:picChg>
      </pc:sldChg>
    </pc:docChg>
  </pc:docChgLst>
  <pc:docChgLst>
    <pc:chgData name="Dennis Wu" userId="R/ygYBFZ4QKKtPKMNwj1XUa7RH1qwUlvZONtAPNYQxI=" providerId="None" clId="Web-{E9646388-9CF9-4F3A-BCD1-3E922BE4CABF}"/>
    <pc:docChg chg="modSld">
      <pc:chgData name="Dennis Wu" userId="R/ygYBFZ4QKKtPKMNwj1XUa7RH1qwUlvZONtAPNYQxI=" providerId="None" clId="Web-{E9646388-9CF9-4F3A-BCD1-3E922BE4CABF}" dt="2024-11-20T06:15:49.092" v="11" actId="20577"/>
      <pc:docMkLst>
        <pc:docMk/>
      </pc:docMkLst>
      <pc:sldChg chg="modSp">
        <pc:chgData name="Dennis Wu" userId="R/ygYBFZ4QKKtPKMNwj1XUa7RH1qwUlvZONtAPNYQxI=" providerId="None" clId="Web-{E9646388-9CF9-4F3A-BCD1-3E922BE4CABF}" dt="2024-11-20T06:15:49.092" v="11" actId="20577"/>
        <pc:sldMkLst>
          <pc:docMk/>
          <pc:sldMk cId="738444165" sldId="283"/>
        </pc:sldMkLst>
        <pc:spChg chg="mod">
          <ac:chgData name="Dennis Wu" userId="R/ygYBFZ4QKKtPKMNwj1XUa7RH1qwUlvZONtAPNYQxI=" providerId="None" clId="Web-{E9646388-9CF9-4F3A-BCD1-3E922BE4CABF}" dt="2024-11-20T06:15:49.092" v="11" actId="20577"/>
          <ac:spMkLst>
            <pc:docMk/>
            <pc:sldMk cId="738444165" sldId="283"/>
            <ac:spMk id="3" creationId="{235DE98B-2CEA-7D42-7D53-EB00FC889D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1C1AE-6E85-F74C-976F-F3A176F37FA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0D32-FC5B-6849-9664-53C319DC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2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B0D32-FC5B-6849-9664-53C319DC44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B0D32-FC5B-6849-9664-53C319DC44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8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2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1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1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5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3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2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0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5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43F4-8769-40B4-85DF-6CB8DE9F66AA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0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24.png"/><Relationship Id="rId4" Type="http://schemas.openxmlformats.org/officeDocument/2006/relationships/image" Target="../media/image3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8337-FF2D-9468-FBA1-F770CB51F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3436" y="103798"/>
            <a:ext cx="5665127" cy="13357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Exercise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5.13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DE98B-2CEA-7D42-7D53-EB00FC889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6589" y="5161984"/>
            <a:ext cx="6349296" cy="17138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Created by: Leon Lee (’23)</a:t>
            </a:r>
          </a:p>
          <a:p>
            <a:r>
              <a:rPr lang="en-US" dirty="0">
                <a:solidFill>
                  <a:schemeClr val="accent1"/>
                </a:solidFill>
              </a:rPr>
              <a:t>Edited by: Maggie </a:t>
            </a:r>
            <a:r>
              <a:rPr lang="en-US" dirty="0" err="1">
                <a:solidFill>
                  <a:schemeClr val="accent1"/>
                </a:solidFill>
              </a:rPr>
              <a:t>MacNeel</a:t>
            </a:r>
            <a:r>
              <a:rPr lang="en-US" dirty="0">
                <a:solidFill>
                  <a:schemeClr val="accent1"/>
                </a:solidFill>
              </a:rPr>
              <a:t> (‘24)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, Dennis Wu ('25)</a:t>
            </a:r>
          </a:p>
          <a:p>
            <a:endParaRPr lang="en-US" dirty="0"/>
          </a:p>
        </p:txBody>
      </p:sp>
      <p:pic>
        <p:nvPicPr>
          <p:cNvPr id="1028" name="Picture 4" descr="How to Get to the Nether Dimension">
            <a:extLst>
              <a:ext uri="{FF2B5EF4-FFF2-40B4-BE49-F238E27FC236}">
                <a16:creationId xmlns:a16="http://schemas.microsoft.com/office/drawing/2014/main" id="{47C03EDE-D049-0B64-A8CE-E6B627171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05" y="1404965"/>
            <a:ext cx="6370388" cy="35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Zombie Pigman | MinecraftAllMobs Wiki | Fandom">
            <a:extLst>
              <a:ext uri="{FF2B5EF4-FFF2-40B4-BE49-F238E27FC236}">
                <a16:creationId xmlns:a16="http://schemas.microsoft.com/office/drawing/2014/main" id="{4E3FB4EF-6CA4-8E6E-C94B-F037E2826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941" y="3314700"/>
            <a:ext cx="248716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4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D86E363-CDDA-8242-999B-79E7A26ADD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8374979"/>
                  </p:ext>
                </p:extLst>
              </p:nvPr>
            </p:nvGraphicFramePr>
            <p:xfrm>
              <a:off x="342948" y="1452646"/>
              <a:ext cx="11635412" cy="32405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8853">
                      <a:extLst>
                        <a:ext uri="{9D8B030D-6E8A-4147-A177-3AD203B41FA5}">
                          <a16:colId xmlns:a16="http://schemas.microsoft.com/office/drawing/2014/main" val="4194133336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1185807309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730053623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2481775040"/>
                        </a:ext>
                      </a:extLst>
                    </a:gridCol>
                  </a:tblGrid>
                  <a:tr h="383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Dimensions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8819990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Pipe 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1148312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Meter/Second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L/T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1671257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Density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Mass/Meter</a:t>
                          </a:r>
                          <a:r>
                            <a:rPr lang="en-US" baseline="30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M/L</a:t>
                          </a:r>
                          <a:r>
                            <a:rPr lang="en-US" baseline="30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6474121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Specific Heat Capacity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Joules/Mass*°C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/(T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*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8180115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Viscosity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Mass/Meter*Second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M/(L*T)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7995967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Thermal Conductivity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Joules/Meter*second*°C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ML/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dirty="0"/>
                            <a:t>*T</a:t>
                          </a:r>
                          <a:r>
                            <a:rPr lang="en-US" baseline="30000" dirty="0"/>
                            <a:t>3</a:t>
                          </a:r>
                          <a:r>
                            <a:rPr lang="en-US" baseline="0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51418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D86E363-CDDA-8242-999B-79E7A26ADD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8374979"/>
                  </p:ext>
                </p:extLst>
              </p:nvPr>
            </p:nvGraphicFramePr>
            <p:xfrm>
              <a:off x="342948" y="1452646"/>
              <a:ext cx="11635412" cy="32405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8853">
                      <a:extLst>
                        <a:ext uri="{9D8B030D-6E8A-4147-A177-3AD203B41FA5}">
                          <a16:colId xmlns:a16="http://schemas.microsoft.com/office/drawing/2014/main" val="4194133336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1185807309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730053623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2481775040"/>
                        </a:ext>
                      </a:extLst>
                    </a:gridCol>
                  </a:tblGrid>
                  <a:tr h="383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Dimensions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8819990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Pipe 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87179" r="-200628" b="-5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1148312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87179" r="-200628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Meter/Second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L/T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1671257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Density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87179" r="-200628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Mass/Meter</a:t>
                          </a:r>
                          <a:r>
                            <a:rPr lang="en-US" baseline="30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M/L</a:t>
                          </a:r>
                          <a:r>
                            <a:rPr lang="en-US" baseline="30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6474121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Specific Heat Capacity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82278" r="-20062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Joules/Mass*°C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19" t="-382278" r="-104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180115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Viscosity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88462" r="-200628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Mass/Meter*Second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M/(L*T)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7995967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Thermal Conductivity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88462" r="-200628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Joules/Meter*second*°C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19" t="-588462" r="-1048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51418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314DA147-70EB-81C7-A2CF-21F66DD0C4B7}"/>
              </a:ext>
            </a:extLst>
          </p:cNvPr>
          <p:cNvSpPr txBox="1">
            <a:spLocks/>
          </p:cNvSpPr>
          <p:nvPr/>
        </p:nvSpPr>
        <p:spPr>
          <a:xfrm>
            <a:off x="469900" y="352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Given Parameters</a:t>
            </a:r>
          </a:p>
        </p:txBody>
      </p:sp>
    </p:spTree>
    <p:extLst>
      <p:ext uri="{BB962C8B-B14F-4D97-AF65-F5344CB8AC3E}">
        <p14:creationId xmlns:p14="http://schemas.microsoft.com/office/powerpoint/2010/main" val="1551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4947-AE00-8843-BFB8-BE475095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00" y="355533"/>
            <a:ext cx="10213200" cy="111283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Formal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2DFFC5-6D9A-5C4F-8AD7-B8C7671804FF}"/>
                  </a:ext>
                </a:extLst>
              </p:cNvPr>
              <p:cNvSpPr txBox="1"/>
              <p:nvPr/>
            </p:nvSpPr>
            <p:spPr>
              <a:xfrm>
                <a:off x="-1117554" y="1599266"/>
                <a:ext cx="9144000" cy="702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2DFFC5-6D9A-5C4F-8AD7-B8C767180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7554" y="1599266"/>
                <a:ext cx="9144000" cy="702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716A0A-23B6-9747-8CBF-F50B4CA36FB2}"/>
                  </a:ext>
                </a:extLst>
              </p:cNvPr>
              <p:cNvSpPr txBox="1"/>
              <p:nvPr/>
            </p:nvSpPr>
            <p:spPr>
              <a:xfrm>
                <a:off x="621839" y="3497940"/>
                <a:ext cx="11092069" cy="1123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600" b="0" dirty="0">
                  <a:ea typeface="Cambria Math" panose="02040503050406030204" pitchFamily="18" charset="0"/>
                </a:endParaRP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716A0A-23B6-9747-8CBF-F50B4CA36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39" y="3497940"/>
                <a:ext cx="11092069" cy="1123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CFF08-645F-8A48-B322-A28B19F6DBCA}"/>
                  </a:ext>
                </a:extLst>
              </p:cNvPr>
              <p:cNvSpPr txBox="1"/>
              <p:nvPr/>
            </p:nvSpPr>
            <p:spPr>
              <a:xfrm>
                <a:off x="815904" y="4529114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Length: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CFF08-645F-8A48-B322-A28B19F6D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4" y="4529114"/>
                <a:ext cx="7315200" cy="369332"/>
              </a:xfrm>
              <a:prstGeom prst="rect">
                <a:avLst/>
              </a:prstGeom>
              <a:blipFill>
                <a:blip r:embed="rId5"/>
                <a:stretch>
                  <a:fillRect l="-75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FB3B15-8B41-A646-B490-3A29E303E8C4}"/>
                  </a:ext>
                </a:extLst>
              </p:cNvPr>
              <p:cNvSpPr txBox="1"/>
              <p:nvPr/>
            </p:nvSpPr>
            <p:spPr>
              <a:xfrm>
                <a:off x="815904" y="4879576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FB3B15-8B41-A646-B490-3A29E303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4" y="4879576"/>
                <a:ext cx="7315200" cy="369332"/>
              </a:xfrm>
              <a:prstGeom prst="rect">
                <a:avLst/>
              </a:prstGeom>
              <a:blipFill>
                <a:blip r:embed="rId6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FEEEE3-E575-F743-B5A9-B9EB04B5E3E8}"/>
                  </a:ext>
                </a:extLst>
              </p:cNvPr>
              <p:cNvSpPr txBox="1"/>
              <p:nvPr/>
            </p:nvSpPr>
            <p:spPr>
              <a:xfrm>
                <a:off x="815904" y="5232534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FEEEE3-E575-F743-B5A9-B9EB04B5E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4" y="5232534"/>
                <a:ext cx="7315200" cy="369332"/>
              </a:xfrm>
              <a:prstGeom prst="rect">
                <a:avLst/>
              </a:prstGeom>
              <a:blipFill>
                <a:blip r:embed="rId7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26B64B-D388-8248-9022-E9A786018112}"/>
                  </a:ext>
                </a:extLst>
              </p:cNvPr>
              <p:cNvSpPr txBox="1"/>
              <p:nvPr/>
            </p:nvSpPr>
            <p:spPr>
              <a:xfrm>
                <a:off x="815904" y="5585491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26B64B-D388-8248-9022-E9A786018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4" y="5585491"/>
                <a:ext cx="7315200" cy="369332"/>
              </a:xfrm>
              <a:prstGeom prst="rect">
                <a:avLst/>
              </a:prstGeom>
              <a:blipFill>
                <a:blip r:embed="rId8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4A3A89-EA7E-B442-8950-C5738FAF8591}"/>
                  </a:ext>
                </a:extLst>
              </p:cNvPr>
              <p:cNvSpPr txBox="1"/>
              <p:nvPr/>
            </p:nvSpPr>
            <p:spPr>
              <a:xfrm>
                <a:off x="1183861" y="6133135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 parameters – 4 equation = 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groups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4A3A89-EA7E-B442-8950-C5738FAF8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861" y="6133135"/>
                <a:ext cx="7315200" cy="369332"/>
              </a:xfrm>
              <a:prstGeom prst="rect">
                <a:avLst/>
              </a:prstGeom>
              <a:blipFill>
                <a:blip r:embed="rId9"/>
                <a:stretch>
                  <a:fillRect l="-693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AA4661-388A-4AE0-CB05-D116AFEC502A}"/>
                  </a:ext>
                </a:extLst>
              </p:cNvPr>
              <p:cNvSpPr txBox="1"/>
              <p:nvPr/>
            </p:nvSpPr>
            <p:spPr>
              <a:xfrm>
                <a:off x="7491254" y="4190341"/>
                <a:ext cx="37365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to be dimensionless, the exponents on each dimension must be zero!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AA4661-388A-4AE0-CB05-D116AFEC5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54" y="4190341"/>
                <a:ext cx="3736561" cy="1200329"/>
              </a:xfrm>
              <a:prstGeom prst="rect">
                <a:avLst/>
              </a:prstGeom>
              <a:blipFill>
                <a:blip r:embed="rId10"/>
                <a:stretch>
                  <a:fillRect l="-261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FF76F5C-43AF-64D1-D96C-4D84B00F47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949" y="2432535"/>
            <a:ext cx="7400513" cy="9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32D6-4963-374F-9E85-7C3EF8FF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524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Choosing our Core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76514-9854-BE46-A6FA-C86CC5864969}"/>
              </a:ext>
            </a:extLst>
          </p:cNvPr>
          <p:cNvSpPr txBox="1"/>
          <p:nvPr/>
        </p:nvSpPr>
        <p:spPr>
          <a:xfrm>
            <a:off x="731108" y="1572731"/>
            <a:ext cx="91638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dirty="0"/>
              <a:t>All Dimensions of the system must be represented by the core variables.</a:t>
            </a:r>
          </a:p>
          <a:p>
            <a:pPr marL="342900" indent="-342900">
              <a:buAutoNum type="arabicPeriod"/>
            </a:pPr>
            <a:r>
              <a:rPr lang="en-US" sz="3200" dirty="0"/>
              <a:t>The core variables must not form a dimensionless group.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251BAF-7635-C2EB-9C06-84313EBF1452}"/>
                  </a:ext>
                </a:extLst>
              </p:cNvPr>
              <p:cNvSpPr txBox="1"/>
              <p:nvPr/>
            </p:nvSpPr>
            <p:spPr>
              <a:xfrm>
                <a:off x="1431683" y="3681174"/>
                <a:ext cx="9163878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We 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as our core variables.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Let us choose the exponents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to be e and f respectively.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251BAF-7635-C2EB-9C06-84313EBF1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83" y="3681174"/>
                <a:ext cx="9163878" cy="1815882"/>
              </a:xfrm>
              <a:prstGeom prst="rect">
                <a:avLst/>
              </a:prstGeom>
              <a:blipFill>
                <a:blip r:embed="rId2"/>
                <a:stretch>
                  <a:fillRect l="-1397"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7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34FAF-72D9-B34C-8211-CB45ED974F2B}"/>
                  </a:ext>
                </a:extLst>
              </p:cNvPr>
              <p:cNvSpPr txBox="1"/>
              <p:nvPr/>
            </p:nvSpPr>
            <p:spPr>
              <a:xfrm>
                <a:off x="775252" y="1689652"/>
                <a:ext cx="10213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Let’s set e = 1 and f = 0 for the first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 group. Solving the constrained equations from the previous slide: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34FAF-72D9-B34C-8211-CB45ED974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1689652"/>
                <a:ext cx="10213200" cy="830997"/>
              </a:xfrm>
              <a:prstGeom prst="rect">
                <a:avLst/>
              </a:prstGeom>
              <a:blipFill>
                <a:blip r:embed="rId2"/>
                <a:stretch>
                  <a:fillRect l="-868" t="-298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1458BD-A089-4944-A093-E2C043E5D09F}"/>
                  </a:ext>
                </a:extLst>
              </p:cNvPr>
              <p:cNvSpPr txBox="1"/>
              <p:nvPr/>
            </p:nvSpPr>
            <p:spPr>
              <a:xfrm>
                <a:off x="4339397" y="4153793"/>
                <a:ext cx="774148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1458BD-A089-4944-A093-E2C043E5D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397" y="4153793"/>
                <a:ext cx="774148" cy="612732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5CD846-2F71-E646-8806-8DA4D7BE1BE2}"/>
                  </a:ext>
                </a:extLst>
              </p:cNvPr>
              <p:cNvSpPr txBox="1"/>
              <p:nvPr/>
            </p:nvSpPr>
            <p:spPr>
              <a:xfrm>
                <a:off x="1196975" y="4989442"/>
                <a:ext cx="7598009" cy="131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Let’s check our answer!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𝐿𝑇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𝐿𝑇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𝐿𝑇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𝐷𝑖𝑚𝑒𝑛𝑠𝑖𝑜𝑛𝑙𝑒𝑠𝑠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5CD846-2F71-E646-8806-8DA4D7BE1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75" y="4989442"/>
                <a:ext cx="7598009" cy="1311769"/>
              </a:xfrm>
              <a:prstGeom prst="rect">
                <a:avLst/>
              </a:prstGeom>
              <a:blipFill>
                <a:blip r:embed="rId4"/>
                <a:stretch>
                  <a:fillRect l="-668" t="-1905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6BE134C-52D2-3FE0-5705-CF11A33AD1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400" y="328853"/>
                <a:ext cx="10213200" cy="111283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3200" kern="1200" cap="none" spc="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4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accent1"/>
                    </a:solidFill>
                  </a:rPr>
                  <a:t>Derivation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6BE134C-52D2-3FE0-5705-CF11A33AD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0" y="328853"/>
                <a:ext cx="10213200" cy="1112836"/>
              </a:xfrm>
              <a:prstGeom prst="rect">
                <a:avLst/>
              </a:prstGeom>
              <a:blipFill>
                <a:blip r:embed="rId5"/>
                <a:stretch>
                  <a:fillRect l="-870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math problem with numbers and symbols&#10;&#10;Description automatically generated">
            <a:extLst>
              <a:ext uri="{FF2B5EF4-FFF2-40B4-BE49-F238E27FC236}">
                <a16:creationId xmlns:a16="http://schemas.microsoft.com/office/drawing/2014/main" id="{1EEB1693-80F8-C2F8-C493-C412211AFC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14" t="12665" r="-6" b="40644"/>
          <a:stretch/>
        </p:blipFill>
        <p:spPr>
          <a:xfrm>
            <a:off x="1196975" y="2602369"/>
            <a:ext cx="6032500" cy="1429053"/>
          </a:xfrm>
          <a:prstGeom prst="rect">
            <a:avLst/>
          </a:prstGeom>
        </p:spPr>
      </p:pic>
      <p:pic>
        <p:nvPicPr>
          <p:cNvPr id="12" name="Picture 11" descr="A math problem with numbers and symbols&#10;&#10;Description automatically generated">
            <a:extLst>
              <a:ext uri="{FF2B5EF4-FFF2-40B4-BE49-F238E27FC236}">
                <a16:creationId xmlns:a16="http://schemas.microsoft.com/office/drawing/2014/main" id="{F603409D-55A4-C17B-D8A3-74B8BA605C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713" t="69951" r="3995" b="1004"/>
          <a:stretch/>
        </p:blipFill>
        <p:spPr>
          <a:xfrm>
            <a:off x="1196975" y="4065932"/>
            <a:ext cx="3276600" cy="889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83E425-E226-53C7-0848-4C3304FF9AD1}"/>
              </a:ext>
            </a:extLst>
          </p:cNvPr>
          <p:cNvSpPr txBox="1"/>
          <p:nvPr/>
        </p:nvSpPr>
        <p:spPr>
          <a:xfrm>
            <a:off x="7348150" y="5327826"/>
            <a:ext cx="386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✓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1F420A-E83E-9C1C-58C8-75ED19148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0342" y="2801856"/>
            <a:ext cx="3305558" cy="690598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6D3A4E8B-DE65-93CE-BBD1-662351FC9446}"/>
              </a:ext>
            </a:extLst>
          </p:cNvPr>
          <p:cNvSpPr/>
          <p:nvPr/>
        </p:nvSpPr>
        <p:spPr>
          <a:xfrm>
            <a:off x="7431900" y="3079596"/>
            <a:ext cx="635372" cy="2654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34FAF-72D9-B34C-8211-CB45ED974F2B}"/>
                  </a:ext>
                </a:extLst>
              </p:cNvPr>
              <p:cNvSpPr txBox="1"/>
              <p:nvPr/>
            </p:nvSpPr>
            <p:spPr>
              <a:xfrm>
                <a:off x="775252" y="1689652"/>
                <a:ext cx="10213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Let’s set e = 0 and f = 1 for the second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 group. Solving the constrained equations from the previous slide: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34FAF-72D9-B34C-8211-CB45ED974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1689652"/>
                <a:ext cx="10213200" cy="830997"/>
              </a:xfrm>
              <a:prstGeom prst="rect">
                <a:avLst/>
              </a:prstGeom>
              <a:blipFill>
                <a:blip r:embed="rId2"/>
                <a:stretch>
                  <a:fillRect l="-868" t="-298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1458BD-A089-4944-A093-E2C043E5D09F}"/>
                  </a:ext>
                </a:extLst>
              </p:cNvPr>
              <p:cNvSpPr txBox="1"/>
              <p:nvPr/>
            </p:nvSpPr>
            <p:spPr>
              <a:xfrm>
                <a:off x="5260864" y="4194126"/>
                <a:ext cx="4302235" cy="661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𝐿𝑢𝑚𝑝𝑒𝑑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𝑃𝑎𝑟𝑎𝑚𝑒𝑡𝑒𝑟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𝐸𝑞𝑢𝑖𝑣𝑎𝑙𝑒𝑛𝑡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𝐿𝑃𝐸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1458BD-A089-4944-A093-E2C043E5D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864" y="4194126"/>
                <a:ext cx="4302235" cy="661912"/>
              </a:xfrm>
              <a:prstGeom prst="rect">
                <a:avLst/>
              </a:prstGeom>
              <a:blipFill>
                <a:blip r:embed="rId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5CD846-2F71-E646-8806-8DA4D7BE1BE2}"/>
                  </a:ext>
                </a:extLst>
              </p:cNvPr>
              <p:cNvSpPr txBox="1"/>
              <p:nvPr/>
            </p:nvSpPr>
            <p:spPr>
              <a:xfrm>
                <a:off x="1196975" y="4989442"/>
                <a:ext cx="7598009" cy="134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Let’s check our answer!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𝑀𝐿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𝐷𝑖𝑚𝑒𝑛𝑠𝑖𝑜𝑛𝑙𝑒𝑠𝑠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5CD846-2F71-E646-8806-8DA4D7BE1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75" y="4989442"/>
                <a:ext cx="7598009" cy="1345497"/>
              </a:xfrm>
              <a:prstGeom prst="rect">
                <a:avLst/>
              </a:prstGeom>
              <a:blipFill>
                <a:blip r:embed="rId4"/>
                <a:stretch>
                  <a:fillRect l="-642" t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6BE134C-52D2-3FE0-5705-CF11A33AD1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400" y="328853"/>
                <a:ext cx="10213200" cy="111283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3200" kern="1200" cap="none" spc="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4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accent1"/>
                    </a:solidFill>
                  </a:rPr>
                  <a:t>Derivation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6BE134C-52D2-3FE0-5705-CF11A33AD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0" y="328853"/>
                <a:ext cx="10213200" cy="1112836"/>
              </a:xfrm>
              <a:prstGeom prst="rect">
                <a:avLst/>
              </a:prstGeom>
              <a:blipFill>
                <a:blip r:embed="rId5"/>
                <a:stretch>
                  <a:fillRect l="-870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183E425-E226-53C7-0848-4C3304FF9AD1}"/>
              </a:ext>
            </a:extLst>
          </p:cNvPr>
          <p:cNvSpPr txBox="1"/>
          <p:nvPr/>
        </p:nvSpPr>
        <p:spPr>
          <a:xfrm>
            <a:off x="7411650" y="5378626"/>
            <a:ext cx="386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✓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1F420A-E83E-9C1C-58C8-75ED19148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0342" y="2801856"/>
            <a:ext cx="3305558" cy="690598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6D3A4E8B-DE65-93CE-BBD1-662351FC9446}"/>
              </a:ext>
            </a:extLst>
          </p:cNvPr>
          <p:cNvSpPr/>
          <p:nvPr/>
        </p:nvSpPr>
        <p:spPr>
          <a:xfrm>
            <a:off x="7431900" y="3079596"/>
            <a:ext cx="635372" cy="2654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number and numbers with arrows&#10;&#10;Description automatically generated with medium confidence">
            <a:extLst>
              <a:ext uri="{FF2B5EF4-FFF2-40B4-BE49-F238E27FC236}">
                <a16:creationId xmlns:a16="http://schemas.microsoft.com/office/drawing/2014/main" id="{8B416BBC-B623-0890-7B32-C706392AE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0429" y="2569798"/>
            <a:ext cx="6210300" cy="1460500"/>
          </a:xfrm>
          <a:prstGeom prst="rect">
            <a:avLst/>
          </a:prstGeom>
        </p:spPr>
      </p:pic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94ED55B-1460-E469-757D-200B7D6882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0429" y="4011542"/>
            <a:ext cx="4000500" cy="977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05D1AE-5E80-19E4-DD4D-01AFECBF2D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6950" y="3302000"/>
            <a:ext cx="317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5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42B9-3702-EA50-F915-F135EC1DB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D9A78"/>
                </a:solidFill>
              </a:rPr>
              <a:t>Another method for math lovers…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D1D0C-D718-E1C8-645F-E19DD86D2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back at our original system of equations: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1A2D9A-9853-2A94-5ED5-A3A17805522D}"/>
                  </a:ext>
                </a:extLst>
              </p:cNvPr>
              <p:cNvSpPr txBox="1"/>
              <p:nvPr/>
            </p:nvSpPr>
            <p:spPr>
              <a:xfrm>
                <a:off x="1082261" y="2378711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Length: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1A2D9A-9853-2A94-5ED5-A3A178055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1" y="2378711"/>
                <a:ext cx="7315200" cy="369332"/>
              </a:xfrm>
              <a:prstGeom prst="rect">
                <a:avLst/>
              </a:prstGeom>
              <a:blipFill>
                <a:blip r:embed="rId3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7B61B9-BC37-BC7D-89E1-480D172C3D8A}"/>
                  </a:ext>
                </a:extLst>
              </p:cNvPr>
              <p:cNvSpPr txBox="1"/>
              <p:nvPr/>
            </p:nvSpPr>
            <p:spPr>
              <a:xfrm>
                <a:off x="1082261" y="2734470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7B61B9-BC37-BC7D-89E1-480D172C3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1" y="2734470"/>
                <a:ext cx="7315200" cy="369332"/>
              </a:xfrm>
              <a:prstGeom prst="rect">
                <a:avLst/>
              </a:prstGeom>
              <a:blipFill>
                <a:blip r:embed="rId4"/>
                <a:stretch>
                  <a:fillRect l="-75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6207A-4554-B926-4C78-1B03A46B6F99}"/>
                  </a:ext>
                </a:extLst>
              </p:cNvPr>
              <p:cNvSpPr txBox="1"/>
              <p:nvPr/>
            </p:nvSpPr>
            <p:spPr>
              <a:xfrm>
                <a:off x="1082261" y="3103802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6207A-4554-B926-4C78-1B03A46B6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1" y="3103802"/>
                <a:ext cx="7315200" cy="369332"/>
              </a:xfrm>
              <a:prstGeom prst="rect">
                <a:avLst/>
              </a:prstGeom>
              <a:blipFill>
                <a:blip r:embed="rId5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9B081C-9BA0-DD93-3E65-62B2F025A986}"/>
                  </a:ext>
                </a:extLst>
              </p:cNvPr>
              <p:cNvSpPr txBox="1"/>
              <p:nvPr/>
            </p:nvSpPr>
            <p:spPr>
              <a:xfrm>
                <a:off x="1082261" y="3464474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9B081C-9BA0-DD93-3E65-62B2F025A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1" y="3464474"/>
                <a:ext cx="7315200" cy="369332"/>
              </a:xfrm>
              <a:prstGeom prst="rect">
                <a:avLst/>
              </a:prstGeom>
              <a:blipFill>
                <a:blip r:embed="rId6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251B37-0C50-2E2C-7E76-9FB182C6E9D2}"/>
                  </a:ext>
                </a:extLst>
              </p:cNvPr>
              <p:cNvSpPr txBox="1"/>
              <p:nvPr/>
            </p:nvSpPr>
            <p:spPr>
              <a:xfrm>
                <a:off x="-35533" y="4304568"/>
                <a:ext cx="5239265" cy="1020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251B37-0C50-2E2C-7E76-9FB182C6E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533" y="4304568"/>
                <a:ext cx="5239265" cy="10204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94F202-BB78-DED2-9EF1-00031C39180D}"/>
                  </a:ext>
                </a:extLst>
              </p:cNvPr>
              <p:cNvSpPr txBox="1"/>
              <p:nvPr/>
            </p:nvSpPr>
            <p:spPr>
              <a:xfrm>
                <a:off x="4734175" y="2748043"/>
                <a:ext cx="5239265" cy="1020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94F202-BB78-DED2-9EF1-00031C391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175" y="2748043"/>
                <a:ext cx="5239265" cy="10204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F22781-1C59-A52C-05EF-428DD8DB5B78}"/>
                  </a:ext>
                </a:extLst>
              </p:cNvPr>
              <p:cNvSpPr txBox="1"/>
              <p:nvPr/>
            </p:nvSpPr>
            <p:spPr>
              <a:xfrm>
                <a:off x="6221104" y="2443911"/>
                <a:ext cx="22654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6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F22781-1C59-A52C-05EF-428DD8DB5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04" y="2443911"/>
                <a:ext cx="2265405" cy="276999"/>
              </a:xfrm>
              <a:prstGeom prst="rect">
                <a:avLst/>
              </a:prstGeom>
              <a:blipFill>
                <a:blip r:embed="rId9"/>
                <a:stretch>
                  <a:fillRect t="-6667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BD56C-31CA-ACC6-AC95-ED51DC20F548}"/>
              </a:ext>
            </a:extLst>
          </p:cNvPr>
          <p:cNvCxnSpPr>
            <a:cxnSpLocks/>
          </p:cNvCxnSpPr>
          <p:nvPr/>
        </p:nvCxnSpPr>
        <p:spPr>
          <a:xfrm>
            <a:off x="2584100" y="3867664"/>
            <a:ext cx="0" cy="4080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5CA50D-EDF6-566A-C5C1-5CF211B338B6}"/>
              </a:ext>
            </a:extLst>
          </p:cNvPr>
          <p:cNvCxnSpPr>
            <a:cxnSpLocks/>
          </p:cNvCxnSpPr>
          <p:nvPr/>
        </p:nvCxnSpPr>
        <p:spPr>
          <a:xfrm flipV="1">
            <a:off x="4201297" y="3238739"/>
            <a:ext cx="1684638" cy="11893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51FD532-904C-4AA0-575E-7BC31EF8952F}"/>
              </a:ext>
            </a:extLst>
          </p:cNvPr>
          <p:cNvSpPr/>
          <p:nvPr/>
        </p:nvSpPr>
        <p:spPr>
          <a:xfrm>
            <a:off x="6250072" y="2695833"/>
            <a:ext cx="1529027" cy="1124892"/>
          </a:xfrm>
          <a:prstGeom prst="rect">
            <a:avLst/>
          </a:prstGeom>
          <a:solidFill>
            <a:srgbClr val="1D9A78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C2E834-B4C1-4634-C24E-511C8B0D656B}"/>
                  </a:ext>
                </a:extLst>
              </p:cNvPr>
              <p:cNvSpPr txBox="1"/>
              <p:nvPr/>
            </p:nvSpPr>
            <p:spPr>
              <a:xfrm>
                <a:off x="5451388" y="3941760"/>
                <a:ext cx="530722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What can we get from this?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Rank of matrix: 4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Number of linearly independent vectors: 4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a, b, c, 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Columns: 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Number of linearly dependent vectors: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6−4=2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e, f representing </a:t>
                </a:r>
                <a:r>
                  <a:rPr lang="en-US" b="1" dirty="0"/>
                  <a:t>core</a:t>
                </a:r>
                <a:r>
                  <a:rPr lang="en-US" dirty="0"/>
                  <a:t> variables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C2E834-B4C1-4634-C24E-511C8B0D6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388" y="3941760"/>
                <a:ext cx="5307227" cy="2308324"/>
              </a:xfrm>
              <a:prstGeom prst="rect">
                <a:avLst/>
              </a:prstGeom>
              <a:blipFill>
                <a:blip r:embed="rId10"/>
                <a:stretch>
                  <a:fillRect l="-918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9D06E28-38F6-214C-64AA-D0DA0A635CB9}"/>
              </a:ext>
            </a:extLst>
          </p:cNvPr>
          <p:cNvSpPr txBox="1"/>
          <p:nvPr/>
        </p:nvSpPr>
        <p:spPr>
          <a:xfrm>
            <a:off x="4536988" y="331636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RREF</a:t>
            </a:r>
          </a:p>
        </p:txBody>
      </p:sp>
      <p:pic>
        <p:nvPicPr>
          <p:cNvPr id="2050" name="Picture 2" descr="GOOFY AHH nerd emoji">
            <a:extLst>
              <a:ext uri="{FF2B5EF4-FFF2-40B4-BE49-F238E27FC236}">
                <a16:creationId xmlns:a16="http://schemas.microsoft.com/office/drawing/2014/main" id="{FF76576E-C517-6F2A-5943-37984A5E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64" y="467723"/>
            <a:ext cx="840275" cy="11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  <p:bldP spid="24" grpId="0" animBg="1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72FD02-88CC-1FCC-AF74-93C6F1E761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1D9A78"/>
                    </a:solidFill>
                  </a:rPr>
                  <a:t>Calculating</a:t>
                </a:r>
                <a:r>
                  <a:rPr lang="en-US" dirty="0">
                    <a:solidFill>
                      <a:srgbClr val="1D9A7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1D9A7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1D9A78"/>
                    </a:solidFill>
                  </a:rPr>
                  <a:t>and</a:t>
                </a:r>
                <a:r>
                  <a:rPr lang="en-US" dirty="0">
                    <a:solidFill>
                      <a:srgbClr val="1D9A7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4400" b="0" i="0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72FD02-88CC-1FCC-AF74-93C6F1E761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2915C-4C74-5AAE-CAD4-874911E7EF25}"/>
                  </a:ext>
                </a:extLst>
              </p:cNvPr>
              <p:cNvSpPr txBox="1"/>
              <p:nvPr/>
            </p:nvSpPr>
            <p:spPr>
              <a:xfrm>
                <a:off x="684193" y="1994820"/>
                <a:ext cx="5239265" cy="1020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2915C-4C74-5AAE-CAD4-874911E7E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93" y="1994820"/>
                <a:ext cx="5239265" cy="10204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758257-D782-A1DF-146B-0B1A11F284E5}"/>
                  </a:ext>
                </a:extLst>
              </p:cNvPr>
              <p:cNvSpPr txBox="1"/>
              <p:nvPr/>
            </p:nvSpPr>
            <p:spPr>
              <a:xfrm>
                <a:off x="2171122" y="1690688"/>
                <a:ext cx="22654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6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758257-D782-A1DF-146B-0B1A11F28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122" y="1690688"/>
                <a:ext cx="2265405" cy="276999"/>
              </a:xfrm>
              <a:prstGeom prst="rect">
                <a:avLst/>
              </a:prstGeom>
              <a:blipFill>
                <a:blip r:embed="rId4"/>
                <a:stretch>
                  <a:fillRect t="-6522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2C982E9-1815-4E7A-B99C-5ECBA4496FF2}"/>
              </a:ext>
            </a:extLst>
          </p:cNvPr>
          <p:cNvSpPr/>
          <p:nvPr/>
        </p:nvSpPr>
        <p:spPr>
          <a:xfrm>
            <a:off x="2200090" y="1942610"/>
            <a:ext cx="1827128" cy="1124892"/>
          </a:xfrm>
          <a:prstGeom prst="rect">
            <a:avLst/>
          </a:prstGeom>
          <a:solidFill>
            <a:srgbClr val="1D9A78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EB0877-D22A-0589-5B86-06C0CCA32ACB}"/>
                  </a:ext>
                </a:extLst>
              </p:cNvPr>
              <p:cNvSpPr txBox="1"/>
              <p:nvPr/>
            </p:nvSpPr>
            <p:spPr>
              <a:xfrm>
                <a:off x="6034669" y="1994820"/>
                <a:ext cx="5239265" cy="1020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EB0877-D22A-0589-5B86-06C0CCA32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669" y="1994820"/>
                <a:ext cx="5239265" cy="10204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3053FA-F62F-6332-61A6-EF40EC82B396}"/>
                  </a:ext>
                </a:extLst>
              </p:cNvPr>
              <p:cNvSpPr txBox="1"/>
              <p:nvPr/>
            </p:nvSpPr>
            <p:spPr>
              <a:xfrm>
                <a:off x="7521598" y="1690688"/>
                <a:ext cx="22654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6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3053FA-F62F-6332-61A6-EF40EC82B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598" y="1690688"/>
                <a:ext cx="2265405" cy="276999"/>
              </a:xfrm>
              <a:prstGeom prst="rect">
                <a:avLst/>
              </a:prstGeom>
              <a:blipFill>
                <a:blip r:embed="rId6"/>
                <a:stretch>
                  <a:fillRect t="-6522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CD06695-798C-9CCD-BDDA-6977E248287A}"/>
              </a:ext>
            </a:extLst>
          </p:cNvPr>
          <p:cNvSpPr/>
          <p:nvPr/>
        </p:nvSpPr>
        <p:spPr>
          <a:xfrm>
            <a:off x="7550566" y="1942610"/>
            <a:ext cx="1529027" cy="1124892"/>
          </a:xfrm>
          <a:prstGeom prst="rect">
            <a:avLst/>
          </a:prstGeom>
          <a:solidFill>
            <a:srgbClr val="1D9A78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727C83-AA3A-3B5C-1534-C3EA4BEA34F9}"/>
              </a:ext>
            </a:extLst>
          </p:cNvPr>
          <p:cNvSpPr/>
          <p:nvPr/>
        </p:nvSpPr>
        <p:spPr>
          <a:xfrm flipH="1">
            <a:off x="9446806" y="1942610"/>
            <a:ext cx="267416" cy="1124892"/>
          </a:xfrm>
          <a:prstGeom prst="rect">
            <a:avLst/>
          </a:prstGeom>
          <a:solidFill>
            <a:srgbClr val="1D9A78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F219BB-E1E5-1ED9-82F9-7112943C6755}"/>
                  </a:ext>
                </a:extLst>
              </p:cNvPr>
              <p:cNvSpPr txBox="1"/>
              <p:nvPr/>
            </p:nvSpPr>
            <p:spPr>
              <a:xfrm>
                <a:off x="1699504" y="3131473"/>
                <a:ext cx="32086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lang="en-US" sz="1800" b="0" i="1" kern="1200" dirty="0">
                  <a:solidFill>
                    <a:schemeClr val="tx1"/>
                  </a:solidFill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b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b="0" kern="1200" dirty="0">
                  <a:solidFill>
                    <a:schemeClr val="tx1"/>
                  </a:solidFill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F219BB-E1E5-1ED9-82F9-7112943C6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504" y="3131473"/>
                <a:ext cx="3208640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460663-E6D6-CF17-11F6-C30CA787C739}"/>
                  </a:ext>
                </a:extLst>
              </p:cNvPr>
              <p:cNvSpPr txBox="1"/>
              <p:nvPr/>
            </p:nvSpPr>
            <p:spPr>
              <a:xfrm>
                <a:off x="7049980" y="3131473"/>
                <a:ext cx="320864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lang="en-US" sz="1800" b="0" i="1" kern="1200" dirty="0">
                  <a:solidFill>
                    <a:schemeClr val="tx1"/>
                  </a:solidFill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b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460663-E6D6-CF17-11F6-C30CA787C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980" y="3131473"/>
                <a:ext cx="3208640" cy="1477328"/>
              </a:xfrm>
              <a:prstGeom prst="rect">
                <a:avLst/>
              </a:prstGeom>
              <a:blipFill>
                <a:blip r:embed="rId8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math problem with numbers and symbols&#10;&#10;Description automatically generated">
            <a:extLst>
              <a:ext uri="{FF2B5EF4-FFF2-40B4-BE49-F238E27FC236}">
                <a16:creationId xmlns:a16="http://schemas.microsoft.com/office/drawing/2014/main" id="{61365CEE-479D-5607-27F3-56771AB3C1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713" t="69951" r="3995" b="1004"/>
          <a:stretch/>
        </p:blipFill>
        <p:spPr>
          <a:xfrm>
            <a:off x="1091789" y="4787598"/>
            <a:ext cx="4424070" cy="1200329"/>
          </a:xfrm>
          <a:prstGeom prst="rect">
            <a:avLst/>
          </a:prstGeom>
        </p:spPr>
      </p:pic>
      <p:pic>
        <p:nvPicPr>
          <p:cNvPr id="22" name="Picture 2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9CB27-2A1C-9DFD-3627-2D6EB64D0B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2921" y="4685129"/>
            <a:ext cx="542275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462F-A7D4-C34C-AE5E-E8300F78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Key 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0CFDF9-74FB-A34D-BB9C-EDEA4E75AE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 not confuse units and dimensions with each other.</a:t>
                </a:r>
              </a:p>
              <a:p>
                <a:r>
                  <a:rPr lang="en-US" dirty="0"/>
                  <a:t>Verify that the dimensions of your starting variables are correct.</a:t>
                </a:r>
              </a:p>
              <a:p>
                <a:r>
                  <a:rPr lang="en-US" dirty="0"/>
                  <a:t>After finding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group ensure that the group is dimensionless.</a:t>
                </a:r>
              </a:p>
              <a:p>
                <a:r>
                  <a:rPr lang="en-US" dirty="0"/>
                  <a:t>It is wise to remember some key dimensionless groups like Reynold Number and Nusselt number .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0CFDF9-74FB-A34D-BB9C-EDEA4E75AE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0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210</TotalTime>
  <Words>553</Words>
  <Application>Microsoft Office PowerPoint</Application>
  <PresentationFormat>Widescreen</PresentationFormat>
  <Paragraphs>97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Exercise 5.13</vt:lpstr>
      <vt:lpstr>PowerPoint Presentation</vt:lpstr>
      <vt:lpstr>Formal Method</vt:lpstr>
      <vt:lpstr>Choosing our Core Variables</vt:lpstr>
      <vt:lpstr>PowerPoint Presentation</vt:lpstr>
      <vt:lpstr>PowerPoint Presentation</vt:lpstr>
      <vt:lpstr>Another method for math lovers…</vt:lpstr>
      <vt:lpstr>Calculating Π_1  and Π_2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5.13</dc:title>
  <dc:creator>Leon Li-An Lee</dc:creator>
  <cp:lastModifiedBy>Dennis Wu</cp:lastModifiedBy>
  <cp:revision>18</cp:revision>
  <dcterms:created xsi:type="dcterms:W3CDTF">2022-11-14T01:09:40Z</dcterms:created>
  <dcterms:modified xsi:type="dcterms:W3CDTF">2024-11-20T15:44:00Z</dcterms:modified>
</cp:coreProperties>
</file>