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83" r:id="rId2"/>
    <p:sldId id="257" r:id="rId3"/>
    <p:sldId id="258" r:id="rId4"/>
    <p:sldId id="259" r:id="rId5"/>
    <p:sldId id="260" r:id="rId6"/>
    <p:sldId id="284" r:id="rId7"/>
    <p:sldId id="285" r:id="rId8"/>
    <p:sldId id="28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4"/>
    <p:restoredTop sz="94718"/>
  </p:normalViewPr>
  <p:slideViewPr>
    <p:cSldViewPr snapToGrid="0" snapToObjects="1">
      <p:cViewPr varScale="1">
        <p:scale>
          <a:sx n="90" d="100"/>
          <a:sy n="90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81b2265-8c47-487d-bd1f-7eeda605d337" providerId="ADAL" clId="{A917D536-9EC2-4C03-9F27-FFE6AB3CBDE6}"/>
    <pc:docChg chg="custSel modSld">
      <pc:chgData name="Kong Chen" userId="d81b2265-8c47-487d-bd1f-7eeda605d337" providerId="ADAL" clId="{A917D536-9EC2-4C03-9F27-FFE6AB3CBDE6}" dt="2025-11-16T01:34:34.442" v="40" actId="1076"/>
      <pc:docMkLst>
        <pc:docMk/>
      </pc:docMkLst>
      <pc:sldChg chg="modSp mod">
        <pc:chgData name="Kong Chen" userId="d81b2265-8c47-487d-bd1f-7eeda605d337" providerId="ADAL" clId="{A917D536-9EC2-4C03-9F27-FFE6AB3CBDE6}" dt="2025-11-16T01:34:34.442" v="40" actId="1076"/>
        <pc:sldMkLst>
          <pc:docMk/>
          <pc:sldMk cId="738444165" sldId="283"/>
        </pc:sldMkLst>
        <pc:spChg chg="mod">
          <ac:chgData name="Kong Chen" userId="d81b2265-8c47-487d-bd1f-7eeda605d337" providerId="ADAL" clId="{A917D536-9EC2-4C03-9F27-FFE6AB3CBDE6}" dt="2025-11-16T01:34:34.442" v="40" actId="1076"/>
          <ac:spMkLst>
            <pc:docMk/>
            <pc:sldMk cId="738444165" sldId="283"/>
            <ac:spMk id="3" creationId="{235DE98B-2CEA-7D42-7D53-EB00FC889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C1AE-6E85-F74C-976F-F3A176F37FA1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0D32-FC5B-6849-9664-53C319DC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8337-FF2D-9468-FBA1-F770CB51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436" y="103798"/>
            <a:ext cx="5665127" cy="13357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Exercise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5.13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E98B-2CEA-7D42-7D53-EB00FC889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423" y="5107569"/>
            <a:ext cx="7039152" cy="1713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Created by: Leon Lee (’23)</a:t>
            </a:r>
          </a:p>
          <a:p>
            <a:r>
              <a:rPr lang="en-US" dirty="0">
                <a:solidFill>
                  <a:schemeClr val="accent1"/>
                </a:solidFill>
              </a:rPr>
              <a:t>Edited by: Maggie </a:t>
            </a:r>
            <a:r>
              <a:rPr lang="en-US" dirty="0" err="1">
                <a:solidFill>
                  <a:schemeClr val="accent1"/>
                </a:solidFill>
              </a:rPr>
              <a:t>MacNeel</a:t>
            </a:r>
            <a:r>
              <a:rPr lang="en-US" dirty="0">
                <a:solidFill>
                  <a:schemeClr val="accent1"/>
                </a:solidFill>
              </a:rPr>
              <a:t> (‘24)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 Dennis Wu (‘25), Kong Chen (‘26)</a:t>
            </a:r>
          </a:p>
          <a:p>
            <a:endParaRPr lang="en-US" dirty="0"/>
          </a:p>
        </p:txBody>
      </p:sp>
      <p:pic>
        <p:nvPicPr>
          <p:cNvPr id="1028" name="Picture 4" descr="How to Get to the Nether Dimension">
            <a:extLst>
              <a:ext uri="{FF2B5EF4-FFF2-40B4-BE49-F238E27FC236}">
                <a16:creationId xmlns:a16="http://schemas.microsoft.com/office/drawing/2014/main" id="{47C03EDE-D049-0B64-A8CE-E6B62717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05" y="1404965"/>
            <a:ext cx="6370388" cy="35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ombie Pigman | MinecraftAllMobs Wiki | Fandom">
            <a:extLst>
              <a:ext uri="{FF2B5EF4-FFF2-40B4-BE49-F238E27FC236}">
                <a16:creationId xmlns:a16="http://schemas.microsoft.com/office/drawing/2014/main" id="{4E3FB4EF-6CA4-8E6E-C94B-F037E282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941" y="3314700"/>
            <a:ext cx="24871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/(T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ML/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*T</a:t>
                          </a:r>
                          <a:r>
                            <a:rPr lang="en-US" baseline="30000" dirty="0"/>
                            <a:t>3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179" r="-200628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87179" r="-200628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87179" r="-200628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82278" r="-2006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382278" r="-10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88462" r="-20062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88462" r="-20062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588462" r="-1048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314DA147-70EB-81C7-A2CF-21F66DD0C4B7}"/>
              </a:ext>
            </a:extLst>
          </p:cNvPr>
          <p:cNvSpPr txBox="1">
            <a:spLocks/>
          </p:cNvSpPr>
          <p:nvPr/>
        </p:nvSpPr>
        <p:spPr>
          <a:xfrm>
            <a:off x="469900" y="352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Given Parameters</a:t>
            </a:r>
          </a:p>
        </p:txBody>
      </p:sp>
    </p:spTree>
    <p:extLst>
      <p:ext uri="{BB962C8B-B14F-4D97-AF65-F5344CB8AC3E}">
        <p14:creationId xmlns:p14="http://schemas.microsoft.com/office/powerpoint/2010/main" val="1551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4947-AE00-8843-BFB8-BE475095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355533"/>
            <a:ext cx="10213200" cy="111283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Formal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/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/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/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/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/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blipFill>
                <a:blip r:embed="rId7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/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blipFill>
                <a:blip r:embed="rId8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/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 parameters – 4 equation =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blipFill>
                <a:blip r:embed="rId9"/>
                <a:stretch>
                  <a:fillRect l="-69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/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to be dimensionless, the exponents on each dimension must be zero!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blipFill>
                <a:blip r:embed="rId10"/>
                <a:stretch>
                  <a:fillRect l="-261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FF76F5C-43AF-64D1-D96C-4D84B00F4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49" y="2432535"/>
            <a:ext cx="7400513" cy="9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32D6-4963-374F-9E85-7C3EF8FF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24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Choosing our Core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76514-9854-BE46-A6FA-C86CC5864969}"/>
              </a:ext>
            </a:extLst>
          </p:cNvPr>
          <p:cNvSpPr txBox="1"/>
          <p:nvPr/>
        </p:nvSpPr>
        <p:spPr>
          <a:xfrm>
            <a:off x="731108" y="1572731"/>
            <a:ext cx="9163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/>
              <a:t>All Dimensions of the system must be represented by the core variables.</a:t>
            </a:r>
          </a:p>
          <a:p>
            <a:pPr marL="342900" indent="-342900">
              <a:buAutoNum type="arabicPeriod"/>
            </a:pPr>
            <a:r>
              <a:rPr lang="en-US" sz="3200" dirty="0"/>
              <a:t>The core variables must not form a dimensionless group.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/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as our core variables.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us choose the exponents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be e and f respectively.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blipFill>
                <a:blip r:embed="rId2"/>
                <a:stretch>
                  <a:fillRect l="-1397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1 and f = 0 for 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blipFill>
                <a:blip r:embed="rId4"/>
                <a:stretch>
                  <a:fillRect l="-668" t="-1905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1EEB1693-80F8-C2F8-C493-C412211AFC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4" t="12665" r="-6" b="40644"/>
          <a:stretch/>
        </p:blipFill>
        <p:spPr>
          <a:xfrm>
            <a:off x="1196975" y="2602369"/>
            <a:ext cx="6032500" cy="1429053"/>
          </a:xfrm>
          <a:prstGeom prst="rect">
            <a:avLst/>
          </a:prstGeom>
        </p:spPr>
      </p:pic>
      <p:pic>
        <p:nvPicPr>
          <p:cNvPr id="12" name="Picture 11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F603409D-55A4-C17B-D8A3-74B8BA605C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13" t="69951" r="3995" b="1004"/>
          <a:stretch/>
        </p:blipFill>
        <p:spPr>
          <a:xfrm>
            <a:off x="1196975" y="4065932"/>
            <a:ext cx="3276600" cy="88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348150" y="53278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0 and f = 1 for the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𝐿𝑢𝑚𝑝𝑒𝑑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𝑃𝑎𝑟𝑎𝑚𝑒𝑡𝑒𝑟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𝐸𝑞𝑢𝑖𝑣𝑎𝑙𝑒𝑛𝑡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𝐿𝑃𝐸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blipFill>
                <a:blip r:embed="rId4"/>
                <a:stretch>
                  <a:fillRect l="-642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411650" y="53786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number and numbers with arrows&#10;&#10;Description automatically generated with medium confidence">
            <a:extLst>
              <a:ext uri="{FF2B5EF4-FFF2-40B4-BE49-F238E27FC236}">
                <a16:creationId xmlns:a16="http://schemas.microsoft.com/office/drawing/2014/main" id="{8B416BBC-B623-0890-7B32-C706392AE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429" y="2569798"/>
            <a:ext cx="6210300" cy="146050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94ED55B-1460-E469-757D-200B7D688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429" y="4011542"/>
            <a:ext cx="4000500" cy="9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05D1AE-5E80-19E4-DD4D-01AFECBF2D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950" y="3302000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42B9-3702-EA50-F915-F135EC1D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D9A78"/>
                </a:solidFill>
              </a:rPr>
              <a:t>Another method for math lovers…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1D0C-D718-E1C8-645F-E19DD86D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back at our original system of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/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blipFill>
                <a:blip r:embed="rId3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/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blipFill>
                <a:blip r:embed="rId4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/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/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/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/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/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blipFill>
                <a:blip r:embed="rId9"/>
                <a:stretch>
                  <a:fillRect t="-666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BD56C-31CA-ACC6-AC95-ED51DC20F548}"/>
              </a:ext>
            </a:extLst>
          </p:cNvPr>
          <p:cNvCxnSpPr>
            <a:cxnSpLocks/>
          </p:cNvCxnSpPr>
          <p:nvPr/>
        </p:nvCxnSpPr>
        <p:spPr>
          <a:xfrm>
            <a:off x="2584100" y="3867664"/>
            <a:ext cx="0" cy="408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5CA50D-EDF6-566A-C5C1-5CF211B338B6}"/>
              </a:ext>
            </a:extLst>
          </p:cNvPr>
          <p:cNvCxnSpPr>
            <a:cxnSpLocks/>
          </p:cNvCxnSpPr>
          <p:nvPr/>
        </p:nvCxnSpPr>
        <p:spPr>
          <a:xfrm flipV="1">
            <a:off x="4201297" y="3238739"/>
            <a:ext cx="1684638" cy="1189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FD532-904C-4AA0-575E-7BC31EF8952F}"/>
              </a:ext>
            </a:extLst>
          </p:cNvPr>
          <p:cNvSpPr/>
          <p:nvPr/>
        </p:nvSpPr>
        <p:spPr>
          <a:xfrm>
            <a:off x="6250072" y="2695833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/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can we get from this?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Rank of matrix: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independent vectors: 4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a, b, c,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Columns: 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dependent vectors: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e, f representing </a:t>
                </a:r>
                <a:r>
                  <a:rPr lang="en-US" b="1" dirty="0"/>
                  <a:t>core</a:t>
                </a:r>
                <a:r>
                  <a:rPr lang="en-US" dirty="0"/>
                  <a:t>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blipFill>
                <a:blip r:embed="rId10"/>
                <a:stretch>
                  <a:fillRect l="-91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9D06E28-38F6-214C-64AA-D0DA0A635CB9}"/>
              </a:ext>
            </a:extLst>
          </p:cNvPr>
          <p:cNvSpPr txBox="1"/>
          <p:nvPr/>
        </p:nvSpPr>
        <p:spPr>
          <a:xfrm>
            <a:off x="4536988" y="33163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RREF</a:t>
            </a:r>
          </a:p>
        </p:txBody>
      </p:sp>
      <p:pic>
        <p:nvPicPr>
          <p:cNvPr id="2050" name="Picture 2" descr="GOOFY AHH nerd emoji">
            <a:extLst>
              <a:ext uri="{FF2B5EF4-FFF2-40B4-BE49-F238E27FC236}">
                <a16:creationId xmlns:a16="http://schemas.microsoft.com/office/drawing/2014/main" id="{FF76576E-C517-6F2A-5943-37984A5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4" y="467723"/>
            <a:ext cx="840275" cy="11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24" grpId="0" animBg="1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1D9A78"/>
                    </a:solidFill>
                  </a:rPr>
                  <a:t>Calculating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1D9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1D9A78"/>
                    </a:solidFill>
                  </a:rPr>
                  <a:t>and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/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/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blipFill>
                <a:blip r:embed="rId4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2C982E9-1815-4E7A-B99C-5ECBA4496FF2}"/>
              </a:ext>
            </a:extLst>
          </p:cNvPr>
          <p:cNvSpPr/>
          <p:nvPr/>
        </p:nvSpPr>
        <p:spPr>
          <a:xfrm>
            <a:off x="2200090" y="1942610"/>
            <a:ext cx="1827128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/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/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blipFill>
                <a:blip r:embed="rId6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CD06695-798C-9CCD-BDDA-6977E248287A}"/>
              </a:ext>
            </a:extLst>
          </p:cNvPr>
          <p:cNvSpPr/>
          <p:nvPr/>
        </p:nvSpPr>
        <p:spPr>
          <a:xfrm>
            <a:off x="7550566" y="1942610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27C83-AA3A-3B5C-1534-C3EA4BEA34F9}"/>
              </a:ext>
            </a:extLst>
          </p:cNvPr>
          <p:cNvSpPr/>
          <p:nvPr/>
        </p:nvSpPr>
        <p:spPr>
          <a:xfrm flipH="1">
            <a:off x="9446806" y="1942610"/>
            <a:ext cx="267416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/>
              <p:nvPr/>
            </p:nvSpPr>
            <p:spPr>
              <a:xfrm>
                <a:off x="1699504" y="3131473"/>
                <a:ext cx="32086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04" y="3131473"/>
                <a:ext cx="320864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/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blipFill>
                <a:blip r:embed="rId8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61365CEE-479D-5607-27F3-56771AB3C1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713" t="69951" r="3995" b="1004"/>
          <a:stretch/>
        </p:blipFill>
        <p:spPr>
          <a:xfrm>
            <a:off x="1091789" y="4787598"/>
            <a:ext cx="4424070" cy="1200329"/>
          </a:xfrm>
          <a:prstGeom prst="rect">
            <a:avLst/>
          </a:prstGeom>
        </p:spPr>
      </p:pic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9CB27-2A1C-9DFD-3627-2D6EB64D0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2921" y="4685129"/>
            <a:ext cx="54227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462F-A7D4-C34C-AE5E-E8300F78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not confuse units and dimensions with each other.</a:t>
                </a:r>
              </a:p>
              <a:p>
                <a:r>
                  <a:rPr lang="en-US" dirty="0"/>
                  <a:t>Verify that the dimensions of your starting variables are correct.</a:t>
                </a:r>
              </a:p>
              <a:p>
                <a:r>
                  <a:rPr lang="en-US" dirty="0"/>
                  <a:t>After finding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 ensure that the group is dimensionless.</a:t>
                </a:r>
              </a:p>
              <a:p>
                <a:r>
                  <a:rPr lang="en-US" dirty="0"/>
                  <a:t>It is wise to remember some key dimensionless groups like Reynold Number and Nusselt number 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</TotalTime>
  <Words>558</Words>
  <Application>Microsoft Office PowerPoint</Application>
  <PresentationFormat>Widescreen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Exercise 5.13</vt:lpstr>
      <vt:lpstr>PowerPoint Presentation</vt:lpstr>
      <vt:lpstr>Formal Method</vt:lpstr>
      <vt:lpstr>Choosing our Core Variables</vt:lpstr>
      <vt:lpstr>PowerPoint Presentation</vt:lpstr>
      <vt:lpstr>PowerPoint Presentation</vt:lpstr>
      <vt:lpstr>Another method for math lovers…</vt:lpstr>
      <vt:lpstr>Calculating Π_1  and Π_2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5.13</dc:title>
  <dc:creator>Leon Li-An Lee</dc:creator>
  <cp:lastModifiedBy>Kong Chen</cp:lastModifiedBy>
  <cp:revision>19</cp:revision>
  <dcterms:created xsi:type="dcterms:W3CDTF">2022-11-14T01:09:40Z</dcterms:created>
  <dcterms:modified xsi:type="dcterms:W3CDTF">2025-11-16T01:34:42Z</dcterms:modified>
</cp:coreProperties>
</file>