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  <p:sldMasterId id="2147483742" r:id="rId2"/>
  </p:sldMasterIdLst>
  <p:notesMasterIdLst>
    <p:notesMasterId r:id="rId9"/>
  </p:notesMasterIdLst>
  <p:sldIdLst>
    <p:sldId id="284" r:id="rId3"/>
    <p:sldId id="285" r:id="rId4"/>
    <p:sldId id="286" r:id="rId5"/>
    <p:sldId id="288" r:id="rId6"/>
    <p:sldId id="289" r:id="rId7"/>
    <p:sldId id="287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BBF9C"/>
    <a:srgbClr val="FB8FBB"/>
    <a:srgbClr val="7488C6"/>
    <a:srgbClr val="9D85BD"/>
    <a:srgbClr val="DDE9DB"/>
    <a:srgbClr val="F1F6F0"/>
    <a:srgbClr val="AEACAD"/>
    <a:srgbClr val="FF6600"/>
    <a:srgbClr val="F68E38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053" autoAdjust="0"/>
  </p:normalViewPr>
  <p:slideViewPr>
    <p:cSldViewPr>
      <p:cViewPr varScale="1">
        <p:scale>
          <a:sx n="56" d="100"/>
          <a:sy n="56" d="100"/>
        </p:scale>
        <p:origin x="1112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28537D-682A-62FA-865F-6F788E1941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01A75-77CC-1017-BCAB-40ECDE48E25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4421B8C-8780-4619-982C-D707252B7FE2}" type="datetimeFigureOut">
              <a:rPr lang="en-US"/>
              <a:pPr>
                <a:defRPr/>
              </a:pPr>
              <a:t>12/4/2024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75F1AE-44C0-3112-61A0-945FCA0BD6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079396-9401-D63B-6CA1-CADF8440B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EA146-0E4B-0823-D31B-3E0995D5D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899C7-3523-A666-AA49-3228A9EBE9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1883C06-22D3-465F-BE2E-6761448DF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12/4/2024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33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12/4/2024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0" r:id="rId2"/>
    <p:sldLayoutId id="21474837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12/4/2024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png"/><Relationship Id="rId4" Type="http://schemas.openxmlformats.org/officeDocument/2006/relationships/image" Target="../media/image9.wmf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92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14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5.33</a:t>
            </a:r>
            <a:endParaRPr lang="en-US" b="1" dirty="0">
              <a:solidFill>
                <a:srgbClr val="9BBF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060" y="4267200"/>
            <a:ext cx="8945880" cy="16002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2453"/>
            <a:ext cx="66022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lvl="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the mass of a model meteor in a</a:t>
            </a:r>
            <a:b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dynamically-similar system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54550"/>
            <a:ext cx="449580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0181" y="4654550"/>
            <a:ext cx="62217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Organize your givens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Choose a suitable dimensionless group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3055203"/>
            <a:ext cx="73771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Three dimensionless groups that describe the event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Parameter info about the meteor and model</a:t>
            </a: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25CC4-4CB7-5BA2-85B1-F5C16105B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DB49E706-B384-3923-01CF-7CCB4C2FF7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4046729"/>
                  </p:ext>
                </p:extLst>
              </p:nvPr>
            </p:nvGraphicFramePr>
            <p:xfrm>
              <a:off x="731520" y="1518436"/>
              <a:ext cx="5212080" cy="457756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554480">
                      <a:extLst>
                        <a:ext uri="{9D8B030D-6E8A-4147-A177-3AD203B41FA5}">
                          <a16:colId xmlns:a16="http://schemas.microsoft.com/office/drawing/2014/main" val="2114139654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65428112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386155747"/>
                        </a:ext>
                      </a:extLst>
                    </a:gridCol>
                  </a:tblGrid>
                  <a:tr h="557108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Model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9264978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5.2 * 10</a:t>
                          </a:r>
                          <a:r>
                            <a:rPr lang="en-US" sz="2400" baseline="30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kg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766723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𝝆</m:t>
                              </m:r>
                            </m:oMath>
                          </a14:m>
                          <a:r>
                            <a:rPr lang="en-US" sz="2400" b="1" i="1" baseline="-25000" dirty="0" err="1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  <a:endParaRPr lang="en-US" sz="2400" b="1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</a:t>
                          </a:r>
                          <a:endParaRPr lang="en-US" sz="2400" i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ea typeface="Cambria Math" panose="020405030504060302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4040054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𝒗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1.1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0.26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4057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41566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𝝆</m:t>
                              </m:r>
                            </m:oMath>
                          </a14:m>
                          <a:r>
                            <a:rPr lang="en-US" sz="2400" b="1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soil</a:t>
                          </a:r>
                          <a:endParaRPr lang="en-US" sz="2400" b="1" i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ea typeface="Cambria Math" panose="020405030504060302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121233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𝒈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500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m:rPr>
                                    <m:nor/>
                                  </m:rPr>
                                  <a:rPr lang="en-US" sz="2400" i="1" baseline="-25000" dirty="0">
                                    <a:latin typeface="Calibri" panose="020F0502020204030204" pitchFamily="34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E</m:t>
                                </m:r>
                              </m:oMath>
                            </m:oMathPara>
                          </a14:m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91233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DB49E706-B384-3923-01CF-7CCB4C2FF7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4046729"/>
                  </p:ext>
                </p:extLst>
              </p:nvPr>
            </p:nvGraphicFramePr>
            <p:xfrm>
              <a:off x="731520" y="1518436"/>
              <a:ext cx="5212080" cy="457756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554480">
                      <a:extLst>
                        <a:ext uri="{9D8B030D-6E8A-4147-A177-3AD203B41FA5}">
                          <a16:colId xmlns:a16="http://schemas.microsoft.com/office/drawing/2014/main" val="2114139654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65428112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386155747"/>
                        </a:ext>
                      </a:extLst>
                    </a:gridCol>
                  </a:tblGrid>
                  <a:tr h="557108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Model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9264978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2727" r="-235294" b="-5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5.2 * 10</a:t>
                          </a:r>
                          <a:r>
                            <a:rPr lang="en-US" sz="2400" baseline="30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kg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766723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82727" r="-235294" b="-4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182727" r="-100000" b="-4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182727" b="-40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4040054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282727" r="-235294" b="-3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1.1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0.26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4057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382727" r="-235294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41566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82727" r="-235294" b="-1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482727" r="-100000" b="-1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482727" b="-10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121233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82727" r="-235294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582727" r="-100000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582727" b="-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9123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553" name="Title 1">
            <a:extLst>
              <a:ext uri="{FF2B5EF4-FFF2-40B4-BE49-F238E27FC236}">
                <a16:creationId xmlns:a16="http://schemas.microsoft.com/office/drawing/2014/main" id="{E7D73B5E-B058-A9E7-5272-91F8D0F0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Provided Information</a:t>
            </a:r>
          </a:p>
        </p:txBody>
      </p:sp>
      <p:graphicFrame>
        <p:nvGraphicFramePr>
          <p:cNvPr id="3" name="Object 42">
            <a:extLst>
              <a:ext uri="{FF2B5EF4-FFF2-40B4-BE49-F238E27FC236}">
                <a16:creationId xmlns:a16="http://schemas.microsoft.com/office/drawing/2014/main" id="{20686E75-D140-70BA-D6DA-FAA10C3F05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314441"/>
              </p:ext>
            </p:extLst>
          </p:nvPr>
        </p:nvGraphicFramePr>
        <p:xfrm>
          <a:off x="9372600" y="1595437"/>
          <a:ext cx="2209800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068175" imgH="8772525" progId="Equation.3">
                  <p:embed/>
                </p:oleObj>
              </mc:Choice>
              <mc:Fallback>
                <p:oleObj name="Equation" r:id="rId3" imgW="12068175" imgH="8772525" progId="Equation.3">
                  <p:embed/>
                  <p:pic>
                    <p:nvPicPr>
                      <p:cNvPr id="21" name="Object 42">
                        <a:extLst>
                          <a:ext uri="{FF2B5EF4-FFF2-40B4-BE49-F238E27FC236}">
                            <a16:creationId xmlns:a16="http://schemas.microsoft.com/office/drawing/2014/main" id="{407921BA-A49E-337D-E47B-5CA370885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2600" y="1595437"/>
                        <a:ext cx="2209800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3">
            <a:extLst>
              <a:ext uri="{FF2B5EF4-FFF2-40B4-BE49-F238E27FC236}">
                <a16:creationId xmlns:a16="http://schemas.microsoft.com/office/drawing/2014/main" id="{615007DE-49BD-9167-D933-79E808CBEA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857315"/>
              </p:ext>
            </p:extLst>
          </p:nvPr>
        </p:nvGraphicFramePr>
        <p:xfrm>
          <a:off x="7841456" y="1765299"/>
          <a:ext cx="1004888" cy="1265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57300" imgH="1590675" progId="Equation.3">
                  <p:embed/>
                </p:oleObj>
              </mc:Choice>
              <mc:Fallback>
                <p:oleObj name="Equation" r:id="rId5" imgW="1257300" imgH="1590675" progId="Equation.3">
                  <p:embed/>
                  <p:pic>
                    <p:nvPicPr>
                      <p:cNvPr id="22" name="Object 43">
                        <a:extLst>
                          <a:ext uri="{FF2B5EF4-FFF2-40B4-BE49-F238E27FC236}">
                            <a16:creationId xmlns:a16="http://schemas.microsoft.com/office/drawing/2014/main" id="{46AF2179-7CFA-937B-25CC-0C90C08E37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1456" y="1765299"/>
                        <a:ext cx="1004888" cy="1265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4">
            <a:extLst>
              <a:ext uri="{FF2B5EF4-FFF2-40B4-BE49-F238E27FC236}">
                <a16:creationId xmlns:a16="http://schemas.microsoft.com/office/drawing/2014/main" id="{5BC4DFB1-A8E8-7B6D-06F3-C2E5948A27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379884"/>
              </p:ext>
            </p:extLst>
          </p:nvPr>
        </p:nvGraphicFramePr>
        <p:xfrm>
          <a:off x="6575424" y="1741486"/>
          <a:ext cx="739776" cy="1312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90600" imgH="1752600" progId="Equation.3">
                  <p:embed/>
                </p:oleObj>
              </mc:Choice>
              <mc:Fallback>
                <p:oleObj name="Equation" r:id="rId7" imgW="990600" imgH="1752600" progId="Equation.3">
                  <p:embed/>
                  <p:pic>
                    <p:nvPicPr>
                      <p:cNvPr id="23" name="Object 44">
                        <a:extLst>
                          <a:ext uri="{FF2B5EF4-FFF2-40B4-BE49-F238E27FC236}">
                            <a16:creationId xmlns:a16="http://schemas.microsoft.com/office/drawing/2014/main" id="{A37844AC-06B6-0B39-3B24-FE49CF9C8C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5424" y="1741486"/>
                        <a:ext cx="739776" cy="1312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F19A7AC-0CFA-7C98-189B-B8D22B760ECE}"/>
              </a:ext>
            </a:extLst>
          </p:cNvPr>
          <p:cNvSpPr/>
          <p:nvPr/>
        </p:nvSpPr>
        <p:spPr>
          <a:xfrm>
            <a:off x="4191000" y="2133600"/>
            <a:ext cx="1676400" cy="533400"/>
          </a:xfrm>
          <a:prstGeom prst="rect">
            <a:avLst/>
          </a:prstGeom>
          <a:noFill/>
          <a:ln w="57150"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A2F42C-CFD4-1B28-5162-90C20EA2DA8C}"/>
              </a:ext>
            </a:extLst>
          </p:cNvPr>
          <p:cNvSpPr/>
          <p:nvPr/>
        </p:nvSpPr>
        <p:spPr>
          <a:xfrm>
            <a:off x="8001000" y="2590800"/>
            <a:ext cx="739776" cy="533400"/>
          </a:xfrm>
          <a:prstGeom prst="rect">
            <a:avLst/>
          </a:prstGeom>
          <a:noFill/>
          <a:ln w="57150"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4FAA45-D93D-7D47-2C9D-7ED2035D10A8}"/>
              </a:ext>
            </a:extLst>
          </p:cNvPr>
          <p:cNvSpPr/>
          <p:nvPr/>
        </p:nvSpPr>
        <p:spPr>
          <a:xfrm>
            <a:off x="10163968" y="1864518"/>
            <a:ext cx="739776" cy="533400"/>
          </a:xfrm>
          <a:prstGeom prst="rect">
            <a:avLst/>
          </a:prstGeom>
          <a:noFill/>
          <a:ln w="57150"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E56E77-88D1-5720-CA56-1CD2BBC2021B}"/>
              </a:ext>
            </a:extLst>
          </p:cNvPr>
          <p:cNvSpPr/>
          <p:nvPr/>
        </p:nvSpPr>
        <p:spPr>
          <a:xfrm>
            <a:off x="2362200" y="4133850"/>
            <a:ext cx="3505200" cy="533400"/>
          </a:xfrm>
          <a:prstGeom prst="rect">
            <a:avLst/>
          </a:prstGeom>
          <a:noFill/>
          <a:ln w="57150">
            <a:solidFill>
              <a:srgbClr val="FB8FB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ACD3DC-0A8F-C959-A751-889682F45751}"/>
              </a:ext>
            </a:extLst>
          </p:cNvPr>
          <p:cNvSpPr/>
          <p:nvPr/>
        </p:nvSpPr>
        <p:spPr>
          <a:xfrm>
            <a:off x="8343900" y="1772919"/>
            <a:ext cx="502444" cy="533400"/>
          </a:xfrm>
          <a:prstGeom prst="rect">
            <a:avLst/>
          </a:prstGeom>
          <a:noFill/>
          <a:ln w="57150">
            <a:solidFill>
              <a:srgbClr val="FB8FB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622DF8-E16B-1FD6-FEF6-B3D6257CCE55}"/>
              </a:ext>
            </a:extLst>
          </p:cNvPr>
          <p:cNvSpPr/>
          <p:nvPr/>
        </p:nvSpPr>
        <p:spPr>
          <a:xfrm>
            <a:off x="9151144" y="1364402"/>
            <a:ext cx="2590800" cy="2064597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8A3A7E-3E54-5975-F890-808E1CD77A0F}"/>
              </a:ext>
            </a:extLst>
          </p:cNvPr>
          <p:cNvSpPr txBox="1"/>
          <p:nvPr/>
        </p:nvSpPr>
        <p:spPr>
          <a:xfrm>
            <a:off x="6563994" y="4202113"/>
            <a:ext cx="38516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we choose which</a:t>
            </a:r>
            <a:br>
              <a:rPr lang="en-US" sz="25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dimensionless group to use?</a:t>
            </a:r>
          </a:p>
        </p:txBody>
      </p:sp>
    </p:spTree>
    <p:extLst>
      <p:ext uri="{BB962C8B-B14F-4D97-AF65-F5344CB8AC3E}">
        <p14:creationId xmlns:p14="http://schemas.microsoft.com/office/powerpoint/2010/main" val="4555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75472-4934-7E0C-C751-2F0F2AC76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F9633F3-3C1A-F6AA-A6A9-E2B2835AE3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1529089"/>
                  </p:ext>
                </p:extLst>
              </p:nvPr>
            </p:nvGraphicFramePr>
            <p:xfrm>
              <a:off x="731520" y="1518436"/>
              <a:ext cx="5212080" cy="457756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554480">
                      <a:extLst>
                        <a:ext uri="{9D8B030D-6E8A-4147-A177-3AD203B41FA5}">
                          <a16:colId xmlns:a16="http://schemas.microsoft.com/office/drawing/2014/main" val="2114139654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65428112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386155747"/>
                        </a:ext>
                      </a:extLst>
                    </a:gridCol>
                  </a:tblGrid>
                  <a:tr h="557108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Model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9264978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5.2 * 10</a:t>
                          </a:r>
                          <a:r>
                            <a:rPr lang="en-US" sz="2400" baseline="30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kg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766723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𝝆</m:t>
                              </m:r>
                            </m:oMath>
                          </a14:m>
                          <a:r>
                            <a:rPr lang="en-US" sz="2400" b="1" i="1" baseline="-25000" dirty="0" err="1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  <a:endParaRPr lang="en-US" sz="2400" b="1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</a:t>
                          </a:r>
                          <a:endParaRPr lang="en-US" sz="2400" i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ea typeface="Cambria Math" panose="020405030504060302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4040054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𝒗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1.1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0.26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4057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41566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𝝆</m:t>
                              </m:r>
                            </m:oMath>
                          </a14:m>
                          <a:r>
                            <a:rPr lang="en-US" sz="2400" b="1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soil</a:t>
                          </a:r>
                          <a:endParaRPr lang="en-US" sz="2400" b="1" i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ea typeface="Cambria Math" panose="020405030504060302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121233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𝒈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500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m:rPr>
                                    <m:nor/>
                                  </m:rPr>
                                  <a:rPr lang="en-US" sz="2400" i="1" baseline="-25000" dirty="0">
                                    <a:latin typeface="Calibri" panose="020F0502020204030204" pitchFamily="34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E</m:t>
                                </m:r>
                              </m:oMath>
                            </m:oMathPara>
                          </a14:m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91233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F9633F3-3C1A-F6AA-A6A9-E2B2835AE3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1529089"/>
                  </p:ext>
                </p:extLst>
              </p:nvPr>
            </p:nvGraphicFramePr>
            <p:xfrm>
              <a:off x="731520" y="1518436"/>
              <a:ext cx="5212080" cy="457756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554480">
                      <a:extLst>
                        <a:ext uri="{9D8B030D-6E8A-4147-A177-3AD203B41FA5}">
                          <a16:colId xmlns:a16="http://schemas.microsoft.com/office/drawing/2014/main" val="2114139654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65428112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386155747"/>
                        </a:ext>
                      </a:extLst>
                    </a:gridCol>
                  </a:tblGrid>
                  <a:tr h="557108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Model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9264978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2727" r="-235294" b="-5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5.2 * 10</a:t>
                          </a:r>
                          <a:r>
                            <a:rPr lang="en-US" sz="2400" baseline="30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kg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766723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82727" r="-235294" b="-4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182727" r="-100000" b="-4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182727" b="-40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4040054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282727" r="-235294" b="-3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1.1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0.26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4057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382727" r="-235294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41566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82727" r="-235294" b="-1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482727" r="-100000" b="-1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482727" b="-10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121233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82727" r="-235294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582727" r="-100000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582727" b="-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9123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553" name="Title 1">
            <a:extLst>
              <a:ext uri="{FF2B5EF4-FFF2-40B4-BE49-F238E27FC236}">
                <a16:creationId xmlns:a16="http://schemas.microsoft.com/office/drawing/2014/main" id="{58172BC5-E620-7AD5-CA6F-8B5C3E1C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Determining </a:t>
            </a:r>
            <a:r>
              <a:rPr lang="en-US" altLang="en-US" sz="5000" b="1" i="1" dirty="0" err="1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altLang="en-US" sz="5000" b="1" i="1" baseline="-25000" dirty="0" err="1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</a:t>
            </a:r>
            <a:endParaRPr lang="en-US" altLang="en-US" sz="5000" b="1" i="1" baseline="-25000" dirty="0">
              <a:solidFill>
                <a:srgbClr val="9BBF9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B1AEF480-18F1-BDFE-D9C5-54FA822176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712699"/>
              </p:ext>
            </p:extLst>
          </p:nvPr>
        </p:nvGraphicFramePr>
        <p:xfrm>
          <a:off x="6256022" y="1518436"/>
          <a:ext cx="4343400" cy="1232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47300" imgH="10096500" progId="Equation.3">
                  <p:embed/>
                </p:oleObj>
              </mc:Choice>
              <mc:Fallback>
                <p:oleObj name="Equation" r:id="rId3" imgW="35547300" imgH="10096500" progId="Equation.3">
                  <p:embed/>
                  <p:pic>
                    <p:nvPicPr>
                      <p:cNvPr id="20" name="Object 9">
                        <a:extLst>
                          <a:ext uri="{FF2B5EF4-FFF2-40B4-BE49-F238E27FC236}">
                            <a16:creationId xmlns:a16="http://schemas.microsoft.com/office/drawing/2014/main" id="{2D2505D0-5C5B-F1E4-EE38-5DF3B365FF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022" y="1518436"/>
                        <a:ext cx="4343400" cy="1232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0">
            <a:extLst>
              <a:ext uri="{FF2B5EF4-FFF2-40B4-BE49-F238E27FC236}">
                <a16:creationId xmlns:a16="http://schemas.microsoft.com/office/drawing/2014/main" id="{2F77A01D-3E53-4255-A85A-C51A0C2DBA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939986"/>
              </p:ext>
            </p:extLst>
          </p:nvPr>
        </p:nvGraphicFramePr>
        <p:xfrm>
          <a:off x="6271262" y="2996472"/>
          <a:ext cx="5454650" cy="1110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6301025" imgH="9439275" progId="Equation.3">
                  <p:embed/>
                </p:oleObj>
              </mc:Choice>
              <mc:Fallback>
                <p:oleObj name="Equation" r:id="rId5" imgW="46301025" imgH="9439275" progId="Equation.3">
                  <p:embed/>
                  <p:pic>
                    <p:nvPicPr>
                      <p:cNvPr id="6" name="Object 10">
                        <a:extLst>
                          <a:ext uri="{FF2B5EF4-FFF2-40B4-BE49-F238E27FC236}">
                            <a16:creationId xmlns:a16="http://schemas.microsoft.com/office/drawing/2014/main" id="{4749B69B-1599-463C-A144-8D45012D7B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1262" y="2996472"/>
                        <a:ext cx="5454650" cy="1110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1">
            <a:extLst>
              <a:ext uri="{FF2B5EF4-FFF2-40B4-BE49-F238E27FC236}">
                <a16:creationId xmlns:a16="http://schemas.microsoft.com/office/drawing/2014/main" id="{1C89DC40-C377-AEBF-69E3-770B588E4C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576984"/>
              </p:ext>
            </p:extLst>
          </p:nvPr>
        </p:nvGraphicFramePr>
        <p:xfrm>
          <a:off x="6282692" y="4495800"/>
          <a:ext cx="4625338" cy="1467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1471850" imgH="13163550" progId="Equation.3">
                  <p:embed/>
                </p:oleObj>
              </mc:Choice>
              <mc:Fallback>
                <p:oleObj name="Equation" r:id="rId7" imgW="41471850" imgH="13163550" progId="Equation.3">
                  <p:embed/>
                  <p:pic>
                    <p:nvPicPr>
                      <p:cNvPr id="7" name="Object 11">
                        <a:extLst>
                          <a:ext uri="{FF2B5EF4-FFF2-40B4-BE49-F238E27FC236}">
                            <a16:creationId xmlns:a16="http://schemas.microsoft.com/office/drawing/2014/main" id="{5ABEC59B-0222-483C-9171-F1A7D0F944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2692" y="4495800"/>
                        <a:ext cx="4625338" cy="14672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020465CF-8344-FA31-2992-DDF0FB900933}"/>
              </a:ext>
            </a:extLst>
          </p:cNvPr>
          <p:cNvSpPr/>
          <p:nvPr/>
        </p:nvSpPr>
        <p:spPr>
          <a:xfrm>
            <a:off x="8077200" y="5486400"/>
            <a:ext cx="838200" cy="476655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3DB766-0D27-6089-9E99-BA255D2F6D0A}"/>
              </a:ext>
            </a:extLst>
          </p:cNvPr>
          <p:cNvSpPr/>
          <p:nvPr/>
        </p:nvSpPr>
        <p:spPr>
          <a:xfrm>
            <a:off x="2209800" y="4133850"/>
            <a:ext cx="3657600" cy="533400"/>
          </a:xfrm>
          <a:prstGeom prst="rect">
            <a:avLst/>
          </a:prstGeom>
          <a:noFill/>
          <a:ln w="57150">
            <a:solidFill>
              <a:srgbClr val="FB8FB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3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57F55-BD91-1108-E7BD-04636AC9D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7EA4BA57-AAF7-644F-D19D-DF4DCB8851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518621"/>
                  </p:ext>
                </p:extLst>
              </p:nvPr>
            </p:nvGraphicFramePr>
            <p:xfrm>
              <a:off x="731520" y="1518436"/>
              <a:ext cx="5212080" cy="457756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554480">
                      <a:extLst>
                        <a:ext uri="{9D8B030D-6E8A-4147-A177-3AD203B41FA5}">
                          <a16:colId xmlns:a16="http://schemas.microsoft.com/office/drawing/2014/main" val="2114139654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65428112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386155747"/>
                        </a:ext>
                      </a:extLst>
                    </a:gridCol>
                  </a:tblGrid>
                  <a:tr h="557108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Model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9264978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5.2 * 10</a:t>
                          </a:r>
                          <a:r>
                            <a:rPr lang="en-US" sz="2400" baseline="30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kg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1.5 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766723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𝝆</m:t>
                              </m:r>
                            </m:oMath>
                          </a14:m>
                          <a:r>
                            <a:rPr lang="en-US" sz="2400" b="1" i="1" baseline="-25000" dirty="0" err="1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  <a:endParaRPr lang="en-US" sz="2400" b="1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</a:t>
                          </a:r>
                          <a:endParaRPr lang="en-US" sz="2400" i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ea typeface="Cambria Math" panose="020405030504060302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4040054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𝒗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1.1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0.26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4057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41566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𝝆</m:t>
                              </m:r>
                            </m:oMath>
                          </a14:m>
                          <a:r>
                            <a:rPr lang="en-US" sz="2400" b="1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soil</a:t>
                          </a:r>
                          <a:endParaRPr lang="en-US" sz="2400" b="1" i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ea typeface="Cambria Math" panose="020405030504060302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121233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𝒈</m:t>
                                </m:r>
                              </m:oMath>
                            </m:oMathPara>
                          </a14:m>
                          <a:endParaRPr lang="en-US" sz="24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r>
                            <a:rPr lang="en-US" sz="2400" i="1" baseline="-25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</a:t>
                          </a:r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500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m:rPr>
                                    <m:nor/>
                                  </m:rPr>
                                  <a:rPr lang="en-US" sz="2400" i="1" baseline="-25000" dirty="0">
                                    <a:latin typeface="Calibri" panose="020F0502020204030204" pitchFamily="34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E</m:t>
                                </m:r>
                              </m:oMath>
                            </m:oMathPara>
                          </a14:m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91233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7EA4BA57-AAF7-644F-D19D-DF4DCB8851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518621"/>
                  </p:ext>
                </p:extLst>
              </p:nvPr>
            </p:nvGraphicFramePr>
            <p:xfrm>
              <a:off x="731520" y="1518436"/>
              <a:ext cx="5212080" cy="457756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554480">
                      <a:extLst>
                        <a:ext uri="{9D8B030D-6E8A-4147-A177-3AD203B41FA5}">
                          <a16:colId xmlns:a16="http://schemas.microsoft.com/office/drawing/2014/main" val="2114139654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65428112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386155747"/>
                        </a:ext>
                      </a:extLst>
                    </a:gridCol>
                  </a:tblGrid>
                  <a:tr h="557108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Meteor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i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Model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F9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9264978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2727" r="-235294" b="-5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5.2 * 10</a:t>
                          </a:r>
                          <a:r>
                            <a:rPr lang="en-US" sz="2400" baseline="30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kg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1.5 g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766723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82727" r="-235294" b="-4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182727" r="-100000" b="-4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182727" b="-40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4040054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282727" r="-235294" b="-3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1.1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0.26 km/s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DE9D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4057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382727" r="-235294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1" baseline="-250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1F6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4156625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82727" r="-235294" b="-1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482727" r="-100000" b="-1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482727" b="-10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121233"/>
                      </a:ext>
                    </a:extLst>
                  </a:tr>
                  <a:tr h="6700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82727" r="-235294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000" t="-582727" r="-100000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000" t="-582727" b="-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91233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9" name="Object 13">
            <a:extLst>
              <a:ext uri="{FF2B5EF4-FFF2-40B4-BE49-F238E27FC236}">
                <a16:creationId xmlns:a16="http://schemas.microsoft.com/office/drawing/2014/main" id="{F04A8FF0-32A8-53FA-958E-99D31B9766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29635"/>
              </p:ext>
            </p:extLst>
          </p:nvPr>
        </p:nvGraphicFramePr>
        <p:xfrm>
          <a:off x="6400800" y="4291404"/>
          <a:ext cx="4648200" cy="1804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499050" imgH="11849100" progId="Equation.3">
                  <p:embed/>
                </p:oleObj>
              </mc:Choice>
              <mc:Fallback>
                <p:oleObj name="Equation" r:id="rId3" imgW="30499050" imgH="11849100" progId="Equation.3">
                  <p:embed/>
                  <p:pic>
                    <p:nvPicPr>
                      <p:cNvPr id="6" name="Object 13">
                        <a:extLst>
                          <a:ext uri="{FF2B5EF4-FFF2-40B4-BE49-F238E27FC236}">
                            <a16:creationId xmlns:a16="http://schemas.microsoft.com/office/drawing/2014/main" id="{B9583195-9C7C-4351-B2E1-E6FC149C2B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91404"/>
                        <a:ext cx="4648200" cy="1804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3" name="Title 1">
            <a:extLst>
              <a:ext uri="{FF2B5EF4-FFF2-40B4-BE49-F238E27FC236}">
                <a16:creationId xmlns:a16="http://schemas.microsoft.com/office/drawing/2014/main" id="{15AA2F9D-0D03-B87C-B288-5CAA31C4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Scaling </a:t>
            </a:r>
            <a:r>
              <a:rPr lang="en-US" altLang="en-US" sz="5000" b="1" i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lang="en-US" altLang="en-US" sz="5000" b="1" i="1" baseline="-25000" dirty="0">
              <a:solidFill>
                <a:srgbClr val="9BBF9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391BB7C0-70E6-C93F-29A8-CD65F8433A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194906"/>
              </p:ext>
            </p:extLst>
          </p:nvPr>
        </p:nvGraphicFramePr>
        <p:xfrm>
          <a:off x="6400800" y="1528971"/>
          <a:ext cx="2796778" cy="978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324475" imgH="1866900" progId="Equation.3">
                  <p:embed/>
                </p:oleObj>
              </mc:Choice>
              <mc:Fallback>
                <p:oleObj name="Equation" r:id="rId5" imgW="5324475" imgH="1866900" progId="Equation.3">
                  <p:embed/>
                  <p:pic>
                    <p:nvPicPr>
                      <p:cNvPr id="4" name="Object 11">
                        <a:extLst>
                          <a:ext uri="{FF2B5EF4-FFF2-40B4-BE49-F238E27FC236}">
                            <a16:creationId xmlns:a16="http://schemas.microsoft.com/office/drawing/2014/main" id="{4890A660-D4A1-4F8B-AB71-7FB15E3912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528971"/>
                        <a:ext cx="2796778" cy="9783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2">
            <a:extLst>
              <a:ext uri="{FF2B5EF4-FFF2-40B4-BE49-F238E27FC236}">
                <a16:creationId xmlns:a16="http://schemas.microsoft.com/office/drawing/2014/main" id="{5D13C923-B5BB-BBFD-3A89-2F5D89B663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239232"/>
              </p:ext>
            </p:extLst>
          </p:nvPr>
        </p:nvGraphicFramePr>
        <p:xfrm>
          <a:off x="6400800" y="2818008"/>
          <a:ext cx="4363782" cy="1176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060900" imgH="8115300" progId="Equation.3">
                  <p:embed/>
                </p:oleObj>
              </mc:Choice>
              <mc:Fallback>
                <p:oleObj name="Equation" r:id="rId7" imgW="30060900" imgH="8115300" progId="Equation.3">
                  <p:embed/>
                  <p:pic>
                    <p:nvPicPr>
                      <p:cNvPr id="5" name="Object 12">
                        <a:extLst>
                          <a:ext uri="{FF2B5EF4-FFF2-40B4-BE49-F238E27FC236}">
                            <a16:creationId xmlns:a16="http://schemas.microsoft.com/office/drawing/2014/main" id="{1ECBAEB3-D6D2-4AEE-BCF2-B9065EBFCC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818008"/>
                        <a:ext cx="4363782" cy="11768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D23CF36-F536-9F6E-C437-0D160B863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4622" y="5791200"/>
            <a:ext cx="815578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5611EA-9CEC-12C0-EAFD-C8E427324D03}"/>
                  </a:ext>
                </a:extLst>
              </p:cNvPr>
              <p:cNvSpPr txBox="1"/>
              <p:nvPr/>
            </p:nvSpPr>
            <p:spPr>
              <a:xfrm>
                <a:off x="1928336" y="4184522"/>
                <a:ext cx="2818447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0" i="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6.9</m:t>
                    </m:r>
                    <m:r>
                      <m:rPr>
                        <m:nor/>
                      </m:rPr>
                      <a:rPr lang="en-US" sz="2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∗ 10</m:t>
                    </m:r>
                    <m:r>
                      <m:rPr>
                        <m:nor/>
                      </m:rPr>
                      <a:rPr lang="en-US" sz="2400" b="0" i="0" baseline="300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11</m:t>
                    </m:r>
                    <m:r>
                      <a:rPr lang="en-US" sz="2400" b="0" i="1" baseline="30000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400" i="1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model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5611EA-9CEC-12C0-EAFD-C8E427324D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336" y="4184522"/>
                <a:ext cx="2818447" cy="453137"/>
              </a:xfrm>
              <a:prstGeom prst="rect">
                <a:avLst/>
              </a:prstGeom>
              <a:blipFill>
                <a:blip r:embed="rId9"/>
                <a:stretch>
                  <a:fillRect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8BD7C7C-4353-0EF2-F420-D54D70902EFD}"/>
                  </a:ext>
                </a:extLst>
              </p:cNvPr>
              <p:cNvSpPr txBox="1"/>
              <p:nvPr/>
            </p:nvSpPr>
            <p:spPr>
              <a:xfrm>
                <a:off x="4343400" y="4184522"/>
                <a:ext cx="1526857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400" i="1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model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8BD7C7C-4353-0EF2-F420-D54D70902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84522"/>
                <a:ext cx="1526857" cy="453137"/>
              </a:xfrm>
              <a:prstGeom prst="rect">
                <a:avLst/>
              </a:prstGeom>
              <a:blipFill>
                <a:blip r:embed="rId10"/>
                <a:stretch>
                  <a:fillRect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45372276-F9F4-67CC-0732-7976AD1874BF}"/>
              </a:ext>
            </a:extLst>
          </p:cNvPr>
          <p:cNvSpPr/>
          <p:nvPr/>
        </p:nvSpPr>
        <p:spPr>
          <a:xfrm>
            <a:off x="2209800" y="4133850"/>
            <a:ext cx="3657600" cy="533400"/>
          </a:xfrm>
          <a:prstGeom prst="rect">
            <a:avLst/>
          </a:prstGeom>
          <a:noFill/>
          <a:ln w="57150">
            <a:solidFill>
              <a:srgbClr val="FB8FB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6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855A5-A278-2328-B76B-0F50F2E24323}"/>
              </a:ext>
            </a:extLst>
          </p:cNvPr>
          <p:cNvSpPr txBox="1"/>
          <p:nvPr/>
        </p:nvSpPr>
        <p:spPr>
          <a:xfrm>
            <a:off x="504824" y="1472148"/>
            <a:ext cx="11229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dimensionless groups to relate dynamically similar systems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Application: modeling large systems on a small-scale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design parameters for a model based on the larger-scale system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Equate different groups to calculate for different parameters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multiple dimensionless groups to fill in missing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636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7510</TotalTime>
  <Words>240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Cambria Math</vt:lpstr>
      <vt:lpstr>Times New Roman</vt:lpstr>
      <vt:lpstr>Office Theme</vt:lpstr>
      <vt:lpstr>Metropolitan</vt:lpstr>
      <vt:lpstr>Equation</vt:lpstr>
      <vt:lpstr>Calculation Session 14 Exercise 5.33</vt:lpstr>
      <vt:lpstr>PowerPoint Presentation</vt:lpstr>
      <vt:lpstr>Provided Information</vt:lpstr>
      <vt:lpstr>Determining mmodel</vt:lpstr>
      <vt:lpstr>Scaling V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4.de.1</dc:title>
  <dc:creator>Gina Renee Johnson</dc:creator>
  <cp:lastModifiedBy>Ashlyn Dumaw</cp:lastModifiedBy>
  <cp:revision>112</cp:revision>
  <dcterms:created xsi:type="dcterms:W3CDTF">2013-11-19T15:08:44Z</dcterms:created>
  <dcterms:modified xsi:type="dcterms:W3CDTF">2024-12-04T19:28:08Z</dcterms:modified>
</cp:coreProperties>
</file>