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73" r:id="rId4"/>
    <p:sldId id="276" r:id="rId5"/>
    <p:sldId id="277" r:id="rId6"/>
    <p:sldId id="258" r:id="rId7"/>
    <p:sldId id="278" r:id="rId8"/>
    <p:sldId id="282" r:id="rId9"/>
    <p:sldId id="274" r:id="rId10"/>
    <p:sldId id="260" r:id="rId11"/>
    <p:sldId id="261" r:id="rId12"/>
    <p:sldId id="284" r:id="rId13"/>
    <p:sldId id="283" r:id="rId14"/>
    <p:sldId id="262" r:id="rId15"/>
    <p:sldId id="263" r:id="rId16"/>
    <p:sldId id="264" r:id="rId17"/>
    <p:sldId id="270" r:id="rId18"/>
    <p:sldId id="268" r:id="rId19"/>
    <p:sldId id="266" r:id="rId20"/>
    <p:sldId id="271" r:id="rId21"/>
    <p:sldId id="280" r:id="rId22"/>
    <p:sldId id="281" r:id="rId23"/>
  </p:sldIdLst>
  <p:sldSz cx="12192000" cy="6858000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B008D-4A6E-403C-A79E-79A4267B86CC}" v="16" dt="2024-12-04T06:21:53.410"/>
    <p1510:client id="{B00AC868-25D0-42F9-891B-D18E33A29470}" v="615" dt="2024-12-05T00:29:09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0" autoAdjust="0"/>
    <p:restoredTop sz="82353" autoAdjust="0"/>
  </p:normalViewPr>
  <p:slideViewPr>
    <p:cSldViewPr>
      <p:cViewPr>
        <p:scale>
          <a:sx n="84" d="100"/>
          <a:sy n="84" d="100"/>
        </p:scale>
        <p:origin x="832" y="9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Wu" userId="R/ygYBFZ4QKKtPKMNwj1XUa7RH1qwUlvZONtAPNYQxI=" providerId="None" clId="Web-{B00AC868-25D0-42F9-891B-D18E33A29470}"/>
    <pc:docChg chg="delSld modSld">
      <pc:chgData name="Dennis Wu" userId="R/ygYBFZ4QKKtPKMNwj1XUa7RH1qwUlvZONtAPNYQxI=" providerId="None" clId="Web-{B00AC868-25D0-42F9-891B-D18E33A29470}" dt="2024-12-05T00:29:09.432" v="401"/>
      <pc:docMkLst>
        <pc:docMk/>
      </pc:docMkLst>
      <pc:sldChg chg="modSp">
        <pc:chgData name="Dennis Wu" userId="R/ygYBFZ4QKKtPKMNwj1XUa7RH1qwUlvZONtAPNYQxI=" providerId="None" clId="Web-{B00AC868-25D0-42F9-891B-D18E33A29470}" dt="2024-12-04T18:21:39.729" v="1" actId="1076"/>
        <pc:sldMkLst>
          <pc:docMk/>
          <pc:sldMk cId="0" sldId="258"/>
        </pc:sldMkLst>
        <pc:spChg chg="mod">
          <ac:chgData name="Dennis Wu" userId="R/ygYBFZ4QKKtPKMNwj1XUa7RH1qwUlvZONtAPNYQxI=" providerId="None" clId="Web-{B00AC868-25D0-42F9-891B-D18E33A29470}" dt="2024-12-04T18:21:35.885" v="0" actId="1076"/>
          <ac:spMkLst>
            <pc:docMk/>
            <pc:sldMk cId="0" sldId="258"/>
            <ac:spMk id="14" creationId="{FAC79B50-928D-70F3-4D42-2EDE53B2C44E}"/>
          </ac:spMkLst>
        </pc:spChg>
        <pc:spChg chg="mod">
          <ac:chgData name="Dennis Wu" userId="R/ygYBFZ4QKKtPKMNwj1XUa7RH1qwUlvZONtAPNYQxI=" providerId="None" clId="Web-{B00AC868-25D0-42F9-891B-D18E33A29470}" dt="2024-12-04T18:21:39.729" v="1" actId="1076"/>
          <ac:spMkLst>
            <pc:docMk/>
            <pc:sldMk cId="0" sldId="258"/>
            <ac:spMk id="15" creationId="{2206FA0C-BB0F-A34E-55CD-47E99BD9D320}"/>
          </ac:spMkLst>
        </pc:spChg>
      </pc:sldChg>
      <pc:sldChg chg="del">
        <pc:chgData name="Dennis Wu" userId="R/ygYBFZ4QKKtPKMNwj1XUa7RH1qwUlvZONtAPNYQxI=" providerId="None" clId="Web-{B00AC868-25D0-42F9-891B-D18E33A29470}" dt="2024-12-04T18:28:20.440" v="2"/>
        <pc:sldMkLst>
          <pc:docMk/>
          <pc:sldMk cId="0" sldId="269"/>
        </pc:sldMkLst>
      </pc:sldChg>
      <pc:sldChg chg="addSp delSp modSp">
        <pc:chgData name="Dennis Wu" userId="R/ygYBFZ4QKKtPKMNwj1XUa7RH1qwUlvZONtAPNYQxI=" providerId="None" clId="Web-{B00AC868-25D0-42F9-891B-D18E33A29470}" dt="2024-12-05T00:29:09.432" v="401"/>
        <pc:sldMkLst>
          <pc:docMk/>
          <pc:sldMk cId="2179411902" sldId="281"/>
        </pc:sldMkLst>
        <pc:spChg chg="add del mod">
          <ac:chgData name="Dennis Wu" userId="R/ygYBFZ4QKKtPKMNwj1XUa7RH1qwUlvZONtAPNYQxI=" providerId="None" clId="Web-{B00AC868-25D0-42F9-891B-D18E33A29470}" dt="2024-12-04T18:52:28.994" v="362" actId="1076"/>
          <ac:spMkLst>
            <pc:docMk/>
            <pc:sldMk cId="2179411902" sldId="281"/>
            <ac:spMk id="3" creationId="{510978C4-91B3-47A8-4C51-796EB47B743C}"/>
          </ac:spMkLst>
        </pc:spChg>
        <pc:spChg chg="add mod ord">
          <ac:chgData name="Dennis Wu" userId="R/ygYBFZ4QKKtPKMNwj1XUa7RH1qwUlvZONtAPNYQxI=" providerId="None" clId="Web-{B00AC868-25D0-42F9-891B-D18E33A29470}" dt="2024-12-05T00:28:02.666" v="387"/>
          <ac:spMkLst>
            <pc:docMk/>
            <pc:sldMk cId="2179411902" sldId="281"/>
            <ac:spMk id="4" creationId="{E744295D-B8B5-6DF6-2A57-2A5335B22941}"/>
          </ac:spMkLst>
        </pc:spChg>
        <pc:spChg chg="add mod">
          <ac:chgData name="Dennis Wu" userId="R/ygYBFZ4QKKtPKMNwj1XUa7RH1qwUlvZONtAPNYQxI=" providerId="None" clId="Web-{B00AC868-25D0-42F9-891B-D18E33A29470}" dt="2024-12-04T18:52:34.338" v="365" actId="1076"/>
          <ac:spMkLst>
            <pc:docMk/>
            <pc:sldMk cId="2179411902" sldId="281"/>
            <ac:spMk id="5" creationId="{D6B6F4C1-53C6-DE60-9DB8-6E8FC7156D7E}"/>
          </ac:spMkLst>
        </pc:spChg>
        <pc:spChg chg="add mod">
          <ac:chgData name="Dennis Wu" userId="R/ygYBFZ4QKKtPKMNwj1XUa7RH1qwUlvZONtAPNYQxI=" providerId="None" clId="Web-{B00AC868-25D0-42F9-891B-D18E33A29470}" dt="2024-12-04T18:52:34.338" v="366" actId="1076"/>
          <ac:spMkLst>
            <pc:docMk/>
            <pc:sldMk cId="2179411902" sldId="281"/>
            <ac:spMk id="6" creationId="{ACBDEFA4-50A8-9934-8B9A-194AD52EDE38}"/>
          </ac:spMkLst>
        </pc:spChg>
        <pc:spChg chg="add mod">
          <ac:chgData name="Dennis Wu" userId="R/ygYBFZ4QKKtPKMNwj1XUa7RH1qwUlvZONtAPNYQxI=" providerId="None" clId="Web-{B00AC868-25D0-42F9-891B-D18E33A29470}" dt="2024-12-04T18:52:34.353" v="367" actId="1076"/>
          <ac:spMkLst>
            <pc:docMk/>
            <pc:sldMk cId="2179411902" sldId="281"/>
            <ac:spMk id="7" creationId="{C33B415D-8AB3-6749-1EF9-6348F2B0EC8A}"/>
          </ac:spMkLst>
        </pc:spChg>
        <pc:spChg chg="add mod">
          <ac:chgData name="Dennis Wu" userId="R/ygYBFZ4QKKtPKMNwj1XUa7RH1qwUlvZONtAPNYQxI=" providerId="None" clId="Web-{B00AC868-25D0-42F9-891B-D18E33A29470}" dt="2024-12-04T18:52:34.353" v="368" actId="1076"/>
          <ac:spMkLst>
            <pc:docMk/>
            <pc:sldMk cId="2179411902" sldId="281"/>
            <ac:spMk id="8" creationId="{E700D7AD-01BA-4981-F041-BA9768B0F914}"/>
          </ac:spMkLst>
        </pc:spChg>
        <pc:spChg chg="add del">
          <ac:chgData name="Dennis Wu" userId="R/ygYBFZ4QKKtPKMNwj1XUa7RH1qwUlvZONtAPNYQxI=" providerId="None" clId="Web-{B00AC868-25D0-42F9-891B-D18E33A29470}" dt="2024-12-04T18:36:08.952" v="82"/>
          <ac:spMkLst>
            <pc:docMk/>
            <pc:sldMk cId="2179411902" sldId="281"/>
            <ac:spMk id="9" creationId="{3E3DC245-8CBB-0621-1C0B-824B4A218A20}"/>
          </ac:spMkLst>
        </pc:spChg>
        <pc:spChg chg="add del">
          <ac:chgData name="Dennis Wu" userId="R/ygYBFZ4QKKtPKMNwj1XUa7RH1qwUlvZONtAPNYQxI=" providerId="None" clId="Web-{B00AC868-25D0-42F9-891B-D18E33A29470}" dt="2024-12-05T00:27:19.321" v="377"/>
          <ac:spMkLst>
            <pc:docMk/>
            <pc:sldMk cId="2179411902" sldId="281"/>
            <ac:spMk id="9" creationId="{482FCC4F-53A0-5F2D-E2BB-7CA898032529}"/>
          </ac:spMkLst>
        </pc:spChg>
        <pc:spChg chg="add mod ord">
          <ac:chgData name="Dennis Wu" userId="R/ygYBFZ4QKKtPKMNwj1XUa7RH1qwUlvZONtAPNYQxI=" providerId="None" clId="Web-{B00AC868-25D0-42F9-891B-D18E33A29470}" dt="2024-12-05T00:29:09.432" v="401"/>
          <ac:spMkLst>
            <pc:docMk/>
            <pc:sldMk cId="2179411902" sldId="281"/>
            <ac:spMk id="10" creationId="{63EB17C4-BC7A-5C3F-9238-4D28A7E08FBA}"/>
          </ac:spMkLst>
        </pc:spChg>
        <pc:spChg chg="add del mod">
          <ac:chgData name="Dennis Wu" userId="R/ygYBFZ4QKKtPKMNwj1XUa7RH1qwUlvZONtAPNYQxI=" providerId="None" clId="Web-{B00AC868-25D0-42F9-891B-D18E33A29470}" dt="2024-12-04T18:52:34.369" v="369" actId="1076"/>
          <ac:spMkLst>
            <pc:docMk/>
            <pc:sldMk cId="2179411902" sldId="281"/>
            <ac:spMk id="11" creationId="{5EC97999-7B9C-68AC-997D-370E0C78CA35}"/>
          </ac:spMkLst>
        </pc:spChg>
        <pc:spChg chg="add del mod">
          <ac:chgData name="Dennis Wu" userId="R/ygYBFZ4QKKtPKMNwj1XUa7RH1qwUlvZONtAPNYQxI=" providerId="None" clId="Web-{B00AC868-25D0-42F9-891B-D18E33A29470}" dt="2024-12-04T18:52:34.369" v="370" actId="1076"/>
          <ac:spMkLst>
            <pc:docMk/>
            <pc:sldMk cId="2179411902" sldId="281"/>
            <ac:spMk id="12" creationId="{F46BED58-FB75-8A10-1229-B51E1DDB00D4}"/>
          </ac:spMkLst>
        </pc:spChg>
        <pc:spChg chg="add del mod ord">
          <ac:chgData name="Dennis Wu" userId="R/ygYBFZ4QKKtPKMNwj1XUa7RH1qwUlvZONtAPNYQxI=" providerId="None" clId="Web-{B00AC868-25D0-42F9-891B-D18E33A29470}" dt="2024-12-05T00:28:29.979" v="393"/>
          <ac:spMkLst>
            <pc:docMk/>
            <pc:sldMk cId="2179411902" sldId="281"/>
            <ac:spMk id="13" creationId="{0C1741D8-AFA6-95C8-4B3F-1FCE9D6BB1E3}"/>
          </ac:spMkLst>
        </pc:spChg>
        <pc:spChg chg="add del mod">
          <ac:chgData name="Dennis Wu" userId="R/ygYBFZ4QKKtPKMNwj1XUa7RH1qwUlvZONtAPNYQxI=" providerId="None" clId="Web-{B00AC868-25D0-42F9-891B-D18E33A29470}" dt="2024-12-04T18:52:34.385" v="372" actId="1076"/>
          <ac:spMkLst>
            <pc:docMk/>
            <pc:sldMk cId="2179411902" sldId="281"/>
            <ac:spMk id="14" creationId="{AF2A5BED-137D-5B2A-04B6-40807AE26014}"/>
          </ac:spMkLst>
        </pc:spChg>
        <pc:spChg chg="add del mod">
          <ac:chgData name="Dennis Wu" userId="R/ygYBFZ4QKKtPKMNwj1XUa7RH1qwUlvZONtAPNYQxI=" providerId="None" clId="Web-{B00AC868-25D0-42F9-891B-D18E33A29470}" dt="2024-12-04T18:52:34.400" v="373" actId="1076"/>
          <ac:spMkLst>
            <pc:docMk/>
            <pc:sldMk cId="2179411902" sldId="281"/>
            <ac:spMk id="15" creationId="{CAB001C2-3939-0CAF-9BC0-437A832A1E7D}"/>
          </ac:spMkLst>
        </pc:spChg>
        <pc:picChg chg="add mod">
          <ac:chgData name="Dennis Wu" userId="R/ygYBFZ4QKKtPKMNwj1XUa7RH1qwUlvZONtAPNYQxI=" providerId="None" clId="Web-{B00AC868-25D0-42F9-891B-D18E33A29470}" dt="2024-12-04T18:52:34.322" v="363" actId="1076"/>
          <ac:picMkLst>
            <pc:docMk/>
            <pc:sldMk cId="2179411902" sldId="281"/>
            <ac:picMk id="2" creationId="{F4A45CF8-74F8-E2B6-1952-BE7C7731C3C6}"/>
          </ac:picMkLst>
        </pc:picChg>
        <pc:picChg chg="add del mod">
          <ac:chgData name="Dennis Wu" userId="R/ygYBFZ4QKKtPKMNwj1XUa7RH1qwUlvZONtAPNYQxI=" providerId="None" clId="Web-{B00AC868-25D0-42F9-891B-D18E33A29470}" dt="2024-12-04T18:37:07.315" v="123"/>
          <ac:picMkLst>
            <pc:docMk/>
            <pc:sldMk cId="2179411902" sldId="281"/>
            <ac:picMk id="10" creationId="{DACAC423-4398-09A1-B0F5-D7DCD64FAB9A}"/>
          </ac:picMkLst>
        </pc:picChg>
        <pc:picChg chg="add mod modCrop">
          <ac:chgData name="Dennis Wu" userId="R/ygYBFZ4QKKtPKMNwj1XUa7RH1qwUlvZONtAPNYQxI=" providerId="None" clId="Web-{B00AC868-25D0-42F9-891B-D18E33A29470}" dt="2024-12-04T18:52:34.416" v="374" actId="1076"/>
          <ac:picMkLst>
            <pc:docMk/>
            <pc:sldMk cId="2179411902" sldId="281"/>
            <ac:picMk id="16" creationId="{3BFAD561-CF3E-58CD-AAA4-87B592A3D8D0}"/>
          </ac:picMkLst>
        </pc:picChg>
        <pc:picChg chg="add mod">
          <ac:chgData name="Dennis Wu" userId="R/ygYBFZ4QKKtPKMNwj1XUa7RH1qwUlvZONtAPNYQxI=" providerId="None" clId="Web-{B00AC868-25D0-42F9-891B-D18E33A29470}" dt="2024-12-04T18:52:34.416" v="375" actId="1076"/>
          <ac:picMkLst>
            <pc:docMk/>
            <pc:sldMk cId="2179411902" sldId="281"/>
            <ac:picMk id="17" creationId="{C2F9C4E2-FA67-BF60-61D1-236848B30D53}"/>
          </ac:picMkLst>
        </pc:picChg>
      </pc:sldChg>
    </pc:docChg>
  </pc:docChgLst>
  <pc:docChgLst>
    <pc:chgData name="Dennis Wu" userId="R/ygYBFZ4QKKtPKMNwj1XUa7RH1qwUlvZONtAPNYQxI=" providerId="None" clId="Web-{6A3B008D-4A6E-403C-A79E-79A4267B86CC}"/>
    <pc:docChg chg="modSld">
      <pc:chgData name="Dennis Wu" userId="R/ygYBFZ4QKKtPKMNwj1XUa7RH1qwUlvZONtAPNYQxI=" providerId="None" clId="Web-{6A3B008D-4A6E-403C-A79E-79A4267B86CC}" dt="2024-12-04T06:21:52.332" v="12" actId="20577"/>
      <pc:docMkLst>
        <pc:docMk/>
      </pc:docMkLst>
      <pc:sldChg chg="modSp">
        <pc:chgData name="Dennis Wu" userId="R/ygYBFZ4QKKtPKMNwj1XUa7RH1qwUlvZONtAPNYQxI=" providerId="None" clId="Web-{6A3B008D-4A6E-403C-A79E-79A4267B86CC}" dt="2024-12-04T06:21:52.332" v="12" actId="20577"/>
        <pc:sldMkLst>
          <pc:docMk/>
          <pc:sldMk cId="0" sldId="256"/>
        </pc:sldMkLst>
        <pc:spChg chg="mod">
          <ac:chgData name="Dennis Wu" userId="R/ygYBFZ4QKKtPKMNwj1XUa7RH1qwUlvZONtAPNYQxI=" providerId="None" clId="Web-{6A3B008D-4A6E-403C-A79E-79A4267B86CC}" dt="2024-12-04T06:21:52.332" v="12" actId="20577"/>
          <ac:spMkLst>
            <pc:docMk/>
            <pc:sldMk cId="0" sldId="256"/>
            <ac:spMk id="15361" creationId="{7FF3D406-8E4D-06C1-3BAB-A800510619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2624CB-9AF7-69F0-6E74-146DBC147F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4A1F5-1EC8-F27D-C329-55DC24F15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033AFB-A17B-F74C-886A-F3954D26A3B8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FE07E-6297-9FD8-1444-4F0579FFCA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893AE-65A9-FBC9-2F5F-2B47B229EA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B8DBE5-603F-B44D-8C14-C4B5FE65E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562421B0-9D07-6775-E9BD-2FACEF846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DEBC5ED-7361-4CC8-A1CF-FC8C8AF06F8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C09D428-AA8A-76EF-BB36-8A10009E37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" pitchFamily="34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B087AC31-3F8A-646C-E758-9375EC81E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4A7FDE5-B40A-1CC3-1A76-4F0D084ED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0A39581E-AF5F-E9DE-7486-B510FD800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FBD390-2C0E-4A9D-F6B4-59E97FF19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0A39581E-AF5F-E9DE-7486-B510FD800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FBD390-2C0E-4A9D-F6B4-59E97FF19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Got rid of fractional exponents for easier calculations later</a:t>
            </a:r>
          </a:p>
        </p:txBody>
      </p:sp>
    </p:spTree>
    <p:extLst>
      <p:ext uri="{BB962C8B-B14F-4D97-AF65-F5344CB8AC3E}">
        <p14:creationId xmlns:p14="http://schemas.microsoft.com/office/powerpoint/2010/main" val="138614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0A39581E-AF5F-E9DE-7486-B510FD800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FBD390-2C0E-4A9D-F6B4-59E97FF19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Got rid of fractional exponents for easier calculations later</a:t>
            </a:r>
          </a:p>
        </p:txBody>
      </p:sp>
    </p:spTree>
    <p:extLst>
      <p:ext uri="{BB962C8B-B14F-4D97-AF65-F5344CB8AC3E}">
        <p14:creationId xmlns:p14="http://schemas.microsoft.com/office/powerpoint/2010/main" val="250367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0A8248C6-AF2A-52C7-4520-DF766BD88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43BFD32-4FBB-93E6-51CD-262BDE597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771187ED-5E7B-B365-7796-466562572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D5E1A13-CF12-B635-DB5E-9DC2525A8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702F55B1-80B9-C9CC-465B-B8F5F8123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5394415-6F58-8C74-9D40-5BA839F82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E53CE9A4-6160-5AA5-36DF-2EC35DD7D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CF992933-9727-5193-70B2-C7CDD00FF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0A7843A6-C300-50CA-291D-C65451ABB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E2E9ADF-104A-8E2C-0175-646B07D53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96F9586C-2C06-A391-4116-DE18BD746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9037438-06E5-163E-82D3-5EA22B7F0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70DD951-3CEA-6992-4BF1-3A72B4D00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E96A37ED-DE13-243D-4D90-1B50B5100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foam model which can be squeezed together to simulate movement along the San Andreas fault, and the uplift of the San Gabriel Mountains.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03B793B-55AB-43F1-5C67-949A7F9717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3E95C328-C384-D1B8-CFA6-490F8008C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65857C06-387A-4B84-FFE2-43D9C874A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81756783-DFBE-115A-5BFD-2B9A2E404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Tank is filled with wax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Heated from below and cooled from above by air flow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skimmers are embedded in the wax and attached to the threaded rod, which is driven by the motor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Make the rift by cutting straight through the wax perpendicular to the spreading motion (which is to the top/bottom)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Plate thickness is imaged by lighting from below and using a video camera (thicker = darker)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309B4B62-2DF9-7A4C-1E30-07FA95C08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FF562B4-87D7-2196-080A-8C042E9EA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Theta is temp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3CB9F11B-1C4F-5D72-2411-D76D88955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F574CE8-1B65-94F1-401D-EEA6A18D5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Theta is temp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309B4B62-2DF9-7A4C-1E30-07FA95C08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FF562B4-87D7-2196-080A-8C042E9EA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Theta is temp</a:t>
            </a:r>
          </a:p>
        </p:txBody>
      </p:sp>
    </p:spTree>
    <p:extLst>
      <p:ext uri="{BB962C8B-B14F-4D97-AF65-F5344CB8AC3E}">
        <p14:creationId xmlns:p14="http://schemas.microsoft.com/office/powerpoint/2010/main" val="231455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85DC38DC-7718-7505-E096-D04FFA196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EDCA8DE-8AC7-341C-CB3D-C56A78BE3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40DC44EA-5AD4-6CD8-5E6D-380CB7417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F3B510F-81B5-3E9A-89E2-5FE89E7DE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A0C7-D552-0C49-0EEE-F33E7BC6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B4C3F-E524-FD46-9A31-26F4EB85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79754-50F5-E069-0A84-7BC4BA68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09C6-2479-0E4A-8833-D666CBC4F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6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7EADD-BE62-F52E-BE45-4FDF12CC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BA37A-7932-0CFB-66FC-97425AB9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2858-D3AD-FF32-8454-118559D5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B66E-C3CC-254E-8467-9A8BE725E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26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0F173-729E-F72C-DE17-925A76A4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54F6-3B40-EF23-A7EB-B88FABF2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611D3-3A4F-5D99-EC20-8EA736F2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2128-ED17-8645-97A2-6EFB92ADD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92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68A4D-484C-1813-6A6E-31B6BF48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0CA72-254E-713B-2D03-36CCF4E3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BECC-C88F-62D8-F4B3-09EBD28F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BCEA-04D7-1147-97A4-8775F63BE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00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74810-4F37-DD19-55B6-3D639D7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274DB-E71E-92A2-3110-F968162F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084B5-83C3-912A-A5AF-E9A0B72B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DC31-B28B-9641-A18B-181B80F0E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84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67270C-9C1B-9AA1-EBC3-B24917F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1CBE3B-F5DD-B7DC-0831-9FDCDF37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36EE2-5D11-AE4E-DA13-6D2DFFF8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CD90-7124-534B-B202-92F893240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81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853F41-F282-C738-AAEA-A4EC977A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446822-5E78-6D08-B250-9F125712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B5FF07-628D-5D36-8B25-E19E26F0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5C0F-BB42-BC49-BA61-7CED5B944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87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B3B070-C3D4-283F-598A-B7A243BB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2F0B2A-70F0-6E4A-FB49-AD45D660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AB25B0-9DE7-B7E6-37EE-1FD5C310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0B0-9C22-A949-B172-CAC4F28A1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82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C8727C-D22F-7798-43DC-F6FD59A1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5D6767-AB0E-A3D0-56B7-33DA07A6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60E398-635C-2B9A-8A28-C9A6E0DC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64E5-BF0C-D743-A574-EBD1BC3EC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8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F0D0C7-CC96-31B7-7416-692A32C2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0F614A-5003-F913-C0FF-24D2C8F0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25819-17C2-0306-788B-54837864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2972-36E9-B149-A720-B531C92E6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2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64CDB9-9C51-DDB1-8FCF-E9225837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34F0EE-965B-7616-3082-5D232F27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C5F2CB-1B76-265A-266C-4519712E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530A-59C4-364B-BAA1-43E5DCE27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53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754AA1-00EE-828A-6CDD-73F1F9D7FA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357714-D239-0E6C-24EF-F9D65B230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2583-6C83-B715-0E0F-F089B56C9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7CC8B-1A51-BE24-3126-6AE2EB9B3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453BE-FBB8-C407-EFDC-2C28E61BB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6A33DB-CCE3-9948-9C83-304C49179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emf"/><Relationship Id="rId3" Type="http://schemas.openxmlformats.org/officeDocument/2006/relationships/image" Target="../media/image17.emf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7FF3D406-8E4D-06C1-3BAB-A80051061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83" y="771525"/>
            <a:ext cx="5486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Created by: </a:t>
            </a:r>
            <a:r>
              <a:rPr lang="en-US" altLang="en-US" sz="2000" dirty="0">
                <a:solidFill>
                  <a:srgbClr val="000000"/>
                </a:solidFill>
              </a:rPr>
              <a:t>Colin Buss ’11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Edited by: </a:t>
            </a:r>
          </a:p>
          <a:p>
            <a:pPr>
              <a:spcBef>
                <a:spcPts val="575"/>
              </a:spcBef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Chida Balaji &amp; Andrew 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Broenen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mr-IN" altLang="en-US" sz="2000" dirty="0">
                <a:solidFill>
                  <a:srgbClr val="000000"/>
                </a:solidFill>
                <a:latin typeface="Arial"/>
                <a:ea typeface="Mangal" panose="02040503050203030202" pitchFamily="18" charset="0"/>
                <a:cs typeface="Mangal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13, </a:t>
            </a:r>
            <a:endParaRPr lang="en-US">
              <a:latin typeface="Arial"/>
              <a:ea typeface="ＭＳ Ｐゴシック"/>
              <a:cs typeface="Arial"/>
            </a:endParaRP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David Sroczynski ’14, 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Kathy Fein ’15,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McKenzie Hubert </a:t>
            </a:r>
            <a:r>
              <a:rPr lang="mr-IN" altLang="en-US" sz="2000" dirty="0">
                <a:solidFill>
                  <a:srgbClr val="000000"/>
                </a:solidFill>
                <a:ea typeface="Mangal" panose="02040503050203030202" pitchFamily="18" charset="0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</a:rPr>
              <a:t>16, 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Allee Vito </a:t>
            </a:r>
            <a:r>
              <a:rPr lang="mr-IN" altLang="en-US" sz="2000" dirty="0">
                <a:solidFill>
                  <a:srgbClr val="000000"/>
                </a:solidFill>
                <a:ea typeface="Mangal" panose="02040503050203030202" pitchFamily="18" charset="0"/>
              </a:rPr>
              <a:t>’</a:t>
            </a:r>
            <a:r>
              <a:rPr lang="en-US" altLang="en-US" sz="2000" dirty="0">
                <a:solidFill>
                  <a:srgbClr val="000000"/>
                </a:solidFill>
              </a:rPr>
              <a:t>17, Andy Luke ’18, 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Olivia Young ’19, 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Ian Morrison ’20,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Tommy Bradford ’21, 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Kelsey Levine ’22, 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Ariel Struzyk ’23, 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Burke Combs ‘24</a:t>
            </a:r>
            <a:endParaRPr lang="en-US" altLang="en-US" sz="2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>
              <a:spcBef>
                <a:spcPts val="575"/>
              </a:spcBef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Dennis Wu '24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0D85E8BB-4556-893D-FA8E-FC46AA84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5943600" cy="14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/>
              <a:t>Exercise 5.34</a:t>
            </a:r>
          </a:p>
        </p:txBody>
      </p:sp>
      <p:pic>
        <p:nvPicPr>
          <p:cNvPr id="15363" name="Picture 1" descr="d9e1264bfad0a782c29c08eb5d2efcbd.jpg">
            <a:extLst>
              <a:ext uri="{FF2B5EF4-FFF2-40B4-BE49-F238E27FC236}">
                <a16:creationId xmlns:a16="http://schemas.microsoft.com/office/drawing/2014/main" id="{CB7D0834-A6B2-9334-0118-054DC79F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5" y="1981713"/>
            <a:ext cx="5908070" cy="431582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9E5E8001-0364-DECE-B8C2-0A42FA488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6A6EF-94F6-BBED-D75D-9D79FB3EC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9788"/>
            <a:ext cx="8458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For group 1, use ∆</a:t>
            </a:r>
            <a:r>
              <a:rPr lang="en-US" altLang="en-US" sz="2400" dirty="0" err="1">
                <a:solidFill>
                  <a:srgbClr val="000000"/>
                </a:solidFill>
              </a:rPr>
              <a:t>H</a:t>
            </a:r>
            <a:r>
              <a:rPr lang="en-US" altLang="en-US" sz="2400" baseline="-25000" dirty="0" err="1">
                <a:solidFill>
                  <a:srgbClr val="000000"/>
                </a:solidFill>
              </a:rPr>
              <a:t>melt</a:t>
            </a:r>
            <a:r>
              <a:rPr lang="en-US" altLang="en-US" sz="2400" dirty="0">
                <a:solidFill>
                  <a:srgbClr val="000000"/>
                </a:solidFill>
              </a:rPr>
              <a:t> as core variable (set exponent, </a:t>
            </a:r>
            <a:r>
              <a:rPr lang="en-US" altLang="en-US" sz="2400" dirty="0">
                <a:solidFill>
                  <a:srgbClr val="FF0000"/>
                </a:solidFill>
              </a:rPr>
              <a:t>f = 1</a:t>
            </a:r>
            <a:r>
              <a:rPr lang="en-US" altLang="en-US" sz="2400" dirty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			set exponents for </a:t>
            </a:r>
            <a:r>
              <a:rPr lang="en-US" altLang="en-US" sz="2400" i="1" dirty="0">
                <a:solidFill>
                  <a:srgbClr val="000000"/>
                </a:solidFill>
              </a:rPr>
              <a:t>k</a:t>
            </a:r>
            <a:r>
              <a:rPr lang="en-US" altLang="en-US" sz="2400" dirty="0">
                <a:solidFill>
                  <a:srgbClr val="000000"/>
                </a:solidFill>
              </a:rPr>
              <a:t> and </a:t>
            </a:r>
            <a:r>
              <a:rPr lang="en-US" altLang="en-US" sz="2400" i="1" dirty="0">
                <a:solidFill>
                  <a:srgbClr val="000000"/>
                </a:solidFill>
              </a:rPr>
              <a:t>v</a:t>
            </a:r>
            <a:r>
              <a:rPr lang="en-US" altLang="en-US" sz="2400" dirty="0">
                <a:solidFill>
                  <a:srgbClr val="000000"/>
                </a:solidFill>
              </a:rPr>
              <a:t> equal to 0 (</a:t>
            </a:r>
            <a:r>
              <a:rPr lang="en-US" altLang="en-US" sz="2400" dirty="0">
                <a:solidFill>
                  <a:srgbClr val="FF0000"/>
                </a:solidFill>
              </a:rPr>
              <a:t>b = 0, d = 0</a:t>
            </a:r>
            <a:r>
              <a:rPr lang="en-US" alt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27A86-398D-BD3E-EE6A-A49A26C7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71678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>
                <a:solidFill>
                  <a:srgbClr val="000000"/>
                </a:solidFill>
              </a:rPr>
              <a:t>c + 0 =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1FBF5-7F1C-5EA9-6AF9-841D165DA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24336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>
                <a:solidFill>
                  <a:srgbClr val="000000"/>
                </a:solidFill>
              </a:rPr>
              <a:t>-0 – 3(0) – 2e – 2(1)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C24CC-6EF9-2B8E-41E8-8A554987D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670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>
                <a:solidFill>
                  <a:srgbClr val="000000"/>
                </a:solidFill>
              </a:rPr>
              <a:t>-0 – (-1) + g =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0D71-2875-F2DF-A7DB-F87FC899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576638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>
                <a:solidFill>
                  <a:srgbClr val="000000"/>
                </a:solidFill>
              </a:rPr>
              <a:t>a + 0 – 3(0) + 0 + 2(-1) = 0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B2364C99-59B3-B182-2512-0C4A38195BEC}"/>
              </a:ext>
            </a:extLst>
          </p:cNvPr>
          <p:cNvSpPr/>
          <p:nvPr/>
        </p:nvSpPr>
        <p:spPr>
          <a:xfrm>
            <a:off x="2133600" y="1371600"/>
            <a:ext cx="8382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0A62E-94ED-25BC-063D-6185E595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2017716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FF0000"/>
                </a:solidFill>
              </a:rPr>
              <a:t>Mass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28C200-4A3D-C73C-725F-CD4EE426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2474916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70C0"/>
                </a:solidFill>
              </a:rPr>
              <a:t>Time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83B638-7299-DD04-F94D-8B8922FC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30194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7030A0"/>
                </a:solidFill>
              </a:rPr>
              <a:t>Temperature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A0D2C-EC43-25AF-DBC0-68F18826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36226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B050"/>
                </a:solidFill>
              </a:rPr>
              <a:t>Length 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EF91F86-052A-9596-2AB0-DB9238F5830C}"/>
              </a:ext>
            </a:extLst>
          </p:cNvPr>
          <p:cNvSpPr/>
          <p:nvPr/>
        </p:nvSpPr>
        <p:spPr>
          <a:xfrm>
            <a:off x="6896100" y="2049463"/>
            <a:ext cx="8382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D131D5-92E2-6F77-276B-AB0C23F0E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1979613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>
                <a:solidFill>
                  <a:srgbClr val="FF0000"/>
                </a:solidFill>
              </a:rPr>
              <a:t>c = 0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8C05919-7197-86AD-F03A-2CF952E0A818}"/>
              </a:ext>
            </a:extLst>
          </p:cNvPr>
          <p:cNvSpPr/>
          <p:nvPr/>
        </p:nvSpPr>
        <p:spPr>
          <a:xfrm>
            <a:off x="7842250" y="2513013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0CBC3-7DBB-C943-0CE7-42101DDE1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463803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>
                <a:solidFill>
                  <a:srgbClr val="FF0000"/>
                </a:solidFill>
              </a:rPr>
              <a:t>e = -1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3126794-46BC-C8EA-C1C3-62F7EED3D8A4}"/>
              </a:ext>
            </a:extLst>
          </p:cNvPr>
          <p:cNvSpPr/>
          <p:nvPr/>
        </p:nvSpPr>
        <p:spPr>
          <a:xfrm>
            <a:off x="7310438" y="3051175"/>
            <a:ext cx="838200" cy="304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D1415-F410-028B-B44F-62764B60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2973388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>
                <a:solidFill>
                  <a:srgbClr val="FF0000"/>
                </a:solidFill>
              </a:rPr>
              <a:t>g = -1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9B7E07AA-0861-C04B-29BF-38231EC1FF12}"/>
              </a:ext>
            </a:extLst>
          </p:cNvPr>
          <p:cNvSpPr/>
          <p:nvPr/>
        </p:nvSpPr>
        <p:spPr>
          <a:xfrm>
            <a:off x="7985125" y="3656013"/>
            <a:ext cx="8382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18EBE8-3121-AD66-9E9B-25D6776E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066" y="3567113"/>
            <a:ext cx="93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400">
                <a:solidFill>
                  <a:srgbClr val="FF0000"/>
                </a:solidFill>
              </a:rPr>
              <a:t>a = 0</a:t>
            </a:r>
          </a:p>
        </p:txBody>
      </p:sp>
      <p:pic>
        <p:nvPicPr>
          <p:cNvPr id="28" name="Picture 64">
            <a:extLst>
              <a:ext uri="{FF2B5EF4-FFF2-40B4-BE49-F238E27FC236}">
                <a16:creationId xmlns:a16="http://schemas.microsoft.com/office/drawing/2014/main" id="{88CC1442-0885-E6BB-5A60-12C5F962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41667" r="25623" b="45833"/>
          <a:stretch>
            <a:fillRect/>
          </a:stretch>
        </p:blipFill>
        <p:spPr bwMode="auto">
          <a:xfrm>
            <a:off x="3446463" y="4029075"/>
            <a:ext cx="556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26569015-F31F-0D39-64FE-1DBBF5752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3" y="5181603"/>
            <a:ext cx="6391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8B602265-14F7-3844-BFE6-8CAC2DB2C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(B): Derive dimensionless groups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3" grpId="0"/>
      <p:bldP spid="2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5">
            <a:extLst>
              <a:ext uri="{FF2B5EF4-FFF2-40B4-BE49-F238E27FC236}">
                <a16:creationId xmlns:a16="http://schemas.microsoft.com/office/drawing/2014/main" id="{7A7F0C9D-804D-7C1A-59F1-7F268157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773763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Similarly, we can find the dimensionless groups for </a:t>
            </a:r>
            <a:r>
              <a:rPr lang="en-US" altLang="en-US" sz="2400" i="1" dirty="0">
                <a:solidFill>
                  <a:srgbClr val="000000"/>
                </a:solidFill>
              </a:rPr>
              <a:t>v</a:t>
            </a:r>
            <a:r>
              <a:rPr lang="en-US" altLang="en-US" sz="2400" dirty="0">
                <a:solidFill>
                  <a:srgbClr val="000000"/>
                </a:solidFill>
              </a:rPr>
              <a:t> and </a:t>
            </a:r>
            <a:r>
              <a:rPr lang="en-US" altLang="en-US" sz="2400" i="1" dirty="0">
                <a:solidFill>
                  <a:srgbClr val="000000"/>
                </a:solidFill>
              </a:rPr>
              <a:t>k</a:t>
            </a:r>
            <a:r>
              <a:rPr lang="en-US" altLang="en-US" sz="240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D64A17-BFD6-F5E8-E574-50E72A9D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1600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200">
                <a:solidFill>
                  <a:srgbClr val="7030A0"/>
                </a:solidFill>
              </a:rPr>
              <a:t>Square </a:t>
            </a:r>
            <a:r>
              <a:rPr lang="el-GR" altLang="en-US" sz="2200">
                <a:solidFill>
                  <a:srgbClr val="7030A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2200">
                <a:solidFill>
                  <a:srgbClr val="7030A0"/>
                </a:solidFill>
              </a:rPr>
              <a:t> to eliminate the square root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FA15205C-32B5-9FEE-CA4B-0DF49E58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3" y="1524003"/>
            <a:ext cx="6677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>
            <a:extLst>
              <a:ext uri="{FF2B5EF4-FFF2-40B4-BE49-F238E27FC236}">
                <a16:creationId xmlns:a16="http://schemas.microsoft.com/office/drawing/2014/main" id="{76D85D3F-EB9D-E9E4-E1B2-459351173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4800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Up Arrow 3">
            <a:extLst>
              <a:ext uri="{FF2B5EF4-FFF2-40B4-BE49-F238E27FC236}">
                <a16:creationId xmlns:a16="http://schemas.microsoft.com/office/drawing/2014/main" id="{DC3FCE31-F3E3-E6C0-3115-9625A4C2F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19400"/>
            <a:ext cx="2895600" cy="609600"/>
          </a:xfrm>
          <a:prstGeom prst="curvedUpArrow">
            <a:avLst>
              <a:gd name="adj1" fmla="val 24981"/>
              <a:gd name="adj2" fmla="val 50007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7B897A95-D4EC-E239-9CF9-5C03883D6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2514600" cy="609600"/>
          </a:xfrm>
          <a:prstGeom prst="curvedDownArrow">
            <a:avLst>
              <a:gd name="adj1" fmla="val 25017"/>
              <a:gd name="adj2" fmla="val 49997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34F32-5810-2EF2-912A-F62ECCD5C757}"/>
              </a:ext>
            </a:extLst>
          </p:cNvPr>
          <p:cNvSpPr/>
          <p:nvPr/>
        </p:nvSpPr>
        <p:spPr>
          <a:xfrm>
            <a:off x="6629400" y="1371600"/>
            <a:ext cx="2971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FACD13-A862-CA34-ED8B-53C0E0DFDA27}"/>
              </a:ext>
            </a:extLst>
          </p:cNvPr>
          <p:cNvSpPr/>
          <p:nvPr/>
        </p:nvSpPr>
        <p:spPr>
          <a:xfrm>
            <a:off x="6858000" y="4876800"/>
            <a:ext cx="2971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AF2F4B-BA77-E92F-709E-4FF7405E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(B): Derive dimensionless groups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5DAF2F4B-BA77-E92F-709E-4FF7405E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Our variables and dimensions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939432-4D78-CD46-75B4-A47139AD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81464"/>
              </p:ext>
            </p:extLst>
          </p:nvPr>
        </p:nvGraphicFramePr>
        <p:xfrm>
          <a:off x="761999" y="1371600"/>
          <a:ext cx="10668001" cy="411480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Parameter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Symbol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Earth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Wax Model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Dimensions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Crust Thickness (m)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4.0*10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Velocity of moving plate (m/s)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1.0*10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-9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L/T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Crust density (kg/m3)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ρ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3300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790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M/L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Thermal conductivity (J/(m*s*C)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0.087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ML/T</a:t>
                      </a:r>
                      <a:r>
                        <a:rPr kumimoji="0" lang="en-US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Heat capacity (J/kg*C)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1360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2260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/T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l-G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1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Heat melting (J/kg)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ΔH</a:t>
                      </a:r>
                      <a:r>
                        <a:rPr kumimoji="0" lang="en-US" altLang="en-US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melt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3.67*10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2.2*10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/T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Difference between melting point and surface temperature (C) 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altLang="en-US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-T</a:t>
                      </a:r>
                      <a:r>
                        <a:rPr kumimoji="0" lang="en-US" altLang="en-US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1200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6789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1">
            <a:extLst>
              <a:ext uri="{FF2B5EF4-FFF2-40B4-BE49-F238E27FC236}">
                <a16:creationId xmlns:a16="http://schemas.microsoft.com/office/drawing/2014/main" id="{FA15205C-32B5-9FEE-CA4B-0DF49E58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6" y="3023783"/>
            <a:ext cx="6677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>
            <a:extLst>
              <a:ext uri="{FF2B5EF4-FFF2-40B4-BE49-F238E27FC236}">
                <a16:creationId xmlns:a16="http://schemas.microsoft.com/office/drawing/2014/main" id="{76D85D3F-EB9D-E9E4-E1B2-459351173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8" y="4601353"/>
            <a:ext cx="4800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DAF2F4B-BA77-E92F-709E-4FF7405E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Skipping Parts (A) and (B)…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B1DA9BFE-46B0-04BD-875E-CFB122E86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1600200"/>
            <a:ext cx="6391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836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1FD90C-A751-8928-5F0C-0A0ED37ABB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2600" y="2209803"/>
            <a:ext cx="8534400" cy="3852863"/>
            <a:chOff x="228600" y="2209800"/>
            <a:chExt cx="8534400" cy="3852863"/>
          </a:xfrm>
        </p:grpSpPr>
        <p:pic>
          <p:nvPicPr>
            <p:cNvPr id="32777" name="Picture 3">
              <a:extLst>
                <a:ext uri="{FF2B5EF4-FFF2-40B4-BE49-F238E27FC236}">
                  <a16:creationId xmlns:a16="http://schemas.microsoft.com/office/drawing/2014/main" id="{9DADCDD3-540F-6ADE-C351-BB0005AC0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209800"/>
              <a:ext cx="8534400" cy="38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5BC3820-19E0-C5F1-F220-61AB12F8CE0F}"/>
                </a:ext>
              </a:extLst>
            </p:cNvPr>
            <p:cNvCxnSpPr/>
            <p:nvPr/>
          </p:nvCxnSpPr>
          <p:spPr>
            <a:xfrm>
              <a:off x="7972425" y="5562600"/>
              <a:ext cx="685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1" name="TextBox 7">
            <a:extLst>
              <a:ext uri="{FF2B5EF4-FFF2-40B4-BE49-F238E27FC236}">
                <a16:creationId xmlns:a16="http://schemas.microsoft.com/office/drawing/2014/main" id="{5070BB3A-EAE0-2365-2B42-9DC322D4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4" y="862011"/>
            <a:ext cx="869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How can we find T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m</a:t>
            </a:r>
            <a:r>
              <a:rPr lang="en-US" altLang="en-US" sz="2000" dirty="0">
                <a:solidFill>
                  <a:srgbClr val="000000"/>
                </a:solidFill>
              </a:rPr>
              <a:t>-T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s  </a:t>
            </a:r>
            <a:r>
              <a:rPr lang="en-US" altLang="en-US" sz="2000" dirty="0">
                <a:solidFill>
                  <a:srgbClr val="000000"/>
                </a:solidFill>
              </a:rPr>
              <a:t>so the systems are dynamically similar? </a:t>
            </a:r>
            <a:endParaRPr lang="en-US" alt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5141FE-CF06-FCBA-AB91-7309232D557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577975"/>
            <a:ext cx="8604250" cy="685800"/>
            <a:chOff x="533400" y="1578123"/>
            <a:chExt cx="8603479" cy="685800"/>
          </a:xfrm>
        </p:grpSpPr>
        <p:sp>
          <p:nvSpPr>
            <p:cNvPr id="32775" name="Text Box 2">
              <a:extLst>
                <a:ext uri="{FF2B5EF4-FFF2-40B4-BE49-F238E27FC236}">
                  <a16:creationId xmlns:a16="http://schemas.microsoft.com/office/drawing/2014/main" id="{8B94CBCC-FB08-38EF-B9A2-5B195A72B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4479" y="1578123"/>
              <a:ext cx="7772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9875" indent="-2698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575"/>
                </a:spcBef>
                <a:buClr>
                  <a:srgbClr val="D34817"/>
                </a:buClr>
                <a:buSzPct val="85000"/>
                <a:buNone/>
              </a:pPr>
              <a:r>
                <a:rPr lang="en-US" altLang="en-US" sz="2800" dirty="0">
                  <a:solidFill>
                    <a:srgbClr val="000000"/>
                  </a:solidFill>
                </a:rPr>
                <a:t>Need to use Π</a:t>
              </a:r>
              <a:r>
                <a:rPr lang="en-US" altLang="en-US" sz="2800" baseline="-25000" dirty="0">
                  <a:solidFill>
                    <a:srgbClr val="000000"/>
                  </a:solidFill>
                </a:rPr>
                <a:t>1</a:t>
              </a:r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ts val="575"/>
                </a:spcBef>
                <a:buSzPct val="85000"/>
                <a:buNone/>
              </a:pPr>
              <a:endParaRPr lang="en-US" alt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2E8FAD-347C-42A2-9CD3-52B2F72A023A}"/>
                </a:ext>
              </a:extLst>
            </p:cNvPr>
            <p:cNvSpPr/>
            <p:nvPr/>
          </p:nvSpPr>
          <p:spPr>
            <a:xfrm>
              <a:off x="533400" y="1578123"/>
              <a:ext cx="761932" cy="5334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18EDC-3433-3D1F-AE48-5B8412BBEE72}"/>
              </a:ext>
            </a:extLst>
          </p:cNvPr>
          <p:cNvSpPr/>
          <p:nvPr/>
        </p:nvSpPr>
        <p:spPr>
          <a:xfrm>
            <a:off x="2133600" y="2819400"/>
            <a:ext cx="5791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778BF1-4082-D0FC-BD5B-F0D6C2F15925}"/>
              </a:ext>
            </a:extLst>
          </p:cNvPr>
          <p:cNvSpPr/>
          <p:nvPr/>
        </p:nvSpPr>
        <p:spPr>
          <a:xfrm>
            <a:off x="4191000" y="4876800"/>
            <a:ext cx="61722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DE33C-E1A4-A295-0D1E-6F8B105AD6FB}"/>
              </a:ext>
            </a:extLst>
          </p:cNvPr>
          <p:cNvSpPr txBox="1"/>
          <p:nvPr/>
        </p:nvSpPr>
        <p:spPr>
          <a:xfrm>
            <a:off x="9221002" y="38501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C45CAF9-95CA-484E-16BC-FE9E3311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(C): Is the wax model dynamically similar?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62DA19-1A28-367C-29C8-41BA4549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706" y="3993340"/>
            <a:ext cx="8510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schemeClr val="tx1"/>
                </a:solidFill>
              </a:rPr>
              <a:t>Whoops…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2800" b="1" dirty="0">
                <a:solidFill>
                  <a:srgbClr val="FF0000"/>
                </a:solidFill>
              </a:rPr>
              <a:t>Strike one!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25A88-1D6E-784B-1688-F4515D02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8" y="1225954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Given: Typical difference for wax model ~ 50˚C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E2468-46BC-D8DF-BA02-069079DA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67856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srgbClr val="FF0000"/>
                </a:solidFill>
              </a:rPr>
              <a:t>Nope! </a:t>
            </a:r>
            <a:r>
              <a:rPr lang="en-US" altLang="en-US" sz="2800" dirty="0">
                <a:solidFill>
                  <a:schemeClr val="tx1"/>
                </a:solidFill>
              </a:rPr>
              <a:t>50˚C &lt;&lt; 430˚C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88D02E9-27E9-CC20-5158-1D4DA288C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8" y="100834"/>
            <a:ext cx="10598371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(C): Compare Temperature Difference, </a:t>
            </a:r>
            <a:r>
              <a:rPr lang="en-US" altLang="en-US" b="1" i="1" dirty="0">
                <a:solidFill>
                  <a:srgbClr val="00B050"/>
                </a:solidFill>
              </a:rPr>
              <a:t>T</a:t>
            </a:r>
            <a:r>
              <a:rPr lang="en-US" altLang="en-US" b="1" baseline="-25000" dirty="0">
                <a:solidFill>
                  <a:srgbClr val="00B050"/>
                </a:solidFill>
              </a:rPr>
              <a:t>m</a:t>
            </a:r>
            <a:r>
              <a:rPr lang="en-US" altLang="en-US" b="1" dirty="0">
                <a:solidFill>
                  <a:srgbClr val="00B050"/>
                </a:solidFill>
              </a:rPr>
              <a:t> - </a:t>
            </a:r>
            <a:r>
              <a:rPr lang="en-US" altLang="en-US" b="1" i="1" dirty="0">
                <a:solidFill>
                  <a:srgbClr val="00B050"/>
                </a:solidFill>
              </a:rPr>
              <a:t>T</a:t>
            </a:r>
            <a:r>
              <a:rPr lang="en-US" altLang="en-US" b="1" baseline="-25000" dirty="0">
                <a:solidFill>
                  <a:srgbClr val="00B050"/>
                </a:solidFill>
              </a:rPr>
              <a:t>s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35219753-08DD-7E63-3AA7-54D268EF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5" y="3549695"/>
            <a:ext cx="4159010" cy="24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That’s 1/10 the thickness of Earth’s mantle!</a:t>
            </a: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Typical model = few cm… </a:t>
            </a:r>
            <a:r>
              <a:rPr lang="en-US" altLang="en-US" sz="2800" b="1" dirty="0">
                <a:solidFill>
                  <a:srgbClr val="FF0000"/>
                </a:solidFill>
              </a:rPr>
              <a:t>Strike two!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1646CB2-7862-6FE5-E5E3-D88AC6BF4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987" y="3549695"/>
            <a:ext cx="39746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That’s slower than the actual plate velocity!</a:t>
            </a: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Typical model = 1 mm/s… </a:t>
            </a:r>
            <a:r>
              <a:rPr lang="en-US" altLang="en-US" sz="2800" b="1" dirty="0">
                <a:solidFill>
                  <a:srgbClr val="FF0000"/>
                </a:solidFill>
              </a:rPr>
              <a:t>Strike three!</a:t>
            </a:r>
          </a:p>
          <a:p>
            <a:pPr algn="ctr" eaLnBrk="1" hangingPunct="1">
              <a:spcBef>
                <a:spcPts val="575"/>
              </a:spcBef>
              <a:buSzPct val="85000"/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3787E0E5-FA77-1A81-3B6B-0C4125B13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7" y="1122768"/>
            <a:ext cx="4343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800" dirty="0"/>
              <a:t>Use </a:t>
            </a:r>
            <a:r>
              <a:rPr lang="en-US" altLang="en-US" sz="2800" dirty="0">
                <a:solidFill>
                  <a:srgbClr val="000000"/>
                </a:solidFill>
              </a:rPr>
              <a:t>Π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dirty="0"/>
              <a:t> to determine wax crust thickness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19B292-C955-B373-D545-D1771A681753}"/>
              </a:ext>
            </a:extLst>
          </p:cNvPr>
          <p:cNvGrpSpPr>
            <a:grpSpLocks/>
          </p:cNvGrpSpPr>
          <p:nvPr/>
        </p:nvGrpSpPr>
        <p:grpSpPr bwMode="auto">
          <a:xfrm>
            <a:off x="1156497" y="2307042"/>
            <a:ext cx="3360739" cy="762000"/>
            <a:chOff x="1687325" y="1371601"/>
            <a:chExt cx="6250622" cy="762000"/>
          </a:xfrm>
        </p:grpSpPr>
        <p:sp>
          <p:nvSpPr>
            <p:cNvPr id="36875" name="Text Box 2">
              <a:extLst>
                <a:ext uri="{FF2B5EF4-FFF2-40B4-BE49-F238E27FC236}">
                  <a16:creationId xmlns:a16="http://schemas.microsoft.com/office/drawing/2014/main" id="{D30DFA38-E6AD-FD4F-54B0-442493F4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798" y="1371601"/>
              <a:ext cx="4585149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9875" indent="-2698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575"/>
                </a:spcBef>
                <a:buClr>
                  <a:srgbClr val="D34817"/>
                </a:buClr>
                <a:buSzPct val="85000"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</a:rPr>
                <a:t>h</a:t>
              </a:r>
              <a:r>
                <a:rPr lang="en-US" altLang="en-US" sz="2800" baseline="-25000" dirty="0" err="1">
                  <a:solidFill>
                    <a:srgbClr val="000000"/>
                  </a:solidFill>
                </a:rPr>
                <a:t>wax</a:t>
              </a:r>
              <a:r>
                <a:rPr lang="en-US" altLang="en-US" sz="2800" dirty="0">
                  <a:solidFill>
                    <a:srgbClr val="000000"/>
                  </a:solidFill>
                </a:rPr>
                <a:t> = 4.5 km</a:t>
              </a:r>
            </a:p>
            <a:p>
              <a:pPr eaLnBrk="1" hangingPunct="1">
                <a:spcBef>
                  <a:spcPts val="575"/>
                </a:spcBef>
                <a:buSzPct val="85000"/>
                <a:buNone/>
              </a:pPr>
              <a:endParaRPr lang="en-US" alt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AB451E01-C947-32D0-90D7-5ADEEE5C2F2B}"/>
                </a:ext>
              </a:extLst>
            </p:cNvPr>
            <p:cNvSpPr/>
            <p:nvPr/>
          </p:nvSpPr>
          <p:spPr>
            <a:xfrm>
              <a:off x="1687325" y="1389063"/>
              <a:ext cx="1503208" cy="5032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36869" name="Text Box 2">
            <a:extLst>
              <a:ext uri="{FF2B5EF4-FFF2-40B4-BE49-F238E27FC236}">
                <a16:creationId xmlns:a16="http://schemas.microsoft.com/office/drawing/2014/main" id="{5309BBCA-2395-06D5-A797-C380CA87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603" y="1187486"/>
            <a:ext cx="434339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Use Π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3</a:t>
            </a:r>
            <a:r>
              <a:rPr lang="en-US" altLang="en-US" sz="2800" dirty="0">
                <a:solidFill>
                  <a:srgbClr val="000000"/>
                </a:solidFill>
              </a:rPr>
              <a:t> to determine plate velocity </a:t>
            </a:r>
          </a:p>
          <a:p>
            <a:pPr eaLnBrk="1" hangingPunct="1">
              <a:spcBef>
                <a:spcPts val="575"/>
              </a:spcBef>
              <a:buSzPct val="85000"/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EC2E09-1397-97FB-47D6-7DD59479930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233223"/>
            <a:ext cx="5342981" cy="685800"/>
            <a:chOff x="727936" y="4172540"/>
            <a:chExt cx="7876658" cy="685800"/>
          </a:xfrm>
        </p:grpSpPr>
        <p:sp>
          <p:nvSpPr>
            <p:cNvPr id="36873" name="Text Box 2">
              <a:extLst>
                <a:ext uri="{FF2B5EF4-FFF2-40B4-BE49-F238E27FC236}">
                  <a16:creationId xmlns:a16="http://schemas.microsoft.com/office/drawing/2014/main" id="{4AF6B9BF-E400-31FE-51A0-E41D4C93B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194" y="4172540"/>
              <a:ext cx="6248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9875" indent="-2698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69875" algn="l"/>
                  <a:tab pos="727075" algn="l"/>
                  <a:tab pos="1184275" algn="l"/>
                  <a:tab pos="1641475" algn="l"/>
                  <a:tab pos="2098675" algn="l"/>
                  <a:tab pos="2555875" algn="l"/>
                  <a:tab pos="3013075" algn="l"/>
                  <a:tab pos="3470275" algn="l"/>
                  <a:tab pos="3927475" algn="l"/>
                  <a:tab pos="4384675" algn="l"/>
                  <a:tab pos="4841875" algn="l"/>
                  <a:tab pos="5299075" algn="l"/>
                  <a:tab pos="5756275" algn="l"/>
                  <a:tab pos="6213475" algn="l"/>
                  <a:tab pos="6670675" algn="l"/>
                  <a:tab pos="7127875" algn="l"/>
                  <a:tab pos="7585075" algn="l"/>
                  <a:tab pos="8042275" algn="l"/>
                  <a:tab pos="8499475" algn="l"/>
                  <a:tab pos="8956675" algn="l"/>
                  <a:tab pos="9413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575"/>
                </a:spcBef>
                <a:buClr>
                  <a:srgbClr val="D34817"/>
                </a:buClr>
                <a:buSzPct val="85000"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</a:rPr>
                <a:t>v</a:t>
              </a:r>
              <a:r>
                <a:rPr lang="en-US" altLang="en-US" sz="2800" baseline="-25000" dirty="0" err="1">
                  <a:solidFill>
                    <a:srgbClr val="000000"/>
                  </a:solidFill>
                </a:rPr>
                <a:t>wax</a:t>
              </a:r>
              <a:r>
                <a:rPr lang="en-US" altLang="en-US" sz="2800" baseline="-25000" dirty="0">
                  <a:solidFill>
                    <a:srgbClr val="000000"/>
                  </a:solidFill>
                </a:rPr>
                <a:t>	</a:t>
              </a:r>
              <a:r>
                <a:rPr lang="en-US" altLang="en-US" sz="2800" dirty="0">
                  <a:solidFill>
                    <a:srgbClr val="000000"/>
                  </a:solidFill>
                </a:rPr>
                <a:t>= 7.7*10</a:t>
              </a:r>
              <a:r>
                <a:rPr lang="en-US" altLang="en-US" sz="2800" baseline="30000" dirty="0">
                  <a:solidFill>
                    <a:srgbClr val="000000"/>
                  </a:solidFill>
                </a:rPr>
                <a:t>-10</a:t>
              </a:r>
              <a:r>
                <a:rPr lang="en-US" altLang="en-US" sz="2800" dirty="0">
                  <a:solidFill>
                    <a:srgbClr val="000000"/>
                  </a:solidFill>
                </a:rPr>
                <a:t> m/s</a:t>
              </a:r>
            </a:p>
            <a:p>
              <a:pPr eaLnBrk="1" hangingPunct="1">
                <a:spcBef>
                  <a:spcPts val="575"/>
                </a:spcBef>
                <a:buClr>
                  <a:srgbClr val="D34817"/>
                </a:buClr>
                <a:buSzPct val="85000"/>
                <a:buNone/>
              </a:pPr>
              <a:r>
                <a:rPr lang="en-US" altLang="en-US" sz="2800" dirty="0">
                  <a:solidFill>
                    <a:srgbClr val="000000"/>
                  </a:solidFill>
                </a:rPr>
                <a:t>		= 7.7*10</a:t>
              </a:r>
              <a:r>
                <a:rPr lang="en-US" altLang="en-US" sz="2800" baseline="30000" dirty="0">
                  <a:solidFill>
                    <a:srgbClr val="000000"/>
                  </a:solidFill>
                </a:rPr>
                <a:t>-7</a:t>
              </a:r>
              <a:r>
                <a:rPr lang="en-US" altLang="en-US" sz="2800" dirty="0">
                  <a:solidFill>
                    <a:srgbClr val="000000"/>
                  </a:solidFill>
                </a:rPr>
                <a:t> mm/s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440B99D2-10A7-37A3-0D5A-15ED53537FD8}"/>
                </a:ext>
              </a:extLst>
            </p:cNvPr>
            <p:cNvSpPr/>
            <p:nvPr/>
          </p:nvSpPr>
          <p:spPr>
            <a:xfrm>
              <a:off x="727936" y="4353135"/>
              <a:ext cx="1301903" cy="5032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CD2126-FFCC-E0A6-26A0-0BE5CE86C5C4}"/>
              </a:ext>
            </a:extLst>
          </p:cNvPr>
          <p:cNvCxnSpPr>
            <a:cxnSpLocks/>
          </p:cNvCxnSpPr>
          <p:nvPr/>
        </p:nvCxnSpPr>
        <p:spPr>
          <a:xfrm flipV="1">
            <a:off x="6096000" y="1148168"/>
            <a:ext cx="0" cy="433822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BB494F25-5A4E-3A4B-78D4-337BC112A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8" y="100834"/>
            <a:ext cx="10598371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(C): Compare Other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368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A1B08737-EEA4-15D4-6485-4932F6F6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6847681" cy="37338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Three strikes, </a:t>
            </a:r>
            <a:b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you’re out!</a:t>
            </a:r>
            <a:b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Wax model is not dynamically similar to Earth’s plate tectonics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9F8C55F-77C3-FEC8-E87E-4692C93D1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48006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dirty="0">
                <a:solidFill>
                  <a:srgbClr val="00B050"/>
                </a:solidFill>
              </a:rPr>
              <a:t>Let’s think about this again…</a:t>
            </a: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1800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Are all of the dimensionless groups important?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40DB2F5C-930C-C38D-62BA-86CDA3F8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7"/>
          <a:stretch>
            <a:fillRect/>
          </a:stretch>
        </p:blipFill>
        <p:spPr bwMode="auto">
          <a:xfrm>
            <a:off x="7609681" y="762000"/>
            <a:ext cx="3678238" cy="3810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E84B606-5B7D-234C-A410-C95A8AAF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8" y="100834"/>
            <a:ext cx="10598371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C406119-9053-21DA-9044-A8B723DB192E}"/>
              </a:ext>
            </a:extLst>
          </p:cNvPr>
          <p:cNvGrpSpPr>
            <a:grpSpLocks/>
          </p:cNvGrpSpPr>
          <p:nvPr/>
        </p:nvGrpSpPr>
        <p:grpSpPr bwMode="auto">
          <a:xfrm>
            <a:off x="2211391" y="4648200"/>
            <a:ext cx="2713037" cy="1098550"/>
            <a:chOff x="3024974" y="4800600"/>
            <a:chExt cx="2713171" cy="1097882"/>
          </a:xfrm>
        </p:grpSpPr>
        <p:pic>
          <p:nvPicPr>
            <p:cNvPr id="39956" name="Picture 4">
              <a:extLst>
                <a:ext uri="{FF2B5EF4-FFF2-40B4-BE49-F238E27FC236}">
                  <a16:creationId xmlns:a16="http://schemas.microsoft.com/office/drawing/2014/main" id="{19F94CA5-9AB9-55DD-9F02-6F92BFEAD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30"/>
            <a:stretch>
              <a:fillRect/>
            </a:stretch>
          </p:blipFill>
          <p:spPr bwMode="auto">
            <a:xfrm>
              <a:off x="3033045" y="4800600"/>
              <a:ext cx="2705100" cy="109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Picture 4">
              <a:extLst>
                <a:ext uri="{FF2B5EF4-FFF2-40B4-BE49-F238E27FC236}">
                  <a16:creationId xmlns:a16="http://schemas.microsoft.com/office/drawing/2014/main" id="{2205EF67-A310-3D96-C921-1332C56B8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2" r="80756" b="67906"/>
            <a:stretch>
              <a:fillRect/>
            </a:stretch>
          </p:blipFill>
          <p:spPr bwMode="auto">
            <a:xfrm>
              <a:off x="3024974" y="5148714"/>
              <a:ext cx="520581" cy="53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7CCC3A6-8E80-E2B0-C52F-8982B06E96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3" y="1447800"/>
          <a:ext cx="162337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887200" imgH="787400" progId="Word.Document.12">
                  <p:embed/>
                </p:oleObj>
              </mc:Choice>
              <mc:Fallback>
                <p:oleObj name="Document" r:id="rId4" imgW="11887200" imgH="7874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3" y="1447800"/>
                        <a:ext cx="1623377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363E5F20-313D-B1F6-D12D-0538BAA39C59}"/>
              </a:ext>
            </a:extLst>
          </p:cNvPr>
          <p:cNvGrpSpPr>
            <a:grpSpLocks/>
          </p:cNvGrpSpPr>
          <p:nvPr/>
        </p:nvGrpSpPr>
        <p:grpSpPr bwMode="auto">
          <a:xfrm>
            <a:off x="4827588" y="4875216"/>
            <a:ext cx="4887912" cy="1019175"/>
            <a:chOff x="3150577" y="2223650"/>
            <a:chExt cx="4888523" cy="10204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68F488-6843-031D-9E98-0C2F219BB134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50577" y="2223650"/>
              <a:ext cx="4572000" cy="369332"/>
            </a:xfrm>
            <a:prstGeom prst="rect">
              <a:avLst/>
            </a:prstGeom>
            <a:blipFill rotWithShape="1">
              <a:blip r:embed="rId6"/>
              <a:stretch>
                <a:fillRect b="-15000"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D093F1-8513-2BC3-7185-B0BD36E5CA25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67100" y="2604134"/>
              <a:ext cx="4572000" cy="639983"/>
            </a:xfrm>
            <a:prstGeom prst="rect">
              <a:avLst/>
            </a:prstGeom>
            <a:blipFill rotWithShape="1">
              <a:blip r:embed="rId7"/>
              <a:stretch>
                <a:fillRect b="-7619"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F78F12-F18E-1296-A356-6E7746335571}"/>
                </a:ext>
              </a:extLst>
            </p:cNvPr>
            <p:cNvCxnSpPr/>
            <p:nvPr/>
          </p:nvCxnSpPr>
          <p:spPr>
            <a:xfrm>
              <a:off x="3733262" y="2592417"/>
              <a:ext cx="3989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B34119-AE6E-B77E-AF85-33B4DD225D2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88677" y="2419468"/>
              <a:ext cx="421910" cy="369332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4F8385-205A-B798-913D-5C854B32DBF0}"/>
              </a:ext>
            </a:extLst>
          </p:cNvPr>
          <p:cNvGrpSpPr>
            <a:grpSpLocks/>
          </p:cNvGrpSpPr>
          <p:nvPr/>
        </p:nvGrpSpPr>
        <p:grpSpPr bwMode="auto">
          <a:xfrm>
            <a:off x="5334003" y="1600203"/>
            <a:ext cx="4887913" cy="1008063"/>
            <a:chOff x="3150577" y="2223650"/>
            <a:chExt cx="4888523" cy="10093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41C8F7-C38B-236A-7D45-7DDBA665467A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50577" y="2223650"/>
              <a:ext cx="4572000" cy="369332"/>
            </a:xfrm>
            <a:prstGeom prst="rect">
              <a:avLst/>
            </a:prstGeom>
            <a:blipFill rotWithShape="1">
              <a:blip r:embed="rId9"/>
              <a:stretch>
                <a:fillRect b="-13115"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5F6D51-A43E-B8E2-52F5-4F024DDFDB11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67100" y="2592982"/>
              <a:ext cx="4572000" cy="639983"/>
            </a:xfrm>
            <a:prstGeom prst="rect">
              <a:avLst/>
            </a:prstGeom>
            <a:blipFill rotWithShape="1">
              <a:blip r:embed="rId10"/>
              <a:stretch>
                <a:fillRect b="-7619"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B87A71-9EF1-FD8F-D6C7-95DD63DAC55B}"/>
                </a:ext>
              </a:extLst>
            </p:cNvPr>
            <p:cNvCxnSpPr/>
            <p:nvPr/>
          </p:nvCxnSpPr>
          <p:spPr>
            <a:xfrm>
              <a:off x="3733263" y="2603534"/>
              <a:ext cx="3989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9EA4EF-61B7-1667-FE5B-2A0919942FFE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88677" y="2419468"/>
              <a:ext cx="421910" cy="369332"/>
            </a:xfrm>
            <a:prstGeom prst="rect">
              <a:avLst/>
            </a:prstGeom>
            <a:blipFill rotWithShape="1">
              <a:blip r:embed="rId11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4F4C11-1D09-244E-6C28-541A514F03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5350" y="3148016"/>
          <a:ext cx="125285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5943600" imgH="431800" progId="Word.Document.12">
                  <p:embed/>
                </p:oleObj>
              </mc:Choice>
              <mc:Fallback>
                <p:oleObj name="Document" r:id="rId12" imgW="5943600" imgH="43180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3148016"/>
                        <a:ext cx="1252855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6D043D48-8FC7-01FC-7DD4-10C7A915B1FF}"/>
              </a:ext>
            </a:extLst>
          </p:cNvPr>
          <p:cNvGrpSpPr>
            <a:grpSpLocks/>
          </p:cNvGrpSpPr>
          <p:nvPr/>
        </p:nvGrpSpPr>
        <p:grpSpPr bwMode="auto">
          <a:xfrm>
            <a:off x="5446713" y="3165478"/>
            <a:ext cx="4887912" cy="1008063"/>
            <a:chOff x="3150577" y="2223650"/>
            <a:chExt cx="4888523" cy="100931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EA346D-4E34-1FAD-CB50-4725391AAD95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50577" y="2223650"/>
              <a:ext cx="4572000" cy="369332"/>
            </a:xfrm>
            <a:prstGeom prst="rect">
              <a:avLst/>
            </a:prstGeom>
            <a:blipFill rotWithShape="1">
              <a:blip r:embed="rId14"/>
              <a:stretch>
                <a:fillRect b="-13115"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9BC035-42DE-E8D9-0336-64E10D544CF0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67100" y="2592982"/>
              <a:ext cx="4572000" cy="639983"/>
            </a:xfrm>
            <a:prstGeom prst="rect">
              <a:avLst/>
            </a:prstGeom>
            <a:blipFill rotWithShape="1">
              <a:blip r:embed="rId15"/>
              <a:stretch>
                <a:fillRect b="-7619"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F2617A-53E8-4397-566E-443418E23BEE}"/>
                </a:ext>
              </a:extLst>
            </p:cNvPr>
            <p:cNvCxnSpPr/>
            <p:nvPr/>
          </p:nvCxnSpPr>
          <p:spPr>
            <a:xfrm>
              <a:off x="3733262" y="2592407"/>
              <a:ext cx="3989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4BB2F2-76C5-8FD9-3248-55DD62BC79F7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88677" y="2419468"/>
              <a:ext cx="421910" cy="369332"/>
            </a:xfrm>
            <a:prstGeom prst="rect">
              <a:avLst/>
            </a:prstGeom>
            <a:blipFill rotWithShape="1">
              <a:blip r:embed="rId16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822FA6F3-6BDC-4FCD-FB1B-7D7B8E6B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8" y="100834"/>
            <a:ext cx="10598371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(C): Physical meaning of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52C26973-9C07-2713-B5EA-95152563B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764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l-GR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1,Earth</a:t>
            </a:r>
            <a:r>
              <a:rPr lang="en-US" altLang="en-US" sz="2800" dirty="0">
                <a:solidFill>
                  <a:srgbClr val="000000"/>
                </a:solidFill>
              </a:rPr>
              <a:t> = 0.2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l-GR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2,Earth</a:t>
            </a:r>
            <a:r>
              <a:rPr lang="en-US" altLang="en-US" sz="2800" dirty="0">
                <a:solidFill>
                  <a:srgbClr val="000000"/>
                </a:solidFill>
              </a:rPr>
              <a:t> = 1*10</a:t>
            </a:r>
            <a:r>
              <a:rPr lang="en-US" altLang="en-US" sz="2800" baseline="30000" dirty="0">
                <a:solidFill>
                  <a:srgbClr val="000000"/>
                </a:solidFill>
              </a:rPr>
              <a:t>-28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l-GR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3,Earth</a:t>
            </a:r>
            <a:r>
              <a:rPr lang="en-US" altLang="en-US" sz="2800" dirty="0">
                <a:solidFill>
                  <a:srgbClr val="000000"/>
                </a:solidFill>
              </a:rPr>
              <a:t> = 6*10</a:t>
            </a:r>
            <a:r>
              <a:rPr lang="en-US" altLang="en-US" sz="2800" baseline="30000" dirty="0">
                <a:solidFill>
                  <a:srgbClr val="000000"/>
                </a:solidFill>
              </a:rPr>
              <a:t>-25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DF03D1-9DA5-F756-5060-59CC2C0FED3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706485"/>
            <a:ext cx="7010400" cy="1200150"/>
            <a:chOff x="457200" y="3581400"/>
            <a:chExt cx="7010400" cy="1200329"/>
          </a:xfrm>
        </p:grpSpPr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38863CE6-C564-BFFE-6259-0F7E695144ED}"/>
                </a:ext>
              </a:extLst>
            </p:cNvPr>
            <p:cNvSpPr/>
            <p:nvPr/>
          </p:nvSpPr>
          <p:spPr>
            <a:xfrm>
              <a:off x="457200" y="3686191"/>
              <a:ext cx="1638300" cy="990748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969" name="TextBox 2">
              <a:extLst>
                <a:ext uri="{FF2B5EF4-FFF2-40B4-BE49-F238E27FC236}">
                  <a16:creationId xmlns:a16="http://schemas.microsoft.com/office/drawing/2014/main" id="{ECC33E5F-B992-9CDE-B132-2078DF1AE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5562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3600" dirty="0">
                  <a:solidFill>
                    <a:schemeClr val="tx1"/>
                  </a:solidFill>
                </a:rPr>
                <a:t>Only </a:t>
              </a:r>
              <a:r>
                <a:rPr lang="el-GR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Π</a:t>
              </a:r>
              <a:r>
                <a:rPr lang="en-US" altLang="en-US" sz="3600" baseline="-25000" dirty="0">
                  <a:solidFill>
                    <a:srgbClr val="000000"/>
                  </a:solidFill>
                </a:rPr>
                <a:t>1 </a:t>
              </a:r>
              <a:r>
                <a:rPr lang="en-US" altLang="en-US" sz="3600" dirty="0">
                  <a:solidFill>
                    <a:srgbClr val="000000"/>
                  </a:solidFill>
                </a:rPr>
                <a:t>is significant compared to </a:t>
              </a:r>
              <a:r>
                <a:rPr lang="el-GR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Π</a:t>
              </a:r>
              <a:r>
                <a:rPr lang="en-US" altLang="en-US" sz="3600" baseline="-25000" dirty="0">
                  <a:solidFill>
                    <a:srgbClr val="000000"/>
                  </a:solidFill>
                </a:rPr>
                <a:t>2</a:t>
              </a:r>
              <a:r>
                <a:rPr lang="en-US" altLang="en-US" sz="3600" dirty="0">
                  <a:solidFill>
                    <a:srgbClr val="000000"/>
                  </a:solidFill>
                </a:rPr>
                <a:t> and </a:t>
              </a:r>
              <a:r>
                <a:rPr lang="el-GR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Π</a:t>
              </a:r>
              <a:r>
                <a:rPr lang="en-US" altLang="en-US" sz="3600" baseline="-25000" dirty="0">
                  <a:solidFill>
                    <a:srgbClr val="000000"/>
                  </a:solidFill>
                </a:rPr>
                <a:t>3</a:t>
              </a:r>
              <a:r>
                <a:rPr lang="en-US" altLang="en-US" sz="3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7D6AD85-5E7A-AF68-9E5C-33860D41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99161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dirty="0">
                <a:solidFill>
                  <a:srgbClr val="00B050"/>
                </a:solidFill>
              </a:rPr>
              <a:t>Maybe it’s not necessary to match </a:t>
            </a:r>
            <a:r>
              <a:rPr lang="el-GR" altLang="en-US" sz="3600" dirty="0">
                <a:solidFill>
                  <a:srgbClr val="00B05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3600" baseline="-25000" dirty="0">
                <a:solidFill>
                  <a:srgbClr val="00B050"/>
                </a:solidFill>
              </a:rPr>
              <a:t>2</a:t>
            </a:r>
            <a:r>
              <a:rPr lang="en-US" altLang="en-US" sz="3600" dirty="0">
                <a:solidFill>
                  <a:srgbClr val="00B050"/>
                </a:solidFill>
              </a:rPr>
              <a:t> and </a:t>
            </a:r>
            <a:r>
              <a:rPr lang="el-GR" altLang="en-US" sz="3600" dirty="0">
                <a:solidFill>
                  <a:srgbClr val="00B05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3600" baseline="-25000" dirty="0">
                <a:solidFill>
                  <a:srgbClr val="00B050"/>
                </a:solidFill>
              </a:rPr>
              <a:t>3</a:t>
            </a:r>
            <a:r>
              <a:rPr lang="en-US" altLang="en-US" sz="3600" dirty="0">
                <a:solidFill>
                  <a:srgbClr val="00B050"/>
                </a:solidFill>
              </a:rPr>
              <a:t> for dynamic similarity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DCD69C-676B-FD80-8046-A909CBC14407}"/>
              </a:ext>
            </a:extLst>
          </p:cNvPr>
          <p:cNvCxnSpPr/>
          <p:nvPr/>
        </p:nvCxnSpPr>
        <p:spPr>
          <a:xfrm flipH="1">
            <a:off x="7543800" y="28956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A3E42-15EE-E7B9-8C51-6833C84BEB1B}"/>
              </a:ext>
            </a:extLst>
          </p:cNvPr>
          <p:cNvCxnSpPr/>
          <p:nvPr/>
        </p:nvCxnSpPr>
        <p:spPr>
          <a:xfrm flipH="1" flipV="1">
            <a:off x="7467600" y="2362200"/>
            <a:ext cx="1371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>
            <a:extLst>
              <a:ext uri="{FF2B5EF4-FFF2-40B4-BE49-F238E27FC236}">
                <a16:creationId xmlns:a16="http://schemas.microsoft.com/office/drawing/2014/main" id="{C4F761FB-14C9-98C6-34EB-4D83B5393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362204"/>
            <a:ext cx="3238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</a:rPr>
              <a:t>The heat transferred through the crust and the kinetic energy of the plates are negligible compared to the energy required to heat the plates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7B8181C-9411-EFBA-7C69-D52E02577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8" y="100834"/>
            <a:ext cx="10598371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(C): Relative importance of each parameter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D8EC45D-B51C-A269-A171-BD7C80C46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en-US" altLang="en-US" dirty="0"/>
              <a:t>Alternative Plate Tectonics Model – Styrofoam?!?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099FDC12-72EC-2AA1-129A-D5134BA5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6" y="1306513"/>
            <a:ext cx="4752975" cy="52578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1A7FD4DD-F2D8-B887-3627-2F63443E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1676400"/>
            <a:ext cx="2514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l-GR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1,Model</a:t>
            </a:r>
            <a:r>
              <a:rPr lang="en-US" altLang="en-US" sz="2800" dirty="0">
                <a:solidFill>
                  <a:srgbClr val="000000"/>
                </a:solidFill>
              </a:rPr>
              <a:t> = 2 </a:t>
            </a:r>
            <a:endParaRPr lang="en-US" altLang="en-US" sz="2800" baseline="-25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l-GR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1,Earth</a:t>
            </a:r>
            <a:r>
              <a:rPr lang="en-US" altLang="en-US" sz="2800" dirty="0">
                <a:solidFill>
                  <a:srgbClr val="000000"/>
                </a:solidFill>
              </a:rPr>
              <a:t> = 0.2</a:t>
            </a:r>
            <a:endParaRPr lang="en-US" altLang="en-US" sz="2800" baseline="-25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81ECA385-13F6-EEA2-7C41-05A870D72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86203"/>
            <a:ext cx="6172200" cy="17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They’re relatively close! </a:t>
            </a: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36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Still, it may be best to adjust the model.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F2ECE9A-1BB2-C909-3417-6F8A7D85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8" y="100834"/>
            <a:ext cx="10598371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(C): Comparing </a:t>
            </a:r>
            <a:r>
              <a:rPr lang="el-GR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altLang="en-US" b="1" baseline="-25000" dirty="0">
                <a:solidFill>
                  <a:srgbClr val="00B050"/>
                </a:solidFill>
              </a:rPr>
              <a:t>1</a:t>
            </a:r>
            <a:endParaRPr lang="en-US" altLang="en-US" b="1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0C3EFE3D-DF64-9167-0AF3-20EDCFD0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9484"/>
            <a:ext cx="11582400" cy="5647516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Dimensional analysis is a powerful tool for considering many phenomena.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Dimensionless groups can reflect trends or relationships in nature.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Stay organized when performing dimensional analysis work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There are multiple ways to approach dimensional analysis (e.g., setting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Π</a:t>
            </a:r>
            <a:r>
              <a:rPr lang="en-US" altLang="en-US" sz="3600" dirty="0">
                <a:ea typeface="ＭＳ Ｐゴシック" panose="020B0600070205080204" pitchFamily="34" charset="-128"/>
              </a:rPr>
              <a:t> groups equal to each other or evaluating them separately)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A77B2C0-AE45-581E-631B-4A7FFC5FA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5.34: Takeaways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510978C4-91B3-47A8-4C51-796EB47B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5218112"/>
            <a:ext cx="8686800" cy="14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9144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6600" b="1" dirty="0">
                <a:latin typeface="Arial"/>
                <a:ea typeface="ＭＳ Ｐゴシック"/>
                <a:cs typeface="Arial"/>
              </a:rPr>
              <a:t>That's a wrap!</a:t>
            </a:r>
          </a:p>
        </p:txBody>
      </p:sp>
      <p:pic>
        <p:nvPicPr>
          <p:cNvPr id="2" name="Picture 1" descr="A person with her hands on her head&#10;&#10;Description automatically generated">
            <a:extLst>
              <a:ext uri="{FF2B5EF4-FFF2-40B4-BE49-F238E27FC236}">
                <a16:creationId xmlns:a16="http://schemas.microsoft.com/office/drawing/2014/main" id="{F4A45CF8-74F8-E2B6-1952-BE7C7731C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8" y="428625"/>
            <a:ext cx="2705100" cy="4800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EB17C4-BC7A-5C3F-9238-4D28A7E08FBA}"/>
              </a:ext>
            </a:extLst>
          </p:cNvPr>
          <p:cNvSpPr/>
          <p:nvPr/>
        </p:nvSpPr>
        <p:spPr>
          <a:xfrm>
            <a:off x="4559454" y="3143481"/>
            <a:ext cx="2508095" cy="8193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4295D-B8B5-6DF6-2A57-2A5335B22941}"/>
              </a:ext>
            </a:extLst>
          </p:cNvPr>
          <p:cNvSpPr txBox="1"/>
          <p:nvPr/>
        </p:nvSpPr>
        <p:spPr>
          <a:xfrm>
            <a:off x="4559128" y="3143507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1  Prof. Duncan    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6F4C1-53C6-DE60-9DB8-6E8FC7156D7E}"/>
              </a:ext>
            </a:extLst>
          </p:cNvPr>
          <p:cNvSpPr txBox="1"/>
          <p:nvPr/>
        </p:nvSpPr>
        <p:spPr>
          <a:xfrm>
            <a:off x="4559128" y="3286381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2  Dennis Wu         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DEFA4-50A8-9934-8B9A-194AD52EDE38}"/>
              </a:ext>
            </a:extLst>
          </p:cNvPr>
          <p:cNvSpPr txBox="1"/>
          <p:nvPr/>
        </p:nvSpPr>
        <p:spPr>
          <a:xfrm>
            <a:off x="4559128" y="3429256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3  Lauren de Silva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B415D-8AB3-6749-1EF9-6348F2B0EC8A}"/>
              </a:ext>
            </a:extLst>
          </p:cNvPr>
          <p:cNvSpPr txBox="1"/>
          <p:nvPr/>
        </p:nvSpPr>
        <p:spPr>
          <a:xfrm>
            <a:off x="4559128" y="3572131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4  Ashlyn </a:t>
            </a:r>
            <a:r>
              <a:rPr lang="en-US" sz="1000" dirty="0" err="1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Dumaw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   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0D7AD-01BA-4981-F041-BA9768B0F914}"/>
              </a:ext>
            </a:extLst>
          </p:cNvPr>
          <p:cNvSpPr txBox="1"/>
          <p:nvPr/>
        </p:nvSpPr>
        <p:spPr>
          <a:xfrm>
            <a:off x="4559128" y="3724531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5  Donovan Cho  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97999-7B9C-68AC-997D-370E0C78CA35}"/>
              </a:ext>
            </a:extLst>
          </p:cNvPr>
          <p:cNvSpPr txBox="1"/>
          <p:nvPr/>
        </p:nvSpPr>
        <p:spPr>
          <a:xfrm>
            <a:off x="5768803" y="3143506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1  Distill Bill 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BED58-FB75-8A10-1229-B51E1DDB00D4}"/>
              </a:ext>
            </a:extLst>
          </p:cNvPr>
          <p:cNvSpPr txBox="1"/>
          <p:nvPr/>
        </p:nvSpPr>
        <p:spPr>
          <a:xfrm>
            <a:off x="5768803" y="3286381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2  Good Luck, Babe! 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741D8-AFA6-95C8-4B3F-1FCE9D6BB1E3}"/>
              </a:ext>
            </a:extLst>
          </p:cNvPr>
          <p:cNvSpPr txBox="1"/>
          <p:nvPr/>
        </p:nvSpPr>
        <p:spPr>
          <a:xfrm>
            <a:off x="5768803" y="3429256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3  PFD.           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A5BED-137D-5B2A-04B6-40807AE26014}"/>
              </a:ext>
            </a:extLst>
          </p:cNvPr>
          <p:cNvSpPr txBox="1"/>
          <p:nvPr/>
        </p:nvSpPr>
        <p:spPr>
          <a:xfrm>
            <a:off x="5768803" y="3572131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4  </a:t>
            </a:r>
            <a:r>
              <a:rPr lang="en-US" sz="1000" dirty="0" err="1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ChemE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, so confusing 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001C2-3939-0CAF-9BC0-437A832A1E7D}"/>
              </a:ext>
            </a:extLst>
          </p:cNvPr>
          <p:cNvSpPr txBox="1"/>
          <p:nvPr/>
        </p:nvSpPr>
        <p:spPr>
          <a:xfrm>
            <a:off x="5768803" y="3724531"/>
            <a:ext cx="16112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Franklin Gothic"/>
                <a:ea typeface="ＭＳ Ｐゴシック"/>
                <a:cs typeface="Arial"/>
              </a:rPr>
              <a:t>5  Liquid + Vapor</a:t>
            </a:r>
            <a:endParaRPr lang="en-US" sz="1000" dirty="0">
              <a:solidFill>
                <a:srgbClr val="FFFFFF"/>
              </a:solidFill>
              <a:highlight>
                <a:srgbClr val="000000"/>
              </a:highlight>
              <a:latin typeface="Franklin Gothic"/>
              <a:cs typeface="Arial"/>
            </a:endParaRPr>
          </a:p>
        </p:txBody>
      </p:sp>
      <p:pic>
        <p:nvPicPr>
          <p:cNvPr id="16" name="Picture 15" descr="Distillation Columns – Visual Encyclopedia of Chemical Engineering Equipment">
            <a:extLst>
              <a:ext uri="{FF2B5EF4-FFF2-40B4-BE49-F238E27FC236}">
                <a16:creationId xmlns:a16="http://schemas.microsoft.com/office/drawing/2014/main" id="{3BFAD561-CF3E-58CD-AAA4-87B592A3D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8" t="1780" r="14236" b="33531"/>
          <a:stretch/>
        </p:blipFill>
        <p:spPr>
          <a:xfrm>
            <a:off x="5038725" y="895142"/>
            <a:ext cx="1533540" cy="1560394"/>
          </a:xfrm>
          <a:prstGeom prst="rect">
            <a:avLst/>
          </a:prstGeom>
        </p:spPr>
      </p:pic>
      <p:pic>
        <p:nvPicPr>
          <p:cNvPr id="17" name="Picture 16" descr="Parental Advisory - Wikipedia">
            <a:extLst>
              <a:ext uri="{FF2B5EF4-FFF2-40B4-BE49-F238E27FC236}">
                <a16:creationId xmlns:a16="http://schemas.microsoft.com/office/drawing/2014/main" id="{C2F9C4E2-FA67-BF60-61D1-236848B30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5" y="2047875"/>
            <a:ext cx="4667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1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BA64801B-F899-9D16-0587-18095D5F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86" y="1314450"/>
            <a:ext cx="5613627" cy="42291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0542F-E20C-132C-2B3D-74570E81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" y="1219200"/>
            <a:ext cx="5613627" cy="432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Uses a solid wax crust over melted wax to model the Earth’s crust over the mantle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It is used to study Earth’s plate tectonics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It can be used to predict the development of geological structures on a short time scale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8435" name="Picture 5">
            <a:extLst>
              <a:ext uri="{FF2B5EF4-FFF2-40B4-BE49-F238E27FC236}">
                <a16:creationId xmlns:a16="http://schemas.microsoft.com/office/drawing/2014/main" id="{EB333472-98A2-5ABB-392F-F507BBC1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384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56CB9DE-0180-24F3-5569-062BCFAF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Wax Plate Tectonics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DFB6C3-D67C-2BD3-1AA9-9844F909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en-US" altLang="en-US" dirty="0"/>
              <a:t>Wax Plate Tectonics Model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F9C6A942-E63B-6734-1114-F029B3B4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15" y="1295400"/>
            <a:ext cx="9695570" cy="52847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FAB1D173-B9DE-4375-EFF4-A82A069D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3"/>
            <a:ext cx="7467600" cy="41243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681ED984-2C4F-00ED-016D-CAEF0E86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en-US" altLang="en-US"/>
              <a:t>Wax Plate Tectonics Model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>
            <a:extLst>
              <a:ext uri="{FF2B5EF4-FFF2-40B4-BE49-F238E27FC236}">
                <a16:creationId xmlns:a16="http://schemas.microsoft.com/office/drawing/2014/main" id="{19CE836C-68BF-5531-44F5-EB33A77D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(A): How many dimensionless groups?</a:t>
            </a:r>
          </a:p>
        </p:txBody>
      </p:sp>
      <p:sp>
        <p:nvSpPr>
          <p:cNvPr id="22530" name="Text Box 3">
            <a:extLst>
              <a:ext uri="{FF2B5EF4-FFF2-40B4-BE49-F238E27FC236}">
                <a16:creationId xmlns:a16="http://schemas.microsoft.com/office/drawing/2014/main" id="{73FE81BF-29BB-D9AA-DFAC-7BF1EAB9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First, list the dimensions of each parameter: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819F30-D8E7-C24D-7EE4-D02AD8212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65712"/>
              </p:ext>
            </p:extLst>
          </p:nvPr>
        </p:nvGraphicFramePr>
        <p:xfrm>
          <a:off x="1957388" y="1371603"/>
          <a:ext cx="8405812" cy="3413145"/>
        </p:xfrm>
        <a:graphic>
          <a:graphicData uri="http://schemas.openxmlformats.org/drawingml/2006/table">
            <a:tbl>
              <a:tblPr/>
              <a:tblGrid>
                <a:gridCol w="322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Parameter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Symbol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Earth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Wax Model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Dimensions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Crust Thickness (m)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4.0*10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Velocity of moving plate (m/s)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1.0*10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-9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L/T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Crust density (kg/m3)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ρ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3300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790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M/L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Thermal conductivity (J/(m*s*C)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0.087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ML/T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l-G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Heat capacity (J/kg*C)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1360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2260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/T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l-G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Heat melting (J/kg)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ΔH</a:t>
                      </a:r>
                      <a:r>
                        <a:rPr kumimoji="0" lang="en-US" alt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melt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3.67*10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2.2*10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/T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8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Difference between melting point and surface temperature (C) 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alt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-T</a:t>
                      </a:r>
                      <a:r>
                        <a:rPr kumimoji="0" lang="en-US" alt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1200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38567FE8-ED01-CBD2-5A24-AE89A422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289176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    7 parameters </a:t>
            </a: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– 4 dimensions </a:t>
            </a:r>
            <a:r>
              <a:rPr lang="en-US" altLang="en-US" sz="2600" dirty="0">
                <a:solidFill>
                  <a:srgbClr val="FF0000"/>
                </a:solidFill>
              </a:rPr>
              <a:t>(M, L, T, </a:t>
            </a:r>
            <a:r>
              <a:rPr lang="el-GR" altLang="en-US" sz="2600" dirty="0">
                <a:solidFill>
                  <a:srgbClr val="FF0000"/>
                </a:solidFill>
              </a:rPr>
              <a:t>Θ</a:t>
            </a:r>
            <a:r>
              <a:rPr lang="en-US" altLang="en-US" sz="2600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b="1" dirty="0">
                <a:solidFill>
                  <a:srgbClr val="000000"/>
                </a:solidFill>
              </a:rPr>
              <a:t>= 3 dimensionless groups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BD43E-06F4-C725-D7EE-514A1BFB5720}"/>
              </a:ext>
            </a:extLst>
          </p:cNvPr>
          <p:cNvSpPr/>
          <p:nvPr/>
        </p:nvSpPr>
        <p:spPr>
          <a:xfrm>
            <a:off x="9220200" y="1762125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2C4D3A-57C5-76AF-0EB8-62315EB96335}"/>
              </a:ext>
            </a:extLst>
          </p:cNvPr>
          <p:cNvSpPr/>
          <p:nvPr/>
        </p:nvSpPr>
        <p:spPr>
          <a:xfrm>
            <a:off x="9144000" y="2066925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63303-9C87-3648-A447-4A9A7C85383E}"/>
              </a:ext>
            </a:extLst>
          </p:cNvPr>
          <p:cNvSpPr/>
          <p:nvPr/>
        </p:nvSpPr>
        <p:spPr>
          <a:xfrm>
            <a:off x="9220200" y="2447925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0DE390-02B4-400C-9CAE-AA398275F534}"/>
              </a:ext>
            </a:extLst>
          </p:cNvPr>
          <p:cNvSpPr/>
          <p:nvPr/>
        </p:nvSpPr>
        <p:spPr>
          <a:xfrm>
            <a:off x="9220200" y="2778125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C87EF-EAE2-A423-3E94-CCA28361B337}"/>
              </a:ext>
            </a:extLst>
          </p:cNvPr>
          <p:cNvSpPr/>
          <p:nvPr/>
        </p:nvSpPr>
        <p:spPr>
          <a:xfrm>
            <a:off x="9220200" y="3362325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C79B50-928D-70F3-4D42-2EDE53B2C44E}"/>
              </a:ext>
            </a:extLst>
          </p:cNvPr>
          <p:cNvSpPr/>
          <p:nvPr/>
        </p:nvSpPr>
        <p:spPr>
          <a:xfrm>
            <a:off x="9220200" y="3800475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06FA0C-BB0F-A34E-55CD-47E99BD9D320}"/>
              </a:ext>
            </a:extLst>
          </p:cNvPr>
          <p:cNvSpPr/>
          <p:nvPr/>
        </p:nvSpPr>
        <p:spPr>
          <a:xfrm>
            <a:off x="9218613" y="403225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5FEFE0-6FAC-3167-AB14-651D32BC72FB}"/>
              </a:ext>
            </a:extLst>
          </p:cNvPr>
          <p:cNvGrpSpPr>
            <a:grpSpLocks/>
          </p:cNvGrpSpPr>
          <p:nvPr/>
        </p:nvGrpSpPr>
        <p:grpSpPr bwMode="auto">
          <a:xfrm>
            <a:off x="1576388" y="1710543"/>
            <a:ext cx="381000" cy="2735263"/>
            <a:chOff x="76200" y="1676400"/>
            <a:chExt cx="381000" cy="2735805"/>
          </a:xfrm>
        </p:grpSpPr>
        <p:sp>
          <p:nvSpPr>
            <p:cNvPr id="22597" name="TextBox 2">
              <a:extLst>
                <a:ext uri="{FF2B5EF4-FFF2-40B4-BE49-F238E27FC236}">
                  <a16:creationId xmlns:a16="http://schemas.microsoft.com/office/drawing/2014/main" id="{6F4A53FD-69E3-57DD-D181-8E00CC69A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16764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B0F0"/>
                  </a:solidFill>
                </a:rPr>
                <a:t>1</a:t>
              </a:r>
              <a:endParaRPr lang="en-US" altLang="en-US">
                <a:solidFill>
                  <a:srgbClr val="0070C0"/>
                </a:solidFill>
              </a:endParaRPr>
            </a:p>
          </p:txBody>
        </p:sp>
        <p:sp>
          <p:nvSpPr>
            <p:cNvPr id="22598" name="TextBox 15">
              <a:extLst>
                <a:ext uri="{FF2B5EF4-FFF2-40B4-BE49-F238E27FC236}">
                  <a16:creationId xmlns:a16="http://schemas.microsoft.com/office/drawing/2014/main" id="{F1510E37-0F17-54BE-3381-94A792961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240849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dirty="0">
                  <a:solidFill>
                    <a:srgbClr val="00B0F0"/>
                  </a:solidFill>
                </a:rPr>
                <a:t>3</a:t>
              </a:r>
              <a:endParaRPr lang="en-US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2599" name="TextBox 16">
              <a:extLst>
                <a:ext uri="{FF2B5EF4-FFF2-40B4-BE49-F238E27FC236}">
                  <a16:creationId xmlns:a16="http://schemas.microsoft.com/office/drawing/2014/main" id="{A7CBF578-FDED-CD71-972A-9E4C4FB2E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2013466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B0F0"/>
                  </a:solidFill>
                </a:rPr>
                <a:t>2</a:t>
              </a:r>
              <a:endParaRPr lang="en-US" altLang="en-US">
                <a:solidFill>
                  <a:srgbClr val="0070C0"/>
                </a:solidFill>
              </a:endParaRPr>
            </a:p>
          </p:txBody>
        </p:sp>
        <p:sp>
          <p:nvSpPr>
            <p:cNvPr id="22600" name="TextBox 17">
              <a:extLst>
                <a:ext uri="{FF2B5EF4-FFF2-40B4-BE49-F238E27FC236}">
                  <a16:creationId xmlns:a16="http://schemas.microsoft.com/office/drawing/2014/main" id="{AB5CD64C-3B99-B5DC-C8BF-B01280185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291692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B0F0"/>
                  </a:solidFill>
                </a:rPr>
                <a:t>5</a:t>
              </a:r>
              <a:endParaRPr lang="en-US" altLang="en-US">
                <a:solidFill>
                  <a:srgbClr val="0070C0"/>
                </a:solidFill>
              </a:endParaRPr>
            </a:p>
          </p:txBody>
        </p:sp>
        <p:sp>
          <p:nvSpPr>
            <p:cNvPr id="22601" name="TextBox 18">
              <a:extLst>
                <a:ext uri="{FF2B5EF4-FFF2-40B4-BE49-F238E27FC236}">
                  <a16:creationId xmlns:a16="http://schemas.microsoft.com/office/drawing/2014/main" id="{29AE6578-41E0-69A5-00D5-CEA5A217D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2807732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B0F0"/>
                  </a:solidFill>
                </a:rPr>
                <a:t>4</a:t>
              </a:r>
              <a:endParaRPr lang="en-US" altLang="en-US">
                <a:solidFill>
                  <a:srgbClr val="0070C0"/>
                </a:solidFill>
              </a:endParaRPr>
            </a:p>
          </p:txBody>
        </p:sp>
        <p:sp>
          <p:nvSpPr>
            <p:cNvPr id="22602" name="TextBox 19">
              <a:extLst>
                <a:ext uri="{FF2B5EF4-FFF2-40B4-BE49-F238E27FC236}">
                  <a16:creationId xmlns:a16="http://schemas.microsoft.com/office/drawing/2014/main" id="{14E8C2D1-8809-31AD-7EC1-F4A0F2741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042873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B0F0"/>
                  </a:solidFill>
                </a:rPr>
                <a:t>7</a:t>
              </a:r>
              <a:endParaRPr lang="en-US" altLang="en-US">
                <a:solidFill>
                  <a:srgbClr val="0070C0"/>
                </a:solidFill>
              </a:endParaRPr>
            </a:p>
          </p:txBody>
        </p:sp>
        <p:sp>
          <p:nvSpPr>
            <p:cNvPr id="22603" name="TextBox 20">
              <a:extLst>
                <a:ext uri="{FF2B5EF4-FFF2-40B4-BE49-F238E27FC236}">
                  <a16:creationId xmlns:a16="http://schemas.microsoft.com/office/drawing/2014/main" id="{E1EF5067-571F-1102-790F-D22300ED6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596492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B0F0"/>
                  </a:solidFill>
                </a:rPr>
                <a:t>6</a:t>
              </a:r>
              <a:endParaRPr lang="en-US" alt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2849FC-467E-0D58-7C37-3EC694359F42}"/>
              </a:ext>
            </a:extLst>
          </p:cNvPr>
          <p:cNvCxnSpPr/>
          <p:nvPr/>
        </p:nvCxnSpPr>
        <p:spPr>
          <a:xfrm>
            <a:off x="4038600" y="6279776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DCD5CA0-AF35-A32E-85A7-4F9B84BE5577}"/>
              </a:ext>
            </a:extLst>
          </p:cNvPr>
          <p:cNvSpPr txBox="1"/>
          <p:nvPr/>
        </p:nvSpPr>
        <p:spPr>
          <a:xfrm>
            <a:off x="10439400" y="2715105"/>
            <a:ext cx="152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Remember:</a:t>
            </a:r>
          </a:p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J = N*m</a:t>
            </a:r>
          </a:p>
          <a:p>
            <a:r>
              <a:rPr lang="en-US" b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N = kg*m/s2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>
            <a:extLst>
              <a:ext uri="{FF2B5EF4-FFF2-40B4-BE49-F238E27FC236}">
                <a16:creationId xmlns:a16="http://schemas.microsoft.com/office/drawing/2014/main" id="{8BEFE4B6-86B0-DFD3-E567-A83DC032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4"/>
          <a:stretch>
            <a:fillRect/>
          </a:stretch>
        </p:blipFill>
        <p:spPr bwMode="auto">
          <a:xfrm>
            <a:off x="1292114" y="1384543"/>
            <a:ext cx="9607771" cy="53315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3">
            <a:extLst>
              <a:ext uri="{FF2B5EF4-FFF2-40B4-BE49-F238E27FC236}">
                <a16:creationId xmlns:a16="http://schemas.microsoft.com/office/drawing/2014/main" id="{FEDF76C3-18D1-DB96-A5D2-5EED4C147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8" y="1031239"/>
            <a:ext cx="96077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For future work – find or make a dimensional reference!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F26CE29-04E1-A8C2-DDA9-B586B71AC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Aside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>
            <a:extLst>
              <a:ext uri="{FF2B5EF4-FFF2-40B4-BE49-F238E27FC236}">
                <a16:creationId xmlns:a16="http://schemas.microsoft.com/office/drawing/2014/main" id="{19CE836C-68BF-5531-44F5-EB33A77D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(B): Derive dimensionless groups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819F30-D8E7-C24D-7EE4-D02AD8212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41650"/>
              </p:ext>
            </p:extLst>
          </p:nvPr>
        </p:nvGraphicFramePr>
        <p:xfrm>
          <a:off x="1957388" y="1371603"/>
          <a:ext cx="8405812" cy="3413145"/>
        </p:xfrm>
        <a:graphic>
          <a:graphicData uri="http://schemas.openxmlformats.org/drawingml/2006/table">
            <a:tbl>
              <a:tblPr/>
              <a:tblGrid>
                <a:gridCol w="322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Parameter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Symbol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Earth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Wax Model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Dimensions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Crust Thickness (m)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4.0*10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Velocity of moving plate (m/s)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1.0*10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-9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L/T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Crust density (kg/m3)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ρ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3300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790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M/L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Thermal conductivity (J/(m*s*C)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0.087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ML/T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l-G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Heat capacity (J/kg*C)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1360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2260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/T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l-G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Heat melting (J/kg)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ΔH</a:t>
                      </a:r>
                      <a:r>
                        <a:rPr kumimoji="0" lang="en-US" alt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melt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3.67*10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2.2*10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/T</a:t>
                      </a:r>
                      <a:r>
                        <a:rPr kumimoji="0" lang="en-US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8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Difference between melting point and surface temperature (C) 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alt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-T</a:t>
                      </a:r>
                      <a:r>
                        <a:rPr kumimoji="0" lang="en-US" alt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1200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Θ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2E03885-0771-AF7F-F555-03226F4F7010}"/>
              </a:ext>
            </a:extLst>
          </p:cNvPr>
          <p:cNvSpPr txBox="1"/>
          <p:nvPr/>
        </p:nvSpPr>
        <p:spPr>
          <a:xfrm>
            <a:off x="2774146" y="5256072"/>
            <a:ext cx="6643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Core variables are given in the problem statement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5DF00F-63D0-3CBF-6B53-8CEEAD28626F}"/>
              </a:ext>
            </a:extLst>
          </p:cNvPr>
          <p:cNvSpPr/>
          <p:nvPr/>
        </p:nvSpPr>
        <p:spPr>
          <a:xfrm>
            <a:off x="1959497" y="2063723"/>
            <a:ext cx="8403703" cy="321668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F9DB5-226B-E8D0-D9F2-439548F7BC2B}"/>
              </a:ext>
            </a:extLst>
          </p:cNvPr>
          <p:cNvSpPr/>
          <p:nvPr/>
        </p:nvSpPr>
        <p:spPr>
          <a:xfrm>
            <a:off x="1957388" y="2721487"/>
            <a:ext cx="8403703" cy="549195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9FDFFC-E46B-3C1E-7AE5-09677D2FBC3D}"/>
              </a:ext>
            </a:extLst>
          </p:cNvPr>
          <p:cNvSpPr/>
          <p:nvPr/>
        </p:nvSpPr>
        <p:spPr>
          <a:xfrm>
            <a:off x="1957388" y="3651967"/>
            <a:ext cx="8403703" cy="321668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6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547FB0E-27D7-C7A8-6DA4-E0A5C61E4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40" y="757238"/>
            <a:ext cx="8305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Write the general formula for a </a:t>
            </a:r>
            <a:r>
              <a:rPr lang="en-US" altLang="en-US" sz="2600" dirty="0" err="1">
                <a:solidFill>
                  <a:srgbClr val="000000"/>
                </a:solidFill>
              </a:rPr>
              <a:t>Π</a:t>
            </a:r>
            <a:r>
              <a:rPr lang="en-US" altLang="en-US" sz="2600" dirty="0">
                <a:solidFill>
                  <a:srgbClr val="000000"/>
                </a:solidFill>
              </a:rPr>
              <a:t> group in this system: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id="{F31BE67D-F6E1-9AF5-0BAE-FC87BC7B3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40" y="1741488"/>
            <a:ext cx="8305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Substitute dimensions: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826B6865-29BA-0CFE-D022-12E25DFCC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40" y="2884488"/>
            <a:ext cx="8305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Combine exponents: 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id="{69F3AC68-471C-DB48-C659-97E4C962F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40" y="3951288"/>
            <a:ext cx="830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Write a system of equations: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1800" dirty="0"/>
              <a:t>			0 = </a:t>
            </a:r>
            <a:r>
              <a:rPr lang="en-US" altLang="en-US" sz="1800" dirty="0" err="1"/>
              <a:t>c+d</a:t>
            </a:r>
            <a:endParaRPr lang="en-US" altLang="en-US" sz="1800" dirty="0"/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500" dirty="0"/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1800" dirty="0"/>
              <a:t>			0 = -b-3d-2e-2f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500" dirty="0"/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1800" dirty="0"/>
              <a:t>			0 = -</a:t>
            </a:r>
            <a:r>
              <a:rPr lang="en-US" altLang="en-US" sz="1800" dirty="0" err="1"/>
              <a:t>d-e+g</a:t>
            </a:r>
            <a:endParaRPr lang="en-US" altLang="en-US" sz="1800" dirty="0"/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500" dirty="0"/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r>
              <a:rPr lang="en-US" altLang="en-US" sz="1800" dirty="0"/>
              <a:t>			0 = a+b-3c+d+2e+2f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1800" dirty="0"/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1800" dirty="0"/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None/>
            </a:pPr>
            <a:endParaRPr lang="en-US" altLang="en-US" sz="2600" dirty="0">
              <a:solidFill>
                <a:srgbClr val="00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DFFBA2B-4110-8713-0256-75C0AEDA0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19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FF0000"/>
                </a:solidFill>
              </a:rPr>
              <a:t>Mass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3A8AD9-8396-1CFA-00A3-850008EE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768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70C0"/>
                </a:solidFill>
              </a:rPr>
              <a:t>Time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063B00-C5FA-5F06-CFA6-C86F5FC3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421316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7030A0"/>
                </a:solidFill>
              </a:rPr>
              <a:t>Temperature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D7AE80-376E-183C-26FB-24F5A492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5938841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B050"/>
                </a:solidFill>
              </a:rPr>
              <a:t>Length </a:t>
            </a:r>
          </a:p>
        </p:txBody>
      </p:sp>
      <p:graphicFrame>
        <p:nvGraphicFramePr>
          <p:cNvPr id="79887" name="Object 1039">
            <a:extLst>
              <a:ext uri="{FF2B5EF4-FFF2-40B4-BE49-F238E27FC236}">
                <a16:creationId xmlns:a16="http://schemas.microsoft.com/office/drawing/2014/main" id="{460B462B-2EC3-FF8C-4817-526E39F564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97699"/>
              </p:ext>
            </p:extLst>
          </p:nvPr>
        </p:nvGraphicFramePr>
        <p:xfrm>
          <a:off x="3886200" y="1300167"/>
          <a:ext cx="44196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980600" imgH="4978400" progId="Equation.3">
                  <p:embed/>
                </p:oleObj>
              </mc:Choice>
              <mc:Fallback>
                <p:oleObj name="Equation" r:id="rId3" imgW="47980600" imgH="497840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300167"/>
                        <a:ext cx="44196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1040">
            <a:extLst>
              <a:ext uri="{FF2B5EF4-FFF2-40B4-BE49-F238E27FC236}">
                <a16:creationId xmlns:a16="http://schemas.microsoft.com/office/drawing/2014/main" id="{F73B66CF-AD0F-D7D4-40CA-0C169BE93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29409"/>
              </p:ext>
            </p:extLst>
          </p:nvPr>
        </p:nvGraphicFramePr>
        <p:xfrm>
          <a:off x="3314700" y="2082007"/>
          <a:ext cx="55626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858400" imgH="10820400" progId="Equation.3">
                  <p:embed/>
                </p:oleObj>
              </mc:Choice>
              <mc:Fallback>
                <p:oleObj name="Equation" r:id="rId5" imgW="60858400" imgH="10820400" progId="Equation.3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082007"/>
                        <a:ext cx="55626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9" name="Object 1041">
            <a:extLst>
              <a:ext uri="{FF2B5EF4-FFF2-40B4-BE49-F238E27FC236}">
                <a16:creationId xmlns:a16="http://schemas.microsoft.com/office/drawing/2014/main" id="{940DAC7C-68EE-1B6D-9B84-DB4864C50C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321050"/>
          <a:ext cx="6096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274200" imgH="4978400" progId="Equation.3">
                  <p:embed/>
                </p:oleObj>
              </mc:Choice>
              <mc:Fallback>
                <p:oleObj name="Equation" r:id="rId7" imgW="60274200" imgH="497840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21050"/>
                        <a:ext cx="60960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TextBox 1">
            <a:extLst>
              <a:ext uri="{FF2B5EF4-FFF2-40B4-BE49-F238E27FC236}">
                <a16:creationId xmlns:a16="http://schemas.microsoft.com/office/drawing/2014/main" id="{0A2B66C9-2B49-FC10-0559-FC878FA0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4456116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638" name="TextBox 2">
            <a:extLst>
              <a:ext uri="{FF2B5EF4-FFF2-40B4-BE49-F238E27FC236}">
                <a16:creationId xmlns:a16="http://schemas.microsoft.com/office/drawing/2014/main" id="{8F9AC270-2874-FEC6-A9FE-41CE155A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639" name="TextBox 3">
            <a:extLst>
              <a:ext uri="{FF2B5EF4-FFF2-40B4-BE49-F238E27FC236}">
                <a16:creationId xmlns:a16="http://schemas.microsoft.com/office/drawing/2014/main" id="{CCBC6AB3-267B-A2C1-1D7E-C224CD59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54165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640" name="TextBox 4">
            <a:extLst>
              <a:ext uri="{FF2B5EF4-FFF2-40B4-BE49-F238E27FC236}">
                <a16:creationId xmlns:a16="http://schemas.microsoft.com/office/drawing/2014/main" id="{8F61832E-6446-BB92-C0E5-68E92B47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5938841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F4CE4D1-25F9-768F-B8FF-6C198DFE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100834"/>
            <a:ext cx="9725724" cy="7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Part (B): Derive dimensionless groups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7548</TotalTime>
  <Words>1272</Words>
  <Application>Microsoft Office PowerPoint</Application>
  <PresentationFormat>Widescreen</PresentationFormat>
  <Paragraphs>261</Paragraphs>
  <Slides>22</Slides>
  <Notes>18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strikes,  you’re out!  Wax model is not dynamically similar to Earth’s plate tectonics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5.ds.1</dc:title>
  <dc:creator>Colin Buss</dc:creator>
  <cp:lastModifiedBy>Burke Hart Hamilton Combs</cp:lastModifiedBy>
  <cp:revision>240</cp:revision>
  <cp:lastPrinted>1601-01-01T00:00:00Z</cp:lastPrinted>
  <dcterms:created xsi:type="dcterms:W3CDTF">2010-11-30T18:12:28Z</dcterms:created>
  <dcterms:modified xsi:type="dcterms:W3CDTF">2024-12-05T00:29:11Z</dcterms:modified>
</cp:coreProperties>
</file>