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9"/>
  </p:notesMasterIdLst>
  <p:sldIdLst>
    <p:sldId id="256" r:id="rId2"/>
    <p:sldId id="317" r:id="rId3"/>
    <p:sldId id="257" r:id="rId4"/>
    <p:sldId id="318" r:id="rId5"/>
    <p:sldId id="319" r:id="rId6"/>
    <p:sldId id="320" r:id="rId7"/>
    <p:sldId id="322" r:id="rId8"/>
    <p:sldId id="316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263" r:id="rId17"/>
    <p:sldId id="315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000000"/>
          </p15:clr>
        </p15:guide>
        <p15:guide id="2" pos="3840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F9C"/>
    <a:srgbClr val="CC00CC"/>
    <a:srgbClr val="9D85BD"/>
    <a:srgbClr val="7488C6"/>
    <a:srgbClr val="7DB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0327" autoAdjust="0"/>
  </p:normalViewPr>
  <p:slideViewPr>
    <p:cSldViewPr snapToGrid="0">
      <p:cViewPr varScale="1">
        <p:scale>
          <a:sx n="54" d="100"/>
          <a:sy n="54" d="100"/>
        </p:scale>
        <p:origin x="980" y="4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10165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8959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0117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50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Error 1 = No Chlorine Entering System</a:t>
            </a:r>
          </a:p>
          <a:p>
            <a:r>
              <a:rPr lang="en-US" dirty="0"/>
              <a:t>Error 2 = No CS2 to Carbon tetrachloride synthesis reactor II</a:t>
            </a:r>
          </a:p>
          <a:p>
            <a:r>
              <a:rPr lang="en-US" dirty="0"/>
              <a:t>Error 3 = No purge on Reactor 1 CS2 and Cl2 recycle loop</a:t>
            </a:r>
          </a:p>
          <a:p>
            <a:r>
              <a:rPr lang="en-US" dirty="0"/>
              <a:t>Error 4 = Wrong temperature on </a:t>
            </a:r>
            <a:r>
              <a:rPr lang="en-US" dirty="0" err="1"/>
              <a:t>Liq</a:t>
            </a:r>
            <a:r>
              <a:rPr lang="en-US" dirty="0"/>
              <a:t>-Gas separator @ 155C</a:t>
            </a:r>
          </a:p>
          <a:p>
            <a:r>
              <a:rPr lang="en-US" dirty="0"/>
              <a:t>Error 5 = Solid-gas separator @ 150 C incorrectly labeled</a:t>
            </a:r>
          </a:p>
          <a:p>
            <a:endParaRPr lang="en-US" dirty="0"/>
          </a:p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For future TAs, the error buttons were created using action buttons. These buttons can be found under Insert&gt;Shapes&gt;Action Buttons. The slide they link to can be edited by right-clicking on the button and then selecting edit link. The same can be done to select edit text to change the name on the button.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2330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Phase lines!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6248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2" name="Google Shape;2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 slide for clicking mistakes</a:t>
            </a:r>
            <a:endParaRPr dirty="0"/>
          </a:p>
        </p:txBody>
      </p:sp>
      <p:sp>
        <p:nvSpPr>
          <p:cNvPr id="283" name="Google Shape;283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767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.9 Flowsheet">
  <p:cSld name="2.9 Flowshee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5" name="Google Shape;35;p5"/>
          <p:cNvGrpSpPr/>
          <p:nvPr/>
        </p:nvGrpSpPr>
        <p:grpSpPr>
          <a:xfrm>
            <a:off x="637205" y="186722"/>
            <a:ext cx="11191591" cy="6290278"/>
            <a:chOff x="477900" y="186722"/>
            <a:chExt cx="8393693" cy="6290278"/>
          </a:xfrm>
        </p:grpSpPr>
        <p:sp>
          <p:nvSpPr>
            <p:cNvPr id="36" name="Google Shape;36;p5"/>
            <p:cNvSpPr/>
            <p:nvPr/>
          </p:nvSpPr>
          <p:spPr>
            <a:xfrm>
              <a:off x="1101725" y="718782"/>
              <a:ext cx="228600" cy="2286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7" name="Google Shape;37;p5"/>
            <p:cNvCxnSpPr>
              <a:endCxn id="36" idx="2"/>
            </p:cNvCxnSpPr>
            <p:nvPr/>
          </p:nvCxnSpPr>
          <p:spPr>
            <a:xfrm rot="10800000" flipH="1">
              <a:off x="478025" y="833082"/>
              <a:ext cx="623700" cy="1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sp>
          <p:nvSpPr>
            <p:cNvPr id="38" name="Google Shape;38;p5"/>
            <p:cNvSpPr/>
            <p:nvPr/>
          </p:nvSpPr>
          <p:spPr>
            <a:xfrm>
              <a:off x="2433484" y="663122"/>
              <a:ext cx="690716" cy="3429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mixer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9" name="Google Shape;39;p5"/>
            <p:cNvCxnSpPr>
              <a:stCxn id="36" idx="6"/>
              <a:endCxn id="38" idx="1"/>
            </p:cNvCxnSpPr>
            <p:nvPr/>
          </p:nvCxnSpPr>
          <p:spPr>
            <a:xfrm>
              <a:off x="1330325" y="833082"/>
              <a:ext cx="1103100" cy="15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sp>
          <p:nvSpPr>
            <p:cNvPr id="40" name="Google Shape;40;p5"/>
            <p:cNvSpPr/>
            <p:nvPr/>
          </p:nvSpPr>
          <p:spPr>
            <a:xfrm>
              <a:off x="4043516" y="477384"/>
              <a:ext cx="1447800" cy="714375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carbon disulfide synthesis reactor</a:t>
              </a:r>
              <a:endParaRPr sz="140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800</a:t>
              </a:r>
              <a:r>
                <a:rPr lang="en-US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°C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1" name="Google Shape;41;p5"/>
            <p:cNvCxnSpPr>
              <a:stCxn id="38" idx="3"/>
              <a:endCxn id="40" idx="1"/>
            </p:cNvCxnSpPr>
            <p:nvPr/>
          </p:nvCxnSpPr>
          <p:spPr>
            <a:xfrm>
              <a:off x="3124200" y="834572"/>
              <a:ext cx="9192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sp>
          <p:nvSpPr>
            <p:cNvPr id="42" name="Google Shape;42;p5"/>
            <p:cNvSpPr/>
            <p:nvPr/>
          </p:nvSpPr>
          <p:spPr>
            <a:xfrm>
              <a:off x="5250016" y="2131088"/>
              <a:ext cx="1303184" cy="9906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carbon tetrachloride synthesis </a:t>
              </a:r>
              <a:b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</a:b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reactor I, 130</a:t>
              </a:r>
              <a:r>
                <a:rPr lang="en-US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°C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" name="Google Shape;43;p5"/>
            <p:cNvSpPr/>
            <p:nvPr/>
          </p:nvSpPr>
          <p:spPr>
            <a:xfrm>
              <a:off x="3437423" y="2310703"/>
              <a:ext cx="915687" cy="631371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liquid-gas separator 60</a:t>
              </a:r>
              <a:r>
                <a:rPr lang="en-US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°C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" name="Google Shape;44;p5"/>
            <p:cNvSpPr/>
            <p:nvPr/>
          </p:nvSpPr>
          <p:spPr>
            <a:xfrm>
              <a:off x="2285356" y="3095833"/>
              <a:ext cx="915687" cy="631371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liquid-gas separator 155</a:t>
              </a:r>
              <a:r>
                <a:rPr lang="en-US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°C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" name="Google Shape;45;p5"/>
            <p:cNvSpPr/>
            <p:nvPr/>
          </p:nvSpPr>
          <p:spPr>
            <a:xfrm>
              <a:off x="3548155" y="4765658"/>
              <a:ext cx="1303184" cy="990600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carbon tetrachloride synthesis </a:t>
              </a:r>
              <a:b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</a:b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reactor II, 60</a:t>
              </a:r>
              <a:r>
                <a:rPr lang="en-US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°C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5871292" y="4945272"/>
              <a:ext cx="915687" cy="631371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solid-gas separator 150</a:t>
              </a:r>
              <a:r>
                <a:rPr lang="en-US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°C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7438924" y="4333618"/>
              <a:ext cx="915687" cy="631371"/>
            </a:xfrm>
            <a:prstGeom prst="rect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liquid-gas separator 60</a:t>
              </a:r>
              <a:r>
                <a:rPr lang="en-US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°C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6672679" y="1524000"/>
              <a:ext cx="228600" cy="2286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5"/>
            <p:cNvSpPr/>
            <p:nvPr/>
          </p:nvSpPr>
          <p:spPr>
            <a:xfrm>
              <a:off x="7778093" y="3496482"/>
              <a:ext cx="228600" cy="2286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5"/>
            <p:cNvSpPr/>
            <p:nvPr/>
          </p:nvSpPr>
          <p:spPr>
            <a:xfrm>
              <a:off x="2628901" y="4149272"/>
              <a:ext cx="228600" cy="2286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5"/>
            <p:cNvSpPr/>
            <p:nvPr/>
          </p:nvSpPr>
          <p:spPr>
            <a:xfrm>
              <a:off x="1102046" y="5777039"/>
              <a:ext cx="228600" cy="2286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1804439" y="6248400"/>
              <a:ext cx="228600" cy="2286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3" name="Google Shape;53;p5"/>
            <p:cNvCxnSpPr>
              <a:stCxn id="51" idx="0"/>
              <a:endCxn id="36" idx="4"/>
            </p:cNvCxnSpPr>
            <p:nvPr/>
          </p:nvCxnSpPr>
          <p:spPr>
            <a:xfrm rot="10800000">
              <a:off x="1216046" y="947339"/>
              <a:ext cx="300" cy="48297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54" name="Google Shape;54;p5"/>
            <p:cNvCxnSpPr>
              <a:stCxn id="40" idx="3"/>
              <a:endCxn id="48" idx="0"/>
            </p:cNvCxnSpPr>
            <p:nvPr/>
          </p:nvCxnSpPr>
          <p:spPr>
            <a:xfrm>
              <a:off x="5491316" y="834571"/>
              <a:ext cx="1295700" cy="6894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55" name="Google Shape;55;p5"/>
            <p:cNvCxnSpPr>
              <a:stCxn id="48" idx="4"/>
              <a:endCxn id="42" idx="3"/>
            </p:cNvCxnSpPr>
            <p:nvPr/>
          </p:nvCxnSpPr>
          <p:spPr>
            <a:xfrm rot="5400000">
              <a:off x="6233179" y="2072700"/>
              <a:ext cx="873900" cy="2337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56" name="Google Shape;56;p5"/>
            <p:cNvCxnSpPr>
              <a:stCxn id="43" idx="0"/>
              <a:endCxn id="48" idx="2"/>
            </p:cNvCxnSpPr>
            <p:nvPr/>
          </p:nvCxnSpPr>
          <p:spPr>
            <a:xfrm rot="-5400000">
              <a:off x="4947817" y="585853"/>
              <a:ext cx="672300" cy="27774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57" name="Google Shape;57;p5"/>
            <p:cNvCxnSpPr>
              <a:stCxn id="43" idx="2"/>
              <a:endCxn id="44" idx="3"/>
            </p:cNvCxnSpPr>
            <p:nvPr/>
          </p:nvCxnSpPr>
          <p:spPr>
            <a:xfrm rot="5400000">
              <a:off x="3313417" y="2829724"/>
              <a:ext cx="469500" cy="6942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58" name="Google Shape;58;p5"/>
            <p:cNvCxnSpPr>
              <a:stCxn id="52" idx="0"/>
              <a:endCxn id="44" idx="1"/>
            </p:cNvCxnSpPr>
            <p:nvPr/>
          </p:nvCxnSpPr>
          <p:spPr>
            <a:xfrm rot="-5400000">
              <a:off x="683639" y="4646700"/>
              <a:ext cx="2836800" cy="3666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59" name="Google Shape;59;p5"/>
            <p:cNvCxnSpPr>
              <a:stCxn id="50" idx="4"/>
              <a:endCxn id="45" idx="1"/>
            </p:cNvCxnSpPr>
            <p:nvPr/>
          </p:nvCxnSpPr>
          <p:spPr>
            <a:xfrm rot="-5400000" flipH="1">
              <a:off x="2704051" y="4417022"/>
              <a:ext cx="883200" cy="8049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0" name="Google Shape;60;p5"/>
            <p:cNvCxnSpPr>
              <a:stCxn id="49" idx="2"/>
              <a:endCxn id="50" idx="6"/>
            </p:cNvCxnSpPr>
            <p:nvPr/>
          </p:nvCxnSpPr>
          <p:spPr>
            <a:xfrm flipH="1">
              <a:off x="2857493" y="3610782"/>
              <a:ext cx="4920600" cy="652800"/>
            </a:xfrm>
            <a:prstGeom prst="bentConnector3">
              <a:avLst>
                <a:gd name="adj1" fmla="val 61757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1" name="Google Shape;61;p5"/>
            <p:cNvCxnSpPr>
              <a:stCxn id="46" idx="0"/>
              <a:endCxn id="47" idx="1"/>
            </p:cNvCxnSpPr>
            <p:nvPr/>
          </p:nvCxnSpPr>
          <p:spPr>
            <a:xfrm rot="-5400000">
              <a:off x="6735936" y="4242372"/>
              <a:ext cx="296100" cy="11097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2" name="Google Shape;62;p5"/>
            <p:cNvCxnSpPr>
              <a:stCxn id="47" idx="2"/>
              <a:endCxn id="52" idx="6"/>
            </p:cNvCxnSpPr>
            <p:nvPr/>
          </p:nvCxnSpPr>
          <p:spPr>
            <a:xfrm rot="5400000">
              <a:off x="4266018" y="2731939"/>
              <a:ext cx="1397700" cy="58638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3" name="Google Shape;63;p5"/>
            <p:cNvCxnSpPr>
              <a:stCxn id="42" idx="1"/>
              <a:endCxn id="43" idx="3"/>
            </p:cNvCxnSpPr>
            <p:nvPr/>
          </p:nvCxnSpPr>
          <p:spPr>
            <a:xfrm rot="10800000">
              <a:off x="4353016" y="2626388"/>
              <a:ext cx="89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4" name="Google Shape;64;p5"/>
            <p:cNvCxnSpPr>
              <a:endCxn id="38" idx="0"/>
            </p:cNvCxnSpPr>
            <p:nvPr/>
          </p:nvCxnSpPr>
          <p:spPr>
            <a:xfrm>
              <a:off x="2778842" y="186722"/>
              <a:ext cx="0" cy="4764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5" name="Google Shape;65;p5"/>
            <p:cNvCxnSpPr>
              <a:stCxn id="44" idx="2"/>
              <a:endCxn id="50" idx="0"/>
            </p:cNvCxnSpPr>
            <p:nvPr/>
          </p:nvCxnSpPr>
          <p:spPr>
            <a:xfrm>
              <a:off x="2743200" y="3727204"/>
              <a:ext cx="0" cy="4221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6" name="Google Shape;66;p5"/>
            <p:cNvCxnSpPr>
              <a:stCxn id="47" idx="0"/>
              <a:endCxn id="49" idx="4"/>
            </p:cNvCxnSpPr>
            <p:nvPr/>
          </p:nvCxnSpPr>
          <p:spPr>
            <a:xfrm rot="10800000">
              <a:off x="7892268" y="3725218"/>
              <a:ext cx="4500" cy="6084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7" name="Google Shape;67;p5"/>
            <p:cNvCxnSpPr>
              <a:stCxn id="51" idx="2"/>
            </p:cNvCxnSpPr>
            <p:nvPr/>
          </p:nvCxnSpPr>
          <p:spPr>
            <a:xfrm rot="10800000">
              <a:off x="478046" y="5891339"/>
              <a:ext cx="624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cxnSp>
          <p:nvCxnSpPr>
            <p:cNvPr id="68" name="Google Shape;68;p5"/>
            <p:cNvCxnSpPr>
              <a:stCxn id="52" idx="2"/>
            </p:cNvCxnSpPr>
            <p:nvPr/>
          </p:nvCxnSpPr>
          <p:spPr>
            <a:xfrm rot="10800000">
              <a:off x="856139" y="6362700"/>
              <a:ext cx="9483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sp>
          <p:nvSpPr>
            <p:cNvPr id="69" name="Google Shape;69;p5"/>
            <p:cNvSpPr txBox="1"/>
            <p:nvPr/>
          </p:nvSpPr>
          <p:spPr>
            <a:xfrm>
              <a:off x="477948" y="381000"/>
              <a:ext cx="861133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3FF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makeup:</a:t>
              </a:r>
              <a:endParaRPr sz="140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3FF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sz="1400" b="1">
                <a:solidFill>
                  <a:srgbClr val="003FF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0" name="Google Shape;70;p5"/>
            <p:cNvSpPr txBox="1"/>
            <p:nvPr/>
          </p:nvSpPr>
          <p:spPr>
            <a:xfrm>
              <a:off x="1590295" y="564894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3FF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sz="1400" b="1">
                <a:solidFill>
                  <a:srgbClr val="003FF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1" name="Google Shape;71;p5"/>
            <p:cNvSpPr txBox="1"/>
            <p:nvPr/>
          </p:nvSpPr>
          <p:spPr>
            <a:xfrm>
              <a:off x="3547572" y="339272"/>
              <a:ext cx="31451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sz="1400" b="1">
                <a:solidFill>
                  <a:srgbClr val="003FF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3FF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sz="1400" b="1">
                <a:solidFill>
                  <a:srgbClr val="003FF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2" name="Google Shape;72;p5"/>
            <p:cNvSpPr txBox="1"/>
            <p:nvPr/>
          </p:nvSpPr>
          <p:spPr>
            <a:xfrm>
              <a:off x="2743200" y="192315"/>
              <a:ext cx="314510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</a:t>
              </a:r>
              <a:endParaRPr sz="14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3" name="Google Shape;73;p5"/>
            <p:cNvSpPr txBox="1"/>
            <p:nvPr/>
          </p:nvSpPr>
          <p:spPr>
            <a:xfrm>
              <a:off x="5515914" y="513728"/>
              <a:ext cx="473206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4" name="Google Shape;74;p5"/>
            <p:cNvSpPr txBox="1"/>
            <p:nvPr/>
          </p:nvSpPr>
          <p:spPr>
            <a:xfrm>
              <a:off x="6746408" y="911423"/>
              <a:ext cx="473206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" name="Google Shape;75;p5"/>
            <p:cNvSpPr txBox="1"/>
            <p:nvPr/>
          </p:nvSpPr>
          <p:spPr>
            <a:xfrm>
              <a:off x="6841994" y="2133600"/>
              <a:ext cx="473206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740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740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" name="Google Shape;76;p5"/>
            <p:cNvSpPr txBox="1"/>
            <p:nvPr/>
          </p:nvSpPr>
          <p:spPr>
            <a:xfrm>
              <a:off x="5989120" y="1035252"/>
              <a:ext cx="473206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740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740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" name="Google Shape;77;p5"/>
            <p:cNvSpPr txBox="1"/>
            <p:nvPr/>
          </p:nvSpPr>
          <p:spPr>
            <a:xfrm>
              <a:off x="3870194" y="1762780"/>
              <a:ext cx="473206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740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740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8" name="Google Shape;78;p5"/>
            <p:cNvSpPr txBox="1"/>
            <p:nvPr/>
          </p:nvSpPr>
          <p:spPr>
            <a:xfrm>
              <a:off x="4648200" y="1671165"/>
              <a:ext cx="582211" cy="9541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740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740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CCl</a:t>
              </a:r>
              <a:r>
                <a:rPr lang="en-US" sz="1400" b="1" baseline="-2500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sz="14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3886200" y="2973262"/>
              <a:ext cx="77171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CCl</a:t>
              </a:r>
              <a:r>
                <a:rPr lang="en-US" sz="1400" b="1" baseline="-2500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sz="14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1717991" y="2853872"/>
              <a:ext cx="77171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CCl</a:t>
              </a:r>
              <a:r>
                <a:rPr lang="en-US" sz="1400" b="1" baseline="-2500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sz="14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2717852" y="2546095"/>
              <a:ext cx="5533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CCl</a:t>
              </a:r>
              <a:r>
                <a:rPr lang="en-US" sz="1400" b="1" baseline="-2500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sz="14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520503" y="1854759"/>
              <a:ext cx="5533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CCl</a:t>
              </a:r>
              <a:r>
                <a:rPr lang="en-US" sz="1400" b="1" baseline="-2500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sz="1400" b="1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2178088" y="3768272"/>
              <a:ext cx="771710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4" name="Google Shape;84;p5"/>
            <p:cNvSpPr txBox="1"/>
            <p:nvPr/>
          </p:nvSpPr>
          <p:spPr>
            <a:xfrm>
              <a:off x="3057710" y="3990010"/>
              <a:ext cx="473206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2836372" y="4758872"/>
              <a:ext cx="77171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6" name="Google Shape;86;p5"/>
            <p:cNvSpPr txBox="1"/>
            <p:nvPr/>
          </p:nvSpPr>
          <p:spPr>
            <a:xfrm>
              <a:off x="4992867" y="4333618"/>
              <a:ext cx="582211" cy="9541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CCl</a:t>
              </a:r>
              <a:r>
                <a:rPr lang="en-US" sz="1400" b="1" baseline="-2500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sz="140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3FF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sz="1400"/>
            </a:p>
          </p:txBody>
        </p:sp>
        <p:cxnSp>
          <p:nvCxnSpPr>
            <p:cNvPr id="87" name="Google Shape;87;p5"/>
            <p:cNvCxnSpPr>
              <a:stCxn id="45" idx="3"/>
              <a:endCxn id="46" idx="1"/>
            </p:cNvCxnSpPr>
            <p:nvPr/>
          </p:nvCxnSpPr>
          <p:spPr>
            <a:xfrm>
              <a:off x="4851339" y="5260958"/>
              <a:ext cx="1020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sp>
          <p:nvSpPr>
            <p:cNvPr id="88" name="Google Shape;88;p5"/>
            <p:cNvSpPr txBox="1"/>
            <p:nvPr/>
          </p:nvSpPr>
          <p:spPr>
            <a:xfrm>
              <a:off x="6400800" y="3920672"/>
              <a:ext cx="582211" cy="73866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CCl</a:t>
              </a:r>
              <a:r>
                <a:rPr lang="en-US" sz="1400" b="1" baseline="-2500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sz="1400"/>
            </a:p>
          </p:txBody>
        </p:sp>
        <p:sp>
          <p:nvSpPr>
            <p:cNvPr id="89" name="Google Shape;89;p5"/>
            <p:cNvSpPr txBox="1"/>
            <p:nvPr/>
          </p:nvSpPr>
          <p:spPr>
            <a:xfrm>
              <a:off x="6329137" y="5575145"/>
              <a:ext cx="2840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3FF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endParaRPr sz="1400" b="1">
                <a:solidFill>
                  <a:srgbClr val="003FF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0" name="Google Shape;90;p5"/>
            <p:cNvSpPr txBox="1"/>
            <p:nvPr/>
          </p:nvSpPr>
          <p:spPr>
            <a:xfrm>
              <a:off x="7875989" y="5205813"/>
              <a:ext cx="5822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r>
                <a:rPr lang="en-US" sz="1400" b="1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Cl</a:t>
              </a:r>
              <a:r>
                <a:rPr lang="en-US" sz="1400" b="1" baseline="-25000">
                  <a:solidFill>
                    <a:srgbClr val="FF3B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CCl</a:t>
              </a:r>
              <a:r>
                <a:rPr lang="en-US" sz="1400" b="1" baseline="-25000">
                  <a:solidFill>
                    <a:srgbClr val="00B05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4</a:t>
              </a:r>
              <a:endParaRPr sz="1400"/>
            </a:p>
          </p:txBody>
        </p:sp>
        <p:sp>
          <p:nvSpPr>
            <p:cNvPr id="91" name="Google Shape;91;p5"/>
            <p:cNvSpPr/>
            <p:nvPr/>
          </p:nvSpPr>
          <p:spPr>
            <a:xfrm>
              <a:off x="7908794" y="3875461"/>
              <a:ext cx="473206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CS</a:t>
              </a:r>
              <a:r>
                <a:rPr lang="en-US" sz="1400" b="1" baseline="-25000">
                  <a:solidFill>
                    <a:srgbClr val="7700C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</a:t>
              </a:r>
              <a:endParaRPr sz="1400" b="1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92" name="Google Shape;92;p5"/>
            <p:cNvCxnSpPr>
              <a:stCxn id="49" idx="6"/>
            </p:cNvCxnSpPr>
            <p:nvPr/>
          </p:nvCxnSpPr>
          <p:spPr>
            <a:xfrm>
              <a:off x="8006693" y="3610782"/>
              <a:ext cx="864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sp>
          <p:nvSpPr>
            <p:cNvPr id="93" name="Google Shape;93;p5"/>
            <p:cNvSpPr txBox="1"/>
            <p:nvPr/>
          </p:nvSpPr>
          <p:spPr>
            <a:xfrm>
              <a:off x="8140181" y="3311072"/>
              <a:ext cx="590162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purge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4" name="Google Shape;94;p5"/>
            <p:cNvSpPr txBox="1"/>
            <p:nvPr/>
          </p:nvSpPr>
          <p:spPr>
            <a:xfrm>
              <a:off x="1073860" y="6094511"/>
              <a:ext cx="590162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purge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5" name="Google Shape;95;p5"/>
            <p:cNvSpPr txBox="1"/>
            <p:nvPr/>
          </p:nvSpPr>
          <p:spPr>
            <a:xfrm>
              <a:off x="561130" y="5597072"/>
              <a:ext cx="590162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purge</a:t>
              </a:r>
              <a:endPara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96" name="Google Shape;96;p5"/>
            <p:cNvCxnSpPr>
              <a:stCxn id="97" idx="2"/>
              <a:endCxn id="97" idx="0"/>
            </p:cNvCxnSpPr>
            <p:nvPr/>
          </p:nvCxnSpPr>
          <p:spPr>
            <a:xfrm flipH="1">
              <a:off x="1226217" y="2001945"/>
              <a:ext cx="4800" cy="273900"/>
            </a:xfrm>
            <a:prstGeom prst="straightConnector1">
              <a:avLst/>
            </a:prstGeom>
            <a:noFill/>
            <a:ln w="571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8" name="Google Shape;98;p5"/>
            <p:cNvCxnSpPr>
              <a:stCxn id="44" idx="0"/>
            </p:cNvCxnSpPr>
            <p:nvPr/>
          </p:nvCxnSpPr>
          <p:spPr>
            <a:xfrm rot="5400000" flipH="1">
              <a:off x="1136700" y="1489333"/>
              <a:ext cx="947700" cy="22653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sp>
          <p:nvSpPr>
            <p:cNvPr id="97" name="Google Shape;97;p5"/>
            <p:cNvSpPr/>
            <p:nvPr/>
          </p:nvSpPr>
          <p:spPr>
            <a:xfrm>
              <a:off x="1097280" y="2001902"/>
              <a:ext cx="274320" cy="274320"/>
            </a:xfrm>
            <a:prstGeom prst="arc">
              <a:avLst>
                <a:gd name="adj1" fmla="val 5602539"/>
                <a:gd name="adj2" fmla="val 16114205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9" name="Google Shape;99;p5"/>
            <p:cNvCxnSpPr/>
            <p:nvPr/>
          </p:nvCxnSpPr>
          <p:spPr>
            <a:xfrm flipH="1">
              <a:off x="1920240" y="5745761"/>
              <a:ext cx="4653" cy="274039"/>
            </a:xfrm>
            <a:prstGeom prst="straightConnector1">
              <a:avLst/>
            </a:prstGeom>
            <a:noFill/>
            <a:ln w="571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0" name="Google Shape;100;p5"/>
            <p:cNvCxnSpPr>
              <a:stCxn id="46" idx="2"/>
              <a:endCxn id="51" idx="6"/>
            </p:cNvCxnSpPr>
            <p:nvPr/>
          </p:nvCxnSpPr>
          <p:spPr>
            <a:xfrm rot="5400000">
              <a:off x="3672486" y="3234693"/>
              <a:ext cx="314700" cy="4998600"/>
            </a:xfrm>
            <a:prstGeom prst="bentConnector2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lg" len="lg"/>
            </a:ln>
          </p:spPr>
        </p:cxnSp>
        <p:sp>
          <p:nvSpPr>
            <p:cNvPr id="101" name="Google Shape;101;p5"/>
            <p:cNvSpPr/>
            <p:nvPr/>
          </p:nvSpPr>
          <p:spPr>
            <a:xfrm>
              <a:off x="1783080" y="5745480"/>
              <a:ext cx="274320" cy="274320"/>
            </a:xfrm>
            <a:prstGeom prst="arc">
              <a:avLst>
                <a:gd name="adj1" fmla="val 5602539"/>
                <a:gd name="adj2" fmla="val 16114205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5"/>
          <p:cNvSpPr txBox="1"/>
          <p:nvPr/>
        </p:nvSpPr>
        <p:spPr>
          <a:xfrm>
            <a:off x="0" y="-1587"/>
            <a:ext cx="5198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dt" idx="10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Google Shape;106;p6"/>
          <p:cNvSpPr txBox="1">
            <a:spLocks noGrp="1"/>
          </p:cNvSpPr>
          <p:nvPr>
            <p:ph type="ftr" idx="11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Google Shape;107;p6"/>
          <p:cNvSpPr txBox="1">
            <a:spLocks noGrp="1"/>
          </p:cNvSpPr>
          <p:nvPr>
            <p:ph type="sldNum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"/>
          <p:cNvSpPr txBox="1">
            <a:spLocks noGrp="1"/>
          </p:cNvSpPr>
          <p:nvPr>
            <p:ph type="ctrTitle"/>
          </p:nvPr>
        </p:nvSpPr>
        <p:spPr>
          <a:xfrm>
            <a:off x="2209800" y="1934817"/>
            <a:ext cx="7772400" cy="1335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4800"/>
            </a:pPr>
            <a:r>
              <a:rPr lang="en-US" sz="6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1</a:t>
            </a:r>
            <a:br>
              <a:rPr lang="en-US" sz="6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2.9</a:t>
            </a:r>
            <a:endParaRPr sz="6000" b="1" dirty="0">
              <a:solidFill>
                <a:srgbClr val="9BBF9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7583" y="3760304"/>
            <a:ext cx="81368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888888"/>
              </a:buClr>
              <a:buSzPts val="3200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  <a:sym typeface="Calibri"/>
              </a:rPr>
              <a:t>Created by: Angela Tang (‘18)</a:t>
            </a:r>
          </a:p>
          <a:p>
            <a:pPr lvl="0" algn="ctr">
              <a:buClr>
                <a:srgbClr val="888888"/>
              </a:buClr>
              <a:buSzPts val="3200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Edited by: Olivia Young (‘19), Ellen Park (’20), Andrew Simon (’21), Kelsey Levine (‘22), Lucy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Cadanau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(‘22), Ariel Struzyk (‘23), Burke Combs (‘24), and </a:t>
            </a:r>
            <a:r>
              <a:rPr lang="en-US" sz="2400" dirty="0">
                <a:solidFill>
                  <a:schemeClr val="tx1"/>
                </a:solidFill>
                <a:latin typeface="Calibri"/>
                <a:cs typeface="Calibri"/>
              </a:rPr>
              <a:t>Ashlyn Dumaw (‘25)</a:t>
            </a:r>
            <a:endParaRPr lang="en-US" sz="2400" dirty="0">
              <a:solidFill>
                <a:schemeClr val="tx1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3017520" y="3404844"/>
            <a:ext cx="8336280" cy="3091966"/>
          </a:xfrm>
          <a:custGeom>
            <a:avLst/>
            <a:gdLst>
              <a:gd name="connsiteX0" fmla="*/ 73630 w 6111340"/>
              <a:gd name="connsiteY0" fmla="*/ 625755 h 3055157"/>
              <a:gd name="connsiteX1" fmla="*/ 2319364 w 6111340"/>
              <a:gd name="connsiteY1" fmla="*/ 625755 h 3055157"/>
              <a:gd name="connsiteX2" fmla="*/ 2319364 w 6111340"/>
              <a:gd name="connsiteY2" fmla="*/ 18405 h 3055157"/>
              <a:gd name="connsiteX3" fmla="*/ 6111340 w 6111340"/>
              <a:gd name="connsiteY3" fmla="*/ 0 h 3055157"/>
              <a:gd name="connsiteX4" fmla="*/ 6111340 w 6111340"/>
              <a:gd name="connsiteY4" fmla="*/ 3055157 h 3055157"/>
              <a:gd name="connsiteX5" fmla="*/ 0 w 6111340"/>
              <a:gd name="connsiteY5" fmla="*/ 3036753 h 3055157"/>
              <a:gd name="connsiteX6" fmla="*/ 73630 w 6111340"/>
              <a:gd name="connsiteY6" fmla="*/ 625755 h 3055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11340" h="3055157">
                <a:moveTo>
                  <a:pt x="73630" y="625755"/>
                </a:moveTo>
                <a:lnTo>
                  <a:pt x="2319364" y="625755"/>
                </a:lnTo>
                <a:lnTo>
                  <a:pt x="2319364" y="18405"/>
                </a:lnTo>
                <a:lnTo>
                  <a:pt x="6111340" y="0"/>
                </a:lnTo>
                <a:lnTo>
                  <a:pt x="6111340" y="3055157"/>
                </a:lnTo>
                <a:lnTo>
                  <a:pt x="0" y="3036753"/>
                </a:lnTo>
                <a:lnTo>
                  <a:pt x="73630" y="625755"/>
                </a:lnTo>
                <a:close/>
              </a:path>
            </a:pathLst>
          </a:custGeom>
          <a:solidFill>
            <a:schemeClr val="accent4">
              <a:alpha val="16000"/>
            </a:schemeClr>
          </a:solidFill>
          <a:ln w="38100" cmpd="sng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76742" y="5923670"/>
            <a:ext cx="341267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is-IS" sz="2000" b="1" dirty="0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</a:t>
            </a:r>
            <a:r>
              <a:rPr lang="is-IS" sz="2000" b="1" baseline="-25000" dirty="0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is-I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+  2</a:t>
            </a:r>
            <a:r>
              <a:rPr lang="is-IS" sz="2000" b="1" dirty="0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is-IS" sz="2000" b="1" baseline="-25000" dirty="0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is-IS" sz="2000" b="1" dirty="0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</a:t>
            </a:r>
            <a:r>
              <a:rPr lang="is-IS" sz="2000" b="1" baseline="-25000" dirty="0">
                <a:solidFill>
                  <a:srgbClr val="FF3B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is-I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→  6</a:t>
            </a:r>
            <a:r>
              <a:rPr lang="is-IS" sz="2000" b="1" dirty="0">
                <a:solidFill>
                  <a:srgbClr val="003F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is-I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+  </a:t>
            </a:r>
            <a:r>
              <a:rPr lang="is-IS" sz="2000" b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</a:t>
            </a:r>
            <a:r>
              <a:rPr lang="is-IS" sz="2000" b="1" baseline="-250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lang="is-IS" sz="2000" dirty="0"/>
          </a:p>
        </p:txBody>
      </p:sp>
      <p:cxnSp>
        <p:nvCxnSpPr>
          <p:cNvPr id="14" name="Google Shape;177;p11"/>
          <p:cNvCxnSpPr>
            <a:cxnSpLocks/>
          </p:cNvCxnSpPr>
          <p:nvPr/>
        </p:nvCxnSpPr>
        <p:spPr>
          <a:xfrm>
            <a:off x="10637519" y="3623310"/>
            <a:ext cx="1144906" cy="0"/>
          </a:xfrm>
          <a:prstGeom prst="straightConnector1">
            <a:avLst/>
          </a:prstGeom>
          <a:noFill/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Google Shape;178;p11"/>
          <p:cNvCxnSpPr>
            <a:cxnSpLocks/>
          </p:cNvCxnSpPr>
          <p:nvPr/>
        </p:nvCxnSpPr>
        <p:spPr>
          <a:xfrm>
            <a:off x="9174817" y="831513"/>
            <a:ext cx="493200" cy="2655000"/>
          </a:xfrm>
          <a:prstGeom prst="bentConnector2">
            <a:avLst/>
          </a:prstGeom>
          <a:noFill/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6" name="Google Shape;179;p11"/>
          <p:cNvSpPr/>
          <p:nvPr/>
        </p:nvSpPr>
        <p:spPr>
          <a:xfrm>
            <a:off x="9546891" y="3499484"/>
            <a:ext cx="228600" cy="228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81;p11"/>
          <p:cNvSpPr/>
          <p:nvPr/>
        </p:nvSpPr>
        <p:spPr>
          <a:xfrm>
            <a:off x="10386997" y="3509010"/>
            <a:ext cx="260047" cy="219074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" name="Google Shape;182;p11"/>
          <p:cNvCxnSpPr>
            <a:cxnSpLocks/>
            <a:stCxn id="17" idx="2"/>
            <a:endCxn id="16" idx="6"/>
          </p:cNvCxnSpPr>
          <p:nvPr/>
        </p:nvCxnSpPr>
        <p:spPr>
          <a:xfrm flipH="1" flipV="1">
            <a:off x="9775491" y="3613784"/>
            <a:ext cx="611506" cy="4763"/>
          </a:xfrm>
          <a:prstGeom prst="straightConnector1">
            <a:avLst/>
          </a:prstGeom>
          <a:noFill/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9" name="Google Shape;183;p11"/>
          <p:cNvSpPr txBox="1"/>
          <p:nvPr/>
        </p:nvSpPr>
        <p:spPr>
          <a:xfrm>
            <a:off x="9174817" y="456968"/>
            <a:ext cx="5565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dirty="0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</a:t>
            </a:r>
            <a:r>
              <a:rPr lang="en-US" sz="1800" b="1" baseline="-25000" dirty="0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1800" b="1" dirty="0">
              <a:solidFill>
                <a:srgbClr val="770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189;p11"/>
          <p:cNvSpPr/>
          <p:nvPr/>
        </p:nvSpPr>
        <p:spPr>
          <a:xfrm>
            <a:off x="8171688" y="720732"/>
            <a:ext cx="251270" cy="211137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73;p11"/>
          <p:cNvSpPr/>
          <p:nvPr/>
        </p:nvSpPr>
        <p:spPr>
          <a:xfrm>
            <a:off x="8946217" y="717213"/>
            <a:ext cx="228600" cy="228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Action Button: Blank 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D12A47E-D545-0F34-45FF-8802735DB6B1}"/>
              </a:ext>
            </a:extLst>
          </p:cNvPr>
          <p:cNvSpPr/>
          <p:nvPr/>
        </p:nvSpPr>
        <p:spPr>
          <a:xfrm>
            <a:off x="595128" y="2787509"/>
            <a:ext cx="776472" cy="400191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428628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  <p:bldP spid="19" grpId="0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189;p11"/>
          <p:cNvSpPr/>
          <p:nvPr/>
        </p:nvSpPr>
        <p:spPr>
          <a:xfrm>
            <a:off x="8171688" y="720732"/>
            <a:ext cx="251270" cy="211137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91;p11"/>
          <p:cNvSpPr/>
          <p:nvPr/>
        </p:nvSpPr>
        <p:spPr>
          <a:xfrm>
            <a:off x="4544704" y="1509174"/>
            <a:ext cx="4844956" cy="1748434"/>
          </a:xfrm>
          <a:custGeom>
            <a:avLst/>
            <a:gdLst/>
            <a:ahLst/>
            <a:cxnLst/>
            <a:rect l="l" t="t" r="r" b="b"/>
            <a:pathLst>
              <a:path w="2905125" h="993775" extrusionOk="0">
                <a:moveTo>
                  <a:pt x="0" y="0"/>
                </a:moveTo>
                <a:lnTo>
                  <a:pt x="0" y="993775"/>
                </a:lnTo>
                <a:lnTo>
                  <a:pt x="2905125" y="993775"/>
                </a:lnTo>
                <a:cubicBezTo>
                  <a:pt x="2903008" y="663575"/>
                  <a:pt x="2900892" y="333375"/>
                  <a:pt x="2898775" y="3175"/>
                </a:cubicBezTo>
                <a:lnTo>
                  <a:pt x="0" y="0"/>
                </a:lnTo>
                <a:close/>
              </a:path>
            </a:pathLst>
          </a:custGeom>
          <a:solidFill>
            <a:srgbClr val="D5BD79">
              <a:alpha val="20000"/>
            </a:srgbClr>
          </a:solidFill>
          <a:ln w="25400" cap="flat" cmpd="sng">
            <a:solidFill>
              <a:srgbClr val="D5BD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185;p11"/>
          <p:cNvSpPr/>
          <p:nvPr/>
        </p:nvSpPr>
        <p:spPr>
          <a:xfrm>
            <a:off x="5097531" y="1512142"/>
            <a:ext cx="228600" cy="228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D5BD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Google Shape;186;p11"/>
          <p:cNvCxnSpPr>
            <a:cxnSpLocks/>
            <a:stCxn id="23" idx="2"/>
          </p:cNvCxnSpPr>
          <p:nvPr/>
        </p:nvCxnSpPr>
        <p:spPr>
          <a:xfrm flipH="1">
            <a:off x="3575713" y="1626442"/>
            <a:ext cx="1521818" cy="0"/>
          </a:xfrm>
          <a:prstGeom prst="straightConnector1">
            <a:avLst/>
          </a:prstGeom>
          <a:noFill/>
          <a:ln w="38100" cap="flat" cmpd="sng">
            <a:solidFill>
              <a:srgbClr val="D5BD79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5" name="Google Shape;187;p11"/>
          <p:cNvSpPr txBox="1"/>
          <p:nvPr/>
        </p:nvSpPr>
        <p:spPr>
          <a:xfrm>
            <a:off x="3680459" y="1224650"/>
            <a:ext cx="76174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dirty="0">
                <a:solidFill>
                  <a:srgbClr val="D5BD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purge</a:t>
            </a:r>
            <a:endParaRPr sz="1800" b="1" dirty="0">
              <a:solidFill>
                <a:srgbClr val="D5BD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raphic 2" descr="Ant">
            <a:extLst>
              <a:ext uri="{FF2B5EF4-FFF2-40B4-BE49-F238E27FC236}">
                <a16:creationId xmlns:a16="http://schemas.microsoft.com/office/drawing/2014/main" id="{55AFEBF3-E82D-4456-8469-5A8B8F32D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3935428" y="114141"/>
            <a:ext cx="457200" cy="457200"/>
          </a:xfrm>
          <a:prstGeom prst="rect">
            <a:avLst/>
          </a:prstGeom>
        </p:spPr>
      </p:pic>
      <p:pic>
        <p:nvPicPr>
          <p:cNvPr id="26" name="Graphic 25" descr="Ant">
            <a:extLst>
              <a:ext uri="{FF2B5EF4-FFF2-40B4-BE49-F238E27FC236}">
                <a16:creationId xmlns:a16="http://schemas.microsoft.com/office/drawing/2014/main" id="{39127A15-533B-4210-B0AF-044DF340C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8860900" y="931869"/>
            <a:ext cx="457200" cy="457200"/>
          </a:xfrm>
          <a:prstGeom prst="rect">
            <a:avLst/>
          </a:prstGeom>
        </p:spPr>
      </p:pic>
      <p:pic>
        <p:nvPicPr>
          <p:cNvPr id="30" name="Graphic 29" descr="Ant">
            <a:extLst>
              <a:ext uri="{FF2B5EF4-FFF2-40B4-BE49-F238E27FC236}">
                <a16:creationId xmlns:a16="http://schemas.microsoft.com/office/drawing/2014/main" id="{AF97A637-06EC-46D9-87F6-891D6A48F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10528" y="1871494"/>
            <a:ext cx="457200" cy="457200"/>
          </a:xfrm>
          <a:prstGeom prst="rect">
            <a:avLst/>
          </a:prstGeom>
        </p:spPr>
      </p:pic>
      <p:pic>
        <p:nvPicPr>
          <p:cNvPr id="33" name="Graphic 32" descr="Ant">
            <a:extLst>
              <a:ext uri="{FF2B5EF4-FFF2-40B4-BE49-F238E27FC236}">
                <a16:creationId xmlns:a16="http://schemas.microsoft.com/office/drawing/2014/main" id="{4F4704FA-1061-4CDC-B7A8-74F8A881A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24338" y="1870525"/>
            <a:ext cx="457200" cy="457200"/>
          </a:xfrm>
          <a:prstGeom prst="rect">
            <a:avLst/>
          </a:prstGeom>
        </p:spPr>
      </p:pic>
      <p:pic>
        <p:nvPicPr>
          <p:cNvPr id="35" name="Graphic 34" descr="Ant">
            <a:extLst>
              <a:ext uri="{FF2B5EF4-FFF2-40B4-BE49-F238E27FC236}">
                <a16:creationId xmlns:a16="http://schemas.microsoft.com/office/drawing/2014/main" id="{57398EFD-DDB9-4385-81C2-8AF368098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34981" y="1886008"/>
            <a:ext cx="457200" cy="457200"/>
          </a:xfrm>
          <a:prstGeom prst="rect">
            <a:avLst/>
          </a:prstGeom>
        </p:spPr>
      </p:pic>
      <p:sp>
        <p:nvSpPr>
          <p:cNvPr id="4" name="Action Button: Blank 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56ED25DB-2A33-7FED-893E-007123F8893B}"/>
              </a:ext>
            </a:extLst>
          </p:cNvPr>
          <p:cNvSpPr/>
          <p:nvPr/>
        </p:nvSpPr>
        <p:spPr>
          <a:xfrm>
            <a:off x="595128" y="2787509"/>
            <a:ext cx="776472" cy="400191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210524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6 L -4.79167E-6 3.7037E-6 L -4.79167E-6 0.06111 L 0.3974 0.06574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70" y="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023 L 0.00196 0.21551 L -0.31497 0.21551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95" y="1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-0.0037 L -0.00117 -0.00347 C 0.00052 -0.02292 0.00091 -0.02037 -0.00117 -0.0456 C -0.00156 -0.05069 -0.00326 -0.06065 -0.00326 -0.06042 C -0.00209 -0.07222 -0.00469 -0.07269 2.5E-6 -0.06968 L 0.31575 -0.06806 L 0.31575 0.07731 L 0.00104 0.08032 " pathEditMode="relative" rAng="0" ptsTypes="AAAAAAAA">
                                      <p:cBhvr>
                                        <p:cTn id="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2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64 0.00393 L 0.00872 -0.08426 L 0.34596 -0.08148 L 0.36406 -0.08148 L 0.36406 0.1044 L 0.0099 0.09977 L 0.01094 0.00995 " pathEditMode="relative" rAng="0" ptsTypes="AAAAAAA">
                                      <p:cBhvr>
                                        <p:cTn id="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65" y="60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8 -0.00139 L 0.00924 -0.05972 L 0.28229 -0.05092 L 0.28346 0.0588 L 0.00143 0.05718 L -0.00196 0.00463 " pathEditMode="relative" rAng="0" ptsTypes="AAAAAA">
                                      <p:cBhvr>
                                        <p:cTn id="4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0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620747" y="3425437"/>
            <a:ext cx="5291108" cy="3148011"/>
            <a:chOff x="3636436" y="3507718"/>
            <a:chExt cx="5291108" cy="3203108"/>
          </a:xfrm>
        </p:grpSpPr>
        <p:grpSp>
          <p:nvGrpSpPr>
            <p:cNvPr id="62" name="Group 61"/>
            <p:cNvGrpSpPr>
              <a:grpSpLocks noChangeAspect="1"/>
            </p:cNvGrpSpPr>
            <p:nvPr/>
          </p:nvGrpSpPr>
          <p:grpSpPr>
            <a:xfrm>
              <a:off x="3636436" y="3507718"/>
              <a:ext cx="5291108" cy="3203108"/>
              <a:chOff x="-4233760" y="1269915"/>
              <a:chExt cx="6080837" cy="368119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4233760" y="1269915"/>
                <a:ext cx="6080837" cy="3598760"/>
              </a:xfrm>
              <a:prstGeom prst="rect">
                <a:avLst/>
              </a:prstGeom>
              <a:solidFill>
                <a:srgbClr val="FFFFFF"/>
              </a:solidFill>
              <a:ln w="7620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-3367080" y="1808915"/>
                <a:ext cx="4790870" cy="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-3368594" y="2326947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TextBox 4"/>
              <p:cNvSpPr txBox="1"/>
              <p:nvPr/>
            </p:nvSpPr>
            <p:spPr>
              <a:xfrm>
                <a:off x="-4087579" y="1424039"/>
                <a:ext cx="923540" cy="3527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chemeClr val="accent6">
                        <a:lumMod val="75000"/>
                      </a:schemeClr>
                    </a:solidFill>
                    <a:latin typeface="Times New Roman"/>
                    <a:cs typeface="Times New Roman"/>
                  </a:rPr>
                  <a:t>Cl</a:t>
                </a:r>
                <a:r>
                  <a:rPr lang="en-US" sz="1800" baseline="-25000" dirty="0">
                    <a:solidFill>
                      <a:schemeClr val="accent6">
                        <a:lumMod val="75000"/>
                      </a:schemeClr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chemeClr val="accent6">
                      <a:lumMod val="75000"/>
                    </a:schemeClr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7030A0"/>
                    </a:solidFill>
                    <a:latin typeface="Times New Roman"/>
                    <a:cs typeface="Times New Roman"/>
                  </a:rPr>
                  <a:t>CS</a:t>
                </a:r>
                <a:r>
                  <a:rPr lang="en-US" sz="1800" baseline="-25000" dirty="0">
                    <a:solidFill>
                      <a:srgbClr val="7030A0"/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rgbClr val="7030A0"/>
                  </a:solidFill>
                  <a:latin typeface="Times New Roman"/>
                  <a:cs typeface="Times New Roman"/>
                </a:endParaRPr>
              </a:p>
              <a:p>
                <a:endParaRPr lang="en-US" sz="18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00B050"/>
                    </a:solidFill>
                    <a:latin typeface="Times New Roman"/>
                    <a:cs typeface="Times New Roman"/>
                  </a:rPr>
                  <a:t>CCl</a:t>
                </a:r>
                <a:r>
                  <a:rPr lang="en-US" sz="1800" baseline="-25000" dirty="0">
                    <a:solidFill>
                      <a:srgbClr val="00B050"/>
                    </a:solidFill>
                    <a:latin typeface="Times New Roman"/>
                    <a:cs typeface="Times New Roman"/>
                  </a:rPr>
                  <a:t>4</a:t>
                </a:r>
                <a:endParaRPr lang="en-US" sz="1800" dirty="0">
                  <a:solidFill>
                    <a:srgbClr val="00B050"/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S</a:t>
                </a:r>
                <a:r>
                  <a:rPr lang="en-US" sz="1800" baseline="-250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2</a:t>
                </a:r>
                <a:r>
                  <a:rPr lang="en-US" sz="18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Cl</a:t>
                </a:r>
                <a:r>
                  <a:rPr lang="en-US" sz="1800" baseline="-250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rgbClr val="CC00CC"/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002060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C</a:t>
                </a: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-3370117" y="2902709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-3370117" y="3499267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-3370117" y="3999605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-3370117" y="4557675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-2982262" y="1905131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-111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-2674390" y="219379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-2541255" y="1441731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-101</a:t>
                </a: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-2233384" y="1730389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-2021765" y="3077451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-80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-1675413" y="336611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-1426836" y="1440180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-35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-1080484" y="1728839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-1138229" y="2479344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-23</a:t>
                </a:r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>
                <a:off x="-791877" y="2768003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-541778" y="1940518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46</a:t>
                </a:r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>
                <a:off x="-195426" y="2229177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0" y="2498589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77</a:t>
                </a: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346352" y="2787247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362522" y="3614727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113</a:t>
                </a:r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>
                <a:off x="708874" y="3903386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805050" y="3075901"/>
                <a:ext cx="731135" cy="359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136</a:t>
                </a: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1151402" y="336456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angle 50"/>
              <p:cNvSpPr/>
              <p:nvPr/>
            </p:nvSpPr>
            <p:spPr>
              <a:xfrm>
                <a:off x="-2231885" y="1712696"/>
                <a:ext cx="1135182" cy="269413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-2656698" y="2192239"/>
                <a:ext cx="2483534" cy="309451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-791903" y="2768002"/>
                <a:ext cx="1138229" cy="23402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-1659244" y="3382253"/>
                <a:ext cx="2794428" cy="23557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705802" y="3919530"/>
                <a:ext cx="717988" cy="217882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-3387832" y="1711146"/>
                <a:ext cx="1135182" cy="269413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-3350874" y="2209934"/>
                <a:ext cx="676458" cy="291757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-3370116" y="2768003"/>
                <a:ext cx="2581259" cy="234025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-3370115" y="3383805"/>
                <a:ext cx="1676960" cy="234026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-3350874" y="3906486"/>
                <a:ext cx="4043528" cy="250169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-3371639" y="4405274"/>
                <a:ext cx="4776187" cy="251719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6381624" y="3892994"/>
              <a:ext cx="2178176" cy="2345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162800" y="4324794"/>
              <a:ext cx="1409700" cy="2472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632700" y="4807394"/>
              <a:ext cx="927100" cy="2472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8318500" y="5328094"/>
              <a:ext cx="241300" cy="2345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Google Shape;189;p11"/>
          <p:cNvSpPr/>
          <p:nvPr/>
        </p:nvSpPr>
        <p:spPr>
          <a:xfrm>
            <a:off x="8171688" y="720732"/>
            <a:ext cx="251270" cy="211137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10348633" y="3557597"/>
            <a:ext cx="0" cy="1982109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0372627" y="3539091"/>
            <a:ext cx="1269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T=60ºC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400124" y="2053976"/>
            <a:ext cx="1619651" cy="117387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183D69-7C66-45F6-98A4-D16611F2BA1C}"/>
              </a:ext>
            </a:extLst>
          </p:cNvPr>
          <p:cNvSpPr/>
          <p:nvPr/>
        </p:nvSpPr>
        <p:spPr>
          <a:xfrm>
            <a:off x="9615604" y="2101683"/>
            <a:ext cx="216565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4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 our separators check out?</a:t>
            </a:r>
          </a:p>
        </p:txBody>
      </p:sp>
      <p:sp>
        <p:nvSpPr>
          <p:cNvPr id="7" name="Action Button: Blank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DCC6349-5083-AB79-E86A-690EC28B2A33}"/>
              </a:ext>
            </a:extLst>
          </p:cNvPr>
          <p:cNvSpPr/>
          <p:nvPr/>
        </p:nvSpPr>
        <p:spPr>
          <a:xfrm>
            <a:off x="595128" y="2787509"/>
            <a:ext cx="776472" cy="400191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324281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8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514257" y="3390599"/>
            <a:ext cx="5291108" cy="3148464"/>
            <a:chOff x="3636436" y="3507718"/>
            <a:chExt cx="5291108" cy="3192605"/>
          </a:xfrm>
        </p:grpSpPr>
        <p:grpSp>
          <p:nvGrpSpPr>
            <p:cNvPr id="62" name="Group 61"/>
            <p:cNvGrpSpPr>
              <a:grpSpLocks noChangeAspect="1"/>
            </p:cNvGrpSpPr>
            <p:nvPr/>
          </p:nvGrpSpPr>
          <p:grpSpPr>
            <a:xfrm>
              <a:off x="3636436" y="3507718"/>
              <a:ext cx="5291108" cy="3192605"/>
              <a:chOff x="-4233760" y="1269915"/>
              <a:chExt cx="6080837" cy="3669119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4233760" y="1269915"/>
                <a:ext cx="6080837" cy="3598760"/>
              </a:xfrm>
              <a:prstGeom prst="rect">
                <a:avLst/>
              </a:prstGeom>
              <a:solidFill>
                <a:srgbClr val="FFFFFF"/>
              </a:solidFill>
              <a:ln w="7620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-3367080" y="1808915"/>
                <a:ext cx="4790870" cy="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-3368594" y="2326947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TextBox 4"/>
              <p:cNvSpPr txBox="1"/>
              <p:nvPr/>
            </p:nvSpPr>
            <p:spPr>
              <a:xfrm>
                <a:off x="-4087579" y="1424040"/>
                <a:ext cx="923540" cy="3514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chemeClr val="accent6">
                        <a:lumMod val="75000"/>
                      </a:schemeClr>
                    </a:solidFill>
                    <a:latin typeface="Times New Roman"/>
                    <a:cs typeface="Times New Roman"/>
                  </a:rPr>
                  <a:t>Cl</a:t>
                </a:r>
                <a:r>
                  <a:rPr lang="en-US" sz="1800" baseline="-25000" dirty="0">
                    <a:solidFill>
                      <a:schemeClr val="accent6">
                        <a:lumMod val="75000"/>
                      </a:schemeClr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chemeClr val="accent6">
                      <a:lumMod val="75000"/>
                    </a:schemeClr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7030A0"/>
                    </a:solidFill>
                    <a:latin typeface="Times New Roman"/>
                    <a:cs typeface="Times New Roman"/>
                  </a:rPr>
                  <a:t>CS</a:t>
                </a:r>
                <a:r>
                  <a:rPr lang="en-US" sz="1800" baseline="-25000" dirty="0">
                    <a:solidFill>
                      <a:srgbClr val="7030A0"/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rgbClr val="7030A0"/>
                  </a:solidFill>
                  <a:latin typeface="Times New Roman"/>
                  <a:cs typeface="Times New Roman"/>
                </a:endParaRPr>
              </a:p>
              <a:p>
                <a:endParaRPr lang="en-US" sz="18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00B050"/>
                    </a:solidFill>
                    <a:latin typeface="Times New Roman"/>
                    <a:cs typeface="Times New Roman"/>
                  </a:rPr>
                  <a:t>CCl</a:t>
                </a:r>
                <a:r>
                  <a:rPr lang="en-US" sz="1800" baseline="-25000" dirty="0">
                    <a:solidFill>
                      <a:srgbClr val="00B050"/>
                    </a:solidFill>
                    <a:latin typeface="Times New Roman"/>
                    <a:cs typeface="Times New Roman"/>
                  </a:rPr>
                  <a:t>4</a:t>
                </a:r>
                <a:endParaRPr lang="en-US" sz="1800" dirty="0">
                  <a:solidFill>
                    <a:srgbClr val="00B050"/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S</a:t>
                </a:r>
                <a:r>
                  <a:rPr lang="en-US" sz="1800" baseline="-250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2</a:t>
                </a:r>
                <a:r>
                  <a:rPr lang="en-US" sz="18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Cl</a:t>
                </a:r>
                <a:r>
                  <a:rPr lang="en-US" sz="1800" baseline="-250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rgbClr val="CC00CC"/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002060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C</a:t>
                </a: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-3370117" y="2902709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-3370117" y="3499267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-3370117" y="3999605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-3370117" y="4557675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-2982262" y="1905131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-111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-2674390" y="219379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-2541255" y="1441730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-101</a:t>
                </a: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-2233384" y="1730389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-2021765" y="3077451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-80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-1675413" y="336611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-1426836" y="1440180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-35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-1080484" y="1728839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-1138229" y="2479344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-23</a:t>
                </a:r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>
                <a:off x="-791877" y="2768003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-541778" y="1940518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46</a:t>
                </a:r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>
                <a:off x="-195426" y="2229177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0" y="2498588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77</a:t>
                </a: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346352" y="2787247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362522" y="3614727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113</a:t>
                </a:r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>
                <a:off x="708874" y="3903386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805050" y="3075901"/>
                <a:ext cx="731135" cy="358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136</a:t>
                </a: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1151402" y="336456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angle 50"/>
              <p:cNvSpPr/>
              <p:nvPr/>
            </p:nvSpPr>
            <p:spPr>
              <a:xfrm>
                <a:off x="-2231885" y="1712696"/>
                <a:ext cx="1135182" cy="269413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-2656698" y="2192239"/>
                <a:ext cx="2483534" cy="309451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-791903" y="2768002"/>
                <a:ext cx="1138229" cy="23402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-1659244" y="3382253"/>
                <a:ext cx="2794428" cy="23557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705802" y="3919530"/>
                <a:ext cx="717988" cy="217882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-3387832" y="1711146"/>
                <a:ext cx="1135182" cy="269413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-3350874" y="2209934"/>
                <a:ext cx="676458" cy="291757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-3370116" y="2768003"/>
                <a:ext cx="2581259" cy="234025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-3370115" y="3383805"/>
                <a:ext cx="1676960" cy="234026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-3350874" y="3906486"/>
                <a:ext cx="4043528" cy="250169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-3371639" y="4405274"/>
                <a:ext cx="4776187" cy="251719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Rectangle 62"/>
            <p:cNvSpPr/>
            <p:nvPr/>
          </p:nvSpPr>
          <p:spPr>
            <a:xfrm>
              <a:off x="6381624" y="3892994"/>
              <a:ext cx="2178176" cy="2345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162800" y="4324794"/>
              <a:ext cx="1409700" cy="2472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632700" y="4807394"/>
              <a:ext cx="927100" cy="2472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8318500" y="5328094"/>
              <a:ext cx="241300" cy="2345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Google Shape;189;p11"/>
          <p:cNvSpPr/>
          <p:nvPr/>
        </p:nvSpPr>
        <p:spPr>
          <a:xfrm>
            <a:off x="8171688" y="720732"/>
            <a:ext cx="251270" cy="211137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11459344" y="4493411"/>
            <a:ext cx="0" cy="1096895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0373779" y="3462851"/>
            <a:ext cx="1269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T=155ºC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938718" y="2803664"/>
            <a:ext cx="1385309" cy="117387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996573" y="3935334"/>
            <a:ext cx="2405050" cy="584776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/>
                <a:cs typeface="Times New Roman"/>
              </a:rPr>
              <a:t>S</a:t>
            </a:r>
            <a:r>
              <a:rPr lang="en-US" sz="1600" baseline="-25000" dirty="0">
                <a:latin typeface="Times New Roman"/>
                <a:cs typeface="Times New Roman"/>
              </a:rPr>
              <a:t>2</a:t>
            </a:r>
            <a:r>
              <a:rPr lang="en-US" sz="1600" dirty="0">
                <a:latin typeface="Times New Roman"/>
                <a:cs typeface="Times New Roman"/>
              </a:rPr>
              <a:t>Cl</a:t>
            </a:r>
            <a:r>
              <a:rPr lang="en-US" sz="1600" baseline="-25000" dirty="0">
                <a:latin typeface="Times New Roman"/>
                <a:cs typeface="Times New Roman"/>
              </a:rPr>
              <a:t>2</a:t>
            </a:r>
            <a:r>
              <a:rPr lang="en-US" sz="1600" dirty="0">
                <a:latin typeface="Times New Roman"/>
                <a:cs typeface="Times New Roman"/>
              </a:rPr>
              <a:t> and CCl</a:t>
            </a:r>
            <a:r>
              <a:rPr lang="en-US" sz="1600" baseline="-25000" dirty="0">
                <a:latin typeface="Times New Roman"/>
                <a:cs typeface="Times New Roman"/>
              </a:rPr>
              <a:t>4</a:t>
            </a:r>
            <a:r>
              <a:rPr lang="en-US" sz="1600" dirty="0">
                <a:latin typeface="Times New Roman"/>
                <a:cs typeface="Times New Roman"/>
              </a:rPr>
              <a:t> are both gases. Cannot separate!</a:t>
            </a:r>
          </a:p>
        </p:txBody>
      </p:sp>
      <p:sp>
        <p:nvSpPr>
          <p:cNvPr id="10" name="Multiply 9"/>
          <p:cNvSpPr/>
          <p:nvPr/>
        </p:nvSpPr>
        <p:spPr>
          <a:xfrm>
            <a:off x="3705033" y="3352886"/>
            <a:ext cx="615693" cy="44260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2653060" y="3794679"/>
            <a:ext cx="886579" cy="3094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T=105ºC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319601" y="3507321"/>
            <a:ext cx="886579" cy="3094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T=105ºC</a:t>
            </a:r>
          </a:p>
        </p:txBody>
      </p:sp>
      <p:sp>
        <p:nvSpPr>
          <p:cNvPr id="7" name="Action Button: Blank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6B6C1EB-78EB-B3F9-9E38-E58A41716EB8}"/>
              </a:ext>
            </a:extLst>
          </p:cNvPr>
          <p:cNvSpPr/>
          <p:nvPr/>
        </p:nvSpPr>
        <p:spPr>
          <a:xfrm>
            <a:off x="595128" y="2787509"/>
            <a:ext cx="776472" cy="400191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37980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44444E-6 L -0.01575 -0.01944 C -0.01888 -0.02384 -0.02369 -0.02592 -0.02864 -0.02592 C -0.03437 -0.02592 -0.03906 -0.02384 -0.04231 -0.01944 L -0.05742 -4.44444E-6 " pathEditMode="relative" rAng="0" ptsTypes="AAAAA">
                                      <p:cBhvr>
                                        <p:cTn id="4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8" y="-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8" grpId="0" animBg="1"/>
      <p:bldP spid="3" grpId="1" animBg="1"/>
      <p:bldP spid="3" grpId="2" animBg="1"/>
      <p:bldP spid="10" grpId="0" animBg="1"/>
      <p:bldP spid="67" grpId="1" animBg="1"/>
      <p:bldP spid="6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774506" y="344815"/>
            <a:ext cx="5291108" cy="3150319"/>
            <a:chOff x="250506" y="344808"/>
            <a:chExt cx="5291108" cy="3150319"/>
          </a:xfrm>
        </p:grpSpPr>
        <p:grpSp>
          <p:nvGrpSpPr>
            <p:cNvPr id="62" name="Group 61"/>
            <p:cNvGrpSpPr>
              <a:grpSpLocks noChangeAspect="1"/>
            </p:cNvGrpSpPr>
            <p:nvPr/>
          </p:nvGrpSpPr>
          <p:grpSpPr>
            <a:xfrm>
              <a:off x="250506" y="344808"/>
              <a:ext cx="5291108" cy="3150319"/>
              <a:chOff x="-4233760" y="1269915"/>
              <a:chExt cx="6080837" cy="3620522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-4233760" y="1269915"/>
                <a:ext cx="6080837" cy="3598760"/>
              </a:xfrm>
              <a:prstGeom prst="rect">
                <a:avLst/>
              </a:prstGeom>
              <a:solidFill>
                <a:srgbClr val="FFFFFF"/>
              </a:solidFill>
              <a:ln w="7620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-3367080" y="1808915"/>
                <a:ext cx="4790870" cy="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-3368594" y="2326947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TextBox 4"/>
              <p:cNvSpPr txBox="1"/>
              <p:nvPr/>
            </p:nvSpPr>
            <p:spPr>
              <a:xfrm>
                <a:off x="-4087579" y="1424039"/>
                <a:ext cx="923540" cy="3466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olidFill>
                      <a:schemeClr val="accent6">
                        <a:lumMod val="75000"/>
                      </a:schemeClr>
                    </a:solidFill>
                    <a:latin typeface="Times New Roman"/>
                    <a:cs typeface="Times New Roman"/>
                  </a:rPr>
                  <a:t>Cl</a:t>
                </a:r>
                <a:r>
                  <a:rPr lang="en-US" sz="1800" baseline="-25000" dirty="0">
                    <a:solidFill>
                      <a:schemeClr val="accent6">
                        <a:lumMod val="75000"/>
                      </a:schemeClr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chemeClr val="accent6">
                      <a:lumMod val="75000"/>
                    </a:schemeClr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7030A0"/>
                    </a:solidFill>
                    <a:latin typeface="Times New Roman"/>
                    <a:cs typeface="Times New Roman"/>
                  </a:rPr>
                  <a:t>CS</a:t>
                </a:r>
                <a:r>
                  <a:rPr lang="en-US" sz="1800" baseline="-25000" dirty="0">
                    <a:solidFill>
                      <a:srgbClr val="7030A0"/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rgbClr val="7030A0"/>
                  </a:solidFill>
                  <a:latin typeface="Times New Roman"/>
                  <a:cs typeface="Times New Roman"/>
                </a:endParaRPr>
              </a:p>
              <a:p>
                <a:endParaRPr lang="en-US" sz="18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00B050"/>
                    </a:solidFill>
                    <a:latin typeface="Times New Roman"/>
                    <a:cs typeface="Times New Roman"/>
                  </a:rPr>
                  <a:t>CCl</a:t>
                </a:r>
                <a:r>
                  <a:rPr lang="en-US" sz="1800" baseline="-25000" dirty="0">
                    <a:solidFill>
                      <a:srgbClr val="00B050"/>
                    </a:solidFill>
                    <a:latin typeface="Times New Roman"/>
                    <a:cs typeface="Times New Roman"/>
                  </a:rPr>
                  <a:t>4</a:t>
                </a:r>
                <a:endParaRPr lang="en-US" sz="1800" dirty="0">
                  <a:solidFill>
                    <a:srgbClr val="00B050"/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S</a:t>
                </a:r>
                <a:r>
                  <a:rPr lang="en-US" sz="1800" baseline="-250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2</a:t>
                </a:r>
                <a:r>
                  <a:rPr lang="en-US" sz="18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Cl</a:t>
                </a:r>
                <a:r>
                  <a:rPr lang="en-US" sz="1800" baseline="-25000" dirty="0">
                    <a:solidFill>
                      <a:srgbClr val="CC00CC"/>
                    </a:solidFill>
                    <a:latin typeface="Times New Roman"/>
                    <a:cs typeface="Times New Roman"/>
                  </a:rPr>
                  <a:t>2</a:t>
                </a:r>
                <a:endParaRPr lang="en-US" sz="1800" dirty="0">
                  <a:solidFill>
                    <a:srgbClr val="CC00CC"/>
                  </a:solidFill>
                  <a:latin typeface="Times New Roman"/>
                  <a:cs typeface="Times New Roman"/>
                </a:endParaRP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002060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1600" dirty="0">
                  <a:latin typeface="Times New Roman"/>
                  <a:cs typeface="Times New Roman"/>
                </a:endParaRPr>
              </a:p>
              <a:p>
                <a:r>
                  <a:rPr lang="en-US" sz="1800" dirty="0">
                    <a:solidFill>
                      <a:srgbClr val="FF0000"/>
                    </a:solidFill>
                    <a:latin typeface="Times New Roman"/>
                    <a:cs typeface="Times New Roman"/>
                  </a:rPr>
                  <a:t>C</a:t>
                </a:r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-3370117" y="2902709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-3370117" y="3499267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-3370117" y="3999605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-3370117" y="4557675"/>
                <a:ext cx="4792384" cy="1550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-2982262" y="1905130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-111</a:t>
                </a: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-2674390" y="219379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-2541255" y="1441730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-101</a:t>
                </a: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-2233384" y="1730389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36"/>
              <p:cNvSpPr txBox="1"/>
              <p:nvPr/>
            </p:nvSpPr>
            <p:spPr>
              <a:xfrm>
                <a:off x="-2021765" y="3077451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-80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-1675413" y="336611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-1426836" y="1440180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-35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-1080484" y="1728839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/>
              <p:cNvSpPr txBox="1"/>
              <p:nvPr/>
            </p:nvSpPr>
            <p:spPr>
              <a:xfrm>
                <a:off x="-1138229" y="2479345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-23</a:t>
                </a:r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>
                <a:off x="-791877" y="2768003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-541778" y="1940518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46</a:t>
                </a:r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>
                <a:off x="-195426" y="2229177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0" y="2498588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77</a:t>
                </a: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346352" y="2787247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362522" y="3614728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113</a:t>
                </a:r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>
                <a:off x="708874" y="3903386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805050" y="3075901"/>
                <a:ext cx="731135" cy="353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136</a:t>
                </a: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1151402" y="3364560"/>
                <a:ext cx="0" cy="269413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angle 50"/>
              <p:cNvSpPr/>
              <p:nvPr/>
            </p:nvSpPr>
            <p:spPr>
              <a:xfrm>
                <a:off x="-2231885" y="1712696"/>
                <a:ext cx="1135182" cy="269413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-2656698" y="2192239"/>
                <a:ext cx="2483534" cy="309451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-791903" y="2768002"/>
                <a:ext cx="1138229" cy="23402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-1659244" y="3382253"/>
                <a:ext cx="2794428" cy="235577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705802" y="3919530"/>
                <a:ext cx="717988" cy="217882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-3387832" y="1711146"/>
                <a:ext cx="1135182" cy="269413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-3350874" y="2209934"/>
                <a:ext cx="676458" cy="291757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-3370116" y="2768003"/>
                <a:ext cx="2581259" cy="234025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-3370115" y="3383805"/>
                <a:ext cx="1676960" cy="234026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-3350874" y="3906486"/>
                <a:ext cx="4043528" cy="250169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-3371639" y="4405274"/>
                <a:ext cx="4776187" cy="251719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7" name="Rectangle 66"/>
            <p:cNvSpPr/>
            <p:nvPr/>
          </p:nvSpPr>
          <p:spPr>
            <a:xfrm>
              <a:off x="3003424" y="730694"/>
              <a:ext cx="2178176" cy="2345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784600" y="1162494"/>
              <a:ext cx="1409700" cy="2472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254500" y="1645094"/>
              <a:ext cx="927100" cy="2472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940300" y="2165794"/>
              <a:ext cx="241300" cy="2345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Google Shape;189;p11"/>
          <p:cNvSpPr/>
          <p:nvPr/>
        </p:nvSpPr>
        <p:spPr>
          <a:xfrm>
            <a:off x="8171688" y="720732"/>
            <a:ext cx="251270" cy="211137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6603461" y="962195"/>
            <a:ext cx="0" cy="1982109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891571" y="481102"/>
            <a:ext cx="1269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T=150ºC</a:t>
            </a:r>
          </a:p>
        </p:txBody>
      </p:sp>
      <p:sp>
        <p:nvSpPr>
          <p:cNvPr id="66" name="Multiply 65"/>
          <p:cNvSpPr/>
          <p:nvPr/>
        </p:nvSpPr>
        <p:spPr>
          <a:xfrm>
            <a:off x="7989476" y="5055067"/>
            <a:ext cx="615693" cy="44260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94241" y="4170299"/>
            <a:ext cx="1011475" cy="523220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Liquid-gas separator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6BB800-8AE0-417B-A6B5-4440206F457A}"/>
              </a:ext>
            </a:extLst>
          </p:cNvPr>
          <p:cNvSpPr/>
          <p:nvPr/>
        </p:nvSpPr>
        <p:spPr>
          <a:xfrm>
            <a:off x="7695765" y="4814035"/>
            <a:ext cx="1513549" cy="9246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Blank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2EBDD0D-9E21-24B2-A2CA-F6A89668B53C}"/>
              </a:ext>
            </a:extLst>
          </p:cNvPr>
          <p:cNvSpPr/>
          <p:nvPr/>
        </p:nvSpPr>
        <p:spPr>
          <a:xfrm>
            <a:off x="595128" y="2787509"/>
            <a:ext cx="776472" cy="400191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149901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1" animBg="1"/>
      <p:bldP spid="6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2"/>
          <p:cNvSpPr/>
          <p:nvPr/>
        </p:nvSpPr>
        <p:spPr>
          <a:xfrm>
            <a:off x="7790283" y="4936889"/>
            <a:ext cx="1261438" cy="631371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B2FF0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-US" b="1" dirty="0">
                <a:solidFill>
                  <a:srgbClr val="B2FF0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liquid-gas separator 150</a:t>
            </a:r>
            <a:r>
              <a:rPr lang="en-US" b="1" dirty="0">
                <a:solidFill>
                  <a:srgbClr val="B2FF07"/>
                </a:solidFill>
                <a:latin typeface="Calibri"/>
                <a:ea typeface="Calibri"/>
                <a:cs typeface="Calibri"/>
                <a:sym typeface="Calibri"/>
              </a:rPr>
              <a:t>°C</a:t>
            </a:r>
            <a:endParaRPr b="1" dirty="0">
              <a:solidFill>
                <a:srgbClr val="B2FF0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6" name="Google Shape;286;p12"/>
          <p:cNvSpPr/>
          <p:nvPr/>
        </p:nvSpPr>
        <p:spPr>
          <a:xfrm>
            <a:off x="8944857" y="720725"/>
            <a:ext cx="228600" cy="228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87" name="Google Shape;287;p12"/>
          <p:cNvCxnSpPr/>
          <p:nvPr/>
        </p:nvCxnSpPr>
        <p:spPr>
          <a:xfrm rot="10800000">
            <a:off x="9239394" y="1627415"/>
            <a:ext cx="1828800" cy="0"/>
          </a:xfrm>
          <a:prstGeom prst="straightConnector1">
            <a:avLst/>
          </a:prstGeom>
          <a:noFill/>
          <a:ln w="38100" cap="flat" cmpd="sng">
            <a:solidFill>
              <a:srgbClr val="FF740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88" name="Google Shape;288;p12"/>
          <p:cNvSpPr txBox="1"/>
          <p:nvPr/>
        </p:nvSpPr>
        <p:spPr>
          <a:xfrm>
            <a:off x="10557454" y="1275580"/>
            <a:ext cx="49244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dirty="0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</a:t>
            </a:r>
            <a:r>
              <a:rPr lang="en-US" sz="1800" b="1" baseline="-25000" dirty="0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1800" b="1" dirty="0">
              <a:solidFill>
                <a:srgbClr val="FF740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89" name="Google Shape;289;p12"/>
          <p:cNvCxnSpPr>
            <a:cxnSpLocks/>
          </p:cNvCxnSpPr>
          <p:nvPr/>
        </p:nvCxnSpPr>
        <p:spPr>
          <a:xfrm>
            <a:off x="10654012" y="3604255"/>
            <a:ext cx="1157687" cy="4324"/>
          </a:xfrm>
          <a:prstGeom prst="straightConnector1">
            <a:avLst/>
          </a:prstGeom>
          <a:noFill/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0" name="Google Shape;290;p12"/>
          <p:cNvCxnSpPr>
            <a:cxnSpLocks/>
            <a:stCxn id="286" idx="6"/>
          </p:cNvCxnSpPr>
          <p:nvPr/>
        </p:nvCxnSpPr>
        <p:spPr>
          <a:xfrm>
            <a:off x="9173457" y="835025"/>
            <a:ext cx="493200" cy="2655000"/>
          </a:xfrm>
          <a:prstGeom prst="bentConnector2">
            <a:avLst/>
          </a:prstGeom>
          <a:noFill/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91" name="Google Shape;291;p12"/>
          <p:cNvSpPr/>
          <p:nvPr/>
        </p:nvSpPr>
        <p:spPr>
          <a:xfrm>
            <a:off x="9559378" y="3478169"/>
            <a:ext cx="228600" cy="228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2" name="Google Shape;292;p12"/>
          <p:cNvCxnSpPr/>
          <p:nvPr/>
        </p:nvCxnSpPr>
        <p:spPr>
          <a:xfrm>
            <a:off x="8077200" y="838200"/>
            <a:ext cx="94488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stealth" w="lg" len="lg"/>
          </a:ln>
        </p:spPr>
      </p:cxnSp>
      <p:sp>
        <p:nvSpPr>
          <p:cNvPr id="293" name="Google Shape;293;p12"/>
          <p:cNvSpPr/>
          <p:nvPr/>
        </p:nvSpPr>
        <p:spPr>
          <a:xfrm>
            <a:off x="10383466" y="3489959"/>
            <a:ext cx="287329" cy="237239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4" name="Google Shape;294;p12"/>
          <p:cNvCxnSpPr>
            <a:cxnSpLocks/>
            <a:stCxn id="293" idx="2"/>
            <a:endCxn id="291" idx="6"/>
          </p:cNvCxnSpPr>
          <p:nvPr/>
        </p:nvCxnSpPr>
        <p:spPr>
          <a:xfrm flipH="1" flipV="1">
            <a:off x="9787978" y="3592469"/>
            <a:ext cx="595488" cy="16110"/>
          </a:xfrm>
          <a:prstGeom prst="straightConnector1">
            <a:avLst/>
          </a:prstGeom>
          <a:noFill/>
          <a:ln w="38100" cap="flat" cmpd="sng">
            <a:solidFill>
              <a:srgbClr val="7700C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95" name="Google Shape;295;p12"/>
          <p:cNvSpPr txBox="1"/>
          <p:nvPr/>
        </p:nvSpPr>
        <p:spPr>
          <a:xfrm>
            <a:off x="9209322" y="468868"/>
            <a:ext cx="5565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</a:t>
            </a:r>
            <a:r>
              <a:rPr lang="en-US" sz="1800" b="1" baseline="-25000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1800" b="1">
              <a:solidFill>
                <a:srgbClr val="770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6" name="Google Shape;296;p12"/>
          <p:cNvSpPr txBox="1"/>
          <p:nvPr/>
        </p:nvSpPr>
        <p:spPr>
          <a:xfrm>
            <a:off x="9716646" y="2688953"/>
            <a:ext cx="5565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dirty="0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CS</a:t>
            </a:r>
            <a:r>
              <a:rPr lang="en-US" sz="1800" b="1" baseline="-25000" dirty="0">
                <a:solidFill>
                  <a:srgbClr val="770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1800" b="1" dirty="0">
              <a:solidFill>
                <a:srgbClr val="770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7" name="Google Shape;297;p12"/>
          <p:cNvSpPr/>
          <p:nvPr/>
        </p:nvSpPr>
        <p:spPr>
          <a:xfrm>
            <a:off x="5083872" y="1510769"/>
            <a:ext cx="228600" cy="228600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D5BD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8" name="Google Shape;298;p12"/>
          <p:cNvCxnSpPr>
            <a:stCxn id="297" idx="2"/>
          </p:cNvCxnSpPr>
          <p:nvPr/>
        </p:nvCxnSpPr>
        <p:spPr>
          <a:xfrm rot="10800000">
            <a:off x="4056372" y="1625069"/>
            <a:ext cx="1027500" cy="0"/>
          </a:xfrm>
          <a:prstGeom prst="straightConnector1">
            <a:avLst/>
          </a:prstGeom>
          <a:noFill/>
          <a:ln w="38100" cap="flat" cmpd="sng">
            <a:solidFill>
              <a:srgbClr val="D5BD79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299" name="Google Shape;299;p12"/>
          <p:cNvSpPr txBox="1"/>
          <p:nvPr/>
        </p:nvSpPr>
        <p:spPr>
          <a:xfrm>
            <a:off x="4277429" y="1271360"/>
            <a:ext cx="76174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dirty="0">
                <a:solidFill>
                  <a:srgbClr val="D5BD7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purge</a:t>
            </a:r>
            <a:endParaRPr sz="1800" b="1" dirty="0">
              <a:solidFill>
                <a:srgbClr val="D5BD7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0" name="Google Shape;300;p12"/>
          <p:cNvSpPr/>
          <p:nvPr/>
        </p:nvSpPr>
        <p:spPr>
          <a:xfrm>
            <a:off x="8359866" y="1692023"/>
            <a:ext cx="207039" cy="197354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2"/>
          <p:cNvSpPr/>
          <p:nvPr/>
        </p:nvSpPr>
        <p:spPr>
          <a:xfrm>
            <a:off x="8171688" y="720732"/>
            <a:ext cx="251270" cy="211137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2"/>
          <p:cNvSpPr/>
          <p:nvPr/>
        </p:nvSpPr>
        <p:spPr>
          <a:xfrm>
            <a:off x="8222960" y="1524007"/>
            <a:ext cx="199382" cy="182829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2"/>
          <p:cNvSpPr/>
          <p:nvPr/>
        </p:nvSpPr>
        <p:spPr>
          <a:xfrm>
            <a:off x="9322103" y="3489966"/>
            <a:ext cx="228600" cy="22860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2"/>
          <p:cNvSpPr/>
          <p:nvPr/>
        </p:nvSpPr>
        <p:spPr>
          <a:xfrm>
            <a:off x="5302250" y="1509238"/>
            <a:ext cx="228600" cy="231511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12"/>
          <p:cNvSpPr/>
          <p:nvPr/>
        </p:nvSpPr>
        <p:spPr>
          <a:xfrm>
            <a:off x="3048590" y="3091823"/>
            <a:ext cx="1226160" cy="631371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07C4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-US" b="1" dirty="0">
                <a:solidFill>
                  <a:srgbClr val="07C4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liquid-gas separator 105</a:t>
            </a:r>
            <a:r>
              <a:rPr lang="en-US" b="1" dirty="0">
                <a:solidFill>
                  <a:srgbClr val="07C4FF"/>
                </a:solidFill>
                <a:latin typeface="Calibri"/>
                <a:ea typeface="Calibri"/>
                <a:cs typeface="Calibri"/>
                <a:sym typeface="Calibri"/>
              </a:rPr>
              <a:t>°C</a:t>
            </a:r>
            <a:endParaRPr b="1" dirty="0">
              <a:solidFill>
                <a:srgbClr val="07C4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12"/>
          <p:cNvSpPr/>
          <p:nvPr/>
        </p:nvSpPr>
        <p:spPr>
          <a:xfrm>
            <a:off x="7649098" y="5410200"/>
            <a:ext cx="428109" cy="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2"/>
          <p:cNvSpPr/>
          <p:nvPr/>
        </p:nvSpPr>
        <p:spPr>
          <a:xfrm>
            <a:off x="4038600" y="3543306"/>
            <a:ext cx="482046" cy="114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024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2E26E-CED6-8144-8282-076AE1EC1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765" y="396578"/>
            <a:ext cx="10003872" cy="1203629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 – What Did We Learn?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020F9-67A2-8540-813B-9C7562534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8765" y="1600207"/>
            <a:ext cx="11159835" cy="45259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Overall process agrees with overall reaction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Error #1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Check the overall process by tracing the path (</a:t>
            </a:r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Error #2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Every recycle needs a purge to remove impurities (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Error #3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visuals to double check physical states and temperatures (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Error #4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en-US" dirty="0">
                <a:solidFill>
                  <a:srgbClr val="92D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Error #5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8517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rocess Design Guidelines - p5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721" y="67732"/>
            <a:ext cx="5983861" cy="6470196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59F6615-9880-482F-963B-67B448DFB2FF}"/>
              </a:ext>
            </a:extLst>
          </p:cNvPr>
          <p:cNvCxnSpPr/>
          <p:nvPr/>
        </p:nvCxnSpPr>
        <p:spPr>
          <a:xfrm>
            <a:off x="1524007" y="3079713"/>
            <a:ext cx="166441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4FE9F90-C17A-CD2E-08DC-560A2A4AAAF3}"/>
              </a:ext>
            </a:extLst>
          </p:cNvPr>
          <p:cNvSpPr txBox="1"/>
          <p:nvPr/>
        </p:nvSpPr>
        <p:spPr>
          <a:xfrm>
            <a:off x="9328597" y="6207619"/>
            <a:ext cx="1004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(page 57)</a:t>
            </a:r>
          </a:p>
        </p:txBody>
      </p:sp>
    </p:spTree>
    <p:extLst>
      <p:ext uri="{BB962C8B-B14F-4D97-AF65-F5344CB8AC3E}">
        <p14:creationId xmlns:p14="http://schemas.microsoft.com/office/powerpoint/2010/main" val="1647824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578013"/>
            <a:ext cx="7809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457200" indent="-457200">
              <a:buAutoNum type="alphaUcParenR"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Combine the three reactions to get the overall reaction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7488C6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771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9D85BD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858" y="4654550"/>
            <a:ext cx="4883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Match species in the overall reaction to the individual reactions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3343762"/>
            <a:ext cx="74879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Three individual reactions and the overall reaction</a:t>
            </a:r>
          </a:p>
        </p:txBody>
      </p:sp>
    </p:spTree>
    <p:extLst>
      <p:ext uri="{BB962C8B-B14F-4D97-AF65-F5344CB8AC3E}">
        <p14:creationId xmlns:p14="http://schemas.microsoft.com/office/powerpoint/2010/main" val="183117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EE9C-82E4-4350-F05E-DD249812C9C0}"/>
              </a:ext>
            </a:extLst>
          </p:cNvPr>
          <p:cNvSpPr txBox="1">
            <a:spLocks/>
          </p:cNvSpPr>
          <p:nvPr/>
        </p:nvSpPr>
        <p:spPr>
          <a:xfrm>
            <a:off x="467625" y="665497"/>
            <a:ext cx="8766588" cy="79631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400" b="1" dirty="0">
                <a:solidFill>
                  <a:srgbClr val="9BBF9C"/>
                </a:solidFill>
                <a:latin typeface="Times New Roman"/>
                <a:cs typeface="Times New Roman"/>
              </a:rPr>
              <a:t>A) Combining Reactions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110C59-5430-EF26-F2DD-6C9D85475DC1}"/>
              </a:ext>
            </a:extLst>
          </p:cNvPr>
          <p:cNvSpPr txBox="1"/>
          <p:nvPr/>
        </p:nvSpPr>
        <p:spPr>
          <a:xfrm>
            <a:off x="1298713" y="1854308"/>
            <a:ext cx="70236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 + 2S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CS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FEEEA0-6ADF-8187-3C7F-BF086F5FA83F}"/>
              </a:ext>
            </a:extLst>
          </p:cNvPr>
          <p:cNvSpPr txBox="1"/>
          <p:nvPr/>
        </p:nvSpPr>
        <p:spPr>
          <a:xfrm>
            <a:off x="1298713" y="2847390"/>
            <a:ext cx="9753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+ 3Cl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CCl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CA4150-36A0-9016-F99C-310C32662DF0}"/>
              </a:ext>
            </a:extLst>
          </p:cNvPr>
          <p:cNvSpPr txBox="1"/>
          <p:nvPr/>
        </p:nvSpPr>
        <p:spPr>
          <a:xfrm>
            <a:off x="1298713" y="3834435"/>
            <a:ext cx="87994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+ 2S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6S + CCl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0AE6D9-68A4-1B44-CE98-F1F0DF0C5E91}"/>
              </a:ext>
            </a:extLst>
          </p:cNvPr>
          <p:cNvSpPr txBox="1"/>
          <p:nvPr/>
        </p:nvSpPr>
        <p:spPr>
          <a:xfrm>
            <a:off x="1298713" y="5183154"/>
            <a:ext cx="45057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 + 2Cl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CCl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4739E1-96D2-686E-24AA-932385289AE5}"/>
              </a:ext>
            </a:extLst>
          </p:cNvPr>
          <p:cNvCxnSpPr>
            <a:cxnSpLocks/>
          </p:cNvCxnSpPr>
          <p:nvPr/>
        </p:nvCxnSpPr>
        <p:spPr>
          <a:xfrm>
            <a:off x="1298713" y="4903995"/>
            <a:ext cx="9422296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EE9C-82E4-4350-F05E-DD249812C9C0}"/>
              </a:ext>
            </a:extLst>
          </p:cNvPr>
          <p:cNvSpPr txBox="1">
            <a:spLocks/>
          </p:cNvSpPr>
          <p:nvPr/>
        </p:nvSpPr>
        <p:spPr>
          <a:xfrm>
            <a:off x="467625" y="665497"/>
            <a:ext cx="8766588" cy="79631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400" b="1" dirty="0">
                <a:solidFill>
                  <a:srgbClr val="9BBF9C"/>
                </a:solidFill>
                <a:latin typeface="Times New Roman"/>
                <a:cs typeface="Times New Roman"/>
              </a:rPr>
              <a:t>A) Combining Reactions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110C59-5430-EF26-F2DD-6C9D85475DC1}"/>
              </a:ext>
            </a:extLst>
          </p:cNvPr>
          <p:cNvSpPr txBox="1"/>
          <p:nvPr/>
        </p:nvSpPr>
        <p:spPr>
          <a:xfrm>
            <a:off x="1298713" y="1854308"/>
            <a:ext cx="70236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+ 2S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CS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FEEEA0-6ADF-8187-3C7F-BF086F5FA83F}"/>
              </a:ext>
            </a:extLst>
          </p:cNvPr>
          <p:cNvSpPr txBox="1"/>
          <p:nvPr/>
        </p:nvSpPr>
        <p:spPr>
          <a:xfrm>
            <a:off x="1298713" y="2847390"/>
            <a:ext cx="9753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3Cl</a:t>
            </a:r>
            <a:r>
              <a:rPr lang="en-US" sz="4000" baseline="-25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CCl</a:t>
            </a:r>
            <a:r>
              <a:rPr lang="en-US" sz="4000" baseline="-25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CA4150-36A0-9016-F99C-310C32662DF0}"/>
              </a:ext>
            </a:extLst>
          </p:cNvPr>
          <p:cNvSpPr txBox="1"/>
          <p:nvPr/>
        </p:nvSpPr>
        <p:spPr>
          <a:xfrm>
            <a:off x="1298713" y="3834435"/>
            <a:ext cx="87994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+ 2S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Cl</a:t>
            </a:r>
            <a:r>
              <a:rPr lang="en-US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6S + 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CCl</a:t>
            </a:r>
            <a:r>
              <a:rPr lang="en-US" sz="4000" baseline="-25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0AE6D9-68A4-1B44-CE98-F1F0DF0C5E91}"/>
              </a:ext>
            </a:extLst>
          </p:cNvPr>
          <p:cNvSpPr txBox="1"/>
          <p:nvPr/>
        </p:nvSpPr>
        <p:spPr>
          <a:xfrm>
            <a:off x="1298713" y="5183154"/>
            <a:ext cx="45057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2Cl</a:t>
            </a:r>
            <a:r>
              <a:rPr lang="en-US" sz="4000" baseline="-25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CCl</a:t>
            </a:r>
            <a:r>
              <a:rPr lang="en-US" sz="4000" baseline="-25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CE934C8-7135-D951-133D-12A328F4B571}"/>
              </a:ext>
            </a:extLst>
          </p:cNvPr>
          <p:cNvCxnSpPr>
            <a:cxnSpLocks/>
          </p:cNvCxnSpPr>
          <p:nvPr/>
        </p:nvCxnSpPr>
        <p:spPr>
          <a:xfrm>
            <a:off x="1298713" y="4903995"/>
            <a:ext cx="9422296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01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EE9C-82E4-4350-F05E-DD249812C9C0}"/>
              </a:ext>
            </a:extLst>
          </p:cNvPr>
          <p:cNvSpPr txBox="1">
            <a:spLocks/>
          </p:cNvSpPr>
          <p:nvPr/>
        </p:nvSpPr>
        <p:spPr>
          <a:xfrm>
            <a:off x="467625" y="665497"/>
            <a:ext cx="8766588" cy="79631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400" b="1" dirty="0">
                <a:solidFill>
                  <a:srgbClr val="9BBF9C"/>
                </a:solidFill>
                <a:latin typeface="Times New Roman"/>
                <a:cs typeface="Times New Roman"/>
              </a:rPr>
              <a:t>A) Combining Reactions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110C59-5430-EF26-F2DD-6C9D85475DC1}"/>
              </a:ext>
            </a:extLst>
          </p:cNvPr>
          <p:cNvSpPr txBox="1"/>
          <p:nvPr/>
        </p:nvSpPr>
        <p:spPr>
          <a:xfrm>
            <a:off x="1298713" y="1854308"/>
            <a:ext cx="70236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2S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CS</a:t>
            </a:r>
            <a:r>
              <a:rPr lang="en-US" sz="4000" baseline="-25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FEEEA0-6ADF-8187-3C7F-BF086F5FA83F}"/>
              </a:ext>
            </a:extLst>
          </p:cNvPr>
          <p:cNvSpPr txBox="1"/>
          <p:nvPr/>
        </p:nvSpPr>
        <p:spPr>
          <a:xfrm>
            <a:off x="1298713" y="2847390"/>
            <a:ext cx="97535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CS</a:t>
            </a:r>
            <a:r>
              <a:rPr lang="en-US" sz="4000" baseline="-25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3Cl</a:t>
            </a:r>
            <a:r>
              <a:rPr lang="en-US" sz="4000" baseline="-25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</a:t>
            </a:r>
            <a:r>
              <a:rPr lang="en-US" sz="4000" baseline="-250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Cl</a:t>
            </a:r>
            <a:r>
              <a:rPr lang="en-US" sz="4000" baseline="-250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CCl</a:t>
            </a:r>
            <a:r>
              <a:rPr lang="en-US" sz="4000" baseline="-25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CA4150-36A0-9016-F99C-310C32662DF0}"/>
              </a:ext>
            </a:extLst>
          </p:cNvPr>
          <p:cNvSpPr txBox="1"/>
          <p:nvPr/>
        </p:nvSpPr>
        <p:spPr>
          <a:xfrm>
            <a:off x="1298713" y="3834435"/>
            <a:ext cx="87994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CS</a:t>
            </a:r>
            <a:r>
              <a:rPr lang="en-US" sz="4000" baseline="-25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2S</a:t>
            </a:r>
            <a:r>
              <a:rPr lang="en-US" sz="4000" baseline="-250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Cl</a:t>
            </a:r>
            <a:r>
              <a:rPr lang="en-US" sz="4000" baseline="-25000" dirty="0">
                <a:solidFill>
                  <a:srgbClr val="CC00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6S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CCl</a:t>
            </a:r>
            <a:r>
              <a:rPr lang="en-US" sz="4000" baseline="-25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0AE6D9-68A4-1B44-CE98-F1F0DF0C5E91}"/>
              </a:ext>
            </a:extLst>
          </p:cNvPr>
          <p:cNvSpPr txBox="1"/>
          <p:nvPr/>
        </p:nvSpPr>
        <p:spPr>
          <a:xfrm>
            <a:off x="1298713" y="5183154"/>
            <a:ext cx="45057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2Cl</a:t>
            </a:r>
            <a:r>
              <a:rPr lang="en-US" sz="4000" baseline="-25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CCl</a:t>
            </a:r>
            <a:r>
              <a:rPr lang="en-US" sz="4000" baseline="-25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504E5-A280-DB09-53A9-C1F370A5BD8E}"/>
              </a:ext>
            </a:extLst>
          </p:cNvPr>
          <p:cNvSpPr/>
          <p:nvPr/>
        </p:nvSpPr>
        <p:spPr>
          <a:xfrm>
            <a:off x="1298713" y="1854308"/>
            <a:ext cx="463826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3F31BC-6E2B-75FD-7A40-F36C3E65F448}"/>
              </a:ext>
            </a:extLst>
          </p:cNvPr>
          <p:cNvSpPr txBox="1"/>
          <p:nvPr/>
        </p:nvSpPr>
        <p:spPr>
          <a:xfrm>
            <a:off x="639901" y="1849865"/>
            <a:ext cx="16830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1x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60F590-452A-0F82-EE38-9678F4885065}"/>
              </a:ext>
            </a:extLst>
          </p:cNvPr>
          <p:cNvSpPr/>
          <p:nvPr/>
        </p:nvSpPr>
        <p:spPr>
          <a:xfrm>
            <a:off x="2097643" y="1849865"/>
            <a:ext cx="645558" cy="707886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F66A87-F09D-1E1B-D4C3-EBE21EC1A977}"/>
              </a:ext>
            </a:extLst>
          </p:cNvPr>
          <p:cNvSpPr/>
          <p:nvPr/>
        </p:nvSpPr>
        <p:spPr>
          <a:xfrm>
            <a:off x="4421499" y="3834434"/>
            <a:ext cx="645558" cy="707886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EAE66E-79E2-2E4F-DF80-F6376841F771}"/>
                  </a:ext>
                </a:extLst>
              </p:cNvPr>
              <p:cNvSpPr txBox="1"/>
              <p:nvPr/>
            </p:nvSpPr>
            <p:spPr>
              <a:xfrm>
                <a:off x="689113" y="3815895"/>
                <a:ext cx="1683026" cy="8774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>
                        <a:lumMod val="50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x</a:t>
                </a:r>
                <a:endParaRPr lang="en-US" sz="3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5EAE66E-79E2-2E4F-DF80-F6376841F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13" y="3815895"/>
                <a:ext cx="1683026" cy="877484"/>
              </a:xfrm>
              <a:prstGeom prst="rect">
                <a:avLst/>
              </a:prstGeom>
              <a:blipFill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5D9EF8A0-E88E-2751-484D-FC188A4F507F}"/>
              </a:ext>
            </a:extLst>
          </p:cNvPr>
          <p:cNvSpPr/>
          <p:nvPr/>
        </p:nvSpPr>
        <p:spPr>
          <a:xfrm>
            <a:off x="2464904" y="2847390"/>
            <a:ext cx="1020417" cy="707886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6AB717B-C3C1-4A47-FC67-31AC267164A7}"/>
                  </a:ext>
                </a:extLst>
              </p:cNvPr>
              <p:cNvSpPr txBox="1"/>
              <p:nvPr/>
            </p:nvSpPr>
            <p:spPr>
              <a:xfrm>
                <a:off x="689113" y="2727795"/>
                <a:ext cx="1683026" cy="8774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bg1">
                        <a:lumMod val="50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x</a:t>
                </a:r>
                <a:endParaRPr lang="en-US" sz="3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6AB717B-C3C1-4A47-FC67-31AC267164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13" y="2727795"/>
                <a:ext cx="1683026" cy="877484"/>
              </a:xfrm>
              <a:prstGeom prst="rect">
                <a:avLst/>
              </a:prstGeom>
              <a:blipFill>
                <a:blip r:embed="rId4"/>
                <a:stretch>
                  <a:fillRect b="-13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531AEC6-9092-E4D8-3AA7-26D6468BE49B}"/>
              </a:ext>
            </a:extLst>
          </p:cNvPr>
          <p:cNvCxnSpPr>
            <a:cxnSpLocks/>
          </p:cNvCxnSpPr>
          <p:nvPr/>
        </p:nvCxnSpPr>
        <p:spPr>
          <a:xfrm>
            <a:off x="1298713" y="4903995"/>
            <a:ext cx="9422296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85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 animBg="1"/>
      <p:bldP spid="14" grpId="0" animBg="1"/>
      <p:bldP spid="15" grpId="0"/>
      <p:bldP spid="17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EE9C-82E4-4350-F05E-DD249812C9C0}"/>
              </a:ext>
            </a:extLst>
          </p:cNvPr>
          <p:cNvSpPr txBox="1">
            <a:spLocks/>
          </p:cNvSpPr>
          <p:nvPr/>
        </p:nvSpPr>
        <p:spPr>
          <a:xfrm>
            <a:off x="467625" y="665497"/>
            <a:ext cx="8766588" cy="79631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400" b="1" dirty="0">
                <a:solidFill>
                  <a:srgbClr val="9BBF9C"/>
                </a:solidFill>
                <a:latin typeface="Times New Roman"/>
                <a:cs typeface="Times New Roman"/>
              </a:rPr>
              <a:t>A) Combining Reactions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110C59-5430-EF26-F2DD-6C9D85475DC1}"/>
              </a:ext>
            </a:extLst>
          </p:cNvPr>
          <p:cNvSpPr txBox="1"/>
          <p:nvPr/>
        </p:nvSpPr>
        <p:spPr>
          <a:xfrm>
            <a:off x="1298713" y="1854308"/>
            <a:ext cx="70236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2S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CS</a:t>
            </a:r>
            <a:r>
              <a:rPr lang="en-US" sz="4000" baseline="-25000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4FEEEA0-6ADF-8187-3C7F-BF086F5FA83F}"/>
                  </a:ext>
                </a:extLst>
              </p:cNvPr>
              <p:cNvSpPr txBox="1"/>
              <p:nvPr/>
            </p:nvSpPr>
            <p:spPr>
              <a:xfrm>
                <a:off x="1298713" y="2740515"/>
                <a:ext cx="9753599" cy="9659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9pPr>
              </a:lstStyle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sz="4000" dirty="0">
                    <a:solidFill>
                      <a:srgbClr val="FFC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CS</a:t>
                </a:r>
                <a:r>
                  <a:rPr lang="en-US" sz="4000" baseline="-25000" dirty="0">
                    <a:solidFill>
                      <a:srgbClr val="FFC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</a:t>
                </a:r>
                <a:r>
                  <a:rPr lang="en-US" sz="4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+ </a:t>
                </a:r>
                <a:r>
                  <a:rPr lang="en-US" sz="4000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2Cl</a:t>
                </a:r>
                <a:r>
                  <a:rPr lang="en-US" sz="4000" baseline="-25000" dirty="0">
                    <a:solidFill>
                      <a:srgbClr val="00B0F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</a:t>
                </a:r>
                <a:r>
                  <a:rPr lang="en-US" sz="4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US" sz="40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→</a:t>
                </a:r>
                <a:r>
                  <a:rPr lang="en-US" sz="4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CC00CC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S</a:t>
                </a:r>
                <a:r>
                  <a:rPr lang="en-US" sz="4000" baseline="-25000" dirty="0">
                    <a:solidFill>
                      <a:srgbClr val="CC00CC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</a:t>
                </a:r>
                <a:r>
                  <a:rPr lang="en-US" sz="4000" dirty="0">
                    <a:solidFill>
                      <a:srgbClr val="CC00CC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Cl</a:t>
                </a:r>
                <a:r>
                  <a:rPr lang="en-US" sz="4000" baseline="-25000" dirty="0">
                    <a:solidFill>
                      <a:srgbClr val="CC00CC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</a:t>
                </a:r>
                <a:r>
                  <a:rPr lang="en-US" sz="4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CCl</a:t>
                </a:r>
                <a:r>
                  <a:rPr lang="en-US" sz="4000" baseline="-250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4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4FEEEA0-6ADF-8187-3C7F-BF086F5FA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713" y="2740515"/>
                <a:ext cx="9753599" cy="965905"/>
              </a:xfrm>
              <a:prstGeom prst="rect">
                <a:avLst/>
              </a:prstGeom>
              <a:blipFill>
                <a:blip r:embed="rId3"/>
                <a:stretch>
                  <a:fillRect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ECA4150-36A0-9016-F99C-310C32662DF0}"/>
                  </a:ext>
                </a:extLst>
              </p:cNvPr>
              <p:cNvSpPr txBox="1"/>
              <p:nvPr/>
            </p:nvSpPr>
            <p:spPr>
              <a:xfrm>
                <a:off x="1298713" y="3727560"/>
                <a:ext cx="8799443" cy="9659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MS PGothic" pitchFamily="34" charset="-128"/>
                    <a:cs typeface="+mn-cs"/>
                  </a:defRPr>
                </a:lvl9pPr>
              </a:lstStyle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FFC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CS</a:t>
                </a:r>
                <a:r>
                  <a:rPr lang="en-US" sz="4000" baseline="-25000" dirty="0">
                    <a:solidFill>
                      <a:srgbClr val="FFC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</a:t>
                </a:r>
                <a:r>
                  <a:rPr lang="en-US" sz="4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CC00CC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CC00CC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S</a:t>
                </a:r>
                <a:r>
                  <a:rPr lang="en-US" sz="4000" baseline="-25000" dirty="0">
                    <a:solidFill>
                      <a:srgbClr val="CC00CC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</a:t>
                </a:r>
                <a:r>
                  <a:rPr lang="en-US" sz="4000" dirty="0">
                    <a:solidFill>
                      <a:srgbClr val="CC00CC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Cl</a:t>
                </a:r>
                <a:r>
                  <a:rPr lang="en-US" sz="4000" baseline="-25000" dirty="0">
                    <a:solidFill>
                      <a:srgbClr val="CC00CC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</a:t>
                </a:r>
                <a:r>
                  <a:rPr lang="en-US" sz="4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US" sz="4000" b="0" i="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→</a:t>
                </a:r>
                <a:r>
                  <a:rPr lang="en-US" sz="4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US" sz="4000" dirty="0">
                    <a:solidFill>
                      <a:srgbClr val="7030A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2S</a:t>
                </a:r>
                <a:r>
                  <a:rPr lang="en-US" sz="4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CCl</a:t>
                </a:r>
                <a:r>
                  <a:rPr lang="en-US" sz="4000" baseline="-25000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4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ECA4150-36A0-9016-F99C-310C32662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713" y="3727560"/>
                <a:ext cx="8799443" cy="965905"/>
              </a:xfrm>
              <a:prstGeom prst="rect">
                <a:avLst/>
              </a:prstGeom>
              <a:blipFill>
                <a:blip r:embed="rId4"/>
                <a:stretch>
                  <a:fillRect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100AE6D9-68A4-1B44-CE98-F1F0DF0C5E91}"/>
              </a:ext>
            </a:extLst>
          </p:cNvPr>
          <p:cNvSpPr txBox="1"/>
          <p:nvPr/>
        </p:nvSpPr>
        <p:spPr>
          <a:xfrm>
            <a:off x="1298713" y="5183154"/>
            <a:ext cx="45057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</a:t>
            </a:r>
            <a:r>
              <a:rPr lang="en-US" sz="4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2Cl</a:t>
            </a:r>
            <a:r>
              <a:rPr lang="en-US" sz="4000" baseline="-250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4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CCl</a:t>
            </a:r>
            <a:r>
              <a:rPr lang="en-US" sz="4000" baseline="-25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4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87D5E2-69BA-5C62-6C25-A67CD4288E23}"/>
              </a:ext>
            </a:extLst>
          </p:cNvPr>
          <p:cNvCxnSpPr/>
          <p:nvPr/>
        </p:nvCxnSpPr>
        <p:spPr>
          <a:xfrm flipV="1">
            <a:off x="3299791" y="1954005"/>
            <a:ext cx="662609" cy="60818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38F90F-9353-AA5D-E7AC-D0D0B33DCCD6}"/>
              </a:ext>
            </a:extLst>
          </p:cNvPr>
          <p:cNvCxnSpPr>
            <a:cxnSpLocks/>
          </p:cNvCxnSpPr>
          <p:nvPr/>
        </p:nvCxnSpPr>
        <p:spPr>
          <a:xfrm flipV="1">
            <a:off x="1298713" y="2982159"/>
            <a:ext cx="1040296" cy="60582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A770075-0E1D-1BDB-726F-FD32623C68E4}"/>
              </a:ext>
            </a:extLst>
          </p:cNvPr>
          <p:cNvCxnSpPr>
            <a:cxnSpLocks/>
          </p:cNvCxnSpPr>
          <p:nvPr/>
        </p:nvCxnSpPr>
        <p:spPr>
          <a:xfrm flipV="1">
            <a:off x="1298713" y="3982447"/>
            <a:ext cx="1040296" cy="60582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07DCF9A-ED9C-3156-0CDD-674A7C92F8B0}"/>
              </a:ext>
            </a:extLst>
          </p:cNvPr>
          <p:cNvCxnSpPr>
            <a:cxnSpLocks/>
          </p:cNvCxnSpPr>
          <p:nvPr/>
        </p:nvCxnSpPr>
        <p:spPr>
          <a:xfrm flipV="1">
            <a:off x="2779643" y="3963912"/>
            <a:ext cx="1040296" cy="60582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9E20914-181F-4707-A9F9-852D5067441A}"/>
              </a:ext>
            </a:extLst>
          </p:cNvPr>
          <p:cNvCxnSpPr>
            <a:cxnSpLocks/>
          </p:cNvCxnSpPr>
          <p:nvPr/>
        </p:nvCxnSpPr>
        <p:spPr>
          <a:xfrm flipV="1">
            <a:off x="4330771" y="2977681"/>
            <a:ext cx="1040296" cy="60582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AC52864-0844-F6CF-E85C-C456B076A769}"/>
              </a:ext>
            </a:extLst>
          </p:cNvPr>
          <p:cNvCxnSpPr>
            <a:cxnSpLocks/>
          </p:cNvCxnSpPr>
          <p:nvPr/>
        </p:nvCxnSpPr>
        <p:spPr>
          <a:xfrm flipV="1">
            <a:off x="4562060" y="3991616"/>
            <a:ext cx="566531" cy="4768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4B97E45-8B2F-FDC6-3A07-E86355285724}"/>
              </a:ext>
            </a:extLst>
          </p:cNvPr>
          <p:cNvCxnSpPr>
            <a:cxnSpLocks/>
          </p:cNvCxnSpPr>
          <p:nvPr/>
        </p:nvCxnSpPr>
        <p:spPr>
          <a:xfrm flipV="1">
            <a:off x="2055743" y="1969817"/>
            <a:ext cx="566531" cy="47686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5326B023-DF82-3C56-1956-D564977D029B}"/>
              </a:ext>
            </a:extLst>
          </p:cNvPr>
          <p:cNvSpPr/>
          <p:nvPr/>
        </p:nvSpPr>
        <p:spPr>
          <a:xfrm>
            <a:off x="1152939" y="5183154"/>
            <a:ext cx="3763618" cy="811540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heckmark PNG, Checkmark Transparent Background - FreeIconsPNG">
            <a:extLst>
              <a:ext uri="{FF2B5EF4-FFF2-40B4-BE49-F238E27FC236}">
                <a16:creationId xmlns:a16="http://schemas.microsoft.com/office/drawing/2014/main" id="{502EC5DD-F808-6422-5452-CCA5BD220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591" y="5175730"/>
            <a:ext cx="728869" cy="69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4534655-18A5-432C-E700-70DE1AD66070}"/>
              </a:ext>
            </a:extLst>
          </p:cNvPr>
          <p:cNvCxnSpPr>
            <a:cxnSpLocks/>
          </p:cNvCxnSpPr>
          <p:nvPr/>
        </p:nvCxnSpPr>
        <p:spPr>
          <a:xfrm>
            <a:off x="1298713" y="4903995"/>
            <a:ext cx="9422296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92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566137"/>
            <a:ext cx="7809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 Correct errors in the process flow diagram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7488C6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771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9D85BD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858" y="4619625"/>
            <a:ext cx="56327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457200" indent="-457200">
              <a:spcBef>
                <a:spcPct val="0"/>
              </a:spcBef>
              <a:buFontTx/>
              <a:buAutoNum type="arabicParenR"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Check the overall reaction</a:t>
            </a:r>
          </a:p>
          <a:p>
            <a:pPr marL="457200" indent="-457200">
              <a:spcBef>
                <a:spcPct val="0"/>
              </a:spcBef>
              <a:buFontTx/>
              <a:buAutoNum type="arabicParenR"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Check individual reactions/separators</a:t>
            </a:r>
          </a:p>
          <a:p>
            <a:pPr marL="457200" indent="-457200">
              <a:spcBef>
                <a:spcPct val="0"/>
              </a:spcBef>
              <a:buFontTx/>
              <a:buAutoNum type="arabicParenR"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Check the logic of the diagram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2985780"/>
            <a:ext cx="74879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 provided process flow diagram (PFD)</a:t>
            </a:r>
          </a:p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Compound melting and boiling points</a:t>
            </a:r>
          </a:p>
        </p:txBody>
      </p:sp>
    </p:spTree>
    <p:extLst>
      <p:ext uri="{BB962C8B-B14F-4D97-AF65-F5344CB8AC3E}">
        <p14:creationId xmlns:p14="http://schemas.microsoft.com/office/powerpoint/2010/main" val="286911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ction Button: Go Forward or Next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A44FD64-03F3-4B19-8FFB-6EA816976B04}"/>
              </a:ext>
            </a:extLst>
          </p:cNvPr>
          <p:cNvSpPr/>
          <p:nvPr/>
        </p:nvSpPr>
        <p:spPr>
          <a:xfrm>
            <a:off x="533404" y="2881682"/>
            <a:ext cx="813043" cy="338554"/>
          </a:xfrm>
          <a:prstGeom prst="actionButtonForwardNex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Blank 2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AA0D5D2-F708-4F1F-8C28-8857B6E16B16}"/>
              </a:ext>
            </a:extLst>
          </p:cNvPr>
          <p:cNvSpPr/>
          <p:nvPr/>
        </p:nvSpPr>
        <p:spPr>
          <a:xfrm>
            <a:off x="533404" y="2729319"/>
            <a:ext cx="813043" cy="33855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Error 1</a:t>
            </a:r>
          </a:p>
        </p:txBody>
      </p:sp>
      <p:sp>
        <p:nvSpPr>
          <p:cNvPr id="24" name="Action Button: Blank 2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0A1B74F-7BDF-404B-BF46-A26B2AF7B12D}"/>
              </a:ext>
            </a:extLst>
          </p:cNvPr>
          <p:cNvSpPr/>
          <p:nvPr/>
        </p:nvSpPr>
        <p:spPr>
          <a:xfrm>
            <a:off x="533404" y="3220236"/>
            <a:ext cx="813043" cy="33855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Error 2</a:t>
            </a:r>
          </a:p>
        </p:txBody>
      </p:sp>
      <p:sp>
        <p:nvSpPr>
          <p:cNvPr id="26" name="Action Button: Blank 2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2AD53D2E-78E2-4A49-A112-EEB43CA0694D}"/>
              </a:ext>
            </a:extLst>
          </p:cNvPr>
          <p:cNvSpPr/>
          <p:nvPr/>
        </p:nvSpPr>
        <p:spPr>
          <a:xfrm>
            <a:off x="533404" y="3711153"/>
            <a:ext cx="813043" cy="33855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Error 3</a:t>
            </a:r>
          </a:p>
        </p:txBody>
      </p:sp>
      <p:sp>
        <p:nvSpPr>
          <p:cNvPr id="28" name="Action Button: Blank 27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B7C1B084-A1C0-4235-BE90-2702443670AC}"/>
              </a:ext>
            </a:extLst>
          </p:cNvPr>
          <p:cNvSpPr/>
          <p:nvPr/>
        </p:nvSpPr>
        <p:spPr>
          <a:xfrm>
            <a:off x="533404" y="4202070"/>
            <a:ext cx="813043" cy="33855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Error 4</a:t>
            </a:r>
          </a:p>
        </p:txBody>
      </p:sp>
      <p:sp>
        <p:nvSpPr>
          <p:cNvPr id="30" name="Action Button: Blank 29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57210A66-4373-44A8-858F-CA86DA9BB13B}"/>
              </a:ext>
            </a:extLst>
          </p:cNvPr>
          <p:cNvSpPr/>
          <p:nvPr/>
        </p:nvSpPr>
        <p:spPr>
          <a:xfrm>
            <a:off x="533404" y="4692987"/>
            <a:ext cx="813043" cy="338554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Error 5</a:t>
            </a:r>
          </a:p>
        </p:txBody>
      </p:sp>
    </p:spTree>
    <p:extLst>
      <p:ext uri="{BB962C8B-B14F-4D97-AF65-F5344CB8AC3E}">
        <p14:creationId xmlns:p14="http://schemas.microsoft.com/office/powerpoint/2010/main" val="241994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100" y="384668"/>
            <a:ext cx="9753600" cy="6215581"/>
          </a:xfrm>
          <a:prstGeom prst="rect">
            <a:avLst/>
          </a:prstGeom>
          <a:solidFill>
            <a:schemeClr val="accent6">
              <a:alpha val="20000"/>
            </a:schemeClr>
          </a:solidFill>
          <a:ln w="38100" cmpd="sng">
            <a:solidFill>
              <a:schemeClr val="accent6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446853" y="52025"/>
            <a:ext cx="773122" cy="588946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45433" y="346498"/>
            <a:ext cx="704630" cy="620592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1048" y="1714547"/>
            <a:ext cx="704631" cy="557301"/>
          </a:xfrm>
          <a:prstGeom prst="ellipse">
            <a:avLst/>
          </a:prstGeom>
          <a:noFill/>
          <a:ln w="28575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566958" y="630453"/>
            <a:ext cx="230368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is-I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is-IS" sz="20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is-I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+ 6</a:t>
            </a:r>
            <a:r>
              <a:rPr lang="is-IS" sz="2000" b="1" dirty="0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</a:t>
            </a:r>
            <a:r>
              <a:rPr lang="is-IS" sz="2000" b="1" baseline="-25000" dirty="0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is-IS" sz="20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→ 3</a:t>
            </a:r>
            <a:r>
              <a:rPr lang="is-IS" sz="2000" b="1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CCl</a:t>
            </a:r>
            <a:r>
              <a:rPr lang="is-IS" sz="2000" b="1" baseline="-25000" dirty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 lang="is-IS" sz="2000" b="1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7" name="Google Shape;174;p11"/>
          <p:cNvCxnSpPr>
            <a:cxnSpLocks/>
          </p:cNvCxnSpPr>
          <p:nvPr/>
        </p:nvCxnSpPr>
        <p:spPr>
          <a:xfrm flipH="1">
            <a:off x="9283700" y="1638347"/>
            <a:ext cx="2260600" cy="0"/>
          </a:xfrm>
          <a:prstGeom prst="straightConnector1">
            <a:avLst/>
          </a:prstGeom>
          <a:noFill/>
          <a:ln w="38100" cap="flat" cmpd="sng">
            <a:solidFill>
              <a:srgbClr val="FF740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8" name="Google Shape;175;p11"/>
          <p:cNvSpPr txBox="1"/>
          <p:nvPr/>
        </p:nvSpPr>
        <p:spPr>
          <a:xfrm>
            <a:off x="11209097" y="1212894"/>
            <a:ext cx="49244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1800" b="1" dirty="0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</a:t>
            </a:r>
            <a:r>
              <a:rPr lang="en-US" sz="1800" b="1" baseline="-25000" dirty="0">
                <a:solidFill>
                  <a:srgbClr val="FF740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1800" b="1" dirty="0">
              <a:solidFill>
                <a:srgbClr val="FF740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Action Button: Blank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B553583-DE97-47C3-A6EA-CD5ACBF6C1A4}"/>
              </a:ext>
            </a:extLst>
          </p:cNvPr>
          <p:cNvSpPr/>
          <p:nvPr/>
        </p:nvSpPr>
        <p:spPr>
          <a:xfrm>
            <a:off x="595128" y="2787509"/>
            <a:ext cx="776472" cy="400191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176515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8566</TotalTime>
  <Words>590</Words>
  <Application>Microsoft Office PowerPoint</Application>
  <PresentationFormat>Widescreen</PresentationFormat>
  <Paragraphs>153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Office Theme</vt:lpstr>
      <vt:lpstr>Calculation Session 1 Exercise 2.9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 Takeaways – What Did We Learn?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2.9</dc:title>
  <dc:creator>Andrew S</dc:creator>
  <cp:lastModifiedBy>Ashlyn Dumaw</cp:lastModifiedBy>
  <cp:revision>75</cp:revision>
  <cp:lastPrinted>2022-08-23T16:14:53Z</cp:lastPrinted>
  <dcterms:modified xsi:type="dcterms:W3CDTF">2024-08-28T01:08:56Z</dcterms:modified>
</cp:coreProperties>
</file>