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65" r:id="rId4"/>
    <p:sldId id="267" r:id="rId5"/>
    <p:sldId id="268" r:id="rId6"/>
    <p:sldId id="259" r:id="rId7"/>
    <p:sldId id="338" r:id="rId8"/>
    <p:sldId id="270" r:id="rId9"/>
    <p:sldId id="262" r:id="rId10"/>
    <p:sldId id="260" r:id="rId11"/>
    <p:sldId id="334" r:id="rId12"/>
    <p:sldId id="335" r:id="rId13"/>
    <p:sldId id="331" r:id="rId14"/>
    <p:sldId id="272" r:id="rId15"/>
    <p:sldId id="336" r:id="rId16"/>
    <p:sldId id="326" r:id="rId17"/>
    <p:sldId id="329" r:id="rId18"/>
    <p:sldId id="337" r:id="rId19"/>
    <p:sldId id="340" r:id="rId20"/>
    <p:sldId id="339" r:id="rId21"/>
    <p:sldId id="328" r:id="rId22"/>
    <p:sldId id="273" r:id="rId23"/>
    <p:sldId id="274" r:id="rId2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86871" autoAdjust="0"/>
  </p:normalViewPr>
  <p:slideViewPr>
    <p:cSldViewPr showGuides="1">
      <p:cViewPr varScale="1">
        <p:scale>
          <a:sx n="90" d="100"/>
          <a:sy n="90" d="100"/>
        </p:scale>
        <p:origin x="174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2180C0C8-900C-442A-550A-38D86AB3C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4964B1E4-8714-626B-598D-DF908A5C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E6ADB9B-A457-835C-A8E0-2AD6230269B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75E4E447-7143-3302-F1A6-D2370DECD1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283EB2-556A-940F-719B-5E4D0609B7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5BD603C9-4FFD-D617-040B-67CC5DF7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3877D21-CF37-71CD-27A5-32FA5A6DE1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62E77E-4470-4401-A369-2FC657D78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57085CC0-0FC6-4CE6-931B-610AA66AA5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35EFE-43C4-42B9-8345-EA0854DF9C89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3CB8C0F-6C92-EA6C-49F4-F2B98685A8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5A2AFC25-2E84-A1EC-B423-7B258C48A4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3211D02A-CD38-EF5E-9509-62390456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4888C253-CE19-41EB-B792-849E4FF8914F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F402495-296A-BE43-18D4-3B41A3164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FBEF2D7-727D-06DF-D92D-997586199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Want B+H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P, so need to get B and H 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Should be able to separate A and B to prevent a B/C or D reaction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We can separate A and B right away and move A to react with C/D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Seps: A/B, D/H, B/P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02B82BD-C20A-EC17-9084-17F3D301B18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1E126-27DA-4840-B0DC-27481874C038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DD5F8F8-B598-BB69-18EC-5BE6BD44D8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A4B807-E6A1-4CBF-9A24-ED9D18857920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8F92A08C-97DE-4840-78C7-6D0A956939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0F2E761-E218-3151-E7F6-D5B566F8EF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D727E75-7791-D119-C345-C9F7BE0D51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237F08-769C-4601-9B51-5ECC2BD51AB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199D715-28BB-E7C1-CCF8-8AF79C13A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5657BE1-3EA8-A931-CA66-A9F2CD481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B4E7036-9B4B-F702-D801-F77F6348F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5C44BB8-E22F-682E-D112-C31025789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Want B+H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P, so need to get B and H 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Should be able to separate A and B to prevent a B/C or D reaction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We can separate A and B right away and move A to react with C/D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Seps: A/B, D/H, B/P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3F4F944-82FF-5334-B25C-F52E283A391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6FB5A9-B0CF-4391-AB53-B7F04378A5EF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2DE570B-3CEE-4E74-D845-399E32768D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DCF137-0A2C-428F-8516-2AE47E182BB0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243EAFB6-EB85-7D6C-4C52-7969F6FA8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0442631D-934E-CDC4-38C7-9D9491CE6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E216E3D-50C4-CDE0-2465-59AAB4C6D6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1524B6-1CBC-409E-BE64-471A31C63D28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9E1D1672-9212-8661-5E24-72390E550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3112FB9-2323-8CB7-0FCB-D768E9FB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So this looked good, but can we do better? Definitely!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We have room to take out an extra separator. Does anyone see where?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7C40A03A-7F4E-FA2A-26E9-7E369BE8F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B35AD19-82FA-43B9-4195-A73D2C26F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Want B+H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P, so need to get B and H 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Should be able to separate A and B to prevent a B/C or D reaction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We can separate A and B right away and move A to react with C/D</a:t>
            </a:r>
          </a:p>
          <a:p>
            <a:endParaRPr lang="en-US" altLang="en-US">
              <a:latin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</a:rPr>
              <a:t>Seps: A/B, D/H, B/P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88DED90-DEB4-699D-BC3F-AFD71ABECD1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AA563E-029F-4558-A17F-AA386EA72451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1C2CCE6-ABCF-0A60-5A69-6DB3CA78F8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45861A-FAD4-432D-B5D3-22BA426C8783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4343D596-DA97-F235-6FF5-5744529F2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A0861EED-40CA-3243-7076-19B38498F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So this looked good, but can we do better? Definitely!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We have room to take out an extra separator. Does anyone see where?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70C9817-D3A9-1300-0086-63F0319044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04C234-3EB3-4BF9-804E-EAC34A2F2393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7C4906F9-FA78-53A9-7831-55EFC1DA1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E98CB438-D88E-AF9E-5780-85FB92F8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So this looked good, but can we do better? Definitely!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We have room to take out an extra separator. Does anyone see where?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DE863BD-7BAC-68CD-45C2-C840400A5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34D7F99-4A29-CC19-418D-A326DBAAE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764533F-4D37-71B1-AB77-2F6F9EB5A2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844394-0E5F-4604-928D-D48199BF4FFC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B46646D-7456-FC68-77F7-408A134D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16BAB7B-0503-A502-1B64-7422AE8D8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9A6272-7355-E68D-D912-FBDE35C9A00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F03524-32B4-40F4-9E12-9AD972EE00C4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506F279-A019-9540-6473-4118B2A88D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43664-9619-4762-84E7-0C05348CCDE9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68EEBCA9-E2E7-9DB4-A1C0-F1D814939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4C31DF6-4AFB-A43D-473F-043460727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So this looked good, but can we make more $? Definitely!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We have room to take out an extra separator. Does anyone see where?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108AF14-9E90-16D2-CE62-E0756E7BDF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5C49E8-88B1-4D5A-8982-CED0CD4BBECA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725F8717-BC58-632E-ABCD-3E64412998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7574859B-7F70-D54C-D82D-5CEF574A48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So this looked good, but can we do better? Yes!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Calibri" panose="020F0502020204030204" pitchFamily="34" charset="0"/>
              </a:rPr>
              <a:t>We have room to take out an extra separator. Does anyone see where?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AB8DE6-6BB3-9792-CC1A-1BD69DD84C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ABFCE8-F397-4467-922F-47F9374A9BC1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DCABF84D-B4E4-7EDD-2A20-F9002AE1E5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BC3E9074-CCBC-DD63-C1DE-E01A7B7969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So, want to separate A and B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8A850EC-58FD-DC7E-FACD-FCF0C2DE5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463D031-9030-B0DE-E679-CD9578818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935C8EA-C855-8D1F-C094-5D5EC9CC51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F62AC-443D-4DE2-B86D-B10971B1A6A6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DDFA4B5-ADB5-88BF-7E0A-5CFD07968F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3E14A6-653B-4142-B83A-AC170BAF929E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4793507F-5695-20EA-D4CA-FC905CC234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F90970AC-5274-DBA0-4A59-02A2140B96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536D6A6-8F94-3F66-83E6-5A98F1F686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88D33-95C4-4572-AD02-26D8AF9C7D1C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0293C311-A36A-0188-700C-617DEC3C7F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B8225399-2622-2DD3-71A7-8AF1432E70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09FD678-B537-7D42-4852-F51CBE732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D229659-A20B-11B8-A9D1-C1F6185F8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What jumps out at you that we should take note of? (the things that are circled)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D69F5F0-B579-63AE-32E3-E43744E33C3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46D542-7565-46D1-81E9-17432C7DE7AD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2F0E3AE-3283-AA03-0AC7-B59A39A41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188BAB8-E8E8-D645-3ACA-1E6F0CAD7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For the bolded points, ask how we can stop formation of Q and formation of R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6A1AAA3-C726-F5B7-397D-9554518A17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8E22F-15B5-41FF-AF10-0528ECC6FB88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A75EE9B-65EA-61E9-A0D3-7E7A2B7EE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8B9935-D77D-45D9-858B-3E4FD6BB4519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04B3AF20-825F-F11E-8506-BB7F789C2F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A5E89EB-DA63-7053-5151-33E45C4909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F4E3B-1ACE-1384-6927-80E078A24B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6665D-CDA9-3B94-DD7F-668F5A2647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6E8F-90F8-42D0-B17F-436823A80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9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3BC1E-4F84-A141-09F1-279860F9AD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4C76FA-4A62-36DC-3BE8-F0268B70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8369-FEE9-45B1-B6DC-E488E2430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1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BA8CC-C869-64A9-C44E-3D84C5C287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3B4F5-AD5A-647D-A53E-510AFA99F7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005F-6DA8-42ED-BC9D-E591142AF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8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86248B8-057C-F707-A3AB-EE25D32DFB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D8AA38-6F0F-AA6C-EF77-0C5388B83B5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B056-B9ED-4A55-B8D9-3DAD00A8F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09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2FE48-4CA3-85FD-4522-D7CE4DCD02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32C51-9C08-F1ED-1B6B-86AD0144EB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E4B5-8F1B-41DF-B415-F52640E88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96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35246-A7D1-4243-AAA9-F118EE634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3B3C95-C5ED-E85A-6EB4-EF6A2DE2BF1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6C43-FDBC-4D92-AECB-4F6129F00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8AE14D-2EC9-4EAD-9739-D6E1D09C91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837BB-F6C0-DB14-3E43-C645DEB1A5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4877-5B77-473A-B34F-C5E944DBA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7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CE884E3-7BD7-A589-B3F8-F6096B2392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C378A6-D1DA-DD08-40E1-60AC52D647E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5B0A-794A-45B3-A77D-5F46A9C86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8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D77D17-BE74-53E5-7ED1-C8C91784B2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C6DA62-5C32-2B3A-5F2E-0EE9469B6A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49BB-8E02-4C2D-938C-C5E9249D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06292D5-2625-56D9-C624-2C0AC8EA47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391997-B9A7-40F7-F368-E57DDC5D69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F699-D7E9-476B-9C13-FF3DDA609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0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7177FA-681D-66FD-0818-C6964E88A6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31A71-6FB7-4D0D-8CC2-202DFC2E13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8C14-6889-4C17-8365-865EA8B74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36D48B-FFBE-307F-8DFF-D0FA752C55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0C6F7-C66A-F2A3-ADF7-FE4111256D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FA6C-4596-4FA8-AAA0-7CBC8A079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991D3FF-A0FB-2B1F-369F-4580438A0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0A27BD1-E524-AE37-1E2B-38741D0C9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C324CA-47A5-BAF1-29BC-3F08C476029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1D52879-1CA5-1BAC-18DF-F6D20FED8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8BD991-3006-F490-6551-9B1657CDD4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C7D3B1-9949-42CC-9751-12B668E2C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Franklin Gothic Medium" panose="020B060302010202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Franklin Gothic Medium" panose="020B060302010202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Franklin Gothic Medium" panose="020B060302010202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Franklin Gothic Medium" panose="020B0603020102020204" pitchFamily="34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55C34E2-77A8-F67E-D2E8-F48763680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5"/>
            <a:ext cx="9144000" cy="923925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/>
              <a:t>Exercise 2.32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E18355DD-4E4F-6126-B2EC-FAF474383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5934075"/>
            <a:ext cx="6400800" cy="923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  <a:defRPr/>
            </a:pPr>
            <a:endParaRPr lang="en-US" altLang="en-US" sz="20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F2331ED2-A3BA-1D6E-CF58-35F4A51F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2009775"/>
            <a:ext cx="2092325" cy="47720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Created by: 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Norman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Su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‘11</a:t>
            </a:r>
          </a:p>
          <a:p>
            <a:pPr eaLnBrk="1" hangingPunct="1">
              <a:buSzPct val="100000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+mn-lt"/>
              </a:rPr>
              <a:t>Revised by: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Yuan Li </a:t>
            </a:r>
            <a:r>
              <a:rPr lang="fr-FR" altLang="en-US" sz="1600" dirty="0">
                <a:solidFill>
                  <a:srgbClr val="000000"/>
                </a:solidFill>
                <a:latin typeface="+mn-lt"/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12</a:t>
            </a:r>
          </a:p>
          <a:p>
            <a:pPr eaLnBrk="1" hangingPunct="1">
              <a:buSzPct val="100000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Katie Reilly </a:t>
            </a:r>
            <a:r>
              <a:rPr lang="fr-FR" altLang="en-US" sz="1600" dirty="0">
                <a:solidFill>
                  <a:srgbClr val="000000"/>
                </a:solidFill>
                <a:latin typeface="+mn-lt"/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12 </a:t>
            </a:r>
          </a:p>
          <a:p>
            <a:pPr eaLnBrk="1" hangingPunct="1">
              <a:buSzPct val="100000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Andrew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Broenen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13 </a:t>
            </a:r>
          </a:p>
          <a:p>
            <a:pPr eaLnBrk="1" hangingPunct="1">
              <a:buSzPct val="100000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David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Sroczynski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’14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Tim Abbott ’15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Jesse Garcia ’16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Allee Vito ’17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Ameer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Basrai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’18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Jordan Fuller ’19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Sabrina Chen ’20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Emily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Spiek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’21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Max Serota ’22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Ailen Lao ’23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Austin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Vollweiler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’24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Donovan Cho ‘25</a:t>
            </a:r>
          </a:p>
          <a:p>
            <a:pPr eaLnBrk="1" hangingPunct="1">
              <a:buSzPct val="100000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Ashlyn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Dumaw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 ‘25</a:t>
            </a:r>
          </a:p>
        </p:txBody>
      </p:sp>
      <p:pic>
        <p:nvPicPr>
          <p:cNvPr id="3077" name="Picture 1">
            <a:extLst>
              <a:ext uri="{FF2B5EF4-FFF2-40B4-BE49-F238E27FC236}">
                <a16:creationId xmlns:a16="http://schemas.microsoft.com/office/drawing/2014/main" id="{4A87F81C-8A5D-23DB-F67E-E032C4C4B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609725"/>
            <a:ext cx="2773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5">
            <a:extLst>
              <a:ext uri="{FF2B5EF4-FFF2-40B4-BE49-F238E27FC236}">
                <a16:creationId xmlns:a16="http://schemas.microsoft.com/office/drawing/2014/main" id="{4FD5F23F-F0F6-11CD-2239-C5B581A73E6F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914400"/>
            <a:ext cx="4521200" cy="5762625"/>
            <a:chOff x="1928018" y="152400"/>
            <a:chExt cx="5287963" cy="6858000"/>
          </a:xfrm>
        </p:grpSpPr>
        <p:pic>
          <p:nvPicPr>
            <p:cNvPr id="3079" name="Picture 2">
              <a:extLst>
                <a:ext uri="{FF2B5EF4-FFF2-40B4-BE49-F238E27FC236}">
                  <a16:creationId xmlns:a16="http://schemas.microsoft.com/office/drawing/2014/main" id="{1EDFC0F9-0246-3167-7E65-67252A98D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018" y="152400"/>
              <a:ext cx="5287963" cy="6858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50ACE-71AC-ED97-391D-BEC44B835BD1}"/>
                </a:ext>
              </a:extLst>
            </p:cNvPr>
            <p:cNvSpPr txBox="1"/>
            <p:nvPr/>
          </p:nvSpPr>
          <p:spPr>
            <a:xfrm>
              <a:off x="2225095" y="311098"/>
              <a:ext cx="1782459" cy="47609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4"/>
                  </a:solidFill>
                  <a:latin typeface="+mj-lt"/>
                </a:rPr>
                <a:t>Sophomore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7" name="Group 9">
            <a:extLst>
              <a:ext uri="{FF2B5EF4-FFF2-40B4-BE49-F238E27FC236}">
                <a16:creationId xmlns:a16="http://schemas.microsoft.com/office/drawing/2014/main" id="{46709417-DF5B-D0ED-EF9F-91EEC85D7AC2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2882900"/>
            <a:ext cx="1239837" cy="458788"/>
            <a:chOff x="240" y="1392"/>
            <a:chExt cx="671" cy="289"/>
          </a:xfrm>
        </p:grpSpPr>
        <p:cxnSp>
          <p:nvCxnSpPr>
            <p:cNvPr id="20492" name="AutoShape 10">
              <a:extLst>
                <a:ext uri="{FF2B5EF4-FFF2-40B4-BE49-F238E27FC236}">
                  <a16:creationId xmlns:a16="http://schemas.microsoft.com/office/drawing/2014/main" id="{1DD638F6-9F2B-EF84-6C09-12496165D1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" y="1681"/>
              <a:ext cx="5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9" name="Text Box 11">
              <a:extLst>
                <a:ext uri="{FF2B5EF4-FFF2-40B4-BE49-F238E27FC236}">
                  <a16:creationId xmlns:a16="http://schemas.microsoft.com/office/drawing/2014/main" id="{575061F6-9F41-F652-9699-EA77D07E4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92"/>
              <a:ext cx="623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7511E2F8-7D05-DD63-DD2D-C53FC37234EC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43FD7D56-F3AB-EABE-128C-E3D8BCB5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998663"/>
            <a:ext cx="877887" cy="4333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</p:txBody>
      </p:sp>
      <p:sp>
        <p:nvSpPr>
          <p:cNvPr id="74" name="Oval 3">
            <a:extLst>
              <a:ext uri="{FF2B5EF4-FFF2-40B4-BE49-F238E27FC236}">
                <a16:creationId xmlns:a16="http://schemas.microsoft.com/office/drawing/2014/main" id="{FFC8767C-720F-A819-9120-D7FE26A9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3116263"/>
            <a:ext cx="493713" cy="493712"/>
          </a:xfrm>
          <a:prstGeom prst="ellips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>
              <a:latin typeface="+mn-lt"/>
            </a:endParaRPr>
          </a:p>
        </p:txBody>
      </p:sp>
      <p:cxnSp>
        <p:nvCxnSpPr>
          <p:cNvPr id="30729" name="AutoShape 4">
            <a:extLst>
              <a:ext uri="{FF2B5EF4-FFF2-40B4-BE49-F238E27FC236}">
                <a16:creationId xmlns:a16="http://schemas.microsoft.com/office/drawing/2014/main" id="{641E4040-A43E-4D1C-AEB2-7929288D36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82738" y="1752600"/>
            <a:ext cx="0" cy="13684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AutoShape 5">
            <a:extLst>
              <a:ext uri="{FF2B5EF4-FFF2-40B4-BE49-F238E27FC236}">
                <a16:creationId xmlns:a16="http://schemas.microsoft.com/office/drawing/2014/main" id="{04D829C0-D495-62E6-79A8-F5B8C42DB6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3563" y="3363913"/>
            <a:ext cx="1860550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6">
            <a:extLst>
              <a:ext uri="{FF2B5EF4-FFF2-40B4-BE49-F238E27FC236}">
                <a16:creationId xmlns:a16="http://schemas.microsoft.com/office/drawing/2014/main" id="{DF4A8ED6-77ED-491C-F72B-7496FA43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516188"/>
            <a:ext cx="1239838" cy="7699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56C0B"/>
                </a:solidFill>
                <a:latin typeface="+mn-lt"/>
              </a:rPr>
              <a:t>B</a:t>
            </a:r>
            <a:r>
              <a:rPr lang="en-US" altLang="en-US" sz="1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(2 mol)</a:t>
            </a:r>
            <a:endParaRPr lang="en-US" altLang="en-US" sz="11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A7FA3-B6B4-53B2-D520-FB3A6E46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4298950"/>
            <a:ext cx="410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No! We have B mixed with C &amp; D! </a:t>
            </a:r>
          </a:p>
          <a:p>
            <a:r>
              <a:rPr lang="en-US" altLang="en-US">
                <a:solidFill>
                  <a:srgbClr val="FF0000"/>
                </a:solidFill>
              </a:rPr>
              <a:t>If B reacts with C &amp; D, we lose money!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332181-5EF7-B2ED-A3A8-FFC32F52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3851275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Does this look good?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E626C-DF4D-0DBA-7E8E-58366684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2850"/>
            <a:ext cx="410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if we separate A &amp; B from the get-go? </a:t>
            </a:r>
            <a:r>
              <a:rPr lang="en-US" altLang="en-US" u="sng">
                <a:solidFill>
                  <a:schemeClr val="tx1"/>
                </a:solidFill>
              </a:rPr>
              <a:t>Can</a:t>
            </a:r>
            <a:r>
              <a:rPr lang="en-US" altLang="en-US">
                <a:solidFill>
                  <a:schemeClr val="tx1"/>
                </a:solidFill>
              </a:rPr>
              <a:t> we?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7" grpId="0"/>
      <p:bldP spid="10" grpId="0"/>
      <p:bldP spid="8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B765F7F-9489-D31F-DE62-B92A4E59F6A2}"/>
              </a:ext>
            </a:extLst>
          </p:cNvPr>
          <p:cNvSpPr txBox="1">
            <a:spLocks/>
          </p:cNvSpPr>
          <p:nvPr/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kern="0" dirty="0">
                <a:ea typeface="+mj-ea"/>
              </a:rPr>
              <a:t>Separations</a:t>
            </a:r>
          </a:p>
        </p:txBody>
      </p:sp>
      <p:grpSp>
        <p:nvGrpSpPr>
          <p:cNvPr id="22531" name="Group 15">
            <a:extLst>
              <a:ext uri="{FF2B5EF4-FFF2-40B4-BE49-F238E27FC236}">
                <a16:creationId xmlns:a16="http://schemas.microsoft.com/office/drawing/2014/main" id="{93EBC6C2-9A90-EE6C-8905-9BA849FEC40E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159375"/>
            <a:ext cx="8115300" cy="906463"/>
            <a:chOff x="457200" y="5676900"/>
            <a:chExt cx="8115300" cy="906462"/>
          </a:xfrm>
        </p:grpSpPr>
        <p:cxnSp>
          <p:nvCxnSpPr>
            <p:cNvPr id="22587" name="Straight Connector 3">
              <a:extLst>
                <a:ext uri="{FF2B5EF4-FFF2-40B4-BE49-F238E27FC236}">
                  <a16:creationId xmlns:a16="http://schemas.microsoft.com/office/drawing/2014/main" id="{D2ABE729-8C9D-AAEF-49CB-FE7350A7C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5908674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88" name="Straight Connector 7">
              <a:extLst>
                <a:ext uri="{FF2B5EF4-FFF2-40B4-BE49-F238E27FC236}">
                  <a16:creationId xmlns:a16="http://schemas.microsoft.com/office/drawing/2014/main" id="{4D9A146C-93A8-1891-0708-91BE470669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5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89" name="Straight Connector 8">
              <a:extLst>
                <a:ext uri="{FF2B5EF4-FFF2-40B4-BE49-F238E27FC236}">
                  <a16:creationId xmlns:a16="http://schemas.microsoft.com/office/drawing/2014/main" id="{B4314872-24EF-6BBA-F746-FC12289D7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0" name="Straight Connector 9">
              <a:extLst>
                <a:ext uri="{FF2B5EF4-FFF2-40B4-BE49-F238E27FC236}">
                  <a16:creationId xmlns:a16="http://schemas.microsoft.com/office/drawing/2014/main" id="{8BB10992-F319-1AE5-5E22-FBF175571C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53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1" name="Straight Connector 10">
              <a:extLst>
                <a:ext uri="{FF2B5EF4-FFF2-40B4-BE49-F238E27FC236}">
                  <a16:creationId xmlns:a16="http://schemas.microsoft.com/office/drawing/2014/main" id="{F46401AE-482A-2417-B5FB-9C39245EB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2A2B1788-393C-8CC1-D710-03931FB2A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6202362"/>
              <a:ext cx="1066800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-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CF6973B1-04AE-6C53-5D70-417EB1B5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6197599"/>
              <a:ext cx="914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DEEFAF6-7752-EA15-5EBD-529EE7FD6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AE836C3A-CF41-528E-3F44-AD61FEEAE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200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cxnSp>
          <p:nvCxnSpPr>
            <p:cNvPr id="22596" name="Straight Connector 10">
              <a:extLst>
                <a:ext uri="{FF2B5EF4-FFF2-40B4-BE49-F238E27FC236}">
                  <a16:creationId xmlns:a16="http://schemas.microsoft.com/office/drawing/2014/main" id="{D79DA2CD-929E-5979-C9C4-529952044C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56769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7" name="Straight Connector 10">
              <a:extLst>
                <a:ext uri="{FF2B5EF4-FFF2-40B4-BE49-F238E27FC236}">
                  <a16:creationId xmlns:a16="http://schemas.microsoft.com/office/drawing/2014/main" id="{6FDD9A56-4DDD-65A3-D731-F976CF010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8" name="Straight Connector 10">
              <a:extLst>
                <a:ext uri="{FF2B5EF4-FFF2-40B4-BE49-F238E27FC236}">
                  <a16:creationId xmlns:a16="http://schemas.microsoft.com/office/drawing/2014/main" id="{2E60C6E7-EE49-D228-F58F-16D58C9E77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532" name="Group 15">
            <a:extLst>
              <a:ext uri="{FF2B5EF4-FFF2-40B4-BE49-F238E27FC236}">
                <a16:creationId xmlns:a16="http://schemas.microsoft.com/office/drawing/2014/main" id="{FF1736C5-E1FE-6DC6-2E93-43A9F486AB9E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079500"/>
            <a:ext cx="8253412" cy="368300"/>
            <a:chOff x="454819" y="1711444"/>
            <a:chExt cx="8252608" cy="369332"/>
          </a:xfrm>
        </p:grpSpPr>
        <p:grpSp>
          <p:nvGrpSpPr>
            <p:cNvPr id="22582" name="Group 12">
              <a:extLst>
                <a:ext uri="{FF2B5EF4-FFF2-40B4-BE49-F238E27FC236}">
                  <a16:creationId xmlns:a16="http://schemas.microsoft.com/office/drawing/2014/main" id="{D4E46016-5FF4-75DB-CFDA-DD0693383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1758950"/>
              <a:ext cx="7873990" cy="274320"/>
              <a:chOff x="508000" y="1644650"/>
              <a:chExt cx="7873990" cy="274320"/>
            </a:xfrm>
          </p:grpSpPr>
          <p:sp>
            <p:nvSpPr>
              <p:cNvPr id="22584" name="Rectangle 29">
                <a:extLst>
                  <a:ext uri="{FF2B5EF4-FFF2-40B4-BE49-F238E27FC236}">
                    <a16:creationId xmlns:a16="http://schemas.microsoft.com/office/drawing/2014/main" id="{FB38B332-A131-91B1-43FD-C331DEB3A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1644811"/>
                <a:ext cx="350519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8BBDE5-09C0-4A5F-6AF9-66EBC8CC2F88}"/>
                  </a:ext>
                </a:extLst>
              </p:cNvPr>
              <p:cNvSpPr/>
              <p:nvPr/>
            </p:nvSpPr>
            <p:spPr bwMode="auto">
              <a:xfrm>
                <a:off x="508757" y="1644903"/>
                <a:ext cx="1777827" cy="273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86" name="Rectangle 31">
                <a:extLst>
                  <a:ext uri="{FF2B5EF4-FFF2-40B4-BE49-F238E27FC236}">
                    <a16:creationId xmlns:a16="http://schemas.microsoft.com/office/drawing/2014/main" id="{65A27E80-3BD3-EE39-F3A1-3E3D56CF8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648000"/>
                <a:ext cx="2590800" cy="27097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FACE65-804E-B22C-9B47-9CEE1E1DD41F}"/>
                </a:ext>
              </a:extLst>
            </p:cNvPr>
            <p:cNvSpPr txBox="1"/>
            <p:nvPr/>
          </p:nvSpPr>
          <p:spPr>
            <a:xfrm>
              <a:off x="454819" y="1711444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22533" name="Group 16383">
            <a:extLst>
              <a:ext uri="{FF2B5EF4-FFF2-40B4-BE49-F238E27FC236}">
                <a16:creationId xmlns:a16="http://schemas.microsoft.com/office/drawing/2014/main" id="{84E56938-67D5-80CB-0A28-69690EDF6F60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593850"/>
            <a:ext cx="8253412" cy="369888"/>
            <a:chOff x="454819" y="2226168"/>
            <a:chExt cx="8252608" cy="369332"/>
          </a:xfrm>
        </p:grpSpPr>
        <p:grpSp>
          <p:nvGrpSpPr>
            <p:cNvPr id="22577" name="Group 6">
              <a:extLst>
                <a:ext uri="{FF2B5EF4-FFF2-40B4-BE49-F238E27FC236}">
                  <a16:creationId xmlns:a16="http://schemas.microsoft.com/office/drawing/2014/main" id="{358C160F-3B8F-7646-67B3-814DFEF0E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273755"/>
              <a:ext cx="7873981" cy="275020"/>
              <a:chOff x="508000" y="3888675"/>
              <a:chExt cx="7873981" cy="2750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E6197D-84A8-AAF0-DEF6-D9A894D76534}"/>
                  </a:ext>
                </a:extLst>
              </p:cNvPr>
              <p:cNvSpPr/>
              <p:nvPr/>
            </p:nvSpPr>
            <p:spPr bwMode="auto">
              <a:xfrm>
                <a:off x="508748" y="3888641"/>
                <a:ext cx="2844523" cy="27581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80" name="Rectangle 27">
                <a:extLst>
                  <a:ext uri="{FF2B5EF4-FFF2-40B4-BE49-F238E27FC236}">
                    <a16:creationId xmlns:a16="http://schemas.microsoft.com/office/drawing/2014/main" id="{0F5260E4-5120-DB79-8011-416AC4CF4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800" y="3889025"/>
                <a:ext cx="2288219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81" name="Rectangle 32">
                <a:extLst>
                  <a:ext uri="{FF2B5EF4-FFF2-40B4-BE49-F238E27FC236}">
                    <a16:creationId xmlns:a16="http://schemas.microsoft.com/office/drawing/2014/main" id="{8D6AFE25-C252-89D1-8430-1029F575A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019" y="3888675"/>
                <a:ext cx="2740962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4829FD-D6E3-05F7-E035-AD1A352AD289}"/>
                </a:ext>
              </a:extLst>
            </p:cNvPr>
            <p:cNvSpPr txBox="1"/>
            <p:nvPr/>
          </p:nvSpPr>
          <p:spPr>
            <a:xfrm>
              <a:off x="454819" y="2226168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22534" name="Group 16384">
            <a:extLst>
              <a:ext uri="{FF2B5EF4-FFF2-40B4-BE49-F238E27FC236}">
                <a16:creationId xmlns:a16="http://schemas.microsoft.com/office/drawing/2014/main" id="{E46D8228-BB03-4D6A-CD42-FB94AC5C0CA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108200"/>
            <a:ext cx="8253412" cy="369888"/>
            <a:chOff x="454819" y="2740892"/>
            <a:chExt cx="8252608" cy="369332"/>
          </a:xfrm>
        </p:grpSpPr>
        <p:grpSp>
          <p:nvGrpSpPr>
            <p:cNvPr id="22572" name="Group 7">
              <a:extLst>
                <a:ext uri="{FF2B5EF4-FFF2-40B4-BE49-F238E27FC236}">
                  <a16:creationId xmlns:a16="http://schemas.microsoft.com/office/drawing/2014/main" id="{20699BDD-C7C5-2D17-B87F-4014B72F1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789260"/>
              <a:ext cx="7873981" cy="274320"/>
              <a:chOff x="508000" y="2838161"/>
              <a:chExt cx="7873981" cy="2743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0917E10-7FBC-2EFA-2609-797DCEA33F9C}"/>
                  </a:ext>
                </a:extLst>
              </p:cNvPr>
              <p:cNvSpPr/>
              <p:nvPr/>
            </p:nvSpPr>
            <p:spPr bwMode="auto">
              <a:xfrm>
                <a:off x="508748" y="2838932"/>
                <a:ext cx="2154028" cy="27422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75" name="Rectangle 26">
                <a:extLst>
                  <a:ext uri="{FF2B5EF4-FFF2-40B4-BE49-F238E27FC236}">
                    <a16:creationId xmlns:a16="http://schemas.microsoft.com/office/drawing/2014/main" id="{89A5C4A5-1713-6C17-42A4-F51701B8C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76" name="Rectangle 33">
                <a:extLst>
                  <a:ext uri="{FF2B5EF4-FFF2-40B4-BE49-F238E27FC236}">
                    <a16:creationId xmlns:a16="http://schemas.microsoft.com/office/drawing/2014/main" id="{8CE827AC-994A-92FE-0B9D-62D93C263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5BE4AA-35D9-819F-B4E7-704DC5C3A98D}"/>
                </a:ext>
              </a:extLst>
            </p:cNvPr>
            <p:cNvSpPr txBox="1"/>
            <p:nvPr/>
          </p:nvSpPr>
          <p:spPr>
            <a:xfrm>
              <a:off x="454819" y="27408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22535" name="Group 16386">
            <a:extLst>
              <a:ext uri="{FF2B5EF4-FFF2-40B4-BE49-F238E27FC236}">
                <a16:creationId xmlns:a16="http://schemas.microsoft.com/office/drawing/2014/main" id="{27B23938-71A8-AC5B-473A-BBD309B1EFD2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611438"/>
            <a:ext cx="8253412" cy="369887"/>
            <a:chOff x="454819" y="3243492"/>
            <a:chExt cx="8252608" cy="369332"/>
          </a:xfrm>
        </p:grpSpPr>
        <p:grpSp>
          <p:nvGrpSpPr>
            <p:cNvPr id="22567" name="Group 51">
              <a:extLst>
                <a:ext uri="{FF2B5EF4-FFF2-40B4-BE49-F238E27FC236}">
                  <a16:creationId xmlns:a16="http://schemas.microsoft.com/office/drawing/2014/main" id="{4FC3DFF5-B3E5-8468-782B-989047135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304065"/>
              <a:ext cx="7873981" cy="274320"/>
              <a:chOff x="508000" y="2838161"/>
              <a:chExt cx="7873981" cy="2743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3DBF30A-342E-BB3C-3AF9-8B2F1761D105}"/>
                  </a:ext>
                </a:extLst>
              </p:cNvPr>
              <p:cNvSpPr/>
              <p:nvPr/>
            </p:nvSpPr>
            <p:spPr bwMode="auto">
              <a:xfrm>
                <a:off x="508748" y="2837823"/>
                <a:ext cx="2154028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70" name="Rectangle 53">
                <a:extLst>
                  <a:ext uri="{FF2B5EF4-FFF2-40B4-BE49-F238E27FC236}">
                    <a16:creationId xmlns:a16="http://schemas.microsoft.com/office/drawing/2014/main" id="{49C13B44-2F3D-5048-F71D-1ACAB7AA8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71" name="Rectangle 54">
                <a:extLst>
                  <a:ext uri="{FF2B5EF4-FFF2-40B4-BE49-F238E27FC236}">
                    <a16:creationId xmlns:a16="http://schemas.microsoft.com/office/drawing/2014/main" id="{9EA4F535-EEB4-DE8D-B799-0EC62FBA6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5892B2-75D6-356A-9E98-893455385AFC}"/>
                </a:ext>
              </a:extLst>
            </p:cNvPr>
            <p:cNvSpPr txBox="1"/>
            <p:nvPr/>
          </p:nvSpPr>
          <p:spPr>
            <a:xfrm>
              <a:off x="454819" y="32434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22536" name="Group 16387">
            <a:extLst>
              <a:ext uri="{FF2B5EF4-FFF2-40B4-BE49-F238E27FC236}">
                <a16:creationId xmlns:a16="http://schemas.microsoft.com/office/drawing/2014/main" id="{CAECA9A5-A691-C8BA-148F-83605D7B255E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3138488"/>
            <a:ext cx="8253412" cy="369887"/>
            <a:chOff x="454819" y="3771283"/>
            <a:chExt cx="8252608" cy="369332"/>
          </a:xfrm>
        </p:grpSpPr>
        <p:grpSp>
          <p:nvGrpSpPr>
            <p:cNvPr id="22562" name="Group 4">
              <a:extLst>
                <a:ext uri="{FF2B5EF4-FFF2-40B4-BE49-F238E27FC236}">
                  <a16:creationId xmlns:a16="http://schemas.microsoft.com/office/drawing/2014/main" id="{A2055538-7009-875F-A516-E79AEDB49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818870"/>
              <a:ext cx="7873981" cy="274320"/>
              <a:chOff x="508000" y="4597931"/>
              <a:chExt cx="7873981" cy="2743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EECF89-F1A8-094F-14E1-76530270040F}"/>
                  </a:ext>
                </a:extLst>
              </p:cNvPr>
              <p:cNvSpPr/>
              <p:nvPr/>
            </p:nvSpPr>
            <p:spPr bwMode="auto">
              <a:xfrm>
                <a:off x="508748" y="4597897"/>
                <a:ext cx="344930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65" name="Rectangle 25">
                <a:extLst>
                  <a:ext uri="{FF2B5EF4-FFF2-40B4-BE49-F238E27FC236}">
                    <a16:creationId xmlns:a16="http://schemas.microsoft.com/office/drawing/2014/main" id="{951367F5-433D-0B97-C287-9818E7CBB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638" y="4597931"/>
                <a:ext cx="2519362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66" name="Rectangle 34">
                <a:extLst>
                  <a:ext uri="{FF2B5EF4-FFF2-40B4-BE49-F238E27FC236}">
                    <a16:creationId xmlns:a16="http://schemas.microsoft.com/office/drawing/2014/main" id="{601F93B3-CC87-06D4-8C12-FDBB23271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4597931"/>
                <a:ext cx="19049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2F4367-AAC2-9227-04D9-D47A27927EB8}"/>
                </a:ext>
              </a:extLst>
            </p:cNvPr>
            <p:cNvSpPr txBox="1"/>
            <p:nvPr/>
          </p:nvSpPr>
          <p:spPr>
            <a:xfrm>
              <a:off x="454819" y="3771283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H</a:t>
              </a:r>
            </a:p>
          </p:txBody>
        </p:sp>
      </p:grpSp>
      <p:grpSp>
        <p:nvGrpSpPr>
          <p:cNvPr id="22537" name="Group 16388">
            <a:extLst>
              <a:ext uri="{FF2B5EF4-FFF2-40B4-BE49-F238E27FC236}">
                <a16:creationId xmlns:a16="http://schemas.microsoft.com/office/drawing/2014/main" id="{1BDCD82D-C140-3514-9A34-455D7AAE3AB3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657600"/>
            <a:ext cx="8234362" cy="369888"/>
            <a:chOff x="473093" y="4289861"/>
            <a:chExt cx="8234334" cy="369332"/>
          </a:xfrm>
        </p:grpSpPr>
        <p:grpSp>
          <p:nvGrpSpPr>
            <p:cNvPr id="22557" name="Group 55">
              <a:extLst>
                <a:ext uri="{FF2B5EF4-FFF2-40B4-BE49-F238E27FC236}">
                  <a16:creationId xmlns:a16="http://schemas.microsoft.com/office/drawing/2014/main" id="{7576CDD3-FD48-982F-BB56-07B403576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333675"/>
              <a:ext cx="7873981" cy="274481"/>
              <a:chOff x="508000" y="4914755"/>
              <a:chExt cx="7873981" cy="27448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68ACF74-45A5-05B8-3C08-EECB1A60901D}"/>
                  </a:ext>
                </a:extLst>
              </p:cNvPr>
              <p:cNvSpPr/>
              <p:nvPr/>
            </p:nvSpPr>
            <p:spPr bwMode="auto">
              <a:xfrm>
                <a:off x="508008" y="4915324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60" name="Rectangle 57">
                <a:extLst>
                  <a:ext uri="{FF2B5EF4-FFF2-40B4-BE49-F238E27FC236}">
                    <a16:creationId xmlns:a16="http://schemas.microsoft.com/office/drawing/2014/main" id="{52A4A090-5E0E-E86B-406D-AF4FEA067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61" name="Rectangle 58">
                <a:extLst>
                  <a:ext uri="{FF2B5EF4-FFF2-40B4-BE49-F238E27FC236}">
                    <a16:creationId xmlns:a16="http://schemas.microsoft.com/office/drawing/2014/main" id="{96B97799-89FD-FEF1-2D56-E8CC0653A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A410FAB-8450-9AAF-3BC8-B75EA65562E5}"/>
                </a:ext>
              </a:extLst>
            </p:cNvPr>
            <p:cNvSpPr txBox="1"/>
            <p:nvPr/>
          </p:nvSpPr>
          <p:spPr>
            <a:xfrm>
              <a:off x="473093" y="4289861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P</a:t>
              </a:r>
            </a:p>
          </p:txBody>
        </p:sp>
      </p:grpSp>
      <p:grpSp>
        <p:nvGrpSpPr>
          <p:cNvPr id="22538" name="Group 16389">
            <a:extLst>
              <a:ext uri="{FF2B5EF4-FFF2-40B4-BE49-F238E27FC236}">
                <a16:creationId xmlns:a16="http://schemas.microsoft.com/office/drawing/2014/main" id="{B042B6A7-8DAA-C088-2505-51F4080FB729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4171950"/>
            <a:ext cx="8234362" cy="369888"/>
            <a:chOff x="473093" y="4804585"/>
            <a:chExt cx="8234334" cy="369332"/>
          </a:xfrm>
        </p:grpSpPr>
        <p:grpSp>
          <p:nvGrpSpPr>
            <p:cNvPr id="22552" name="Group 3">
              <a:extLst>
                <a:ext uri="{FF2B5EF4-FFF2-40B4-BE49-F238E27FC236}">
                  <a16:creationId xmlns:a16="http://schemas.microsoft.com/office/drawing/2014/main" id="{01132405-F6F9-7F18-0EFE-64AA266EA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848641"/>
              <a:ext cx="7873981" cy="274481"/>
              <a:chOff x="508000" y="4914755"/>
              <a:chExt cx="7873981" cy="27448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92BFE2-736D-FFD0-594C-3EA4F35D22B3}"/>
                  </a:ext>
                </a:extLst>
              </p:cNvPr>
              <p:cNvSpPr/>
              <p:nvPr/>
            </p:nvSpPr>
            <p:spPr bwMode="auto">
              <a:xfrm>
                <a:off x="508008" y="4915083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55" name="Rectangle 24">
                <a:extLst>
                  <a:ext uri="{FF2B5EF4-FFF2-40B4-BE49-F238E27FC236}">
                    <a16:creationId xmlns:a16="http://schemas.microsoft.com/office/drawing/2014/main" id="{509238E1-64A7-389F-7941-11EE04A68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56" name="Rectangle 35">
                <a:extLst>
                  <a:ext uri="{FF2B5EF4-FFF2-40B4-BE49-F238E27FC236}">
                    <a16:creationId xmlns:a16="http://schemas.microsoft.com/office/drawing/2014/main" id="{50E4219B-CC6A-67A7-9122-3DBA7FDA2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20283D-DD69-7219-F28C-C4FF52433EEB}"/>
                </a:ext>
              </a:extLst>
            </p:cNvPr>
            <p:cNvSpPr txBox="1"/>
            <p:nvPr/>
          </p:nvSpPr>
          <p:spPr>
            <a:xfrm>
              <a:off x="473093" y="4804585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</p:grpSp>
      <p:grpSp>
        <p:nvGrpSpPr>
          <p:cNvPr id="22539" name="Group 16390">
            <a:extLst>
              <a:ext uri="{FF2B5EF4-FFF2-40B4-BE49-F238E27FC236}">
                <a16:creationId xmlns:a16="http://schemas.microsoft.com/office/drawing/2014/main" id="{70D2CA14-E03E-DABF-CDB0-0A5D06255B2C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4627563"/>
            <a:ext cx="8231187" cy="369887"/>
            <a:chOff x="477190" y="5259861"/>
            <a:chExt cx="8230228" cy="369332"/>
          </a:xfrm>
        </p:grpSpPr>
        <p:grpSp>
          <p:nvGrpSpPr>
            <p:cNvPr id="22547" name="Group 13">
              <a:extLst>
                <a:ext uri="{FF2B5EF4-FFF2-40B4-BE49-F238E27FC236}">
                  <a16:creationId xmlns:a16="http://schemas.microsoft.com/office/drawing/2014/main" id="{F5C5BA5B-2057-53F4-BB31-37918D721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5307448"/>
              <a:ext cx="7873981" cy="274320"/>
              <a:chOff x="833437" y="5307448"/>
              <a:chExt cx="7873981" cy="2743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007639-53BC-0463-8F1A-CADF4015C0DB}"/>
                  </a:ext>
                </a:extLst>
              </p:cNvPr>
              <p:cNvSpPr/>
              <p:nvPr/>
            </p:nvSpPr>
            <p:spPr bwMode="auto">
              <a:xfrm>
                <a:off x="832748" y="5307414"/>
                <a:ext cx="322066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550" name="Rectangle 23">
                <a:extLst>
                  <a:ext uri="{FF2B5EF4-FFF2-40B4-BE49-F238E27FC236}">
                    <a16:creationId xmlns:a16="http://schemas.microsoft.com/office/drawing/2014/main" id="{230AB2DA-0DFA-0B3F-4CB5-A4B41955D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475" y="5307448"/>
                <a:ext cx="2193923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2551" name="Rectangle 36">
                <a:extLst>
                  <a:ext uri="{FF2B5EF4-FFF2-40B4-BE49-F238E27FC236}">
                    <a16:creationId xmlns:a16="http://schemas.microsoft.com/office/drawing/2014/main" id="{C0C91540-46B9-6C33-3343-B5BC9A5C2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398" y="5307448"/>
                <a:ext cx="245902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90A4092-063E-E56D-B6D1-A8D5ED284253}"/>
                </a:ext>
              </a:extLst>
            </p:cNvPr>
            <p:cNvSpPr txBox="1"/>
            <p:nvPr/>
          </p:nvSpPr>
          <p:spPr>
            <a:xfrm>
              <a:off x="477190" y="5259861"/>
              <a:ext cx="30476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R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3469BFA-0860-A53A-1603-74C1151928F4}"/>
              </a:ext>
            </a:extLst>
          </p:cNvPr>
          <p:cNvSpPr/>
          <p:nvPr/>
        </p:nvSpPr>
        <p:spPr bwMode="auto">
          <a:xfrm>
            <a:off x="2478088" y="6200775"/>
            <a:ext cx="381000" cy="274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2541" name="Rectangle 84">
            <a:extLst>
              <a:ext uri="{FF2B5EF4-FFF2-40B4-BE49-F238E27FC236}">
                <a16:creationId xmlns:a16="http://schemas.microsoft.com/office/drawing/2014/main" id="{B1212DD3-BB2A-79CE-2D5D-ACAF5606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6200775"/>
            <a:ext cx="381000" cy="274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42" name="Rectangle 85">
            <a:extLst>
              <a:ext uri="{FF2B5EF4-FFF2-40B4-BE49-F238E27FC236}">
                <a16:creationId xmlns:a16="http://schemas.microsoft.com/office/drawing/2014/main" id="{09CA9917-62CE-29BD-8067-37039299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6200775"/>
            <a:ext cx="381000" cy="2746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D0BFDCC-6877-CDAF-3850-426B1C2B6028}"/>
              </a:ext>
            </a:extLst>
          </p:cNvPr>
          <p:cNvSpPr txBox="1"/>
          <p:nvPr/>
        </p:nvSpPr>
        <p:spPr>
          <a:xfrm>
            <a:off x="2859088" y="6153150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Solid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93BCCB8-A3F7-BF90-ED0B-D2E74F7088A7}"/>
              </a:ext>
            </a:extLst>
          </p:cNvPr>
          <p:cNvSpPr txBox="1"/>
          <p:nvPr/>
        </p:nvSpPr>
        <p:spPr>
          <a:xfrm>
            <a:off x="4764088" y="6157913"/>
            <a:ext cx="87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Liquid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1BE474C-1D34-7E86-809C-EFF6F55EB13C}"/>
              </a:ext>
            </a:extLst>
          </p:cNvPr>
          <p:cNvSpPr txBox="1"/>
          <p:nvPr/>
        </p:nvSpPr>
        <p:spPr>
          <a:xfrm>
            <a:off x="6745288" y="6145213"/>
            <a:ext cx="87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Gas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D87A82-07CF-026E-390F-A709460F4562}"/>
              </a:ext>
            </a:extLst>
          </p:cNvPr>
          <p:cNvCxnSpPr/>
          <p:nvPr/>
        </p:nvCxnSpPr>
        <p:spPr bwMode="auto">
          <a:xfrm flipV="1">
            <a:off x="5491163" y="1066800"/>
            <a:ext cx="0" cy="973138"/>
          </a:xfrm>
          <a:prstGeom prst="line">
            <a:avLst/>
          </a:prstGeom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9">
            <a:extLst>
              <a:ext uri="{FF2B5EF4-FFF2-40B4-BE49-F238E27FC236}">
                <a16:creationId xmlns:a16="http://schemas.microsoft.com/office/drawing/2014/main" id="{9584C860-499C-1045-2F7F-0948FBC2E8A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82900"/>
            <a:ext cx="1239838" cy="458788"/>
            <a:chOff x="240" y="1392"/>
            <a:chExt cx="671" cy="289"/>
          </a:xfrm>
        </p:grpSpPr>
        <p:cxnSp>
          <p:nvCxnSpPr>
            <p:cNvPr id="24589" name="AutoShape 10">
              <a:extLst>
                <a:ext uri="{FF2B5EF4-FFF2-40B4-BE49-F238E27FC236}">
                  <a16:creationId xmlns:a16="http://schemas.microsoft.com/office/drawing/2014/main" id="{2A54C53F-3972-30A4-6FBD-3ACB41BED2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" y="1681"/>
              <a:ext cx="5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9" name="Text Box 11">
              <a:extLst>
                <a:ext uri="{FF2B5EF4-FFF2-40B4-BE49-F238E27FC236}">
                  <a16:creationId xmlns:a16="http://schemas.microsoft.com/office/drawing/2014/main" id="{FFC3E075-0829-58A2-386F-D6E721709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92"/>
              <a:ext cx="623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08C80D33-C109-C7A2-0471-330687EA54BC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grpSp>
        <p:nvGrpSpPr>
          <p:cNvPr id="24580" name="Group 1">
            <a:extLst>
              <a:ext uri="{FF2B5EF4-FFF2-40B4-BE49-F238E27FC236}">
                <a16:creationId xmlns:a16="http://schemas.microsoft.com/office/drawing/2014/main" id="{17F32BEB-9CBF-54E9-4E68-222C3DA2C55F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1752600"/>
            <a:ext cx="3352800" cy="1857375"/>
            <a:chOff x="576" y="97"/>
            <a:chExt cx="1296" cy="718"/>
          </a:xfrm>
        </p:grpSpPr>
        <p:sp>
          <p:nvSpPr>
            <p:cNvPr id="73" name="Text Box 2">
              <a:extLst>
                <a:ext uri="{FF2B5EF4-FFF2-40B4-BE49-F238E27FC236}">
                  <a16:creationId xmlns:a16="http://schemas.microsoft.com/office/drawing/2014/main" id="{68DF6A12-296D-368C-4BD8-0D1C41A40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74" name="Oval 3">
              <a:extLst>
                <a:ext uri="{FF2B5EF4-FFF2-40B4-BE49-F238E27FC236}">
                  <a16:creationId xmlns:a16="http://schemas.microsoft.com/office/drawing/2014/main" id="{9D103303-5061-CFCA-ED7F-455EA6987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24586" name="AutoShape 4">
              <a:extLst>
                <a:ext uri="{FF2B5EF4-FFF2-40B4-BE49-F238E27FC236}">
                  <a16:creationId xmlns:a16="http://schemas.microsoft.com/office/drawing/2014/main" id="{B539D279-8566-DFD1-D0FC-1B1532ABEF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5">
              <a:extLst>
                <a:ext uri="{FF2B5EF4-FFF2-40B4-BE49-F238E27FC236}">
                  <a16:creationId xmlns:a16="http://schemas.microsoft.com/office/drawing/2014/main" id="{3707D0F9-F275-8490-778F-12AD9E56B0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 Box 6">
              <a:extLst>
                <a:ext uri="{FF2B5EF4-FFF2-40B4-BE49-F238E27FC236}">
                  <a16:creationId xmlns:a16="http://schemas.microsoft.com/office/drawing/2014/main" id="{DB0FA2D5-2F2A-91FD-4CBF-F0F4965C4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9" y="392"/>
              <a:ext cx="479" cy="29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56C0B"/>
                  </a:solidFill>
                  <a:latin typeface="+mn-lt"/>
                </a:rPr>
                <a:t>B</a:t>
              </a:r>
              <a:r>
                <a:rPr lang="en-US" altLang="en-US" sz="1100" b="1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(2 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mol)</a:t>
              </a:r>
              <a:endParaRPr lang="en-US" altLang="en-US" sz="1100" b="1" dirty="0">
                <a:solidFill>
                  <a:srgbClr val="000000"/>
                </a:solidFill>
                <a:latin typeface="+mn-lt"/>
              </a:endParaRP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sp>
        <p:nvSpPr>
          <p:cNvPr id="24581" name="TextBox 9">
            <a:extLst>
              <a:ext uri="{FF2B5EF4-FFF2-40B4-BE49-F238E27FC236}">
                <a16:creationId xmlns:a16="http://schemas.microsoft.com/office/drawing/2014/main" id="{20C21705-0BE7-8002-4283-79D6F9B2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0"/>
            <a:ext cx="410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We have B mixed with C &amp; D! </a:t>
            </a:r>
          </a:p>
          <a:p>
            <a:r>
              <a:rPr lang="en-US" altLang="en-US">
                <a:solidFill>
                  <a:srgbClr val="FF0000"/>
                </a:solidFill>
              </a:rPr>
              <a:t>If B reacts with C &amp; D, we lose money!</a:t>
            </a:r>
          </a:p>
        </p:txBody>
      </p:sp>
      <p:sp>
        <p:nvSpPr>
          <p:cNvPr id="24582" name="TextBox 84">
            <a:extLst>
              <a:ext uri="{FF2B5EF4-FFF2-40B4-BE49-F238E27FC236}">
                <a16:creationId xmlns:a16="http://schemas.microsoft.com/office/drawing/2014/main" id="{65D60F35-AE11-0244-0A9C-82914467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045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if we separate A &amp; B from the get-go? </a:t>
            </a:r>
            <a:r>
              <a:rPr lang="en-US" altLang="en-US" u="sng">
                <a:solidFill>
                  <a:schemeClr val="tx1"/>
                </a:solidFill>
              </a:rPr>
              <a:t>Can</a:t>
            </a:r>
            <a:r>
              <a:rPr lang="en-US" altLang="en-US">
                <a:solidFill>
                  <a:schemeClr val="tx1"/>
                </a:solidFill>
              </a:rPr>
              <a:t> we?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D46C2-244C-07FC-94C3-881D665C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547687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00B050"/>
                </a:solidFill>
              </a:rPr>
              <a:t>YES!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1A331601-8290-551F-FCFF-7A3AB934110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FBFCE1AA-42AA-984A-77AA-3CD4686C0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EA43552E-888D-7B8C-E634-89786A015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26654" name="AutoShape 4">
              <a:extLst>
                <a:ext uri="{FF2B5EF4-FFF2-40B4-BE49-F238E27FC236}">
                  <a16:creationId xmlns:a16="http://schemas.microsoft.com/office/drawing/2014/main" id="{14B2E5CF-D6D8-6819-F9B0-80EF50EAA9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5" name="AutoShape 5">
              <a:extLst>
                <a:ext uri="{FF2B5EF4-FFF2-40B4-BE49-F238E27FC236}">
                  <a16:creationId xmlns:a16="http://schemas.microsoft.com/office/drawing/2014/main" id="{1DB5CAAC-101E-0DFC-1E00-2CB68F2E6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5DF1E52F-E654-8321-CD23-F25EB6FCB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26627" name="Group 9">
            <a:extLst>
              <a:ext uri="{FF2B5EF4-FFF2-40B4-BE49-F238E27FC236}">
                <a16:creationId xmlns:a16="http://schemas.microsoft.com/office/drawing/2014/main" id="{EA5446E1-D71E-1778-3503-DDA72D7BA22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1065213" cy="458788"/>
            <a:chOff x="240" y="1392"/>
            <a:chExt cx="671" cy="289"/>
          </a:xfrm>
        </p:grpSpPr>
        <p:cxnSp>
          <p:nvCxnSpPr>
            <p:cNvPr id="26650" name="AutoShape 10">
              <a:extLst>
                <a:ext uri="{FF2B5EF4-FFF2-40B4-BE49-F238E27FC236}">
                  <a16:creationId xmlns:a16="http://schemas.microsoft.com/office/drawing/2014/main" id="{A9ACC0B2-8A80-B3CE-B70F-48A5957E0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" y="1681"/>
              <a:ext cx="5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9" name="Text Box 11">
              <a:extLst>
                <a:ext uri="{FF2B5EF4-FFF2-40B4-BE49-F238E27FC236}">
                  <a16:creationId xmlns:a16="http://schemas.microsoft.com/office/drawing/2014/main" id="{F2017C21-3E57-4AD4-861B-053F405C3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92"/>
              <a:ext cx="623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5F6DD-03C6-A421-1631-0937DA3E9E3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84375"/>
            <a:ext cx="1768475" cy="2359025"/>
            <a:chOff x="1143000" y="1984374"/>
            <a:chExt cx="1768475" cy="2359026"/>
          </a:xfrm>
        </p:grpSpPr>
        <p:grpSp>
          <p:nvGrpSpPr>
            <p:cNvPr id="26640" name="Group 1">
              <a:extLst>
                <a:ext uri="{FF2B5EF4-FFF2-40B4-BE49-F238E27FC236}">
                  <a16:creationId xmlns:a16="http://schemas.microsoft.com/office/drawing/2014/main" id="{188B3EB2-1F8F-8875-C5CB-698C60203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1984374"/>
              <a:ext cx="1768475" cy="2359026"/>
              <a:chOff x="1143000" y="1970088"/>
              <a:chExt cx="1768475" cy="2359026"/>
            </a:xfrm>
          </p:grpSpPr>
          <p:cxnSp>
            <p:nvCxnSpPr>
              <p:cNvPr id="26642" name="AutoShape 8">
                <a:extLst>
                  <a:ext uri="{FF2B5EF4-FFF2-40B4-BE49-F238E27FC236}">
                    <a16:creationId xmlns:a16="http://schemas.microsoft.com/office/drawing/2014/main" id="{40B3F5D0-4402-AE20-3540-6294A8C7C7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676400" y="1970088"/>
                <a:ext cx="0" cy="1063625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643" name="Group 12">
                <a:extLst>
                  <a:ext uri="{FF2B5EF4-FFF2-40B4-BE49-F238E27FC236}">
                    <a16:creationId xmlns:a16="http://schemas.microsoft.com/office/drawing/2014/main" id="{025B7CA9-4BE1-10E8-7CE6-77E5D02F2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3000" y="2959101"/>
                <a:ext cx="1065213" cy="760413"/>
                <a:chOff x="720" y="1440"/>
                <a:chExt cx="671" cy="479"/>
              </a:xfrm>
            </p:grpSpPr>
            <p:sp>
              <p:nvSpPr>
                <p:cNvPr id="18486" name="Rectangle 13">
                  <a:extLst>
                    <a:ext uri="{FF2B5EF4-FFF2-40B4-BE49-F238E27FC236}">
                      <a16:creationId xmlns:a16="http://schemas.microsoft.com/office/drawing/2014/main" id="{B4515758-71F9-9464-42DD-1CBCE6DDB1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440"/>
                  <a:ext cx="623" cy="479"/>
                </a:xfrm>
                <a:prstGeom prst="rect">
                  <a:avLst/>
                </a:prstGeom>
                <a:solidFill>
                  <a:srgbClr val="C0504D"/>
                </a:solidFill>
                <a:ln w="255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 altLang="en-US" sz="1600">
                    <a:latin typeface="+mn-lt"/>
                  </a:endParaRPr>
                </a:p>
              </p:txBody>
            </p:sp>
            <p:sp>
              <p:nvSpPr>
                <p:cNvPr id="18487" name="Text Box 14">
                  <a:extLst>
                    <a:ext uri="{FF2B5EF4-FFF2-40B4-BE49-F238E27FC236}">
                      <a16:creationId xmlns:a16="http://schemas.microsoft.com/office/drawing/2014/main" id="{6A227C7C-AB3E-7456-73D7-4D0518183D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" y="1467"/>
                  <a:ext cx="671" cy="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L-G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Separator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 75</a:t>
                  </a:r>
                  <a:r>
                    <a:rPr lang="en-US" altLang="en-US" sz="1100" b="1" baseline="30000" dirty="0">
                      <a:solidFill>
                        <a:srgbClr val="000000"/>
                      </a:solidFill>
                      <a:latin typeface="+mn-lt"/>
                    </a:rPr>
                    <a:t>o</a:t>
                  </a: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C</a:t>
                  </a:r>
                </a:p>
              </p:txBody>
            </p:sp>
          </p:grpSp>
          <p:sp>
            <p:nvSpPr>
              <p:cNvPr id="18481" name="Text Box 15">
                <a:extLst>
                  <a:ext uri="{FF2B5EF4-FFF2-40B4-BE49-F238E27FC236}">
                    <a16:creationId xmlns:a16="http://schemas.microsoft.com/office/drawing/2014/main" id="{4D01075B-2C2B-C7FD-4672-46A462B86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2273301"/>
                <a:ext cx="989013" cy="26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 (1 mol, g)</a:t>
                </a:r>
              </a:p>
            </p:txBody>
          </p:sp>
          <p:grpSp>
            <p:nvGrpSpPr>
              <p:cNvPr id="26645" name="Group 16">
                <a:extLst>
                  <a:ext uri="{FF2B5EF4-FFF2-40B4-BE49-F238E27FC236}">
                    <a16:creationId xmlns:a16="http://schemas.microsoft.com/office/drawing/2014/main" id="{3347C7E1-AE8E-6107-3034-3973FDB11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2600" y="3721101"/>
                <a:ext cx="1158875" cy="608013"/>
                <a:chOff x="1104" y="1920"/>
                <a:chExt cx="730" cy="383"/>
              </a:xfrm>
            </p:grpSpPr>
            <p:sp>
              <p:nvSpPr>
                <p:cNvPr id="18484" name="Line 17">
                  <a:extLst>
                    <a:ext uri="{FF2B5EF4-FFF2-40B4-BE49-F238E27FC236}">
                      <a16:creationId xmlns:a16="http://schemas.microsoft.com/office/drawing/2014/main" id="{6BF2A15B-6812-93FA-76A2-8031037AF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cxnSp>
              <p:nvCxnSpPr>
                <p:cNvPr id="26647" name="AutoShape 18">
                  <a:extLst>
                    <a:ext uri="{FF2B5EF4-FFF2-40B4-BE49-F238E27FC236}">
                      <a16:creationId xmlns:a16="http://schemas.microsoft.com/office/drawing/2014/main" id="{7FC0D0D8-0756-F8CE-E683-4C0BDD748B0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104" y="2304"/>
                  <a:ext cx="730" cy="0"/>
                </a:xfrm>
                <a:prstGeom prst="straightConnector1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49EEB456-E0C0-A788-0D00-EF9E4E418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876675"/>
              <a:ext cx="989013" cy="263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7204" name="Group 36">
            <a:extLst>
              <a:ext uri="{FF2B5EF4-FFF2-40B4-BE49-F238E27FC236}">
                <a16:creationId xmlns:a16="http://schemas.microsoft.com/office/drawing/2014/main" id="{50D02C57-BC8F-E0CE-1D2A-C5532277C37A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318788E2-9035-9812-64BD-2EE2832CA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26636" name="Group 38">
              <a:extLst>
                <a:ext uri="{FF2B5EF4-FFF2-40B4-BE49-F238E27FC236}">
                  <a16:creationId xmlns:a16="http://schemas.microsoft.com/office/drawing/2014/main" id="{59E8ECD4-1F44-BEB2-F9C2-DE82782D16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13130982-4EF3-ECDE-BFAD-D4B0CABB3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6CF7FD0C-C708-5975-660A-DC76AC60C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26637" name="AutoShape 41">
              <a:extLst>
                <a:ext uri="{FF2B5EF4-FFF2-40B4-BE49-F238E27FC236}">
                  <a16:creationId xmlns:a16="http://schemas.microsoft.com/office/drawing/2014/main" id="{F7536C9A-8F26-3F85-D4FA-D9AFFFF039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6920DEAC-EC6A-44B0-E51E-74D62873EF1D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4E12-8859-B5AC-2D4C-6EFD345B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14713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Next step?</a:t>
            </a:r>
          </a:p>
          <a:p>
            <a:r>
              <a:rPr lang="en-US" altLang="en-US">
                <a:solidFill>
                  <a:schemeClr val="tx1"/>
                </a:solidFill>
              </a:rPr>
              <a:t>Combine H/D with B?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D88030-3844-7CE7-E45F-370793731E75}"/>
              </a:ext>
            </a:extLst>
          </p:cNvPr>
          <p:cNvCxnSpPr>
            <a:cxnSpLocks/>
          </p:cNvCxnSpPr>
          <p:nvPr/>
        </p:nvCxnSpPr>
        <p:spPr bwMode="auto">
          <a:xfrm>
            <a:off x="4572000" y="3886200"/>
            <a:ext cx="2438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060BD2E-FC49-E0A0-EB13-8EB90F7D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3690938"/>
            <a:ext cx="1954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Don’t want Q – minimize losses!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6C0886-B459-27A1-57D1-6BBD8FB7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5513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if we separate H &amp; D? </a:t>
            </a:r>
            <a:r>
              <a:rPr lang="en-US" altLang="en-US" u="sng">
                <a:solidFill>
                  <a:schemeClr val="tx1"/>
                </a:solidFill>
              </a:rPr>
              <a:t>Can</a:t>
            </a:r>
            <a:r>
              <a:rPr lang="en-US" altLang="en-US">
                <a:solidFill>
                  <a:schemeClr val="tx1"/>
                </a:solidFill>
              </a:rPr>
              <a:t> we?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DAD9F5B-F5EE-B112-D919-DC47A74846BD}"/>
              </a:ext>
            </a:extLst>
          </p:cNvPr>
          <p:cNvSpPr txBox="1">
            <a:spLocks/>
          </p:cNvSpPr>
          <p:nvPr/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kern="0" dirty="0">
                <a:ea typeface="+mj-ea"/>
              </a:rPr>
              <a:t>Separations</a:t>
            </a:r>
          </a:p>
        </p:txBody>
      </p:sp>
      <p:grpSp>
        <p:nvGrpSpPr>
          <p:cNvPr id="28675" name="Group 15">
            <a:extLst>
              <a:ext uri="{FF2B5EF4-FFF2-40B4-BE49-F238E27FC236}">
                <a16:creationId xmlns:a16="http://schemas.microsoft.com/office/drawing/2014/main" id="{0B16D20E-F25F-A1DE-3423-A697EA52E3E0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159375"/>
            <a:ext cx="8115300" cy="906463"/>
            <a:chOff x="457200" y="5676900"/>
            <a:chExt cx="8115300" cy="906462"/>
          </a:xfrm>
        </p:grpSpPr>
        <p:cxnSp>
          <p:nvCxnSpPr>
            <p:cNvPr id="28731" name="Straight Connector 3">
              <a:extLst>
                <a:ext uri="{FF2B5EF4-FFF2-40B4-BE49-F238E27FC236}">
                  <a16:creationId xmlns:a16="http://schemas.microsoft.com/office/drawing/2014/main" id="{CA4EBDE5-B363-B7FB-08DE-156667E66C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5908674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32" name="Straight Connector 7">
              <a:extLst>
                <a:ext uri="{FF2B5EF4-FFF2-40B4-BE49-F238E27FC236}">
                  <a16:creationId xmlns:a16="http://schemas.microsoft.com/office/drawing/2014/main" id="{EBC44F3D-4DFF-610B-D3F3-71D7E4A3A0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5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33" name="Straight Connector 8">
              <a:extLst>
                <a:ext uri="{FF2B5EF4-FFF2-40B4-BE49-F238E27FC236}">
                  <a16:creationId xmlns:a16="http://schemas.microsoft.com/office/drawing/2014/main" id="{D4BE4E7A-CCD3-4BC8-0EE4-C35B0B2765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34" name="Straight Connector 9">
              <a:extLst>
                <a:ext uri="{FF2B5EF4-FFF2-40B4-BE49-F238E27FC236}">
                  <a16:creationId xmlns:a16="http://schemas.microsoft.com/office/drawing/2014/main" id="{DD57A252-6ECA-CE55-E3E0-86F652F1E2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53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35" name="Straight Connector 10">
              <a:extLst>
                <a:ext uri="{FF2B5EF4-FFF2-40B4-BE49-F238E27FC236}">
                  <a16:creationId xmlns:a16="http://schemas.microsoft.com/office/drawing/2014/main" id="{61351F53-8002-C56D-779C-2475D8D287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EF6DE7C-C76B-6E60-6512-8E0061D4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6202362"/>
              <a:ext cx="1066800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-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0C8060E-BE10-C6AE-0D50-30C8264A2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6197599"/>
              <a:ext cx="914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3BD27C95-67A2-AAD0-66B0-755ACD516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D1CEF698-B7EA-ED50-2EAC-3D7A29C9A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200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cxnSp>
          <p:nvCxnSpPr>
            <p:cNvPr id="28740" name="Straight Connector 10">
              <a:extLst>
                <a:ext uri="{FF2B5EF4-FFF2-40B4-BE49-F238E27FC236}">
                  <a16:creationId xmlns:a16="http://schemas.microsoft.com/office/drawing/2014/main" id="{068750A4-7534-44AF-C5FA-DF7645EBC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56769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41" name="Straight Connector 10">
              <a:extLst>
                <a:ext uri="{FF2B5EF4-FFF2-40B4-BE49-F238E27FC236}">
                  <a16:creationId xmlns:a16="http://schemas.microsoft.com/office/drawing/2014/main" id="{72561E44-39E9-4559-3F50-F31D49D6E7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42" name="Straight Connector 10">
              <a:extLst>
                <a:ext uri="{FF2B5EF4-FFF2-40B4-BE49-F238E27FC236}">
                  <a16:creationId xmlns:a16="http://schemas.microsoft.com/office/drawing/2014/main" id="{C5B9B51F-BCEA-2CEB-74F0-9C0ACA2FBF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76" name="Group 15">
            <a:extLst>
              <a:ext uri="{FF2B5EF4-FFF2-40B4-BE49-F238E27FC236}">
                <a16:creationId xmlns:a16="http://schemas.microsoft.com/office/drawing/2014/main" id="{902B3260-8A42-26DB-A2F3-3447D54736B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079500"/>
            <a:ext cx="8253412" cy="368300"/>
            <a:chOff x="454819" y="1711444"/>
            <a:chExt cx="8252608" cy="369332"/>
          </a:xfrm>
        </p:grpSpPr>
        <p:grpSp>
          <p:nvGrpSpPr>
            <p:cNvPr id="28726" name="Group 12">
              <a:extLst>
                <a:ext uri="{FF2B5EF4-FFF2-40B4-BE49-F238E27FC236}">
                  <a16:creationId xmlns:a16="http://schemas.microsoft.com/office/drawing/2014/main" id="{588E967D-4C55-FD92-6CAE-7CC4A55C2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1758950"/>
              <a:ext cx="7873990" cy="274320"/>
              <a:chOff x="508000" y="1644650"/>
              <a:chExt cx="7873990" cy="274320"/>
            </a:xfrm>
          </p:grpSpPr>
          <p:sp>
            <p:nvSpPr>
              <p:cNvPr id="28728" name="Rectangle 29">
                <a:extLst>
                  <a:ext uri="{FF2B5EF4-FFF2-40B4-BE49-F238E27FC236}">
                    <a16:creationId xmlns:a16="http://schemas.microsoft.com/office/drawing/2014/main" id="{CB1EA85C-CB18-C98B-3107-D8ADA2305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1644811"/>
                <a:ext cx="350519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D1F35F-D3AB-E0D4-9CEB-1393991DEB86}"/>
                  </a:ext>
                </a:extLst>
              </p:cNvPr>
              <p:cNvSpPr/>
              <p:nvPr/>
            </p:nvSpPr>
            <p:spPr bwMode="auto">
              <a:xfrm>
                <a:off x="508757" y="1644903"/>
                <a:ext cx="1777827" cy="273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30" name="Rectangle 31">
                <a:extLst>
                  <a:ext uri="{FF2B5EF4-FFF2-40B4-BE49-F238E27FC236}">
                    <a16:creationId xmlns:a16="http://schemas.microsoft.com/office/drawing/2014/main" id="{CCBF1112-4DAF-32BD-B738-16D495211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648000"/>
                <a:ext cx="2590800" cy="27097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0939C9-1381-6598-2A0D-0F64C08FD7D5}"/>
                </a:ext>
              </a:extLst>
            </p:cNvPr>
            <p:cNvSpPr txBox="1"/>
            <p:nvPr/>
          </p:nvSpPr>
          <p:spPr>
            <a:xfrm>
              <a:off x="454819" y="1711444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28677" name="Group 16383">
            <a:extLst>
              <a:ext uri="{FF2B5EF4-FFF2-40B4-BE49-F238E27FC236}">
                <a16:creationId xmlns:a16="http://schemas.microsoft.com/office/drawing/2014/main" id="{6BCD33C8-E78A-1245-9201-CEBF932A8A0A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593850"/>
            <a:ext cx="8253412" cy="369888"/>
            <a:chOff x="454819" y="2226168"/>
            <a:chExt cx="8252608" cy="369332"/>
          </a:xfrm>
        </p:grpSpPr>
        <p:grpSp>
          <p:nvGrpSpPr>
            <p:cNvPr id="28721" name="Group 6">
              <a:extLst>
                <a:ext uri="{FF2B5EF4-FFF2-40B4-BE49-F238E27FC236}">
                  <a16:creationId xmlns:a16="http://schemas.microsoft.com/office/drawing/2014/main" id="{8F303095-B21B-920B-A513-5634E93DA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273755"/>
              <a:ext cx="7873981" cy="275020"/>
              <a:chOff x="508000" y="3888675"/>
              <a:chExt cx="7873981" cy="2750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71031-DB87-C970-8CB4-61B2E423DF57}"/>
                  </a:ext>
                </a:extLst>
              </p:cNvPr>
              <p:cNvSpPr/>
              <p:nvPr/>
            </p:nvSpPr>
            <p:spPr bwMode="auto">
              <a:xfrm>
                <a:off x="508748" y="3888641"/>
                <a:ext cx="2844523" cy="27581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24" name="Rectangle 27">
                <a:extLst>
                  <a:ext uri="{FF2B5EF4-FFF2-40B4-BE49-F238E27FC236}">
                    <a16:creationId xmlns:a16="http://schemas.microsoft.com/office/drawing/2014/main" id="{3664C469-BD4C-5E86-32D3-98F0B0D3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800" y="3889025"/>
                <a:ext cx="2288219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25" name="Rectangle 32">
                <a:extLst>
                  <a:ext uri="{FF2B5EF4-FFF2-40B4-BE49-F238E27FC236}">
                    <a16:creationId xmlns:a16="http://schemas.microsoft.com/office/drawing/2014/main" id="{3856D6D9-9829-7CFA-1242-DCB3AAD42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019" y="3888675"/>
                <a:ext cx="2740962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AA69A8-3863-C24A-4785-3C080C42E9E7}"/>
                </a:ext>
              </a:extLst>
            </p:cNvPr>
            <p:cNvSpPr txBox="1"/>
            <p:nvPr/>
          </p:nvSpPr>
          <p:spPr>
            <a:xfrm>
              <a:off x="454819" y="2226168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28678" name="Group 16384">
            <a:extLst>
              <a:ext uri="{FF2B5EF4-FFF2-40B4-BE49-F238E27FC236}">
                <a16:creationId xmlns:a16="http://schemas.microsoft.com/office/drawing/2014/main" id="{2896941A-5FF6-2BE9-513A-D51CDB0741C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108200"/>
            <a:ext cx="8253412" cy="369888"/>
            <a:chOff x="454819" y="2740892"/>
            <a:chExt cx="8252608" cy="369332"/>
          </a:xfrm>
        </p:grpSpPr>
        <p:grpSp>
          <p:nvGrpSpPr>
            <p:cNvPr id="28716" name="Group 7">
              <a:extLst>
                <a:ext uri="{FF2B5EF4-FFF2-40B4-BE49-F238E27FC236}">
                  <a16:creationId xmlns:a16="http://schemas.microsoft.com/office/drawing/2014/main" id="{2F152760-1C44-943F-5FE6-1755B55C0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789260"/>
              <a:ext cx="7873981" cy="274320"/>
              <a:chOff x="508000" y="2838161"/>
              <a:chExt cx="7873981" cy="2743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7C2EF3-1381-4937-8369-798718B87C39}"/>
                  </a:ext>
                </a:extLst>
              </p:cNvPr>
              <p:cNvSpPr/>
              <p:nvPr/>
            </p:nvSpPr>
            <p:spPr bwMode="auto">
              <a:xfrm>
                <a:off x="508748" y="2838932"/>
                <a:ext cx="2154028" cy="27422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19" name="Rectangle 26">
                <a:extLst>
                  <a:ext uri="{FF2B5EF4-FFF2-40B4-BE49-F238E27FC236}">
                    <a16:creationId xmlns:a16="http://schemas.microsoft.com/office/drawing/2014/main" id="{AB2564B9-2B04-7552-77A9-BA56BC02C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20" name="Rectangle 33">
                <a:extLst>
                  <a:ext uri="{FF2B5EF4-FFF2-40B4-BE49-F238E27FC236}">
                    <a16:creationId xmlns:a16="http://schemas.microsoft.com/office/drawing/2014/main" id="{1EACA1C9-FA12-7E54-9D71-FD903C70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4963AB-8623-249B-1DA5-58E0C0881F4D}"/>
                </a:ext>
              </a:extLst>
            </p:cNvPr>
            <p:cNvSpPr txBox="1"/>
            <p:nvPr/>
          </p:nvSpPr>
          <p:spPr>
            <a:xfrm>
              <a:off x="454819" y="27408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28679" name="Group 16386">
            <a:extLst>
              <a:ext uri="{FF2B5EF4-FFF2-40B4-BE49-F238E27FC236}">
                <a16:creationId xmlns:a16="http://schemas.microsoft.com/office/drawing/2014/main" id="{CBBFCD0C-47D0-FDFB-84C1-CD7C5F9D6C59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611438"/>
            <a:ext cx="8253412" cy="369887"/>
            <a:chOff x="454819" y="3243492"/>
            <a:chExt cx="8252608" cy="369332"/>
          </a:xfrm>
        </p:grpSpPr>
        <p:grpSp>
          <p:nvGrpSpPr>
            <p:cNvPr id="28711" name="Group 51">
              <a:extLst>
                <a:ext uri="{FF2B5EF4-FFF2-40B4-BE49-F238E27FC236}">
                  <a16:creationId xmlns:a16="http://schemas.microsoft.com/office/drawing/2014/main" id="{DD10B386-99D8-8629-FE11-03B6EA08D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304065"/>
              <a:ext cx="7873981" cy="274320"/>
              <a:chOff x="508000" y="2838161"/>
              <a:chExt cx="7873981" cy="2743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019ED15-1ABB-96FC-7F46-022AE38AA239}"/>
                  </a:ext>
                </a:extLst>
              </p:cNvPr>
              <p:cNvSpPr/>
              <p:nvPr/>
            </p:nvSpPr>
            <p:spPr bwMode="auto">
              <a:xfrm>
                <a:off x="508748" y="2837823"/>
                <a:ext cx="2154028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14" name="Rectangle 53">
                <a:extLst>
                  <a:ext uri="{FF2B5EF4-FFF2-40B4-BE49-F238E27FC236}">
                    <a16:creationId xmlns:a16="http://schemas.microsoft.com/office/drawing/2014/main" id="{17FD5A7E-6D05-D77C-D499-48014F367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15" name="Rectangle 54">
                <a:extLst>
                  <a:ext uri="{FF2B5EF4-FFF2-40B4-BE49-F238E27FC236}">
                    <a16:creationId xmlns:a16="http://schemas.microsoft.com/office/drawing/2014/main" id="{958776F9-7F7C-07B7-19BD-1AED8144D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B25760-6033-1215-8510-543008423A1B}"/>
                </a:ext>
              </a:extLst>
            </p:cNvPr>
            <p:cNvSpPr txBox="1"/>
            <p:nvPr/>
          </p:nvSpPr>
          <p:spPr>
            <a:xfrm>
              <a:off x="454819" y="32434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28680" name="Group 16387">
            <a:extLst>
              <a:ext uri="{FF2B5EF4-FFF2-40B4-BE49-F238E27FC236}">
                <a16:creationId xmlns:a16="http://schemas.microsoft.com/office/drawing/2014/main" id="{495A899A-6CEB-BEB4-4FC9-AADF817F2EA3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3138488"/>
            <a:ext cx="8253412" cy="369887"/>
            <a:chOff x="454819" y="3771283"/>
            <a:chExt cx="8252608" cy="369332"/>
          </a:xfrm>
        </p:grpSpPr>
        <p:grpSp>
          <p:nvGrpSpPr>
            <p:cNvPr id="28706" name="Group 4">
              <a:extLst>
                <a:ext uri="{FF2B5EF4-FFF2-40B4-BE49-F238E27FC236}">
                  <a16:creationId xmlns:a16="http://schemas.microsoft.com/office/drawing/2014/main" id="{EB998047-BD9F-9F24-F633-FA31FAFEE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818870"/>
              <a:ext cx="7873981" cy="274320"/>
              <a:chOff x="508000" y="4597931"/>
              <a:chExt cx="7873981" cy="2743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DAEE25-DF99-679C-143B-CA78122D7291}"/>
                  </a:ext>
                </a:extLst>
              </p:cNvPr>
              <p:cNvSpPr/>
              <p:nvPr/>
            </p:nvSpPr>
            <p:spPr bwMode="auto">
              <a:xfrm>
                <a:off x="508748" y="4597897"/>
                <a:ext cx="344930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09" name="Rectangle 25">
                <a:extLst>
                  <a:ext uri="{FF2B5EF4-FFF2-40B4-BE49-F238E27FC236}">
                    <a16:creationId xmlns:a16="http://schemas.microsoft.com/office/drawing/2014/main" id="{30B07C1D-261F-9D79-33A7-A15B04D18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638" y="4597931"/>
                <a:ext cx="2519362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10" name="Rectangle 34">
                <a:extLst>
                  <a:ext uri="{FF2B5EF4-FFF2-40B4-BE49-F238E27FC236}">
                    <a16:creationId xmlns:a16="http://schemas.microsoft.com/office/drawing/2014/main" id="{4D34E45C-2D75-E53D-255D-9F03B7F7F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4597931"/>
                <a:ext cx="19049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2FCD95-48CD-B81C-EDE0-228EC8291A1F}"/>
                </a:ext>
              </a:extLst>
            </p:cNvPr>
            <p:cNvSpPr txBox="1"/>
            <p:nvPr/>
          </p:nvSpPr>
          <p:spPr>
            <a:xfrm>
              <a:off x="454819" y="3771283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H</a:t>
              </a:r>
            </a:p>
          </p:txBody>
        </p:sp>
      </p:grpSp>
      <p:grpSp>
        <p:nvGrpSpPr>
          <p:cNvPr id="28681" name="Group 16388">
            <a:extLst>
              <a:ext uri="{FF2B5EF4-FFF2-40B4-BE49-F238E27FC236}">
                <a16:creationId xmlns:a16="http://schemas.microsoft.com/office/drawing/2014/main" id="{57BFC938-5A0D-D854-A3D6-FD3B3F7DD613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657600"/>
            <a:ext cx="8234362" cy="369888"/>
            <a:chOff x="473093" y="4289861"/>
            <a:chExt cx="8234334" cy="369332"/>
          </a:xfrm>
        </p:grpSpPr>
        <p:grpSp>
          <p:nvGrpSpPr>
            <p:cNvPr id="28701" name="Group 55">
              <a:extLst>
                <a:ext uri="{FF2B5EF4-FFF2-40B4-BE49-F238E27FC236}">
                  <a16:creationId xmlns:a16="http://schemas.microsoft.com/office/drawing/2014/main" id="{EA0D9B52-EA2D-34B2-9E3B-A0BF0CCE1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333675"/>
              <a:ext cx="7873981" cy="274481"/>
              <a:chOff x="508000" y="4914755"/>
              <a:chExt cx="7873981" cy="27448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215AC22-5EE9-9AA0-AE09-FFCEA82B3396}"/>
                  </a:ext>
                </a:extLst>
              </p:cNvPr>
              <p:cNvSpPr/>
              <p:nvPr/>
            </p:nvSpPr>
            <p:spPr bwMode="auto">
              <a:xfrm>
                <a:off x="508008" y="4915324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704" name="Rectangle 57">
                <a:extLst>
                  <a:ext uri="{FF2B5EF4-FFF2-40B4-BE49-F238E27FC236}">
                    <a16:creationId xmlns:a16="http://schemas.microsoft.com/office/drawing/2014/main" id="{79607418-AE16-BD34-05EF-AA51F01FB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05" name="Rectangle 58">
                <a:extLst>
                  <a:ext uri="{FF2B5EF4-FFF2-40B4-BE49-F238E27FC236}">
                    <a16:creationId xmlns:a16="http://schemas.microsoft.com/office/drawing/2014/main" id="{730657A8-4151-A46E-7D4F-D104AA118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1819DD3-9E10-A4A9-02D1-F542C5E7FE46}"/>
                </a:ext>
              </a:extLst>
            </p:cNvPr>
            <p:cNvSpPr txBox="1"/>
            <p:nvPr/>
          </p:nvSpPr>
          <p:spPr>
            <a:xfrm>
              <a:off x="473093" y="4289861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P</a:t>
              </a:r>
            </a:p>
          </p:txBody>
        </p:sp>
      </p:grpSp>
      <p:grpSp>
        <p:nvGrpSpPr>
          <p:cNvPr id="28682" name="Group 16389">
            <a:extLst>
              <a:ext uri="{FF2B5EF4-FFF2-40B4-BE49-F238E27FC236}">
                <a16:creationId xmlns:a16="http://schemas.microsoft.com/office/drawing/2014/main" id="{86DFEAFA-A20B-3F5E-51D5-D833A6080564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4171950"/>
            <a:ext cx="8234362" cy="369888"/>
            <a:chOff x="473093" y="4804585"/>
            <a:chExt cx="8234334" cy="369332"/>
          </a:xfrm>
        </p:grpSpPr>
        <p:grpSp>
          <p:nvGrpSpPr>
            <p:cNvPr id="28696" name="Group 3">
              <a:extLst>
                <a:ext uri="{FF2B5EF4-FFF2-40B4-BE49-F238E27FC236}">
                  <a16:creationId xmlns:a16="http://schemas.microsoft.com/office/drawing/2014/main" id="{3A7DBEBA-E67B-20B0-4D01-A0B531217A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848641"/>
              <a:ext cx="7873981" cy="274481"/>
              <a:chOff x="508000" y="4914755"/>
              <a:chExt cx="7873981" cy="27448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A6AC22-7930-4B93-B4E3-F65EC53095E2}"/>
                  </a:ext>
                </a:extLst>
              </p:cNvPr>
              <p:cNvSpPr/>
              <p:nvPr/>
            </p:nvSpPr>
            <p:spPr bwMode="auto">
              <a:xfrm>
                <a:off x="508008" y="4915083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699" name="Rectangle 24">
                <a:extLst>
                  <a:ext uri="{FF2B5EF4-FFF2-40B4-BE49-F238E27FC236}">
                    <a16:creationId xmlns:a16="http://schemas.microsoft.com/office/drawing/2014/main" id="{BEAFFB60-1D83-9EBF-3368-A27A81591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700" name="Rectangle 35">
                <a:extLst>
                  <a:ext uri="{FF2B5EF4-FFF2-40B4-BE49-F238E27FC236}">
                    <a16:creationId xmlns:a16="http://schemas.microsoft.com/office/drawing/2014/main" id="{EDF5DE10-71A9-FDFE-3D0A-D66CC3FF3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69CF37-F0E7-60DA-53B2-D4B15BDA204D}"/>
                </a:ext>
              </a:extLst>
            </p:cNvPr>
            <p:cNvSpPr txBox="1"/>
            <p:nvPr/>
          </p:nvSpPr>
          <p:spPr>
            <a:xfrm>
              <a:off x="473093" y="4804585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</p:grpSp>
      <p:grpSp>
        <p:nvGrpSpPr>
          <p:cNvPr id="28683" name="Group 16390">
            <a:extLst>
              <a:ext uri="{FF2B5EF4-FFF2-40B4-BE49-F238E27FC236}">
                <a16:creationId xmlns:a16="http://schemas.microsoft.com/office/drawing/2014/main" id="{A7E93C7E-435D-BCA2-39AC-28B12214656A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4627563"/>
            <a:ext cx="8231187" cy="369887"/>
            <a:chOff x="477190" y="5259861"/>
            <a:chExt cx="8230228" cy="369332"/>
          </a:xfrm>
        </p:grpSpPr>
        <p:grpSp>
          <p:nvGrpSpPr>
            <p:cNvPr id="28691" name="Group 13">
              <a:extLst>
                <a:ext uri="{FF2B5EF4-FFF2-40B4-BE49-F238E27FC236}">
                  <a16:creationId xmlns:a16="http://schemas.microsoft.com/office/drawing/2014/main" id="{C410A46F-0584-135F-FD2E-6BABFD3D4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5307448"/>
              <a:ext cx="7873981" cy="274320"/>
              <a:chOff x="833437" y="5307448"/>
              <a:chExt cx="7873981" cy="2743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8A0B0A-DB9B-4ED0-B067-34F4B82E03AD}"/>
                  </a:ext>
                </a:extLst>
              </p:cNvPr>
              <p:cNvSpPr/>
              <p:nvPr/>
            </p:nvSpPr>
            <p:spPr bwMode="auto">
              <a:xfrm>
                <a:off x="832748" y="5307414"/>
                <a:ext cx="322066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694" name="Rectangle 23">
                <a:extLst>
                  <a:ext uri="{FF2B5EF4-FFF2-40B4-BE49-F238E27FC236}">
                    <a16:creationId xmlns:a16="http://schemas.microsoft.com/office/drawing/2014/main" id="{8823A2BE-4AA2-A049-BB1F-F0D01CAAF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475" y="5307448"/>
                <a:ext cx="2193923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28695" name="Rectangle 36">
                <a:extLst>
                  <a:ext uri="{FF2B5EF4-FFF2-40B4-BE49-F238E27FC236}">
                    <a16:creationId xmlns:a16="http://schemas.microsoft.com/office/drawing/2014/main" id="{685DF3FF-3048-0073-08C9-514C228D7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398" y="5307448"/>
                <a:ext cx="245902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989DFBA-571D-A99A-D9AF-9A728578B5AE}"/>
                </a:ext>
              </a:extLst>
            </p:cNvPr>
            <p:cNvSpPr txBox="1"/>
            <p:nvPr/>
          </p:nvSpPr>
          <p:spPr>
            <a:xfrm>
              <a:off x="477190" y="5259861"/>
              <a:ext cx="30476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R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D2E83B1-BA48-5E2D-5D49-3AABA6BA5168}"/>
              </a:ext>
            </a:extLst>
          </p:cNvPr>
          <p:cNvSpPr/>
          <p:nvPr/>
        </p:nvSpPr>
        <p:spPr bwMode="auto">
          <a:xfrm>
            <a:off x="2478088" y="6200775"/>
            <a:ext cx="381000" cy="274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8685" name="Rectangle 84">
            <a:extLst>
              <a:ext uri="{FF2B5EF4-FFF2-40B4-BE49-F238E27FC236}">
                <a16:creationId xmlns:a16="http://schemas.microsoft.com/office/drawing/2014/main" id="{47832C97-7E69-C42D-CF2A-B19EA540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6200775"/>
            <a:ext cx="381000" cy="274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86" name="Rectangle 85">
            <a:extLst>
              <a:ext uri="{FF2B5EF4-FFF2-40B4-BE49-F238E27FC236}">
                <a16:creationId xmlns:a16="http://schemas.microsoft.com/office/drawing/2014/main" id="{2B726978-2EAB-FAE8-8045-4F3D2650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6200775"/>
            <a:ext cx="381000" cy="2746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2E728D-8D5D-55F2-353E-8EEC9DDCF1E9}"/>
              </a:ext>
            </a:extLst>
          </p:cNvPr>
          <p:cNvSpPr txBox="1"/>
          <p:nvPr/>
        </p:nvSpPr>
        <p:spPr>
          <a:xfrm>
            <a:off x="2859088" y="6153150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Solid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31E23A-AE74-039D-14F9-3284A63C36DC}"/>
              </a:ext>
            </a:extLst>
          </p:cNvPr>
          <p:cNvSpPr txBox="1"/>
          <p:nvPr/>
        </p:nvSpPr>
        <p:spPr>
          <a:xfrm>
            <a:off x="4764088" y="6157913"/>
            <a:ext cx="87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Liquid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E2DC0C-57A2-433D-A495-906553229D80}"/>
              </a:ext>
            </a:extLst>
          </p:cNvPr>
          <p:cNvSpPr txBox="1"/>
          <p:nvPr/>
        </p:nvSpPr>
        <p:spPr>
          <a:xfrm>
            <a:off x="6745288" y="6145213"/>
            <a:ext cx="87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Gas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6164EA-3F60-EFB5-6F51-A52816B3583B}"/>
              </a:ext>
            </a:extLst>
          </p:cNvPr>
          <p:cNvCxnSpPr/>
          <p:nvPr/>
        </p:nvCxnSpPr>
        <p:spPr bwMode="auto">
          <a:xfrm flipV="1">
            <a:off x="5715000" y="2535238"/>
            <a:ext cx="0" cy="973137"/>
          </a:xfrm>
          <a:prstGeom prst="line">
            <a:avLst/>
          </a:prstGeom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>
            <a:extLst>
              <a:ext uri="{FF2B5EF4-FFF2-40B4-BE49-F238E27FC236}">
                <a16:creationId xmlns:a16="http://schemas.microsoft.com/office/drawing/2014/main" id="{35734B97-5408-347F-E011-8591E563343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5E590DBC-F86D-00EB-570B-D60EF681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12795E2F-C413-93F1-1544-8451595E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30750" name="AutoShape 4">
              <a:extLst>
                <a:ext uri="{FF2B5EF4-FFF2-40B4-BE49-F238E27FC236}">
                  <a16:creationId xmlns:a16="http://schemas.microsoft.com/office/drawing/2014/main" id="{ED83FEEE-5F54-01D4-F03A-60F80FD75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1" name="AutoShape 5">
              <a:extLst>
                <a:ext uri="{FF2B5EF4-FFF2-40B4-BE49-F238E27FC236}">
                  <a16:creationId xmlns:a16="http://schemas.microsoft.com/office/drawing/2014/main" id="{92AF0515-2188-8BB7-0BDF-E447A7CF1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DEFC4B53-D98A-4C37-7E90-71B97C97E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30723" name="Group 7">
            <a:extLst>
              <a:ext uri="{FF2B5EF4-FFF2-40B4-BE49-F238E27FC236}">
                <a16:creationId xmlns:a16="http://schemas.microsoft.com/office/drawing/2014/main" id="{C0293A3A-6218-CC68-D9FD-6ACE2C9466A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70088"/>
            <a:ext cx="2530475" cy="2359025"/>
            <a:chOff x="240" y="817"/>
            <a:chExt cx="1594" cy="1486"/>
          </a:xfrm>
        </p:grpSpPr>
        <p:cxnSp>
          <p:nvCxnSpPr>
            <p:cNvPr id="30736" name="AutoShape 8">
              <a:extLst>
                <a:ext uri="{FF2B5EF4-FFF2-40B4-BE49-F238E27FC236}">
                  <a16:creationId xmlns:a16="http://schemas.microsoft.com/office/drawing/2014/main" id="{CC81FF51-F60E-4874-6C90-A34BB111B4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6" y="817"/>
              <a:ext cx="0" cy="67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737" name="Group 9">
              <a:extLst>
                <a:ext uri="{FF2B5EF4-FFF2-40B4-BE49-F238E27FC236}">
                  <a16:creationId xmlns:a16="http://schemas.microsoft.com/office/drawing/2014/main" id="{7C201F35-DE22-4682-F35B-E2B208D32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671" cy="289"/>
              <a:chOff x="240" y="1392"/>
              <a:chExt cx="671" cy="289"/>
            </a:xfrm>
          </p:grpSpPr>
          <p:cxnSp>
            <p:nvCxnSpPr>
              <p:cNvPr id="30746" name="AutoShape 10">
                <a:extLst>
                  <a:ext uri="{FF2B5EF4-FFF2-40B4-BE49-F238E27FC236}">
                    <a16:creationId xmlns:a16="http://schemas.microsoft.com/office/drawing/2014/main" id="{45343553-0966-3D86-EB57-FFF94F91E0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" y="1681"/>
                <a:ext cx="5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9" name="Text Box 11">
                <a:extLst>
                  <a:ext uri="{FF2B5EF4-FFF2-40B4-BE49-F238E27FC236}">
                    <a16:creationId xmlns:a16="http://schemas.microsoft.com/office/drawing/2014/main" id="{5B5B1063-77DE-37D3-FCBC-D33C57063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623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(2 mol)</a:t>
                </a:r>
              </a:p>
            </p:txBody>
          </p:sp>
        </p:grpSp>
        <p:grpSp>
          <p:nvGrpSpPr>
            <p:cNvPr id="30738" name="Group 12">
              <a:extLst>
                <a:ext uri="{FF2B5EF4-FFF2-40B4-BE49-F238E27FC236}">
                  <a16:creationId xmlns:a16="http://schemas.microsoft.com/office/drawing/2014/main" id="{6C92252E-5DFE-C72B-2ED9-A2D5F2FDA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40"/>
              <a:ext cx="671" cy="479"/>
              <a:chOff x="720" y="1440"/>
              <a:chExt cx="671" cy="479"/>
            </a:xfrm>
          </p:grpSpPr>
          <p:sp>
            <p:nvSpPr>
              <p:cNvPr id="18486" name="Rectangle 13">
                <a:extLst>
                  <a:ext uri="{FF2B5EF4-FFF2-40B4-BE49-F238E27FC236}">
                    <a16:creationId xmlns:a16="http://schemas.microsoft.com/office/drawing/2014/main" id="{1DD2CFC1-5E54-BF71-678A-8E51267E5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87" name="Text Box 14">
                <a:extLst>
                  <a:ext uri="{FF2B5EF4-FFF2-40B4-BE49-F238E27FC236}">
                    <a16:creationId xmlns:a16="http://schemas.microsoft.com/office/drawing/2014/main" id="{9515A972-2BC2-0C4B-58CC-3500371DF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67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75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81" name="Text Box 15">
              <a:extLst>
                <a:ext uri="{FF2B5EF4-FFF2-40B4-BE49-F238E27FC236}">
                  <a16:creationId xmlns:a16="http://schemas.microsoft.com/office/drawing/2014/main" id="{57F5A6A5-5556-AA27-97C7-9DF70B7FD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00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mol, g)</a:t>
              </a:r>
            </a:p>
          </p:txBody>
        </p:sp>
        <p:grpSp>
          <p:nvGrpSpPr>
            <p:cNvPr id="30740" name="Group 16">
              <a:extLst>
                <a:ext uri="{FF2B5EF4-FFF2-40B4-BE49-F238E27FC236}">
                  <a16:creationId xmlns:a16="http://schemas.microsoft.com/office/drawing/2014/main" id="{C7072D36-A604-861B-4B9E-4A1DA0B95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730" cy="383"/>
              <a:chOff x="1104" y="1920"/>
              <a:chExt cx="730" cy="383"/>
            </a:xfrm>
          </p:grpSpPr>
          <p:sp>
            <p:nvSpPr>
              <p:cNvPr id="18484" name="Line 17">
                <a:extLst>
                  <a:ext uri="{FF2B5EF4-FFF2-40B4-BE49-F238E27FC236}">
                    <a16:creationId xmlns:a16="http://schemas.microsoft.com/office/drawing/2014/main" id="{C5AB4D2A-A89B-D9F8-4154-229782D58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cxnSp>
            <p:nvCxnSpPr>
              <p:cNvPr id="30743" name="AutoShape 18">
                <a:extLst>
                  <a:ext uri="{FF2B5EF4-FFF2-40B4-BE49-F238E27FC236}">
                    <a16:creationId xmlns:a16="http://schemas.microsoft.com/office/drawing/2014/main" id="{C85F5CAE-EA40-25C8-272A-2BC5127923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" y="2304"/>
                <a:ext cx="730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2C5FED53-C600-7BD9-6552-6B671E2F3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30724" name="Group 36">
            <a:extLst>
              <a:ext uri="{FF2B5EF4-FFF2-40B4-BE49-F238E27FC236}">
                <a16:creationId xmlns:a16="http://schemas.microsoft.com/office/drawing/2014/main" id="{4A136FD9-1170-7BFE-1CF4-A302040DE73F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97CF1C8A-8CF8-D699-6AE5-E9A2CE811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30732" name="Group 38">
              <a:extLst>
                <a:ext uri="{FF2B5EF4-FFF2-40B4-BE49-F238E27FC236}">
                  <a16:creationId xmlns:a16="http://schemas.microsoft.com/office/drawing/2014/main" id="{8E0314C5-522A-7D11-8DA1-D6A9412B9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7311CA43-3BF9-7FB3-D244-E7ADD7EFE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0A679FEE-0E9E-2C94-4B75-5222987E9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30733" name="AutoShape 41">
              <a:extLst>
                <a:ext uri="{FF2B5EF4-FFF2-40B4-BE49-F238E27FC236}">
                  <a16:creationId xmlns:a16="http://schemas.microsoft.com/office/drawing/2014/main" id="{22C9ACA7-D7E1-0577-12AF-7BBEF6B74E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BAD2F4EC-643A-9B5D-320E-442D63708D53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30726" name="TextBox 5">
            <a:extLst>
              <a:ext uri="{FF2B5EF4-FFF2-40B4-BE49-F238E27FC236}">
                <a16:creationId xmlns:a16="http://schemas.microsoft.com/office/drawing/2014/main" id="{A70536C9-BEDD-AAD2-A019-D4DF8AAD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14713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Next step?</a:t>
            </a:r>
          </a:p>
          <a:p>
            <a:r>
              <a:rPr lang="en-US" altLang="en-US">
                <a:solidFill>
                  <a:schemeClr val="tx1"/>
                </a:solidFill>
              </a:rPr>
              <a:t>Combine H/D with B?   </a:t>
            </a:r>
          </a:p>
        </p:txBody>
      </p:sp>
      <p:cxnSp>
        <p:nvCxnSpPr>
          <p:cNvPr id="30727" name="Straight Connector 7">
            <a:extLst>
              <a:ext uri="{FF2B5EF4-FFF2-40B4-BE49-F238E27FC236}">
                <a16:creationId xmlns:a16="http://schemas.microsoft.com/office/drawing/2014/main" id="{C5739A5A-F02E-5A78-18A7-3EB07F60C28F}"/>
              </a:ext>
            </a:extLst>
          </p:cNvPr>
          <p:cNvCxnSpPr>
            <a:cxnSpLocks/>
          </p:cNvCxnSpPr>
          <p:nvPr/>
        </p:nvCxnSpPr>
        <p:spPr bwMode="auto">
          <a:xfrm>
            <a:off x="4572000" y="3886200"/>
            <a:ext cx="24384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TextBox 69">
            <a:extLst>
              <a:ext uri="{FF2B5EF4-FFF2-40B4-BE49-F238E27FC236}">
                <a16:creationId xmlns:a16="http://schemas.microsoft.com/office/drawing/2014/main" id="{7EB18FD3-D4CE-7C4C-0941-F3F991EA9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3690938"/>
            <a:ext cx="1954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Don’t want Q – minimize losses!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C48BAC-7738-505F-170E-C053391D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1967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00B050"/>
                </a:solidFill>
              </a:rPr>
              <a:t>YES!</a:t>
            </a:r>
          </a:p>
        </p:txBody>
      </p:sp>
      <p:sp>
        <p:nvSpPr>
          <p:cNvPr id="30730" name="TextBox 32">
            <a:extLst>
              <a:ext uri="{FF2B5EF4-FFF2-40B4-BE49-F238E27FC236}">
                <a16:creationId xmlns:a16="http://schemas.microsoft.com/office/drawing/2014/main" id="{A054633A-137E-7FF1-462D-B7642DEB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5513"/>
            <a:ext cx="429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if we separate H &amp; D? </a:t>
            </a:r>
            <a:r>
              <a:rPr lang="en-US" altLang="en-US" u="sng">
                <a:solidFill>
                  <a:schemeClr val="tx1"/>
                </a:solidFill>
              </a:rPr>
              <a:t>Can</a:t>
            </a:r>
            <a:r>
              <a:rPr lang="en-US" altLang="en-US">
                <a:solidFill>
                  <a:schemeClr val="tx1"/>
                </a:solidFill>
              </a:rPr>
              <a:t> we?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>
            <a:extLst>
              <a:ext uri="{FF2B5EF4-FFF2-40B4-BE49-F238E27FC236}">
                <a16:creationId xmlns:a16="http://schemas.microsoft.com/office/drawing/2014/main" id="{DA03E872-9258-65FF-BBD2-9FC51CF476B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23B2ADE3-1E42-3222-81CA-5A85927CB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EC404D74-A3C8-6C10-ABF7-CFF75D6A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32818" name="AutoShape 4">
              <a:extLst>
                <a:ext uri="{FF2B5EF4-FFF2-40B4-BE49-F238E27FC236}">
                  <a16:creationId xmlns:a16="http://schemas.microsoft.com/office/drawing/2014/main" id="{82255B52-04F8-EA6C-E3C8-65D25EB521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19" name="AutoShape 5">
              <a:extLst>
                <a:ext uri="{FF2B5EF4-FFF2-40B4-BE49-F238E27FC236}">
                  <a16:creationId xmlns:a16="http://schemas.microsoft.com/office/drawing/2014/main" id="{A484DCBE-D578-27D2-D42F-6498FF2125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5E640437-961D-1A42-37F1-4B9B8B34B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32771" name="Group 7">
            <a:extLst>
              <a:ext uri="{FF2B5EF4-FFF2-40B4-BE49-F238E27FC236}">
                <a16:creationId xmlns:a16="http://schemas.microsoft.com/office/drawing/2014/main" id="{61BBBC73-7887-B9B3-114F-89966E72B56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70088"/>
            <a:ext cx="2530475" cy="2359025"/>
            <a:chOff x="240" y="817"/>
            <a:chExt cx="1594" cy="1486"/>
          </a:xfrm>
        </p:grpSpPr>
        <p:cxnSp>
          <p:nvCxnSpPr>
            <p:cNvPr id="32804" name="AutoShape 8">
              <a:extLst>
                <a:ext uri="{FF2B5EF4-FFF2-40B4-BE49-F238E27FC236}">
                  <a16:creationId xmlns:a16="http://schemas.microsoft.com/office/drawing/2014/main" id="{8E95FAC7-858F-3258-46EA-0A1A9A30F1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6" y="817"/>
              <a:ext cx="0" cy="67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805" name="Group 9">
              <a:extLst>
                <a:ext uri="{FF2B5EF4-FFF2-40B4-BE49-F238E27FC236}">
                  <a16:creationId xmlns:a16="http://schemas.microsoft.com/office/drawing/2014/main" id="{2B432525-C53D-5238-1ECB-5E535E14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671" cy="289"/>
              <a:chOff x="240" y="1392"/>
              <a:chExt cx="671" cy="289"/>
            </a:xfrm>
          </p:grpSpPr>
          <p:cxnSp>
            <p:nvCxnSpPr>
              <p:cNvPr id="32814" name="AutoShape 10">
                <a:extLst>
                  <a:ext uri="{FF2B5EF4-FFF2-40B4-BE49-F238E27FC236}">
                    <a16:creationId xmlns:a16="http://schemas.microsoft.com/office/drawing/2014/main" id="{7C8B768E-69E3-D0D6-2313-96591C393A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" y="1681"/>
                <a:ext cx="5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9" name="Text Box 11">
                <a:extLst>
                  <a:ext uri="{FF2B5EF4-FFF2-40B4-BE49-F238E27FC236}">
                    <a16:creationId xmlns:a16="http://schemas.microsoft.com/office/drawing/2014/main" id="{4C7F17BA-1A0E-0488-0787-5AB060ED0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623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(2 mol)</a:t>
                </a:r>
              </a:p>
            </p:txBody>
          </p:sp>
        </p:grpSp>
        <p:grpSp>
          <p:nvGrpSpPr>
            <p:cNvPr id="32806" name="Group 12">
              <a:extLst>
                <a:ext uri="{FF2B5EF4-FFF2-40B4-BE49-F238E27FC236}">
                  <a16:creationId xmlns:a16="http://schemas.microsoft.com/office/drawing/2014/main" id="{7597EFE7-FF7E-AEF0-357D-C33C27EE8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40"/>
              <a:ext cx="671" cy="479"/>
              <a:chOff x="720" y="1440"/>
              <a:chExt cx="671" cy="479"/>
            </a:xfrm>
          </p:grpSpPr>
          <p:sp>
            <p:nvSpPr>
              <p:cNvPr id="18486" name="Rectangle 13">
                <a:extLst>
                  <a:ext uri="{FF2B5EF4-FFF2-40B4-BE49-F238E27FC236}">
                    <a16:creationId xmlns:a16="http://schemas.microsoft.com/office/drawing/2014/main" id="{9BFCAD5B-1CB0-551A-4535-9145ABDEB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87" name="Text Box 14">
                <a:extLst>
                  <a:ext uri="{FF2B5EF4-FFF2-40B4-BE49-F238E27FC236}">
                    <a16:creationId xmlns:a16="http://schemas.microsoft.com/office/drawing/2014/main" id="{6BECA7F9-B0B5-B41A-C99E-94841A02F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67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75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81" name="Text Box 15">
              <a:extLst>
                <a:ext uri="{FF2B5EF4-FFF2-40B4-BE49-F238E27FC236}">
                  <a16:creationId xmlns:a16="http://schemas.microsoft.com/office/drawing/2014/main" id="{FB68A46C-39E8-1FED-16E2-C474BFA09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00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mol, g)</a:t>
              </a:r>
            </a:p>
          </p:txBody>
        </p:sp>
        <p:grpSp>
          <p:nvGrpSpPr>
            <p:cNvPr id="32808" name="Group 16">
              <a:extLst>
                <a:ext uri="{FF2B5EF4-FFF2-40B4-BE49-F238E27FC236}">
                  <a16:creationId xmlns:a16="http://schemas.microsoft.com/office/drawing/2014/main" id="{BE917440-CBBA-3857-A94D-7A4CD9634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730" cy="383"/>
              <a:chOff x="1104" y="1920"/>
              <a:chExt cx="730" cy="383"/>
            </a:xfrm>
          </p:grpSpPr>
          <p:sp>
            <p:nvSpPr>
              <p:cNvPr id="18484" name="Line 17">
                <a:extLst>
                  <a:ext uri="{FF2B5EF4-FFF2-40B4-BE49-F238E27FC236}">
                    <a16:creationId xmlns:a16="http://schemas.microsoft.com/office/drawing/2014/main" id="{34C1E1F4-D29F-3A63-5239-20D74BE89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cxnSp>
            <p:nvCxnSpPr>
              <p:cNvPr id="32811" name="AutoShape 18">
                <a:extLst>
                  <a:ext uri="{FF2B5EF4-FFF2-40B4-BE49-F238E27FC236}">
                    <a16:creationId xmlns:a16="http://schemas.microsoft.com/office/drawing/2014/main" id="{167A10D7-83D5-EB42-8821-ADD95430E7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" y="2304"/>
                <a:ext cx="730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B1E7DB39-9F6C-488F-E0BD-6E8B830B1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32772" name="Group 36">
            <a:extLst>
              <a:ext uri="{FF2B5EF4-FFF2-40B4-BE49-F238E27FC236}">
                <a16:creationId xmlns:a16="http://schemas.microsoft.com/office/drawing/2014/main" id="{8E49F92B-219E-9829-B9C7-15C9BE165A0B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B08E19CE-7995-361B-459B-46BF82A19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32800" name="Group 38">
              <a:extLst>
                <a:ext uri="{FF2B5EF4-FFF2-40B4-BE49-F238E27FC236}">
                  <a16:creationId xmlns:a16="http://schemas.microsoft.com/office/drawing/2014/main" id="{89FCBFC8-7CC1-C513-71D4-08EC34825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F37D7100-0A19-EF2F-316F-254850B1E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C99E70D5-DD66-94F9-237C-9A494CE41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32801" name="AutoShape 41">
              <a:extLst>
                <a:ext uri="{FF2B5EF4-FFF2-40B4-BE49-F238E27FC236}">
                  <a16:creationId xmlns:a16="http://schemas.microsoft.com/office/drawing/2014/main" id="{91416DAA-6D1C-44B0-BC7B-FFF42B99CD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400BDA4C-B20C-4227-10B6-3DA74BB75AEE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976792-652F-97CE-05E9-27FF8CCE184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762000"/>
            <a:ext cx="3960813" cy="3719513"/>
            <a:chOff x="2895600" y="762000"/>
            <a:chExt cx="3960813" cy="3719513"/>
          </a:xfrm>
        </p:grpSpPr>
        <p:grpSp>
          <p:nvGrpSpPr>
            <p:cNvPr id="32783" name="Group 7">
              <a:extLst>
                <a:ext uri="{FF2B5EF4-FFF2-40B4-BE49-F238E27FC236}">
                  <a16:creationId xmlns:a16="http://schemas.microsoft.com/office/drawing/2014/main" id="{684145B0-1DB9-E84C-2DB8-BBF094F8A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762000"/>
              <a:ext cx="3960813" cy="3719513"/>
              <a:chOff x="2895600" y="761999"/>
              <a:chExt cx="3960813" cy="3719514"/>
            </a:xfrm>
          </p:grpSpPr>
          <p:sp>
            <p:nvSpPr>
              <p:cNvPr id="18454" name="Oval 56">
                <a:extLst>
                  <a:ext uri="{FF2B5EF4-FFF2-40B4-BE49-F238E27FC236}">
                    <a16:creationId xmlns:a16="http://schemas.microsoft.com/office/drawing/2014/main" id="{AFEDBD47-9CB7-B3BB-7750-D72DF46E0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600" y="4178300"/>
                <a:ext cx="303213" cy="303213"/>
              </a:xfrm>
              <a:prstGeom prst="ellips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grpSp>
            <p:nvGrpSpPr>
              <p:cNvPr id="32787" name="Group 2">
                <a:extLst>
                  <a:ext uri="{FF2B5EF4-FFF2-40B4-BE49-F238E27FC236}">
                    <a16:creationId xmlns:a16="http://schemas.microsoft.com/office/drawing/2014/main" id="{C771378B-05A9-45E7-1BBB-D160D5EF6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413" y="761999"/>
                <a:ext cx="3810000" cy="3414714"/>
                <a:chOff x="3046413" y="761999"/>
                <a:chExt cx="3810000" cy="3414714"/>
              </a:xfrm>
            </p:grpSpPr>
            <p:cxnSp>
              <p:nvCxnSpPr>
                <p:cNvPr id="32788" name="AutoShape 43">
                  <a:extLst>
                    <a:ext uri="{FF2B5EF4-FFF2-40B4-BE49-F238E27FC236}">
                      <a16:creationId xmlns:a16="http://schemas.microsoft.com/office/drawing/2014/main" id="{A0537E70-99D4-BF65-94DB-18B977655CD7}"/>
                    </a:ext>
                  </a:extLst>
                </p:cNvPr>
                <p:cNvCxnSpPr>
                  <a:cxnSpLocks noChangeShapeType="1"/>
                  <a:endCxn id="18454" idx="0"/>
                </p:cNvCxnSpPr>
                <p:nvPr/>
              </p:nvCxnSpPr>
              <p:spPr bwMode="auto">
                <a:xfrm flipH="1">
                  <a:off x="3048000" y="3570288"/>
                  <a:ext cx="0" cy="606425"/>
                </a:xfrm>
                <a:prstGeom prst="straightConnector1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2789" name="Group 46">
                  <a:extLst>
                    <a:ext uri="{FF2B5EF4-FFF2-40B4-BE49-F238E27FC236}">
                      <a16:creationId xmlns:a16="http://schemas.microsoft.com/office/drawing/2014/main" id="{B9B0D23B-5F4C-8FE8-4707-1A0356B15C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57800" y="1435100"/>
                  <a:ext cx="1065213" cy="760413"/>
                  <a:chOff x="3312" y="480"/>
                  <a:chExt cx="671" cy="479"/>
                </a:xfrm>
              </p:grpSpPr>
              <p:sp>
                <p:nvSpPr>
                  <p:cNvPr id="18457" name="Rectangle 47">
                    <a:extLst>
                      <a:ext uri="{FF2B5EF4-FFF2-40B4-BE49-F238E27FC236}">
                        <a16:creationId xmlns:a16="http://schemas.microsoft.com/office/drawing/2014/main" id="{7F731B63-6B4A-9461-1950-F78FFFACB8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480"/>
                    <a:ext cx="623" cy="479"/>
                  </a:xfrm>
                  <a:prstGeom prst="rect">
                    <a:avLst/>
                  </a:prstGeom>
                  <a:solidFill>
                    <a:srgbClr val="C0504D"/>
                  </a:solidFill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en-US" altLang="en-US" sz="1600">
                      <a:latin typeface="+mn-lt"/>
                    </a:endParaRPr>
                  </a:p>
                </p:txBody>
              </p:sp>
              <p:sp>
                <p:nvSpPr>
                  <p:cNvPr id="18458" name="Text Box 48">
                    <a:extLst>
                      <a:ext uri="{FF2B5EF4-FFF2-40B4-BE49-F238E27FC236}">
                        <a16:creationId xmlns:a16="http://schemas.microsoft.com/office/drawing/2014/main" id="{B3764D20-780B-D2A2-3EB7-6BA29E53E2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522"/>
                    <a:ext cx="671" cy="3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buSzPct val="100000"/>
                      <a:defRPr/>
                    </a:pPr>
                    <a:r>
                      <a:rPr lang="en-US" altLang="en-US" sz="1100" b="1" dirty="0">
                        <a:solidFill>
                          <a:srgbClr val="000000"/>
                        </a:solidFill>
                        <a:latin typeface="+mn-lt"/>
                      </a:rPr>
                      <a:t>L-G</a:t>
                    </a:r>
                  </a:p>
                  <a:p>
                    <a:pPr algn="ctr" eaLnBrk="1" hangingPunct="1">
                      <a:buSzPct val="100000"/>
                      <a:defRPr/>
                    </a:pPr>
                    <a:r>
                      <a:rPr lang="en-US" altLang="en-US" sz="1100" b="1" dirty="0">
                        <a:solidFill>
                          <a:srgbClr val="000000"/>
                        </a:solidFill>
                        <a:latin typeface="+mn-lt"/>
                      </a:rPr>
                      <a:t>Separator</a:t>
                    </a:r>
                  </a:p>
                  <a:p>
                    <a:pPr algn="ctr" eaLnBrk="1" hangingPunct="1">
                      <a:buSzPct val="100000"/>
                      <a:defRPr/>
                    </a:pPr>
                    <a:r>
                      <a:rPr lang="en-US" altLang="en-US" sz="1100" b="1" dirty="0">
                        <a:solidFill>
                          <a:srgbClr val="000000"/>
                        </a:solidFill>
                        <a:latin typeface="+mn-lt"/>
                      </a:rPr>
                      <a:t> 80</a:t>
                    </a:r>
                    <a:r>
                      <a:rPr lang="en-US" altLang="en-US" sz="1100" b="1" baseline="30000" dirty="0">
                        <a:solidFill>
                          <a:srgbClr val="000000"/>
                        </a:solidFill>
                        <a:latin typeface="+mn-lt"/>
                      </a:rPr>
                      <a:t>o</a:t>
                    </a:r>
                    <a:r>
                      <a:rPr lang="en-US" altLang="en-US" sz="1100" b="1" dirty="0">
                        <a:solidFill>
                          <a:srgbClr val="000000"/>
                        </a:solidFill>
                        <a:latin typeface="+mn-lt"/>
                      </a:rPr>
                      <a:t>C</a:t>
                    </a:r>
                  </a:p>
                </p:txBody>
              </p:sp>
            </p:grpSp>
            <p:sp>
              <p:nvSpPr>
                <p:cNvPr id="18448" name="Line 49">
                  <a:extLst>
                    <a:ext uri="{FF2B5EF4-FFF2-40B4-BE49-F238E27FC236}">
                      <a16:creationId xmlns:a16="http://schemas.microsoft.com/office/drawing/2014/main" id="{4947B8BF-1638-7C48-B606-03B1F83E1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91200" y="1128712"/>
                  <a:ext cx="0" cy="30797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18450" name="Text Box 51">
                  <a:extLst>
                    <a:ext uri="{FF2B5EF4-FFF2-40B4-BE49-F238E27FC236}">
                      <a16:creationId xmlns:a16="http://schemas.microsoft.com/office/drawing/2014/main" id="{4B502ECE-B2C1-660A-5F59-A8D90DA43F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67400" y="761999"/>
                  <a:ext cx="989013" cy="265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B050"/>
                      </a:solidFill>
                      <a:latin typeface="+mn-lt"/>
                    </a:rPr>
                    <a:t>D</a:t>
                  </a:r>
                  <a:r>
                    <a:rPr lang="en-US" altLang="en-US" sz="1100" dirty="0">
                      <a:solidFill>
                        <a:srgbClr val="000000"/>
                      </a:solidFill>
                      <a:latin typeface="+mn-lt"/>
                    </a:rPr>
                    <a:t> (1 mol, g)</a:t>
                  </a:r>
                </a:p>
              </p:txBody>
            </p:sp>
            <p:sp>
              <p:nvSpPr>
                <p:cNvPr id="18451" name="Text Box 53">
                  <a:extLst>
                    <a:ext uri="{FF2B5EF4-FFF2-40B4-BE49-F238E27FC236}">
                      <a16:creationId xmlns:a16="http://schemas.microsoft.com/office/drawing/2014/main" id="{DE9AD122-3DE8-ED83-3CC6-6A40519F14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0" y="2425699"/>
                  <a:ext cx="912813" cy="2635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B0F0"/>
                      </a:solidFill>
                      <a:latin typeface="+mn-lt"/>
                    </a:rPr>
                    <a:t>H</a:t>
                  </a:r>
                  <a:r>
                    <a:rPr lang="en-US" altLang="en-US" sz="1100" dirty="0">
                      <a:solidFill>
                        <a:srgbClr val="000000"/>
                      </a:solidFill>
                      <a:latin typeface="+mn-lt"/>
                    </a:rPr>
                    <a:t> (1 mol, l)</a:t>
                  </a:r>
                </a:p>
              </p:txBody>
            </p:sp>
            <p:sp>
              <p:nvSpPr>
                <p:cNvPr id="18452" name="Line 54">
                  <a:extLst>
                    <a:ext uri="{FF2B5EF4-FFF2-40B4-BE49-F238E27FC236}">
                      <a16:creationId xmlns:a16="http://schemas.microsoft.com/office/drawing/2014/main" id="{BE1C73E4-00CB-0040-B0C1-6F4D76074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1200" y="2197099"/>
                  <a:ext cx="0" cy="137001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18453" name="Line 55">
                  <a:extLst>
                    <a:ext uri="{FF2B5EF4-FFF2-40B4-BE49-F238E27FC236}">
                      <a16:creationId xmlns:a16="http://schemas.microsoft.com/office/drawing/2014/main" id="{A2E6726D-73E8-3FD2-1989-AD1FFA102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46413" y="3568700"/>
                  <a:ext cx="2744787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18455" name="Text Box 57">
                  <a:extLst>
                    <a:ext uri="{FF2B5EF4-FFF2-40B4-BE49-F238E27FC236}">
                      <a16:creationId xmlns:a16="http://schemas.microsoft.com/office/drawing/2014/main" id="{85F749EF-7387-A601-4C93-4503AD6225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0000" y="3263900"/>
                  <a:ext cx="760413" cy="2635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buSzPct val="100000"/>
                    <a:defRPr/>
                  </a:pPr>
                  <a:r>
                    <a:rPr lang="en-US" altLang="en-US" sz="1100" b="1">
                      <a:solidFill>
                        <a:srgbClr val="00B0F0"/>
                      </a:solidFill>
                      <a:latin typeface="+mn-lt"/>
                    </a:rPr>
                    <a:t>H</a:t>
                  </a:r>
                  <a:r>
                    <a:rPr lang="en-US" altLang="en-US" sz="1100">
                      <a:solidFill>
                        <a:srgbClr val="000000"/>
                      </a:solidFill>
                      <a:latin typeface="+mn-lt"/>
                    </a:rPr>
                    <a:t> (1 mol)</a:t>
                  </a:r>
                </a:p>
              </p:txBody>
            </p:sp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CC16A6A8-00C4-BC7D-B53B-2356ECCAD0F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789613" y="1127124"/>
                  <a:ext cx="990600" cy="1588"/>
                </a:xfrm>
                <a:prstGeom prst="straightConnector1">
                  <a:avLst/>
                </a:prstGeom>
                <a:ln w="9525">
                  <a:headEnd type="none" w="med" len="med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46" name="Text Box 45">
              <a:extLst>
                <a:ext uri="{FF2B5EF4-FFF2-40B4-BE49-F238E27FC236}">
                  <a16:creationId xmlns:a16="http://schemas.microsoft.com/office/drawing/2014/main" id="{C73C9507-E901-853D-9189-B44474125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873500"/>
              <a:ext cx="760413" cy="4333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  <p:cxnSp>
          <p:nvCxnSpPr>
            <p:cNvPr id="32785" name="AutoShape 44">
              <a:extLst>
                <a:ext uri="{FF2B5EF4-FFF2-40B4-BE49-F238E27FC236}">
                  <a16:creationId xmlns:a16="http://schemas.microsoft.com/office/drawing/2014/main" id="{A2E78FB0-CCFB-F23C-45A8-A92F92F48A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4330700"/>
              <a:ext cx="7604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BDF05-7B4A-587C-903D-F4576AD75AAE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910013"/>
            <a:ext cx="2551113" cy="1258887"/>
            <a:chOff x="3924300" y="3910332"/>
            <a:chExt cx="2551113" cy="1258568"/>
          </a:xfrm>
        </p:grpSpPr>
        <p:sp>
          <p:nvSpPr>
            <p:cNvPr id="74" name="Rectangle 30">
              <a:extLst>
                <a:ext uri="{FF2B5EF4-FFF2-40B4-BE49-F238E27FC236}">
                  <a16:creationId xmlns:a16="http://schemas.microsoft.com/office/drawing/2014/main" id="{BB1A5FEA-F99A-5BA4-5D44-5842709C4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950009"/>
              <a:ext cx="1293813" cy="760220"/>
            </a:xfrm>
            <a:prstGeom prst="rect">
              <a:avLst/>
            </a:prstGeom>
            <a:solidFill>
              <a:srgbClr val="C6D9F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75" name="Line 33">
              <a:extLst>
                <a:ext uri="{FF2B5EF4-FFF2-40B4-BE49-F238E27FC236}">
                  <a16:creationId xmlns:a16="http://schemas.microsoft.com/office/drawing/2014/main" id="{EFEF88E5-3594-9003-77CD-C846EBFF8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330912"/>
              <a:ext cx="0" cy="8364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cxnSp>
          <p:nvCxnSpPr>
            <p:cNvPr id="32779" name="AutoShape 34">
              <a:extLst>
                <a:ext uri="{FF2B5EF4-FFF2-40B4-BE49-F238E27FC236}">
                  <a16:creationId xmlns:a16="http://schemas.microsoft.com/office/drawing/2014/main" id="{F6770AE6-904D-3DD0-5ED2-071A1ED6D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5168900"/>
              <a:ext cx="4556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31">
              <a:extLst>
                <a:ext uri="{FF2B5EF4-FFF2-40B4-BE49-F238E27FC236}">
                  <a16:creationId xmlns:a16="http://schemas.microsoft.com/office/drawing/2014/main" id="{34089154-BDD9-BE2F-AE35-004E0FF8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413" y="3910332"/>
              <a:ext cx="760412" cy="43327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56C0B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E56C0B"/>
                  </a:solidFill>
                  <a:latin typeface="+mn-lt"/>
                </a:rPr>
                <a:t> 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(1 mol)</a:t>
              </a:r>
            </a:p>
          </p:txBody>
        </p: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48E5D89A-6A49-9543-32E8-0B07EBB71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4110306"/>
              <a:ext cx="1370013" cy="46343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Reactor 2, 300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 C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+ </a:t>
              </a:r>
              <a:r>
                <a:rPr lang="en-US" altLang="en-US" sz="12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→ P</a:t>
              </a:r>
            </a:p>
          </p:txBody>
        </p:sp>
        <p:sp>
          <p:nvSpPr>
            <p:cNvPr id="81" name="Line 32">
              <a:extLst>
                <a:ext uri="{FF2B5EF4-FFF2-40B4-BE49-F238E27FC236}">
                  <a16:creationId xmlns:a16="http://schemas.microsoft.com/office/drawing/2014/main" id="{A6F6FEAC-6D3A-E89C-9E0C-9CEBFF4FD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330912"/>
              <a:ext cx="76041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1A64444-98C0-CF0D-C3A0-E8AEA0D8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5330825"/>
            <a:ext cx="286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Can we Separate P &amp; B?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967FD0A-6B10-A393-8F22-5EE565A7CBC5}"/>
              </a:ext>
            </a:extLst>
          </p:cNvPr>
          <p:cNvSpPr txBox="1">
            <a:spLocks/>
          </p:cNvSpPr>
          <p:nvPr/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kern="0" dirty="0">
                <a:ea typeface="+mj-ea"/>
              </a:rPr>
              <a:t>Separations</a:t>
            </a:r>
          </a:p>
        </p:txBody>
      </p:sp>
      <p:grpSp>
        <p:nvGrpSpPr>
          <p:cNvPr id="34819" name="Group 15">
            <a:extLst>
              <a:ext uri="{FF2B5EF4-FFF2-40B4-BE49-F238E27FC236}">
                <a16:creationId xmlns:a16="http://schemas.microsoft.com/office/drawing/2014/main" id="{63816C60-1863-D91C-BD60-884FDBF9FE10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159375"/>
            <a:ext cx="8115300" cy="906463"/>
            <a:chOff x="457200" y="5676900"/>
            <a:chExt cx="8115300" cy="906462"/>
          </a:xfrm>
        </p:grpSpPr>
        <p:cxnSp>
          <p:nvCxnSpPr>
            <p:cNvPr id="34875" name="Straight Connector 3">
              <a:extLst>
                <a:ext uri="{FF2B5EF4-FFF2-40B4-BE49-F238E27FC236}">
                  <a16:creationId xmlns:a16="http://schemas.microsoft.com/office/drawing/2014/main" id="{C71DD2EB-A611-6282-4CA9-841A44B8D5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5908674"/>
              <a:ext cx="800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6" name="Straight Connector 7">
              <a:extLst>
                <a:ext uri="{FF2B5EF4-FFF2-40B4-BE49-F238E27FC236}">
                  <a16:creationId xmlns:a16="http://schemas.microsoft.com/office/drawing/2014/main" id="{527CD44F-D419-DF7C-173A-967F49938C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5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7" name="Straight Connector 8">
              <a:extLst>
                <a:ext uri="{FF2B5EF4-FFF2-40B4-BE49-F238E27FC236}">
                  <a16:creationId xmlns:a16="http://schemas.microsoft.com/office/drawing/2014/main" id="{DCE88266-3A45-FE2B-0187-BD145C3C8A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8" name="Straight Connector 9">
              <a:extLst>
                <a:ext uri="{FF2B5EF4-FFF2-40B4-BE49-F238E27FC236}">
                  <a16:creationId xmlns:a16="http://schemas.microsoft.com/office/drawing/2014/main" id="{4CEA7AE3-E09F-F63B-EAB6-63E9541EC4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53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9" name="Straight Connector 10">
              <a:extLst>
                <a:ext uri="{FF2B5EF4-FFF2-40B4-BE49-F238E27FC236}">
                  <a16:creationId xmlns:a16="http://schemas.microsoft.com/office/drawing/2014/main" id="{AA2EB653-89D7-5E5F-0F3E-CCE1944F0A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40C978C-99B6-86B6-6D70-ED4B3B3E9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6202362"/>
              <a:ext cx="1066800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-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42A49716-5CD7-7C52-7897-983EACB39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6197599"/>
              <a:ext cx="914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176925D-D7CC-9F18-180F-EB220438E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100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C3E18474-F601-D72B-8160-14337457C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6213474"/>
              <a:ext cx="990600" cy="3698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200</a:t>
              </a:r>
              <a:r>
                <a:rPr lang="en-US" altLang="en-US" baseline="30000" dirty="0">
                  <a:solidFill>
                    <a:schemeClr val="tx1"/>
                  </a:solidFill>
                  <a:latin typeface="+mn-lt"/>
                </a:rPr>
                <a:t>o</a:t>
              </a:r>
              <a:r>
                <a:rPr lang="en-US" alt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  <p:cxnSp>
          <p:nvCxnSpPr>
            <p:cNvPr id="34884" name="Straight Connector 10">
              <a:extLst>
                <a:ext uri="{FF2B5EF4-FFF2-40B4-BE49-F238E27FC236}">
                  <a16:creationId xmlns:a16="http://schemas.microsoft.com/office/drawing/2014/main" id="{FE7EEDDD-AC1C-1D24-6C34-C615F0D777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56769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85" name="Straight Connector 10">
              <a:extLst>
                <a:ext uri="{FF2B5EF4-FFF2-40B4-BE49-F238E27FC236}">
                  <a16:creationId xmlns:a16="http://schemas.microsoft.com/office/drawing/2014/main" id="{0C558F10-E991-C497-94BB-6D92519917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4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86" name="Straight Connector 10">
              <a:extLst>
                <a:ext uri="{FF2B5EF4-FFF2-40B4-BE49-F238E27FC236}">
                  <a16:creationId xmlns:a16="http://schemas.microsoft.com/office/drawing/2014/main" id="{EBE89654-83B1-D015-F4B7-38B0F7231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680074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820" name="Group 15">
            <a:extLst>
              <a:ext uri="{FF2B5EF4-FFF2-40B4-BE49-F238E27FC236}">
                <a16:creationId xmlns:a16="http://schemas.microsoft.com/office/drawing/2014/main" id="{ED7D456A-AA6E-EC96-7FF1-387DC48F6A64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079500"/>
            <a:ext cx="8253412" cy="368300"/>
            <a:chOff x="454819" y="1711444"/>
            <a:chExt cx="8252608" cy="369332"/>
          </a:xfrm>
        </p:grpSpPr>
        <p:grpSp>
          <p:nvGrpSpPr>
            <p:cNvPr id="34870" name="Group 12">
              <a:extLst>
                <a:ext uri="{FF2B5EF4-FFF2-40B4-BE49-F238E27FC236}">
                  <a16:creationId xmlns:a16="http://schemas.microsoft.com/office/drawing/2014/main" id="{5D401691-821B-ACAD-6B64-B4D3DF3C9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1758950"/>
              <a:ext cx="7873990" cy="274320"/>
              <a:chOff x="508000" y="1644650"/>
              <a:chExt cx="7873990" cy="274320"/>
            </a:xfrm>
          </p:grpSpPr>
          <p:sp>
            <p:nvSpPr>
              <p:cNvPr id="34872" name="Rectangle 29">
                <a:extLst>
                  <a:ext uri="{FF2B5EF4-FFF2-40B4-BE49-F238E27FC236}">
                    <a16:creationId xmlns:a16="http://schemas.microsoft.com/office/drawing/2014/main" id="{276137FB-DF1E-7409-5407-5836AA14D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1644811"/>
                <a:ext cx="350519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F70AE0-DB01-9AA9-4E92-765D5644AC4D}"/>
                  </a:ext>
                </a:extLst>
              </p:cNvPr>
              <p:cNvSpPr/>
              <p:nvPr/>
            </p:nvSpPr>
            <p:spPr bwMode="auto">
              <a:xfrm>
                <a:off x="508757" y="1644903"/>
                <a:ext cx="1777827" cy="273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74" name="Rectangle 31">
                <a:extLst>
                  <a:ext uri="{FF2B5EF4-FFF2-40B4-BE49-F238E27FC236}">
                    <a16:creationId xmlns:a16="http://schemas.microsoft.com/office/drawing/2014/main" id="{6617BCA4-9B38-1707-21AA-124DEDC6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648000"/>
                <a:ext cx="2590800" cy="27097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8A1040-C9F9-0F60-82D3-7D775C6FF6AE}"/>
                </a:ext>
              </a:extLst>
            </p:cNvPr>
            <p:cNvSpPr txBox="1"/>
            <p:nvPr/>
          </p:nvSpPr>
          <p:spPr>
            <a:xfrm>
              <a:off x="454819" y="1711444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34821" name="Group 16383">
            <a:extLst>
              <a:ext uri="{FF2B5EF4-FFF2-40B4-BE49-F238E27FC236}">
                <a16:creationId xmlns:a16="http://schemas.microsoft.com/office/drawing/2014/main" id="{6D4F7A1D-4B38-6ABE-E552-B1FCC22DCDAC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593850"/>
            <a:ext cx="8253412" cy="369888"/>
            <a:chOff x="454819" y="2226168"/>
            <a:chExt cx="8252608" cy="369332"/>
          </a:xfrm>
        </p:grpSpPr>
        <p:grpSp>
          <p:nvGrpSpPr>
            <p:cNvPr id="34865" name="Group 6">
              <a:extLst>
                <a:ext uri="{FF2B5EF4-FFF2-40B4-BE49-F238E27FC236}">
                  <a16:creationId xmlns:a16="http://schemas.microsoft.com/office/drawing/2014/main" id="{69CB709E-8CBF-A6C6-F823-D6FFB12D1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273755"/>
              <a:ext cx="7873981" cy="275020"/>
              <a:chOff x="508000" y="3888675"/>
              <a:chExt cx="7873981" cy="2750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6E283E9-C5B4-115B-CC4D-D1D1B8D407BC}"/>
                  </a:ext>
                </a:extLst>
              </p:cNvPr>
              <p:cNvSpPr/>
              <p:nvPr/>
            </p:nvSpPr>
            <p:spPr bwMode="auto">
              <a:xfrm>
                <a:off x="508748" y="3888641"/>
                <a:ext cx="2844523" cy="27581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68" name="Rectangle 27">
                <a:extLst>
                  <a:ext uri="{FF2B5EF4-FFF2-40B4-BE49-F238E27FC236}">
                    <a16:creationId xmlns:a16="http://schemas.microsoft.com/office/drawing/2014/main" id="{E64B9CE8-81F4-2253-156E-F6832DD7E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800" y="3889025"/>
                <a:ext cx="2288219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69" name="Rectangle 32">
                <a:extLst>
                  <a:ext uri="{FF2B5EF4-FFF2-40B4-BE49-F238E27FC236}">
                    <a16:creationId xmlns:a16="http://schemas.microsoft.com/office/drawing/2014/main" id="{758B61F0-5F70-5B23-21C7-CB5BFB080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1019" y="3888675"/>
                <a:ext cx="2740962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1574843-00BA-B308-2289-1077D17BE5A2}"/>
                </a:ext>
              </a:extLst>
            </p:cNvPr>
            <p:cNvSpPr txBox="1"/>
            <p:nvPr/>
          </p:nvSpPr>
          <p:spPr>
            <a:xfrm>
              <a:off x="454819" y="2226168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34822" name="Group 16384">
            <a:extLst>
              <a:ext uri="{FF2B5EF4-FFF2-40B4-BE49-F238E27FC236}">
                <a16:creationId xmlns:a16="http://schemas.microsoft.com/office/drawing/2014/main" id="{869969B5-C6DD-7001-BB09-17586FB50BD3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108200"/>
            <a:ext cx="8253412" cy="369888"/>
            <a:chOff x="454819" y="2740892"/>
            <a:chExt cx="8252608" cy="369332"/>
          </a:xfrm>
        </p:grpSpPr>
        <p:grpSp>
          <p:nvGrpSpPr>
            <p:cNvPr id="34860" name="Group 7">
              <a:extLst>
                <a:ext uri="{FF2B5EF4-FFF2-40B4-BE49-F238E27FC236}">
                  <a16:creationId xmlns:a16="http://schemas.microsoft.com/office/drawing/2014/main" id="{BA8F0302-D5C4-02BF-F68F-23B90C3EE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2789260"/>
              <a:ext cx="7873981" cy="274320"/>
              <a:chOff x="508000" y="2838161"/>
              <a:chExt cx="7873981" cy="2743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3977BE-B6BD-4743-750B-47BFB189E0B1}"/>
                  </a:ext>
                </a:extLst>
              </p:cNvPr>
              <p:cNvSpPr/>
              <p:nvPr/>
            </p:nvSpPr>
            <p:spPr bwMode="auto">
              <a:xfrm>
                <a:off x="508748" y="2838932"/>
                <a:ext cx="2154028" cy="27422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63" name="Rectangle 26">
                <a:extLst>
                  <a:ext uri="{FF2B5EF4-FFF2-40B4-BE49-F238E27FC236}">
                    <a16:creationId xmlns:a16="http://schemas.microsoft.com/office/drawing/2014/main" id="{470A5F80-9873-896B-8624-F1CC358B1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64" name="Rectangle 33">
                <a:extLst>
                  <a:ext uri="{FF2B5EF4-FFF2-40B4-BE49-F238E27FC236}">
                    <a16:creationId xmlns:a16="http://schemas.microsoft.com/office/drawing/2014/main" id="{75BDAF88-ED19-B7B7-E630-78B1A70E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24A90A6-1910-F09F-FB7C-73DFA99D3A00}"/>
                </a:ext>
              </a:extLst>
            </p:cNvPr>
            <p:cNvSpPr txBox="1"/>
            <p:nvPr/>
          </p:nvSpPr>
          <p:spPr>
            <a:xfrm>
              <a:off x="454819" y="27408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4823" name="Group 16386">
            <a:extLst>
              <a:ext uri="{FF2B5EF4-FFF2-40B4-BE49-F238E27FC236}">
                <a16:creationId xmlns:a16="http://schemas.microsoft.com/office/drawing/2014/main" id="{AAE4BBDE-84CA-8701-4B21-81B25636CF7C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2611438"/>
            <a:ext cx="8253412" cy="369887"/>
            <a:chOff x="454819" y="3243492"/>
            <a:chExt cx="8252608" cy="369332"/>
          </a:xfrm>
        </p:grpSpPr>
        <p:grpSp>
          <p:nvGrpSpPr>
            <p:cNvPr id="34855" name="Group 51">
              <a:extLst>
                <a:ext uri="{FF2B5EF4-FFF2-40B4-BE49-F238E27FC236}">
                  <a16:creationId xmlns:a16="http://schemas.microsoft.com/office/drawing/2014/main" id="{6809FB86-834D-4BA7-98E3-0DC7C5204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304065"/>
              <a:ext cx="7873981" cy="274320"/>
              <a:chOff x="508000" y="2838161"/>
              <a:chExt cx="7873981" cy="2743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FBEB2F-B81C-5D29-C0F0-75E9E1A9B86F}"/>
                  </a:ext>
                </a:extLst>
              </p:cNvPr>
              <p:cNvSpPr/>
              <p:nvPr/>
            </p:nvSpPr>
            <p:spPr bwMode="auto">
              <a:xfrm>
                <a:off x="508748" y="2837823"/>
                <a:ext cx="2154028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58" name="Rectangle 53">
                <a:extLst>
                  <a:ext uri="{FF2B5EF4-FFF2-40B4-BE49-F238E27FC236}">
                    <a16:creationId xmlns:a16="http://schemas.microsoft.com/office/drawing/2014/main" id="{76232336-E42D-F8AC-11D9-2551DB1AB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238" y="2838161"/>
                <a:ext cx="1604962" cy="273029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59" name="Rectangle 54">
                <a:extLst>
                  <a:ext uri="{FF2B5EF4-FFF2-40B4-BE49-F238E27FC236}">
                    <a16:creationId xmlns:a16="http://schemas.microsoft.com/office/drawing/2014/main" id="{9DB42D4A-84F3-9ED1-FF60-FEA8AF439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838161"/>
                <a:ext cx="41147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FF4239-9BD3-D355-3DE1-F76CAFA069DA}"/>
                </a:ext>
              </a:extLst>
            </p:cNvPr>
            <p:cNvSpPr txBox="1"/>
            <p:nvPr/>
          </p:nvSpPr>
          <p:spPr>
            <a:xfrm>
              <a:off x="454819" y="3243492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34824" name="Group 16387">
            <a:extLst>
              <a:ext uri="{FF2B5EF4-FFF2-40B4-BE49-F238E27FC236}">
                <a16:creationId xmlns:a16="http://schemas.microsoft.com/office/drawing/2014/main" id="{DDF54DCD-C780-2696-B393-5F6C483655EB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3138488"/>
            <a:ext cx="8253412" cy="369887"/>
            <a:chOff x="454819" y="3771283"/>
            <a:chExt cx="8252608" cy="369332"/>
          </a:xfrm>
        </p:grpSpPr>
        <p:grpSp>
          <p:nvGrpSpPr>
            <p:cNvPr id="34850" name="Group 4">
              <a:extLst>
                <a:ext uri="{FF2B5EF4-FFF2-40B4-BE49-F238E27FC236}">
                  <a16:creationId xmlns:a16="http://schemas.microsoft.com/office/drawing/2014/main" id="{E0FD1912-4290-41F6-597F-974936547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3818870"/>
              <a:ext cx="7873981" cy="274320"/>
              <a:chOff x="508000" y="4597931"/>
              <a:chExt cx="7873981" cy="2743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6C5B2-880A-0A45-52D6-7655B4E49757}"/>
                  </a:ext>
                </a:extLst>
              </p:cNvPr>
              <p:cNvSpPr/>
              <p:nvPr/>
            </p:nvSpPr>
            <p:spPr bwMode="auto">
              <a:xfrm>
                <a:off x="508748" y="4597897"/>
                <a:ext cx="344930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53" name="Rectangle 25">
                <a:extLst>
                  <a:ext uri="{FF2B5EF4-FFF2-40B4-BE49-F238E27FC236}">
                    <a16:creationId xmlns:a16="http://schemas.microsoft.com/office/drawing/2014/main" id="{ADB757F1-BBA1-7BF0-0814-08F0086D2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638" y="4597931"/>
                <a:ext cx="2519362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54" name="Rectangle 34">
                <a:extLst>
                  <a:ext uri="{FF2B5EF4-FFF2-40B4-BE49-F238E27FC236}">
                    <a16:creationId xmlns:a16="http://schemas.microsoft.com/office/drawing/2014/main" id="{694B01B3-B1F9-ED19-944E-A49A4A39D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000" y="4597931"/>
                <a:ext cx="1904981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FB2647-A1B5-7099-B837-50BEC40D8F5D}"/>
                </a:ext>
              </a:extLst>
            </p:cNvPr>
            <p:cNvSpPr txBox="1"/>
            <p:nvPr/>
          </p:nvSpPr>
          <p:spPr>
            <a:xfrm>
              <a:off x="454819" y="3771283"/>
              <a:ext cx="30477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H</a:t>
              </a:r>
            </a:p>
          </p:txBody>
        </p:sp>
      </p:grpSp>
      <p:grpSp>
        <p:nvGrpSpPr>
          <p:cNvPr id="34825" name="Group 16388">
            <a:extLst>
              <a:ext uri="{FF2B5EF4-FFF2-40B4-BE49-F238E27FC236}">
                <a16:creationId xmlns:a16="http://schemas.microsoft.com/office/drawing/2014/main" id="{97E69D05-2241-AA01-1969-574B2ABD95EC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657600"/>
            <a:ext cx="8234362" cy="369888"/>
            <a:chOff x="473093" y="4289861"/>
            <a:chExt cx="8234334" cy="369332"/>
          </a:xfrm>
        </p:grpSpPr>
        <p:grpSp>
          <p:nvGrpSpPr>
            <p:cNvPr id="34845" name="Group 55">
              <a:extLst>
                <a:ext uri="{FF2B5EF4-FFF2-40B4-BE49-F238E27FC236}">
                  <a16:creationId xmlns:a16="http://schemas.microsoft.com/office/drawing/2014/main" id="{F5DCCA71-4654-4D2F-6671-46EB66AE79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333675"/>
              <a:ext cx="7873981" cy="274481"/>
              <a:chOff x="508000" y="4914755"/>
              <a:chExt cx="7873981" cy="27448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9C8B948-44FF-3C72-0B1C-4EF92DD7514C}"/>
                  </a:ext>
                </a:extLst>
              </p:cNvPr>
              <p:cNvSpPr/>
              <p:nvPr/>
            </p:nvSpPr>
            <p:spPr bwMode="auto">
              <a:xfrm>
                <a:off x="508008" y="4915324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48" name="Rectangle 57">
                <a:extLst>
                  <a:ext uri="{FF2B5EF4-FFF2-40B4-BE49-F238E27FC236}">
                    <a16:creationId xmlns:a16="http://schemas.microsoft.com/office/drawing/2014/main" id="{A8C0B2EF-C8A3-FC7A-C8B6-EB7A3CF9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49" name="Rectangle 58">
                <a:extLst>
                  <a:ext uri="{FF2B5EF4-FFF2-40B4-BE49-F238E27FC236}">
                    <a16:creationId xmlns:a16="http://schemas.microsoft.com/office/drawing/2014/main" id="{7CB7C867-1D3D-F22C-6F4A-B877565AE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01E7DB6-34C5-8409-5DEE-9BC556F68453}"/>
                </a:ext>
              </a:extLst>
            </p:cNvPr>
            <p:cNvSpPr txBox="1"/>
            <p:nvPr/>
          </p:nvSpPr>
          <p:spPr>
            <a:xfrm>
              <a:off x="473093" y="4289861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P</a:t>
              </a:r>
            </a:p>
          </p:txBody>
        </p:sp>
      </p:grpSp>
      <p:grpSp>
        <p:nvGrpSpPr>
          <p:cNvPr id="34826" name="Group 16389">
            <a:extLst>
              <a:ext uri="{FF2B5EF4-FFF2-40B4-BE49-F238E27FC236}">
                <a16:creationId xmlns:a16="http://schemas.microsoft.com/office/drawing/2014/main" id="{CCE9290A-8130-C10F-D750-401DE0AF4A79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4171950"/>
            <a:ext cx="8234362" cy="369888"/>
            <a:chOff x="473093" y="4804585"/>
            <a:chExt cx="8234334" cy="369332"/>
          </a:xfrm>
        </p:grpSpPr>
        <p:grpSp>
          <p:nvGrpSpPr>
            <p:cNvPr id="34840" name="Group 3">
              <a:extLst>
                <a:ext uri="{FF2B5EF4-FFF2-40B4-BE49-F238E27FC236}">
                  <a16:creationId xmlns:a16="http://schemas.microsoft.com/office/drawing/2014/main" id="{C7F0A0CB-C9C7-75CC-815F-20966B9D8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46" y="4848641"/>
              <a:ext cx="7873981" cy="274481"/>
              <a:chOff x="508000" y="4914755"/>
              <a:chExt cx="7873981" cy="27448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C02953-77D7-D639-115E-2DFF614F9C66}"/>
                  </a:ext>
                </a:extLst>
              </p:cNvPr>
              <p:cNvSpPr/>
              <p:nvPr/>
            </p:nvSpPr>
            <p:spPr bwMode="auto">
              <a:xfrm>
                <a:off x="508008" y="4915083"/>
                <a:ext cx="3678225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43" name="Rectangle 24">
                <a:extLst>
                  <a:ext uri="{FF2B5EF4-FFF2-40B4-BE49-F238E27FC236}">
                    <a16:creationId xmlns:a16="http://schemas.microsoft.com/office/drawing/2014/main" id="{1F26ABE9-49A7-1B80-3C82-A6D1DBDFB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6238" y="4914916"/>
                <a:ext cx="3205157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44" name="Rectangle 35">
                <a:extLst>
                  <a:ext uri="{FF2B5EF4-FFF2-40B4-BE49-F238E27FC236}">
                    <a16:creationId xmlns:a16="http://schemas.microsoft.com/office/drawing/2014/main" id="{AE9DCD89-8A09-7786-9541-68EB9DE04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1395" y="4914755"/>
                <a:ext cx="990586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243C7A-18A3-38CA-FEFF-F3C51C713DEC}"/>
                </a:ext>
              </a:extLst>
            </p:cNvPr>
            <p:cNvSpPr txBox="1"/>
            <p:nvPr/>
          </p:nvSpPr>
          <p:spPr>
            <a:xfrm>
              <a:off x="473093" y="4804585"/>
              <a:ext cx="3047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Q</a:t>
              </a:r>
            </a:p>
          </p:txBody>
        </p:sp>
      </p:grpSp>
      <p:grpSp>
        <p:nvGrpSpPr>
          <p:cNvPr id="34827" name="Group 16390">
            <a:extLst>
              <a:ext uri="{FF2B5EF4-FFF2-40B4-BE49-F238E27FC236}">
                <a16:creationId xmlns:a16="http://schemas.microsoft.com/office/drawing/2014/main" id="{82D88D78-3125-562D-2F3B-203B4B3136B0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4627563"/>
            <a:ext cx="8231187" cy="369887"/>
            <a:chOff x="477190" y="5259861"/>
            <a:chExt cx="8230228" cy="369332"/>
          </a:xfrm>
        </p:grpSpPr>
        <p:grpSp>
          <p:nvGrpSpPr>
            <p:cNvPr id="34835" name="Group 13">
              <a:extLst>
                <a:ext uri="{FF2B5EF4-FFF2-40B4-BE49-F238E27FC236}">
                  <a16:creationId xmlns:a16="http://schemas.microsoft.com/office/drawing/2014/main" id="{B1D78A79-A501-43A8-1E66-496961C76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437" y="5307448"/>
              <a:ext cx="7873981" cy="274320"/>
              <a:chOff x="833437" y="5307448"/>
              <a:chExt cx="7873981" cy="2743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44EBB4-B3F2-B037-5584-1FFF783A1AC2}"/>
                  </a:ext>
                </a:extLst>
              </p:cNvPr>
              <p:cNvSpPr/>
              <p:nvPr/>
            </p:nvSpPr>
            <p:spPr bwMode="auto">
              <a:xfrm>
                <a:off x="832748" y="5307414"/>
                <a:ext cx="3220662" cy="2742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dirty="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838" name="Rectangle 23">
                <a:extLst>
                  <a:ext uri="{FF2B5EF4-FFF2-40B4-BE49-F238E27FC236}">
                    <a16:creationId xmlns:a16="http://schemas.microsoft.com/office/drawing/2014/main" id="{39264A38-7E52-E612-D6E5-23BE9E606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475" y="5307448"/>
                <a:ext cx="2193923" cy="27432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34839" name="Rectangle 36">
                <a:extLst>
                  <a:ext uri="{FF2B5EF4-FFF2-40B4-BE49-F238E27FC236}">
                    <a16:creationId xmlns:a16="http://schemas.microsoft.com/office/drawing/2014/main" id="{43BAF5DC-F1CE-53BF-5476-D3D4AAD43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398" y="5307448"/>
                <a:ext cx="2459020" cy="274159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3EF1BD-7BA3-49AF-D969-8D891856A79C}"/>
                </a:ext>
              </a:extLst>
            </p:cNvPr>
            <p:cNvSpPr txBox="1"/>
            <p:nvPr/>
          </p:nvSpPr>
          <p:spPr>
            <a:xfrm>
              <a:off x="477190" y="5259861"/>
              <a:ext cx="304764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R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7A8AFC37-A90A-E510-E03E-CC0F2ACBBB2E}"/>
              </a:ext>
            </a:extLst>
          </p:cNvPr>
          <p:cNvSpPr/>
          <p:nvPr/>
        </p:nvSpPr>
        <p:spPr bwMode="auto">
          <a:xfrm>
            <a:off x="2478088" y="6200775"/>
            <a:ext cx="381000" cy="274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4829" name="Rectangle 84">
            <a:extLst>
              <a:ext uri="{FF2B5EF4-FFF2-40B4-BE49-F238E27FC236}">
                <a16:creationId xmlns:a16="http://schemas.microsoft.com/office/drawing/2014/main" id="{8F77B1C8-6217-DD06-C27B-9F897ADD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6200775"/>
            <a:ext cx="381000" cy="274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4830" name="Rectangle 85">
            <a:extLst>
              <a:ext uri="{FF2B5EF4-FFF2-40B4-BE49-F238E27FC236}">
                <a16:creationId xmlns:a16="http://schemas.microsoft.com/office/drawing/2014/main" id="{46A0FC9A-30F4-B009-D91A-45709A1E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6200775"/>
            <a:ext cx="381000" cy="2746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9C25B0-7C7F-8056-4D2D-431A53998B04}"/>
              </a:ext>
            </a:extLst>
          </p:cNvPr>
          <p:cNvSpPr txBox="1"/>
          <p:nvPr/>
        </p:nvSpPr>
        <p:spPr>
          <a:xfrm>
            <a:off x="2859088" y="6153150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Solid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9A8B0A6-A3DC-5CC4-91ED-0E2561CE6AA8}"/>
              </a:ext>
            </a:extLst>
          </p:cNvPr>
          <p:cNvSpPr txBox="1"/>
          <p:nvPr/>
        </p:nvSpPr>
        <p:spPr>
          <a:xfrm>
            <a:off x="4764088" y="6157913"/>
            <a:ext cx="87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Liquid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75D157-5EA0-CE24-94CE-D477BE56B70C}"/>
              </a:ext>
            </a:extLst>
          </p:cNvPr>
          <p:cNvSpPr txBox="1"/>
          <p:nvPr/>
        </p:nvSpPr>
        <p:spPr>
          <a:xfrm>
            <a:off x="6745288" y="6145213"/>
            <a:ext cx="87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Gas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17672D-46F8-3B49-53CA-A4C475273E91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6638" y="1638300"/>
            <a:ext cx="0" cy="2338388"/>
          </a:xfrm>
          <a:prstGeom prst="line">
            <a:avLst/>
          </a:prstGeom>
          <a:ln w="381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>
            <a:extLst>
              <a:ext uri="{FF2B5EF4-FFF2-40B4-BE49-F238E27FC236}">
                <a16:creationId xmlns:a16="http://schemas.microsoft.com/office/drawing/2014/main" id="{F4AD4739-4D25-13A2-5F1C-A8F3AAD81D2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39FE17A7-18AC-8143-7A29-4C3681A81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44860A52-84FD-973F-6C67-2304200D1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36914" name="AutoShape 4">
              <a:extLst>
                <a:ext uri="{FF2B5EF4-FFF2-40B4-BE49-F238E27FC236}">
                  <a16:creationId xmlns:a16="http://schemas.microsoft.com/office/drawing/2014/main" id="{36D65AF7-7084-A248-A964-5461957F97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5" name="AutoShape 5">
              <a:extLst>
                <a:ext uri="{FF2B5EF4-FFF2-40B4-BE49-F238E27FC236}">
                  <a16:creationId xmlns:a16="http://schemas.microsoft.com/office/drawing/2014/main" id="{C0198EBF-1C40-F936-CC27-61C911843D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A2F0E48C-FE4B-DB4C-CE0F-7204F0027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B931760C-DE5D-26CB-5AE8-E33C9E78776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70088"/>
            <a:ext cx="2530475" cy="2359025"/>
            <a:chOff x="240" y="817"/>
            <a:chExt cx="1594" cy="1486"/>
          </a:xfrm>
        </p:grpSpPr>
        <p:cxnSp>
          <p:nvCxnSpPr>
            <p:cNvPr id="36900" name="AutoShape 8">
              <a:extLst>
                <a:ext uri="{FF2B5EF4-FFF2-40B4-BE49-F238E27FC236}">
                  <a16:creationId xmlns:a16="http://schemas.microsoft.com/office/drawing/2014/main" id="{B9BFBA04-68CC-4A84-EF8D-F7E1533EE8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6" y="817"/>
              <a:ext cx="0" cy="67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6901" name="Group 9">
              <a:extLst>
                <a:ext uri="{FF2B5EF4-FFF2-40B4-BE49-F238E27FC236}">
                  <a16:creationId xmlns:a16="http://schemas.microsoft.com/office/drawing/2014/main" id="{7D552C4A-71F0-6BB9-E626-7A315B4F9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671" cy="289"/>
              <a:chOff x="240" y="1392"/>
              <a:chExt cx="671" cy="289"/>
            </a:xfrm>
          </p:grpSpPr>
          <p:cxnSp>
            <p:nvCxnSpPr>
              <p:cNvPr id="36910" name="AutoShape 10">
                <a:extLst>
                  <a:ext uri="{FF2B5EF4-FFF2-40B4-BE49-F238E27FC236}">
                    <a16:creationId xmlns:a16="http://schemas.microsoft.com/office/drawing/2014/main" id="{D6646454-B761-5B3B-530E-AE97F76E5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" y="1681"/>
                <a:ext cx="5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9" name="Text Box 11">
                <a:extLst>
                  <a:ext uri="{FF2B5EF4-FFF2-40B4-BE49-F238E27FC236}">
                    <a16:creationId xmlns:a16="http://schemas.microsoft.com/office/drawing/2014/main" id="{64A5B740-C507-887E-5B04-BE2444853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623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(2 mol)</a:t>
                </a:r>
              </a:p>
            </p:txBody>
          </p:sp>
        </p:grpSp>
        <p:grpSp>
          <p:nvGrpSpPr>
            <p:cNvPr id="36902" name="Group 12">
              <a:extLst>
                <a:ext uri="{FF2B5EF4-FFF2-40B4-BE49-F238E27FC236}">
                  <a16:creationId xmlns:a16="http://schemas.microsoft.com/office/drawing/2014/main" id="{00F172E1-A816-6D40-B0EC-017167809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40"/>
              <a:ext cx="671" cy="479"/>
              <a:chOff x="720" y="1440"/>
              <a:chExt cx="671" cy="479"/>
            </a:xfrm>
          </p:grpSpPr>
          <p:sp>
            <p:nvSpPr>
              <p:cNvPr id="18486" name="Rectangle 13">
                <a:extLst>
                  <a:ext uri="{FF2B5EF4-FFF2-40B4-BE49-F238E27FC236}">
                    <a16:creationId xmlns:a16="http://schemas.microsoft.com/office/drawing/2014/main" id="{781CAA9C-719C-1A8D-DAD0-6A50C6D48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87" name="Text Box 14">
                <a:extLst>
                  <a:ext uri="{FF2B5EF4-FFF2-40B4-BE49-F238E27FC236}">
                    <a16:creationId xmlns:a16="http://schemas.microsoft.com/office/drawing/2014/main" id="{F367E494-DD44-DD3B-31F0-B5D0A578C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67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75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81" name="Text Box 15">
              <a:extLst>
                <a:ext uri="{FF2B5EF4-FFF2-40B4-BE49-F238E27FC236}">
                  <a16:creationId xmlns:a16="http://schemas.microsoft.com/office/drawing/2014/main" id="{BF97F6D5-A373-B37F-94C1-1BF28E12A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00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mol, g)</a:t>
              </a:r>
            </a:p>
          </p:txBody>
        </p:sp>
        <p:grpSp>
          <p:nvGrpSpPr>
            <p:cNvPr id="36904" name="Group 16">
              <a:extLst>
                <a:ext uri="{FF2B5EF4-FFF2-40B4-BE49-F238E27FC236}">
                  <a16:creationId xmlns:a16="http://schemas.microsoft.com/office/drawing/2014/main" id="{9B1ADFFA-D275-97E2-9AB8-852A709A7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730" cy="383"/>
              <a:chOff x="1104" y="1920"/>
              <a:chExt cx="730" cy="383"/>
            </a:xfrm>
          </p:grpSpPr>
          <p:sp>
            <p:nvSpPr>
              <p:cNvPr id="18484" name="Line 17">
                <a:extLst>
                  <a:ext uri="{FF2B5EF4-FFF2-40B4-BE49-F238E27FC236}">
                    <a16:creationId xmlns:a16="http://schemas.microsoft.com/office/drawing/2014/main" id="{6245D809-304A-B26B-FA3C-A5211C6C6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cxnSp>
            <p:nvCxnSpPr>
              <p:cNvPr id="36907" name="AutoShape 18">
                <a:extLst>
                  <a:ext uri="{FF2B5EF4-FFF2-40B4-BE49-F238E27FC236}">
                    <a16:creationId xmlns:a16="http://schemas.microsoft.com/office/drawing/2014/main" id="{1C7D201B-0003-B951-CBB8-E253AFC771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" y="2304"/>
                <a:ext cx="730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D24C2BD4-FF1F-6C90-8408-1A4B936BB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36868" name="Group 36">
            <a:extLst>
              <a:ext uri="{FF2B5EF4-FFF2-40B4-BE49-F238E27FC236}">
                <a16:creationId xmlns:a16="http://schemas.microsoft.com/office/drawing/2014/main" id="{19B42CBD-958E-5489-5036-80772DB44938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C85AF526-8A58-EA57-B507-26A1C597E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36896" name="Group 38">
              <a:extLst>
                <a:ext uri="{FF2B5EF4-FFF2-40B4-BE49-F238E27FC236}">
                  <a16:creationId xmlns:a16="http://schemas.microsoft.com/office/drawing/2014/main" id="{777DE9DE-6031-00B9-F97E-292007193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4C70CBE1-2644-3BBE-376B-6CBDF878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7B7B9E17-39C0-9054-9586-25A96547B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36897" name="AutoShape 41">
              <a:extLst>
                <a:ext uri="{FF2B5EF4-FFF2-40B4-BE49-F238E27FC236}">
                  <a16:creationId xmlns:a16="http://schemas.microsoft.com/office/drawing/2014/main" id="{75BF31B9-87BC-4C14-6D3C-2A80AEB0C2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C1463174-0219-635C-8325-BC6069F05478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grpSp>
        <p:nvGrpSpPr>
          <p:cNvPr id="36870" name="Group 7">
            <a:extLst>
              <a:ext uri="{FF2B5EF4-FFF2-40B4-BE49-F238E27FC236}">
                <a16:creationId xmlns:a16="http://schemas.microsoft.com/office/drawing/2014/main" id="{4F23CC17-A3E0-B7BF-97EB-1D1AFC4C272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685800"/>
            <a:ext cx="3960813" cy="3795713"/>
            <a:chOff x="2895600" y="685799"/>
            <a:chExt cx="3960813" cy="3795714"/>
          </a:xfrm>
        </p:grpSpPr>
        <p:sp>
          <p:nvSpPr>
            <p:cNvPr id="18454" name="Oval 56">
              <a:extLst>
                <a:ext uri="{FF2B5EF4-FFF2-40B4-BE49-F238E27FC236}">
                  <a16:creationId xmlns:a16="http://schemas.microsoft.com/office/drawing/2014/main" id="{DDDAD960-C333-4E91-C305-F3DDEE057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178300"/>
              <a:ext cx="303213" cy="303213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36883" name="Group 2">
              <a:extLst>
                <a:ext uri="{FF2B5EF4-FFF2-40B4-BE49-F238E27FC236}">
                  <a16:creationId xmlns:a16="http://schemas.microsoft.com/office/drawing/2014/main" id="{F56ABE41-63A9-7954-6497-3F7E3E40E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413" y="685799"/>
              <a:ext cx="3810000" cy="3490914"/>
              <a:chOff x="3046413" y="685799"/>
              <a:chExt cx="3810000" cy="3490914"/>
            </a:xfrm>
          </p:grpSpPr>
          <p:cxnSp>
            <p:nvCxnSpPr>
              <p:cNvPr id="36884" name="AutoShape 43">
                <a:extLst>
                  <a:ext uri="{FF2B5EF4-FFF2-40B4-BE49-F238E27FC236}">
                    <a16:creationId xmlns:a16="http://schemas.microsoft.com/office/drawing/2014/main" id="{7D6F6C8B-ECDC-DACE-EF86-F3376F7439F5}"/>
                  </a:ext>
                </a:extLst>
              </p:cNvPr>
              <p:cNvCxnSpPr>
                <a:cxnSpLocks noChangeShapeType="1"/>
                <a:endCxn id="18454" idx="0"/>
              </p:cNvCxnSpPr>
              <p:nvPr/>
            </p:nvCxnSpPr>
            <p:spPr bwMode="auto">
              <a:xfrm flipH="1">
                <a:off x="3048000" y="3570288"/>
                <a:ext cx="0" cy="606425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6885" name="Group 46">
                <a:extLst>
                  <a:ext uri="{FF2B5EF4-FFF2-40B4-BE49-F238E27FC236}">
                    <a16:creationId xmlns:a16="http://schemas.microsoft.com/office/drawing/2014/main" id="{2A91949E-41C9-09BF-49A4-DF04F71615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57800" y="1435100"/>
                <a:ext cx="1065213" cy="760413"/>
                <a:chOff x="3312" y="480"/>
                <a:chExt cx="671" cy="479"/>
              </a:xfrm>
            </p:grpSpPr>
            <p:sp>
              <p:nvSpPr>
                <p:cNvPr id="18457" name="Rectangle 47">
                  <a:extLst>
                    <a:ext uri="{FF2B5EF4-FFF2-40B4-BE49-F238E27FC236}">
                      <a16:creationId xmlns:a16="http://schemas.microsoft.com/office/drawing/2014/main" id="{CD050359-3D08-38B7-6D3D-F677E9CAF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480"/>
                  <a:ext cx="623" cy="479"/>
                </a:xfrm>
                <a:prstGeom prst="rect">
                  <a:avLst/>
                </a:prstGeom>
                <a:solidFill>
                  <a:srgbClr val="C0504D"/>
                </a:solidFill>
                <a:ln w="255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 altLang="en-US" sz="1600">
                    <a:latin typeface="+mn-lt"/>
                  </a:endParaRPr>
                </a:p>
              </p:txBody>
            </p:sp>
            <p:sp>
              <p:nvSpPr>
                <p:cNvPr id="18458" name="Text Box 48">
                  <a:extLst>
                    <a:ext uri="{FF2B5EF4-FFF2-40B4-BE49-F238E27FC236}">
                      <a16:creationId xmlns:a16="http://schemas.microsoft.com/office/drawing/2014/main" id="{731968D3-1F23-55BC-85ED-727BD051C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522"/>
                  <a:ext cx="671" cy="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L-G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Separator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 80</a:t>
                  </a:r>
                  <a:r>
                    <a:rPr lang="en-US" altLang="en-US" sz="1100" b="1" baseline="30000" dirty="0">
                      <a:solidFill>
                        <a:srgbClr val="000000"/>
                      </a:solidFill>
                      <a:latin typeface="+mn-lt"/>
                    </a:rPr>
                    <a:t>o</a:t>
                  </a: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C</a:t>
                  </a:r>
                </a:p>
              </p:txBody>
            </p:sp>
          </p:grpSp>
          <p:sp>
            <p:nvSpPr>
              <p:cNvPr id="18448" name="Line 49">
                <a:extLst>
                  <a:ext uri="{FF2B5EF4-FFF2-40B4-BE49-F238E27FC236}">
                    <a16:creationId xmlns:a16="http://schemas.microsoft.com/office/drawing/2014/main" id="{41B3239B-AAD0-8372-05FA-3289E2787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1200" y="1128712"/>
                <a:ext cx="0" cy="30797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18450" name="Text Box 51">
                <a:extLst>
                  <a:ext uri="{FF2B5EF4-FFF2-40B4-BE49-F238E27FC236}">
                    <a16:creationId xmlns:a16="http://schemas.microsoft.com/office/drawing/2014/main" id="{1BCEF38A-0B81-A9F6-D1FF-FC1127E4B0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685799"/>
                <a:ext cx="989013" cy="433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B050"/>
                    </a:solidFill>
                    <a:latin typeface="+mn-lt"/>
                  </a:rPr>
                  <a:t>D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 (1 mol, g)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$15/min</a:t>
                </a:r>
              </a:p>
            </p:txBody>
          </p:sp>
          <p:sp>
            <p:nvSpPr>
              <p:cNvPr id="18451" name="Text Box 53">
                <a:extLst>
                  <a:ext uri="{FF2B5EF4-FFF2-40B4-BE49-F238E27FC236}">
                    <a16:creationId xmlns:a16="http://schemas.microsoft.com/office/drawing/2014/main" id="{10B5F617-DCC8-4265-C760-9FE6AEEBC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425699"/>
                <a:ext cx="912813" cy="26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 (1 mol, l)</a:t>
                </a:r>
              </a:p>
            </p:txBody>
          </p:sp>
          <p:sp>
            <p:nvSpPr>
              <p:cNvPr id="18452" name="Line 54">
                <a:extLst>
                  <a:ext uri="{FF2B5EF4-FFF2-40B4-BE49-F238E27FC236}">
                    <a16:creationId xmlns:a16="http://schemas.microsoft.com/office/drawing/2014/main" id="{16908744-A39D-E3AE-E674-88329A1AE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1200" y="2197099"/>
                <a:ext cx="0" cy="137001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18453" name="Line 55">
                <a:extLst>
                  <a:ext uri="{FF2B5EF4-FFF2-40B4-BE49-F238E27FC236}">
                    <a16:creationId xmlns:a16="http://schemas.microsoft.com/office/drawing/2014/main" id="{3F9C500B-F402-1123-5A8E-2EBE0742E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46413" y="3568700"/>
                <a:ext cx="274478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dirty="0">
                  <a:latin typeface="+mn-lt"/>
                </a:endParaRPr>
              </a:p>
            </p:txBody>
          </p:sp>
          <p:sp>
            <p:nvSpPr>
              <p:cNvPr id="18455" name="Text Box 57">
                <a:extLst>
                  <a:ext uri="{FF2B5EF4-FFF2-40B4-BE49-F238E27FC236}">
                    <a16:creationId xmlns:a16="http://schemas.microsoft.com/office/drawing/2014/main" id="{2BC690A7-4B92-A6F1-3438-1A4CAF1D60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3263900"/>
                <a:ext cx="760413" cy="263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00B0F0"/>
                    </a:solidFill>
                    <a:latin typeface="+mn-lt"/>
                  </a:rPr>
                  <a:t>H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7FC37F3-9201-589E-4413-D632D478EC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89613" y="1127124"/>
                <a:ext cx="990600" cy="1588"/>
              </a:xfrm>
              <a:prstGeom prst="straightConnector1">
                <a:avLst/>
              </a:prstGeom>
              <a:ln w="9525"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446" name="Text Box 45">
            <a:extLst>
              <a:ext uri="{FF2B5EF4-FFF2-40B4-BE49-F238E27FC236}">
                <a16:creationId xmlns:a16="http://schemas.microsoft.com/office/drawing/2014/main" id="{F4F846DC-9E96-168E-725B-3851EA3E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73500"/>
            <a:ext cx="760413" cy="4333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(2 mol)</a:t>
            </a:r>
          </a:p>
        </p:txBody>
      </p:sp>
      <p:cxnSp>
        <p:nvCxnSpPr>
          <p:cNvPr id="36872" name="AutoShape 44">
            <a:extLst>
              <a:ext uri="{FF2B5EF4-FFF2-40B4-BE49-F238E27FC236}">
                <a16:creationId xmlns:a16="http://schemas.microsoft.com/office/drawing/2014/main" id="{4C671C8A-197D-1AD9-7BB8-EC0187EFB8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4330700"/>
            <a:ext cx="760413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3" name="Group 9">
            <a:extLst>
              <a:ext uri="{FF2B5EF4-FFF2-40B4-BE49-F238E27FC236}">
                <a16:creationId xmlns:a16="http://schemas.microsoft.com/office/drawing/2014/main" id="{99F69BDA-88C7-9F08-3203-0FE2C2874DC3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910013"/>
            <a:ext cx="2551113" cy="1258887"/>
            <a:chOff x="3924300" y="3910332"/>
            <a:chExt cx="2551113" cy="1258568"/>
          </a:xfrm>
        </p:grpSpPr>
        <p:sp>
          <p:nvSpPr>
            <p:cNvPr id="74" name="Rectangle 30">
              <a:extLst>
                <a:ext uri="{FF2B5EF4-FFF2-40B4-BE49-F238E27FC236}">
                  <a16:creationId xmlns:a16="http://schemas.microsoft.com/office/drawing/2014/main" id="{61132988-6A98-F77C-D274-3AFB4592E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950009"/>
              <a:ext cx="1293813" cy="760220"/>
            </a:xfrm>
            <a:prstGeom prst="rect">
              <a:avLst/>
            </a:prstGeom>
            <a:solidFill>
              <a:srgbClr val="C6D9F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75" name="Line 33">
              <a:extLst>
                <a:ext uri="{FF2B5EF4-FFF2-40B4-BE49-F238E27FC236}">
                  <a16:creationId xmlns:a16="http://schemas.microsoft.com/office/drawing/2014/main" id="{A895C123-5EC7-21F2-0B96-D3724D4A2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330912"/>
              <a:ext cx="0" cy="8364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cxnSp>
          <p:nvCxnSpPr>
            <p:cNvPr id="36878" name="AutoShape 34">
              <a:extLst>
                <a:ext uri="{FF2B5EF4-FFF2-40B4-BE49-F238E27FC236}">
                  <a16:creationId xmlns:a16="http://schemas.microsoft.com/office/drawing/2014/main" id="{54689402-FB32-3C70-624E-48670FC71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5168900"/>
              <a:ext cx="4556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31">
              <a:extLst>
                <a:ext uri="{FF2B5EF4-FFF2-40B4-BE49-F238E27FC236}">
                  <a16:creationId xmlns:a16="http://schemas.microsoft.com/office/drawing/2014/main" id="{E357994F-A88A-235E-B100-7AC084CEB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413" y="3910332"/>
              <a:ext cx="760412" cy="43327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56C0B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E56C0B"/>
                  </a:solidFill>
                  <a:latin typeface="+mn-lt"/>
                </a:rPr>
                <a:t> 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(1 mol)</a:t>
              </a:r>
            </a:p>
          </p:txBody>
        </p: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18011B17-C7A5-17B1-09C9-DDA10AB6D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4110306"/>
              <a:ext cx="1370013" cy="46343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Reactor 2, 300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 C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+ </a:t>
              </a:r>
              <a:r>
                <a:rPr lang="en-US" altLang="en-US" sz="12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→ P</a:t>
              </a:r>
            </a:p>
          </p:txBody>
        </p:sp>
        <p:sp>
          <p:nvSpPr>
            <p:cNvPr id="81" name="Line 32">
              <a:extLst>
                <a:ext uri="{FF2B5EF4-FFF2-40B4-BE49-F238E27FC236}">
                  <a16:creationId xmlns:a16="http://schemas.microsoft.com/office/drawing/2014/main" id="{4D300FFA-62BE-D2F5-EB01-63E334378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330912"/>
              <a:ext cx="76041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sp>
        <p:nvSpPr>
          <p:cNvPr id="36874" name="TextBox 86">
            <a:extLst>
              <a:ext uri="{FF2B5EF4-FFF2-40B4-BE49-F238E27FC236}">
                <a16:creationId xmlns:a16="http://schemas.microsoft.com/office/drawing/2014/main" id="{192ADE76-8325-4474-D267-8D7C1577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5330825"/>
            <a:ext cx="286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Can we Separate P &amp; B?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1B3726-1E62-848B-2BC1-3B47F995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616575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00B050"/>
                </a:solidFill>
              </a:rPr>
              <a:t>YES!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">
            <a:extLst>
              <a:ext uri="{FF2B5EF4-FFF2-40B4-BE49-F238E27FC236}">
                <a16:creationId xmlns:a16="http://schemas.microsoft.com/office/drawing/2014/main" id="{4A691537-47F7-0047-5B8D-A5517D8F983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9D8E7A7C-EB68-FF26-CDB9-6E0F387DE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BA6D3AE3-6F79-DD94-E942-23B9CBDB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38968" name="AutoShape 4">
              <a:extLst>
                <a:ext uri="{FF2B5EF4-FFF2-40B4-BE49-F238E27FC236}">
                  <a16:creationId xmlns:a16="http://schemas.microsoft.com/office/drawing/2014/main" id="{D48C38D6-9927-02D6-3E51-A86E88E9BE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69" name="AutoShape 5">
              <a:extLst>
                <a:ext uri="{FF2B5EF4-FFF2-40B4-BE49-F238E27FC236}">
                  <a16:creationId xmlns:a16="http://schemas.microsoft.com/office/drawing/2014/main" id="{9D12AC58-4BA7-744C-08E2-9E04612894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E25DD63B-1487-C222-01E6-38618D26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38915" name="Group 7">
            <a:extLst>
              <a:ext uri="{FF2B5EF4-FFF2-40B4-BE49-F238E27FC236}">
                <a16:creationId xmlns:a16="http://schemas.microsoft.com/office/drawing/2014/main" id="{2E6FFE55-F1AC-C17B-023E-4A0549495CC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70088"/>
            <a:ext cx="2530475" cy="2359025"/>
            <a:chOff x="240" y="817"/>
            <a:chExt cx="1594" cy="1486"/>
          </a:xfrm>
        </p:grpSpPr>
        <p:cxnSp>
          <p:nvCxnSpPr>
            <p:cNvPr id="38954" name="AutoShape 8">
              <a:extLst>
                <a:ext uri="{FF2B5EF4-FFF2-40B4-BE49-F238E27FC236}">
                  <a16:creationId xmlns:a16="http://schemas.microsoft.com/office/drawing/2014/main" id="{C728A716-69FD-E8D5-2973-6CB42901E4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6" y="817"/>
              <a:ext cx="0" cy="67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55" name="Group 9">
              <a:extLst>
                <a:ext uri="{FF2B5EF4-FFF2-40B4-BE49-F238E27FC236}">
                  <a16:creationId xmlns:a16="http://schemas.microsoft.com/office/drawing/2014/main" id="{02616C21-6128-3CD3-2D28-3F9378E95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671" cy="289"/>
              <a:chOff x="240" y="1392"/>
              <a:chExt cx="671" cy="289"/>
            </a:xfrm>
          </p:grpSpPr>
          <p:cxnSp>
            <p:nvCxnSpPr>
              <p:cNvPr id="38964" name="AutoShape 10">
                <a:extLst>
                  <a:ext uri="{FF2B5EF4-FFF2-40B4-BE49-F238E27FC236}">
                    <a16:creationId xmlns:a16="http://schemas.microsoft.com/office/drawing/2014/main" id="{B74531E0-D7A1-B697-2024-6494D5438A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" y="1681"/>
                <a:ext cx="5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9" name="Text Box 11">
                <a:extLst>
                  <a:ext uri="{FF2B5EF4-FFF2-40B4-BE49-F238E27FC236}">
                    <a16:creationId xmlns:a16="http://schemas.microsoft.com/office/drawing/2014/main" id="{FE33F59B-1181-7465-65D3-BE2D79BDF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623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(2 mol)</a:t>
                </a:r>
              </a:p>
            </p:txBody>
          </p:sp>
        </p:grpSp>
        <p:grpSp>
          <p:nvGrpSpPr>
            <p:cNvPr id="38956" name="Group 12">
              <a:extLst>
                <a:ext uri="{FF2B5EF4-FFF2-40B4-BE49-F238E27FC236}">
                  <a16:creationId xmlns:a16="http://schemas.microsoft.com/office/drawing/2014/main" id="{8DDFF80D-61AA-5657-45E5-DB75AAB347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40"/>
              <a:ext cx="671" cy="479"/>
              <a:chOff x="720" y="1440"/>
              <a:chExt cx="671" cy="479"/>
            </a:xfrm>
          </p:grpSpPr>
          <p:sp>
            <p:nvSpPr>
              <p:cNvPr id="18486" name="Rectangle 13">
                <a:extLst>
                  <a:ext uri="{FF2B5EF4-FFF2-40B4-BE49-F238E27FC236}">
                    <a16:creationId xmlns:a16="http://schemas.microsoft.com/office/drawing/2014/main" id="{0C4F3770-BD4A-DFEB-DFF4-A314F3552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87" name="Text Box 14">
                <a:extLst>
                  <a:ext uri="{FF2B5EF4-FFF2-40B4-BE49-F238E27FC236}">
                    <a16:creationId xmlns:a16="http://schemas.microsoft.com/office/drawing/2014/main" id="{F1BE2612-941A-1DCF-E9FB-3079403F28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67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75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81" name="Text Box 15">
              <a:extLst>
                <a:ext uri="{FF2B5EF4-FFF2-40B4-BE49-F238E27FC236}">
                  <a16:creationId xmlns:a16="http://schemas.microsoft.com/office/drawing/2014/main" id="{7CBB7A1F-0BC6-DF2B-D7BC-3F93E027E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00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</p:txBody>
        </p:sp>
        <p:grpSp>
          <p:nvGrpSpPr>
            <p:cNvPr id="38958" name="Group 16">
              <a:extLst>
                <a:ext uri="{FF2B5EF4-FFF2-40B4-BE49-F238E27FC236}">
                  <a16:creationId xmlns:a16="http://schemas.microsoft.com/office/drawing/2014/main" id="{F3193B53-F5E3-904B-EDCC-F6C6D6D99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730" cy="383"/>
              <a:chOff x="1104" y="1920"/>
              <a:chExt cx="730" cy="383"/>
            </a:xfrm>
          </p:grpSpPr>
          <p:sp>
            <p:nvSpPr>
              <p:cNvPr id="18484" name="Line 17">
                <a:extLst>
                  <a:ext uri="{FF2B5EF4-FFF2-40B4-BE49-F238E27FC236}">
                    <a16:creationId xmlns:a16="http://schemas.microsoft.com/office/drawing/2014/main" id="{F3054E58-97F5-D103-75EC-5389AA501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cxnSp>
            <p:nvCxnSpPr>
              <p:cNvPr id="38961" name="AutoShape 18">
                <a:extLst>
                  <a:ext uri="{FF2B5EF4-FFF2-40B4-BE49-F238E27FC236}">
                    <a16:creationId xmlns:a16="http://schemas.microsoft.com/office/drawing/2014/main" id="{30E3A662-71B7-7EE0-BEEC-7189E21B4F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" y="2304"/>
                <a:ext cx="730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02951D74-0186-8D9C-BCC0-BDE043863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38916" name="Group 36">
            <a:extLst>
              <a:ext uri="{FF2B5EF4-FFF2-40B4-BE49-F238E27FC236}">
                <a16:creationId xmlns:a16="http://schemas.microsoft.com/office/drawing/2014/main" id="{FE53E62F-5963-DD8C-1942-53B43B7BE9D1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F00FD86A-3A44-4A4E-7783-85218A01C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38950" name="Group 38">
              <a:extLst>
                <a:ext uri="{FF2B5EF4-FFF2-40B4-BE49-F238E27FC236}">
                  <a16:creationId xmlns:a16="http://schemas.microsoft.com/office/drawing/2014/main" id="{87429A29-F6ED-F7B3-7F05-E345A353A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38FFC287-F64F-8E83-E6B8-AEFD01898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A351BFE0-E4E5-ADAD-671C-A71B6B82B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38951" name="AutoShape 41">
              <a:extLst>
                <a:ext uri="{FF2B5EF4-FFF2-40B4-BE49-F238E27FC236}">
                  <a16:creationId xmlns:a16="http://schemas.microsoft.com/office/drawing/2014/main" id="{E09CF515-C7D9-86B8-2591-058E1EFC16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8693141B-98AB-F104-D4B1-911C6CE1B206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18454" name="Oval 56">
            <a:extLst>
              <a:ext uri="{FF2B5EF4-FFF2-40B4-BE49-F238E27FC236}">
                <a16:creationId xmlns:a16="http://schemas.microsoft.com/office/drawing/2014/main" id="{FD0C8FEB-301E-8D64-C15B-459012FA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78300"/>
            <a:ext cx="303213" cy="303213"/>
          </a:xfrm>
          <a:prstGeom prst="ellips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>
              <a:latin typeface="+mn-lt"/>
            </a:endParaRPr>
          </a:p>
        </p:txBody>
      </p:sp>
      <p:grpSp>
        <p:nvGrpSpPr>
          <p:cNvPr id="38919" name="Group 2">
            <a:extLst>
              <a:ext uri="{FF2B5EF4-FFF2-40B4-BE49-F238E27FC236}">
                <a16:creationId xmlns:a16="http://schemas.microsoft.com/office/drawing/2014/main" id="{CEBAC2CE-1F9F-E117-976E-2AFDC4A89871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685800"/>
            <a:ext cx="3810000" cy="3490913"/>
            <a:chOff x="3046413" y="685799"/>
            <a:chExt cx="3810000" cy="3490914"/>
          </a:xfrm>
        </p:grpSpPr>
        <p:cxnSp>
          <p:nvCxnSpPr>
            <p:cNvPr id="38938" name="AutoShape 43">
              <a:extLst>
                <a:ext uri="{FF2B5EF4-FFF2-40B4-BE49-F238E27FC236}">
                  <a16:creationId xmlns:a16="http://schemas.microsoft.com/office/drawing/2014/main" id="{AB5F500E-5E13-DFD2-4716-91B4EF646604}"/>
                </a:ext>
              </a:extLst>
            </p:cNvPr>
            <p:cNvCxnSpPr>
              <a:cxnSpLocks noChangeShapeType="1"/>
              <a:endCxn id="18454" idx="0"/>
            </p:cNvCxnSpPr>
            <p:nvPr/>
          </p:nvCxnSpPr>
          <p:spPr bwMode="auto">
            <a:xfrm flipH="1">
              <a:off x="3048000" y="3570288"/>
              <a:ext cx="0" cy="606425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39" name="Group 46">
              <a:extLst>
                <a:ext uri="{FF2B5EF4-FFF2-40B4-BE49-F238E27FC236}">
                  <a16:creationId xmlns:a16="http://schemas.microsoft.com/office/drawing/2014/main" id="{6F77C5B4-7AF1-8ADC-493C-F88EF455F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1435100"/>
              <a:ext cx="1065213" cy="760413"/>
              <a:chOff x="3312" y="480"/>
              <a:chExt cx="671" cy="479"/>
            </a:xfrm>
          </p:grpSpPr>
          <p:sp>
            <p:nvSpPr>
              <p:cNvPr id="18457" name="Rectangle 47">
                <a:extLst>
                  <a:ext uri="{FF2B5EF4-FFF2-40B4-BE49-F238E27FC236}">
                    <a16:creationId xmlns:a16="http://schemas.microsoft.com/office/drawing/2014/main" id="{3797D7B1-7081-F300-6CCC-94CC4EEF1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48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58" name="Text Box 48">
                <a:extLst>
                  <a:ext uri="{FF2B5EF4-FFF2-40B4-BE49-F238E27FC236}">
                    <a16:creationId xmlns:a16="http://schemas.microsoft.com/office/drawing/2014/main" id="{2A325233-CF7B-FC0D-8236-841F882771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522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80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48" name="Line 49">
              <a:extLst>
                <a:ext uri="{FF2B5EF4-FFF2-40B4-BE49-F238E27FC236}">
                  <a16:creationId xmlns:a16="http://schemas.microsoft.com/office/drawing/2014/main" id="{412C49B0-5585-3F3F-1CAC-B75BED176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1128712"/>
              <a:ext cx="0" cy="3079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8450" name="Text Box 51">
              <a:extLst>
                <a:ext uri="{FF2B5EF4-FFF2-40B4-BE49-F238E27FC236}">
                  <a16:creationId xmlns:a16="http://schemas.microsoft.com/office/drawing/2014/main" id="{07A50CA2-D507-55AC-FBB7-F11520B17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85799"/>
              <a:ext cx="989013" cy="4333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$15/min</a:t>
              </a:r>
            </a:p>
          </p:txBody>
        </p:sp>
        <p:sp>
          <p:nvSpPr>
            <p:cNvPr id="18451" name="Text Box 53">
              <a:extLst>
                <a:ext uri="{FF2B5EF4-FFF2-40B4-BE49-F238E27FC236}">
                  <a16:creationId xmlns:a16="http://schemas.microsoft.com/office/drawing/2014/main" id="{CF8A3776-1E21-31E7-3C0C-808482766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788" y="2425699"/>
              <a:ext cx="912812" cy="263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l)</a:t>
              </a:r>
            </a:p>
          </p:txBody>
        </p:sp>
        <p:sp>
          <p:nvSpPr>
            <p:cNvPr id="18452" name="Line 54">
              <a:extLst>
                <a:ext uri="{FF2B5EF4-FFF2-40B4-BE49-F238E27FC236}">
                  <a16:creationId xmlns:a16="http://schemas.microsoft.com/office/drawing/2014/main" id="{5E7EC584-3DC7-1D40-07B1-74FBD1713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2197099"/>
              <a:ext cx="0" cy="13700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8453" name="Line 55">
              <a:extLst>
                <a:ext uri="{FF2B5EF4-FFF2-40B4-BE49-F238E27FC236}">
                  <a16:creationId xmlns:a16="http://schemas.microsoft.com/office/drawing/2014/main" id="{E501BF06-38DB-C852-80C8-01A89E43D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6413" y="3568700"/>
              <a:ext cx="27447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latin typeface="+mn-lt"/>
              </a:endParaRPr>
            </a:p>
          </p:txBody>
        </p:sp>
        <p:sp>
          <p:nvSpPr>
            <p:cNvPr id="18455" name="Text Box 57">
              <a:extLst>
                <a:ext uri="{FF2B5EF4-FFF2-40B4-BE49-F238E27FC236}">
                  <a16:creationId xmlns:a16="http://schemas.microsoft.com/office/drawing/2014/main" id="{A849C9FF-7AC2-B125-7DC9-FD775296A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263900"/>
              <a:ext cx="760413" cy="263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9E761D-87BA-D9FA-D808-DFDE6DE2AE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89613" y="1127124"/>
              <a:ext cx="990600" cy="1588"/>
            </a:xfrm>
            <a:prstGeom prst="straightConnector1">
              <a:avLst/>
            </a:prstGeom>
            <a:ln w="95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20">
            <a:extLst>
              <a:ext uri="{FF2B5EF4-FFF2-40B4-BE49-F238E27FC236}">
                <a16:creationId xmlns:a16="http://schemas.microsoft.com/office/drawing/2014/main" id="{AFC35818-201F-31DE-C2E3-B35E5F9B9B3D}"/>
              </a:ext>
            </a:extLst>
          </p:cNvPr>
          <p:cNvGrpSpPr>
            <a:grpSpLocks/>
          </p:cNvGrpSpPr>
          <p:nvPr/>
        </p:nvGrpSpPr>
        <p:grpSpPr bwMode="auto">
          <a:xfrm>
            <a:off x="6423025" y="3605213"/>
            <a:ext cx="1512888" cy="2551112"/>
            <a:chOff x="4046" y="1847"/>
            <a:chExt cx="953" cy="1607"/>
          </a:xfrm>
        </p:grpSpPr>
        <p:cxnSp>
          <p:nvCxnSpPr>
            <p:cNvPr id="38930" name="AutoShape 21">
              <a:extLst>
                <a:ext uri="{FF2B5EF4-FFF2-40B4-BE49-F238E27FC236}">
                  <a16:creationId xmlns:a16="http://schemas.microsoft.com/office/drawing/2014/main" id="{8ED9EE04-71D3-E317-C222-BB8A90D77455}"/>
                </a:ext>
              </a:extLst>
            </p:cNvPr>
            <p:cNvCxnSpPr>
              <a:cxnSpLocks noChangeShapeType="1"/>
              <a:stCxn id="71" idx="0"/>
            </p:cNvCxnSpPr>
            <p:nvPr/>
          </p:nvCxnSpPr>
          <p:spPr bwMode="auto">
            <a:xfrm flipV="1">
              <a:off x="4272" y="2131"/>
              <a:ext cx="7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931" name="Group 22">
              <a:extLst>
                <a:ext uri="{FF2B5EF4-FFF2-40B4-BE49-F238E27FC236}">
                  <a16:creationId xmlns:a16="http://schemas.microsoft.com/office/drawing/2014/main" id="{31029EDA-F614-F745-2C98-702087075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92"/>
              <a:ext cx="671" cy="479"/>
              <a:chOff x="4046" y="2592"/>
              <a:chExt cx="671" cy="479"/>
            </a:xfrm>
          </p:grpSpPr>
          <p:sp>
            <p:nvSpPr>
              <p:cNvPr id="72" name="Rectangle 23">
                <a:extLst>
                  <a:ext uri="{FF2B5EF4-FFF2-40B4-BE49-F238E27FC236}">
                    <a16:creationId xmlns:a16="http://schemas.microsoft.com/office/drawing/2014/main" id="{CB5C7A7E-4916-1D2D-F5F1-4A13754D9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0815EDB2-C61C-7361-4FEA-8217F1A65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6" y="2632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100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cxnSp>
          <p:nvCxnSpPr>
            <p:cNvPr id="38932" name="AutoShape 25">
              <a:extLst>
                <a:ext uri="{FF2B5EF4-FFF2-40B4-BE49-F238E27FC236}">
                  <a16:creationId xmlns:a16="http://schemas.microsoft.com/office/drawing/2014/main" id="{1F513875-67F8-DB78-5D5D-97F08D45AE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72" y="3072"/>
              <a:ext cx="0" cy="38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26">
              <a:extLst>
                <a:ext uri="{FF2B5EF4-FFF2-40B4-BE49-F238E27FC236}">
                  <a16:creationId xmlns:a16="http://schemas.microsoft.com/office/drawing/2014/main" id="{1D72E23D-E4D0-967B-2590-D9F89DA64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120"/>
              <a:ext cx="575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mol, 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$100/min</a:t>
              </a: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0EDD7B12-1440-CEEF-7431-5FA6FE775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" y="1847"/>
              <a:ext cx="575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$13/min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9A60153E-A11F-D2BD-7D26-34B9C8453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1" y="2131"/>
              <a:ext cx="2" cy="46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grpSp>
        <p:nvGrpSpPr>
          <p:cNvPr id="38921" name="Group 5">
            <a:extLst>
              <a:ext uri="{FF2B5EF4-FFF2-40B4-BE49-F238E27FC236}">
                <a16:creationId xmlns:a16="http://schemas.microsoft.com/office/drawing/2014/main" id="{A701B817-6C7B-DF2A-7187-DB95A370525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873500"/>
            <a:ext cx="3275013" cy="1295400"/>
            <a:chOff x="3200400" y="3873500"/>
            <a:chExt cx="3275013" cy="1295400"/>
          </a:xfrm>
        </p:grpSpPr>
        <p:sp>
          <p:nvSpPr>
            <p:cNvPr id="18446" name="Text Box 45">
              <a:extLst>
                <a:ext uri="{FF2B5EF4-FFF2-40B4-BE49-F238E27FC236}">
                  <a16:creationId xmlns:a16="http://schemas.microsoft.com/office/drawing/2014/main" id="{D21AF899-9B60-93F1-4539-A5E129151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873500"/>
              <a:ext cx="760413" cy="4333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  <p:sp>
          <p:nvSpPr>
            <p:cNvPr id="74" name="Rectangle 30">
              <a:extLst>
                <a:ext uri="{FF2B5EF4-FFF2-40B4-BE49-F238E27FC236}">
                  <a16:creationId xmlns:a16="http://schemas.microsoft.com/office/drawing/2014/main" id="{E5F8EBA0-5EA8-1375-24BA-4D9BE64B3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949700"/>
              <a:ext cx="1293813" cy="760413"/>
            </a:xfrm>
            <a:prstGeom prst="rect">
              <a:avLst/>
            </a:prstGeom>
            <a:solidFill>
              <a:srgbClr val="C6D9F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75" name="Line 33">
              <a:extLst>
                <a:ext uri="{FF2B5EF4-FFF2-40B4-BE49-F238E27FC236}">
                  <a16:creationId xmlns:a16="http://schemas.microsoft.com/office/drawing/2014/main" id="{9AE00420-3A56-899E-AD22-D80A5BDCF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330700"/>
              <a:ext cx="0" cy="8366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cxnSp>
          <p:nvCxnSpPr>
            <p:cNvPr id="38925" name="AutoShape 34">
              <a:extLst>
                <a:ext uri="{FF2B5EF4-FFF2-40B4-BE49-F238E27FC236}">
                  <a16:creationId xmlns:a16="http://schemas.microsoft.com/office/drawing/2014/main" id="{83F7DDBE-12DF-718C-23E5-2DC20F61EE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5168900"/>
              <a:ext cx="4556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44">
              <a:extLst>
                <a:ext uri="{FF2B5EF4-FFF2-40B4-BE49-F238E27FC236}">
                  <a16:creationId xmlns:a16="http://schemas.microsoft.com/office/drawing/2014/main" id="{EE125186-AA0E-FC70-9E2E-F7C3C6C3AC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4330700"/>
              <a:ext cx="7604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31">
              <a:extLst>
                <a:ext uri="{FF2B5EF4-FFF2-40B4-BE49-F238E27FC236}">
                  <a16:creationId xmlns:a16="http://schemas.microsoft.com/office/drawing/2014/main" id="{F8572BDF-0499-5C16-8106-37EA610C6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413" y="3910013"/>
              <a:ext cx="760412" cy="43338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56C0B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E56C0B"/>
                  </a:solidFill>
                  <a:latin typeface="+mn-lt"/>
                </a:rPr>
                <a:t> 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(1 mol)</a:t>
              </a:r>
            </a:p>
          </p:txBody>
        </p: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64B2DBAC-9C45-5FB1-EEDA-D1A02AF35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4110038"/>
              <a:ext cx="1370013" cy="4635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Reactor 2, 300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 C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+ </a:t>
              </a:r>
              <a:r>
                <a:rPr lang="en-US" altLang="en-US" sz="12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→ P</a:t>
              </a:r>
            </a:p>
          </p:txBody>
        </p:sp>
        <p:sp>
          <p:nvSpPr>
            <p:cNvPr id="81" name="Line 32">
              <a:extLst>
                <a:ext uri="{FF2B5EF4-FFF2-40B4-BE49-F238E27FC236}">
                  <a16:creationId xmlns:a16="http://schemas.microsoft.com/office/drawing/2014/main" id="{70D58716-9DAE-0219-C868-A40AF2494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330700"/>
              <a:ext cx="76041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D026052C-05CA-C9E8-3DFB-D2C678096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What are our knowns?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DED0194-EBD4-65F7-0B2B-AEB4709F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71600"/>
            <a:ext cx="8274050" cy="45259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200" b="1" kern="0" dirty="0">
                <a:solidFill>
                  <a:schemeClr val="tx1"/>
                </a:solidFill>
              </a:rPr>
              <a:t>What streams are given?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200" kern="0" dirty="0">
                <a:solidFill>
                  <a:srgbClr val="CC0000"/>
                </a:solidFill>
              </a:rPr>
              <a:t>1 mol/min A </a:t>
            </a:r>
            <a:r>
              <a:rPr lang="en-US" altLang="en-US" sz="3200" kern="0" dirty="0">
                <a:solidFill>
                  <a:schemeClr val="tx1"/>
                </a:solidFill>
              </a:rPr>
              <a:t>mixed with</a:t>
            </a:r>
            <a:r>
              <a:rPr lang="en-US" altLang="en-US" sz="3200" kern="0" dirty="0">
                <a:solidFill>
                  <a:srgbClr val="CC0000"/>
                </a:solidFill>
              </a:rPr>
              <a:t> </a:t>
            </a:r>
            <a:r>
              <a:rPr lang="en-US" altLang="en-US" sz="3200" kern="0" dirty="0">
                <a:solidFill>
                  <a:srgbClr val="0070C0"/>
                </a:solidFill>
              </a:rPr>
              <a:t>2 mol/min B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200" kern="0" dirty="0">
                <a:solidFill>
                  <a:srgbClr val="FFC000"/>
                </a:solidFill>
              </a:rPr>
              <a:t>50% C</a:t>
            </a:r>
            <a:r>
              <a:rPr lang="en-US" altLang="en-US" sz="3200" kern="0" dirty="0"/>
              <a:t> mixed with </a:t>
            </a:r>
            <a:r>
              <a:rPr lang="en-US" altLang="en-US" sz="3200" kern="0" dirty="0">
                <a:solidFill>
                  <a:srgbClr val="00B050"/>
                </a:solidFill>
              </a:rPr>
              <a:t>50% D </a:t>
            </a:r>
            <a:r>
              <a:rPr lang="en-US" altLang="en-US" sz="3200" kern="0" dirty="0"/>
              <a:t>– unlimited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3200" b="1" kern="0" dirty="0">
              <a:solidFill>
                <a:schemeClr val="tx1"/>
              </a:solidFill>
            </a:endParaRP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3200" b="1" kern="0" dirty="0">
              <a:solidFill>
                <a:schemeClr val="tx1"/>
              </a:solidFill>
            </a:endParaRP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200" b="1" kern="0" dirty="0">
                <a:solidFill>
                  <a:schemeClr val="tx1"/>
                </a:solidFill>
              </a:rPr>
              <a:t>What are the reaction rules?</a:t>
            </a:r>
            <a:endParaRPr lang="en-US" altLang="en-US" kern="0" dirty="0"/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200" kern="0" dirty="0"/>
              <a:t>Reactants are fully consumed if in </a:t>
            </a:r>
            <a:r>
              <a:rPr lang="en-US" altLang="en-US" sz="3200" b="1" kern="0" dirty="0"/>
              <a:t>stoichiometric ratios</a:t>
            </a:r>
          </a:p>
        </p:txBody>
      </p:sp>
      <p:cxnSp>
        <p:nvCxnSpPr>
          <p:cNvPr id="5124" name="AutoShape 10">
            <a:extLst>
              <a:ext uri="{FF2B5EF4-FFF2-40B4-BE49-F238E27FC236}">
                <a16:creationId xmlns:a16="http://schemas.microsoft.com/office/drawing/2014/main" id="{41C62F09-1DA9-B2A3-F81B-26358BFE79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6900" y="3889375"/>
            <a:ext cx="1358900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11">
            <a:extLst>
              <a:ext uri="{FF2B5EF4-FFF2-40B4-BE49-F238E27FC236}">
                <a16:creationId xmlns:a16="http://schemas.microsoft.com/office/drawing/2014/main" id="{99702329-3009-4B25-4320-AE91C9BE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200400"/>
            <a:ext cx="1206500" cy="7096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 (2 mol)</a:t>
            </a:r>
          </a:p>
        </p:txBody>
      </p:sp>
      <p:cxnSp>
        <p:nvCxnSpPr>
          <p:cNvPr id="5126" name="AutoShape 10">
            <a:extLst>
              <a:ext uri="{FF2B5EF4-FFF2-40B4-BE49-F238E27FC236}">
                <a16:creationId xmlns:a16="http://schemas.microsoft.com/office/drawing/2014/main" id="{60121AB0-F52E-23E0-B9F3-6AC7EFACE3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9500" y="3889375"/>
            <a:ext cx="1358900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1">
            <a:extLst>
              <a:ext uri="{FF2B5EF4-FFF2-40B4-BE49-F238E27FC236}">
                <a16:creationId xmlns:a16="http://schemas.microsoft.com/office/drawing/2014/main" id="{EF80D79E-CE89-04A3-AB7B-24828500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00400"/>
            <a:ext cx="1206500" cy="7096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2000" b="1" dirty="0">
                <a:solidFill>
                  <a:srgbClr val="FFC000"/>
                </a:solidFill>
                <a:latin typeface="+mn-lt"/>
              </a:rPr>
              <a:t>C</a:t>
            </a:r>
            <a:r>
              <a:rPr lang="en-US" altLang="en-US" sz="2000" dirty="0">
                <a:solidFill>
                  <a:srgbClr val="FFC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2000" b="1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altLang="en-US" sz="2000" dirty="0">
                <a:solidFill>
                  <a:srgbClr val="00B050"/>
                </a:solidFill>
                <a:latin typeface="+mn-lt"/>
              </a:rPr>
              <a:t> (1 mol)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34F4260-35D3-1A2E-12A9-E338A8B30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Overall reaction?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B304F5-FD38-6D81-F6B8-BEDBDD71AD69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841500"/>
            <a:ext cx="2819400" cy="22860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000" kern="0" dirty="0">
                <a:solidFill>
                  <a:srgbClr val="3366FF"/>
                </a:solidFill>
              </a:rPr>
              <a:t>B</a:t>
            </a:r>
            <a:r>
              <a:rPr lang="en-US" altLang="en-US" sz="3000" kern="0" dirty="0">
                <a:solidFill>
                  <a:schemeClr val="accent2"/>
                </a:solidFill>
              </a:rPr>
              <a:t> </a:t>
            </a:r>
            <a:r>
              <a:rPr lang="en-US" altLang="en-US" sz="3000" kern="0" dirty="0"/>
              <a:t>+ </a:t>
            </a:r>
            <a:r>
              <a:rPr lang="en-US" altLang="en-US" sz="3000" kern="0" dirty="0">
                <a:solidFill>
                  <a:srgbClr val="FF6E0D"/>
                </a:solidFill>
              </a:rPr>
              <a:t>H</a:t>
            </a:r>
            <a:r>
              <a:rPr lang="en-US" altLang="en-US" sz="3000" kern="0" dirty="0"/>
              <a:t> → </a:t>
            </a:r>
            <a:r>
              <a:rPr lang="en-US" altLang="en-US" sz="3000" kern="0" dirty="0">
                <a:solidFill>
                  <a:srgbClr val="008000"/>
                </a:solidFill>
              </a:rPr>
              <a:t>P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000" kern="0" dirty="0">
                <a:solidFill>
                  <a:srgbClr val="3366FF"/>
                </a:solidFill>
              </a:rPr>
              <a:t>A</a:t>
            </a:r>
            <a:r>
              <a:rPr lang="en-US" altLang="en-US" sz="3000" kern="0" dirty="0"/>
              <a:t> + </a:t>
            </a:r>
            <a:r>
              <a:rPr lang="en-US" altLang="en-US" sz="3000" kern="0" dirty="0">
                <a:solidFill>
                  <a:srgbClr val="3366FF"/>
                </a:solidFill>
              </a:rPr>
              <a:t>C</a:t>
            </a:r>
            <a:r>
              <a:rPr lang="en-US" altLang="en-US" sz="3000" kern="0" dirty="0"/>
              <a:t> → </a:t>
            </a:r>
            <a:r>
              <a:rPr lang="en-US" altLang="en-US" sz="3000" kern="0" dirty="0">
                <a:solidFill>
                  <a:srgbClr val="FF6E0D"/>
                </a:solidFill>
              </a:rPr>
              <a:t>H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000" kern="0" dirty="0">
                <a:solidFill>
                  <a:srgbClr val="3366FF"/>
                </a:solidFill>
              </a:rPr>
              <a:t>B</a:t>
            </a:r>
            <a:r>
              <a:rPr lang="en-US" altLang="en-US" sz="3000" kern="0" dirty="0"/>
              <a:t> + </a:t>
            </a:r>
            <a:r>
              <a:rPr lang="en-US" altLang="en-US" sz="3000" kern="0" dirty="0">
                <a:solidFill>
                  <a:srgbClr val="3366FF"/>
                </a:solidFill>
              </a:rPr>
              <a:t>C </a:t>
            </a:r>
            <a:r>
              <a:rPr lang="en-US" altLang="en-US" sz="3000" kern="0" dirty="0"/>
              <a:t>→ </a:t>
            </a:r>
            <a:r>
              <a:rPr lang="en-US" altLang="en-US" sz="3000" kern="0" dirty="0">
                <a:solidFill>
                  <a:srgbClr val="660066"/>
                </a:solidFill>
              </a:rPr>
              <a:t>R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000" kern="0" dirty="0">
                <a:solidFill>
                  <a:srgbClr val="3366FF"/>
                </a:solidFill>
              </a:rPr>
              <a:t>B</a:t>
            </a:r>
            <a:r>
              <a:rPr lang="en-US" altLang="en-US" sz="3000" kern="0" dirty="0"/>
              <a:t> + </a:t>
            </a:r>
            <a:r>
              <a:rPr lang="en-US" altLang="en-US" sz="3000" kern="0" dirty="0">
                <a:solidFill>
                  <a:srgbClr val="3366FF"/>
                </a:solidFill>
              </a:rPr>
              <a:t>D</a:t>
            </a:r>
            <a:r>
              <a:rPr lang="en-US" altLang="en-US" sz="3000" kern="0" dirty="0"/>
              <a:t> → </a:t>
            </a:r>
            <a:r>
              <a:rPr lang="en-US" altLang="en-US" sz="3000" kern="0" dirty="0">
                <a:solidFill>
                  <a:srgbClr val="660066"/>
                </a:solidFill>
              </a:rPr>
              <a:t>Q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3000" kern="0" dirty="0">
              <a:solidFill>
                <a:srgbClr val="660066"/>
              </a:solidFill>
            </a:endParaRPr>
          </a:p>
        </p:txBody>
      </p:sp>
      <p:cxnSp>
        <p:nvCxnSpPr>
          <p:cNvPr id="40964" name="Straight Connector 4">
            <a:extLst>
              <a:ext uri="{FF2B5EF4-FFF2-40B4-BE49-F238E27FC236}">
                <a16:creationId xmlns:a16="http://schemas.microsoft.com/office/drawing/2014/main" id="{DF8B3A77-6667-BF5B-23F9-BBD4CDC70AEC}"/>
              </a:ext>
            </a:extLst>
          </p:cNvPr>
          <p:cNvCxnSpPr>
            <a:cxnSpLocks/>
          </p:cNvCxnSpPr>
          <p:nvPr/>
        </p:nvCxnSpPr>
        <p:spPr bwMode="auto">
          <a:xfrm>
            <a:off x="2398713" y="4216400"/>
            <a:ext cx="4343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45945-A178-783C-C252-5DBAF5BDCEDF}"/>
              </a:ext>
            </a:extLst>
          </p:cNvPr>
          <p:cNvCxnSpPr>
            <a:cxnSpLocks/>
          </p:cNvCxnSpPr>
          <p:nvPr/>
        </p:nvCxnSpPr>
        <p:spPr bwMode="auto">
          <a:xfrm>
            <a:off x="3352800" y="3124200"/>
            <a:ext cx="2362200" cy="91440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16BEF-B561-76F4-EF6A-C4236CE190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5813" y="3128963"/>
            <a:ext cx="2362200" cy="91440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9757BF77-2F64-7CF5-80CB-DBC0ACB408F1}"/>
              </a:ext>
            </a:extLst>
          </p:cNvPr>
          <p:cNvSpPr txBox="1">
            <a:spLocks noChangeArrowheads="1"/>
          </p:cNvSpPr>
          <p:nvPr/>
        </p:nvSpPr>
        <p:spPr>
          <a:xfrm>
            <a:off x="3160713" y="4330700"/>
            <a:ext cx="2819400" cy="6096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3000" kern="0" dirty="0">
                <a:solidFill>
                  <a:srgbClr val="3366FF"/>
                </a:solidFill>
              </a:rPr>
              <a:t>A </a:t>
            </a:r>
            <a:r>
              <a:rPr lang="en-US" altLang="en-US" sz="3000" kern="0" dirty="0"/>
              <a:t>+</a:t>
            </a:r>
            <a:r>
              <a:rPr lang="en-US" altLang="en-US" sz="3000" kern="0" dirty="0">
                <a:solidFill>
                  <a:srgbClr val="3366FF"/>
                </a:solidFill>
              </a:rPr>
              <a:t> B</a:t>
            </a:r>
            <a:r>
              <a:rPr lang="en-US" altLang="en-US" sz="3000" kern="0" dirty="0">
                <a:solidFill>
                  <a:schemeClr val="accent2"/>
                </a:solidFill>
              </a:rPr>
              <a:t> </a:t>
            </a:r>
            <a:r>
              <a:rPr lang="en-US" altLang="en-US" sz="3000" kern="0" dirty="0"/>
              <a:t>+ </a:t>
            </a:r>
            <a:r>
              <a:rPr lang="en-US" altLang="en-US" sz="3000" kern="0" dirty="0">
                <a:solidFill>
                  <a:srgbClr val="3366FF"/>
                </a:solidFill>
              </a:rPr>
              <a:t>C</a:t>
            </a:r>
            <a:r>
              <a:rPr lang="en-US" altLang="en-US" sz="3000" kern="0" dirty="0"/>
              <a:t> → </a:t>
            </a:r>
            <a:r>
              <a:rPr lang="en-US" altLang="en-US" sz="3000" kern="0" dirty="0">
                <a:solidFill>
                  <a:srgbClr val="008000"/>
                </a:solidFill>
              </a:rPr>
              <a:t>P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en-US" sz="3000" kern="0" dirty="0">
              <a:solidFill>
                <a:srgbClr val="66006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DAD18-B3FA-328F-EC69-411B7EDAC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3149600"/>
            <a:ext cx="2755900" cy="863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2500" b="1" dirty="0">
                <a:solidFill>
                  <a:srgbClr val="C00000"/>
                </a:solidFill>
                <a:latin typeface="+mn-lt"/>
              </a:rPr>
              <a:t>Unwanted side reactions!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>
            <a:extLst>
              <a:ext uri="{FF2B5EF4-FFF2-40B4-BE49-F238E27FC236}">
                <a16:creationId xmlns:a16="http://schemas.microsoft.com/office/drawing/2014/main" id="{218CB49A-BC54-E5F8-F82D-5E42C9C350B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53D2347E-49A1-51F1-0E78-FB6E89E35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B0FD57D2-9EFB-6267-BD4E-C28979CCF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43067" name="AutoShape 4">
              <a:extLst>
                <a:ext uri="{FF2B5EF4-FFF2-40B4-BE49-F238E27FC236}">
                  <a16:creationId xmlns:a16="http://schemas.microsoft.com/office/drawing/2014/main" id="{718F38D8-EFAA-15DA-81F0-15E5ABEB60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68" name="AutoShape 5">
              <a:extLst>
                <a:ext uri="{FF2B5EF4-FFF2-40B4-BE49-F238E27FC236}">
                  <a16:creationId xmlns:a16="http://schemas.microsoft.com/office/drawing/2014/main" id="{72AD7EEE-78D3-64E8-C71D-AEBDEA8AD8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451E4414-64C2-380A-B8AF-1CD76E816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grpSp>
        <p:nvGrpSpPr>
          <p:cNvPr id="43011" name="Group 7">
            <a:extLst>
              <a:ext uri="{FF2B5EF4-FFF2-40B4-BE49-F238E27FC236}">
                <a16:creationId xmlns:a16="http://schemas.microsoft.com/office/drawing/2014/main" id="{66657A30-5648-3553-7B23-EE52F252FF3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70088"/>
            <a:ext cx="2530475" cy="2359025"/>
            <a:chOff x="240" y="817"/>
            <a:chExt cx="1594" cy="1486"/>
          </a:xfrm>
        </p:grpSpPr>
        <p:cxnSp>
          <p:nvCxnSpPr>
            <p:cNvPr id="43053" name="AutoShape 8">
              <a:extLst>
                <a:ext uri="{FF2B5EF4-FFF2-40B4-BE49-F238E27FC236}">
                  <a16:creationId xmlns:a16="http://schemas.microsoft.com/office/drawing/2014/main" id="{4C966185-C0DB-5A29-1E5B-D0EA9712FF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6" y="817"/>
              <a:ext cx="0" cy="67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54" name="Group 9">
              <a:extLst>
                <a:ext uri="{FF2B5EF4-FFF2-40B4-BE49-F238E27FC236}">
                  <a16:creationId xmlns:a16="http://schemas.microsoft.com/office/drawing/2014/main" id="{C8F93133-E437-39CA-81D1-EAD38A73E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92"/>
              <a:ext cx="671" cy="289"/>
              <a:chOff x="240" y="1392"/>
              <a:chExt cx="671" cy="289"/>
            </a:xfrm>
          </p:grpSpPr>
          <p:cxnSp>
            <p:nvCxnSpPr>
              <p:cNvPr id="43063" name="AutoShape 10">
                <a:extLst>
                  <a:ext uri="{FF2B5EF4-FFF2-40B4-BE49-F238E27FC236}">
                    <a16:creationId xmlns:a16="http://schemas.microsoft.com/office/drawing/2014/main" id="{95620D1A-350D-FEC4-9240-72943187CA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0" y="1681"/>
                <a:ext cx="5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89" name="Text Box 11">
                <a:extLst>
                  <a:ext uri="{FF2B5EF4-FFF2-40B4-BE49-F238E27FC236}">
                    <a16:creationId xmlns:a16="http://schemas.microsoft.com/office/drawing/2014/main" id="{C3854290-9448-5577-B0F1-4790FF622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2"/>
                <a:ext cx="623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(1 mol)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b="1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>
                    <a:solidFill>
                      <a:srgbClr val="000000"/>
                    </a:solidFill>
                    <a:latin typeface="+mn-lt"/>
                  </a:rPr>
                  <a:t> (2 mol)</a:t>
                </a:r>
              </a:p>
            </p:txBody>
          </p:sp>
        </p:grpSp>
        <p:grpSp>
          <p:nvGrpSpPr>
            <p:cNvPr id="43055" name="Group 12">
              <a:extLst>
                <a:ext uri="{FF2B5EF4-FFF2-40B4-BE49-F238E27FC236}">
                  <a16:creationId xmlns:a16="http://schemas.microsoft.com/office/drawing/2014/main" id="{F186634E-047C-8403-31C6-468A823C4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40"/>
              <a:ext cx="671" cy="479"/>
              <a:chOff x="720" y="1440"/>
              <a:chExt cx="671" cy="479"/>
            </a:xfrm>
          </p:grpSpPr>
          <p:sp>
            <p:nvSpPr>
              <p:cNvPr id="18486" name="Rectangle 13">
                <a:extLst>
                  <a:ext uri="{FF2B5EF4-FFF2-40B4-BE49-F238E27FC236}">
                    <a16:creationId xmlns:a16="http://schemas.microsoft.com/office/drawing/2014/main" id="{7B5A59D7-702F-726F-562C-B0D1DCE39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87" name="Text Box 14">
                <a:extLst>
                  <a:ext uri="{FF2B5EF4-FFF2-40B4-BE49-F238E27FC236}">
                    <a16:creationId xmlns:a16="http://schemas.microsoft.com/office/drawing/2014/main" id="{402CF4A5-AC3F-D6D6-4F90-8DFD5E1CB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467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75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81" name="Text Box 15">
              <a:extLst>
                <a:ext uri="{FF2B5EF4-FFF2-40B4-BE49-F238E27FC236}">
                  <a16:creationId xmlns:a16="http://schemas.microsoft.com/office/drawing/2014/main" id="{87262AEE-8A81-694B-860A-ED809EE42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00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</p:txBody>
        </p:sp>
        <p:grpSp>
          <p:nvGrpSpPr>
            <p:cNvPr id="43057" name="Group 16">
              <a:extLst>
                <a:ext uri="{FF2B5EF4-FFF2-40B4-BE49-F238E27FC236}">
                  <a16:creationId xmlns:a16="http://schemas.microsoft.com/office/drawing/2014/main" id="{861594DA-861A-2105-A6DD-612A1F913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20"/>
              <a:ext cx="730" cy="383"/>
              <a:chOff x="1104" y="1920"/>
              <a:chExt cx="730" cy="383"/>
            </a:xfrm>
          </p:grpSpPr>
          <p:sp>
            <p:nvSpPr>
              <p:cNvPr id="18484" name="Line 17">
                <a:extLst>
                  <a:ext uri="{FF2B5EF4-FFF2-40B4-BE49-F238E27FC236}">
                    <a16:creationId xmlns:a16="http://schemas.microsoft.com/office/drawing/2014/main" id="{AB721174-9DCC-D5E1-7090-AE6C6A3A9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cxnSp>
            <p:nvCxnSpPr>
              <p:cNvPr id="43060" name="AutoShape 18">
                <a:extLst>
                  <a:ext uri="{FF2B5EF4-FFF2-40B4-BE49-F238E27FC236}">
                    <a16:creationId xmlns:a16="http://schemas.microsoft.com/office/drawing/2014/main" id="{FA9E3DED-9AEA-A54F-2ACB-9138EB2E2B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" y="2304"/>
                <a:ext cx="730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83" name="Text Box 19">
              <a:extLst>
                <a:ext uri="{FF2B5EF4-FFF2-40B4-BE49-F238E27FC236}">
                  <a16:creationId xmlns:a16="http://schemas.microsoft.com/office/drawing/2014/main" id="{4BB5C63F-A1D7-76B7-71B9-A23F4A5D9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968"/>
              <a:ext cx="623" cy="16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mol, l)</a:t>
              </a:r>
            </a:p>
          </p:txBody>
        </p:sp>
      </p:grpSp>
      <p:grpSp>
        <p:nvGrpSpPr>
          <p:cNvPr id="43012" name="Group 36">
            <a:extLst>
              <a:ext uri="{FF2B5EF4-FFF2-40B4-BE49-F238E27FC236}">
                <a16:creationId xmlns:a16="http://schemas.microsoft.com/office/drawing/2014/main" id="{7722AFFC-23E0-41DD-A75D-7EC1076431E9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8EEA6828-C130-5C23-BA0E-9B7CC95B7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43049" name="Group 38">
              <a:extLst>
                <a:ext uri="{FF2B5EF4-FFF2-40B4-BE49-F238E27FC236}">
                  <a16:creationId xmlns:a16="http://schemas.microsoft.com/office/drawing/2014/main" id="{E50770A8-3A95-2691-92EB-162146241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BF937402-B4A8-D0D9-A1B6-702D3E7F9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7BDF6657-77A3-A0BB-EAB8-1DE4A7D6F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43050" name="AutoShape 41">
              <a:extLst>
                <a:ext uri="{FF2B5EF4-FFF2-40B4-BE49-F238E27FC236}">
                  <a16:creationId xmlns:a16="http://schemas.microsoft.com/office/drawing/2014/main" id="{0F7BBD17-CB82-CFF7-DC0E-2DB50047E8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Rectangle 2">
            <a:extLst>
              <a:ext uri="{FF2B5EF4-FFF2-40B4-BE49-F238E27FC236}">
                <a16:creationId xmlns:a16="http://schemas.microsoft.com/office/drawing/2014/main" id="{FC05CB9D-E8E0-32F4-0E7B-DDC3EE73307F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sp>
        <p:nvSpPr>
          <p:cNvPr id="18454" name="Oval 56">
            <a:extLst>
              <a:ext uri="{FF2B5EF4-FFF2-40B4-BE49-F238E27FC236}">
                <a16:creationId xmlns:a16="http://schemas.microsoft.com/office/drawing/2014/main" id="{197A9E62-D29B-DE53-B5E1-11A4792BE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78300"/>
            <a:ext cx="303213" cy="303213"/>
          </a:xfrm>
          <a:prstGeom prst="ellips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>
              <a:latin typeface="+mn-lt"/>
            </a:endParaRPr>
          </a:p>
        </p:txBody>
      </p:sp>
      <p:grpSp>
        <p:nvGrpSpPr>
          <p:cNvPr id="43015" name="Group 2">
            <a:extLst>
              <a:ext uri="{FF2B5EF4-FFF2-40B4-BE49-F238E27FC236}">
                <a16:creationId xmlns:a16="http://schemas.microsoft.com/office/drawing/2014/main" id="{C9BF0280-28D0-1F9B-E137-3E52C0469822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685800"/>
            <a:ext cx="3810000" cy="3490913"/>
            <a:chOff x="3046413" y="685799"/>
            <a:chExt cx="3810000" cy="3490914"/>
          </a:xfrm>
        </p:grpSpPr>
        <p:cxnSp>
          <p:nvCxnSpPr>
            <p:cNvPr id="43037" name="AutoShape 43">
              <a:extLst>
                <a:ext uri="{FF2B5EF4-FFF2-40B4-BE49-F238E27FC236}">
                  <a16:creationId xmlns:a16="http://schemas.microsoft.com/office/drawing/2014/main" id="{942D5BA2-A6C2-1E58-ED59-88E06841F2E0}"/>
                </a:ext>
              </a:extLst>
            </p:cNvPr>
            <p:cNvCxnSpPr>
              <a:cxnSpLocks noChangeShapeType="1"/>
              <a:endCxn id="18454" idx="0"/>
            </p:cNvCxnSpPr>
            <p:nvPr/>
          </p:nvCxnSpPr>
          <p:spPr bwMode="auto">
            <a:xfrm flipH="1">
              <a:off x="3048000" y="3570288"/>
              <a:ext cx="0" cy="606425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38" name="Group 46">
              <a:extLst>
                <a:ext uri="{FF2B5EF4-FFF2-40B4-BE49-F238E27FC236}">
                  <a16:creationId xmlns:a16="http://schemas.microsoft.com/office/drawing/2014/main" id="{DA117B8C-2963-88E0-0039-5E3C1A0E3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1435100"/>
              <a:ext cx="1065213" cy="760413"/>
              <a:chOff x="3312" y="480"/>
              <a:chExt cx="671" cy="479"/>
            </a:xfrm>
          </p:grpSpPr>
          <p:sp>
            <p:nvSpPr>
              <p:cNvPr id="18457" name="Rectangle 47">
                <a:extLst>
                  <a:ext uri="{FF2B5EF4-FFF2-40B4-BE49-F238E27FC236}">
                    <a16:creationId xmlns:a16="http://schemas.microsoft.com/office/drawing/2014/main" id="{8104D211-48CD-9AF5-463D-DA8AF90AE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480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58" name="Text Box 48">
                <a:extLst>
                  <a:ext uri="{FF2B5EF4-FFF2-40B4-BE49-F238E27FC236}">
                    <a16:creationId xmlns:a16="http://schemas.microsoft.com/office/drawing/2014/main" id="{31CC1639-024D-7452-503A-BFCCE9C7E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522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80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18448" name="Line 49">
              <a:extLst>
                <a:ext uri="{FF2B5EF4-FFF2-40B4-BE49-F238E27FC236}">
                  <a16:creationId xmlns:a16="http://schemas.microsoft.com/office/drawing/2014/main" id="{9CB55CF0-5D88-8554-3287-AFBE7D018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1128712"/>
              <a:ext cx="0" cy="3079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8450" name="Text Box 51">
              <a:extLst>
                <a:ext uri="{FF2B5EF4-FFF2-40B4-BE49-F238E27FC236}">
                  <a16:creationId xmlns:a16="http://schemas.microsoft.com/office/drawing/2014/main" id="{B2924D0D-A189-22FC-D0EE-F430BFD34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85799"/>
              <a:ext cx="989013" cy="4333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$15/min</a:t>
              </a:r>
            </a:p>
          </p:txBody>
        </p:sp>
        <p:sp>
          <p:nvSpPr>
            <p:cNvPr id="18451" name="Text Box 53">
              <a:extLst>
                <a:ext uri="{FF2B5EF4-FFF2-40B4-BE49-F238E27FC236}">
                  <a16:creationId xmlns:a16="http://schemas.microsoft.com/office/drawing/2014/main" id="{62F66A65-EF33-8F6C-C72F-2D8E57BF7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788" y="2425699"/>
              <a:ext cx="912812" cy="263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l)</a:t>
              </a:r>
            </a:p>
          </p:txBody>
        </p:sp>
        <p:sp>
          <p:nvSpPr>
            <p:cNvPr id="18452" name="Line 54">
              <a:extLst>
                <a:ext uri="{FF2B5EF4-FFF2-40B4-BE49-F238E27FC236}">
                  <a16:creationId xmlns:a16="http://schemas.microsoft.com/office/drawing/2014/main" id="{7ADD4ECE-91D1-5035-2D90-E17D9A452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2197099"/>
              <a:ext cx="0" cy="13700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8453" name="Line 55">
              <a:extLst>
                <a:ext uri="{FF2B5EF4-FFF2-40B4-BE49-F238E27FC236}">
                  <a16:creationId xmlns:a16="http://schemas.microsoft.com/office/drawing/2014/main" id="{5205848D-134C-83DF-D851-5583DC91F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6413" y="3568700"/>
              <a:ext cx="27447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latin typeface="+mn-lt"/>
              </a:endParaRPr>
            </a:p>
          </p:txBody>
        </p:sp>
        <p:sp>
          <p:nvSpPr>
            <p:cNvPr id="18455" name="Text Box 57">
              <a:extLst>
                <a:ext uri="{FF2B5EF4-FFF2-40B4-BE49-F238E27FC236}">
                  <a16:creationId xmlns:a16="http://schemas.microsoft.com/office/drawing/2014/main" id="{062F8BCB-3968-CFA3-6B94-3472C851A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263900"/>
              <a:ext cx="760413" cy="26352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765C921-D2FA-04FB-D8DB-0FEA74C006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89613" y="1127124"/>
              <a:ext cx="990600" cy="1588"/>
            </a:xfrm>
            <a:prstGeom prst="straightConnector1">
              <a:avLst/>
            </a:prstGeom>
            <a:ln w="952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016" name="Group 20">
            <a:extLst>
              <a:ext uri="{FF2B5EF4-FFF2-40B4-BE49-F238E27FC236}">
                <a16:creationId xmlns:a16="http://schemas.microsoft.com/office/drawing/2014/main" id="{0E7CADBA-CA2E-8251-23C4-D3E8B1FDA71F}"/>
              </a:ext>
            </a:extLst>
          </p:cNvPr>
          <p:cNvGrpSpPr>
            <a:grpSpLocks/>
          </p:cNvGrpSpPr>
          <p:nvPr/>
        </p:nvGrpSpPr>
        <p:grpSpPr bwMode="auto">
          <a:xfrm>
            <a:off x="6423025" y="3605213"/>
            <a:ext cx="1512888" cy="2551112"/>
            <a:chOff x="4046" y="1847"/>
            <a:chExt cx="953" cy="1607"/>
          </a:xfrm>
        </p:grpSpPr>
        <p:cxnSp>
          <p:nvCxnSpPr>
            <p:cNvPr id="43029" name="AutoShape 21">
              <a:extLst>
                <a:ext uri="{FF2B5EF4-FFF2-40B4-BE49-F238E27FC236}">
                  <a16:creationId xmlns:a16="http://schemas.microsoft.com/office/drawing/2014/main" id="{60DDC039-226C-3BFE-C2C7-94F0D8130067}"/>
                </a:ext>
              </a:extLst>
            </p:cNvPr>
            <p:cNvCxnSpPr>
              <a:cxnSpLocks noChangeShapeType="1"/>
              <a:stCxn id="71" idx="0"/>
            </p:cNvCxnSpPr>
            <p:nvPr/>
          </p:nvCxnSpPr>
          <p:spPr bwMode="auto">
            <a:xfrm flipV="1">
              <a:off x="4272" y="2131"/>
              <a:ext cx="7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30" name="Group 22">
              <a:extLst>
                <a:ext uri="{FF2B5EF4-FFF2-40B4-BE49-F238E27FC236}">
                  <a16:creationId xmlns:a16="http://schemas.microsoft.com/office/drawing/2014/main" id="{DCC5DCC8-2323-F213-F573-32FF96C27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6" y="2592"/>
              <a:ext cx="671" cy="479"/>
              <a:chOff x="4046" y="2592"/>
              <a:chExt cx="671" cy="479"/>
            </a:xfrm>
          </p:grpSpPr>
          <p:sp>
            <p:nvSpPr>
              <p:cNvPr id="72" name="Rectangle 23">
                <a:extLst>
                  <a:ext uri="{FF2B5EF4-FFF2-40B4-BE49-F238E27FC236}">
                    <a16:creationId xmlns:a16="http://schemas.microsoft.com/office/drawing/2014/main" id="{9D762ABC-BCF9-6448-61E2-AD9A6E33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3" cy="479"/>
              </a:xfrm>
              <a:prstGeom prst="rect">
                <a:avLst/>
              </a:prstGeom>
              <a:solidFill>
                <a:srgbClr val="C0504D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765F65A7-BF24-80B1-7747-3374EC020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6" y="2632"/>
                <a:ext cx="671" cy="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L-G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Separator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 100</a:t>
                </a:r>
                <a:r>
                  <a:rPr lang="en-US" altLang="en-US" sz="1100" b="1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C</a:t>
                </a:r>
              </a:p>
            </p:txBody>
          </p:sp>
        </p:grpSp>
        <p:cxnSp>
          <p:nvCxnSpPr>
            <p:cNvPr id="43031" name="AutoShape 25">
              <a:extLst>
                <a:ext uri="{FF2B5EF4-FFF2-40B4-BE49-F238E27FC236}">
                  <a16:creationId xmlns:a16="http://schemas.microsoft.com/office/drawing/2014/main" id="{19454741-76BC-E1E5-FA0D-5C1202E97E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72" y="3072"/>
              <a:ext cx="0" cy="38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26">
              <a:extLst>
                <a:ext uri="{FF2B5EF4-FFF2-40B4-BE49-F238E27FC236}">
                  <a16:creationId xmlns:a16="http://schemas.microsoft.com/office/drawing/2014/main" id="{4841DF57-671E-AE22-5F9F-0127082BA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120"/>
              <a:ext cx="575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mol, 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$100/min</a:t>
              </a: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id="{2FC527FA-29C1-B9FB-67FE-1F7D65B80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" y="1847"/>
              <a:ext cx="575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mol, g)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$13/min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A4127B5F-0304-0143-3FCA-09B30E695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1" y="2131"/>
              <a:ext cx="2" cy="46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grpSp>
        <p:nvGrpSpPr>
          <p:cNvPr id="43017" name="Group 5">
            <a:extLst>
              <a:ext uri="{FF2B5EF4-FFF2-40B4-BE49-F238E27FC236}">
                <a16:creationId xmlns:a16="http://schemas.microsoft.com/office/drawing/2014/main" id="{349C0F61-974F-457A-ACCE-032888424C4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873500"/>
            <a:ext cx="3275013" cy="1295400"/>
            <a:chOff x="3200400" y="3873500"/>
            <a:chExt cx="3275013" cy="1295400"/>
          </a:xfrm>
        </p:grpSpPr>
        <p:sp>
          <p:nvSpPr>
            <p:cNvPr id="18446" name="Text Box 45">
              <a:extLst>
                <a:ext uri="{FF2B5EF4-FFF2-40B4-BE49-F238E27FC236}">
                  <a16:creationId xmlns:a16="http://schemas.microsoft.com/office/drawing/2014/main" id="{10957354-B61A-9D66-6520-83E241A8B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873500"/>
              <a:ext cx="760413" cy="43338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  <p:sp>
          <p:nvSpPr>
            <p:cNvPr id="74" name="Rectangle 30">
              <a:extLst>
                <a:ext uri="{FF2B5EF4-FFF2-40B4-BE49-F238E27FC236}">
                  <a16:creationId xmlns:a16="http://schemas.microsoft.com/office/drawing/2014/main" id="{0318BE8C-FE9A-E1CF-9FB2-353CD4A7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949700"/>
              <a:ext cx="1293813" cy="760413"/>
            </a:xfrm>
            <a:prstGeom prst="rect">
              <a:avLst/>
            </a:prstGeom>
            <a:solidFill>
              <a:srgbClr val="C6D9F1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75" name="Line 33">
              <a:extLst>
                <a:ext uri="{FF2B5EF4-FFF2-40B4-BE49-F238E27FC236}">
                  <a16:creationId xmlns:a16="http://schemas.microsoft.com/office/drawing/2014/main" id="{2342E2D5-032F-7932-F549-E32010BDF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330700"/>
              <a:ext cx="0" cy="8366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cxnSp>
          <p:nvCxnSpPr>
            <p:cNvPr id="43024" name="AutoShape 34">
              <a:extLst>
                <a:ext uri="{FF2B5EF4-FFF2-40B4-BE49-F238E27FC236}">
                  <a16:creationId xmlns:a16="http://schemas.microsoft.com/office/drawing/2014/main" id="{38C85150-7D5A-9D8D-0E4D-1AF16365E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5168900"/>
              <a:ext cx="4556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5" name="AutoShape 44">
              <a:extLst>
                <a:ext uri="{FF2B5EF4-FFF2-40B4-BE49-F238E27FC236}">
                  <a16:creationId xmlns:a16="http://schemas.microsoft.com/office/drawing/2014/main" id="{252E5CF7-EDE8-46D1-3026-A9998E517D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4330700"/>
              <a:ext cx="7604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31">
              <a:extLst>
                <a:ext uri="{FF2B5EF4-FFF2-40B4-BE49-F238E27FC236}">
                  <a16:creationId xmlns:a16="http://schemas.microsoft.com/office/drawing/2014/main" id="{C0994FAE-B559-3E18-4A48-A624BF588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413" y="3910013"/>
              <a:ext cx="760412" cy="43338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E56C0B"/>
                  </a:solidFill>
                  <a:latin typeface="+mn-lt"/>
                </a:rPr>
                <a:t>B</a:t>
              </a:r>
              <a:r>
                <a:rPr lang="en-US" altLang="en-US" sz="1100" dirty="0">
                  <a:solidFill>
                    <a:srgbClr val="E56C0B"/>
                  </a:solidFill>
                  <a:latin typeface="+mn-lt"/>
                </a:rPr>
                <a:t> </a:t>
              </a:r>
              <a:r>
                <a:rPr lang="en-US" altLang="en-US" sz="1100" dirty="0">
                  <a:solidFill>
                    <a:srgbClr val="000000"/>
                  </a:solidFill>
                  <a:latin typeface="+mn-lt"/>
                </a:rPr>
                <a:t>(1 mol)</a:t>
              </a:r>
            </a:p>
          </p:txBody>
        </p: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id="{66A6DBCE-89BC-4F2A-C72B-E58FC0A0C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4110038"/>
              <a:ext cx="1370013" cy="4635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Reactor 2, 300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200" dirty="0">
                  <a:solidFill>
                    <a:srgbClr val="000000"/>
                  </a:solidFill>
                  <a:latin typeface="+mn-lt"/>
                </a:rPr>
                <a:t> C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200" b="1" dirty="0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+ </a:t>
              </a:r>
              <a:r>
                <a:rPr lang="en-US" altLang="en-US" sz="1200" b="1" dirty="0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 → P</a:t>
              </a:r>
            </a:p>
          </p:txBody>
        </p:sp>
        <p:sp>
          <p:nvSpPr>
            <p:cNvPr id="81" name="Line 32">
              <a:extLst>
                <a:ext uri="{FF2B5EF4-FFF2-40B4-BE49-F238E27FC236}">
                  <a16:creationId xmlns:a16="http://schemas.microsoft.com/office/drawing/2014/main" id="{D8DE98C6-F1B2-3AB1-5EB9-BDE0205D7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330700"/>
              <a:ext cx="76041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E3CFF7C-5DE3-4CC6-E42C-7AEB9A40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Can we do better?</a:t>
            </a:r>
          </a:p>
        </p:txBody>
      </p:sp>
      <p:sp>
        <p:nvSpPr>
          <p:cNvPr id="78" name="Text Box 57">
            <a:extLst>
              <a:ext uri="{FF2B5EF4-FFF2-40B4-BE49-F238E27FC236}">
                <a16:creationId xmlns:a16="http://schemas.microsoft.com/office/drawing/2014/main" id="{4F14459F-C5E2-F7A7-4BD2-A7A54C07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6065838"/>
            <a:ext cx="2667000" cy="339725"/>
          </a:xfrm>
          <a:prstGeom prst="rect">
            <a:avLst/>
          </a:prstGeom>
          <a:solidFill>
            <a:schemeClr val="accent6"/>
          </a:solidFill>
          <a:ln w="9360" cap="sq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Total revenue = $128/min</a:t>
            </a:r>
          </a:p>
        </p:txBody>
      </p:sp>
      <p:sp>
        <p:nvSpPr>
          <p:cNvPr id="83" name="Rectangle 56">
            <a:extLst>
              <a:ext uri="{FF2B5EF4-FFF2-40B4-BE49-F238E27FC236}">
                <a16:creationId xmlns:a16="http://schemas.microsoft.com/office/drawing/2014/main" id="{B409B45C-B863-0BEE-EE46-016B2D4F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932488"/>
            <a:ext cx="2005012" cy="587375"/>
          </a:xfrm>
          <a:prstGeom prst="rect">
            <a:avLst/>
          </a:prstGeom>
          <a:solidFill>
            <a:schemeClr val="accent1"/>
          </a:solidFill>
          <a:ln w="9360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600" b="1" dirty="0">
                <a:solidFill>
                  <a:srgbClr val="FFFFFF"/>
                </a:solidFill>
                <a:latin typeface="+mn-lt"/>
              </a:rPr>
              <a:t>Overall Reaction</a:t>
            </a:r>
          </a:p>
          <a:p>
            <a:pPr algn="ctr" eaLnBrk="1" hangingPunct="1">
              <a:buSzPct val="100000"/>
              <a:defRPr/>
            </a:pPr>
            <a:r>
              <a:rPr lang="en-US" altLang="en-US" sz="1600" b="1" dirty="0">
                <a:solidFill>
                  <a:srgbClr val="FFFFFF"/>
                </a:solidFill>
                <a:latin typeface="+mn-lt"/>
              </a:rPr>
              <a:t>A + B + C → 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>
            <a:extLst>
              <a:ext uri="{FF2B5EF4-FFF2-40B4-BE49-F238E27FC236}">
                <a16:creationId xmlns:a16="http://schemas.microsoft.com/office/drawing/2014/main" id="{E400E9AF-397E-AE65-CF0A-E69473B82FA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27088"/>
            <a:ext cx="2057400" cy="1139825"/>
            <a:chOff x="576" y="97"/>
            <a:chExt cx="1296" cy="718"/>
          </a:xfrm>
        </p:grpSpPr>
        <p:sp>
          <p:nvSpPr>
            <p:cNvPr id="18490" name="Text Box 2">
              <a:extLst>
                <a:ext uri="{FF2B5EF4-FFF2-40B4-BE49-F238E27FC236}">
                  <a16:creationId xmlns:a16="http://schemas.microsoft.com/office/drawing/2014/main" id="{50745C7B-3278-C379-7BEF-75C736B3F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9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sp>
          <p:nvSpPr>
            <p:cNvPr id="18491" name="Oval 3">
              <a:extLst>
                <a:ext uri="{FF2B5EF4-FFF2-40B4-BE49-F238E27FC236}">
                  <a16:creationId xmlns:a16="http://schemas.microsoft.com/office/drawing/2014/main" id="{F4D555D5-1E02-1E6A-783A-5C65F08C0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624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cxnSp>
          <p:nvCxnSpPr>
            <p:cNvPr id="45124" name="AutoShape 4">
              <a:extLst>
                <a:ext uri="{FF2B5EF4-FFF2-40B4-BE49-F238E27FC236}">
                  <a16:creationId xmlns:a16="http://schemas.microsoft.com/office/drawing/2014/main" id="{0EC35FF9-6BAA-2671-B29F-C4A79A315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97"/>
              <a:ext cx="0" cy="529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25" name="AutoShape 5">
              <a:extLst>
                <a:ext uri="{FF2B5EF4-FFF2-40B4-BE49-F238E27FC236}">
                  <a16:creationId xmlns:a16="http://schemas.microsoft.com/office/drawing/2014/main" id="{580EEF86-72D1-85A9-6C53-5F835B636D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3" y="720"/>
              <a:ext cx="719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4" name="Text Box 6">
              <a:extLst>
                <a:ext uri="{FF2B5EF4-FFF2-40B4-BE49-F238E27FC236}">
                  <a16:creationId xmlns:a16="http://schemas.microsoft.com/office/drawing/2014/main" id="{BEFDA0EA-25D8-4A80-2A61-34E1B72A2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"/>
              <a:ext cx="479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FF0000"/>
                  </a:solidFill>
                  <a:latin typeface="+mn-lt"/>
                </a:rPr>
                <a:t>C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</p:grpSp>
      <p:cxnSp>
        <p:nvCxnSpPr>
          <p:cNvPr id="45059" name="AutoShape 8">
            <a:extLst>
              <a:ext uri="{FF2B5EF4-FFF2-40B4-BE49-F238E27FC236}">
                <a16:creationId xmlns:a16="http://schemas.microsoft.com/office/drawing/2014/main" id="{02FE5713-0785-7CBA-7C49-273F3AA266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44650" y="1979613"/>
            <a:ext cx="0" cy="1063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60" name="Group 9">
            <a:extLst>
              <a:ext uri="{FF2B5EF4-FFF2-40B4-BE49-F238E27FC236}">
                <a16:creationId xmlns:a16="http://schemas.microsoft.com/office/drawing/2014/main" id="{62339AF4-EC04-C2FC-A745-68685DD2DA44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892425"/>
            <a:ext cx="1065213" cy="458788"/>
            <a:chOff x="240" y="1392"/>
            <a:chExt cx="671" cy="289"/>
          </a:xfrm>
        </p:grpSpPr>
        <p:cxnSp>
          <p:nvCxnSpPr>
            <p:cNvPr id="45120" name="AutoShape 10">
              <a:extLst>
                <a:ext uri="{FF2B5EF4-FFF2-40B4-BE49-F238E27FC236}">
                  <a16:creationId xmlns:a16="http://schemas.microsoft.com/office/drawing/2014/main" id="{A48A68E1-5BAE-7865-860E-2B7A441E5F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0" y="1681"/>
              <a:ext cx="527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9" name="Text Box 11">
              <a:extLst>
                <a:ext uri="{FF2B5EF4-FFF2-40B4-BE49-F238E27FC236}">
                  <a16:creationId xmlns:a16="http://schemas.microsoft.com/office/drawing/2014/main" id="{2301011A-DE61-98DE-BA6C-0745E0F5A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392"/>
              <a:ext cx="623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E46C0A"/>
                  </a:solidFill>
                  <a:latin typeface="+mn-lt"/>
                </a:rPr>
                <a:t>B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(2 mol)</a:t>
              </a:r>
            </a:p>
          </p:txBody>
        </p:sp>
      </p:grpSp>
      <p:grpSp>
        <p:nvGrpSpPr>
          <p:cNvPr id="45061" name="Group 12">
            <a:extLst>
              <a:ext uri="{FF2B5EF4-FFF2-40B4-BE49-F238E27FC236}">
                <a16:creationId xmlns:a16="http://schemas.microsoft.com/office/drawing/2014/main" id="{A4209B2F-4043-DA52-7CA5-98A88F830DD5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2968625"/>
            <a:ext cx="1065213" cy="760413"/>
            <a:chOff x="720" y="1440"/>
            <a:chExt cx="671" cy="479"/>
          </a:xfrm>
        </p:grpSpPr>
        <p:sp>
          <p:nvSpPr>
            <p:cNvPr id="18486" name="Rectangle 13">
              <a:extLst>
                <a:ext uri="{FF2B5EF4-FFF2-40B4-BE49-F238E27FC236}">
                  <a16:creationId xmlns:a16="http://schemas.microsoft.com/office/drawing/2014/main" id="{834F4DB0-D42F-C10D-378B-906A1E33D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0"/>
              <a:ext cx="623" cy="479"/>
            </a:xfrm>
            <a:prstGeom prst="rect">
              <a:avLst/>
            </a:prstGeom>
            <a:solidFill>
              <a:srgbClr val="C0504D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18487" name="Text Box 14">
              <a:extLst>
                <a:ext uri="{FF2B5EF4-FFF2-40B4-BE49-F238E27FC236}">
                  <a16:creationId xmlns:a16="http://schemas.microsoft.com/office/drawing/2014/main" id="{817F9827-E175-5A82-B1DA-0CB575F8F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67"/>
              <a:ext cx="671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L-G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Separator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 75</a:t>
              </a:r>
              <a:r>
                <a:rPr lang="en-US" altLang="en-US" sz="1100" b="1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18481" name="Text Box 15">
            <a:extLst>
              <a:ext uri="{FF2B5EF4-FFF2-40B4-BE49-F238E27FC236}">
                <a16:creationId xmlns:a16="http://schemas.microsoft.com/office/drawing/2014/main" id="{79B94A3B-6162-9989-36BE-2D3082C6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2282825"/>
            <a:ext cx="989013" cy="2635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100">
                <a:solidFill>
                  <a:srgbClr val="000000"/>
                </a:solidFill>
                <a:latin typeface="+mn-lt"/>
              </a:rPr>
              <a:t> (1 mol, g)</a:t>
            </a:r>
          </a:p>
        </p:txBody>
      </p:sp>
      <p:grpSp>
        <p:nvGrpSpPr>
          <p:cNvPr id="18482" name="Group 16">
            <a:extLst>
              <a:ext uri="{FF2B5EF4-FFF2-40B4-BE49-F238E27FC236}">
                <a16:creationId xmlns:a16="http://schemas.microsoft.com/office/drawing/2014/main" id="{2416F60F-8E31-0925-E78A-40BDBA14B5AB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3730625"/>
            <a:ext cx="1158875" cy="608013"/>
            <a:chOff x="1104" y="1920"/>
            <a:chExt cx="730" cy="383"/>
          </a:xfrm>
        </p:grpSpPr>
        <p:sp>
          <p:nvSpPr>
            <p:cNvPr id="18484" name="Line 17">
              <a:extLst>
                <a:ext uri="{FF2B5EF4-FFF2-40B4-BE49-F238E27FC236}">
                  <a16:creationId xmlns:a16="http://schemas.microsoft.com/office/drawing/2014/main" id="{7A9E5DC9-862A-088A-9149-592EE4E9E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0" cy="38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dirty="0">
                <a:latin typeface="+mn-lt"/>
              </a:endParaRPr>
            </a:p>
          </p:txBody>
        </p:sp>
        <p:cxnSp>
          <p:nvCxnSpPr>
            <p:cNvPr id="45117" name="AutoShape 18">
              <a:extLst>
                <a:ext uri="{FF2B5EF4-FFF2-40B4-BE49-F238E27FC236}">
                  <a16:creationId xmlns:a16="http://schemas.microsoft.com/office/drawing/2014/main" id="{08D45A3C-2EED-F2BA-1C73-E279088198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4" y="2304"/>
              <a:ext cx="730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83" name="Text Box 19">
            <a:extLst>
              <a:ext uri="{FF2B5EF4-FFF2-40B4-BE49-F238E27FC236}">
                <a16:creationId xmlns:a16="http://schemas.microsoft.com/office/drawing/2014/main" id="{7E7869A2-5962-154E-94A6-2830F05C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3806825"/>
            <a:ext cx="989013" cy="2635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(2 mol, l)</a:t>
            </a:r>
          </a:p>
        </p:txBody>
      </p:sp>
      <p:sp>
        <p:nvSpPr>
          <p:cNvPr id="18464" name="Rectangle 30">
            <a:extLst>
              <a:ext uri="{FF2B5EF4-FFF2-40B4-BE49-F238E27FC236}">
                <a16:creationId xmlns:a16="http://schemas.microsoft.com/office/drawing/2014/main" id="{DA86DC70-3D10-42C6-ACD2-49CD8933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49700"/>
            <a:ext cx="1293813" cy="760413"/>
          </a:xfrm>
          <a:prstGeom prst="rect">
            <a:avLst/>
          </a:prstGeom>
          <a:solidFill>
            <a:srgbClr val="C6D9F1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>
              <a:latin typeface="+mn-lt"/>
            </a:endParaRPr>
          </a:p>
        </p:txBody>
      </p:sp>
      <p:sp>
        <p:nvSpPr>
          <p:cNvPr id="18465" name="Text Box 31">
            <a:extLst>
              <a:ext uri="{FF2B5EF4-FFF2-40B4-BE49-F238E27FC236}">
                <a16:creationId xmlns:a16="http://schemas.microsoft.com/office/drawing/2014/main" id="{60DDE1FC-FB5D-D9A0-CB18-B1115ED3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73500"/>
            <a:ext cx="760413" cy="4333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D95D5-7652-7532-BC14-931E7E4F3CB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605213"/>
            <a:ext cx="2678113" cy="2551112"/>
            <a:chOff x="5257800" y="3605213"/>
            <a:chExt cx="2678113" cy="2551112"/>
          </a:xfrm>
        </p:grpSpPr>
        <p:grpSp>
          <p:nvGrpSpPr>
            <p:cNvPr id="45104" name="Group 20">
              <a:extLst>
                <a:ext uri="{FF2B5EF4-FFF2-40B4-BE49-F238E27FC236}">
                  <a16:creationId xmlns:a16="http://schemas.microsoft.com/office/drawing/2014/main" id="{836E875D-1FBE-A2C9-975F-0198B26B9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3025" y="3605213"/>
              <a:ext cx="1512888" cy="2551112"/>
              <a:chOff x="4046" y="1847"/>
              <a:chExt cx="953" cy="1607"/>
            </a:xfrm>
          </p:grpSpPr>
          <p:cxnSp>
            <p:nvCxnSpPr>
              <p:cNvPr id="45108" name="AutoShape 21">
                <a:extLst>
                  <a:ext uri="{FF2B5EF4-FFF2-40B4-BE49-F238E27FC236}">
                    <a16:creationId xmlns:a16="http://schemas.microsoft.com/office/drawing/2014/main" id="{66FDC1F8-5DD1-93D1-663F-A1E15E1B82C2}"/>
                  </a:ext>
                </a:extLst>
              </p:cNvPr>
              <p:cNvCxnSpPr>
                <a:cxnSpLocks noChangeShapeType="1"/>
                <a:stCxn id="18475" idx="0"/>
              </p:cNvCxnSpPr>
              <p:nvPr/>
            </p:nvCxnSpPr>
            <p:spPr bwMode="auto">
              <a:xfrm flipV="1">
                <a:off x="4272" y="2131"/>
                <a:ext cx="727" cy="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5109" name="Group 22">
                <a:extLst>
                  <a:ext uri="{FF2B5EF4-FFF2-40B4-BE49-F238E27FC236}">
                    <a16:creationId xmlns:a16="http://schemas.microsoft.com/office/drawing/2014/main" id="{D8636CA8-E4B4-958B-A62A-6AE83F35EE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46" y="2592"/>
                <a:ext cx="671" cy="479"/>
                <a:chOff x="4046" y="2592"/>
                <a:chExt cx="671" cy="479"/>
              </a:xfrm>
            </p:grpSpPr>
            <p:sp>
              <p:nvSpPr>
                <p:cNvPr id="18476" name="Rectangle 23">
                  <a:extLst>
                    <a:ext uri="{FF2B5EF4-FFF2-40B4-BE49-F238E27FC236}">
                      <a16:creationId xmlns:a16="http://schemas.microsoft.com/office/drawing/2014/main" id="{7382943F-3397-D423-4690-8FC90E895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2592"/>
                  <a:ext cx="623" cy="479"/>
                </a:xfrm>
                <a:prstGeom prst="rect">
                  <a:avLst/>
                </a:prstGeom>
                <a:solidFill>
                  <a:srgbClr val="C0504D"/>
                </a:solidFill>
                <a:ln w="255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en-US" altLang="en-US" sz="1600">
                    <a:latin typeface="+mn-lt"/>
                  </a:endParaRPr>
                </a:p>
              </p:txBody>
            </p:sp>
            <p:sp>
              <p:nvSpPr>
                <p:cNvPr id="18477" name="Text Box 24">
                  <a:extLst>
                    <a:ext uri="{FF2B5EF4-FFF2-40B4-BE49-F238E27FC236}">
                      <a16:creationId xmlns:a16="http://schemas.microsoft.com/office/drawing/2014/main" id="{40BD5DC1-9CA5-9959-C64D-862B9C9CFB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6" y="2632"/>
                  <a:ext cx="671" cy="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L-G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Separator</a:t>
                  </a:r>
                </a:p>
                <a:p>
                  <a:pPr algn="ctr" eaLnBrk="1" hangingPunct="1">
                    <a:buSzPct val="100000"/>
                    <a:defRPr/>
                  </a:pP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 100</a:t>
                  </a:r>
                  <a:r>
                    <a:rPr lang="en-US" altLang="en-US" sz="1100" b="1" baseline="30000" dirty="0">
                      <a:solidFill>
                        <a:srgbClr val="000000"/>
                      </a:solidFill>
                      <a:latin typeface="+mn-lt"/>
                    </a:rPr>
                    <a:t>o</a:t>
                  </a:r>
                  <a:r>
                    <a:rPr lang="en-US" altLang="en-US" sz="1100" b="1" dirty="0">
                      <a:solidFill>
                        <a:srgbClr val="000000"/>
                      </a:solidFill>
                      <a:latin typeface="+mn-lt"/>
                    </a:rPr>
                    <a:t>C</a:t>
                  </a:r>
                </a:p>
              </p:txBody>
            </p:sp>
          </p:grpSp>
          <p:cxnSp>
            <p:nvCxnSpPr>
              <p:cNvPr id="45110" name="AutoShape 25">
                <a:extLst>
                  <a:ext uri="{FF2B5EF4-FFF2-40B4-BE49-F238E27FC236}">
                    <a16:creationId xmlns:a16="http://schemas.microsoft.com/office/drawing/2014/main" id="{5B1BB0C5-FEA6-6B33-72DB-FDD29C490A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272" y="3072"/>
                <a:ext cx="0" cy="382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73" name="Text Box 26">
                <a:extLst>
                  <a:ext uri="{FF2B5EF4-FFF2-40B4-BE49-F238E27FC236}">
                    <a16:creationId xmlns:a16="http://schemas.microsoft.com/office/drawing/2014/main" id="{8B54A216-251E-0804-DDF3-6204AADBE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120"/>
                <a:ext cx="575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000000"/>
                    </a:solidFill>
                    <a:latin typeface="+mn-lt"/>
                  </a:rPr>
                  <a:t>P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 (1 mol, l)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$100/min</a:t>
                </a:r>
              </a:p>
            </p:txBody>
          </p:sp>
          <p:sp>
            <p:nvSpPr>
              <p:cNvPr id="18474" name="Text Box 27">
                <a:extLst>
                  <a:ext uri="{FF2B5EF4-FFF2-40B4-BE49-F238E27FC236}">
                    <a16:creationId xmlns:a16="http://schemas.microsoft.com/office/drawing/2014/main" id="{FCA43D1C-282B-B579-8152-0D92A4BEC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2" y="1847"/>
                <a:ext cx="575" cy="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buSzPct val="100000"/>
                  <a:defRPr/>
                </a:pPr>
                <a:r>
                  <a:rPr lang="en-US" altLang="en-US" sz="1100" b="1" dirty="0">
                    <a:solidFill>
                      <a:srgbClr val="E46C0A"/>
                    </a:solidFill>
                    <a:latin typeface="+mn-lt"/>
                  </a:rPr>
                  <a:t>B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 (1 mol, g)</a:t>
                </a:r>
              </a:p>
              <a:p>
                <a:pPr eaLnBrk="1" hangingPunct="1">
                  <a:buSzPct val="100000"/>
                  <a:defRPr/>
                </a:pPr>
                <a:r>
                  <a:rPr lang="en-US" altLang="en-US" sz="1100" dirty="0">
                    <a:solidFill>
                      <a:srgbClr val="000000"/>
                    </a:solidFill>
                    <a:latin typeface="+mn-lt"/>
                  </a:rPr>
                  <a:t>$13/min</a:t>
                </a:r>
              </a:p>
            </p:txBody>
          </p:sp>
          <p:sp>
            <p:nvSpPr>
              <p:cNvPr id="18475" name="Line 28">
                <a:extLst>
                  <a:ext uri="{FF2B5EF4-FFF2-40B4-BE49-F238E27FC236}">
                    <a16:creationId xmlns:a16="http://schemas.microsoft.com/office/drawing/2014/main" id="{51FCB194-9B2C-0B86-3FC6-4C17CD716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1" y="2131"/>
                <a:ext cx="2" cy="4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  <p:sp>
          <p:nvSpPr>
            <p:cNvPr id="18466" name="Line 32">
              <a:extLst>
                <a:ext uri="{FF2B5EF4-FFF2-40B4-BE49-F238E27FC236}">
                  <a16:creationId xmlns:a16="http://schemas.microsoft.com/office/drawing/2014/main" id="{68D859A5-5EC0-3B91-D011-00FE938A7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330700"/>
              <a:ext cx="76041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18467" name="Line 33">
              <a:extLst>
                <a:ext uri="{FF2B5EF4-FFF2-40B4-BE49-F238E27FC236}">
                  <a16:creationId xmlns:a16="http://schemas.microsoft.com/office/drawing/2014/main" id="{38B6A134-9DCC-5592-94AE-81D0392C2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330700"/>
              <a:ext cx="0" cy="8366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cxnSp>
          <p:nvCxnSpPr>
            <p:cNvPr id="45107" name="AutoShape 34">
              <a:extLst>
                <a:ext uri="{FF2B5EF4-FFF2-40B4-BE49-F238E27FC236}">
                  <a16:creationId xmlns:a16="http://schemas.microsoft.com/office/drawing/2014/main" id="{A934D405-50F1-4746-12BA-907F8DD3E9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5168900"/>
              <a:ext cx="455613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69" name="Text Box 35">
            <a:extLst>
              <a:ext uri="{FF2B5EF4-FFF2-40B4-BE49-F238E27FC236}">
                <a16:creationId xmlns:a16="http://schemas.microsoft.com/office/drawing/2014/main" id="{4C3F3A5E-2FDC-2D81-510A-6994FE185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10038"/>
            <a:ext cx="1370013" cy="4635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Reactor 2, 300</a:t>
            </a:r>
            <a:r>
              <a:rPr lang="en-US" altLang="en-US" sz="1200" baseline="30000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 C</a:t>
            </a:r>
          </a:p>
          <a:p>
            <a:pPr algn="ctr" eaLnBrk="1" hangingPunct="1">
              <a:buSzPct val="100000"/>
              <a:defRPr/>
            </a:pPr>
            <a:r>
              <a:rPr lang="en-US" altLang="en-US" sz="12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1200" b="1" dirty="0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200" b="1" dirty="0">
                <a:solidFill>
                  <a:srgbClr val="000000"/>
                </a:solidFill>
                <a:latin typeface="+mn-lt"/>
              </a:rPr>
              <a:t> → P</a:t>
            </a:r>
          </a:p>
        </p:txBody>
      </p:sp>
      <p:grpSp>
        <p:nvGrpSpPr>
          <p:cNvPr id="45069" name="Group 36">
            <a:extLst>
              <a:ext uri="{FF2B5EF4-FFF2-40B4-BE49-F238E27FC236}">
                <a16:creationId xmlns:a16="http://schemas.microsoft.com/office/drawing/2014/main" id="{FA57DA55-2B82-F538-5633-B1B9ABCDECE0}"/>
              </a:ext>
            </a:extLst>
          </p:cNvPr>
          <p:cNvGrpSpPr>
            <a:grpSpLocks/>
          </p:cNvGrpSpPr>
          <p:nvPr/>
        </p:nvGrpSpPr>
        <p:grpSpPr bwMode="auto">
          <a:xfrm>
            <a:off x="2938463" y="1358900"/>
            <a:ext cx="2393950" cy="836613"/>
            <a:chOff x="1851" y="432"/>
            <a:chExt cx="1508" cy="527"/>
          </a:xfrm>
        </p:grpSpPr>
        <p:sp>
          <p:nvSpPr>
            <p:cNvPr id="18459" name="Text Box 37">
              <a:extLst>
                <a:ext uri="{FF2B5EF4-FFF2-40B4-BE49-F238E27FC236}">
                  <a16:creationId xmlns:a16="http://schemas.microsoft.com/office/drawing/2014/main" id="{4182B15E-858A-E31B-0AA6-9FD101D0A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479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F0"/>
                  </a:solidFill>
                  <a:latin typeface="+mn-lt"/>
                </a:rPr>
                <a:t>H</a:t>
              </a:r>
              <a:r>
                <a:rPr lang="en-US" altLang="en-US" sz="1100">
                  <a:solidFill>
                    <a:srgbClr val="00B0F0"/>
                  </a:solidFill>
                  <a:latin typeface="+mn-lt"/>
                </a:rPr>
                <a:t> 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(1 mol)</a:t>
              </a:r>
            </a:p>
            <a:p>
              <a:pPr eaLnBrk="1" hangingPunct="1">
                <a:buSzPct val="100000"/>
                <a:defRPr/>
              </a:pPr>
              <a:r>
                <a:rPr lang="en-US" altLang="en-US" sz="1100" b="1">
                  <a:solidFill>
                    <a:srgbClr val="00B050"/>
                  </a:solidFill>
                  <a:latin typeface="+mn-lt"/>
                </a:rPr>
                <a:t>D</a:t>
              </a:r>
              <a:r>
                <a:rPr lang="en-US" altLang="en-US" sz="1100">
                  <a:solidFill>
                    <a:srgbClr val="000000"/>
                  </a:solidFill>
                  <a:latin typeface="+mn-lt"/>
                </a:rPr>
                <a:t> (1 mol)</a:t>
              </a:r>
            </a:p>
          </p:txBody>
        </p:sp>
        <p:grpSp>
          <p:nvGrpSpPr>
            <p:cNvPr id="45100" name="Group 38">
              <a:extLst>
                <a:ext uri="{FF2B5EF4-FFF2-40B4-BE49-F238E27FC236}">
                  <a16:creationId xmlns:a16="http://schemas.microsoft.com/office/drawing/2014/main" id="{DC5568F1-D8CE-5F79-7D0C-A0B8C99AE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480"/>
              <a:ext cx="863" cy="479"/>
              <a:chOff x="1851" y="480"/>
              <a:chExt cx="863" cy="479"/>
            </a:xfrm>
          </p:grpSpPr>
          <p:sp>
            <p:nvSpPr>
              <p:cNvPr id="18462" name="Rectangle 39">
                <a:extLst>
                  <a:ext uri="{FF2B5EF4-FFF2-40B4-BE49-F238E27FC236}">
                    <a16:creationId xmlns:a16="http://schemas.microsoft.com/office/drawing/2014/main" id="{7A0478A5-47C3-5182-A4C2-DA3FA586B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480"/>
                <a:ext cx="815" cy="479"/>
              </a:xfrm>
              <a:prstGeom prst="rect">
                <a:avLst/>
              </a:prstGeom>
              <a:solidFill>
                <a:srgbClr val="C6D9F1"/>
              </a:solidFill>
              <a:ln w="255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18463" name="Text Box 40">
                <a:extLst>
                  <a:ext uri="{FF2B5EF4-FFF2-40B4-BE49-F238E27FC236}">
                    <a16:creationId xmlns:a16="http://schemas.microsoft.com/office/drawing/2014/main" id="{2982A85B-5AA2-5749-63F2-804424A91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1" y="573"/>
                <a:ext cx="863" cy="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buSzPct val="100000"/>
                  <a:defRPr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Reactor 1, 300</a:t>
                </a:r>
                <a:r>
                  <a:rPr lang="en-US" altLang="en-US" sz="1200" baseline="30000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+mn-lt"/>
                  </a:rPr>
                  <a:t> C</a:t>
                </a:r>
              </a:p>
              <a:p>
                <a:pPr algn="ctr" eaLnBrk="1" hangingPunct="1">
                  <a:buSzPct val="100000"/>
                  <a:defRPr/>
                </a:pPr>
                <a:r>
                  <a:rPr lang="en-US" altLang="en-US" sz="1200" b="1" dirty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+</a:t>
                </a:r>
                <a:r>
                  <a:rPr lang="en-US" altLang="en-US" sz="1200" b="1" dirty="0">
                    <a:solidFill>
                      <a:srgbClr val="FF0000"/>
                    </a:solidFill>
                    <a:latin typeface="+mn-lt"/>
                  </a:rPr>
                  <a:t> C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+mn-lt"/>
                  </a:rPr>
                  <a:t> → </a:t>
                </a:r>
                <a:r>
                  <a:rPr lang="en-US" altLang="en-US" sz="1200" b="1" dirty="0">
                    <a:solidFill>
                      <a:srgbClr val="00B0F0"/>
                    </a:solidFill>
                    <a:latin typeface="+mn-lt"/>
                  </a:rPr>
                  <a:t>H</a:t>
                </a:r>
              </a:p>
            </p:txBody>
          </p:sp>
        </p:grpSp>
        <p:cxnSp>
          <p:nvCxnSpPr>
            <p:cNvPr id="45101" name="AutoShape 41">
              <a:extLst>
                <a:ext uri="{FF2B5EF4-FFF2-40B4-BE49-F238E27FC236}">
                  <a16:creationId xmlns:a16="http://schemas.microsoft.com/office/drawing/2014/main" id="{7F7F676B-A0A8-6196-5469-D23A74EAFF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8" y="720"/>
              <a:ext cx="671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070" name="AutoShape 43">
            <a:extLst>
              <a:ext uri="{FF2B5EF4-FFF2-40B4-BE49-F238E27FC236}">
                <a16:creationId xmlns:a16="http://schemas.microsoft.com/office/drawing/2014/main" id="{B3AAEA18-724B-1C65-86E8-62BA3CCE08DC}"/>
              </a:ext>
            </a:extLst>
          </p:cNvPr>
          <p:cNvCxnSpPr>
            <a:cxnSpLocks noChangeShapeType="1"/>
            <a:endCxn id="18454" idx="0"/>
          </p:cNvCxnSpPr>
          <p:nvPr/>
        </p:nvCxnSpPr>
        <p:spPr bwMode="auto">
          <a:xfrm flipH="1">
            <a:off x="3048000" y="3570288"/>
            <a:ext cx="0" cy="6064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AutoShape 44">
            <a:extLst>
              <a:ext uri="{FF2B5EF4-FFF2-40B4-BE49-F238E27FC236}">
                <a16:creationId xmlns:a16="http://schemas.microsoft.com/office/drawing/2014/main" id="{B2D06789-3EB9-3A3C-0A0C-7888DE6227F9}"/>
              </a:ext>
            </a:extLst>
          </p:cNvPr>
          <p:cNvCxnSpPr>
            <a:cxnSpLocks noChangeShapeType="1"/>
            <a:stCxn id="18454" idx="6"/>
          </p:cNvCxnSpPr>
          <p:nvPr/>
        </p:nvCxnSpPr>
        <p:spPr bwMode="auto">
          <a:xfrm>
            <a:off x="3200400" y="4330700"/>
            <a:ext cx="760413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Text Box 45">
            <a:extLst>
              <a:ext uri="{FF2B5EF4-FFF2-40B4-BE49-F238E27FC236}">
                <a16:creationId xmlns:a16="http://schemas.microsoft.com/office/drawing/2014/main" id="{DEEB8CB9-082C-2741-F1A8-9CD8BA23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73500"/>
            <a:ext cx="760413" cy="4333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(2 mol)</a:t>
            </a:r>
          </a:p>
        </p:txBody>
      </p:sp>
      <p:grpSp>
        <p:nvGrpSpPr>
          <p:cNvPr id="45073" name="Group 46">
            <a:extLst>
              <a:ext uri="{FF2B5EF4-FFF2-40B4-BE49-F238E27FC236}">
                <a16:creationId xmlns:a16="http://schemas.microsoft.com/office/drawing/2014/main" id="{BD8F434A-7FB6-2BDA-E8D8-46F34659263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435100"/>
            <a:ext cx="1065213" cy="760413"/>
            <a:chOff x="3312" y="480"/>
            <a:chExt cx="671" cy="479"/>
          </a:xfrm>
        </p:grpSpPr>
        <p:sp>
          <p:nvSpPr>
            <p:cNvPr id="18457" name="Rectangle 47">
              <a:extLst>
                <a:ext uri="{FF2B5EF4-FFF2-40B4-BE49-F238E27FC236}">
                  <a16:creationId xmlns:a16="http://schemas.microsoft.com/office/drawing/2014/main" id="{02BA0A83-0291-5F09-C02A-46FEA4D2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480"/>
              <a:ext cx="623" cy="479"/>
            </a:xfrm>
            <a:prstGeom prst="rect">
              <a:avLst/>
            </a:prstGeom>
            <a:solidFill>
              <a:srgbClr val="C0504D"/>
            </a:solidFill>
            <a:ln w="255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18458" name="Text Box 48">
              <a:extLst>
                <a:ext uri="{FF2B5EF4-FFF2-40B4-BE49-F238E27FC236}">
                  <a16:creationId xmlns:a16="http://schemas.microsoft.com/office/drawing/2014/main" id="{7F3B19DA-8753-F9C9-495D-05C993E6C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522"/>
              <a:ext cx="671" cy="37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L-G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Separator</a:t>
              </a:r>
            </a:p>
            <a:p>
              <a:pPr algn="ctr" eaLnBrk="1" hangingPunct="1">
                <a:buSzPct val="100000"/>
                <a:defRPr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 80</a:t>
              </a:r>
              <a:r>
                <a:rPr lang="en-US" altLang="en-US" sz="1100" b="1" baseline="30000" dirty="0">
                  <a:solidFill>
                    <a:srgbClr val="000000"/>
                  </a:solidFill>
                  <a:latin typeface="+mn-lt"/>
                </a:rPr>
                <a:t>o</a:t>
              </a:r>
              <a:r>
                <a:rPr lang="en-US" altLang="en-US" sz="1100" b="1" dirty="0">
                  <a:solidFill>
                    <a:srgbClr val="000000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18448" name="Line 49">
            <a:extLst>
              <a:ext uri="{FF2B5EF4-FFF2-40B4-BE49-F238E27FC236}">
                <a16:creationId xmlns:a16="http://schemas.microsoft.com/office/drawing/2014/main" id="{59CAC947-BEA0-313D-DDDE-30B2FD1DD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128713"/>
            <a:ext cx="0" cy="307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8449" name="Line 50">
            <a:extLst>
              <a:ext uri="{FF2B5EF4-FFF2-40B4-BE49-F238E27FC236}">
                <a16:creationId xmlns:a16="http://schemas.microsoft.com/office/drawing/2014/main" id="{6FC67141-84D8-0913-4625-804D775DB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130300"/>
            <a:ext cx="989013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8450" name="Text Box 51">
            <a:extLst>
              <a:ext uri="{FF2B5EF4-FFF2-40B4-BE49-F238E27FC236}">
                <a16:creationId xmlns:a16="http://schemas.microsoft.com/office/drawing/2014/main" id="{4BE8DD61-EBF9-A283-19A8-AC4576BB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85800"/>
            <a:ext cx="989013" cy="4333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50"/>
                </a:solidFill>
                <a:latin typeface="+mn-lt"/>
              </a:rPr>
              <a:t>D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mol, g)</a:t>
            </a:r>
          </a:p>
          <a:p>
            <a:pPr eaLnBrk="1" hangingPunct="1">
              <a:buSzPct val="100000"/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$15/min</a:t>
            </a:r>
          </a:p>
        </p:txBody>
      </p:sp>
      <p:sp>
        <p:nvSpPr>
          <p:cNvPr id="18451" name="Text Box 53">
            <a:extLst>
              <a:ext uri="{FF2B5EF4-FFF2-40B4-BE49-F238E27FC236}">
                <a16:creationId xmlns:a16="http://schemas.microsoft.com/office/drawing/2014/main" id="{40E74BDD-AA79-4E18-711E-24A8DFB6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25700"/>
            <a:ext cx="912813" cy="2635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100">
                <a:solidFill>
                  <a:srgbClr val="000000"/>
                </a:solidFill>
                <a:latin typeface="+mn-lt"/>
              </a:rPr>
              <a:t> (1 mol, l)</a:t>
            </a:r>
          </a:p>
        </p:txBody>
      </p:sp>
      <p:sp>
        <p:nvSpPr>
          <p:cNvPr id="18452" name="Line 54">
            <a:extLst>
              <a:ext uri="{FF2B5EF4-FFF2-40B4-BE49-F238E27FC236}">
                <a16:creationId xmlns:a16="http://schemas.microsoft.com/office/drawing/2014/main" id="{DE5708DB-ED09-E624-FD6B-F00269E77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97100"/>
            <a:ext cx="0" cy="13700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8453" name="Line 55">
            <a:extLst>
              <a:ext uri="{FF2B5EF4-FFF2-40B4-BE49-F238E27FC236}">
                <a16:creationId xmlns:a16="http://schemas.microsoft.com/office/drawing/2014/main" id="{A073FF10-4D1F-8389-95DB-4AEF99F9FD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6413" y="3568700"/>
            <a:ext cx="2744787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8454" name="Oval 56">
            <a:extLst>
              <a:ext uri="{FF2B5EF4-FFF2-40B4-BE49-F238E27FC236}">
                <a16:creationId xmlns:a16="http://schemas.microsoft.com/office/drawing/2014/main" id="{ECA1FC17-7DC7-55FF-88ED-5B570A93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78300"/>
            <a:ext cx="303213" cy="303213"/>
          </a:xfrm>
          <a:prstGeom prst="ellips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600">
              <a:latin typeface="+mn-lt"/>
            </a:endParaRPr>
          </a:p>
        </p:txBody>
      </p:sp>
      <p:sp>
        <p:nvSpPr>
          <p:cNvPr id="18455" name="Text Box 57">
            <a:extLst>
              <a:ext uri="{FF2B5EF4-FFF2-40B4-BE49-F238E27FC236}">
                <a16:creationId xmlns:a16="http://schemas.microsoft.com/office/drawing/2014/main" id="{8E3CEEA8-D995-888D-53C4-83589A5B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63900"/>
            <a:ext cx="760413" cy="2635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100">
                <a:solidFill>
                  <a:srgbClr val="000000"/>
                </a:solidFill>
                <a:latin typeface="+mn-lt"/>
              </a:rPr>
              <a:t> (1 mol)</a:t>
            </a:r>
          </a:p>
        </p:txBody>
      </p:sp>
      <p:cxnSp>
        <p:nvCxnSpPr>
          <p:cNvPr id="45082" name="AutoShape 58">
            <a:extLst>
              <a:ext uri="{FF2B5EF4-FFF2-40B4-BE49-F238E27FC236}">
                <a16:creationId xmlns:a16="http://schemas.microsoft.com/office/drawing/2014/main" id="{9983C8EA-5E86-FFEF-F029-EE21D8BF54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7075" y="1127125"/>
            <a:ext cx="1149350" cy="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56">
            <a:extLst>
              <a:ext uri="{FF2B5EF4-FFF2-40B4-BE49-F238E27FC236}">
                <a16:creationId xmlns:a16="http://schemas.microsoft.com/office/drawing/2014/main" id="{20ADCE4D-2B7E-08D0-D429-81D3F5E7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932488"/>
            <a:ext cx="2005012" cy="587375"/>
          </a:xfrm>
          <a:prstGeom prst="rect">
            <a:avLst/>
          </a:prstGeom>
          <a:solidFill>
            <a:schemeClr val="accent1"/>
          </a:solidFill>
          <a:ln w="9360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1600" b="1" dirty="0">
                <a:solidFill>
                  <a:srgbClr val="FFFFFF"/>
                </a:solidFill>
                <a:latin typeface="+mn-lt"/>
              </a:rPr>
              <a:t>Overall Reaction</a:t>
            </a:r>
          </a:p>
          <a:p>
            <a:pPr algn="ctr" eaLnBrk="1" hangingPunct="1">
              <a:buSzPct val="100000"/>
              <a:defRPr/>
            </a:pPr>
            <a:r>
              <a:rPr lang="en-US" altLang="en-US" sz="1600" b="1" dirty="0">
                <a:solidFill>
                  <a:srgbClr val="FFFFFF"/>
                </a:solidFill>
                <a:latin typeface="+mn-lt"/>
              </a:rPr>
              <a:t>A + B + C → P</a:t>
            </a:r>
          </a:p>
        </p:txBody>
      </p:sp>
      <p:sp>
        <p:nvSpPr>
          <p:cNvPr id="63" name="Text Box 57">
            <a:extLst>
              <a:ext uri="{FF2B5EF4-FFF2-40B4-BE49-F238E27FC236}">
                <a16:creationId xmlns:a16="http://schemas.microsoft.com/office/drawing/2014/main" id="{DF69704D-AF76-7320-EC4B-9F55DB1B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069013"/>
            <a:ext cx="2667000" cy="341312"/>
          </a:xfrm>
          <a:prstGeom prst="rect">
            <a:avLst/>
          </a:prstGeom>
          <a:solidFill>
            <a:schemeClr val="accent6"/>
          </a:solidFill>
          <a:ln w="9360" cap="sq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Total revenue = $128/min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B7855C01-4677-3F5A-630F-D24E2EF988A2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  <p:grpSp>
        <p:nvGrpSpPr>
          <p:cNvPr id="65" name="Group 58">
            <a:extLst>
              <a:ext uri="{FF2B5EF4-FFF2-40B4-BE49-F238E27FC236}">
                <a16:creationId xmlns:a16="http://schemas.microsoft.com/office/drawing/2014/main" id="{45D25514-90A5-88F8-5730-1F64B75D830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29038"/>
            <a:ext cx="2438400" cy="1143000"/>
            <a:chOff x="336" y="1920"/>
            <a:chExt cx="1536" cy="720"/>
          </a:xfrm>
        </p:grpSpPr>
        <p:sp>
          <p:nvSpPr>
            <p:cNvPr id="45091" name="Text Box 59">
              <a:extLst>
                <a:ext uri="{FF2B5EF4-FFF2-40B4-BE49-F238E27FC236}">
                  <a16:creationId xmlns:a16="http://schemas.microsoft.com/office/drawing/2014/main" id="{0DE5C684-35F2-8E08-19C6-22B1453A2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304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E46C0A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 (1 mol)</a:t>
              </a:r>
            </a:p>
          </p:txBody>
        </p:sp>
        <p:cxnSp>
          <p:nvCxnSpPr>
            <p:cNvPr id="45092" name="AutoShape 60">
              <a:extLst>
                <a:ext uri="{FF2B5EF4-FFF2-40B4-BE49-F238E27FC236}">
                  <a16:creationId xmlns:a16="http://schemas.microsoft.com/office/drawing/2014/main" id="{2A429A1C-A5C0-18B2-AE9A-EED6560340C6}"/>
                </a:ext>
              </a:extLst>
            </p:cNvPr>
            <p:cNvCxnSpPr>
              <a:cxnSpLocks noChangeShapeType="1"/>
              <a:stCxn id="45094" idx="6"/>
              <a:endCxn id="18454" idx="2"/>
            </p:cNvCxnSpPr>
            <p:nvPr/>
          </p:nvCxnSpPr>
          <p:spPr bwMode="auto">
            <a:xfrm flipV="1">
              <a:off x="1151" y="2299"/>
              <a:ext cx="721" cy="5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61">
              <a:extLst>
                <a:ext uri="{FF2B5EF4-FFF2-40B4-BE49-F238E27FC236}">
                  <a16:creationId xmlns:a16="http://schemas.microsoft.com/office/drawing/2014/main" id="{76CA66C9-0B66-A034-58D0-7D7F1BD54B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6" y="1920"/>
              <a:ext cx="0" cy="287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4" name="Oval 62">
              <a:extLst>
                <a:ext uri="{FF2B5EF4-FFF2-40B4-BE49-F238E27FC236}">
                  <a16:creationId xmlns:a16="http://schemas.microsoft.com/office/drawing/2014/main" id="{BF8FCA60-380F-C5D0-A007-4456FB99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08"/>
              <a:ext cx="191" cy="191"/>
            </a:xfrm>
            <a:prstGeom prst="ellips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cxnSp>
          <p:nvCxnSpPr>
            <p:cNvPr id="45095" name="AutoShape 63">
              <a:extLst>
                <a:ext uri="{FF2B5EF4-FFF2-40B4-BE49-F238E27FC236}">
                  <a16:creationId xmlns:a16="http://schemas.microsoft.com/office/drawing/2014/main" id="{D3B9DA09-0B35-194D-2B11-7854EAF13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76" y="2304"/>
              <a:ext cx="384" cy="0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6" name="Text Box 64">
              <a:extLst>
                <a:ext uri="{FF2B5EF4-FFF2-40B4-BE49-F238E27FC236}">
                  <a16:creationId xmlns:a16="http://schemas.microsoft.com/office/drawing/2014/main" id="{3CEF4F91-E5F7-8EE5-B0EE-FE403FF2C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52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200" b="1">
                  <a:solidFill>
                    <a:srgbClr val="E46C0A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 (1 mol)</a:t>
              </a:r>
            </a:p>
            <a:p>
              <a:pPr eaLnBrk="1" hangingPunct="1">
                <a:buSzPct val="100000"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$13/min</a:t>
              </a:r>
            </a:p>
          </p:txBody>
        </p:sp>
      </p:grpSp>
      <p:sp>
        <p:nvSpPr>
          <p:cNvPr id="72" name="Text Box 45">
            <a:extLst>
              <a:ext uri="{FF2B5EF4-FFF2-40B4-BE49-F238E27FC236}">
                <a16:creationId xmlns:a16="http://schemas.microsoft.com/office/drawing/2014/main" id="{4EEFAFF4-3D19-2951-94D4-E16693C3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73500"/>
            <a:ext cx="760413" cy="4333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B0F0"/>
                </a:solidFill>
                <a:latin typeface="+mn-lt"/>
              </a:rPr>
              <a:t>H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E46C0A"/>
                </a:solidFill>
                <a:latin typeface="+mn-lt"/>
              </a:rPr>
              <a:t>B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</p:txBody>
      </p:sp>
      <p:sp>
        <p:nvSpPr>
          <p:cNvPr id="73" name="Text Box 31">
            <a:extLst>
              <a:ext uri="{FF2B5EF4-FFF2-40B4-BE49-F238E27FC236}">
                <a16:creationId xmlns:a16="http://schemas.microsoft.com/office/drawing/2014/main" id="{31E488FB-4CAE-AF0D-A4C3-3A678F53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3910013"/>
            <a:ext cx="836612" cy="4333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 (1 mol)</a:t>
            </a:r>
          </a:p>
          <a:p>
            <a:pPr eaLnBrk="1" hangingPunct="1">
              <a:buSzPct val="100000"/>
              <a:defRPr/>
            </a:pPr>
            <a:r>
              <a:rPr lang="en-US" altLang="en-US" sz="1100" dirty="0">
                <a:solidFill>
                  <a:srgbClr val="000000"/>
                </a:solidFill>
                <a:latin typeface="+mn-lt"/>
              </a:rPr>
              <a:t>$100/min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E18F8-33B0-5C4B-7C57-8DB8ADD66539}"/>
              </a:ext>
            </a:extLst>
          </p:cNvPr>
          <p:cNvSpPr txBox="1"/>
          <p:nvPr/>
        </p:nvSpPr>
        <p:spPr>
          <a:xfrm>
            <a:off x="1370013" y="5073650"/>
            <a:ext cx="3276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Same revenue, but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 less unit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+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1 smaller unit!!</a:t>
            </a:r>
          </a:p>
        </p:txBody>
      </p:sp>
      <p:cxnSp>
        <p:nvCxnSpPr>
          <p:cNvPr id="70" name="AutoShape 34">
            <a:extLst>
              <a:ext uri="{FF2B5EF4-FFF2-40B4-BE49-F238E27FC236}">
                <a16:creationId xmlns:a16="http://schemas.microsoft.com/office/drawing/2014/main" id="{24CE0D7A-D237-15A2-9C15-8CE41CD5DDB3}"/>
              </a:ext>
            </a:extLst>
          </p:cNvPr>
          <p:cNvCxnSpPr>
            <a:cxnSpLocks noChangeShapeType="1"/>
            <a:endCxn id="18467" idx="0"/>
          </p:cNvCxnSpPr>
          <p:nvPr/>
        </p:nvCxnSpPr>
        <p:spPr bwMode="auto">
          <a:xfrm flipV="1">
            <a:off x="5267325" y="4330700"/>
            <a:ext cx="752475" cy="635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/>
      <p:bldP spid="18446" grpId="0"/>
      <p:bldP spid="62" grpId="0" animBg="1"/>
      <p:bldP spid="63" grpId="0" animBg="1"/>
      <p:bldP spid="72" grpId="0"/>
      <p:bldP spid="73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2DCD49C-0D0B-94E8-0477-7DD126973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8013" cy="1141413"/>
          </a:xfrm>
        </p:spPr>
        <p:txBody>
          <a:bodyPr/>
          <a:lstStyle/>
          <a:p>
            <a:r>
              <a:rPr lang="en-US" alt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7291-C316-7E1B-AD35-176DA46AF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87563"/>
            <a:ext cx="8228013" cy="37036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Ultimate goal is to maximize profit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Minimize # and size of units by adjusting where streams enter/leave the process and the order of reactions and separations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Strategy: Whenever possible, convert lower value reactants to higher value products.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Sometimes, keeping your reactants is the better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1E3D60C-6388-4C5C-305B-76EEABFBC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What reactions are possible?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4C6D1AB-9320-41AF-CD9B-28F29D57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" y="1628775"/>
            <a:ext cx="4016375" cy="4525963"/>
          </a:xfrm>
        </p:spPr>
        <p:txBody>
          <a:bodyPr/>
          <a:lstStyle/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800"/>
              <a:t>B + </a:t>
            </a:r>
            <a:r>
              <a:rPr lang="en-US" altLang="en-US" sz="4800">
                <a:solidFill>
                  <a:srgbClr val="FEC100"/>
                </a:solidFill>
              </a:rPr>
              <a:t>H</a:t>
            </a:r>
            <a:r>
              <a:rPr lang="en-US" altLang="en-US" sz="4800"/>
              <a:t> → </a:t>
            </a:r>
            <a:r>
              <a:rPr lang="en-US" altLang="en-US" sz="4800">
                <a:solidFill>
                  <a:srgbClr val="00B05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800"/>
              <a:t>A + C → </a:t>
            </a:r>
            <a:r>
              <a:rPr lang="en-US" altLang="en-US" sz="4800">
                <a:solidFill>
                  <a:srgbClr val="FEC100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800"/>
              <a:t>B + C → </a:t>
            </a:r>
            <a:r>
              <a:rPr lang="en-US" altLang="en-US" sz="4800">
                <a:solidFill>
                  <a:srgbClr val="C00100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800"/>
              <a:t>B + D → </a:t>
            </a:r>
            <a:r>
              <a:rPr lang="en-US" altLang="en-US" sz="4800">
                <a:solidFill>
                  <a:srgbClr val="C00100"/>
                </a:solidFill>
              </a:rPr>
              <a:t>Q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8581B93-A922-0997-1E7B-8CAA3B639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27188"/>
            <a:ext cx="4800600" cy="45259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4800" kern="0" dirty="0">
                <a:solidFill>
                  <a:srgbClr val="00B050"/>
                </a:solidFill>
              </a:rPr>
              <a:t>Key product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4800" kern="0" dirty="0">
                <a:solidFill>
                  <a:srgbClr val="FFC000"/>
                </a:solidFill>
              </a:rPr>
              <a:t>Needed reactant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4800" kern="0" dirty="0">
                <a:solidFill>
                  <a:srgbClr val="C00000"/>
                </a:solidFill>
              </a:rPr>
              <a:t>Side reaction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4800" kern="0" dirty="0">
                <a:solidFill>
                  <a:srgbClr val="C00000"/>
                </a:solidFill>
              </a:rPr>
              <a:t>Side reaction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F0FBDF07-382F-8B87-21B3-8DF133015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What are our goals?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277B1-35BE-BA07-B296-FFA6BC5E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7975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22787B5-B230-6D20-B56D-7DC13BC1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743075"/>
            <a:ext cx="4648200" cy="17621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ea typeface="ＭＳ Ｐゴシック" charset="0"/>
              </a:rPr>
              <a:t>Maximize </a:t>
            </a:r>
            <a:r>
              <a:rPr lang="en-US" sz="3200" b="1" kern="0" dirty="0">
                <a:ea typeface="ＭＳ Ｐゴシック" charset="0"/>
              </a:rPr>
              <a:t>revenue</a:t>
            </a:r>
          </a:p>
          <a:p>
            <a:pPr marL="514350" indent="-51435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ea typeface="ＭＳ Ｐゴシック" charset="0"/>
              </a:rPr>
              <a:t>Minimize # of units</a:t>
            </a:r>
          </a:p>
          <a:p>
            <a:pPr marL="514350" indent="-51435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kern="0" dirty="0">
                <a:ea typeface="ＭＳ Ｐゴシック" charset="0"/>
              </a:rPr>
              <a:t>Minimize size of units</a:t>
            </a:r>
          </a:p>
        </p:txBody>
      </p:sp>
      <p:grpSp>
        <p:nvGrpSpPr>
          <p:cNvPr id="9221" name="Group 1">
            <a:extLst>
              <a:ext uri="{FF2B5EF4-FFF2-40B4-BE49-F238E27FC236}">
                <a16:creationId xmlns:a16="http://schemas.microsoft.com/office/drawing/2014/main" id="{FE544DBB-185A-BF25-BBA1-5236223B8D2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191000"/>
            <a:ext cx="8193088" cy="1571625"/>
            <a:chOff x="303728" y="4764080"/>
            <a:chExt cx="8192572" cy="1571842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CC947EE1-5D02-2065-732B-C2FA40418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194" y="5334072"/>
              <a:ext cx="7848106" cy="58745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3200" i="1" dirty="0">
                  <a:solidFill>
                    <a:srgbClr val="000000"/>
                  </a:solidFill>
                  <a:latin typeface="+mn-lt"/>
                </a:rPr>
                <a:t>Strategy</a:t>
              </a:r>
              <a:r>
                <a:rPr lang="en-US" altLang="en-US" sz="3200" dirty="0">
                  <a:solidFill>
                    <a:srgbClr val="000000"/>
                  </a:solidFill>
                  <a:latin typeface="+mn-lt"/>
                </a:rPr>
                <a:t>: Whenever possible, convert</a:t>
              </a:r>
              <a:endParaRPr lang="en-US" altLang="en-US" sz="32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C8787D36-8BA7-8F78-D57F-81A28EA3F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28" y="4764080"/>
              <a:ext cx="4190736" cy="157184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en-US" altLang="en-US" sz="3200" b="1" dirty="0">
                  <a:solidFill>
                    <a:srgbClr val="CC0000"/>
                  </a:solidFill>
                  <a:latin typeface="+mn-lt"/>
                </a:rPr>
                <a:t>  						    lower value reactant</a:t>
              </a:r>
              <a:endParaRPr lang="en-US" altLang="en-US" sz="32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1D8638A-93B2-73C0-6E68-85F33911B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466" y="5245159"/>
              <a:ext cx="4190736" cy="107964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endParaRPr lang="en-US" altLang="en-US" sz="32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buSzPct val="100000"/>
                <a:defRPr/>
              </a:pPr>
              <a:r>
                <a:rPr lang="en-US" altLang="en-US" sz="3200" dirty="0">
                  <a:solidFill>
                    <a:srgbClr val="000000"/>
                  </a:solidFill>
                  <a:latin typeface="+mn-lt"/>
                </a:rPr>
                <a:t>to </a:t>
              </a:r>
              <a:r>
                <a:rPr lang="en-US" altLang="en-US" sz="3200" b="1" dirty="0">
                  <a:solidFill>
                    <a:srgbClr val="00B050"/>
                  </a:solidFill>
                  <a:latin typeface="+mn-lt"/>
                </a:rPr>
                <a:t>higher value product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D98E296-E12C-1D2E-B563-EE3F275A43A3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609600"/>
          <a:ext cx="7010400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Market 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phic 6" descr="Grinning Face with No Fill">
            <a:extLst>
              <a:ext uri="{FF2B5EF4-FFF2-40B4-BE49-F238E27FC236}">
                <a16:creationId xmlns:a16="http://schemas.microsoft.com/office/drawing/2014/main" id="{2012E87F-D645-1869-B0DF-ACD94573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505200"/>
            <a:ext cx="5111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8" descr="Neutral Face with No Fill">
            <a:extLst>
              <a:ext uri="{FF2B5EF4-FFF2-40B4-BE49-F238E27FC236}">
                <a16:creationId xmlns:a16="http://schemas.microsoft.com/office/drawing/2014/main" id="{C4094040-F97B-BE75-E336-63372BCF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98780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10" descr="Crying Face with No Fill">
            <a:extLst>
              <a:ext uri="{FF2B5EF4-FFF2-40B4-BE49-F238E27FC236}">
                <a16:creationId xmlns:a16="http://schemas.microsoft.com/office/drawing/2014/main" id="{1800A243-FC64-CB7F-E7A5-ACBB2E09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4783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365A797-6E16-FCB0-01BF-D49CAFF2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5334000"/>
            <a:ext cx="784860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200" i="1" dirty="0">
                <a:solidFill>
                  <a:srgbClr val="000000"/>
                </a:solidFill>
                <a:latin typeface="+mn-lt"/>
              </a:rPr>
              <a:t>Strategy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: Whenever possible, convert</a:t>
            </a:r>
            <a:endParaRPr lang="en-US" altLang="en-US" sz="32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1312" name="Straight Connector 8">
            <a:extLst>
              <a:ext uri="{FF2B5EF4-FFF2-40B4-BE49-F238E27FC236}">
                <a16:creationId xmlns:a16="http://schemas.microsoft.com/office/drawing/2014/main" id="{2DFA93A0-D5AA-E750-A28C-8E24AC6E1C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35052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13" name="Straight Connector 9">
            <a:extLst>
              <a:ext uri="{FF2B5EF4-FFF2-40B4-BE49-F238E27FC236}">
                <a16:creationId xmlns:a16="http://schemas.microsoft.com/office/drawing/2014/main" id="{4D85EF8C-11D9-F984-B288-DFEB8A7CDF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30480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4">
            <a:extLst>
              <a:ext uri="{FF2B5EF4-FFF2-40B4-BE49-F238E27FC236}">
                <a16:creationId xmlns:a16="http://schemas.microsoft.com/office/drawing/2014/main" id="{74BE2648-A05D-C31C-7D99-A2A4D92C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764088"/>
            <a:ext cx="4191000" cy="15716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200" b="1" dirty="0">
                <a:solidFill>
                  <a:srgbClr val="CC0000"/>
                </a:solidFill>
                <a:latin typeface="+mn-lt"/>
              </a:rPr>
              <a:t>  						    lower value reactant</a:t>
            </a:r>
            <a:endParaRPr lang="en-US" altLang="en-US" sz="3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46EE3-37B0-EB62-1221-285C4E43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073150"/>
            <a:ext cx="6172200" cy="1944688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48A0484-CCED-B170-CED6-CF43E2C32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45100"/>
            <a:ext cx="4191000" cy="1079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en-US" altLang="en-US" sz="32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SzPct val="100000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US" altLang="en-US" sz="3200" b="1" dirty="0">
                <a:solidFill>
                  <a:srgbClr val="00B050"/>
                </a:solidFill>
                <a:latin typeface="+mn-lt"/>
              </a:rPr>
              <a:t>higher value 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4BDE5-024D-045C-8E16-95C69694F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090738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A93BA-1DEF-D327-B96B-B778E416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066800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7AE055E3-0217-10DE-7B90-B8C681371A4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19200"/>
          <a:ext cx="7010400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Market 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289DD35-9B62-D9DE-E896-7FF8B513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22275"/>
            <a:ext cx="845820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Do we want to convert </a:t>
            </a:r>
            <a:r>
              <a:rPr lang="en-US" altLang="en-US" sz="3200" i="1" dirty="0">
                <a:solidFill>
                  <a:srgbClr val="000000"/>
                </a:solidFill>
                <a:latin typeface="+mn-lt"/>
              </a:rPr>
              <a:t>all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reactants to products?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2C01F-1B29-6B1E-B23D-200225AC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867400"/>
            <a:ext cx="8051800" cy="5572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NO! Q and R are worth less than their reactants!</a:t>
            </a:r>
          </a:p>
        </p:txBody>
      </p:sp>
      <p:cxnSp>
        <p:nvCxnSpPr>
          <p:cNvPr id="12334" name="Straight Connector 8">
            <a:extLst>
              <a:ext uri="{FF2B5EF4-FFF2-40B4-BE49-F238E27FC236}">
                <a16:creationId xmlns:a16="http://schemas.microsoft.com/office/drawing/2014/main" id="{ACD842FE-53AA-BA60-95D8-02D1E5599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40386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5" name="Straight Connector 9">
            <a:extLst>
              <a:ext uri="{FF2B5EF4-FFF2-40B4-BE49-F238E27FC236}">
                <a16:creationId xmlns:a16="http://schemas.microsoft.com/office/drawing/2014/main" id="{0B1A4BEA-3237-504D-8627-C7684F5DA6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35814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807825C-81DA-7A5E-D1F9-4932CF26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178050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A22E83-7BCB-1254-9C67-E4F2691F2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657475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E3E0C5-BEB3-BF0E-305B-9866025A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5129213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045D4E-CF86-F07B-9934-8D86BBCA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05175"/>
            <a:ext cx="1130300" cy="863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2500" b="1" dirty="0">
                <a:solidFill>
                  <a:srgbClr val="C00000"/>
                </a:solidFill>
                <a:latin typeface="+mn-lt"/>
              </a:rPr>
              <a:t>-15 $/mol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F36F1-1A5C-5CA9-7207-40E5CD62C24F}"/>
              </a:ext>
            </a:extLst>
          </p:cNvPr>
          <p:cNvSpPr txBox="1"/>
          <p:nvPr/>
        </p:nvSpPr>
        <p:spPr>
          <a:xfrm>
            <a:off x="7620000" y="2894013"/>
            <a:ext cx="1752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Franklin Gothic Book" panose="020B0503020102020204"/>
              </a:rPr>
              <a:t>B + C → </a:t>
            </a:r>
            <a:r>
              <a:rPr lang="en-US" altLang="en-US" sz="2400" kern="0" dirty="0">
                <a:solidFill>
                  <a:srgbClr val="C00100"/>
                </a:solidFill>
                <a:latin typeface="Franklin Gothic Book" panose="020B0503020102020204"/>
              </a:rPr>
              <a:t>R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B925BF54-33AE-042B-1AA9-EA7F9A1D0C63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19200"/>
          <a:ext cx="7010400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Market Value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Reactant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By-Product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EF16F0A-8EF3-F316-C2D9-3562BAF3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22275"/>
            <a:ext cx="845820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Do we want to convert </a:t>
            </a:r>
            <a:r>
              <a:rPr lang="en-US" altLang="en-US" sz="3200" i="1" dirty="0">
                <a:solidFill>
                  <a:srgbClr val="000000"/>
                </a:solidFill>
                <a:latin typeface="+mn-lt"/>
              </a:rPr>
              <a:t>all</a:t>
            </a: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 reactants to products?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EBD51-B2AB-C3DB-C219-78A60204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867400"/>
            <a:ext cx="8051800" cy="5572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NO! Q and R are worth less than their reactants!</a:t>
            </a:r>
          </a:p>
        </p:txBody>
      </p:sp>
      <p:cxnSp>
        <p:nvCxnSpPr>
          <p:cNvPr id="14382" name="Straight Connector 8">
            <a:extLst>
              <a:ext uri="{FF2B5EF4-FFF2-40B4-BE49-F238E27FC236}">
                <a16:creationId xmlns:a16="http://schemas.microsoft.com/office/drawing/2014/main" id="{B6E45D3C-8DFD-41EA-3402-9DD08A7B40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40386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3" name="Straight Connector 9">
            <a:extLst>
              <a:ext uri="{FF2B5EF4-FFF2-40B4-BE49-F238E27FC236}">
                <a16:creationId xmlns:a16="http://schemas.microsoft.com/office/drawing/2014/main" id="{22A5664D-2A25-68FD-7574-744C484D46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3581400"/>
            <a:ext cx="701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88B24FF-FCF4-1211-8B4E-1262F0A8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178050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9CF883-2230-6545-E463-15FD5F15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3165475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CC0B9-9C39-1CCC-74E7-7F57CD8C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4651375"/>
            <a:ext cx="6172200" cy="37465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66BF5D-F608-1F37-6FEC-ECE02381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313" y="3275013"/>
            <a:ext cx="1130300" cy="863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sz="2500" b="1" dirty="0">
                <a:solidFill>
                  <a:srgbClr val="C00000"/>
                </a:solidFill>
                <a:latin typeface="+mn-lt"/>
              </a:rPr>
              <a:t>-22 $/mol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45AAD-6396-EB6B-CEC0-9AA5D7BB0521}"/>
              </a:ext>
            </a:extLst>
          </p:cNvPr>
          <p:cNvSpPr txBox="1"/>
          <p:nvPr/>
        </p:nvSpPr>
        <p:spPr>
          <a:xfrm>
            <a:off x="7620000" y="2889250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Franklin Gothic Book" panose="020B0503020102020204"/>
              </a:rPr>
              <a:t>B + D → </a:t>
            </a:r>
            <a:r>
              <a:rPr lang="en-US" altLang="en-US" sz="2400" kern="0" dirty="0">
                <a:solidFill>
                  <a:srgbClr val="C00100"/>
                </a:solidFill>
                <a:latin typeface="Franklin Gothic Book" panose="020B0503020102020204"/>
              </a:rPr>
              <a:t>Q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021B276-3F4F-E6AF-CF63-E3E292EC1009}"/>
              </a:ext>
            </a:extLst>
          </p:cNvPr>
          <p:cNvSpPr txBox="1">
            <a:spLocks/>
          </p:cNvSpPr>
          <p:nvPr/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kern="0" dirty="0">
                <a:ea typeface="+mj-ea"/>
              </a:rPr>
              <a:t>Separations</a:t>
            </a:r>
          </a:p>
        </p:txBody>
      </p:sp>
      <p:grpSp>
        <p:nvGrpSpPr>
          <p:cNvPr id="16387" name="Group 16391">
            <a:extLst>
              <a:ext uri="{FF2B5EF4-FFF2-40B4-BE49-F238E27FC236}">
                <a16:creationId xmlns:a16="http://schemas.microsoft.com/office/drawing/2014/main" id="{2CB8DBE4-8CEC-E301-789B-6A1DB4E29C88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079500"/>
            <a:ext cx="8499475" cy="4986338"/>
            <a:chOff x="389417" y="1254244"/>
            <a:chExt cx="8498681" cy="4986219"/>
          </a:xfrm>
        </p:grpSpPr>
        <p:grpSp>
          <p:nvGrpSpPr>
            <p:cNvPr id="16396" name="Group 15">
              <a:extLst>
                <a:ext uri="{FF2B5EF4-FFF2-40B4-BE49-F238E27FC236}">
                  <a16:creationId xmlns:a16="http://schemas.microsoft.com/office/drawing/2014/main" id="{D156A76C-A00E-C341-CE26-014D0996C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798" y="5334000"/>
              <a:ext cx="8115300" cy="906463"/>
              <a:chOff x="457200" y="5676900"/>
              <a:chExt cx="8115300" cy="906462"/>
            </a:xfrm>
          </p:grpSpPr>
          <p:cxnSp>
            <p:nvCxnSpPr>
              <p:cNvPr id="16445" name="Straight Connector 3">
                <a:extLst>
                  <a:ext uri="{FF2B5EF4-FFF2-40B4-BE49-F238E27FC236}">
                    <a16:creationId xmlns:a16="http://schemas.microsoft.com/office/drawing/2014/main" id="{A9611132-1744-B5A7-97BE-24E835A751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7200" y="5908674"/>
                <a:ext cx="800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6" name="Straight Connector 7">
                <a:extLst>
                  <a:ext uri="{FF2B5EF4-FFF2-40B4-BE49-F238E27FC236}">
                    <a16:creationId xmlns:a16="http://schemas.microsoft.com/office/drawing/2014/main" id="{07DF0B16-A837-CBB5-FDD7-642B7C4247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95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7" name="Straight Connector 8">
                <a:extLst>
                  <a:ext uri="{FF2B5EF4-FFF2-40B4-BE49-F238E27FC236}">
                    <a16:creationId xmlns:a16="http://schemas.microsoft.com/office/drawing/2014/main" id="{9F71815D-80E7-C00E-FDC7-63C002EDCC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8" name="Straight Connector 9">
                <a:extLst>
                  <a:ext uri="{FF2B5EF4-FFF2-40B4-BE49-F238E27FC236}">
                    <a16:creationId xmlns:a16="http://schemas.microsoft.com/office/drawing/2014/main" id="{7D40723B-41D7-F3BE-FACA-650BF8FC4C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53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9" name="Straight Connector 10">
                <a:extLst>
                  <a:ext uri="{FF2B5EF4-FFF2-40B4-BE49-F238E27FC236}">
                    <a16:creationId xmlns:a16="http://schemas.microsoft.com/office/drawing/2014/main" id="{980E760F-084C-A769-5226-0C5E473558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81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F533B5EE-865C-013C-832D-2A43A9099A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729" y="6202372"/>
                <a:ext cx="1066700" cy="369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-</a:t>
                </a: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100</a:t>
                </a:r>
                <a:r>
                  <a:rPr lang="en-US" altLang="en-US" baseline="300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83C6999C-8116-6F6A-5BD8-4F09A3B88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709" y="6197609"/>
                <a:ext cx="914315" cy="36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0</a:t>
                </a:r>
                <a:r>
                  <a:rPr lang="en-US" altLang="en-US" baseline="300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77BEB2C8-434F-50FF-B9E8-6DBC19200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8110" y="6213483"/>
                <a:ext cx="990507" cy="36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100</a:t>
                </a:r>
                <a:r>
                  <a:rPr lang="en-US" altLang="en-US" baseline="300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D87CA906-340B-41BB-619F-DD9EBEA52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1993" y="6213483"/>
                <a:ext cx="990507" cy="36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200</a:t>
                </a:r>
                <a:r>
                  <a:rPr lang="en-US" altLang="en-US" baseline="300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altLang="en-US" dirty="0">
                    <a:solidFill>
                      <a:schemeClr val="tx1"/>
                    </a:solidFill>
                    <a:latin typeface="+mn-lt"/>
                  </a:rPr>
                  <a:t>C</a:t>
                </a:r>
              </a:p>
            </p:txBody>
          </p:sp>
          <p:cxnSp>
            <p:nvCxnSpPr>
              <p:cNvPr id="16454" name="Straight Connector 10">
                <a:extLst>
                  <a:ext uri="{FF2B5EF4-FFF2-40B4-BE49-F238E27FC236}">
                    <a16:creationId xmlns:a16="http://schemas.microsoft.com/office/drawing/2014/main" id="{790B3EDC-FA86-66A0-2846-02B9430C7C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38400" y="56769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55" name="Straight Connector 10">
                <a:extLst>
                  <a:ext uri="{FF2B5EF4-FFF2-40B4-BE49-F238E27FC236}">
                    <a16:creationId xmlns:a16="http://schemas.microsoft.com/office/drawing/2014/main" id="{54BCFF69-5CBD-796B-0BE4-0FF4543EC6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24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56" name="Straight Connector 10">
                <a:extLst>
                  <a:ext uri="{FF2B5EF4-FFF2-40B4-BE49-F238E27FC236}">
                    <a16:creationId xmlns:a16="http://schemas.microsoft.com/office/drawing/2014/main" id="{ADCFC4ED-90B0-439C-E1DF-6740BED76C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5680074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397" name="Group 15">
              <a:extLst>
                <a:ext uri="{FF2B5EF4-FFF2-40B4-BE49-F238E27FC236}">
                  <a16:creationId xmlns:a16="http://schemas.microsoft.com/office/drawing/2014/main" id="{18CBF1E9-C43D-64A9-0C9D-46865620A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17" y="1254244"/>
              <a:ext cx="8252608" cy="369332"/>
              <a:chOff x="454819" y="1711444"/>
              <a:chExt cx="8252608" cy="369332"/>
            </a:xfrm>
          </p:grpSpPr>
          <p:grpSp>
            <p:nvGrpSpPr>
              <p:cNvPr id="16440" name="Group 12">
                <a:extLst>
                  <a:ext uri="{FF2B5EF4-FFF2-40B4-BE49-F238E27FC236}">
                    <a16:creationId xmlns:a16="http://schemas.microsoft.com/office/drawing/2014/main" id="{F3379F9C-9227-4D3C-82B4-E45FDF349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37" y="1758950"/>
                <a:ext cx="7873990" cy="274320"/>
                <a:chOff x="508000" y="1644650"/>
                <a:chExt cx="7873990" cy="274320"/>
              </a:xfrm>
            </p:grpSpPr>
            <p:sp>
              <p:nvSpPr>
                <p:cNvPr id="16442" name="Rectangle 29">
                  <a:extLst>
                    <a:ext uri="{FF2B5EF4-FFF2-40B4-BE49-F238E27FC236}">
                      <a16:creationId xmlns:a16="http://schemas.microsoft.com/office/drawing/2014/main" id="{8A2058EE-A8CD-8411-E627-C7D3F38F4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6800" y="1644811"/>
                  <a:ext cx="3505190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5D25279-FD55-F044-B467-69D7171CD978}"/>
                    </a:ext>
                  </a:extLst>
                </p:cNvPr>
                <p:cNvSpPr/>
                <p:nvPr/>
              </p:nvSpPr>
              <p:spPr bwMode="auto">
                <a:xfrm>
                  <a:off x="508759" y="1644768"/>
                  <a:ext cx="1777834" cy="27463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dirty="0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44" name="Rectangle 31">
                  <a:extLst>
                    <a:ext uri="{FF2B5EF4-FFF2-40B4-BE49-F238E27FC236}">
                      <a16:creationId xmlns:a16="http://schemas.microsoft.com/office/drawing/2014/main" id="{F1AC7493-F7D8-4187-1EAB-FA3C90F2D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6000" y="1648000"/>
                  <a:ext cx="2590800" cy="27097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031C32-55A3-C160-443B-DB1EEBBD7817}"/>
                  </a:ext>
                </a:extLst>
              </p:cNvPr>
              <p:cNvSpPr txBox="1"/>
              <p:nvPr/>
            </p:nvSpPr>
            <p:spPr>
              <a:xfrm>
                <a:off x="454819" y="1711444"/>
                <a:ext cx="304772" cy="369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A</a:t>
                </a:r>
              </a:p>
            </p:txBody>
          </p:sp>
        </p:grpSp>
        <p:grpSp>
          <p:nvGrpSpPr>
            <p:cNvPr id="16398" name="Group 16383">
              <a:extLst>
                <a:ext uri="{FF2B5EF4-FFF2-40B4-BE49-F238E27FC236}">
                  <a16:creationId xmlns:a16="http://schemas.microsoft.com/office/drawing/2014/main" id="{2D0ED77E-8077-3F49-635A-0DC720C1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17" y="1768968"/>
              <a:ext cx="8252608" cy="369332"/>
              <a:chOff x="454819" y="2226168"/>
              <a:chExt cx="8252608" cy="369332"/>
            </a:xfrm>
          </p:grpSpPr>
          <p:grpSp>
            <p:nvGrpSpPr>
              <p:cNvPr id="16435" name="Group 6">
                <a:extLst>
                  <a:ext uri="{FF2B5EF4-FFF2-40B4-BE49-F238E27FC236}">
                    <a16:creationId xmlns:a16="http://schemas.microsoft.com/office/drawing/2014/main" id="{44640CAC-6B27-AA6B-EE4E-82E80D6CB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2273755"/>
                <a:ext cx="7873981" cy="275020"/>
                <a:chOff x="508000" y="3888675"/>
                <a:chExt cx="7873981" cy="27502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B037C09-1108-8C1D-1CBA-661DDB969268}"/>
                    </a:ext>
                  </a:extLst>
                </p:cNvPr>
                <p:cNvSpPr/>
                <p:nvPr/>
              </p:nvSpPr>
              <p:spPr bwMode="auto">
                <a:xfrm>
                  <a:off x="508750" y="3888326"/>
                  <a:ext cx="2844534" cy="30003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38" name="Rectangle 27">
                  <a:extLst>
                    <a:ext uri="{FF2B5EF4-FFF2-40B4-BE49-F238E27FC236}">
                      <a16:creationId xmlns:a16="http://schemas.microsoft.com/office/drawing/2014/main" id="{735851AC-D587-DCD8-8A11-3792416C4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2800" y="3889025"/>
                  <a:ext cx="2288219" cy="2743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39" name="Rectangle 32">
                  <a:extLst>
                    <a:ext uri="{FF2B5EF4-FFF2-40B4-BE49-F238E27FC236}">
                      <a16:creationId xmlns:a16="http://schemas.microsoft.com/office/drawing/2014/main" id="{0B2E37CC-A773-98B4-1031-9D8C48BEF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1019" y="3888675"/>
                  <a:ext cx="2740962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0C3CA4-4DAC-99AD-6BB1-0FAFA6052FD9}"/>
                  </a:ext>
                </a:extLst>
              </p:cNvPr>
              <p:cNvSpPr txBox="1"/>
              <p:nvPr/>
            </p:nvSpPr>
            <p:spPr>
              <a:xfrm>
                <a:off x="454819" y="2225782"/>
                <a:ext cx="304772" cy="369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B</a:t>
                </a:r>
              </a:p>
            </p:txBody>
          </p:sp>
        </p:grpSp>
        <p:grpSp>
          <p:nvGrpSpPr>
            <p:cNvPr id="16399" name="Group 16384">
              <a:extLst>
                <a:ext uri="{FF2B5EF4-FFF2-40B4-BE49-F238E27FC236}">
                  <a16:creationId xmlns:a16="http://schemas.microsoft.com/office/drawing/2014/main" id="{D8216CA9-4490-2EA5-6AA7-5F2071CC7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17" y="2283692"/>
              <a:ext cx="8252608" cy="369332"/>
              <a:chOff x="454819" y="2740892"/>
              <a:chExt cx="8252608" cy="369332"/>
            </a:xfrm>
          </p:grpSpPr>
          <p:grpSp>
            <p:nvGrpSpPr>
              <p:cNvPr id="16430" name="Group 7">
                <a:extLst>
                  <a:ext uri="{FF2B5EF4-FFF2-40B4-BE49-F238E27FC236}">
                    <a16:creationId xmlns:a16="http://schemas.microsoft.com/office/drawing/2014/main" id="{F032306D-07AE-A610-5154-F370F7219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2789260"/>
                <a:ext cx="7873981" cy="274320"/>
                <a:chOff x="508000" y="2838161"/>
                <a:chExt cx="7873981" cy="2743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6FC33D1-C7EC-3907-3FCF-73A67AA1C68A}"/>
                    </a:ext>
                  </a:extLst>
                </p:cNvPr>
                <p:cNvSpPr/>
                <p:nvPr/>
              </p:nvSpPr>
              <p:spPr bwMode="auto">
                <a:xfrm>
                  <a:off x="508750" y="2838232"/>
                  <a:ext cx="2154037" cy="27463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33" name="Rectangle 26">
                  <a:extLst>
                    <a:ext uri="{FF2B5EF4-FFF2-40B4-BE49-F238E27FC236}">
                      <a16:creationId xmlns:a16="http://schemas.microsoft.com/office/drawing/2014/main" id="{A1E7F5AF-1FE0-E42A-ECD3-ED4975981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2238" y="2838161"/>
                  <a:ext cx="1604962" cy="273029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34" name="Rectangle 33">
                  <a:extLst>
                    <a:ext uri="{FF2B5EF4-FFF2-40B4-BE49-F238E27FC236}">
                      <a16:creationId xmlns:a16="http://schemas.microsoft.com/office/drawing/2014/main" id="{328E34CB-4CEE-6BA2-F9F5-1958475F4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7200" y="2838161"/>
                  <a:ext cx="4114781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821826-C6E4-5249-EA5F-595834DDB367}"/>
                  </a:ext>
                </a:extLst>
              </p:cNvPr>
              <p:cNvSpPr txBox="1"/>
              <p:nvPr/>
            </p:nvSpPr>
            <p:spPr>
              <a:xfrm>
                <a:off x="454819" y="2740119"/>
                <a:ext cx="304772" cy="369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6400" name="Group 16386">
              <a:extLst>
                <a:ext uri="{FF2B5EF4-FFF2-40B4-BE49-F238E27FC236}">
                  <a16:creationId xmlns:a16="http://schemas.microsoft.com/office/drawing/2014/main" id="{184FB0DF-2D4A-FE33-454B-7E954C337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17" y="2786292"/>
              <a:ext cx="8252608" cy="369332"/>
              <a:chOff x="454819" y="3243492"/>
              <a:chExt cx="8252608" cy="369332"/>
            </a:xfrm>
          </p:grpSpPr>
          <p:grpSp>
            <p:nvGrpSpPr>
              <p:cNvPr id="16425" name="Group 51">
                <a:extLst>
                  <a:ext uri="{FF2B5EF4-FFF2-40B4-BE49-F238E27FC236}">
                    <a16:creationId xmlns:a16="http://schemas.microsoft.com/office/drawing/2014/main" id="{935B3E7B-37CD-29A9-5144-6FCE28B050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3304065"/>
                <a:ext cx="7873981" cy="274320"/>
                <a:chOff x="508000" y="2838161"/>
                <a:chExt cx="7873981" cy="27432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99547DA-A5E5-BD87-1C41-E411D8E96879}"/>
                    </a:ext>
                  </a:extLst>
                </p:cNvPr>
                <p:cNvSpPr/>
                <p:nvPr/>
              </p:nvSpPr>
              <p:spPr bwMode="auto">
                <a:xfrm>
                  <a:off x="508750" y="2837765"/>
                  <a:ext cx="2154037" cy="27463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28" name="Rectangle 53">
                  <a:extLst>
                    <a:ext uri="{FF2B5EF4-FFF2-40B4-BE49-F238E27FC236}">
                      <a16:creationId xmlns:a16="http://schemas.microsoft.com/office/drawing/2014/main" id="{DB01C7F4-74BA-6F84-5EEB-3B8814217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2238" y="2838161"/>
                  <a:ext cx="1604962" cy="273029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29" name="Rectangle 54">
                  <a:extLst>
                    <a:ext uri="{FF2B5EF4-FFF2-40B4-BE49-F238E27FC236}">
                      <a16:creationId xmlns:a16="http://schemas.microsoft.com/office/drawing/2014/main" id="{03BB9708-8525-1748-D314-5A23F9A46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7200" y="2838161"/>
                  <a:ext cx="4114781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C6BBAB-C646-1CC3-88F8-85552434FB60}"/>
                  </a:ext>
                </a:extLst>
              </p:cNvPr>
              <p:cNvSpPr txBox="1"/>
              <p:nvPr/>
            </p:nvSpPr>
            <p:spPr>
              <a:xfrm>
                <a:off x="454819" y="3243345"/>
                <a:ext cx="304772" cy="3698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D</a:t>
                </a:r>
              </a:p>
            </p:txBody>
          </p:sp>
        </p:grpSp>
        <p:grpSp>
          <p:nvGrpSpPr>
            <p:cNvPr id="16401" name="Group 16387">
              <a:extLst>
                <a:ext uri="{FF2B5EF4-FFF2-40B4-BE49-F238E27FC236}">
                  <a16:creationId xmlns:a16="http://schemas.microsoft.com/office/drawing/2014/main" id="{E1880328-ED01-80F4-9552-87E9C626F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17" y="3314083"/>
              <a:ext cx="8252608" cy="369332"/>
              <a:chOff x="454819" y="3771283"/>
              <a:chExt cx="8252608" cy="369332"/>
            </a:xfrm>
          </p:grpSpPr>
          <p:grpSp>
            <p:nvGrpSpPr>
              <p:cNvPr id="16420" name="Group 4">
                <a:extLst>
                  <a:ext uri="{FF2B5EF4-FFF2-40B4-BE49-F238E27FC236}">
                    <a16:creationId xmlns:a16="http://schemas.microsoft.com/office/drawing/2014/main" id="{3AD33568-14A8-4DDB-F64A-A607A1DB37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3818870"/>
                <a:ext cx="7873981" cy="274320"/>
                <a:chOff x="508000" y="4597931"/>
                <a:chExt cx="7873981" cy="27432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1CA2D80-0D5F-19B7-F77A-D37DC9ED99A5}"/>
                    </a:ext>
                  </a:extLst>
                </p:cNvPr>
                <p:cNvSpPr/>
                <p:nvPr/>
              </p:nvSpPr>
              <p:spPr bwMode="auto">
                <a:xfrm>
                  <a:off x="508750" y="4598655"/>
                  <a:ext cx="3449316" cy="27304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23" name="Rectangle 25">
                  <a:extLst>
                    <a:ext uri="{FF2B5EF4-FFF2-40B4-BE49-F238E27FC236}">
                      <a16:creationId xmlns:a16="http://schemas.microsoft.com/office/drawing/2014/main" id="{8A04C185-57AA-5C20-B8C6-B23B73896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597931"/>
                  <a:ext cx="2519362" cy="2743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24" name="Rectangle 34">
                  <a:extLst>
                    <a:ext uri="{FF2B5EF4-FFF2-40B4-BE49-F238E27FC236}">
                      <a16:creationId xmlns:a16="http://schemas.microsoft.com/office/drawing/2014/main" id="{A888005C-4874-0EF1-61A5-7E0543203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7000" y="4597931"/>
                  <a:ext cx="1904981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29866F-FD90-642D-C15B-CA4441C96CDE}"/>
                  </a:ext>
                </a:extLst>
              </p:cNvPr>
              <p:cNvSpPr txBox="1"/>
              <p:nvPr/>
            </p:nvSpPr>
            <p:spPr>
              <a:xfrm>
                <a:off x="454819" y="3771970"/>
                <a:ext cx="304772" cy="3682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16402" name="Group 16388">
              <a:extLst>
                <a:ext uri="{FF2B5EF4-FFF2-40B4-BE49-F238E27FC236}">
                  <a16:creationId xmlns:a16="http://schemas.microsoft.com/office/drawing/2014/main" id="{D247771B-2F84-15C2-8EE7-89EE401A7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691" y="3832661"/>
              <a:ext cx="8234334" cy="369332"/>
              <a:chOff x="473093" y="4289861"/>
              <a:chExt cx="8234334" cy="369332"/>
            </a:xfrm>
          </p:grpSpPr>
          <p:grpSp>
            <p:nvGrpSpPr>
              <p:cNvPr id="16415" name="Group 55">
                <a:extLst>
                  <a:ext uri="{FF2B5EF4-FFF2-40B4-BE49-F238E27FC236}">
                    <a16:creationId xmlns:a16="http://schemas.microsoft.com/office/drawing/2014/main" id="{72AD7CFE-5F19-0EEB-013B-7813119ED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4333675"/>
                <a:ext cx="7873981" cy="274481"/>
                <a:chOff x="508000" y="4914755"/>
                <a:chExt cx="7873981" cy="274481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5C4FA3C-F87D-DC6F-AFBA-32F1960AE916}"/>
                    </a:ext>
                  </a:extLst>
                </p:cNvPr>
                <p:cNvSpPr/>
                <p:nvPr/>
              </p:nvSpPr>
              <p:spPr bwMode="auto">
                <a:xfrm>
                  <a:off x="508749" y="4915011"/>
                  <a:ext cx="3677895" cy="27463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18" name="Rectangle 57">
                  <a:extLst>
                    <a:ext uri="{FF2B5EF4-FFF2-40B4-BE49-F238E27FC236}">
                      <a16:creationId xmlns:a16="http://schemas.microsoft.com/office/drawing/2014/main" id="{EC41382C-EA67-0668-BF72-B7A7DBB22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6238" y="4914916"/>
                  <a:ext cx="3205157" cy="2743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19" name="Rectangle 58">
                  <a:extLst>
                    <a:ext uri="{FF2B5EF4-FFF2-40B4-BE49-F238E27FC236}">
                      <a16:creationId xmlns:a16="http://schemas.microsoft.com/office/drawing/2014/main" id="{49609814-5905-18B0-E655-F839F77FF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1395" y="4914755"/>
                  <a:ext cx="990586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5BB4CF3-A4D6-B79D-F347-FC3CAD994E39}"/>
                  </a:ext>
                </a:extLst>
              </p:cNvPr>
              <p:cNvSpPr txBox="1"/>
              <p:nvPr/>
            </p:nvSpPr>
            <p:spPr>
              <a:xfrm>
                <a:off x="473867" y="4289482"/>
                <a:ext cx="304772" cy="369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P</a:t>
                </a:r>
              </a:p>
            </p:txBody>
          </p:sp>
        </p:grpSp>
        <p:grpSp>
          <p:nvGrpSpPr>
            <p:cNvPr id="16403" name="Group 16389">
              <a:extLst>
                <a:ext uri="{FF2B5EF4-FFF2-40B4-BE49-F238E27FC236}">
                  <a16:creationId xmlns:a16="http://schemas.microsoft.com/office/drawing/2014/main" id="{735BD64D-35D7-BDF9-194E-653A52AF2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691" y="4347385"/>
              <a:ext cx="8234334" cy="369332"/>
              <a:chOff x="473093" y="4804585"/>
              <a:chExt cx="8234334" cy="369332"/>
            </a:xfrm>
          </p:grpSpPr>
          <p:grpSp>
            <p:nvGrpSpPr>
              <p:cNvPr id="16410" name="Group 3">
                <a:extLst>
                  <a:ext uri="{FF2B5EF4-FFF2-40B4-BE49-F238E27FC236}">
                    <a16:creationId xmlns:a16="http://schemas.microsoft.com/office/drawing/2014/main" id="{8A52C11E-2A85-6520-2616-23454D198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46" y="4848641"/>
                <a:ext cx="7873981" cy="274481"/>
                <a:chOff x="508000" y="4914755"/>
                <a:chExt cx="7873981" cy="27448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A0AB0FF-95D4-EC5F-9A7A-CC6B8A6E408A}"/>
                    </a:ext>
                  </a:extLst>
                </p:cNvPr>
                <p:cNvSpPr/>
                <p:nvPr/>
              </p:nvSpPr>
              <p:spPr bwMode="auto">
                <a:xfrm>
                  <a:off x="508749" y="4914383"/>
                  <a:ext cx="3677895" cy="27463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13" name="Rectangle 24">
                  <a:extLst>
                    <a:ext uri="{FF2B5EF4-FFF2-40B4-BE49-F238E27FC236}">
                      <a16:creationId xmlns:a16="http://schemas.microsoft.com/office/drawing/2014/main" id="{42BA331D-1397-64FC-0A53-E57D2C07F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6238" y="4914916"/>
                  <a:ext cx="3205157" cy="2743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14" name="Rectangle 35">
                  <a:extLst>
                    <a:ext uri="{FF2B5EF4-FFF2-40B4-BE49-F238E27FC236}">
                      <a16:creationId xmlns:a16="http://schemas.microsoft.com/office/drawing/2014/main" id="{B724A400-A18E-96BF-147F-C17A39BC4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1395" y="4914755"/>
                  <a:ext cx="990586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C5C93A-FB7A-B202-B5E0-529CAB1368CD}"/>
                  </a:ext>
                </a:extLst>
              </p:cNvPr>
              <p:cNvSpPr txBox="1"/>
              <p:nvPr/>
            </p:nvSpPr>
            <p:spPr>
              <a:xfrm>
                <a:off x="473867" y="4803820"/>
                <a:ext cx="304772" cy="3698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16404" name="Group 16390">
              <a:extLst>
                <a:ext uri="{FF2B5EF4-FFF2-40B4-BE49-F238E27FC236}">
                  <a16:creationId xmlns:a16="http://schemas.microsoft.com/office/drawing/2014/main" id="{727505A2-EE2E-9FC6-3BC6-7071E3837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788" y="4802661"/>
              <a:ext cx="8230228" cy="369332"/>
              <a:chOff x="477190" y="5259861"/>
              <a:chExt cx="8230228" cy="369332"/>
            </a:xfrm>
          </p:grpSpPr>
          <p:grpSp>
            <p:nvGrpSpPr>
              <p:cNvPr id="16405" name="Group 13">
                <a:extLst>
                  <a:ext uri="{FF2B5EF4-FFF2-40B4-BE49-F238E27FC236}">
                    <a16:creationId xmlns:a16="http://schemas.microsoft.com/office/drawing/2014/main" id="{6EA26EE0-341D-B026-F269-C7C87227B8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3437" y="5307448"/>
                <a:ext cx="7873981" cy="274320"/>
                <a:chOff x="833437" y="5307448"/>
                <a:chExt cx="7873981" cy="27432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897D085-3041-F9B6-DE8B-8ABBC54EE0E5}"/>
                    </a:ext>
                  </a:extLst>
                </p:cNvPr>
                <p:cNvSpPr/>
                <p:nvPr/>
              </p:nvSpPr>
              <p:spPr bwMode="auto">
                <a:xfrm>
                  <a:off x="808798" y="5307046"/>
                  <a:ext cx="3244547" cy="27463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dirty="0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408" name="Rectangle 23">
                  <a:extLst>
                    <a:ext uri="{FF2B5EF4-FFF2-40B4-BE49-F238E27FC236}">
                      <a16:creationId xmlns:a16="http://schemas.microsoft.com/office/drawing/2014/main" id="{C461A4BD-7697-C25F-919D-74FBA4233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4475" y="5307448"/>
                  <a:ext cx="2193923" cy="274320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  <p:sp>
              <p:nvSpPr>
                <p:cNvPr id="16409" name="Rectangle 36">
                  <a:extLst>
                    <a:ext uri="{FF2B5EF4-FFF2-40B4-BE49-F238E27FC236}">
                      <a16:creationId xmlns:a16="http://schemas.microsoft.com/office/drawing/2014/main" id="{FB0F2B00-57B0-4716-D27D-3F677C4BB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8398" y="5307448"/>
                  <a:ext cx="2459020" cy="274159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en-US" altLang="en-US"/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C03B24D-1D35-90AD-369F-50F7E8E49E46}"/>
                  </a:ext>
                </a:extLst>
              </p:cNvPr>
              <p:cNvSpPr txBox="1"/>
              <p:nvPr/>
            </p:nvSpPr>
            <p:spPr>
              <a:xfrm>
                <a:off x="477042" y="5259422"/>
                <a:ext cx="304772" cy="3698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</a:t>
                </a: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3573CE5-5521-2AC8-188E-917D1F60AD28}"/>
              </a:ext>
            </a:extLst>
          </p:cNvPr>
          <p:cNvSpPr/>
          <p:nvPr/>
        </p:nvSpPr>
        <p:spPr bwMode="auto">
          <a:xfrm>
            <a:off x="2478088" y="6200775"/>
            <a:ext cx="381000" cy="274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6389" name="Rectangle 84">
            <a:extLst>
              <a:ext uri="{FF2B5EF4-FFF2-40B4-BE49-F238E27FC236}">
                <a16:creationId xmlns:a16="http://schemas.microsoft.com/office/drawing/2014/main" id="{A336EDB1-4A74-9746-78BF-212A2A360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6200775"/>
            <a:ext cx="381000" cy="274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Rectangle 85">
            <a:extLst>
              <a:ext uri="{FF2B5EF4-FFF2-40B4-BE49-F238E27FC236}">
                <a16:creationId xmlns:a16="http://schemas.microsoft.com/office/drawing/2014/main" id="{170C5A97-692D-7205-7972-F817C471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6200775"/>
            <a:ext cx="381000" cy="274638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9B37AA-227B-2F88-33D6-7A447291D548}"/>
              </a:ext>
            </a:extLst>
          </p:cNvPr>
          <p:cNvSpPr txBox="1"/>
          <p:nvPr/>
        </p:nvSpPr>
        <p:spPr>
          <a:xfrm>
            <a:off x="2859088" y="6153150"/>
            <a:ext cx="76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Solid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83D7557-92D7-7555-3A54-98853B77F737}"/>
              </a:ext>
            </a:extLst>
          </p:cNvPr>
          <p:cNvSpPr txBox="1"/>
          <p:nvPr/>
        </p:nvSpPr>
        <p:spPr>
          <a:xfrm>
            <a:off x="4764088" y="6157913"/>
            <a:ext cx="87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Liquid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CF4BD2-A8C0-B7D1-D504-821D00F3135B}"/>
              </a:ext>
            </a:extLst>
          </p:cNvPr>
          <p:cNvSpPr txBox="1"/>
          <p:nvPr/>
        </p:nvSpPr>
        <p:spPr>
          <a:xfrm>
            <a:off x="6745288" y="6145213"/>
            <a:ext cx="87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Gas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F7106-8D61-8E0F-55D2-063E8CB067A2}"/>
              </a:ext>
            </a:extLst>
          </p:cNvPr>
          <p:cNvSpPr/>
          <p:nvPr/>
        </p:nvSpPr>
        <p:spPr bwMode="auto">
          <a:xfrm>
            <a:off x="228600" y="3581400"/>
            <a:ext cx="8491538" cy="10048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B6CE547-A144-D69C-2F7A-C427D04CF2B6}"/>
              </a:ext>
            </a:extLst>
          </p:cNvPr>
          <p:cNvSpPr/>
          <p:nvPr/>
        </p:nvSpPr>
        <p:spPr bwMode="auto">
          <a:xfrm>
            <a:off x="228600" y="2057400"/>
            <a:ext cx="8491538" cy="10048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A9F975-9476-9F2C-13A5-A60D076E5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C4CAA-E032-5505-00DE-2EE538EE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316913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Given reactant mixtures: A+B and C+D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Start with two input streams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Remember: we can’t separate C &amp; D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Focus on maximizing </a:t>
            </a:r>
            <a:r>
              <a:rPr lang="en-US" altLang="en-US" sz="2400" dirty="0">
                <a:solidFill>
                  <a:srgbClr val="00B050"/>
                </a:solidFill>
                <a:latin typeface="+mn-lt"/>
              </a:rPr>
              <a:t>most profitable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reaction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B + H → </a:t>
            </a:r>
            <a:r>
              <a:rPr lang="en-US" altLang="en-US" sz="2400" dirty="0">
                <a:solidFill>
                  <a:srgbClr val="00B050"/>
                </a:solidFill>
                <a:latin typeface="+mn-lt"/>
              </a:rPr>
              <a:t>P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Need to produce an intermediate, </a:t>
            </a:r>
            <a:r>
              <a:rPr lang="en-US" altLang="en-US" sz="2400" dirty="0">
                <a:solidFill>
                  <a:srgbClr val="FF6E0C"/>
                </a:solidFill>
                <a:latin typeface="+mn-lt"/>
              </a:rPr>
              <a:t>H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A + C </a:t>
            </a:r>
            <a:r>
              <a:rPr lang="en-US" altLang="en-US" sz="2400" dirty="0">
                <a:solidFill>
                  <a:schemeClr val="tx1"/>
                </a:solidFill>
              </a:rPr>
              <a:t>→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en-US" sz="2400" dirty="0">
                <a:solidFill>
                  <a:srgbClr val="FF6E0C"/>
                </a:solidFill>
                <a:latin typeface="+mn-lt"/>
                <a:sym typeface="Wingdings" pitchFamily="2" charset="2"/>
              </a:rPr>
              <a:t>H</a:t>
            </a:r>
            <a:endParaRPr lang="en-US" altLang="en-US" sz="2400" dirty="0">
              <a:solidFill>
                <a:srgbClr val="FF6E0C"/>
              </a:solidFill>
              <a:latin typeface="+mn-lt"/>
            </a:endParaRP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P &amp; Q cannot be separated. Formation of Q loses money.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Don’t let B &amp; D react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Formation of R loses money </a:t>
            </a:r>
          </a:p>
          <a:p>
            <a:pPr lvl="1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Don’t let B &amp; C react</a:t>
            </a:r>
          </a:p>
          <a:p>
            <a:pPr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Minimize losses, unwanted by-products, reactions, &amp; units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11EA89-6933-5EE1-1CE9-217F29A9F1A2}"/>
              </a:ext>
            </a:extLst>
          </p:cNvPr>
          <p:cNvSpPr txBox="1">
            <a:spLocks noChangeArrowheads="1"/>
          </p:cNvSpPr>
          <p:nvPr/>
        </p:nvSpPr>
        <p:spPr>
          <a:xfrm>
            <a:off x="7358063" y="282575"/>
            <a:ext cx="1644650" cy="19494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/>
              <a:t>Reactions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>
                <a:solidFill>
                  <a:schemeClr val="accent2"/>
                </a:solidFill>
              </a:rPr>
              <a:t> </a:t>
            </a:r>
            <a:r>
              <a:rPr lang="en-US" altLang="en-US" sz="1800" kern="0" dirty="0"/>
              <a:t>+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008000"/>
                </a:solidFill>
              </a:rPr>
              <a:t>P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A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FF6E0D"/>
                </a:solidFill>
              </a:rPr>
              <a:t>H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C </a:t>
            </a:r>
            <a:r>
              <a:rPr lang="en-US" altLang="en-US" sz="1800" kern="0" dirty="0"/>
              <a:t>→ </a:t>
            </a:r>
            <a:r>
              <a:rPr lang="en-US" altLang="en-US" sz="1800" kern="0" dirty="0">
                <a:solidFill>
                  <a:srgbClr val="660066"/>
                </a:solidFill>
              </a:rPr>
              <a:t>R</a:t>
            </a:r>
          </a:p>
          <a:p>
            <a:pPr marL="341313" indent="-341313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kern="0" dirty="0">
                <a:solidFill>
                  <a:srgbClr val="3366FF"/>
                </a:solidFill>
              </a:rPr>
              <a:t>B</a:t>
            </a:r>
            <a:r>
              <a:rPr lang="en-US" altLang="en-US" sz="1800" kern="0" dirty="0"/>
              <a:t> + </a:t>
            </a:r>
            <a:r>
              <a:rPr lang="en-US" altLang="en-US" sz="1800" kern="0" dirty="0">
                <a:solidFill>
                  <a:srgbClr val="3366FF"/>
                </a:solidFill>
              </a:rPr>
              <a:t>D</a:t>
            </a:r>
            <a:r>
              <a:rPr lang="en-US" altLang="en-US" sz="1800" kern="0" dirty="0"/>
              <a:t> → </a:t>
            </a:r>
            <a:r>
              <a:rPr lang="en-US" altLang="en-US" sz="1800" kern="0" dirty="0">
                <a:solidFill>
                  <a:srgbClr val="660066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11885</TotalTime>
  <Words>2397</Words>
  <Application>Microsoft Office PowerPoint</Application>
  <PresentationFormat>On-screen Show (4:3)</PresentationFormat>
  <Paragraphs>580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MS PGothic</vt:lpstr>
      <vt:lpstr>Franklin Gothic Medium</vt:lpstr>
      <vt:lpstr>Times New Roman</vt:lpstr>
      <vt:lpstr>Franklin Gothic Book</vt:lpstr>
      <vt:lpstr>Wingdings</vt:lpstr>
      <vt:lpstr>Calibri</vt:lpstr>
      <vt:lpstr>Office Theme</vt:lpstr>
      <vt:lpstr>Exercise 2.32</vt:lpstr>
      <vt:lpstr>What are our knowns?</vt:lpstr>
      <vt:lpstr>What reactions are possible?</vt:lpstr>
      <vt:lpstr>What are our goals?</vt:lpstr>
      <vt:lpstr>PowerPoint Presentation</vt:lpstr>
      <vt:lpstr>PowerPoint Presentation</vt:lpstr>
      <vt:lpstr>PowerPoint Presentation</vt:lpstr>
      <vt:lpstr>PowerPoint Presentation</vt:lpstr>
      <vt:lpstr>How to approach?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reaction?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</dc:creator>
  <cp:lastModifiedBy>T. Michael Duncan</cp:lastModifiedBy>
  <cp:revision>145</cp:revision>
  <cp:lastPrinted>1601-01-01T00:00:00Z</cp:lastPrinted>
  <dcterms:created xsi:type="dcterms:W3CDTF">2010-09-12T20:21:38Z</dcterms:created>
  <dcterms:modified xsi:type="dcterms:W3CDTF">2024-09-05T13:39:32Z</dcterms:modified>
</cp:coreProperties>
</file>