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ink/ink1.xml" ContentType="application/inkml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</p:sldMasterIdLst>
  <p:notesMasterIdLst>
    <p:notesMasterId r:id="rId28"/>
  </p:notesMasterIdLst>
  <p:sldIdLst>
    <p:sldId id="256" r:id="rId3"/>
    <p:sldId id="284" r:id="rId4"/>
    <p:sldId id="257" r:id="rId5"/>
    <p:sldId id="286" r:id="rId6"/>
    <p:sldId id="285" r:id="rId7"/>
    <p:sldId id="260" r:id="rId8"/>
    <p:sldId id="278" r:id="rId9"/>
    <p:sldId id="279" r:id="rId10"/>
    <p:sldId id="281" r:id="rId11"/>
    <p:sldId id="280" r:id="rId12"/>
    <p:sldId id="293" r:id="rId13"/>
    <p:sldId id="275" r:id="rId14"/>
    <p:sldId id="282" r:id="rId15"/>
    <p:sldId id="287" r:id="rId16"/>
    <p:sldId id="288" r:id="rId17"/>
    <p:sldId id="289" r:id="rId18"/>
    <p:sldId id="290" r:id="rId19"/>
    <p:sldId id="291" r:id="rId20"/>
    <p:sldId id="292" r:id="rId21"/>
    <p:sldId id="269" r:id="rId22"/>
    <p:sldId id="270" r:id="rId23"/>
    <p:sldId id="271" r:id="rId24"/>
    <p:sldId id="272" r:id="rId25"/>
    <p:sldId id="283" r:id="rId26"/>
    <p:sldId id="273" r:id="rId2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000000"/>
          </p15:clr>
        </p15:guide>
        <p15:guide id="2" pos="3840" userDrawn="1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" roundtripDataSignature="AMtx7miODrJ8mj1B25xfrc+SPwhw1IwGw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53C9458-B009-43CF-8005-4168E57416AF}">
  <a:tblStyle styleId="{953C9458-B009-43CF-8005-4168E57416A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3"/>
    <p:restoredTop sz="89954" autoAdjust="0"/>
  </p:normalViewPr>
  <p:slideViewPr>
    <p:cSldViewPr snapToGrid="0">
      <p:cViewPr varScale="1">
        <p:scale>
          <a:sx n="101" d="100"/>
          <a:sy n="101" d="100"/>
        </p:scale>
        <p:origin x="1040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0T19:47:06.384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79" name="Google Shape;7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80" name="Google Shape;80;p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119" name="Google Shape;119;p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68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7428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119" name="Google Shape;119;p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08155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Since the easy phase separations lead us to a dead end, maybe lets try thinking about this exercise differently.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9958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6230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</a:t>
            </a:r>
            <a:r>
              <a:rPr lang="en-US" dirty="0" err="1"/>
              <a:t>dennis</a:t>
            </a:r>
            <a:r>
              <a:rPr lang="en-US" dirty="0"/>
              <a:t>, doesn’t your option has 2 units but mine only has 1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8106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6" name="Google Shape;38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67358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6" name="Google Shape;38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05021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972ff8af4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2B</a:t>
            </a:r>
            <a:endParaRPr dirty="0"/>
          </a:p>
        </p:txBody>
      </p:sp>
      <p:sp>
        <p:nvSpPr>
          <p:cNvPr id="453" name="Google Shape;453;g972ff8af4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607" name="Google Shape;60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Right off the bat, we have two ways to move forward. We can either just mix excess G with the input stream and react away, or we can remove the water and then react the compounds.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[click] Which option is better? Well, let’s take a look at both of them to find out!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[click] keeping our design principles in mind, let’s go with option 1 and reduce the number of units we have.</a:t>
            </a:r>
            <a:endParaRPr dirty="0"/>
          </a:p>
        </p:txBody>
      </p:sp>
      <p:sp>
        <p:nvSpPr>
          <p:cNvPr id="608" name="Google Shape;608;p1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We’re also given a bunch of other information in the problem statement.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[click] First, we’re given the all-important chemical reactions and [click]their % conversions. What do these % conversions mean? It tells us what percentage of the compounds are converted to products.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In the scope of this problem, the 90% conversion implies that [click] F and G will be in the product stream from the reactor, but I won’t! This means that we’re going to have leftover reactant that needs to be purified.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We’re also given [click] flow rates for the two input streams (pay close attention to the unlimited flow rate for G), and [click] the physical parameter data.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Note the fact that B, our only by-product, is worth 40x less than P,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need 3 mols of G to consume all reactant</a:t>
            </a:r>
            <a:endParaRPr dirty="0"/>
          </a:p>
        </p:txBody>
      </p:sp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2384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972ff8af4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972ff8af4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2" name="Google Shape;732;g972ff8af4b_0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22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8" name="Google Shape;73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972ff8af4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3" name="Google Shape;453;g972ff8af4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80111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744" name="Google Shape;74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Speaker 1 Proposes that the problem statement is to purify F by separating it from I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550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Pause and ask students which tools they can recall. </a:t>
            </a:r>
          </a:p>
          <a:p>
            <a:r>
              <a:rPr lang="en-US" dirty="0"/>
              <a:t>See Lecture 3!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999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119" name="Google Shape;119;p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119" name="Google Shape;119;p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0945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119" name="Google Shape;119;p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1912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119" name="Google Shape;119;p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9433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8"/>
          <p:cNvSpPr txBox="1">
            <a:spLocks noGrp="1"/>
          </p:cNvSpPr>
          <p:nvPr>
            <p:ph type="ctrTitle"/>
          </p:nvPr>
        </p:nvSpPr>
        <p:spPr>
          <a:xfrm>
            <a:off x="603505" y="770467"/>
            <a:ext cx="10782300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0"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subTitle" idx="1"/>
          </p:nvPr>
        </p:nvSpPr>
        <p:spPr>
          <a:xfrm>
            <a:off x="667513" y="4198409"/>
            <a:ext cx="9228201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None/>
              <a:defRPr sz="2800"/>
            </a:lvl2pPr>
            <a:lvl3pPr lvl="2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/>
            </a:lvl3pPr>
            <a:lvl4pPr lvl="3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4pPr>
            <a:lvl5pPr lvl="4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5pPr>
            <a:lvl6pPr lvl="5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6pPr>
            <a:lvl7pPr lvl="6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7pPr>
            <a:lvl8pPr lvl="7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8pPr>
            <a:lvl9pPr lvl="8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9" name="Google Shape;19;p18"/>
          <p:cNvSpPr txBox="1">
            <a:spLocks noGrp="1"/>
          </p:cNvSpPr>
          <p:nvPr>
            <p:ph type="dt" idx="10"/>
          </p:nvPr>
        </p:nvSpPr>
        <p:spPr>
          <a:xfrm>
            <a:off x="685800" y="6411912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ftr" idx="11"/>
          </p:nvPr>
        </p:nvSpPr>
        <p:spPr>
          <a:xfrm>
            <a:off x="685800" y="655478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8"/>
          <p:cNvSpPr txBox="1">
            <a:spLocks noGrp="1"/>
          </p:cNvSpPr>
          <p:nvPr>
            <p:ph type="sldNum" idx="12"/>
          </p:nvPr>
        </p:nvSpPr>
        <p:spPr>
          <a:xfrm>
            <a:off x="8720667" y="5829300"/>
            <a:ext cx="2927349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Calibri"/>
              <a:buNone/>
              <a:defRPr sz="9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Calibri"/>
              <a:buNone/>
              <a:defRPr sz="9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Calibri"/>
              <a:buNone/>
              <a:defRPr sz="9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Calibri"/>
              <a:buNone/>
              <a:defRPr sz="9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Calibri"/>
              <a:buNone/>
              <a:defRPr sz="9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Calibri"/>
              <a:buNone/>
              <a:defRPr sz="9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Calibri"/>
              <a:buNone/>
              <a:defRPr sz="9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Calibri"/>
              <a:buNone/>
              <a:defRPr sz="9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Calibri"/>
              <a:buNone/>
              <a:defRPr sz="9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0"/>
          <p:cNvSpPr txBox="1">
            <a:spLocks noGrp="1"/>
          </p:cNvSpPr>
          <p:nvPr>
            <p:ph type="title"/>
          </p:nvPr>
        </p:nvSpPr>
        <p:spPr>
          <a:xfrm>
            <a:off x="658283" y="500062"/>
            <a:ext cx="10771716" cy="1657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body" idx="1"/>
          </p:nvPr>
        </p:nvSpPr>
        <p:spPr>
          <a:xfrm>
            <a:off x="675217" y="1993900"/>
            <a:ext cx="10754783" cy="376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31" name="Google Shape;31;p20"/>
          <p:cNvSpPr txBox="1">
            <a:spLocks noGrp="1"/>
          </p:cNvSpPr>
          <p:nvPr>
            <p:ph type="dt" idx="10"/>
          </p:nvPr>
        </p:nvSpPr>
        <p:spPr>
          <a:xfrm>
            <a:off x="685800" y="6411912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0"/>
          <p:cNvSpPr txBox="1">
            <a:spLocks noGrp="1"/>
          </p:cNvSpPr>
          <p:nvPr>
            <p:ph type="ftr" idx="11"/>
          </p:nvPr>
        </p:nvSpPr>
        <p:spPr>
          <a:xfrm>
            <a:off x="685800" y="655478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0"/>
          <p:cNvSpPr txBox="1">
            <a:spLocks noGrp="1"/>
          </p:cNvSpPr>
          <p:nvPr>
            <p:ph type="sldNum" idx="12"/>
          </p:nvPr>
        </p:nvSpPr>
        <p:spPr>
          <a:xfrm>
            <a:off x="8720667" y="5829300"/>
            <a:ext cx="2927349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1"/>
          <p:cNvSpPr txBox="1">
            <a:spLocks noGrp="1"/>
          </p:cNvSpPr>
          <p:nvPr>
            <p:ph type="dt" idx="10"/>
          </p:nvPr>
        </p:nvSpPr>
        <p:spPr>
          <a:xfrm>
            <a:off x="685800" y="6411912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ftr" idx="11"/>
          </p:nvPr>
        </p:nvSpPr>
        <p:spPr>
          <a:xfrm>
            <a:off x="685800" y="655478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sldNum" idx="12"/>
          </p:nvPr>
        </p:nvSpPr>
        <p:spPr>
          <a:xfrm>
            <a:off x="8720667" y="5829300"/>
            <a:ext cx="2927349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2"/>
          <p:cNvSpPr txBox="1">
            <a:spLocks noGrp="1"/>
          </p:cNvSpPr>
          <p:nvPr>
            <p:ph type="title"/>
          </p:nvPr>
        </p:nvSpPr>
        <p:spPr>
          <a:xfrm rot="5400000">
            <a:off x="7658101" y="1781176"/>
            <a:ext cx="4800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body" idx="1"/>
          </p:nvPr>
        </p:nvSpPr>
        <p:spPr>
          <a:xfrm rot="5400000">
            <a:off x="1938339" y="-452436"/>
            <a:ext cx="5400675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dt" idx="10"/>
          </p:nvPr>
        </p:nvSpPr>
        <p:spPr>
          <a:xfrm>
            <a:off x="685800" y="6411912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ftr" idx="11"/>
          </p:nvPr>
        </p:nvSpPr>
        <p:spPr>
          <a:xfrm>
            <a:off x="685800" y="655478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sldNum" idx="12"/>
          </p:nvPr>
        </p:nvSpPr>
        <p:spPr>
          <a:xfrm>
            <a:off x="8720667" y="5829300"/>
            <a:ext cx="2927349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 txBox="1">
            <a:spLocks noGrp="1"/>
          </p:cNvSpPr>
          <p:nvPr>
            <p:ph type="title"/>
          </p:nvPr>
        </p:nvSpPr>
        <p:spPr>
          <a:xfrm>
            <a:off x="658283" y="500062"/>
            <a:ext cx="10771716" cy="1657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1"/>
          </p:nvPr>
        </p:nvSpPr>
        <p:spPr>
          <a:xfrm rot="5400000">
            <a:off x="4169833" y="-1500716"/>
            <a:ext cx="3765550" cy="10754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dt" idx="10"/>
          </p:nvPr>
        </p:nvSpPr>
        <p:spPr>
          <a:xfrm>
            <a:off x="685800" y="6411912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ftr" idx="11"/>
          </p:nvPr>
        </p:nvSpPr>
        <p:spPr>
          <a:xfrm>
            <a:off x="685800" y="655478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sldNum" idx="12"/>
          </p:nvPr>
        </p:nvSpPr>
        <p:spPr>
          <a:xfrm>
            <a:off x="8720667" y="5829300"/>
            <a:ext cx="2927349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4"/>
          <p:cNvSpPr txBox="1">
            <a:spLocks noGrp="1"/>
          </p:cNvSpPr>
          <p:nvPr>
            <p:ph type="title"/>
          </p:nvPr>
        </p:nvSpPr>
        <p:spPr>
          <a:xfrm>
            <a:off x="658283" y="500062"/>
            <a:ext cx="10771716" cy="1657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dt" idx="10"/>
          </p:nvPr>
        </p:nvSpPr>
        <p:spPr>
          <a:xfrm>
            <a:off x="685800" y="6411912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ftr" idx="11"/>
          </p:nvPr>
        </p:nvSpPr>
        <p:spPr>
          <a:xfrm>
            <a:off x="685800" y="655478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4"/>
          <p:cNvSpPr txBox="1">
            <a:spLocks noGrp="1"/>
          </p:cNvSpPr>
          <p:nvPr>
            <p:ph type="sldNum" idx="12"/>
          </p:nvPr>
        </p:nvSpPr>
        <p:spPr>
          <a:xfrm>
            <a:off x="8720667" y="5829300"/>
            <a:ext cx="2927349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5"/>
          <p:cNvSpPr txBox="1">
            <a:spLocks noGrp="1"/>
          </p:cNvSpPr>
          <p:nvPr>
            <p:ph type="title"/>
          </p:nvPr>
        </p:nvSpPr>
        <p:spPr>
          <a:xfrm>
            <a:off x="658283" y="500062"/>
            <a:ext cx="10771716" cy="1657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body" idx="1"/>
          </p:nvPr>
        </p:nvSpPr>
        <p:spPr>
          <a:xfrm>
            <a:off x="676656" y="2032000"/>
            <a:ext cx="5074920" cy="7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0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" name="Google Shape;58;p25"/>
          <p:cNvSpPr txBox="1">
            <a:spLocks noGrp="1"/>
          </p:cNvSpPr>
          <p:nvPr>
            <p:ph type="body" idx="2"/>
          </p:nvPr>
        </p:nvSpPr>
        <p:spPr>
          <a:xfrm>
            <a:off x="676656" y="2736150"/>
            <a:ext cx="507492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100"/>
              <a:buChar char=" "/>
              <a:defRPr sz="2100"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2pPr>
            <a:lvl3pPr marL="1371600" lvl="2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3pPr>
            <a:lvl4pPr marL="1828800" lvl="3" indent="-3175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400"/>
              <a:buChar char=" "/>
              <a:defRPr sz="1400"/>
            </a:lvl4pPr>
            <a:lvl5pPr marL="2286000" lvl="4" indent="-3175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400"/>
              <a:buChar char=" "/>
              <a:defRPr sz="1400"/>
            </a:lvl5pPr>
            <a:lvl6pPr marL="2743200" lvl="5" indent="-3175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400"/>
              <a:buChar char=" "/>
              <a:defRPr sz="1400"/>
            </a:lvl6pPr>
            <a:lvl7pPr marL="3200400" lvl="6" indent="-3175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400"/>
              <a:buChar char=" "/>
              <a:defRPr sz="1400"/>
            </a:lvl7pPr>
            <a:lvl8pPr marL="3657600" lvl="7" indent="-3175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400"/>
              <a:buChar char=" "/>
              <a:defRPr sz="1400"/>
            </a:lvl8pPr>
            <a:lvl9pPr marL="4114800" lvl="8" indent="-3175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400"/>
              <a:buChar char=" "/>
              <a:defRPr sz="1400"/>
            </a:lvl9pPr>
          </a:lstStyle>
          <a:p>
            <a:endParaRPr/>
          </a:p>
        </p:txBody>
      </p:sp>
      <p:sp>
        <p:nvSpPr>
          <p:cNvPr id="59" name="Google Shape;59;p25"/>
          <p:cNvSpPr txBox="1">
            <a:spLocks noGrp="1"/>
          </p:cNvSpPr>
          <p:nvPr>
            <p:ph type="body" idx="3"/>
          </p:nvPr>
        </p:nvSpPr>
        <p:spPr>
          <a:xfrm>
            <a:off x="6355080" y="2029968"/>
            <a:ext cx="5074920" cy="72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0" cap="none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body" idx="4"/>
          </p:nvPr>
        </p:nvSpPr>
        <p:spPr>
          <a:xfrm>
            <a:off x="6355080" y="2734056"/>
            <a:ext cx="507492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100"/>
              <a:buChar char=" "/>
              <a:defRPr sz="2100"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2pPr>
            <a:lvl3pPr marL="1371600" lvl="2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3pPr>
            <a:lvl4pPr marL="1828800" lvl="3" indent="-3175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400"/>
              <a:buChar char=" "/>
              <a:defRPr sz="1400"/>
            </a:lvl4pPr>
            <a:lvl5pPr marL="2286000" lvl="4" indent="-3175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400"/>
              <a:buChar char=" "/>
              <a:defRPr sz="1400"/>
            </a:lvl5pPr>
            <a:lvl6pPr marL="2743200" lvl="5" indent="-3175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400"/>
              <a:buChar char=" "/>
              <a:defRPr sz="1400"/>
            </a:lvl6pPr>
            <a:lvl7pPr marL="3200400" lvl="6" indent="-3175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400"/>
              <a:buChar char=" "/>
              <a:defRPr sz="1400"/>
            </a:lvl7pPr>
            <a:lvl8pPr marL="3657600" lvl="7" indent="-3175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400"/>
              <a:buChar char=" "/>
              <a:defRPr sz="1400"/>
            </a:lvl8pPr>
            <a:lvl9pPr marL="4114800" lvl="8" indent="-3175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400"/>
              <a:buChar char=" "/>
              <a:defRPr sz="1400"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dt" idx="10"/>
          </p:nvPr>
        </p:nvSpPr>
        <p:spPr>
          <a:xfrm>
            <a:off x="685800" y="6411912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ftr" idx="11"/>
          </p:nvPr>
        </p:nvSpPr>
        <p:spPr>
          <a:xfrm>
            <a:off x="685800" y="655478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 txBox="1">
            <a:spLocks noGrp="1"/>
          </p:cNvSpPr>
          <p:nvPr>
            <p:ph type="sldNum" idx="12"/>
          </p:nvPr>
        </p:nvSpPr>
        <p:spPr>
          <a:xfrm>
            <a:off x="8720667" y="5829300"/>
            <a:ext cx="2927349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6"/>
          <p:cNvSpPr txBox="1">
            <a:spLocks noGrp="1"/>
          </p:cNvSpPr>
          <p:nvPr>
            <p:ph type="title"/>
          </p:nvPr>
        </p:nvSpPr>
        <p:spPr>
          <a:xfrm>
            <a:off x="658283" y="500062"/>
            <a:ext cx="10771716" cy="1657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6"/>
          <p:cNvSpPr txBox="1">
            <a:spLocks noGrp="1"/>
          </p:cNvSpPr>
          <p:nvPr>
            <p:ph type="body" idx="1"/>
          </p:nvPr>
        </p:nvSpPr>
        <p:spPr>
          <a:xfrm>
            <a:off x="676656" y="1993392"/>
            <a:ext cx="507492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83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Char char=" "/>
              <a:defRPr sz="2200"/>
            </a:lvl1pPr>
            <a:lvl2pPr marL="914400" lvl="1" indent="-34925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900"/>
              <a:buChar char=" "/>
              <a:defRPr sz="1900"/>
            </a:lvl2pPr>
            <a:lvl3pPr marL="1371600" lvl="2" indent="-33655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700"/>
              <a:buChar char=" "/>
              <a:defRPr sz="1700"/>
            </a:lvl3pPr>
            <a:lvl4pPr marL="1828800" lvl="3" indent="-32385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500"/>
              <a:buChar char=" "/>
              <a:defRPr sz="1500"/>
            </a:lvl4pPr>
            <a:lvl5pPr marL="2286000" lvl="4" indent="-3175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400"/>
              <a:buChar char=" "/>
              <a:defRPr sz="1400"/>
            </a:lvl5pPr>
            <a:lvl6pPr marL="2743200" lvl="5" indent="-3175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400"/>
              <a:buChar char=" "/>
              <a:defRPr sz="1400"/>
            </a:lvl6pPr>
            <a:lvl7pPr marL="3200400" lvl="6" indent="-3175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400"/>
              <a:buChar char=" "/>
              <a:defRPr sz="1400"/>
            </a:lvl7pPr>
            <a:lvl8pPr marL="3657600" lvl="7" indent="-3175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400"/>
              <a:buChar char=" "/>
              <a:defRPr sz="1400"/>
            </a:lvl8pPr>
            <a:lvl9pPr marL="4114800" lvl="8" indent="-3175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400"/>
              <a:buChar char=" "/>
              <a:defRPr sz="1400"/>
            </a:lvl9pPr>
          </a:lstStyle>
          <a:p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body" idx="2"/>
          </p:nvPr>
        </p:nvSpPr>
        <p:spPr>
          <a:xfrm>
            <a:off x="6343651" y="1993392"/>
            <a:ext cx="507492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83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Char char=" "/>
              <a:defRPr sz="2200"/>
            </a:lvl1pPr>
            <a:lvl2pPr marL="914400" lvl="1" indent="-34925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900"/>
              <a:buChar char=" "/>
              <a:defRPr sz="1900"/>
            </a:lvl2pPr>
            <a:lvl3pPr marL="1371600" lvl="2" indent="-33655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700"/>
              <a:buChar char=" "/>
              <a:defRPr sz="1700"/>
            </a:lvl3pPr>
            <a:lvl4pPr marL="1828800" lvl="3" indent="-32385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500"/>
              <a:buChar char=" "/>
              <a:defRPr sz="1500"/>
            </a:lvl4pPr>
            <a:lvl5pPr marL="2286000" lvl="4" indent="-3175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400"/>
              <a:buChar char=" "/>
              <a:defRPr sz="1400"/>
            </a:lvl5pPr>
            <a:lvl6pPr marL="2743200" lvl="5" indent="-3175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400"/>
              <a:buChar char=" "/>
              <a:defRPr sz="1400"/>
            </a:lvl6pPr>
            <a:lvl7pPr marL="3200400" lvl="6" indent="-3175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400"/>
              <a:buChar char=" "/>
              <a:defRPr sz="1400"/>
            </a:lvl7pPr>
            <a:lvl8pPr marL="3657600" lvl="7" indent="-3175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400"/>
              <a:buChar char=" "/>
              <a:defRPr sz="1400"/>
            </a:lvl8pPr>
            <a:lvl9pPr marL="4114800" lvl="8" indent="-3175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400"/>
              <a:buChar char=" "/>
              <a:defRPr sz="1400"/>
            </a:lvl9pPr>
          </a:lstStyle>
          <a:p>
            <a:endParaRPr/>
          </a:p>
        </p:txBody>
      </p:sp>
      <p:sp>
        <p:nvSpPr>
          <p:cNvPr id="68" name="Google Shape;68;p26"/>
          <p:cNvSpPr txBox="1">
            <a:spLocks noGrp="1"/>
          </p:cNvSpPr>
          <p:nvPr>
            <p:ph type="dt" idx="10"/>
          </p:nvPr>
        </p:nvSpPr>
        <p:spPr>
          <a:xfrm>
            <a:off x="685800" y="6411912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ftr" idx="11"/>
          </p:nvPr>
        </p:nvSpPr>
        <p:spPr>
          <a:xfrm>
            <a:off x="685800" y="655478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sldNum" idx="12"/>
          </p:nvPr>
        </p:nvSpPr>
        <p:spPr>
          <a:xfrm>
            <a:off x="8720667" y="5829300"/>
            <a:ext cx="2927349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7"/>
          <p:cNvSpPr txBox="1"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0" b="0">
                <a:solidFill>
                  <a:schemeClr val="accen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body" idx="1"/>
          </p:nvPr>
        </p:nvSpPr>
        <p:spPr>
          <a:xfrm>
            <a:off x="667512" y="4187275"/>
            <a:ext cx="9226296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dt" idx="10"/>
          </p:nvPr>
        </p:nvSpPr>
        <p:spPr>
          <a:xfrm>
            <a:off x="685800" y="6411912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ftr" idx="11"/>
          </p:nvPr>
        </p:nvSpPr>
        <p:spPr>
          <a:xfrm>
            <a:off x="685800" y="655478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sldNum" idx="12"/>
          </p:nvPr>
        </p:nvSpPr>
        <p:spPr>
          <a:xfrm>
            <a:off x="8720667" y="5829300"/>
            <a:ext cx="2927349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17"/>
          <p:cNvSpPr txBox="1">
            <a:spLocks noGrp="1"/>
          </p:cNvSpPr>
          <p:nvPr>
            <p:ph type="title"/>
          </p:nvPr>
        </p:nvSpPr>
        <p:spPr>
          <a:xfrm>
            <a:off x="658283" y="500062"/>
            <a:ext cx="10771716" cy="1657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body" idx="1"/>
          </p:nvPr>
        </p:nvSpPr>
        <p:spPr>
          <a:xfrm>
            <a:off x="675217" y="1993900"/>
            <a:ext cx="10754783" cy="376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 "/>
              <a:defRPr sz="2000" b="0" i="1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dt" idx="10"/>
          </p:nvPr>
        </p:nvSpPr>
        <p:spPr>
          <a:xfrm>
            <a:off x="685800" y="6411912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ftr" idx="11"/>
          </p:nvPr>
        </p:nvSpPr>
        <p:spPr>
          <a:xfrm>
            <a:off x="685800" y="655478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17"/>
          <p:cNvSpPr txBox="1">
            <a:spLocks noGrp="1"/>
          </p:cNvSpPr>
          <p:nvPr>
            <p:ph type="sldNum" idx="12"/>
          </p:nvPr>
        </p:nvSpPr>
        <p:spPr>
          <a:xfrm>
            <a:off x="8720667" y="5829300"/>
            <a:ext cx="2927349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Calibri"/>
              <a:buNone/>
              <a:defRPr sz="9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Calibri"/>
              <a:buNone/>
              <a:defRPr sz="9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Calibri"/>
              <a:buNone/>
              <a:defRPr sz="9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Calibri"/>
              <a:buNone/>
              <a:defRPr sz="9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Calibri"/>
              <a:buNone/>
              <a:defRPr sz="9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Calibri"/>
              <a:buNone/>
              <a:defRPr sz="9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Calibri"/>
              <a:buNone/>
              <a:defRPr sz="9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Calibri"/>
              <a:buNone/>
              <a:defRPr sz="9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Calibri"/>
              <a:buNone/>
              <a:defRPr sz="9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9"/>
          <p:cNvSpPr txBox="1">
            <a:spLocks noGrp="1"/>
          </p:cNvSpPr>
          <p:nvPr>
            <p:ph type="title"/>
          </p:nvPr>
        </p:nvSpPr>
        <p:spPr>
          <a:xfrm>
            <a:off x="658283" y="500062"/>
            <a:ext cx="10771716" cy="1657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body" idx="1"/>
          </p:nvPr>
        </p:nvSpPr>
        <p:spPr>
          <a:xfrm>
            <a:off x="675217" y="1993900"/>
            <a:ext cx="10754783" cy="376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 "/>
              <a:defRPr sz="2000" b="0" i="1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19"/>
          <p:cNvSpPr txBox="1">
            <a:spLocks noGrp="1"/>
          </p:cNvSpPr>
          <p:nvPr>
            <p:ph type="dt" idx="10"/>
          </p:nvPr>
        </p:nvSpPr>
        <p:spPr>
          <a:xfrm>
            <a:off x="685800" y="6411912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19"/>
          <p:cNvSpPr txBox="1">
            <a:spLocks noGrp="1"/>
          </p:cNvSpPr>
          <p:nvPr>
            <p:ph type="ftr" idx="11"/>
          </p:nvPr>
        </p:nvSpPr>
        <p:spPr>
          <a:xfrm>
            <a:off x="685800" y="655478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19"/>
          <p:cNvSpPr txBox="1">
            <a:spLocks noGrp="1"/>
          </p:cNvSpPr>
          <p:nvPr>
            <p:ph type="sldNum" idx="12"/>
          </p:nvPr>
        </p:nvSpPr>
        <p:spPr>
          <a:xfrm>
            <a:off x="8720667" y="5829300"/>
            <a:ext cx="2927349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9000"/>
              <a:buFont typeface="Calibri"/>
              <a:buNone/>
              <a:defRPr sz="9000" b="0" i="0" u="none">
                <a:solidFill>
                  <a:srgbClr val="50B4C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customXml" Target="../ink/ink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"/>
          <p:cNvSpPr txBox="1">
            <a:spLocks noGrp="1"/>
          </p:cNvSpPr>
          <p:nvPr>
            <p:ph type="ctrTitle"/>
          </p:nvPr>
        </p:nvSpPr>
        <p:spPr>
          <a:xfrm>
            <a:off x="184727" y="2087917"/>
            <a:ext cx="12007273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algn="ctr">
              <a:buClr>
                <a:srgbClr val="FFFFFF"/>
              </a:buClr>
              <a:buSzPts val="7200"/>
            </a:pPr>
            <a:r>
              <a:rPr lang="en-US" sz="7200" b="1" dirty="0"/>
              <a:t>Calculation Session 2 </a:t>
            </a:r>
            <a:br>
              <a:rPr lang="en-US" sz="7200" b="1" dirty="0"/>
            </a:br>
            <a:r>
              <a:rPr lang="en-US" sz="7200" b="1" dirty="0"/>
              <a:t>Exercise 2.34</a:t>
            </a:r>
            <a:endParaRPr dirty="0"/>
          </a:p>
        </p:txBody>
      </p:sp>
      <p:sp>
        <p:nvSpPr>
          <p:cNvPr id="83" name="Google Shape;83;p1"/>
          <p:cNvSpPr txBox="1">
            <a:spLocks noGrp="1"/>
          </p:cNvSpPr>
          <p:nvPr>
            <p:ph type="subTitle" idx="1"/>
          </p:nvPr>
        </p:nvSpPr>
        <p:spPr>
          <a:xfrm>
            <a:off x="3288148" y="3108679"/>
            <a:ext cx="4581234" cy="2899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indent="0">
              <a:lnSpc>
                <a:spcPct val="60000"/>
              </a:lnSpc>
              <a:buSzPts val="2200"/>
            </a:pPr>
            <a:r>
              <a:rPr lang="en-US" sz="2400" b="1" dirty="0"/>
              <a:t>Created By: </a:t>
            </a:r>
          </a:p>
          <a:p>
            <a:pPr marL="0" indent="0">
              <a:lnSpc>
                <a:spcPct val="60000"/>
              </a:lnSpc>
              <a:buSzPts val="2200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Alana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Szkodny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(‘14)</a:t>
            </a:r>
            <a:endParaRPr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lnSpc>
                <a:spcPct val="60000"/>
              </a:lnSpc>
              <a:buSzPts val="2200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Tim Abbott (‘15)</a:t>
            </a:r>
            <a:endParaRPr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lnSpc>
                <a:spcPct val="60000"/>
              </a:lnSpc>
              <a:buSzPts val="2200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Alex Settle (‘16) </a:t>
            </a:r>
            <a:endParaRPr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lnSpc>
                <a:spcPct val="60000"/>
              </a:lnSpc>
              <a:buSzPts val="2200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Jenny Bushnell (‘17)</a:t>
            </a:r>
            <a:endParaRPr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lnSpc>
                <a:spcPct val="60000"/>
              </a:lnSpc>
              <a:buSzPts val="2200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Akash Vaidya (‘18)</a:t>
            </a:r>
            <a:endParaRPr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lnSpc>
                <a:spcPct val="60000"/>
              </a:lnSpc>
              <a:buSzPts val="2200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Joe Hassler (‘18)</a:t>
            </a:r>
          </a:p>
        </p:txBody>
      </p:sp>
      <p:sp>
        <p:nvSpPr>
          <p:cNvPr id="84" name="Google Shape;84;p1" descr="First day of school torture:-)"/>
          <p:cNvSpPr txBox="1"/>
          <p:nvPr/>
        </p:nvSpPr>
        <p:spPr>
          <a:xfrm>
            <a:off x="1679575" y="-144462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493279-E368-19B7-C775-7440914FC44B}"/>
              </a:ext>
            </a:extLst>
          </p:cNvPr>
          <p:cNvSpPr txBox="1"/>
          <p:nvPr/>
        </p:nvSpPr>
        <p:spPr>
          <a:xfrm>
            <a:off x="6262256" y="3524316"/>
            <a:ext cx="62899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SzPts val="2200"/>
            </a:pPr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Sydney Brannan (‘19)</a:t>
            </a:r>
          </a:p>
          <a:p>
            <a:pPr marL="0" indent="0">
              <a:buSzPts val="2200"/>
            </a:pPr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Gavin </a:t>
            </a:r>
            <a:r>
              <a:rPr lang="en-US" sz="24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Batsimm</a:t>
            </a:r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(‘21) + Apoorva Agarwal (‘21)</a:t>
            </a:r>
          </a:p>
          <a:p>
            <a:pPr marL="0" indent="0">
              <a:buSzPts val="2200"/>
            </a:pPr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Kelsey Levine (‘22)</a:t>
            </a:r>
          </a:p>
          <a:p>
            <a:pPr marL="0" indent="0">
              <a:buSzPts val="2200"/>
            </a:pPr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Leon Lee (‘23)</a:t>
            </a:r>
          </a:p>
          <a:p>
            <a:pPr marL="0" indent="0">
              <a:buSzPts val="2200"/>
            </a:pPr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Burke Combs (‘24)</a:t>
            </a:r>
          </a:p>
          <a:p>
            <a:pPr marL="0" indent="0">
              <a:buSzPts val="2200"/>
            </a:pPr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Lauren de Silva + Dennis Wu (‘25)</a:t>
            </a:r>
          </a:p>
          <a:p>
            <a:pPr marL="0" indent="0">
              <a:buSzPts val="2200"/>
            </a:pPr>
            <a:r>
              <a:rPr lang="en-US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Lara Capellino (‘26)</a:t>
            </a:r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"/>
          <p:cNvSpPr txBox="1">
            <a:spLocks noGrp="1"/>
          </p:cNvSpPr>
          <p:nvPr>
            <p:ph type="body" idx="1"/>
          </p:nvPr>
        </p:nvSpPr>
        <p:spPr>
          <a:xfrm>
            <a:off x="1198720" y="1081617"/>
            <a:ext cx="9508809" cy="1652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  <a:buSzPts val="3600"/>
              <a:buNone/>
            </a:pPr>
            <a:r>
              <a:rPr lang="en-US" sz="3600" dirty="0"/>
              <a:t>To separate </a:t>
            </a:r>
            <a:r>
              <a:rPr lang="en-US" sz="3600" dirty="0">
                <a:solidFill>
                  <a:schemeClr val="accent2"/>
                </a:solidFill>
              </a:rPr>
              <a:t>I</a:t>
            </a:r>
            <a:r>
              <a:rPr lang="en-US" sz="3600" dirty="0">
                <a:solidFill>
                  <a:schemeClr val="tx1"/>
                </a:solidFill>
              </a:rPr>
              <a:t> from </a:t>
            </a:r>
            <a:r>
              <a:rPr lang="en-US" sz="3600" dirty="0">
                <a:solidFill>
                  <a:srgbClr val="657689"/>
                </a:solidFill>
              </a:rPr>
              <a:t>F</a:t>
            </a:r>
            <a:r>
              <a:rPr lang="en-US" sz="3600" dirty="0">
                <a:solidFill>
                  <a:schemeClr val="tx1"/>
                </a:solidFill>
              </a:rPr>
              <a:t>, could we use:</a:t>
            </a:r>
          </a:p>
          <a:p>
            <a:pPr marL="0" lvl="2" indent="0">
              <a:buSzPts val="3300"/>
              <a:buNone/>
            </a:pPr>
            <a:r>
              <a:rPr lang="en-US" sz="3600" dirty="0"/>
              <a:t>	</a:t>
            </a:r>
            <a:r>
              <a:rPr lang="en-US" sz="3600" i="0" dirty="0"/>
              <a:t>1. Liquid/gas separation?</a:t>
            </a:r>
          </a:p>
          <a:p>
            <a:pPr marL="0" lvl="2" indent="0">
              <a:buSzPts val="3300"/>
              <a:buNone/>
            </a:pPr>
            <a:r>
              <a:rPr lang="en-US" sz="3600" i="0" dirty="0"/>
              <a:t>	2. Solid/liquid separation?</a:t>
            </a:r>
          </a:p>
          <a:p>
            <a:pPr marL="273050" lvl="1" indent="-88900">
              <a:buSzPts val="2900"/>
              <a:buNone/>
            </a:pPr>
            <a:endParaRPr sz="2900" dirty="0"/>
          </a:p>
          <a:p>
            <a:pPr marL="90488" indent="0">
              <a:buSzPts val="2900"/>
              <a:buNone/>
            </a:pPr>
            <a:endParaRPr sz="2900" dirty="0"/>
          </a:p>
        </p:txBody>
      </p:sp>
      <p:cxnSp>
        <p:nvCxnSpPr>
          <p:cNvPr id="2" name="Google Shape;177;p5">
            <a:extLst>
              <a:ext uri="{FF2B5EF4-FFF2-40B4-BE49-F238E27FC236}">
                <a16:creationId xmlns:a16="http://schemas.microsoft.com/office/drawing/2014/main" id="{ABB9A555-2332-E4FB-E226-6F400407C849}"/>
              </a:ext>
            </a:extLst>
          </p:cNvPr>
          <p:cNvCxnSpPr>
            <a:cxnSpLocks/>
          </p:cNvCxnSpPr>
          <p:nvPr/>
        </p:nvCxnSpPr>
        <p:spPr>
          <a:xfrm>
            <a:off x="2117725" y="1896579"/>
            <a:ext cx="4359274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43" name="Google Shape;90;p2">
            <a:extLst>
              <a:ext uri="{FF2B5EF4-FFF2-40B4-BE49-F238E27FC236}">
                <a16:creationId xmlns:a16="http://schemas.microsoft.com/office/drawing/2014/main" id="{F8B9B9EA-5CAF-6C47-37D1-A70DA2F8297C}"/>
              </a:ext>
            </a:extLst>
          </p:cNvPr>
          <p:cNvSpPr txBox="1">
            <a:spLocks/>
          </p:cNvSpPr>
          <p:nvPr/>
        </p:nvSpPr>
        <p:spPr>
          <a:xfrm>
            <a:off x="259607" y="195914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b="1" dirty="0"/>
              <a:t>Solution Methods: Separations</a:t>
            </a:r>
            <a:endParaRPr lang="en-US" dirty="0"/>
          </a:p>
        </p:txBody>
      </p:sp>
      <p:sp>
        <p:nvSpPr>
          <p:cNvPr id="18" name="Google Shape;261;p7">
            <a:extLst>
              <a:ext uri="{FF2B5EF4-FFF2-40B4-BE49-F238E27FC236}">
                <a16:creationId xmlns:a16="http://schemas.microsoft.com/office/drawing/2014/main" id="{0208B8C8-6BD0-3EA8-EC4A-7F32DA977881}"/>
              </a:ext>
            </a:extLst>
          </p:cNvPr>
          <p:cNvSpPr txBox="1"/>
          <p:nvPr/>
        </p:nvSpPr>
        <p:spPr>
          <a:xfrm>
            <a:off x="3146425" y="3646487"/>
            <a:ext cx="1487488" cy="92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657689"/>
              </a:buClr>
              <a:buSzPts val="1800"/>
            </a:pPr>
            <a:r>
              <a:rPr lang="en-US" sz="1800" dirty="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1 mol/min</a:t>
            </a:r>
            <a:endParaRPr dirty="0"/>
          </a:p>
          <a:p>
            <a:pPr>
              <a:buClr>
                <a:schemeClr val="accent2"/>
              </a:buClr>
              <a:buSzPts val="1800"/>
            </a:pPr>
            <a:r>
              <a:rPr lang="en-US" sz="18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 mol/min</a:t>
            </a:r>
            <a:endParaRPr dirty="0"/>
          </a:p>
          <a:p>
            <a:pPr>
              <a:buClr>
                <a:schemeClr val="accent1"/>
              </a:buClr>
              <a:buSzPts val="1800"/>
            </a:pPr>
            <a:r>
              <a:rPr lang="en-US" sz="1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1800" baseline="-250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dirty="0"/>
          </a:p>
        </p:txBody>
      </p:sp>
      <p:sp>
        <p:nvSpPr>
          <p:cNvPr id="14" name="Google Shape;257;p7">
            <a:extLst>
              <a:ext uri="{FF2B5EF4-FFF2-40B4-BE49-F238E27FC236}">
                <a16:creationId xmlns:a16="http://schemas.microsoft.com/office/drawing/2014/main" id="{AE1CF53D-CFF7-799C-6077-A49C497CD80A}"/>
              </a:ext>
            </a:extLst>
          </p:cNvPr>
          <p:cNvSpPr txBox="1"/>
          <p:nvPr/>
        </p:nvSpPr>
        <p:spPr>
          <a:xfrm>
            <a:off x="4633913" y="4032249"/>
            <a:ext cx="1282700" cy="107473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liquid/gas separator</a:t>
            </a:r>
            <a:endParaRPr dirty="0"/>
          </a:p>
          <a:p>
            <a:pPr algn="ctr">
              <a:buSzPts val="1800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110˚C</a:t>
            </a:r>
            <a:endParaRPr dirty="0"/>
          </a:p>
        </p:txBody>
      </p:sp>
      <p:sp>
        <p:nvSpPr>
          <p:cNvPr id="15" name="Google Shape;258;p7">
            <a:extLst>
              <a:ext uri="{FF2B5EF4-FFF2-40B4-BE49-F238E27FC236}">
                <a16:creationId xmlns:a16="http://schemas.microsoft.com/office/drawing/2014/main" id="{38FB49B2-3A5D-4A3E-9039-0EAADA6ADBDA}"/>
              </a:ext>
            </a:extLst>
          </p:cNvPr>
          <p:cNvSpPr txBox="1"/>
          <p:nvPr/>
        </p:nvSpPr>
        <p:spPr>
          <a:xfrm>
            <a:off x="6724650" y="4033837"/>
            <a:ext cx="1370013" cy="107473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solid/liquid separator</a:t>
            </a:r>
            <a:endParaRPr dirty="0"/>
          </a:p>
          <a:p>
            <a:pPr algn="ctr">
              <a:buSzPts val="1800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50˚C</a:t>
            </a:r>
            <a:endParaRPr dirty="0"/>
          </a:p>
        </p:txBody>
      </p:sp>
      <p:cxnSp>
        <p:nvCxnSpPr>
          <p:cNvPr id="16" name="Google Shape;259;p7">
            <a:extLst>
              <a:ext uri="{FF2B5EF4-FFF2-40B4-BE49-F238E27FC236}">
                <a16:creationId xmlns:a16="http://schemas.microsoft.com/office/drawing/2014/main" id="{9F41C047-4B54-6103-0923-A471EFCBB17B}"/>
              </a:ext>
            </a:extLst>
          </p:cNvPr>
          <p:cNvCxnSpPr/>
          <p:nvPr/>
        </p:nvCxnSpPr>
        <p:spPr>
          <a:xfrm>
            <a:off x="3146425" y="4570412"/>
            <a:ext cx="1487488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17" name="Google Shape;260;p7">
            <a:extLst>
              <a:ext uri="{FF2B5EF4-FFF2-40B4-BE49-F238E27FC236}">
                <a16:creationId xmlns:a16="http://schemas.microsoft.com/office/drawing/2014/main" id="{FEA70D6D-93CE-FE1B-98C6-281885003504}"/>
              </a:ext>
            </a:extLst>
          </p:cNvPr>
          <p:cNvCxnSpPr/>
          <p:nvPr/>
        </p:nvCxnSpPr>
        <p:spPr>
          <a:xfrm rot="16200000">
            <a:off x="5731668" y="4114006"/>
            <a:ext cx="536575" cy="1449387"/>
          </a:xfrm>
          <a:prstGeom prst="bentConnector4">
            <a:avLst>
              <a:gd name="adj1" fmla="val -39520"/>
              <a:gd name="adj2" fmla="val 66339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sp>
        <p:nvSpPr>
          <p:cNvPr id="19" name="Google Shape;262;p7">
            <a:extLst>
              <a:ext uri="{FF2B5EF4-FFF2-40B4-BE49-F238E27FC236}">
                <a16:creationId xmlns:a16="http://schemas.microsoft.com/office/drawing/2014/main" id="{3337D235-47F0-281A-783A-25D7396D0F7D}"/>
              </a:ext>
            </a:extLst>
          </p:cNvPr>
          <p:cNvSpPr txBox="1"/>
          <p:nvPr/>
        </p:nvSpPr>
        <p:spPr>
          <a:xfrm>
            <a:off x="5830277" y="3332162"/>
            <a:ext cx="893763" cy="369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accent1"/>
              </a:buClr>
              <a:buSzPts val="1800"/>
            </a:pPr>
            <a:r>
              <a:rPr lang="en-US" sz="1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Steam</a:t>
            </a:r>
            <a:endParaRPr dirty="0"/>
          </a:p>
        </p:txBody>
      </p:sp>
      <p:sp>
        <p:nvSpPr>
          <p:cNvPr id="20" name="Google Shape;263;p7">
            <a:extLst>
              <a:ext uri="{FF2B5EF4-FFF2-40B4-BE49-F238E27FC236}">
                <a16:creationId xmlns:a16="http://schemas.microsoft.com/office/drawing/2014/main" id="{BCAADDDC-013E-556E-922F-A629C0C4D5D7}"/>
              </a:ext>
            </a:extLst>
          </p:cNvPr>
          <p:cNvSpPr txBox="1"/>
          <p:nvPr/>
        </p:nvSpPr>
        <p:spPr>
          <a:xfrm>
            <a:off x="4919663" y="5381624"/>
            <a:ext cx="1804987" cy="64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657689"/>
              </a:buClr>
              <a:buSzPts val="1800"/>
            </a:pPr>
            <a:r>
              <a:rPr lang="en-US" sz="1800" dirty="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 (</a:t>
            </a:r>
            <a:r>
              <a:rPr lang="en-US" sz="1800" dirty="0" err="1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liq</a:t>
            </a:r>
            <a:r>
              <a:rPr lang="en-US" sz="1800" dirty="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) 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mol/min </a:t>
            </a:r>
            <a:endParaRPr dirty="0"/>
          </a:p>
          <a:p>
            <a:pPr>
              <a:buClr>
                <a:schemeClr val="accent2"/>
              </a:buClr>
              <a:buSzPts val="1800"/>
            </a:pPr>
            <a:r>
              <a:rPr lang="en-US" sz="18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 (</a:t>
            </a:r>
            <a:r>
              <a:rPr lang="en-US" sz="1800" dirty="0" err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liq</a:t>
            </a:r>
            <a:r>
              <a:rPr lang="en-US" sz="18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)  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mol/min</a:t>
            </a:r>
            <a:endParaRPr dirty="0"/>
          </a:p>
        </p:txBody>
      </p:sp>
      <p:sp>
        <p:nvSpPr>
          <p:cNvPr id="21" name="Google Shape;264;p7">
            <a:extLst>
              <a:ext uri="{FF2B5EF4-FFF2-40B4-BE49-F238E27FC236}">
                <a16:creationId xmlns:a16="http://schemas.microsoft.com/office/drawing/2014/main" id="{26B04CFA-0F9D-8297-8B79-1E846DD83397}"/>
              </a:ext>
            </a:extLst>
          </p:cNvPr>
          <p:cNvSpPr txBox="1"/>
          <p:nvPr/>
        </p:nvSpPr>
        <p:spPr>
          <a:xfrm>
            <a:off x="8141746" y="5813635"/>
            <a:ext cx="903829" cy="369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Google Shape;265;p7">
            <a:extLst>
              <a:ext uri="{FF2B5EF4-FFF2-40B4-BE49-F238E27FC236}">
                <a16:creationId xmlns:a16="http://schemas.microsoft.com/office/drawing/2014/main" id="{0964F058-1B8F-01B0-F31D-DD9D64579461}"/>
              </a:ext>
            </a:extLst>
          </p:cNvPr>
          <p:cNvCxnSpPr/>
          <p:nvPr/>
        </p:nvCxnSpPr>
        <p:spPr>
          <a:xfrm rot="16200000">
            <a:off x="5295901" y="3497261"/>
            <a:ext cx="514350" cy="555625"/>
          </a:xfrm>
          <a:prstGeom prst="bentConnector2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12" name="Google Shape;266;p7">
            <a:extLst>
              <a:ext uri="{FF2B5EF4-FFF2-40B4-BE49-F238E27FC236}">
                <a16:creationId xmlns:a16="http://schemas.microsoft.com/office/drawing/2014/main" id="{45DAFE00-A926-F932-6B0B-6414705BC40E}"/>
              </a:ext>
            </a:extLst>
          </p:cNvPr>
          <p:cNvCxnSpPr/>
          <p:nvPr/>
        </p:nvCxnSpPr>
        <p:spPr>
          <a:xfrm rot="16200000">
            <a:off x="7582694" y="3474243"/>
            <a:ext cx="387350" cy="731838"/>
          </a:xfrm>
          <a:prstGeom prst="bentConnector2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13" name="Google Shape;267;p7">
            <a:extLst>
              <a:ext uri="{FF2B5EF4-FFF2-40B4-BE49-F238E27FC236}">
                <a16:creationId xmlns:a16="http://schemas.microsoft.com/office/drawing/2014/main" id="{00EADF65-983C-ED96-A9FB-1B2FC63714DE}"/>
              </a:ext>
            </a:extLst>
          </p:cNvPr>
          <p:cNvCxnSpPr/>
          <p:nvPr/>
        </p:nvCxnSpPr>
        <p:spPr>
          <a:xfrm rot="16200000" flipH="1">
            <a:off x="7477125" y="5041899"/>
            <a:ext cx="596900" cy="730250"/>
          </a:xfrm>
          <a:prstGeom prst="bentConnector2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sp>
        <p:nvSpPr>
          <p:cNvPr id="7" name="Google Shape;269;p7">
            <a:extLst>
              <a:ext uri="{FF2B5EF4-FFF2-40B4-BE49-F238E27FC236}">
                <a16:creationId xmlns:a16="http://schemas.microsoft.com/office/drawing/2014/main" id="{C22E81F1-E07F-6F40-9DD5-CBF2D6A16BC7}"/>
              </a:ext>
            </a:extLst>
          </p:cNvPr>
          <p:cNvSpPr txBox="1"/>
          <p:nvPr/>
        </p:nvSpPr>
        <p:spPr>
          <a:xfrm>
            <a:off x="8115300" y="3455987"/>
            <a:ext cx="712788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657689"/>
              </a:buClr>
              <a:buSzPts val="1800"/>
            </a:pPr>
            <a:r>
              <a:rPr lang="en-US" sz="180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 (liq)</a:t>
            </a:r>
            <a:endParaRPr/>
          </a:p>
        </p:txBody>
      </p:sp>
      <p:sp>
        <p:nvSpPr>
          <p:cNvPr id="8" name="Google Shape;270;p7">
            <a:extLst>
              <a:ext uri="{FF2B5EF4-FFF2-40B4-BE49-F238E27FC236}">
                <a16:creationId xmlns:a16="http://schemas.microsoft.com/office/drawing/2014/main" id="{81DBB958-0A7D-3786-0782-364D77FA3B23}"/>
              </a:ext>
            </a:extLst>
          </p:cNvPr>
          <p:cNvSpPr txBox="1"/>
          <p:nvPr/>
        </p:nvSpPr>
        <p:spPr>
          <a:xfrm>
            <a:off x="8147051" y="5376895"/>
            <a:ext cx="79935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accent2"/>
              </a:buClr>
              <a:buSzPts val="1800"/>
            </a:pPr>
            <a:r>
              <a:rPr lang="en-US" sz="18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 (s)</a:t>
            </a:r>
          </a:p>
          <a:p>
            <a:pPr>
              <a:buClr>
                <a:schemeClr val="accent2"/>
              </a:buClr>
              <a:buSzPts val="1800"/>
            </a:pPr>
            <a:r>
              <a:rPr lang="en-US" sz="1800" dirty="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 (</a:t>
            </a:r>
            <a:r>
              <a:rPr lang="en-US" sz="1800" dirty="0" err="1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liq</a:t>
            </a:r>
            <a:r>
              <a:rPr lang="en-US" sz="1800" dirty="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US" sz="1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8ADF0F-464F-F17E-687A-36563423F5F7}"/>
              </a:ext>
            </a:extLst>
          </p:cNvPr>
          <p:cNvSpPr/>
          <p:nvPr/>
        </p:nvSpPr>
        <p:spPr>
          <a:xfrm>
            <a:off x="6665595" y="3331324"/>
            <a:ext cx="2379980" cy="2743916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B39BC9-9EAA-51E1-11A7-7E7892ED58A1}"/>
              </a:ext>
            </a:extLst>
          </p:cNvPr>
          <p:cNvSpPr txBox="1"/>
          <p:nvPr/>
        </p:nvSpPr>
        <p:spPr>
          <a:xfrm>
            <a:off x="9297625" y="3039972"/>
            <a:ext cx="2329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Would this work?</a:t>
            </a:r>
          </a:p>
        </p:txBody>
      </p:sp>
    </p:spTree>
    <p:extLst>
      <p:ext uri="{BB962C8B-B14F-4D97-AF65-F5344CB8AC3E}">
        <p14:creationId xmlns:p14="http://schemas.microsoft.com/office/powerpoint/2010/main" val="121585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9" grpId="0"/>
      <p:bldP spid="20" grpId="0"/>
      <p:bldP spid="7" grpId="0"/>
      <p:bldP spid="8" grpId="0"/>
      <p:bldP spid="3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88E0F7-023F-D3DE-9AF3-E73DD00288BD}"/>
              </a:ext>
            </a:extLst>
          </p:cNvPr>
          <p:cNvSpPr txBox="1"/>
          <p:nvPr/>
        </p:nvSpPr>
        <p:spPr>
          <a:xfrm>
            <a:off x="1435811" y="612844"/>
            <a:ext cx="932037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7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7200" b="1" dirty="0">
                <a:solidFill>
                  <a:schemeClr val="bg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Demonstration Time! </a:t>
            </a:r>
          </a:p>
          <a:p>
            <a:pPr algn="ctr"/>
            <a:r>
              <a:rPr lang="en-US" sz="4800" b="1" i="1" dirty="0">
                <a:latin typeface="Calibri" panose="020F0502020204030204" pitchFamily="34" charset="0"/>
                <a:cs typeface="Calibri" panose="020F0502020204030204" pitchFamily="34" charset="0"/>
              </a:rPr>
              <a:t>Can you think of an example from daily life? Anything similar to what you might encounter in industry? </a:t>
            </a:r>
          </a:p>
          <a:p>
            <a:pPr marL="1143000" indent="-1143000" algn="ctr">
              <a:buAutoNum type="arabicPeriod"/>
            </a:pPr>
            <a:endParaRPr lang="en-US" sz="7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7FF1826-C362-A9EA-0DBC-EDE0E1288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50" y="1428750"/>
            <a:ext cx="5721350" cy="5105454"/>
          </a:xfrm>
          <a:prstGeom prst="rect">
            <a:avLst/>
          </a:prstGeom>
        </p:spPr>
      </p:pic>
      <p:sp>
        <p:nvSpPr>
          <p:cNvPr id="5" name="Cloud Callout 4">
            <a:extLst>
              <a:ext uri="{FF2B5EF4-FFF2-40B4-BE49-F238E27FC236}">
                <a16:creationId xmlns:a16="http://schemas.microsoft.com/office/drawing/2014/main" id="{FEC7CC71-E78F-277B-B2F4-E8872AAAB595}"/>
              </a:ext>
            </a:extLst>
          </p:cNvPr>
          <p:cNvSpPr/>
          <p:nvPr/>
        </p:nvSpPr>
        <p:spPr>
          <a:xfrm>
            <a:off x="2610678" y="1699149"/>
            <a:ext cx="9054272" cy="3459700"/>
          </a:xfrm>
          <a:prstGeom prst="cloudCallout">
            <a:avLst>
              <a:gd name="adj1" fmla="val -60528"/>
              <a:gd name="adj2" fmla="val 3760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 Amy and Kong do…</a:t>
            </a:r>
          </a:p>
        </p:txBody>
      </p:sp>
    </p:spTree>
    <p:extLst>
      <p:ext uri="{BB962C8B-B14F-4D97-AF65-F5344CB8AC3E}">
        <p14:creationId xmlns:p14="http://schemas.microsoft.com/office/powerpoint/2010/main" val="111350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creenRecording_08-31-2025 14-36-32_1_7D7C385D-120F-4918-AF17-991880E12EB4.mp4">
            <a:hlinkClick r:id="" action="ppaction://media"/>
            <a:extLst>
              <a:ext uri="{FF2B5EF4-FFF2-40B4-BE49-F238E27FC236}">
                <a16:creationId xmlns:a16="http://schemas.microsoft.com/office/drawing/2014/main" id="{5FC694B7-F681-DB9A-3645-5B954D93B7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317500"/>
            <a:ext cx="11277600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8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"/>
          <p:cNvSpPr txBox="1">
            <a:spLocks noGrp="1"/>
          </p:cNvSpPr>
          <p:nvPr>
            <p:ph type="body" idx="1"/>
          </p:nvPr>
        </p:nvSpPr>
        <p:spPr>
          <a:xfrm>
            <a:off x="1198720" y="1081617"/>
            <a:ext cx="9508809" cy="5287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  <a:buSzPts val="3600"/>
              <a:buNone/>
            </a:pPr>
            <a:r>
              <a:rPr lang="en-US" sz="3600" dirty="0"/>
              <a:t>To separate </a:t>
            </a:r>
            <a:r>
              <a:rPr lang="en-US" sz="3600" dirty="0">
                <a:solidFill>
                  <a:schemeClr val="accent2"/>
                </a:solidFill>
              </a:rPr>
              <a:t>I</a:t>
            </a:r>
            <a:r>
              <a:rPr lang="en-US" sz="3600" dirty="0">
                <a:solidFill>
                  <a:schemeClr val="tx1"/>
                </a:solidFill>
              </a:rPr>
              <a:t> from </a:t>
            </a:r>
            <a:r>
              <a:rPr lang="en-US" sz="3600" dirty="0">
                <a:solidFill>
                  <a:srgbClr val="657689"/>
                </a:solidFill>
              </a:rPr>
              <a:t>F</a:t>
            </a:r>
            <a:r>
              <a:rPr lang="en-US" sz="3600" dirty="0">
                <a:solidFill>
                  <a:schemeClr val="tx1"/>
                </a:solidFill>
              </a:rPr>
              <a:t>, could we use:</a:t>
            </a:r>
          </a:p>
          <a:p>
            <a:pPr marL="0" lvl="2" indent="0">
              <a:buSzPts val="3300"/>
              <a:buNone/>
            </a:pPr>
            <a:r>
              <a:rPr lang="en-US" sz="3600" dirty="0"/>
              <a:t>	</a:t>
            </a:r>
            <a:r>
              <a:rPr lang="en-US" sz="3600" i="0" dirty="0"/>
              <a:t>1. Liquid/gas separation?</a:t>
            </a:r>
          </a:p>
          <a:p>
            <a:pPr marL="0" lvl="2" indent="0">
              <a:buSzPts val="3300"/>
              <a:buNone/>
            </a:pPr>
            <a:r>
              <a:rPr lang="en-US" sz="3600" i="0" dirty="0"/>
              <a:t>	2. Solid/liquid separation?</a:t>
            </a:r>
          </a:p>
          <a:p>
            <a:pPr marL="273050" lvl="1" indent="-88900">
              <a:buSzPts val="2900"/>
              <a:buNone/>
            </a:pPr>
            <a:endParaRPr sz="2900" dirty="0"/>
          </a:p>
          <a:p>
            <a:pPr marL="90488" indent="0">
              <a:buSzPts val="2900"/>
              <a:buNone/>
            </a:pPr>
            <a:endParaRPr sz="2900" dirty="0"/>
          </a:p>
        </p:txBody>
      </p:sp>
      <p:cxnSp>
        <p:nvCxnSpPr>
          <p:cNvPr id="2" name="Google Shape;177;p5">
            <a:extLst>
              <a:ext uri="{FF2B5EF4-FFF2-40B4-BE49-F238E27FC236}">
                <a16:creationId xmlns:a16="http://schemas.microsoft.com/office/drawing/2014/main" id="{ABB9A555-2332-E4FB-E226-6F400407C849}"/>
              </a:ext>
            </a:extLst>
          </p:cNvPr>
          <p:cNvCxnSpPr>
            <a:cxnSpLocks/>
          </p:cNvCxnSpPr>
          <p:nvPr/>
        </p:nvCxnSpPr>
        <p:spPr>
          <a:xfrm>
            <a:off x="2117725" y="1896579"/>
            <a:ext cx="4359274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43" name="Google Shape;90;p2">
            <a:extLst>
              <a:ext uri="{FF2B5EF4-FFF2-40B4-BE49-F238E27FC236}">
                <a16:creationId xmlns:a16="http://schemas.microsoft.com/office/drawing/2014/main" id="{F8B9B9EA-5CAF-6C47-37D1-A70DA2F8297C}"/>
              </a:ext>
            </a:extLst>
          </p:cNvPr>
          <p:cNvSpPr txBox="1">
            <a:spLocks/>
          </p:cNvSpPr>
          <p:nvPr/>
        </p:nvSpPr>
        <p:spPr>
          <a:xfrm>
            <a:off x="259607" y="195914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b="1" dirty="0"/>
              <a:t>Solution Methods: Separations</a:t>
            </a:r>
            <a:endParaRPr lang="en-US" dirty="0"/>
          </a:p>
        </p:txBody>
      </p:sp>
      <p:sp>
        <p:nvSpPr>
          <p:cNvPr id="18" name="Google Shape;261;p7">
            <a:extLst>
              <a:ext uri="{FF2B5EF4-FFF2-40B4-BE49-F238E27FC236}">
                <a16:creationId xmlns:a16="http://schemas.microsoft.com/office/drawing/2014/main" id="{0208B8C8-6BD0-3EA8-EC4A-7F32DA977881}"/>
              </a:ext>
            </a:extLst>
          </p:cNvPr>
          <p:cNvSpPr txBox="1"/>
          <p:nvPr/>
        </p:nvSpPr>
        <p:spPr>
          <a:xfrm>
            <a:off x="3146425" y="3646487"/>
            <a:ext cx="1487488" cy="92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657689"/>
              </a:buClr>
              <a:buSzPts val="1800"/>
            </a:pPr>
            <a:r>
              <a:rPr lang="en-US" sz="1800" dirty="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1 mol/min</a:t>
            </a:r>
            <a:endParaRPr dirty="0"/>
          </a:p>
          <a:p>
            <a:pPr>
              <a:buClr>
                <a:schemeClr val="accent2"/>
              </a:buClr>
              <a:buSzPts val="1800"/>
            </a:pPr>
            <a:r>
              <a:rPr lang="en-US" sz="18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 mol/min</a:t>
            </a:r>
            <a:endParaRPr dirty="0"/>
          </a:p>
          <a:p>
            <a:pPr>
              <a:buClr>
                <a:schemeClr val="accent1"/>
              </a:buClr>
              <a:buSzPts val="1800"/>
            </a:pPr>
            <a:r>
              <a:rPr lang="en-US" sz="1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1800" baseline="-250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dirty="0"/>
          </a:p>
        </p:txBody>
      </p:sp>
      <p:sp>
        <p:nvSpPr>
          <p:cNvPr id="14" name="Google Shape;257;p7">
            <a:extLst>
              <a:ext uri="{FF2B5EF4-FFF2-40B4-BE49-F238E27FC236}">
                <a16:creationId xmlns:a16="http://schemas.microsoft.com/office/drawing/2014/main" id="{AE1CF53D-CFF7-799C-6077-A49C497CD80A}"/>
              </a:ext>
            </a:extLst>
          </p:cNvPr>
          <p:cNvSpPr txBox="1"/>
          <p:nvPr/>
        </p:nvSpPr>
        <p:spPr>
          <a:xfrm>
            <a:off x="4633913" y="4032249"/>
            <a:ext cx="1282700" cy="107473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liquid/gas separator</a:t>
            </a:r>
            <a:endParaRPr dirty="0"/>
          </a:p>
          <a:p>
            <a:pPr algn="ctr">
              <a:buSzPts val="1800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110˚C</a:t>
            </a:r>
            <a:endParaRPr dirty="0"/>
          </a:p>
        </p:txBody>
      </p:sp>
      <p:sp>
        <p:nvSpPr>
          <p:cNvPr id="15" name="Google Shape;258;p7">
            <a:extLst>
              <a:ext uri="{FF2B5EF4-FFF2-40B4-BE49-F238E27FC236}">
                <a16:creationId xmlns:a16="http://schemas.microsoft.com/office/drawing/2014/main" id="{38FB49B2-3A5D-4A3E-9039-0EAADA6ADBDA}"/>
              </a:ext>
            </a:extLst>
          </p:cNvPr>
          <p:cNvSpPr txBox="1"/>
          <p:nvPr/>
        </p:nvSpPr>
        <p:spPr>
          <a:xfrm>
            <a:off x="6724650" y="4033837"/>
            <a:ext cx="1370013" cy="107473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solid/liquid separator</a:t>
            </a:r>
            <a:endParaRPr dirty="0"/>
          </a:p>
          <a:p>
            <a:pPr algn="ctr">
              <a:buSzPts val="1800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50˚C</a:t>
            </a:r>
            <a:endParaRPr dirty="0"/>
          </a:p>
        </p:txBody>
      </p:sp>
      <p:cxnSp>
        <p:nvCxnSpPr>
          <p:cNvPr id="16" name="Google Shape;259;p7">
            <a:extLst>
              <a:ext uri="{FF2B5EF4-FFF2-40B4-BE49-F238E27FC236}">
                <a16:creationId xmlns:a16="http://schemas.microsoft.com/office/drawing/2014/main" id="{9F41C047-4B54-6103-0923-A471EFCBB17B}"/>
              </a:ext>
            </a:extLst>
          </p:cNvPr>
          <p:cNvCxnSpPr/>
          <p:nvPr/>
        </p:nvCxnSpPr>
        <p:spPr>
          <a:xfrm>
            <a:off x="3146425" y="4570412"/>
            <a:ext cx="1487488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17" name="Google Shape;260;p7">
            <a:extLst>
              <a:ext uri="{FF2B5EF4-FFF2-40B4-BE49-F238E27FC236}">
                <a16:creationId xmlns:a16="http://schemas.microsoft.com/office/drawing/2014/main" id="{FEA70D6D-93CE-FE1B-98C6-281885003504}"/>
              </a:ext>
            </a:extLst>
          </p:cNvPr>
          <p:cNvCxnSpPr/>
          <p:nvPr/>
        </p:nvCxnSpPr>
        <p:spPr>
          <a:xfrm rot="16200000">
            <a:off x="5731668" y="4114006"/>
            <a:ext cx="536575" cy="1449387"/>
          </a:xfrm>
          <a:prstGeom prst="bentConnector4">
            <a:avLst>
              <a:gd name="adj1" fmla="val -39520"/>
              <a:gd name="adj2" fmla="val 66339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sp>
        <p:nvSpPr>
          <p:cNvPr id="19" name="Google Shape;262;p7">
            <a:extLst>
              <a:ext uri="{FF2B5EF4-FFF2-40B4-BE49-F238E27FC236}">
                <a16:creationId xmlns:a16="http://schemas.microsoft.com/office/drawing/2014/main" id="{3337D235-47F0-281A-783A-25D7396D0F7D}"/>
              </a:ext>
            </a:extLst>
          </p:cNvPr>
          <p:cNvSpPr txBox="1"/>
          <p:nvPr/>
        </p:nvSpPr>
        <p:spPr>
          <a:xfrm>
            <a:off x="5830277" y="3332162"/>
            <a:ext cx="893763" cy="369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accent1"/>
              </a:buClr>
              <a:buSzPts val="1800"/>
            </a:pPr>
            <a:r>
              <a:rPr lang="en-US" sz="1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Steam</a:t>
            </a:r>
            <a:endParaRPr dirty="0"/>
          </a:p>
        </p:txBody>
      </p:sp>
      <p:sp>
        <p:nvSpPr>
          <p:cNvPr id="20" name="Google Shape;263;p7">
            <a:extLst>
              <a:ext uri="{FF2B5EF4-FFF2-40B4-BE49-F238E27FC236}">
                <a16:creationId xmlns:a16="http://schemas.microsoft.com/office/drawing/2014/main" id="{BCAADDDC-013E-556E-922F-A629C0C4D5D7}"/>
              </a:ext>
            </a:extLst>
          </p:cNvPr>
          <p:cNvSpPr txBox="1"/>
          <p:nvPr/>
        </p:nvSpPr>
        <p:spPr>
          <a:xfrm>
            <a:off x="4919663" y="5381624"/>
            <a:ext cx="1804987" cy="64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657689"/>
              </a:buClr>
              <a:buSzPts val="1800"/>
            </a:pPr>
            <a:r>
              <a:rPr lang="en-US" sz="1800" dirty="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 (</a:t>
            </a:r>
            <a:r>
              <a:rPr lang="en-US" sz="1800" dirty="0" err="1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liq</a:t>
            </a:r>
            <a:r>
              <a:rPr lang="en-US" sz="1800" dirty="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) 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mol/min </a:t>
            </a:r>
            <a:endParaRPr dirty="0"/>
          </a:p>
          <a:p>
            <a:pPr>
              <a:buClr>
                <a:schemeClr val="accent2"/>
              </a:buClr>
              <a:buSzPts val="1800"/>
            </a:pPr>
            <a:r>
              <a:rPr lang="en-US" sz="18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 (</a:t>
            </a:r>
            <a:r>
              <a:rPr lang="en-US" sz="1800" dirty="0" err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liq</a:t>
            </a:r>
            <a:r>
              <a:rPr lang="en-US" sz="18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)  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mol/min</a:t>
            </a:r>
            <a:endParaRPr dirty="0"/>
          </a:p>
        </p:txBody>
      </p:sp>
      <p:sp>
        <p:nvSpPr>
          <p:cNvPr id="21" name="Google Shape;264;p7">
            <a:extLst>
              <a:ext uri="{FF2B5EF4-FFF2-40B4-BE49-F238E27FC236}">
                <a16:creationId xmlns:a16="http://schemas.microsoft.com/office/drawing/2014/main" id="{26B04CFA-0F9D-8297-8B79-1E846DD83397}"/>
              </a:ext>
            </a:extLst>
          </p:cNvPr>
          <p:cNvSpPr txBox="1"/>
          <p:nvPr/>
        </p:nvSpPr>
        <p:spPr>
          <a:xfrm>
            <a:off x="8141746" y="5813635"/>
            <a:ext cx="903829" cy="369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Google Shape;265;p7">
            <a:extLst>
              <a:ext uri="{FF2B5EF4-FFF2-40B4-BE49-F238E27FC236}">
                <a16:creationId xmlns:a16="http://schemas.microsoft.com/office/drawing/2014/main" id="{0964F058-1B8F-01B0-F31D-DD9D64579461}"/>
              </a:ext>
            </a:extLst>
          </p:cNvPr>
          <p:cNvCxnSpPr/>
          <p:nvPr/>
        </p:nvCxnSpPr>
        <p:spPr>
          <a:xfrm rot="16200000">
            <a:off x="5295901" y="3497261"/>
            <a:ext cx="514350" cy="555625"/>
          </a:xfrm>
          <a:prstGeom prst="bentConnector2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12" name="Google Shape;266;p7">
            <a:extLst>
              <a:ext uri="{FF2B5EF4-FFF2-40B4-BE49-F238E27FC236}">
                <a16:creationId xmlns:a16="http://schemas.microsoft.com/office/drawing/2014/main" id="{45DAFE00-A926-F932-6B0B-6414705BC40E}"/>
              </a:ext>
            </a:extLst>
          </p:cNvPr>
          <p:cNvCxnSpPr/>
          <p:nvPr/>
        </p:nvCxnSpPr>
        <p:spPr>
          <a:xfrm rot="16200000">
            <a:off x="7582694" y="3474243"/>
            <a:ext cx="387350" cy="731838"/>
          </a:xfrm>
          <a:prstGeom prst="bentConnector2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13" name="Google Shape;267;p7">
            <a:extLst>
              <a:ext uri="{FF2B5EF4-FFF2-40B4-BE49-F238E27FC236}">
                <a16:creationId xmlns:a16="http://schemas.microsoft.com/office/drawing/2014/main" id="{00EADF65-983C-ED96-A9FB-1B2FC63714DE}"/>
              </a:ext>
            </a:extLst>
          </p:cNvPr>
          <p:cNvCxnSpPr/>
          <p:nvPr/>
        </p:nvCxnSpPr>
        <p:spPr>
          <a:xfrm rot="16200000" flipH="1">
            <a:off x="7477125" y="5041899"/>
            <a:ext cx="596900" cy="730250"/>
          </a:xfrm>
          <a:prstGeom prst="bentConnector2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sp>
        <p:nvSpPr>
          <p:cNvPr id="7" name="Google Shape;269;p7">
            <a:extLst>
              <a:ext uri="{FF2B5EF4-FFF2-40B4-BE49-F238E27FC236}">
                <a16:creationId xmlns:a16="http://schemas.microsoft.com/office/drawing/2014/main" id="{C22E81F1-E07F-6F40-9DD5-CBF2D6A16BC7}"/>
              </a:ext>
            </a:extLst>
          </p:cNvPr>
          <p:cNvSpPr txBox="1"/>
          <p:nvPr/>
        </p:nvSpPr>
        <p:spPr>
          <a:xfrm>
            <a:off x="8115300" y="3455987"/>
            <a:ext cx="712788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657689"/>
              </a:buClr>
              <a:buSzPts val="1800"/>
            </a:pPr>
            <a:r>
              <a:rPr lang="en-US" sz="1800" dirty="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 (</a:t>
            </a:r>
            <a:r>
              <a:rPr lang="en-US" sz="1800" dirty="0" err="1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liq</a:t>
            </a:r>
            <a:r>
              <a:rPr lang="en-US" sz="1800" dirty="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</p:txBody>
      </p:sp>
      <p:sp>
        <p:nvSpPr>
          <p:cNvPr id="8" name="Google Shape;270;p7">
            <a:extLst>
              <a:ext uri="{FF2B5EF4-FFF2-40B4-BE49-F238E27FC236}">
                <a16:creationId xmlns:a16="http://schemas.microsoft.com/office/drawing/2014/main" id="{81DBB958-0A7D-3786-0782-364D77FA3B23}"/>
              </a:ext>
            </a:extLst>
          </p:cNvPr>
          <p:cNvSpPr txBox="1"/>
          <p:nvPr/>
        </p:nvSpPr>
        <p:spPr>
          <a:xfrm>
            <a:off x="8147051" y="5376895"/>
            <a:ext cx="79935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accent2"/>
              </a:buClr>
              <a:buSzPts val="1800"/>
            </a:pPr>
            <a:r>
              <a:rPr lang="en-US" sz="18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 (s)</a:t>
            </a:r>
          </a:p>
          <a:p>
            <a:pPr>
              <a:buClr>
                <a:schemeClr val="accent2"/>
              </a:buClr>
              <a:buSzPts val="1800"/>
            </a:pPr>
            <a:r>
              <a:rPr lang="en-US" sz="1800" dirty="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 (</a:t>
            </a:r>
            <a:r>
              <a:rPr lang="en-US" sz="1800" dirty="0" err="1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liq</a:t>
            </a:r>
            <a:r>
              <a:rPr lang="en-US" sz="1800" dirty="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US" sz="1800" dirty="0"/>
          </a:p>
        </p:txBody>
      </p:sp>
      <p:sp>
        <p:nvSpPr>
          <p:cNvPr id="5" name="Google Shape;279;p9">
            <a:extLst>
              <a:ext uri="{FF2B5EF4-FFF2-40B4-BE49-F238E27FC236}">
                <a16:creationId xmlns:a16="http://schemas.microsoft.com/office/drawing/2014/main" id="{2F0ECC3A-8516-9BD3-7CFD-DC71B9AC72F3}"/>
              </a:ext>
            </a:extLst>
          </p:cNvPr>
          <p:cNvSpPr txBox="1"/>
          <p:nvPr/>
        </p:nvSpPr>
        <p:spPr>
          <a:xfrm>
            <a:off x="8773136" y="3455987"/>
            <a:ext cx="1446212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FF0000"/>
              </a:buClr>
              <a:buSzPts val="1800"/>
            </a:pP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&lt;&lt; 1 mol/min</a:t>
            </a:r>
            <a:endParaRPr dirty="0"/>
          </a:p>
        </p:txBody>
      </p:sp>
      <p:sp>
        <p:nvSpPr>
          <p:cNvPr id="6" name="Google Shape;281;p9">
            <a:extLst>
              <a:ext uri="{FF2B5EF4-FFF2-40B4-BE49-F238E27FC236}">
                <a16:creationId xmlns:a16="http://schemas.microsoft.com/office/drawing/2014/main" id="{B64F416C-3A89-DB70-463A-089D7F201BE7}"/>
              </a:ext>
            </a:extLst>
          </p:cNvPr>
          <p:cNvSpPr txBox="1"/>
          <p:nvPr/>
        </p:nvSpPr>
        <p:spPr>
          <a:xfrm>
            <a:off x="8773136" y="5375308"/>
            <a:ext cx="1330325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FF0000"/>
              </a:buClr>
              <a:buSzPts val="1800"/>
            </a:pP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~ 2 mol/min</a:t>
            </a:r>
            <a:endParaRPr dirty="0"/>
          </a:p>
        </p:txBody>
      </p:sp>
      <p:sp>
        <p:nvSpPr>
          <p:cNvPr id="9" name="Google Shape;280;p9">
            <a:extLst>
              <a:ext uri="{FF2B5EF4-FFF2-40B4-BE49-F238E27FC236}">
                <a16:creationId xmlns:a16="http://schemas.microsoft.com/office/drawing/2014/main" id="{BFEF2A9D-DC6E-C3BC-D8C2-B64C4BC9509C}"/>
              </a:ext>
            </a:extLst>
          </p:cNvPr>
          <p:cNvSpPr txBox="1"/>
          <p:nvPr/>
        </p:nvSpPr>
        <p:spPr>
          <a:xfrm>
            <a:off x="8758952" y="5654885"/>
            <a:ext cx="1330325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FF0000"/>
              </a:buClr>
              <a:buSzPts val="1800"/>
            </a:pP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~ 1 mol/min</a:t>
            </a:r>
            <a:endParaRPr dirty="0"/>
          </a:p>
        </p:txBody>
      </p:sp>
      <p:sp>
        <p:nvSpPr>
          <p:cNvPr id="10" name="Google Shape;329;p10">
            <a:extLst>
              <a:ext uri="{FF2B5EF4-FFF2-40B4-BE49-F238E27FC236}">
                <a16:creationId xmlns:a16="http://schemas.microsoft.com/office/drawing/2014/main" id="{C81FEC22-646F-3BDA-DACD-9EC5F28B9833}"/>
              </a:ext>
            </a:extLst>
          </p:cNvPr>
          <p:cNvSpPr txBox="1"/>
          <p:nvPr/>
        </p:nvSpPr>
        <p:spPr>
          <a:xfrm>
            <a:off x="2709956" y="3523153"/>
            <a:ext cx="5251165" cy="2308284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33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won’t work either! With a high solid-to-liquid ratio, most of </a:t>
            </a:r>
            <a:r>
              <a:rPr lang="en-US" sz="36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 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liq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will be absorbed in </a:t>
            </a:r>
            <a:r>
              <a:rPr lang="en-US" sz="36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(s)</a:t>
            </a:r>
            <a:r>
              <a:rPr lang="en-US" sz="36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Wingdings" pitchFamily="2" charset="2"/>
              </a:rPr>
              <a:t></a:t>
            </a:r>
            <a:endParaRPr sz="3600" dirty="0"/>
          </a:p>
        </p:txBody>
      </p:sp>
      <p:cxnSp>
        <p:nvCxnSpPr>
          <p:cNvPr id="3" name="Google Shape;177;p5">
            <a:extLst>
              <a:ext uri="{FF2B5EF4-FFF2-40B4-BE49-F238E27FC236}">
                <a16:creationId xmlns:a16="http://schemas.microsoft.com/office/drawing/2014/main" id="{B5CDB67D-751A-D5C5-7BB5-57FC3F31B1D0}"/>
              </a:ext>
            </a:extLst>
          </p:cNvPr>
          <p:cNvCxnSpPr>
            <a:cxnSpLocks/>
          </p:cNvCxnSpPr>
          <p:nvPr/>
        </p:nvCxnSpPr>
        <p:spPr>
          <a:xfrm>
            <a:off x="2197418" y="2460459"/>
            <a:ext cx="4359274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5036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1E2EDB-F35E-5D5F-45F2-405BCFBD2251}"/>
              </a:ext>
            </a:extLst>
          </p:cNvPr>
          <p:cNvSpPr txBox="1"/>
          <p:nvPr/>
        </p:nvSpPr>
        <p:spPr>
          <a:xfrm>
            <a:off x="5192889" y="1520998"/>
            <a:ext cx="1806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pause </a:t>
            </a:r>
          </a:p>
        </p:txBody>
      </p:sp>
      <p:pic>
        <p:nvPicPr>
          <p:cNvPr id="2050" name="Picture 2" descr="New Loading Splash Screen from Adalo? - General Discussion - Adalo">
            <a:extLst>
              <a:ext uri="{FF2B5EF4-FFF2-40B4-BE49-F238E27FC236}">
                <a16:creationId xmlns:a16="http://schemas.microsoft.com/office/drawing/2014/main" id="{976CA529-43F1-702B-6BC4-B7015C0BE5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43" t="46968" r="44212" b="47592"/>
          <a:stretch/>
        </p:blipFill>
        <p:spPr bwMode="auto">
          <a:xfrm>
            <a:off x="5260623" y="2393244"/>
            <a:ext cx="1391612" cy="127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C8B022-4D1F-4B48-7270-6FE4EDE43EDA}"/>
              </a:ext>
            </a:extLst>
          </p:cNvPr>
          <p:cNvSpPr txBox="1"/>
          <p:nvPr/>
        </p:nvSpPr>
        <p:spPr>
          <a:xfrm>
            <a:off x="1061155" y="3947795"/>
            <a:ext cx="10973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maybe there’s another way to think about this </a:t>
            </a:r>
          </a:p>
        </p:txBody>
      </p:sp>
    </p:spTree>
    <p:extLst>
      <p:ext uri="{BB962C8B-B14F-4D97-AF65-F5344CB8AC3E}">
        <p14:creationId xmlns:p14="http://schemas.microsoft.com/office/powerpoint/2010/main" val="191822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0;p2">
            <a:extLst>
              <a:ext uri="{FF2B5EF4-FFF2-40B4-BE49-F238E27FC236}">
                <a16:creationId xmlns:a16="http://schemas.microsoft.com/office/drawing/2014/main" id="{73AA79DB-59C9-FFC7-B81F-29C1B0775FFC}"/>
              </a:ext>
            </a:extLst>
          </p:cNvPr>
          <p:cNvSpPr txBox="1">
            <a:spLocks/>
          </p:cNvSpPr>
          <p:nvPr/>
        </p:nvSpPr>
        <p:spPr>
          <a:xfrm>
            <a:off x="259607" y="195914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b="1" dirty="0"/>
              <a:t>Let’s go back to the beginning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5884579-7EE7-9E87-D0E2-5B82D0687D9E}"/>
                  </a:ext>
                </a:extLst>
              </p:cNvPr>
              <p:cNvSpPr txBox="1"/>
              <p:nvPr/>
            </p:nvSpPr>
            <p:spPr>
              <a:xfrm>
                <a:off x="1862629" y="1018017"/>
                <a:ext cx="9061648" cy="715089"/>
              </a:xfrm>
              <a:prstGeom prst="roundRect">
                <a:avLst>
                  <a:gd name="adj" fmla="val 50000"/>
                </a:avLst>
              </a:prstGeom>
              <a:ln w="5715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Main goal: </a:t>
                </a:r>
                <a:r>
                  <a:rPr lang="en-US" sz="3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Produce product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𝑃</m:t>
                    </m:r>
                  </m:oMath>
                </a14:m>
                <a:endParaRPr lang="en-US" sz="3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5884579-7EE7-9E87-D0E2-5B82D0687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629" y="1018017"/>
                <a:ext cx="9061648" cy="715089"/>
              </a:xfrm>
              <a:prstGeom prst="roundRect">
                <a:avLst>
                  <a:gd name="adj" fmla="val 50000"/>
                </a:avLst>
              </a:prstGeom>
              <a:blipFill>
                <a:blip r:embed="rId3"/>
                <a:stretch>
                  <a:fillRect b="-29134"/>
                </a:stretch>
              </a:blipFill>
              <a:ln w="571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9CF7F89-A2A5-35CB-BC4A-1E287077EAEB}"/>
                  </a:ext>
                </a:extLst>
              </p:cNvPr>
              <p:cNvSpPr txBox="1"/>
              <p:nvPr/>
            </p:nvSpPr>
            <p:spPr>
              <a:xfrm>
                <a:off x="259607" y="1942389"/>
                <a:ext cx="90616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Do we </a:t>
                </a:r>
                <a:r>
                  <a:rPr lang="en-US" sz="3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need</a:t>
                </a:r>
                <a:r>
                  <a:rPr lang="en-US" sz="3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 remove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𝐼</m:t>
                    </m:r>
                  </m:oMath>
                </a14:m>
                <a:r>
                  <a:rPr lang="en-US" sz="3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9CF7F89-A2A5-35CB-BC4A-1E287077EA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07" y="1942389"/>
                <a:ext cx="9061648" cy="646331"/>
              </a:xfrm>
              <a:prstGeom prst="rect">
                <a:avLst/>
              </a:prstGeom>
              <a:blipFill>
                <a:blip r:embed="rId4"/>
                <a:stretch>
                  <a:fillRect l="-2086"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7B7EF04-CD68-2945-3F12-FE9EA3FE50BE}"/>
              </a:ext>
            </a:extLst>
          </p:cNvPr>
          <p:cNvSpPr txBox="1"/>
          <p:nvPr/>
        </p:nvSpPr>
        <p:spPr>
          <a:xfrm>
            <a:off x="5180039" y="1965667"/>
            <a:ext cx="2034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EA51385-3319-628B-7C6B-67406DEACD5E}"/>
                  </a:ext>
                </a:extLst>
              </p:cNvPr>
              <p:cNvSpPr txBox="1"/>
              <p:nvPr/>
            </p:nvSpPr>
            <p:spPr>
              <a:xfrm>
                <a:off x="673710" y="3878786"/>
                <a:ext cx="10250567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Redefined Problem: </a:t>
                </a:r>
                <a:r>
                  <a:rPr lang="en-US" sz="3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Produce product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𝑃</m:t>
                    </m:r>
                  </m:oMath>
                </a14:m>
                <a:endParaRPr lang="en-US" sz="3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EA51385-3319-628B-7C6B-67406DEAC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710" y="3878786"/>
                <a:ext cx="10250567" cy="646331"/>
              </a:xfrm>
              <a:prstGeom prst="rect">
                <a:avLst/>
              </a:prstGeom>
              <a:blipFill>
                <a:blip r:embed="rId5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2C37B6F-D6C6-F32A-3A93-248D3FD3A0A2}"/>
                  </a:ext>
                </a:extLst>
              </p:cNvPr>
              <p:cNvSpPr txBox="1"/>
              <p:nvPr/>
            </p:nvSpPr>
            <p:spPr>
              <a:xfrm>
                <a:off x="1565271" y="2805947"/>
                <a:ext cx="850947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Problem: </a:t>
                </a:r>
                <a:r>
                  <a:rPr lang="en-US" sz="3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Purify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𝐹</m:t>
                    </m:r>
                  </m:oMath>
                </a14:m>
                <a:r>
                  <a:rPr lang="en-US" sz="3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by separating it from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𝐼</m:t>
                    </m:r>
                  </m:oMath>
                </a14:m>
                <a:endParaRPr lang="en-US" sz="3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2C37B6F-D6C6-F32A-3A93-248D3FD3A0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5271" y="2805947"/>
                <a:ext cx="8509478" cy="646331"/>
              </a:xfrm>
              <a:prstGeom prst="rect">
                <a:avLst/>
              </a:prstGeom>
              <a:blipFill>
                <a:blip r:embed="rId6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FEE24D-5CED-9060-B794-A8FCEAFE8853}"/>
              </a:ext>
            </a:extLst>
          </p:cNvPr>
          <p:cNvCxnSpPr>
            <a:cxnSpLocks/>
          </p:cNvCxnSpPr>
          <p:nvPr/>
        </p:nvCxnSpPr>
        <p:spPr>
          <a:xfrm>
            <a:off x="1147430" y="3124878"/>
            <a:ext cx="947929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533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353;p12">
                <a:extLst>
                  <a:ext uri="{FF2B5EF4-FFF2-40B4-BE49-F238E27FC236}">
                    <a16:creationId xmlns:a16="http://schemas.microsoft.com/office/drawing/2014/main" id="{B4E8D060-4AD2-02DB-4D5E-1908AE95A49E}"/>
                  </a:ext>
                </a:extLst>
              </p:cNvPr>
              <p:cNvSpPr txBox="1"/>
              <p:nvPr/>
            </p:nvSpPr>
            <p:spPr>
              <a:xfrm>
                <a:off x="5734616" y="3967971"/>
                <a:ext cx="1493837" cy="1116012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chemeClr val="dk1"/>
                  </a:buClr>
                  <a:buSzPts val="1800"/>
                </a:pPr>
                <a:r>
                  <a:rPr lang="en-US" sz="18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reactor</a:t>
                </a:r>
                <a:endParaRPr lang="en-US" sz="1800" dirty="0"/>
              </a:p>
              <a:p>
                <a:pPr lvl="0" algn="ctr">
                  <a:buClr>
                    <a:srgbClr val="657689"/>
                  </a:buClr>
                  <a:buSzPts val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solidFill>
                            <a:srgbClr val="657689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𝐹</m:t>
                      </m:r>
                      <m:r>
                        <a:rPr lang="en-US" sz="18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+</m:t>
                      </m:r>
                      <m:r>
                        <a:rPr lang="en-US" sz="18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𝐺</m:t>
                      </m:r>
                      <m:r>
                        <a:rPr lang="en-US" sz="18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→</m:t>
                      </m:r>
                      <m:r>
                        <a:rPr lang="en-US" sz="1800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𝑃</m:t>
                      </m:r>
                    </m:oMath>
                  </m:oMathPara>
                </a14:m>
                <a:endParaRPr lang="en-US" sz="1800" dirty="0"/>
              </a:p>
              <a:p>
                <a:pPr lvl="0" algn="ctr">
                  <a:buClr>
                    <a:schemeClr val="accent2"/>
                  </a:buClr>
                  <a:buSzPts val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𝐼</m:t>
                      </m:r>
                      <m:r>
                        <a:rPr lang="en-US" sz="18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+</m:t>
                      </m:r>
                      <m:r>
                        <a:rPr lang="en-US" sz="18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𝐺</m:t>
                      </m:r>
                      <m:r>
                        <a:rPr lang="en-US" sz="18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→</m:t>
                      </m:r>
                      <m:r>
                        <a:rPr lang="en-US" sz="1800" i="1" dirty="0">
                          <a:solidFill>
                            <a:srgbClr val="7A855D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𝐵</m:t>
                      </m:r>
                    </m:oMath>
                  </m:oMathPara>
                </a14:m>
                <a:endParaRPr lang="en-US" sz="1800" dirty="0"/>
              </a:p>
              <a:p>
                <a:pPr algn="ctr">
                  <a:buClr>
                    <a:schemeClr val="dk1"/>
                  </a:buClr>
                  <a:buSzPts val="1800"/>
                </a:pPr>
                <a:r>
                  <a:rPr lang="en-US" sz="18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20°C</a:t>
                </a:r>
                <a:endParaRPr lang="en-US" sz="1800" dirty="0"/>
              </a:p>
            </p:txBody>
          </p:sp>
        </mc:Choice>
        <mc:Fallback xmlns="">
          <p:sp>
            <p:nvSpPr>
              <p:cNvPr id="3" name="Google Shape;353;p12">
                <a:extLst>
                  <a:ext uri="{FF2B5EF4-FFF2-40B4-BE49-F238E27FC236}">
                    <a16:creationId xmlns:a16="http://schemas.microsoft.com/office/drawing/2014/main" id="{B4E8D060-4AD2-02DB-4D5E-1908AE95A4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4616" y="3967971"/>
                <a:ext cx="1493837" cy="1116012"/>
              </a:xfrm>
              <a:prstGeom prst="rect">
                <a:avLst/>
              </a:prstGeom>
              <a:blipFill>
                <a:blip r:embed="rId2"/>
                <a:stretch>
                  <a:fillRect t="-5946" b="-11351"/>
                </a:stretch>
              </a:blipFill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Google Shape;354;p12">
            <a:extLst>
              <a:ext uri="{FF2B5EF4-FFF2-40B4-BE49-F238E27FC236}">
                <a16:creationId xmlns:a16="http://schemas.microsoft.com/office/drawing/2014/main" id="{528A57DB-63CF-556F-90FB-05F1D864349B}"/>
              </a:ext>
            </a:extLst>
          </p:cNvPr>
          <p:cNvSpPr/>
          <p:nvPr/>
        </p:nvSpPr>
        <p:spPr>
          <a:xfrm>
            <a:off x="4131241" y="4468033"/>
            <a:ext cx="184150" cy="182563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Google Shape;355;p12">
            <a:extLst>
              <a:ext uri="{FF2B5EF4-FFF2-40B4-BE49-F238E27FC236}">
                <a16:creationId xmlns:a16="http://schemas.microsoft.com/office/drawing/2014/main" id="{C270AFF2-A6CD-7D09-E904-CEA27CAF80A9}"/>
              </a:ext>
            </a:extLst>
          </p:cNvPr>
          <p:cNvCxnSpPr/>
          <p:nvPr/>
        </p:nvCxnSpPr>
        <p:spPr>
          <a:xfrm>
            <a:off x="4223316" y="3247247"/>
            <a:ext cx="0" cy="1220787"/>
          </a:xfrm>
          <a:prstGeom prst="straightConnector1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6" name="Google Shape;356;p12">
            <a:extLst>
              <a:ext uri="{FF2B5EF4-FFF2-40B4-BE49-F238E27FC236}">
                <a16:creationId xmlns:a16="http://schemas.microsoft.com/office/drawing/2014/main" id="{4EB9FBF7-7657-6415-FF07-429CC950A8C5}"/>
              </a:ext>
            </a:extLst>
          </p:cNvPr>
          <p:cNvCxnSpPr/>
          <p:nvPr/>
        </p:nvCxnSpPr>
        <p:spPr>
          <a:xfrm>
            <a:off x="2586603" y="4558521"/>
            <a:ext cx="1544638" cy="0"/>
          </a:xfrm>
          <a:prstGeom prst="straightConnector1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7" name="Google Shape;357;p12">
            <a:extLst>
              <a:ext uri="{FF2B5EF4-FFF2-40B4-BE49-F238E27FC236}">
                <a16:creationId xmlns:a16="http://schemas.microsoft.com/office/drawing/2014/main" id="{8EFBF17C-0902-B003-EEAE-A80BA0F71E75}"/>
              </a:ext>
            </a:extLst>
          </p:cNvPr>
          <p:cNvCxnSpPr/>
          <p:nvPr/>
        </p:nvCxnSpPr>
        <p:spPr>
          <a:xfrm>
            <a:off x="4315391" y="4558521"/>
            <a:ext cx="1395412" cy="0"/>
          </a:xfrm>
          <a:prstGeom prst="straightConnector1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8" name="Google Shape;358;p12">
            <a:extLst>
              <a:ext uri="{FF2B5EF4-FFF2-40B4-BE49-F238E27FC236}">
                <a16:creationId xmlns:a16="http://schemas.microsoft.com/office/drawing/2014/main" id="{AACD5151-DC5B-0DAA-6B06-04A3B008D138}"/>
              </a:ext>
            </a:extLst>
          </p:cNvPr>
          <p:cNvCxnSpPr/>
          <p:nvPr/>
        </p:nvCxnSpPr>
        <p:spPr>
          <a:xfrm>
            <a:off x="7228453" y="4560108"/>
            <a:ext cx="1905000" cy="4763"/>
          </a:xfrm>
          <a:prstGeom prst="straightConnector1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sp>
        <p:nvSpPr>
          <p:cNvPr id="9" name="Google Shape;359;p12">
            <a:extLst>
              <a:ext uri="{FF2B5EF4-FFF2-40B4-BE49-F238E27FC236}">
                <a16:creationId xmlns:a16="http://schemas.microsoft.com/office/drawing/2014/main" id="{9A8B23B4-E9D4-8EBB-61EF-3B42B5B98DBF}"/>
              </a:ext>
            </a:extLst>
          </p:cNvPr>
          <p:cNvSpPr txBox="1"/>
          <p:nvPr/>
        </p:nvSpPr>
        <p:spPr>
          <a:xfrm>
            <a:off x="3685153" y="2956734"/>
            <a:ext cx="1189038" cy="369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1800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 (excess)</a:t>
            </a:r>
            <a:endParaRPr dirty="0"/>
          </a:p>
        </p:txBody>
      </p:sp>
      <p:sp>
        <p:nvSpPr>
          <p:cNvPr id="10" name="Google Shape;360;p12">
            <a:extLst>
              <a:ext uri="{FF2B5EF4-FFF2-40B4-BE49-F238E27FC236}">
                <a16:creationId xmlns:a16="http://schemas.microsoft.com/office/drawing/2014/main" id="{58D3818D-AE35-B4B8-2A94-7F26FA830D3D}"/>
              </a:ext>
            </a:extLst>
          </p:cNvPr>
          <p:cNvSpPr txBox="1"/>
          <p:nvPr/>
        </p:nvSpPr>
        <p:spPr>
          <a:xfrm>
            <a:off x="2934266" y="3636184"/>
            <a:ext cx="863600" cy="922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657689"/>
              </a:buClr>
              <a:buSzPts val="1800"/>
            </a:pPr>
            <a:r>
              <a:rPr lang="en-US" sz="1800" dirty="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 (</a:t>
            </a:r>
            <a:r>
              <a:rPr lang="en-US" sz="1800" dirty="0" err="1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aq</a:t>
            </a:r>
            <a:r>
              <a:rPr lang="en-US" sz="1800" dirty="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>
              <a:buClr>
                <a:schemeClr val="accent2"/>
              </a:buClr>
              <a:buSzPts val="1800"/>
            </a:pPr>
            <a:r>
              <a:rPr lang="en-US" sz="18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 (</a:t>
            </a:r>
            <a:r>
              <a:rPr lang="en-US" sz="1800" dirty="0" err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aq</a:t>
            </a:r>
            <a:r>
              <a:rPr lang="en-US" sz="18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>
              <a:buClr>
                <a:schemeClr val="accent1"/>
              </a:buClr>
              <a:buSzPts val="1800"/>
            </a:pPr>
            <a:r>
              <a:rPr lang="en-US" sz="1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1800" baseline="-250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dirty="0"/>
          </a:p>
        </p:txBody>
      </p:sp>
      <p:sp>
        <p:nvSpPr>
          <p:cNvPr id="11" name="Google Shape;361;p12">
            <a:extLst>
              <a:ext uri="{FF2B5EF4-FFF2-40B4-BE49-F238E27FC236}">
                <a16:creationId xmlns:a16="http://schemas.microsoft.com/office/drawing/2014/main" id="{CF09EA18-1E09-B930-4EB8-D96F86A12DED}"/>
              </a:ext>
            </a:extLst>
          </p:cNvPr>
          <p:cNvSpPr txBox="1"/>
          <p:nvPr/>
        </p:nvSpPr>
        <p:spPr>
          <a:xfrm>
            <a:off x="4761478" y="3364722"/>
            <a:ext cx="863600" cy="1200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657689"/>
              </a:buClr>
              <a:buSzPts val="1800"/>
            </a:pPr>
            <a:r>
              <a:rPr lang="en-US" sz="1800" dirty="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 (</a:t>
            </a:r>
            <a:r>
              <a:rPr lang="en-US" sz="1800" dirty="0" err="1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aq</a:t>
            </a:r>
            <a:r>
              <a:rPr lang="en-US" sz="1800" dirty="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>
              <a:buClr>
                <a:schemeClr val="accent2"/>
              </a:buClr>
              <a:buSzPts val="1800"/>
            </a:pPr>
            <a:r>
              <a:rPr lang="en-US" sz="18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 (</a:t>
            </a:r>
            <a:r>
              <a:rPr lang="en-US" sz="1800" dirty="0" err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aq</a:t>
            </a:r>
            <a:r>
              <a:rPr lang="en-US" sz="18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>
              <a:buClr>
                <a:schemeClr val="dk1"/>
              </a:buClr>
              <a:buSzPts val="1800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 (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>
              <a:buClr>
                <a:schemeClr val="accent1"/>
              </a:buClr>
              <a:buSzPts val="1800"/>
            </a:pPr>
            <a:r>
              <a:rPr lang="en-US" sz="1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1800" baseline="-250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dirty="0"/>
          </a:p>
        </p:txBody>
      </p:sp>
      <p:sp>
        <p:nvSpPr>
          <p:cNvPr id="12" name="Google Shape;363;p12">
            <a:extLst>
              <a:ext uri="{FF2B5EF4-FFF2-40B4-BE49-F238E27FC236}">
                <a16:creationId xmlns:a16="http://schemas.microsoft.com/office/drawing/2014/main" id="{4F092383-7C77-1946-F8BA-3E9FF5486D4E}"/>
              </a:ext>
            </a:extLst>
          </p:cNvPr>
          <p:cNvSpPr txBox="1"/>
          <p:nvPr/>
        </p:nvSpPr>
        <p:spPr>
          <a:xfrm>
            <a:off x="7890441" y="3036109"/>
            <a:ext cx="863600" cy="147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657689"/>
              </a:buClr>
              <a:buSzPts val="1800"/>
            </a:pPr>
            <a:r>
              <a:rPr lang="en-US" sz="1800" dirty="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 (</a:t>
            </a:r>
            <a:r>
              <a:rPr lang="en-US" sz="1800" dirty="0" err="1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aq</a:t>
            </a:r>
            <a:r>
              <a:rPr lang="en-US" sz="1800" dirty="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>
              <a:buClr>
                <a:schemeClr val="dk1"/>
              </a:buClr>
              <a:buSzPts val="1800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 (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>
              <a:buClr>
                <a:srgbClr val="00B050"/>
              </a:buClr>
              <a:buSzPts val="1800"/>
            </a:pP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 (</a:t>
            </a:r>
            <a:r>
              <a:rPr lang="en-US" sz="1800" dirty="0" err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aq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>
              <a:buClr>
                <a:srgbClr val="7A855D"/>
              </a:buClr>
              <a:buSzPts val="1800"/>
            </a:pPr>
            <a:r>
              <a:rPr lang="en-US" sz="1800" dirty="0">
                <a:solidFill>
                  <a:srgbClr val="7A855D"/>
                </a:solidFill>
                <a:latin typeface="Calibri"/>
                <a:ea typeface="Calibri"/>
                <a:cs typeface="Calibri"/>
                <a:sym typeface="Calibri"/>
              </a:rPr>
              <a:t>B (</a:t>
            </a:r>
            <a:r>
              <a:rPr lang="en-US" sz="1800" dirty="0" err="1">
                <a:solidFill>
                  <a:srgbClr val="7A855D"/>
                </a:solidFill>
                <a:latin typeface="Calibri"/>
                <a:ea typeface="Calibri"/>
                <a:cs typeface="Calibri"/>
                <a:sym typeface="Calibri"/>
              </a:rPr>
              <a:t>aq</a:t>
            </a:r>
            <a:r>
              <a:rPr lang="en-US" sz="1800" dirty="0">
                <a:solidFill>
                  <a:srgbClr val="7A855D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>
              <a:buClr>
                <a:schemeClr val="accent1"/>
              </a:buClr>
              <a:buSzPts val="1800"/>
            </a:pPr>
            <a:r>
              <a:rPr lang="en-US" sz="1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1800" baseline="-250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dirty="0"/>
          </a:p>
        </p:txBody>
      </p:sp>
      <p:sp>
        <p:nvSpPr>
          <p:cNvPr id="13" name="Google Shape;364;p12">
            <a:extLst>
              <a:ext uri="{FF2B5EF4-FFF2-40B4-BE49-F238E27FC236}">
                <a16:creationId xmlns:a16="http://schemas.microsoft.com/office/drawing/2014/main" id="{3EBD6982-DDC4-A92A-A8F4-3524B7F3E1D5}"/>
              </a:ext>
            </a:extLst>
          </p:cNvPr>
          <p:cNvSpPr txBox="1"/>
          <p:nvPr/>
        </p:nvSpPr>
        <p:spPr>
          <a:xfrm>
            <a:off x="732326" y="1034114"/>
            <a:ext cx="1423853" cy="461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4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Option #1</a:t>
            </a:r>
            <a:endParaRPr dirty="0"/>
          </a:p>
        </p:txBody>
      </p:sp>
      <p:sp>
        <p:nvSpPr>
          <p:cNvPr id="14" name="Google Shape;90;p2">
            <a:extLst>
              <a:ext uri="{FF2B5EF4-FFF2-40B4-BE49-F238E27FC236}">
                <a16:creationId xmlns:a16="http://schemas.microsoft.com/office/drawing/2014/main" id="{FD70342E-03B1-8D67-1A98-F8A613849281}"/>
              </a:ext>
            </a:extLst>
          </p:cNvPr>
          <p:cNvSpPr txBox="1">
            <a:spLocks/>
          </p:cNvSpPr>
          <p:nvPr/>
        </p:nvSpPr>
        <p:spPr>
          <a:xfrm>
            <a:off x="259606" y="195914"/>
            <a:ext cx="9776215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b="1" dirty="0"/>
              <a:t>Trying again, just trying to produce P</a:t>
            </a:r>
            <a:endParaRPr lang="en-US" dirty="0"/>
          </a:p>
        </p:txBody>
      </p:sp>
      <p:grpSp>
        <p:nvGrpSpPr>
          <p:cNvPr id="15" name="Google Shape;339;p11">
            <a:extLst>
              <a:ext uri="{FF2B5EF4-FFF2-40B4-BE49-F238E27FC236}">
                <a16:creationId xmlns:a16="http://schemas.microsoft.com/office/drawing/2014/main" id="{2FB00C6F-7490-3664-305D-69A9D06FDE33}"/>
              </a:ext>
            </a:extLst>
          </p:cNvPr>
          <p:cNvGrpSpPr/>
          <p:nvPr/>
        </p:nvGrpSpPr>
        <p:grpSpPr>
          <a:xfrm>
            <a:off x="8083259" y="986944"/>
            <a:ext cx="3905124" cy="1131012"/>
            <a:chOff x="1781175" y="2971867"/>
            <a:chExt cx="3824287" cy="1134769"/>
          </a:xfrm>
        </p:grpSpPr>
        <p:grpSp>
          <p:nvGrpSpPr>
            <p:cNvPr id="16" name="Google Shape;340;p11">
              <a:extLst>
                <a:ext uri="{FF2B5EF4-FFF2-40B4-BE49-F238E27FC236}">
                  <a16:creationId xmlns:a16="http://schemas.microsoft.com/office/drawing/2014/main" id="{EC7A7A6C-5962-F526-B3A4-06441F9739A8}"/>
                </a:ext>
              </a:extLst>
            </p:cNvPr>
            <p:cNvGrpSpPr/>
            <p:nvPr/>
          </p:nvGrpSpPr>
          <p:grpSpPr>
            <a:xfrm>
              <a:off x="3836253" y="3040340"/>
              <a:ext cx="1769209" cy="1033701"/>
              <a:chOff x="3836353" y="3040340"/>
              <a:chExt cx="1769267" cy="1033701"/>
            </a:xfrm>
          </p:grpSpPr>
          <p:sp>
            <p:nvSpPr>
              <p:cNvPr id="19" name="Google Shape;342;p11">
                <a:extLst>
                  <a:ext uri="{FF2B5EF4-FFF2-40B4-BE49-F238E27FC236}">
                    <a16:creationId xmlns:a16="http://schemas.microsoft.com/office/drawing/2014/main" id="{27C53A7F-0665-7A67-3042-0F46302B1623}"/>
                  </a:ext>
                </a:extLst>
              </p:cNvPr>
              <p:cNvSpPr txBox="1"/>
              <p:nvPr/>
            </p:nvSpPr>
            <p:spPr>
              <a:xfrm>
                <a:off x="3836353" y="3040340"/>
                <a:ext cx="176926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>
                  <a:buClr>
                    <a:schemeClr val="dk1"/>
                  </a:buClr>
                  <a:buSzPts val="1800"/>
                </a:pPr>
                <a:r>
                  <a:rPr lang="en-US" sz="18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100% conversion</a:t>
                </a:r>
                <a:endParaRPr dirty="0"/>
              </a:p>
            </p:txBody>
          </p:sp>
          <p:sp>
            <p:nvSpPr>
              <p:cNvPr id="20" name="Google Shape;343;p11">
                <a:extLst>
                  <a:ext uri="{FF2B5EF4-FFF2-40B4-BE49-F238E27FC236}">
                    <a16:creationId xmlns:a16="http://schemas.microsoft.com/office/drawing/2014/main" id="{E27F264B-D3CD-24F8-DE8F-0C23B98AB993}"/>
                  </a:ext>
                </a:extLst>
              </p:cNvPr>
              <p:cNvSpPr txBox="1"/>
              <p:nvPr/>
            </p:nvSpPr>
            <p:spPr>
              <a:xfrm>
                <a:off x="3869533" y="3704709"/>
                <a:ext cx="165224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>
                  <a:buClr>
                    <a:schemeClr val="dk1"/>
                  </a:buClr>
                  <a:buSzPts val="1800"/>
                </a:pPr>
                <a:r>
                  <a:rPr lang="en-US"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90% conversion</a:t>
                </a:r>
                <a:endParaRPr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Google Shape;344;p11">
                  <a:extLst>
                    <a:ext uri="{FF2B5EF4-FFF2-40B4-BE49-F238E27FC236}">
                      <a16:creationId xmlns:a16="http://schemas.microsoft.com/office/drawing/2014/main" id="{3E815E70-43C2-3610-6814-0FCCC33A9714}"/>
                    </a:ext>
                  </a:extLst>
                </p:cNvPr>
                <p:cNvSpPr txBox="1"/>
                <p:nvPr/>
              </p:nvSpPr>
              <p:spPr>
                <a:xfrm>
                  <a:off x="1781175" y="3643479"/>
                  <a:ext cx="2335212" cy="46315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lvl="0" algn="ctr">
                    <a:buClr>
                      <a:srgbClr val="657689"/>
                    </a:buClr>
                    <a:buSzPts val="28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657689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𝐹</m:t>
                        </m:r>
                        <m:r>
                          <a:rPr lang="en-US" sz="2400" i="1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+</m:t>
                        </m:r>
                        <m:r>
                          <a:rPr lang="en-US" sz="2400" i="1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𝐺</m:t>
                        </m:r>
                        <m:r>
                          <a:rPr lang="en-US" sz="2400" i="1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→</m:t>
                        </m:r>
                        <m:r>
                          <a:rPr lang="en-US" sz="2400" i="1" dirty="0">
                            <a:solidFill>
                              <a:srgbClr val="9B9256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𝑃</m:t>
                        </m:r>
                      </m:oMath>
                    </m:oMathPara>
                  </a14:m>
                  <a:endParaRPr sz="1200" dirty="0"/>
                </a:p>
              </p:txBody>
            </p:sp>
          </mc:Choice>
          <mc:Fallback xmlns="">
            <p:sp>
              <p:nvSpPr>
                <p:cNvPr id="17" name="Google Shape;344;p11">
                  <a:extLst>
                    <a:ext uri="{FF2B5EF4-FFF2-40B4-BE49-F238E27FC236}">
                      <a16:creationId xmlns:a16="http://schemas.microsoft.com/office/drawing/2014/main" id="{3E815E70-43C2-3610-6814-0FCCC33A97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1175" y="3643479"/>
                  <a:ext cx="2335212" cy="46315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Google Shape;345;p11">
                  <a:extLst>
                    <a:ext uri="{FF2B5EF4-FFF2-40B4-BE49-F238E27FC236}">
                      <a16:creationId xmlns:a16="http://schemas.microsoft.com/office/drawing/2014/main" id="{9DF0979E-094D-FE2B-A123-24FEAAF9D86C}"/>
                    </a:ext>
                  </a:extLst>
                </p:cNvPr>
                <p:cNvSpPr txBox="1"/>
                <p:nvPr/>
              </p:nvSpPr>
              <p:spPr>
                <a:xfrm>
                  <a:off x="2025650" y="2971867"/>
                  <a:ext cx="1847850" cy="46315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lvl="0" algn="ctr">
                    <a:buClr>
                      <a:schemeClr val="accent2"/>
                    </a:buClr>
                    <a:buSzPts val="28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𝐼</m:t>
                        </m:r>
                        <m:r>
                          <a:rPr lang="en-US" sz="2400" i="1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+</m:t>
                        </m:r>
                        <m:r>
                          <a:rPr lang="en-US" sz="2400" i="1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𝐺</m:t>
                        </m:r>
                        <m:r>
                          <a:rPr lang="en-US" sz="2400" b="0" i="1" dirty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→</m:t>
                        </m:r>
                        <m:r>
                          <a:rPr lang="en-US" sz="2400" i="1" dirty="0">
                            <a:solidFill>
                              <a:srgbClr val="7A855D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𝐵</m:t>
                        </m:r>
                      </m:oMath>
                    </m:oMathPara>
                  </a14:m>
                  <a:endParaRPr sz="1200" dirty="0"/>
                </a:p>
              </p:txBody>
            </p:sp>
          </mc:Choice>
          <mc:Fallback xmlns="">
            <p:sp>
              <p:nvSpPr>
                <p:cNvPr id="18" name="Google Shape;345;p11">
                  <a:extLst>
                    <a:ext uri="{FF2B5EF4-FFF2-40B4-BE49-F238E27FC236}">
                      <a16:creationId xmlns:a16="http://schemas.microsoft.com/office/drawing/2014/main" id="{9DF0979E-094D-FE2B-A123-24FEAAF9D8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5650" y="2971867"/>
                  <a:ext cx="1847850" cy="46315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1" name="Google Shape;338;p11">
            <a:extLst>
              <a:ext uri="{FF2B5EF4-FFF2-40B4-BE49-F238E27FC236}">
                <a16:creationId xmlns:a16="http://schemas.microsoft.com/office/drawing/2014/main" id="{EAA0D26A-4730-E88B-1EA5-086FCE1E9F8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010" r="61882"/>
          <a:stretch/>
        </p:blipFill>
        <p:spPr>
          <a:xfrm>
            <a:off x="9634121" y="2239598"/>
            <a:ext cx="2354262" cy="180816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346;p11">
            <a:extLst>
              <a:ext uri="{FF2B5EF4-FFF2-40B4-BE49-F238E27FC236}">
                <a16:creationId xmlns:a16="http://schemas.microsoft.com/office/drawing/2014/main" id="{C3556962-367D-44EA-E205-8CB0D4345B73}"/>
              </a:ext>
            </a:extLst>
          </p:cNvPr>
          <p:cNvSpPr txBox="1"/>
          <p:nvPr/>
        </p:nvSpPr>
        <p:spPr>
          <a:xfrm>
            <a:off x="10851129" y="2989066"/>
            <a:ext cx="336550" cy="15240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729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0;p2">
            <a:extLst>
              <a:ext uri="{FF2B5EF4-FFF2-40B4-BE49-F238E27FC236}">
                <a16:creationId xmlns:a16="http://schemas.microsoft.com/office/drawing/2014/main" id="{B9A579D9-D021-0EB4-5B87-F9D1BF005351}"/>
              </a:ext>
            </a:extLst>
          </p:cNvPr>
          <p:cNvSpPr txBox="1">
            <a:spLocks/>
          </p:cNvSpPr>
          <p:nvPr/>
        </p:nvSpPr>
        <p:spPr>
          <a:xfrm>
            <a:off x="259606" y="195914"/>
            <a:ext cx="9776215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b="1" dirty="0"/>
              <a:t>Trying again, just trying to produce P</a:t>
            </a:r>
            <a:endParaRPr lang="en-US" dirty="0"/>
          </a:p>
        </p:txBody>
      </p:sp>
      <p:sp>
        <p:nvSpPr>
          <p:cNvPr id="16" name="Google Shape;379;p12">
            <a:extLst>
              <a:ext uri="{FF2B5EF4-FFF2-40B4-BE49-F238E27FC236}">
                <a16:creationId xmlns:a16="http://schemas.microsoft.com/office/drawing/2014/main" id="{F1ECBDC3-B9E0-30ED-C0D8-092A856F40D0}"/>
              </a:ext>
            </a:extLst>
          </p:cNvPr>
          <p:cNvSpPr txBox="1"/>
          <p:nvPr/>
        </p:nvSpPr>
        <p:spPr>
          <a:xfrm>
            <a:off x="259606" y="940490"/>
            <a:ext cx="1423913" cy="461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4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Option #2</a:t>
            </a:r>
            <a:endParaRPr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52BB9DA-9183-C660-4EB0-EC4A2B72845A}"/>
              </a:ext>
            </a:extLst>
          </p:cNvPr>
          <p:cNvCxnSpPr/>
          <p:nvPr/>
        </p:nvCxnSpPr>
        <p:spPr>
          <a:xfrm>
            <a:off x="0" y="34290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C4489F4-8022-8484-8103-14E7F9219E7F}"/>
              </a:ext>
            </a:extLst>
          </p:cNvPr>
          <p:cNvGrpSpPr/>
          <p:nvPr/>
        </p:nvGrpSpPr>
        <p:grpSpPr>
          <a:xfrm>
            <a:off x="1936562" y="2391029"/>
            <a:ext cx="7809313" cy="1982389"/>
            <a:chOff x="1936562" y="2391029"/>
            <a:chExt cx="7809313" cy="1982389"/>
          </a:xfrm>
        </p:grpSpPr>
        <p:cxnSp>
          <p:nvCxnSpPr>
            <p:cNvPr id="8" name="Google Shape;371;p12">
              <a:extLst>
                <a:ext uri="{FF2B5EF4-FFF2-40B4-BE49-F238E27FC236}">
                  <a16:creationId xmlns:a16="http://schemas.microsoft.com/office/drawing/2014/main" id="{B0B0F081-779B-8343-6FEE-858C0AFD96B7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4140413" y="2970959"/>
              <a:ext cx="471488" cy="1588"/>
            </a:xfrm>
            <a:prstGeom prst="bentConnector3">
              <a:avLst>
                <a:gd name="adj1" fmla="val 50000"/>
              </a:avLst>
            </a:prstGeom>
            <a:solidFill>
              <a:schemeClr val="lt1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med" len="med"/>
              <a:tailEnd type="stealth" w="med" len="med"/>
            </a:ln>
          </p:spPr>
        </p:cxnSp>
        <p:cxnSp>
          <p:nvCxnSpPr>
            <p:cNvPr id="9" name="Google Shape;372;p12">
              <a:extLst>
                <a:ext uri="{FF2B5EF4-FFF2-40B4-BE49-F238E27FC236}">
                  <a16:creationId xmlns:a16="http://schemas.microsoft.com/office/drawing/2014/main" id="{7915397D-EA52-BABA-9E27-C404BF7238CB}"/>
                </a:ext>
              </a:extLst>
            </p:cNvPr>
            <p:cNvCxnSpPr>
              <a:cxnSpLocks/>
            </p:cNvCxnSpPr>
            <p:nvPr/>
          </p:nvCxnSpPr>
          <p:spPr>
            <a:xfrm>
              <a:off x="8656850" y="3776060"/>
              <a:ext cx="1089025" cy="0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med" len="med"/>
              <a:tailEnd type="stealth" w="med" len="med"/>
            </a:ln>
          </p:spPr>
        </p:cxnSp>
        <p:sp>
          <p:nvSpPr>
            <p:cNvPr id="10" name="Google Shape;373;p12">
              <a:extLst>
                <a:ext uri="{FF2B5EF4-FFF2-40B4-BE49-F238E27FC236}">
                  <a16:creationId xmlns:a16="http://schemas.microsoft.com/office/drawing/2014/main" id="{855D857C-5005-CED2-FE29-CB9906BDC58B}"/>
                </a:ext>
              </a:extLst>
            </p:cNvPr>
            <p:cNvSpPr txBox="1"/>
            <p:nvPr/>
          </p:nvSpPr>
          <p:spPr>
            <a:xfrm>
              <a:off x="2603315" y="2849418"/>
              <a:ext cx="720725" cy="9239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657689"/>
                </a:buClr>
                <a:buSzPts val="1800"/>
              </a:pPr>
              <a:r>
                <a:rPr lang="en-US" sz="1800" dirty="0">
                  <a:solidFill>
                    <a:srgbClr val="657689"/>
                  </a:solidFill>
                  <a:latin typeface="Calibri"/>
                  <a:ea typeface="Calibri"/>
                  <a:cs typeface="Calibri"/>
                  <a:sym typeface="Calibri"/>
                </a:rPr>
                <a:t>F (</a:t>
              </a:r>
              <a:r>
                <a:rPr lang="en-US" sz="1800" dirty="0" err="1">
                  <a:solidFill>
                    <a:srgbClr val="657689"/>
                  </a:solidFill>
                  <a:latin typeface="Calibri"/>
                  <a:ea typeface="Calibri"/>
                  <a:cs typeface="Calibri"/>
                  <a:sym typeface="Calibri"/>
                </a:rPr>
                <a:t>aq</a:t>
              </a:r>
              <a:r>
                <a:rPr lang="en-US" sz="1800" dirty="0">
                  <a:solidFill>
                    <a:srgbClr val="657689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 dirty="0"/>
            </a:p>
            <a:p>
              <a:pPr>
                <a:buClr>
                  <a:schemeClr val="accent2"/>
                </a:buClr>
                <a:buSzPts val="1800"/>
              </a:pPr>
              <a:r>
                <a:rPr lang="en-US" sz="1800" dirty="0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I (</a:t>
              </a:r>
              <a:r>
                <a:rPr lang="en-US" sz="1800" dirty="0" err="1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aq</a:t>
              </a:r>
              <a:r>
                <a:rPr lang="en-US" sz="1800" dirty="0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 dirty="0"/>
            </a:p>
            <a:p>
              <a:pPr>
                <a:buClr>
                  <a:schemeClr val="accent1"/>
                </a:buClr>
                <a:buSzPts val="1800"/>
              </a:pPr>
              <a:r>
                <a:rPr lang="en-US" sz="1800" dirty="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H</a:t>
              </a:r>
              <a:r>
                <a:rPr lang="en-US" sz="1800" baseline="-25000" dirty="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r>
                <a:rPr lang="en-US" sz="1800" dirty="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O</a:t>
              </a:r>
              <a:endParaRPr dirty="0"/>
            </a:p>
          </p:txBody>
        </p:sp>
        <p:sp>
          <p:nvSpPr>
            <p:cNvPr id="11" name="Google Shape;374;p12">
              <a:extLst>
                <a:ext uri="{FF2B5EF4-FFF2-40B4-BE49-F238E27FC236}">
                  <a16:creationId xmlns:a16="http://schemas.microsoft.com/office/drawing/2014/main" id="{7A58A819-2227-B8A3-5ECD-C371EF57D8C9}"/>
                </a:ext>
              </a:extLst>
            </p:cNvPr>
            <p:cNvSpPr txBox="1"/>
            <p:nvPr/>
          </p:nvSpPr>
          <p:spPr>
            <a:xfrm>
              <a:off x="4025953" y="2391029"/>
              <a:ext cx="903131" cy="3698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chemeClr val="accent1"/>
                </a:buClr>
                <a:buSzPts val="1800"/>
              </a:pPr>
              <a:r>
                <a:rPr lang="en-US" sz="1800" dirty="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steam</a:t>
              </a:r>
              <a:endParaRPr dirty="0"/>
            </a:p>
          </p:txBody>
        </p:sp>
        <p:sp>
          <p:nvSpPr>
            <p:cNvPr id="12" name="Google Shape;375;p12">
              <a:extLst>
                <a:ext uri="{FF2B5EF4-FFF2-40B4-BE49-F238E27FC236}">
                  <a16:creationId xmlns:a16="http://schemas.microsoft.com/office/drawing/2014/main" id="{A1F58150-6382-BB37-BCA1-E240C47A48B3}"/>
                </a:ext>
              </a:extLst>
            </p:cNvPr>
            <p:cNvSpPr txBox="1"/>
            <p:nvPr/>
          </p:nvSpPr>
          <p:spPr>
            <a:xfrm>
              <a:off x="5142125" y="3107722"/>
              <a:ext cx="722313" cy="6461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657689"/>
                </a:buClr>
                <a:buSzPts val="1800"/>
              </a:pPr>
              <a:r>
                <a:rPr lang="en-US" sz="1800">
                  <a:solidFill>
                    <a:srgbClr val="657689"/>
                  </a:solidFill>
                  <a:latin typeface="Calibri"/>
                  <a:ea typeface="Calibri"/>
                  <a:cs typeface="Calibri"/>
                  <a:sym typeface="Calibri"/>
                </a:rPr>
                <a:t>F </a:t>
              </a:r>
              <a:endParaRPr/>
            </a:p>
            <a:p>
              <a:pPr>
                <a:buClr>
                  <a:schemeClr val="accent2"/>
                </a:buClr>
                <a:buSzPts val="1800"/>
              </a:pPr>
              <a:r>
                <a:rPr lang="en-US" sz="1800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I </a:t>
              </a:r>
              <a:endParaRPr/>
            </a:p>
          </p:txBody>
        </p:sp>
        <p:sp>
          <p:nvSpPr>
            <p:cNvPr id="13" name="Google Shape;376;p12">
              <a:extLst>
                <a:ext uri="{FF2B5EF4-FFF2-40B4-BE49-F238E27FC236}">
                  <a16:creationId xmlns:a16="http://schemas.microsoft.com/office/drawing/2014/main" id="{69F9D181-6621-5B1C-AF06-AB9E6CD05736}"/>
                </a:ext>
              </a:extLst>
            </p:cNvPr>
            <p:cNvSpPr txBox="1"/>
            <p:nvPr/>
          </p:nvSpPr>
          <p:spPr>
            <a:xfrm>
              <a:off x="5526300" y="2391645"/>
              <a:ext cx="1436131" cy="3692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Clr>
                  <a:schemeClr val="dk1"/>
                </a:buClr>
                <a:buSzPts val="1800"/>
              </a:pPr>
              <a:r>
                <a:rPr lang="en-US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 (excess)</a:t>
              </a:r>
              <a:endParaRPr dirty="0"/>
            </a:p>
          </p:txBody>
        </p:sp>
        <p:sp>
          <p:nvSpPr>
            <p:cNvPr id="14" name="Google Shape;377;p12">
              <a:extLst>
                <a:ext uri="{FF2B5EF4-FFF2-40B4-BE49-F238E27FC236}">
                  <a16:creationId xmlns:a16="http://schemas.microsoft.com/office/drawing/2014/main" id="{69D42D1F-F0D0-2CE6-5B37-44465A7946D0}"/>
                </a:ext>
              </a:extLst>
            </p:cNvPr>
            <p:cNvSpPr txBox="1"/>
            <p:nvPr/>
          </p:nvSpPr>
          <p:spPr>
            <a:xfrm>
              <a:off x="6678825" y="3182335"/>
              <a:ext cx="347663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657689"/>
                </a:buClr>
                <a:buSzPts val="1800"/>
              </a:pPr>
              <a:r>
                <a:rPr lang="en-US" sz="1800" dirty="0">
                  <a:solidFill>
                    <a:srgbClr val="657689"/>
                  </a:solidFill>
                  <a:latin typeface="Calibri"/>
                  <a:ea typeface="Calibri"/>
                  <a:cs typeface="Calibri"/>
                  <a:sym typeface="Calibri"/>
                </a:rPr>
                <a:t>F</a:t>
              </a:r>
              <a:r>
                <a:rPr lang="en-US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</a:t>
              </a:r>
              <a:endParaRPr dirty="0"/>
            </a:p>
            <a:p>
              <a:pPr>
                <a:buClr>
                  <a:schemeClr val="accent2"/>
                </a:buClr>
                <a:buSzPts val="1800"/>
              </a:pPr>
              <a:r>
                <a:rPr lang="en-US" sz="1800" dirty="0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I</a:t>
              </a:r>
              <a:endParaRPr dirty="0"/>
            </a:p>
          </p:txBody>
        </p:sp>
        <p:sp>
          <p:nvSpPr>
            <p:cNvPr id="15" name="Google Shape;378;p12">
              <a:extLst>
                <a:ext uri="{FF2B5EF4-FFF2-40B4-BE49-F238E27FC236}">
                  <a16:creationId xmlns:a16="http://schemas.microsoft.com/office/drawing/2014/main" id="{31AB679A-2800-44DD-1A2B-B43E02A4B72D}"/>
                </a:ext>
              </a:extLst>
            </p:cNvPr>
            <p:cNvSpPr txBox="1"/>
            <p:nvPr/>
          </p:nvSpPr>
          <p:spPr>
            <a:xfrm>
              <a:off x="9026737" y="3173268"/>
              <a:ext cx="349250" cy="12001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657689"/>
                </a:buClr>
                <a:buSzPts val="1800"/>
              </a:pPr>
              <a:r>
                <a:rPr lang="en-US" sz="1800" dirty="0">
                  <a:solidFill>
                    <a:srgbClr val="657689"/>
                  </a:solidFill>
                  <a:latin typeface="Calibri"/>
                  <a:ea typeface="Calibri"/>
                  <a:cs typeface="Calibri"/>
                  <a:sym typeface="Calibri"/>
                </a:rPr>
                <a:t>F</a:t>
              </a:r>
              <a:endParaRPr dirty="0"/>
            </a:p>
            <a:p>
              <a:pPr>
                <a:buClr>
                  <a:schemeClr val="dk1"/>
                </a:buClr>
                <a:buSzPts val="1800"/>
              </a:pPr>
              <a:r>
                <a:rPr lang="en-US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</a:t>
              </a:r>
              <a:endParaRPr dirty="0"/>
            </a:p>
            <a:p>
              <a:pPr>
                <a:buClr>
                  <a:srgbClr val="7A855D"/>
                </a:buClr>
                <a:buSzPts val="1800"/>
              </a:pPr>
              <a:r>
                <a:rPr lang="en-US" sz="1800" dirty="0">
                  <a:solidFill>
                    <a:srgbClr val="7A855D"/>
                  </a:solidFill>
                  <a:latin typeface="Calibri"/>
                  <a:ea typeface="Calibri"/>
                  <a:cs typeface="Calibri"/>
                  <a:sym typeface="Calibri"/>
                </a:rPr>
                <a:t>B</a:t>
              </a:r>
              <a:endParaRPr dirty="0"/>
            </a:p>
            <a:p>
              <a:pPr>
                <a:buClr>
                  <a:srgbClr val="00B050"/>
                </a:buClr>
                <a:buSzPts val="1800"/>
              </a:pPr>
              <a:r>
                <a:rPr lang="en-US" sz="1800" dirty="0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P</a:t>
              </a:r>
              <a:endParaRPr dirty="0"/>
            </a:p>
          </p:txBody>
        </p:sp>
        <p:sp>
          <p:nvSpPr>
            <p:cNvPr id="17" name="Google Shape;380;p12">
              <a:extLst>
                <a:ext uri="{FF2B5EF4-FFF2-40B4-BE49-F238E27FC236}">
                  <a16:creationId xmlns:a16="http://schemas.microsoft.com/office/drawing/2014/main" id="{A4DA33DA-BC28-84A7-74DB-5DD47FDA0EB4}"/>
                </a:ext>
              </a:extLst>
            </p:cNvPr>
            <p:cNvSpPr/>
            <p:nvPr/>
          </p:nvSpPr>
          <p:spPr>
            <a:xfrm>
              <a:off x="5961275" y="3683985"/>
              <a:ext cx="182563" cy="184150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8" name="Google Shape;381;p12">
              <a:extLst>
                <a:ext uri="{FF2B5EF4-FFF2-40B4-BE49-F238E27FC236}">
                  <a16:creationId xmlns:a16="http://schemas.microsoft.com/office/drawing/2014/main" id="{B64DBE16-117A-00B2-2CBC-D76DB25D1443}"/>
                </a:ext>
              </a:extLst>
            </p:cNvPr>
            <p:cNvCxnSpPr>
              <a:cxnSpLocks/>
            </p:cNvCxnSpPr>
            <p:nvPr/>
          </p:nvCxnSpPr>
          <p:spPr>
            <a:xfrm>
              <a:off x="6053350" y="2761647"/>
              <a:ext cx="0" cy="922338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med" len="med"/>
              <a:tailEnd type="stealth" w="med" len="med"/>
            </a:ln>
          </p:spPr>
        </p:cxnSp>
        <p:cxnSp>
          <p:nvCxnSpPr>
            <p:cNvPr id="19" name="Google Shape;382;p12">
              <a:extLst>
                <a:ext uri="{FF2B5EF4-FFF2-40B4-BE49-F238E27FC236}">
                  <a16:creationId xmlns:a16="http://schemas.microsoft.com/office/drawing/2014/main" id="{F39818D5-76D0-0681-0204-8C487BFDDF9F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5010363" y="3776060"/>
              <a:ext cx="950912" cy="6350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med" len="med"/>
              <a:tailEnd type="stealth" w="med" len="med"/>
            </a:ln>
          </p:spPr>
        </p:cxnSp>
        <p:cxnSp>
          <p:nvCxnSpPr>
            <p:cNvPr id="20" name="Google Shape;383;p12">
              <a:extLst>
                <a:ext uri="{FF2B5EF4-FFF2-40B4-BE49-F238E27FC236}">
                  <a16:creationId xmlns:a16="http://schemas.microsoft.com/office/drawing/2014/main" id="{ADB0D3AB-D1AB-5B9C-8BA2-364A8806123B}"/>
                </a:ext>
              </a:extLst>
            </p:cNvPr>
            <p:cNvCxnSpPr>
              <a:cxnSpLocks/>
            </p:cNvCxnSpPr>
            <p:nvPr/>
          </p:nvCxnSpPr>
          <p:spPr>
            <a:xfrm>
              <a:off x="6143838" y="3776060"/>
              <a:ext cx="1055687" cy="0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med" len="med"/>
              <a:tailEnd type="stealth" w="med" len="med"/>
            </a:ln>
          </p:spPr>
        </p:cxnSp>
        <p:sp>
          <p:nvSpPr>
            <p:cNvPr id="5" name="Google Shape;257;p7">
              <a:extLst>
                <a:ext uri="{FF2B5EF4-FFF2-40B4-BE49-F238E27FC236}">
                  <a16:creationId xmlns:a16="http://schemas.microsoft.com/office/drawing/2014/main" id="{3A3C271B-318A-1DBF-4109-BE5F9F17A7D7}"/>
                </a:ext>
              </a:extLst>
            </p:cNvPr>
            <p:cNvSpPr txBox="1"/>
            <p:nvPr/>
          </p:nvSpPr>
          <p:spPr>
            <a:xfrm>
              <a:off x="3734013" y="3222815"/>
              <a:ext cx="1282700" cy="1074738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r>
                <a:rPr lang="en-US" sz="1800" dirty="0">
                  <a:latin typeface="Calibri"/>
                  <a:ea typeface="Calibri"/>
                  <a:cs typeface="Calibri"/>
                  <a:sym typeface="Calibri"/>
                </a:rPr>
                <a:t>liquid/gas separator</a:t>
              </a:r>
              <a:endParaRPr dirty="0"/>
            </a:p>
            <a:p>
              <a:pPr algn="ctr">
                <a:buSzPts val="1800"/>
              </a:pPr>
              <a:r>
                <a:rPr lang="en-US" sz="1800" dirty="0">
                  <a:latin typeface="Calibri"/>
                  <a:ea typeface="Calibri"/>
                  <a:cs typeface="Calibri"/>
                  <a:sym typeface="Calibri"/>
                </a:rPr>
                <a:t>110˚C</a:t>
              </a:r>
              <a:endParaRPr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Google Shape;353;p12">
                  <a:extLst>
                    <a:ext uri="{FF2B5EF4-FFF2-40B4-BE49-F238E27FC236}">
                      <a16:creationId xmlns:a16="http://schemas.microsoft.com/office/drawing/2014/main" id="{3F7F851B-B4F3-419C-E843-2E3681450D5D}"/>
                    </a:ext>
                  </a:extLst>
                </p:cNvPr>
                <p:cNvSpPr txBox="1"/>
                <p:nvPr/>
              </p:nvSpPr>
              <p:spPr>
                <a:xfrm>
                  <a:off x="7194763" y="3218053"/>
                  <a:ext cx="1493837" cy="1116012"/>
                </a:xfrm>
                <a:prstGeom prst="rect">
                  <a:avLst/>
                </a:prstGeom>
                <a:solidFill>
                  <a:schemeClr val="lt1"/>
                </a:solidFill>
                <a:ln w="12700" cap="flat" cmpd="sng">
                  <a:solidFill>
                    <a:srgbClr val="00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Clr>
                      <a:schemeClr val="dk1"/>
                    </a:buClr>
                    <a:buSzPts val="1800"/>
                  </a:pPr>
                  <a:r>
                    <a:rPr lang="en-US" sz="1800" dirty="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reactor</a:t>
                  </a:r>
                  <a:endParaRPr lang="en-US" sz="1800" dirty="0"/>
                </a:p>
                <a:p>
                  <a:pPr lvl="0" algn="ctr">
                    <a:buClr>
                      <a:srgbClr val="657689"/>
                    </a:buClr>
                    <a:buSzPts val="18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i="1" dirty="0" smtClean="0">
                            <a:solidFill>
                              <a:srgbClr val="657689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𝐹</m:t>
                        </m:r>
                        <m:r>
                          <a:rPr lang="en-US" sz="1800" i="1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+</m:t>
                        </m:r>
                        <m:r>
                          <a:rPr lang="en-US" sz="1800" i="1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𝐺</m:t>
                        </m:r>
                        <m:r>
                          <a:rPr lang="en-US" sz="1800" i="1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→</m:t>
                        </m:r>
                        <m:r>
                          <a:rPr lang="en-US" sz="1800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𝑃</m:t>
                        </m:r>
                      </m:oMath>
                    </m:oMathPara>
                  </a14:m>
                  <a:endParaRPr lang="en-US" sz="1800" dirty="0"/>
                </a:p>
                <a:p>
                  <a:pPr lvl="0" algn="ctr">
                    <a:buClr>
                      <a:schemeClr val="accent2"/>
                    </a:buClr>
                    <a:buSzPts val="18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i="1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𝐼</m:t>
                        </m:r>
                        <m:r>
                          <a:rPr lang="en-US" sz="1800" i="1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+</m:t>
                        </m:r>
                        <m:r>
                          <a:rPr lang="en-US" sz="1800" i="1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𝐺</m:t>
                        </m:r>
                        <m:r>
                          <a:rPr lang="en-US" sz="1800" i="1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→</m:t>
                        </m:r>
                        <m:r>
                          <a:rPr lang="en-US" sz="1800" i="1" dirty="0">
                            <a:solidFill>
                              <a:srgbClr val="7A855D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𝐵</m:t>
                        </m:r>
                      </m:oMath>
                    </m:oMathPara>
                  </a14:m>
                  <a:endParaRPr lang="en-US" sz="1800" dirty="0"/>
                </a:p>
                <a:p>
                  <a:pPr algn="ctr">
                    <a:buClr>
                      <a:schemeClr val="dk1"/>
                    </a:buClr>
                    <a:buSzPts val="1800"/>
                  </a:pPr>
                  <a:r>
                    <a:rPr lang="en-US" sz="1800" dirty="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20°C</a:t>
                  </a:r>
                  <a:endParaRPr lang="en-US" sz="1800" dirty="0"/>
                </a:p>
              </p:txBody>
            </p:sp>
          </mc:Choice>
          <mc:Fallback xmlns="">
            <p:sp>
              <p:nvSpPr>
                <p:cNvPr id="6" name="Google Shape;353;p12">
                  <a:extLst>
                    <a:ext uri="{FF2B5EF4-FFF2-40B4-BE49-F238E27FC236}">
                      <a16:creationId xmlns:a16="http://schemas.microsoft.com/office/drawing/2014/main" id="{3F7F851B-B4F3-419C-E843-2E3681450D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4763" y="3218053"/>
                  <a:ext cx="1493837" cy="1116012"/>
                </a:xfrm>
                <a:prstGeom prst="rect">
                  <a:avLst/>
                </a:prstGeom>
                <a:blipFill>
                  <a:blip r:embed="rId3"/>
                  <a:stretch>
                    <a:fillRect t="-5946" b="-11351"/>
                  </a:stretch>
                </a:blipFill>
                <a:ln w="12700" cap="flat" cmpd="sng">
                  <a:solidFill>
                    <a:srgbClr val="00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42FFFBB-F934-F3CC-D361-3E4447AB5C9C}"/>
                </a:ext>
              </a:extLst>
            </p:cNvPr>
            <p:cNvCxnSpPr>
              <a:cxnSpLocks/>
              <a:endCxn id="5" idx="1"/>
            </p:cNvCxnSpPr>
            <p:nvPr/>
          </p:nvCxnSpPr>
          <p:spPr>
            <a:xfrm>
              <a:off x="1936562" y="3753836"/>
              <a:ext cx="1797451" cy="63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F6ED318-293C-8C6D-D2FA-335B5C66A6DE}"/>
              </a:ext>
            </a:extLst>
          </p:cNvPr>
          <p:cNvSpPr txBox="1"/>
          <p:nvPr/>
        </p:nvSpPr>
        <p:spPr>
          <a:xfrm>
            <a:off x="259606" y="5285925"/>
            <a:ext cx="11228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 though Option 2 has 1 extra unit, all subsequent units will be smaller in 2 than 1 and therefore cheaper!</a:t>
            </a:r>
          </a:p>
        </p:txBody>
      </p:sp>
    </p:spTree>
    <p:extLst>
      <p:ext uri="{BB962C8B-B14F-4D97-AF65-F5344CB8AC3E}">
        <p14:creationId xmlns:p14="http://schemas.microsoft.com/office/powerpoint/2010/main" val="351720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9" name="Google Shape;389;p13"/>
          <p:cNvCxnSpPr>
            <a:cxnSpLocks/>
            <a:stCxn id="21" idx="0"/>
          </p:cNvCxnSpPr>
          <p:nvPr/>
        </p:nvCxnSpPr>
        <p:spPr>
          <a:xfrm rot="5400000" flipH="1">
            <a:off x="5312997" y="2555524"/>
            <a:ext cx="2523380" cy="3140118"/>
          </a:xfrm>
          <a:prstGeom prst="bentConnector4">
            <a:avLst>
              <a:gd name="adj1" fmla="val 442"/>
              <a:gd name="adj2" fmla="val 100010"/>
            </a:avLst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med" len="med"/>
            <a:tailEnd type="stealth" w="med" len="med"/>
          </a:ln>
          <a:effectLst/>
        </p:spPr>
      </p:cxnSp>
      <p:sp>
        <p:nvSpPr>
          <p:cNvPr id="392" name="Google Shape;392;p13"/>
          <p:cNvSpPr/>
          <p:nvPr/>
        </p:nvSpPr>
        <p:spPr>
          <a:xfrm>
            <a:off x="4790055" y="2457612"/>
            <a:ext cx="429768" cy="428625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13"/>
          <p:cNvSpPr txBox="1"/>
          <p:nvPr/>
        </p:nvSpPr>
        <p:spPr>
          <a:xfrm>
            <a:off x="8050213" y="2289176"/>
            <a:ext cx="485775" cy="75882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1" name="Google Shape;401;p13"/>
          <p:cNvCxnSpPr/>
          <p:nvPr/>
        </p:nvCxnSpPr>
        <p:spPr>
          <a:xfrm flipH="1">
            <a:off x="4997451" y="684213"/>
            <a:ext cx="1587" cy="1774825"/>
          </a:xfrm>
          <a:prstGeom prst="straightConnector1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  <a:effectLst/>
        </p:spPr>
      </p:cxnSp>
      <p:cxnSp>
        <p:nvCxnSpPr>
          <p:cNvPr id="402" name="Google Shape;402;p13"/>
          <p:cNvCxnSpPr/>
          <p:nvPr/>
        </p:nvCxnSpPr>
        <p:spPr>
          <a:xfrm rot="10800000">
            <a:off x="3441701" y="5386388"/>
            <a:ext cx="1335087" cy="1587"/>
          </a:xfrm>
          <a:prstGeom prst="straightConnector1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  <a:effectLst/>
        </p:spPr>
      </p:cxnSp>
      <p:cxnSp>
        <p:nvCxnSpPr>
          <p:cNvPr id="403" name="Google Shape;403;p13"/>
          <p:cNvCxnSpPr>
            <a:cxnSpLocks/>
            <a:stCxn id="392" idx="6"/>
          </p:cNvCxnSpPr>
          <p:nvPr/>
        </p:nvCxnSpPr>
        <p:spPr>
          <a:xfrm>
            <a:off x="5219823" y="2671925"/>
            <a:ext cx="847601" cy="3013"/>
          </a:xfrm>
          <a:prstGeom prst="straightConnector1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  <a:effectLst/>
        </p:spPr>
      </p:cxnSp>
      <p:cxnSp>
        <p:nvCxnSpPr>
          <p:cNvPr id="404" name="Google Shape;404;p13"/>
          <p:cNvCxnSpPr/>
          <p:nvPr/>
        </p:nvCxnSpPr>
        <p:spPr>
          <a:xfrm>
            <a:off x="7527926" y="2662237"/>
            <a:ext cx="522287" cy="6350"/>
          </a:xfrm>
          <a:prstGeom prst="straightConnector1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  <a:effectLst/>
        </p:spPr>
      </p:cxnSp>
      <p:cxnSp>
        <p:nvCxnSpPr>
          <p:cNvPr id="405" name="Google Shape;405;p13"/>
          <p:cNvCxnSpPr/>
          <p:nvPr/>
        </p:nvCxnSpPr>
        <p:spPr>
          <a:xfrm>
            <a:off x="8535987" y="2668587"/>
            <a:ext cx="450850" cy="4762"/>
          </a:xfrm>
          <a:prstGeom prst="straightConnector1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  <a:effectLst/>
        </p:spPr>
      </p:cxnSp>
      <p:cxnSp>
        <p:nvCxnSpPr>
          <p:cNvPr id="406" name="Google Shape;406;p13"/>
          <p:cNvCxnSpPr>
            <a:cxnSpLocks/>
            <a:stCxn id="9" idx="0"/>
            <a:endCxn id="394" idx="0"/>
          </p:cNvCxnSpPr>
          <p:nvPr/>
        </p:nvCxnSpPr>
        <p:spPr>
          <a:xfrm rot="16200000" flipH="1" flipV="1">
            <a:off x="8884840" y="1545829"/>
            <a:ext cx="151607" cy="1335086"/>
          </a:xfrm>
          <a:prstGeom prst="bentConnector3">
            <a:avLst>
              <a:gd name="adj1" fmla="val -150785"/>
            </a:avLst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  <a:effectLst/>
        </p:spPr>
      </p:cxnSp>
      <p:sp>
        <p:nvSpPr>
          <p:cNvPr id="407" name="Google Shape;407;p13"/>
          <p:cNvSpPr/>
          <p:nvPr/>
        </p:nvSpPr>
        <p:spPr>
          <a:xfrm>
            <a:off x="4789743" y="5172076"/>
            <a:ext cx="429768" cy="428625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12" name="Google Shape;412;p13"/>
          <p:cNvCxnSpPr/>
          <p:nvPr/>
        </p:nvCxnSpPr>
        <p:spPr>
          <a:xfrm flipH="1">
            <a:off x="8280400" y="3048000"/>
            <a:ext cx="12700" cy="3810000"/>
          </a:xfrm>
          <a:prstGeom prst="straightConnector1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sp>
        <p:nvSpPr>
          <p:cNvPr id="418" name="Google Shape;418;p13"/>
          <p:cNvSpPr txBox="1"/>
          <p:nvPr/>
        </p:nvSpPr>
        <p:spPr>
          <a:xfrm>
            <a:off x="5055876" y="958372"/>
            <a:ext cx="1417637" cy="369887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1800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 (excess)</a:t>
            </a:r>
            <a:endParaRPr dirty="0"/>
          </a:p>
        </p:txBody>
      </p:sp>
      <p:sp>
        <p:nvSpPr>
          <p:cNvPr id="419" name="Google Shape;419;p13"/>
          <p:cNvSpPr txBox="1"/>
          <p:nvPr/>
        </p:nvSpPr>
        <p:spPr>
          <a:xfrm>
            <a:off x="5381625" y="2640013"/>
            <a:ext cx="347662" cy="1201737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657689"/>
              </a:buClr>
              <a:buSzPts val="1800"/>
            </a:pPr>
            <a:r>
              <a:rPr lang="en-US" sz="1800" dirty="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 dirty="0"/>
          </a:p>
          <a:p>
            <a:pPr>
              <a:buClr>
                <a:schemeClr val="dk1"/>
              </a:buClr>
              <a:buSzPts val="1800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 dirty="0"/>
          </a:p>
          <a:p>
            <a:pPr>
              <a:buClr>
                <a:schemeClr val="accent2"/>
              </a:buClr>
              <a:buSzPts val="1800"/>
            </a:pPr>
            <a:r>
              <a:rPr lang="en-US" sz="18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 lang="en-US" dirty="0">
              <a:solidFill>
                <a:srgbClr val="7A855D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1800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13"/>
          <p:cNvSpPr txBox="1"/>
          <p:nvPr/>
        </p:nvSpPr>
        <p:spPr>
          <a:xfrm>
            <a:off x="3638550" y="5335588"/>
            <a:ext cx="1060450" cy="369887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1800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purge</a:t>
            </a:r>
            <a:endParaRPr/>
          </a:p>
        </p:txBody>
      </p:sp>
      <p:sp>
        <p:nvSpPr>
          <p:cNvPr id="421" name="Google Shape;421;p13"/>
          <p:cNvSpPr txBox="1"/>
          <p:nvPr/>
        </p:nvSpPr>
        <p:spPr>
          <a:xfrm>
            <a:off x="5010150" y="3949701"/>
            <a:ext cx="347662" cy="922337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657689"/>
              </a:buClr>
              <a:buSzPts val="1800"/>
            </a:pPr>
            <a:r>
              <a:rPr lang="en-US" sz="180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/>
          </a:p>
          <a:p>
            <a:pPr>
              <a:buClr>
                <a:schemeClr val="dk1"/>
              </a:buClr>
              <a:buSzPts val="1800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/>
          </a:p>
          <a:p>
            <a:pPr>
              <a:buClr>
                <a:srgbClr val="7A855D"/>
              </a:buClr>
              <a:buSzPts val="1800"/>
            </a:pPr>
            <a:r>
              <a:rPr lang="en-US" sz="1800">
                <a:solidFill>
                  <a:srgbClr val="7A855D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/>
          </a:p>
        </p:txBody>
      </p:sp>
      <p:sp>
        <p:nvSpPr>
          <p:cNvPr id="422" name="Google Shape;422;p13"/>
          <p:cNvSpPr txBox="1"/>
          <p:nvPr/>
        </p:nvSpPr>
        <p:spPr>
          <a:xfrm>
            <a:off x="7626350" y="1385887"/>
            <a:ext cx="349250" cy="120015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657689"/>
              </a:buClr>
              <a:buSzPts val="1800"/>
            </a:pPr>
            <a:r>
              <a:rPr lang="en-US" sz="180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/>
          </a:p>
          <a:p>
            <a:pPr>
              <a:buClr>
                <a:schemeClr val="dk1"/>
              </a:buClr>
              <a:buSzPts val="1800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/>
          </a:p>
          <a:p>
            <a:pPr>
              <a:buClr>
                <a:srgbClr val="7A855D"/>
              </a:buClr>
              <a:buSzPts val="1800"/>
            </a:pPr>
            <a:r>
              <a:rPr lang="en-US" sz="1800">
                <a:solidFill>
                  <a:srgbClr val="7A855D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/>
          </a:p>
          <a:p>
            <a:pPr>
              <a:buClr>
                <a:srgbClr val="00B050"/>
              </a:buClr>
              <a:buSzPts val="1800"/>
            </a:pP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endParaRPr/>
          </a:p>
        </p:txBody>
      </p:sp>
      <p:sp>
        <p:nvSpPr>
          <p:cNvPr id="423" name="Google Shape;423;p13"/>
          <p:cNvSpPr txBox="1"/>
          <p:nvPr/>
        </p:nvSpPr>
        <p:spPr>
          <a:xfrm>
            <a:off x="8757396" y="1539584"/>
            <a:ext cx="752475" cy="369887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B050"/>
              </a:buClr>
              <a:buSzPts val="1800"/>
            </a:pP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 (g)</a:t>
            </a:r>
            <a:endParaRPr dirty="0"/>
          </a:p>
        </p:txBody>
      </p:sp>
      <p:sp>
        <p:nvSpPr>
          <p:cNvPr id="424" name="Google Shape;424;p13"/>
          <p:cNvSpPr txBox="1"/>
          <p:nvPr/>
        </p:nvSpPr>
        <p:spPr>
          <a:xfrm>
            <a:off x="8362950" y="5976937"/>
            <a:ext cx="1350962" cy="6477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B050"/>
              </a:buClr>
              <a:buSzPts val="1800"/>
            </a:pP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 (liq)</a:t>
            </a:r>
            <a:endParaRPr/>
          </a:p>
          <a:p>
            <a:pPr>
              <a:buClr>
                <a:srgbClr val="00B050"/>
              </a:buClr>
              <a:buSzPts val="1800"/>
            </a:pP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 market</a:t>
            </a:r>
            <a:endParaRPr/>
          </a:p>
        </p:txBody>
      </p:sp>
      <p:grpSp>
        <p:nvGrpSpPr>
          <p:cNvPr id="437" name="Google Shape;437;p13"/>
          <p:cNvGrpSpPr/>
          <p:nvPr/>
        </p:nvGrpSpPr>
        <p:grpSpPr>
          <a:xfrm rot="5400000">
            <a:off x="7923212" y="2471738"/>
            <a:ext cx="793751" cy="393700"/>
            <a:chOff x="1120775" y="1944281"/>
            <a:chExt cx="792678" cy="393536"/>
          </a:xfrm>
          <a:effectLst/>
        </p:grpSpPr>
        <p:cxnSp>
          <p:nvCxnSpPr>
            <p:cNvPr id="438" name="Google Shape;438;p13"/>
            <p:cNvCxnSpPr/>
            <p:nvPr/>
          </p:nvCxnSpPr>
          <p:spPr>
            <a:xfrm>
              <a:off x="1120775" y="2142637"/>
              <a:ext cx="123658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439" name="Google Shape;439;p13"/>
            <p:cNvCxnSpPr/>
            <p:nvPr/>
          </p:nvCxnSpPr>
          <p:spPr>
            <a:xfrm rot="10800000" flipH="1">
              <a:off x="1244433" y="1944281"/>
              <a:ext cx="64999" cy="19994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440" name="Google Shape;440;p13"/>
            <p:cNvCxnSpPr/>
            <p:nvPr/>
          </p:nvCxnSpPr>
          <p:spPr>
            <a:xfrm>
              <a:off x="1309432" y="1968084"/>
              <a:ext cx="66585" cy="369733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441" name="Google Shape;441;p13"/>
            <p:cNvCxnSpPr/>
            <p:nvPr/>
          </p:nvCxnSpPr>
          <p:spPr>
            <a:xfrm flipH="1">
              <a:off x="1387114" y="1964910"/>
              <a:ext cx="64999" cy="369733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442" name="Google Shape;442;p13"/>
            <p:cNvCxnSpPr/>
            <p:nvPr/>
          </p:nvCxnSpPr>
          <p:spPr>
            <a:xfrm>
              <a:off x="1448942" y="1968083"/>
              <a:ext cx="65000" cy="369733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443" name="Google Shape;443;p13"/>
            <p:cNvCxnSpPr/>
            <p:nvPr/>
          </p:nvCxnSpPr>
          <p:spPr>
            <a:xfrm flipH="1">
              <a:off x="1513943" y="1968084"/>
              <a:ext cx="66585" cy="369733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444" name="Google Shape;444;p13"/>
            <p:cNvCxnSpPr/>
            <p:nvPr/>
          </p:nvCxnSpPr>
          <p:spPr>
            <a:xfrm>
              <a:off x="1585283" y="1968084"/>
              <a:ext cx="66585" cy="369733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445" name="Google Shape;445;p13"/>
            <p:cNvCxnSpPr/>
            <p:nvPr/>
          </p:nvCxnSpPr>
          <p:spPr>
            <a:xfrm flipH="1">
              <a:off x="1666137" y="1964910"/>
              <a:ext cx="66585" cy="369733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446" name="Google Shape;446;p13"/>
            <p:cNvCxnSpPr/>
            <p:nvPr/>
          </p:nvCxnSpPr>
          <p:spPr>
            <a:xfrm rot="10800000">
              <a:off x="1732722" y="1944281"/>
              <a:ext cx="66585" cy="19994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447" name="Google Shape;447;p13"/>
            <p:cNvCxnSpPr/>
            <p:nvPr/>
          </p:nvCxnSpPr>
          <p:spPr>
            <a:xfrm>
              <a:off x="1789795" y="2142637"/>
              <a:ext cx="123658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</p:grpSp>
      <p:sp>
        <p:nvSpPr>
          <p:cNvPr id="448" name="Google Shape;448;p13"/>
          <p:cNvSpPr txBox="1"/>
          <p:nvPr/>
        </p:nvSpPr>
        <p:spPr>
          <a:xfrm>
            <a:off x="9789207" y="4557486"/>
            <a:ext cx="347662" cy="922337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657689"/>
              </a:buClr>
              <a:buSzPts val="1800"/>
            </a:pPr>
            <a:r>
              <a:rPr lang="en-US" sz="1800" dirty="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 dirty="0"/>
          </a:p>
          <a:p>
            <a:pPr>
              <a:buClr>
                <a:schemeClr val="dk1"/>
              </a:buClr>
              <a:buSzPts val="1800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 dirty="0"/>
          </a:p>
          <a:p>
            <a:pPr>
              <a:buClr>
                <a:srgbClr val="7A855D"/>
              </a:buClr>
              <a:buSzPts val="1800"/>
            </a:pPr>
            <a:r>
              <a:rPr lang="en-US" sz="1800" dirty="0">
                <a:solidFill>
                  <a:srgbClr val="7A855D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dirty="0"/>
          </a:p>
        </p:txBody>
      </p:sp>
      <p:sp>
        <p:nvSpPr>
          <p:cNvPr id="449" name="Google Shape;449;p13"/>
          <p:cNvSpPr txBox="1"/>
          <p:nvPr/>
        </p:nvSpPr>
        <p:spPr>
          <a:xfrm>
            <a:off x="5441951" y="3462337"/>
            <a:ext cx="738187" cy="3683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7A855D"/>
              </a:buClr>
              <a:buSzPts val="1800"/>
            </a:pPr>
            <a:r>
              <a:rPr lang="en-US" sz="1800" dirty="0">
                <a:solidFill>
                  <a:srgbClr val="7A855D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dirty="0"/>
          </a:p>
        </p:txBody>
      </p:sp>
      <p:sp>
        <p:nvSpPr>
          <p:cNvPr id="450" name="Google Shape;450;p13"/>
          <p:cNvSpPr txBox="1"/>
          <p:nvPr/>
        </p:nvSpPr>
        <p:spPr>
          <a:xfrm>
            <a:off x="4536186" y="1380384"/>
            <a:ext cx="5913457" cy="4321512"/>
          </a:xfrm>
          <a:prstGeom prst="rect">
            <a:avLst/>
          </a:prstGeom>
          <a:noFill/>
          <a:ln w="254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9C07639-3BDB-3640-9BBC-3B0306570C56}"/>
              </a:ext>
            </a:extLst>
          </p:cNvPr>
          <p:cNvCxnSpPr>
            <a:cxnSpLocks/>
          </p:cNvCxnSpPr>
          <p:nvPr/>
        </p:nvCxnSpPr>
        <p:spPr>
          <a:xfrm>
            <a:off x="9659566" y="3227375"/>
            <a:ext cx="0" cy="2199480"/>
          </a:xfrm>
          <a:prstGeom prst="line">
            <a:avLst/>
          </a:prstGeom>
          <a:ln w="12700"/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3000CDF-C83B-0740-842A-DC94B29BF6B0}"/>
              </a:ext>
            </a:extLst>
          </p:cNvPr>
          <p:cNvCxnSpPr>
            <a:cxnSpLocks/>
          </p:cNvCxnSpPr>
          <p:nvPr/>
        </p:nvCxnSpPr>
        <p:spPr>
          <a:xfrm>
            <a:off x="8420113" y="5386388"/>
            <a:ext cx="1239453" cy="0"/>
          </a:xfrm>
          <a:prstGeom prst="line">
            <a:avLst/>
          </a:prstGeom>
          <a:ln w="12700"/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Google Shape;353;p12">
                <a:extLst>
                  <a:ext uri="{FF2B5EF4-FFF2-40B4-BE49-F238E27FC236}">
                    <a16:creationId xmlns:a16="http://schemas.microsoft.com/office/drawing/2014/main" id="{7388FB26-5AAF-1F3B-10BF-2D8D3AD50D22}"/>
                  </a:ext>
                </a:extLst>
              </p:cNvPr>
              <p:cNvSpPr txBox="1"/>
              <p:nvPr/>
            </p:nvSpPr>
            <p:spPr>
              <a:xfrm>
                <a:off x="6057900" y="2111363"/>
                <a:ext cx="1493837" cy="1116012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chemeClr val="dk1"/>
                  </a:buClr>
                  <a:buSzPts val="1800"/>
                </a:pPr>
                <a:r>
                  <a:rPr lang="en-US" sz="18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reactor</a:t>
                </a:r>
                <a:endParaRPr lang="en-US" sz="1800" dirty="0"/>
              </a:p>
              <a:p>
                <a:pPr lvl="0" algn="ctr">
                  <a:buClr>
                    <a:srgbClr val="657689"/>
                  </a:buClr>
                  <a:buSzPts val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solidFill>
                            <a:srgbClr val="657689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𝐹</m:t>
                      </m:r>
                      <m:r>
                        <a:rPr lang="en-US" sz="18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+</m:t>
                      </m:r>
                      <m:r>
                        <a:rPr lang="en-US" sz="18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𝐺</m:t>
                      </m:r>
                      <m:r>
                        <a:rPr lang="en-US" sz="18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→</m:t>
                      </m:r>
                      <m:r>
                        <a:rPr lang="en-US" sz="1800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𝑃</m:t>
                      </m:r>
                    </m:oMath>
                  </m:oMathPara>
                </a14:m>
                <a:endParaRPr lang="en-US" sz="1800" dirty="0"/>
              </a:p>
              <a:p>
                <a:pPr lvl="0" algn="ctr">
                  <a:buClr>
                    <a:schemeClr val="accent2"/>
                  </a:buClr>
                  <a:buSzPts val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𝐼</m:t>
                      </m:r>
                      <m:r>
                        <a:rPr lang="en-US" sz="18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+</m:t>
                      </m:r>
                      <m:r>
                        <a:rPr lang="en-US" sz="18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𝐺</m:t>
                      </m:r>
                      <m:r>
                        <a:rPr lang="en-US" sz="18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→</m:t>
                      </m:r>
                      <m:r>
                        <a:rPr lang="en-US" sz="1800" i="1" dirty="0">
                          <a:solidFill>
                            <a:srgbClr val="7A855D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𝐵</m:t>
                      </m:r>
                    </m:oMath>
                  </m:oMathPara>
                </a14:m>
                <a:endParaRPr lang="en-US" sz="1800" dirty="0"/>
              </a:p>
              <a:p>
                <a:pPr algn="ctr">
                  <a:buClr>
                    <a:schemeClr val="dk1"/>
                  </a:buClr>
                  <a:buSzPts val="1800"/>
                </a:pPr>
                <a:r>
                  <a:rPr lang="en-US" sz="18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20°C</a:t>
                </a:r>
                <a:endParaRPr lang="en-US" sz="1800" dirty="0"/>
              </a:p>
            </p:txBody>
          </p:sp>
        </mc:Choice>
        <mc:Fallback xmlns="">
          <p:sp>
            <p:nvSpPr>
              <p:cNvPr id="8" name="Google Shape;353;p12">
                <a:extLst>
                  <a:ext uri="{FF2B5EF4-FFF2-40B4-BE49-F238E27FC236}">
                    <a16:creationId xmlns:a16="http://schemas.microsoft.com/office/drawing/2014/main" id="{7388FB26-5AAF-1F3B-10BF-2D8D3AD50D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900" y="2111363"/>
                <a:ext cx="1493837" cy="1116012"/>
              </a:xfrm>
              <a:prstGeom prst="rect">
                <a:avLst/>
              </a:prstGeom>
              <a:blipFill>
                <a:blip r:embed="rId3"/>
                <a:stretch>
                  <a:fillRect t="-5405" b="-11351"/>
                </a:stretch>
              </a:blipFill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Google Shape;257;p7">
            <a:extLst>
              <a:ext uri="{FF2B5EF4-FFF2-40B4-BE49-F238E27FC236}">
                <a16:creationId xmlns:a16="http://schemas.microsoft.com/office/drawing/2014/main" id="{9A46D4FC-892F-0142-DBB5-E38979196013}"/>
              </a:ext>
            </a:extLst>
          </p:cNvPr>
          <p:cNvSpPr txBox="1"/>
          <p:nvPr/>
        </p:nvSpPr>
        <p:spPr>
          <a:xfrm>
            <a:off x="8986837" y="2137569"/>
            <a:ext cx="1282700" cy="107473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liquid/gas separator</a:t>
            </a:r>
            <a:endParaRPr dirty="0"/>
          </a:p>
          <a:p>
            <a:pPr algn="ctr">
              <a:buSzPts val="1800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65˚C</a:t>
            </a:r>
            <a:endParaRPr dirty="0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46B6ECB4-BE1C-E742-87AD-AEC1A16A2F9B}"/>
              </a:ext>
            </a:extLst>
          </p:cNvPr>
          <p:cNvSpPr/>
          <p:nvPr/>
        </p:nvSpPr>
        <p:spPr>
          <a:xfrm>
            <a:off x="8144715" y="5248232"/>
            <a:ext cx="271370" cy="284203"/>
          </a:xfrm>
          <a:prstGeom prst="arc">
            <a:avLst>
              <a:gd name="adj1" fmla="val 10877549"/>
              <a:gd name="adj2" fmla="val 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Google Shape;90;p2">
            <a:extLst>
              <a:ext uri="{FF2B5EF4-FFF2-40B4-BE49-F238E27FC236}">
                <a16:creationId xmlns:a16="http://schemas.microsoft.com/office/drawing/2014/main" id="{02AB558E-D3AA-4647-B10C-A7F076AE0B1E}"/>
              </a:ext>
            </a:extLst>
          </p:cNvPr>
          <p:cNvSpPr txBox="1">
            <a:spLocks/>
          </p:cNvSpPr>
          <p:nvPr/>
        </p:nvSpPr>
        <p:spPr>
          <a:xfrm>
            <a:off x="8362950" y="6061478"/>
            <a:ext cx="3764811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r">
              <a:buClr>
                <a:schemeClr val="accent1"/>
              </a:buClr>
              <a:buSzPts val="3600"/>
            </a:pPr>
            <a:r>
              <a:rPr lang="en-US" sz="3200" b="1" dirty="0"/>
              <a:t>Option 2A</a:t>
            </a:r>
            <a:endParaRPr lang="en-US" sz="3200" dirty="0"/>
          </a:p>
        </p:txBody>
      </p:sp>
      <p:cxnSp>
        <p:nvCxnSpPr>
          <p:cNvPr id="5" name="Google Shape;371;p12">
            <a:extLst>
              <a:ext uri="{FF2B5EF4-FFF2-40B4-BE49-F238E27FC236}">
                <a16:creationId xmlns:a16="http://schemas.microsoft.com/office/drawing/2014/main" id="{9E1630B8-4A0C-2081-6ECA-03077ED7B394}"/>
              </a:ext>
            </a:extLst>
          </p:cNvPr>
          <p:cNvCxnSpPr>
            <a:cxnSpLocks/>
          </p:cNvCxnSpPr>
          <p:nvPr/>
        </p:nvCxnSpPr>
        <p:spPr>
          <a:xfrm rot="5400000" flipH="1">
            <a:off x="3062054" y="1900466"/>
            <a:ext cx="466262" cy="1475"/>
          </a:xfrm>
          <a:prstGeom prst="bentConnector3">
            <a:avLst>
              <a:gd name="adj1" fmla="val 50000"/>
            </a:avLst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sp>
        <p:nvSpPr>
          <p:cNvPr id="7" name="Google Shape;373;p12">
            <a:extLst>
              <a:ext uri="{FF2B5EF4-FFF2-40B4-BE49-F238E27FC236}">
                <a16:creationId xmlns:a16="http://schemas.microsoft.com/office/drawing/2014/main" id="{2B42AEF5-7F98-2E33-86B0-44EAFD444F87}"/>
              </a:ext>
            </a:extLst>
          </p:cNvPr>
          <p:cNvSpPr txBox="1"/>
          <p:nvPr/>
        </p:nvSpPr>
        <p:spPr>
          <a:xfrm>
            <a:off x="1648728" y="1780224"/>
            <a:ext cx="669345" cy="913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657689"/>
              </a:buClr>
              <a:buSzPts val="1800"/>
            </a:pPr>
            <a:r>
              <a:rPr lang="en-US" sz="1800" dirty="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 (</a:t>
            </a:r>
            <a:r>
              <a:rPr lang="en-US" sz="1800" dirty="0" err="1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aq</a:t>
            </a:r>
            <a:r>
              <a:rPr lang="en-US" sz="1800" dirty="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>
              <a:buClr>
                <a:schemeClr val="accent2"/>
              </a:buClr>
              <a:buSzPts val="1800"/>
            </a:pPr>
            <a:r>
              <a:rPr lang="en-US" sz="18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 (</a:t>
            </a:r>
            <a:r>
              <a:rPr lang="en-US" sz="1800" dirty="0" err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aq</a:t>
            </a:r>
            <a:r>
              <a:rPr lang="en-US" sz="18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>
              <a:buClr>
                <a:schemeClr val="accent1"/>
              </a:buClr>
              <a:buSzPts val="1800"/>
            </a:pPr>
            <a:r>
              <a:rPr lang="en-US" sz="1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1800" baseline="-250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dirty="0"/>
          </a:p>
        </p:txBody>
      </p:sp>
      <p:sp>
        <p:nvSpPr>
          <p:cNvPr id="10" name="Google Shape;374;p12">
            <a:extLst>
              <a:ext uri="{FF2B5EF4-FFF2-40B4-BE49-F238E27FC236}">
                <a16:creationId xmlns:a16="http://schemas.microsoft.com/office/drawing/2014/main" id="{6706D6D8-4936-8670-8DFC-C9C9F029839B}"/>
              </a:ext>
            </a:extLst>
          </p:cNvPr>
          <p:cNvSpPr txBox="1"/>
          <p:nvPr/>
        </p:nvSpPr>
        <p:spPr>
          <a:xfrm>
            <a:off x="2969947" y="1326916"/>
            <a:ext cx="838748" cy="365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accent1"/>
              </a:buClr>
              <a:buSzPts val="1800"/>
            </a:pPr>
            <a:r>
              <a:rPr lang="en-US" sz="1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steam</a:t>
            </a:r>
            <a:endParaRPr dirty="0"/>
          </a:p>
        </p:txBody>
      </p:sp>
      <p:sp>
        <p:nvSpPr>
          <p:cNvPr id="11" name="Google Shape;375;p12">
            <a:extLst>
              <a:ext uri="{FF2B5EF4-FFF2-40B4-BE49-F238E27FC236}">
                <a16:creationId xmlns:a16="http://schemas.microsoft.com/office/drawing/2014/main" id="{4136757F-5176-A052-DDE5-EF8A19FFAA1C}"/>
              </a:ext>
            </a:extLst>
          </p:cNvPr>
          <p:cNvSpPr txBox="1"/>
          <p:nvPr/>
        </p:nvSpPr>
        <p:spPr>
          <a:xfrm>
            <a:off x="4006548" y="2035665"/>
            <a:ext cx="670820" cy="6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657689"/>
              </a:buClr>
              <a:buSzPts val="1800"/>
            </a:pPr>
            <a:r>
              <a:rPr lang="en-US" sz="180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 </a:t>
            </a:r>
            <a:endParaRPr/>
          </a:p>
          <a:p>
            <a:pPr>
              <a:buClr>
                <a:schemeClr val="accent2"/>
              </a:buClr>
              <a:buSzPts val="1800"/>
            </a:pPr>
            <a:r>
              <a:rPr lang="en-US"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 </a:t>
            </a:r>
            <a:endParaRPr/>
          </a:p>
        </p:txBody>
      </p:sp>
      <p:cxnSp>
        <p:nvCxnSpPr>
          <p:cNvPr id="17" name="Google Shape;382;p12">
            <a:extLst>
              <a:ext uri="{FF2B5EF4-FFF2-40B4-BE49-F238E27FC236}">
                <a16:creationId xmlns:a16="http://schemas.microsoft.com/office/drawing/2014/main" id="{E00D3BEA-75B1-D314-7E56-7FD15031DE17}"/>
              </a:ext>
            </a:extLst>
          </p:cNvPr>
          <p:cNvCxnSpPr>
            <a:cxnSpLocks/>
          </p:cNvCxnSpPr>
          <p:nvPr/>
        </p:nvCxnSpPr>
        <p:spPr>
          <a:xfrm rot="10800000" flipH="1">
            <a:off x="3884179" y="2696595"/>
            <a:ext cx="883122" cy="6280"/>
          </a:xfrm>
          <a:prstGeom prst="straightConnector1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sp>
        <p:nvSpPr>
          <p:cNvPr id="19" name="Google Shape;257;p7">
            <a:extLst>
              <a:ext uri="{FF2B5EF4-FFF2-40B4-BE49-F238E27FC236}">
                <a16:creationId xmlns:a16="http://schemas.microsoft.com/office/drawing/2014/main" id="{4BB91D1D-4CF3-8DD5-3632-5982F7C1E7B4}"/>
              </a:ext>
            </a:extLst>
          </p:cNvPr>
          <p:cNvSpPr txBox="1"/>
          <p:nvPr/>
        </p:nvSpPr>
        <p:spPr>
          <a:xfrm>
            <a:off x="2698819" y="2149482"/>
            <a:ext cx="1191257" cy="106282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liquid/gas separator</a:t>
            </a:r>
            <a:endParaRPr dirty="0"/>
          </a:p>
          <a:p>
            <a:pPr algn="ctr">
              <a:buSzPts val="1800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110˚C</a:t>
            </a:r>
            <a:endParaRPr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0CB3D52-6F1D-B191-D351-FF2F83075879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1029507" y="2674618"/>
            <a:ext cx="1669312" cy="62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Google Shape;90;p2">
            <a:extLst>
              <a:ext uri="{FF2B5EF4-FFF2-40B4-BE49-F238E27FC236}">
                <a16:creationId xmlns:a16="http://schemas.microsoft.com/office/drawing/2014/main" id="{CFBED016-9833-8B1F-C9EF-EDC97AE23E33}"/>
              </a:ext>
            </a:extLst>
          </p:cNvPr>
          <p:cNvSpPr txBox="1">
            <a:spLocks/>
          </p:cNvSpPr>
          <p:nvPr/>
        </p:nvSpPr>
        <p:spPr>
          <a:xfrm>
            <a:off x="9753607" y="3585352"/>
            <a:ext cx="2283707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Clr>
                <a:schemeClr val="accent1"/>
              </a:buClr>
              <a:buSzPts val="3600"/>
            </a:pPr>
            <a:r>
              <a:rPr lang="en-US" sz="3200" b="1" dirty="0"/>
              <a:t>Add a liquid-gas separator to produce pure P</a:t>
            </a:r>
            <a:endParaRPr lang="en-US" sz="3200" dirty="0"/>
          </a:p>
        </p:txBody>
      </p:sp>
      <p:pic>
        <p:nvPicPr>
          <p:cNvPr id="4098" name="Picture 2" descr="Money-Mouth Face Emoji (U+1F911)">
            <a:extLst>
              <a:ext uri="{FF2B5EF4-FFF2-40B4-BE49-F238E27FC236}">
                <a16:creationId xmlns:a16="http://schemas.microsoft.com/office/drawing/2014/main" id="{7B5B1BCD-CA1A-39CD-3531-A18FB038F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6602" y="6174311"/>
            <a:ext cx="474620" cy="47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9ED27ED6-C4A0-4F17-AAF7-3A6BE324B8FE}"/>
              </a:ext>
            </a:extLst>
          </p:cNvPr>
          <p:cNvGrpSpPr/>
          <p:nvPr/>
        </p:nvGrpSpPr>
        <p:grpSpPr>
          <a:xfrm>
            <a:off x="7999159" y="12504"/>
            <a:ext cx="4192841" cy="1196377"/>
            <a:chOff x="7999159" y="12504"/>
            <a:chExt cx="4192841" cy="1196377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201DD8E-CEE8-E5CF-E3D4-6979CC129B06}"/>
                </a:ext>
              </a:extLst>
            </p:cNvPr>
            <p:cNvSpPr/>
            <p:nvPr/>
          </p:nvSpPr>
          <p:spPr>
            <a:xfrm>
              <a:off x="7999159" y="57416"/>
              <a:ext cx="4192841" cy="1055100"/>
            </a:xfrm>
            <a:prstGeom prst="roundRect">
              <a:avLst>
                <a:gd name="adj" fmla="val 24900"/>
              </a:avLst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Google Shape;90;p2">
              <a:extLst>
                <a:ext uri="{FF2B5EF4-FFF2-40B4-BE49-F238E27FC236}">
                  <a16:creationId xmlns:a16="http://schemas.microsoft.com/office/drawing/2014/main" id="{B9D189AD-A89F-18F9-AD82-17A7932E4E27}"/>
                </a:ext>
              </a:extLst>
            </p:cNvPr>
            <p:cNvSpPr txBox="1">
              <a:spLocks/>
            </p:cNvSpPr>
            <p:nvPr/>
          </p:nvSpPr>
          <p:spPr>
            <a:xfrm>
              <a:off x="8761713" y="12504"/>
              <a:ext cx="2577379" cy="83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R="0" lvl="2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R="0" lvl="3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R="0" lvl="4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R="0" lvl="5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R="0" lvl="6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R="0" lvl="7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R="0" lvl="8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>
                <a:buClr>
                  <a:schemeClr val="accent1"/>
                </a:buClr>
                <a:buSzPts val="3600"/>
              </a:pPr>
              <a:r>
                <a:rPr lang="en-US" sz="2400" b="1" dirty="0">
                  <a:solidFill>
                    <a:schemeClr val="tx1"/>
                  </a:solidFill>
                </a:rPr>
                <a:t>Produce P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6" name="Google Shape;90;p2">
              <a:extLst>
                <a:ext uri="{FF2B5EF4-FFF2-40B4-BE49-F238E27FC236}">
                  <a16:creationId xmlns:a16="http://schemas.microsoft.com/office/drawing/2014/main" id="{4CB4AA95-FA47-B5C4-8434-EEF48342AA9A}"/>
                </a:ext>
              </a:extLst>
            </p:cNvPr>
            <p:cNvSpPr txBox="1">
              <a:spLocks/>
            </p:cNvSpPr>
            <p:nvPr/>
          </p:nvSpPr>
          <p:spPr>
            <a:xfrm>
              <a:off x="8736747" y="370681"/>
              <a:ext cx="3132100" cy="83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R="0" lvl="2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R="0" lvl="3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R="0" lvl="4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R="0" lvl="5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R="0" lvl="6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R="0" lvl="7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R="0" lvl="8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>
                <a:buClr>
                  <a:schemeClr val="accent1"/>
                </a:buClr>
                <a:buSzPts val="3600"/>
              </a:pPr>
              <a:r>
                <a:rPr lang="en-US" sz="2400" b="1" dirty="0">
                  <a:solidFill>
                    <a:schemeClr val="tx1"/>
                  </a:solidFill>
                </a:rPr>
                <a:t>Can we make it better? 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D34A175-C307-705D-8C9A-DCBAECAB77A1}"/>
                </a:ext>
              </a:extLst>
            </p:cNvPr>
            <p:cNvSpPr/>
            <p:nvPr/>
          </p:nvSpPr>
          <p:spPr>
            <a:xfrm>
              <a:off x="8449766" y="239421"/>
              <a:ext cx="311947" cy="3162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5432787-0E06-3631-BC4F-5B1F7A2A79DF}"/>
                </a:ext>
              </a:extLst>
            </p:cNvPr>
            <p:cNvSpPr/>
            <p:nvPr/>
          </p:nvSpPr>
          <p:spPr>
            <a:xfrm>
              <a:off x="8449765" y="600905"/>
              <a:ext cx="311947" cy="3162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502E758-91E7-11BE-B85B-DCA5560BD65A}"/>
              </a:ext>
            </a:extLst>
          </p:cNvPr>
          <p:cNvGrpSpPr/>
          <p:nvPr/>
        </p:nvGrpSpPr>
        <p:grpSpPr>
          <a:xfrm>
            <a:off x="8438560" y="242776"/>
            <a:ext cx="392489" cy="213279"/>
            <a:chOff x="762000" y="759031"/>
            <a:chExt cx="392489" cy="213279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EA9247D-D082-64E7-9C1C-3CD6644106FB}"/>
                </a:ext>
              </a:extLst>
            </p:cNvPr>
            <p:cNvCxnSpPr/>
            <p:nvPr/>
          </p:nvCxnSpPr>
          <p:spPr>
            <a:xfrm>
              <a:off x="762000" y="850704"/>
              <a:ext cx="105508" cy="10766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4DF909-F991-0733-F7C6-BAD8E2B049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7508" y="759031"/>
              <a:ext cx="286981" cy="21327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E82CC2A-AFAE-945E-858B-28A497D05C3C}"/>
              </a:ext>
            </a:extLst>
          </p:cNvPr>
          <p:cNvGrpSpPr/>
          <p:nvPr/>
        </p:nvGrpSpPr>
        <p:grpSpPr>
          <a:xfrm>
            <a:off x="8460274" y="594355"/>
            <a:ext cx="392489" cy="213279"/>
            <a:chOff x="762000" y="759031"/>
            <a:chExt cx="392489" cy="213279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21F70C7-10B4-C7EF-8D90-FB8F6D469029}"/>
                </a:ext>
              </a:extLst>
            </p:cNvPr>
            <p:cNvCxnSpPr/>
            <p:nvPr/>
          </p:nvCxnSpPr>
          <p:spPr>
            <a:xfrm>
              <a:off x="762000" y="850704"/>
              <a:ext cx="105508" cy="10766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53E19F2-04DB-6280-45EA-006F7B1553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7508" y="759031"/>
              <a:ext cx="286981" cy="21327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Google Shape;379;p12">
            <a:extLst>
              <a:ext uri="{FF2B5EF4-FFF2-40B4-BE49-F238E27FC236}">
                <a16:creationId xmlns:a16="http://schemas.microsoft.com/office/drawing/2014/main" id="{BFD9105A-B37E-83DA-481C-0B65B12C9FDB}"/>
              </a:ext>
            </a:extLst>
          </p:cNvPr>
          <p:cNvSpPr txBox="1"/>
          <p:nvPr/>
        </p:nvSpPr>
        <p:spPr>
          <a:xfrm>
            <a:off x="189268" y="236620"/>
            <a:ext cx="192854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4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Option #2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162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1" grpId="0" animBg="1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9" name="Google Shape;389;p13"/>
          <p:cNvCxnSpPr>
            <a:cxnSpLocks/>
            <a:stCxn id="21" idx="0"/>
          </p:cNvCxnSpPr>
          <p:nvPr/>
        </p:nvCxnSpPr>
        <p:spPr>
          <a:xfrm rot="5400000" flipH="1">
            <a:off x="5312997" y="2555524"/>
            <a:ext cx="2523380" cy="3140118"/>
          </a:xfrm>
          <a:prstGeom prst="bentConnector4">
            <a:avLst>
              <a:gd name="adj1" fmla="val 442"/>
              <a:gd name="adj2" fmla="val 100010"/>
            </a:avLst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med" len="med"/>
            <a:tailEnd type="stealth" w="med" len="med"/>
          </a:ln>
          <a:effectLst/>
        </p:spPr>
      </p:cxnSp>
      <p:sp>
        <p:nvSpPr>
          <p:cNvPr id="392" name="Google Shape;392;p13"/>
          <p:cNvSpPr/>
          <p:nvPr/>
        </p:nvSpPr>
        <p:spPr>
          <a:xfrm>
            <a:off x="4790055" y="2457612"/>
            <a:ext cx="429768" cy="428625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13"/>
          <p:cNvSpPr txBox="1"/>
          <p:nvPr/>
        </p:nvSpPr>
        <p:spPr>
          <a:xfrm>
            <a:off x="8050213" y="2289176"/>
            <a:ext cx="485775" cy="75882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1" name="Google Shape;401;p13"/>
          <p:cNvCxnSpPr/>
          <p:nvPr/>
        </p:nvCxnSpPr>
        <p:spPr>
          <a:xfrm flipH="1">
            <a:off x="4997451" y="684213"/>
            <a:ext cx="1587" cy="1774825"/>
          </a:xfrm>
          <a:prstGeom prst="straightConnector1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  <a:effectLst/>
        </p:spPr>
      </p:cxnSp>
      <p:cxnSp>
        <p:nvCxnSpPr>
          <p:cNvPr id="402" name="Google Shape;402;p13"/>
          <p:cNvCxnSpPr/>
          <p:nvPr/>
        </p:nvCxnSpPr>
        <p:spPr>
          <a:xfrm rot="10800000">
            <a:off x="3441701" y="5386388"/>
            <a:ext cx="1335087" cy="1587"/>
          </a:xfrm>
          <a:prstGeom prst="straightConnector1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  <a:effectLst/>
        </p:spPr>
      </p:cxnSp>
      <p:cxnSp>
        <p:nvCxnSpPr>
          <p:cNvPr id="403" name="Google Shape;403;p13"/>
          <p:cNvCxnSpPr>
            <a:cxnSpLocks/>
            <a:stCxn id="392" idx="6"/>
          </p:cNvCxnSpPr>
          <p:nvPr/>
        </p:nvCxnSpPr>
        <p:spPr>
          <a:xfrm>
            <a:off x="5219823" y="2671925"/>
            <a:ext cx="847601" cy="3013"/>
          </a:xfrm>
          <a:prstGeom prst="straightConnector1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  <a:effectLst/>
        </p:spPr>
      </p:cxnSp>
      <p:cxnSp>
        <p:nvCxnSpPr>
          <p:cNvPr id="404" name="Google Shape;404;p13"/>
          <p:cNvCxnSpPr/>
          <p:nvPr/>
        </p:nvCxnSpPr>
        <p:spPr>
          <a:xfrm>
            <a:off x="7527926" y="2662237"/>
            <a:ext cx="522287" cy="6350"/>
          </a:xfrm>
          <a:prstGeom prst="straightConnector1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  <a:effectLst/>
        </p:spPr>
      </p:cxnSp>
      <p:cxnSp>
        <p:nvCxnSpPr>
          <p:cNvPr id="405" name="Google Shape;405;p13"/>
          <p:cNvCxnSpPr/>
          <p:nvPr/>
        </p:nvCxnSpPr>
        <p:spPr>
          <a:xfrm>
            <a:off x="8535987" y="2668587"/>
            <a:ext cx="450850" cy="4762"/>
          </a:xfrm>
          <a:prstGeom prst="straightConnector1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  <a:effectLst/>
        </p:spPr>
      </p:cxnSp>
      <p:cxnSp>
        <p:nvCxnSpPr>
          <p:cNvPr id="406" name="Google Shape;406;p13"/>
          <p:cNvCxnSpPr>
            <a:cxnSpLocks/>
            <a:stCxn id="9" idx="0"/>
            <a:endCxn id="394" idx="0"/>
          </p:cNvCxnSpPr>
          <p:nvPr/>
        </p:nvCxnSpPr>
        <p:spPr>
          <a:xfrm rot="16200000" flipH="1" flipV="1">
            <a:off x="8884840" y="1545829"/>
            <a:ext cx="151607" cy="1335086"/>
          </a:xfrm>
          <a:prstGeom prst="bentConnector3">
            <a:avLst>
              <a:gd name="adj1" fmla="val -150785"/>
            </a:avLst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  <a:effectLst/>
        </p:spPr>
      </p:cxnSp>
      <p:sp>
        <p:nvSpPr>
          <p:cNvPr id="407" name="Google Shape;407;p13"/>
          <p:cNvSpPr/>
          <p:nvPr/>
        </p:nvSpPr>
        <p:spPr>
          <a:xfrm>
            <a:off x="4789743" y="5172076"/>
            <a:ext cx="429768" cy="428625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12" name="Google Shape;412;p13"/>
          <p:cNvCxnSpPr/>
          <p:nvPr/>
        </p:nvCxnSpPr>
        <p:spPr>
          <a:xfrm flipH="1">
            <a:off x="8280400" y="3048000"/>
            <a:ext cx="12700" cy="3810000"/>
          </a:xfrm>
          <a:prstGeom prst="straightConnector1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sp>
        <p:nvSpPr>
          <p:cNvPr id="418" name="Google Shape;418;p13"/>
          <p:cNvSpPr txBox="1"/>
          <p:nvPr/>
        </p:nvSpPr>
        <p:spPr>
          <a:xfrm>
            <a:off x="5055876" y="958372"/>
            <a:ext cx="1417637" cy="369887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1800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 (excess)</a:t>
            </a:r>
            <a:endParaRPr dirty="0"/>
          </a:p>
        </p:txBody>
      </p:sp>
      <p:sp>
        <p:nvSpPr>
          <p:cNvPr id="419" name="Google Shape;419;p13"/>
          <p:cNvSpPr txBox="1"/>
          <p:nvPr/>
        </p:nvSpPr>
        <p:spPr>
          <a:xfrm>
            <a:off x="5381625" y="2640013"/>
            <a:ext cx="347662" cy="1201737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657689"/>
              </a:buClr>
              <a:buSzPts val="1800"/>
            </a:pPr>
            <a:r>
              <a:rPr lang="en-US" sz="1800" dirty="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 dirty="0"/>
          </a:p>
          <a:p>
            <a:pPr>
              <a:buClr>
                <a:schemeClr val="dk1"/>
              </a:buClr>
              <a:buSzPts val="1800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 dirty="0"/>
          </a:p>
          <a:p>
            <a:pPr>
              <a:buClr>
                <a:schemeClr val="accent2"/>
              </a:buClr>
              <a:buSzPts val="1800"/>
            </a:pPr>
            <a:r>
              <a:rPr lang="en-US" sz="18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 lang="en-US" dirty="0">
              <a:solidFill>
                <a:srgbClr val="7A855D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1800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13"/>
          <p:cNvSpPr txBox="1"/>
          <p:nvPr/>
        </p:nvSpPr>
        <p:spPr>
          <a:xfrm>
            <a:off x="3638550" y="5335588"/>
            <a:ext cx="1060450" cy="369887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1800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purge</a:t>
            </a:r>
            <a:endParaRPr/>
          </a:p>
        </p:txBody>
      </p:sp>
      <p:sp>
        <p:nvSpPr>
          <p:cNvPr id="421" name="Google Shape;421;p13"/>
          <p:cNvSpPr txBox="1"/>
          <p:nvPr/>
        </p:nvSpPr>
        <p:spPr>
          <a:xfrm>
            <a:off x="5010150" y="3949701"/>
            <a:ext cx="347662" cy="922337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657689"/>
              </a:buClr>
              <a:buSzPts val="1800"/>
            </a:pPr>
            <a:r>
              <a:rPr lang="en-US" sz="180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/>
          </a:p>
          <a:p>
            <a:pPr>
              <a:buClr>
                <a:schemeClr val="dk1"/>
              </a:buClr>
              <a:buSzPts val="1800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/>
          </a:p>
          <a:p>
            <a:pPr>
              <a:buClr>
                <a:srgbClr val="7A855D"/>
              </a:buClr>
              <a:buSzPts val="1800"/>
            </a:pPr>
            <a:r>
              <a:rPr lang="en-US" sz="1800">
                <a:solidFill>
                  <a:srgbClr val="7A855D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/>
          </a:p>
        </p:txBody>
      </p:sp>
      <p:sp>
        <p:nvSpPr>
          <p:cNvPr id="422" name="Google Shape;422;p13"/>
          <p:cNvSpPr txBox="1"/>
          <p:nvPr/>
        </p:nvSpPr>
        <p:spPr>
          <a:xfrm>
            <a:off x="7626350" y="1385887"/>
            <a:ext cx="349250" cy="120015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657689"/>
              </a:buClr>
              <a:buSzPts val="1800"/>
            </a:pPr>
            <a:r>
              <a:rPr lang="en-US" sz="180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/>
          </a:p>
          <a:p>
            <a:pPr>
              <a:buClr>
                <a:schemeClr val="dk1"/>
              </a:buClr>
              <a:buSzPts val="1800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/>
          </a:p>
          <a:p>
            <a:pPr>
              <a:buClr>
                <a:srgbClr val="7A855D"/>
              </a:buClr>
              <a:buSzPts val="1800"/>
            </a:pPr>
            <a:r>
              <a:rPr lang="en-US" sz="1800">
                <a:solidFill>
                  <a:srgbClr val="7A855D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/>
          </a:p>
          <a:p>
            <a:pPr>
              <a:buClr>
                <a:srgbClr val="00B050"/>
              </a:buClr>
              <a:buSzPts val="1800"/>
            </a:pP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endParaRPr/>
          </a:p>
        </p:txBody>
      </p:sp>
      <p:sp>
        <p:nvSpPr>
          <p:cNvPr id="423" name="Google Shape;423;p13"/>
          <p:cNvSpPr txBox="1"/>
          <p:nvPr/>
        </p:nvSpPr>
        <p:spPr>
          <a:xfrm>
            <a:off x="8757396" y="1539584"/>
            <a:ext cx="752475" cy="369887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B050"/>
              </a:buClr>
              <a:buSzPts val="1800"/>
            </a:pP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 (g)</a:t>
            </a:r>
            <a:endParaRPr dirty="0"/>
          </a:p>
        </p:txBody>
      </p:sp>
      <p:sp>
        <p:nvSpPr>
          <p:cNvPr id="424" name="Google Shape;424;p13"/>
          <p:cNvSpPr txBox="1"/>
          <p:nvPr/>
        </p:nvSpPr>
        <p:spPr>
          <a:xfrm>
            <a:off x="8362950" y="5976937"/>
            <a:ext cx="1350962" cy="6477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B050"/>
              </a:buClr>
              <a:buSzPts val="1800"/>
            </a:pP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 (liq)</a:t>
            </a:r>
            <a:endParaRPr/>
          </a:p>
          <a:p>
            <a:pPr>
              <a:buClr>
                <a:srgbClr val="00B050"/>
              </a:buClr>
              <a:buSzPts val="1800"/>
            </a:pP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 market</a:t>
            </a:r>
            <a:endParaRPr/>
          </a:p>
        </p:txBody>
      </p:sp>
      <p:grpSp>
        <p:nvGrpSpPr>
          <p:cNvPr id="437" name="Google Shape;437;p13"/>
          <p:cNvGrpSpPr/>
          <p:nvPr/>
        </p:nvGrpSpPr>
        <p:grpSpPr>
          <a:xfrm rot="5400000">
            <a:off x="7923212" y="2471738"/>
            <a:ext cx="793751" cy="393700"/>
            <a:chOff x="1120775" y="1944281"/>
            <a:chExt cx="792678" cy="393536"/>
          </a:xfrm>
          <a:effectLst/>
        </p:grpSpPr>
        <p:cxnSp>
          <p:nvCxnSpPr>
            <p:cNvPr id="438" name="Google Shape;438;p13"/>
            <p:cNvCxnSpPr/>
            <p:nvPr/>
          </p:nvCxnSpPr>
          <p:spPr>
            <a:xfrm>
              <a:off x="1120775" y="2142637"/>
              <a:ext cx="123658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439" name="Google Shape;439;p13"/>
            <p:cNvCxnSpPr/>
            <p:nvPr/>
          </p:nvCxnSpPr>
          <p:spPr>
            <a:xfrm rot="10800000" flipH="1">
              <a:off x="1244433" y="1944281"/>
              <a:ext cx="64999" cy="19994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440" name="Google Shape;440;p13"/>
            <p:cNvCxnSpPr/>
            <p:nvPr/>
          </p:nvCxnSpPr>
          <p:spPr>
            <a:xfrm>
              <a:off x="1309432" y="1968084"/>
              <a:ext cx="66585" cy="369733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441" name="Google Shape;441;p13"/>
            <p:cNvCxnSpPr/>
            <p:nvPr/>
          </p:nvCxnSpPr>
          <p:spPr>
            <a:xfrm flipH="1">
              <a:off x="1387114" y="1964910"/>
              <a:ext cx="64999" cy="369733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442" name="Google Shape;442;p13"/>
            <p:cNvCxnSpPr/>
            <p:nvPr/>
          </p:nvCxnSpPr>
          <p:spPr>
            <a:xfrm>
              <a:off x="1448942" y="1968083"/>
              <a:ext cx="65000" cy="369733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443" name="Google Shape;443;p13"/>
            <p:cNvCxnSpPr/>
            <p:nvPr/>
          </p:nvCxnSpPr>
          <p:spPr>
            <a:xfrm flipH="1">
              <a:off x="1513943" y="1968084"/>
              <a:ext cx="66585" cy="369733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444" name="Google Shape;444;p13"/>
            <p:cNvCxnSpPr/>
            <p:nvPr/>
          </p:nvCxnSpPr>
          <p:spPr>
            <a:xfrm>
              <a:off x="1585283" y="1968084"/>
              <a:ext cx="66585" cy="369733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445" name="Google Shape;445;p13"/>
            <p:cNvCxnSpPr/>
            <p:nvPr/>
          </p:nvCxnSpPr>
          <p:spPr>
            <a:xfrm flipH="1">
              <a:off x="1666137" y="1964910"/>
              <a:ext cx="66585" cy="369733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446" name="Google Shape;446;p13"/>
            <p:cNvCxnSpPr/>
            <p:nvPr/>
          </p:nvCxnSpPr>
          <p:spPr>
            <a:xfrm rot="10800000">
              <a:off x="1732722" y="1944281"/>
              <a:ext cx="66585" cy="19994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447" name="Google Shape;447;p13"/>
            <p:cNvCxnSpPr/>
            <p:nvPr/>
          </p:nvCxnSpPr>
          <p:spPr>
            <a:xfrm>
              <a:off x="1789795" y="2142637"/>
              <a:ext cx="123658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</p:grpSp>
      <p:sp>
        <p:nvSpPr>
          <p:cNvPr id="448" name="Google Shape;448;p13"/>
          <p:cNvSpPr txBox="1"/>
          <p:nvPr/>
        </p:nvSpPr>
        <p:spPr>
          <a:xfrm>
            <a:off x="9789207" y="4557486"/>
            <a:ext cx="347662" cy="922337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657689"/>
              </a:buClr>
              <a:buSzPts val="1800"/>
            </a:pPr>
            <a:r>
              <a:rPr lang="en-US" sz="1800" dirty="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 dirty="0"/>
          </a:p>
          <a:p>
            <a:pPr>
              <a:buClr>
                <a:schemeClr val="dk1"/>
              </a:buClr>
              <a:buSzPts val="1800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 dirty="0"/>
          </a:p>
          <a:p>
            <a:pPr>
              <a:buClr>
                <a:srgbClr val="7A855D"/>
              </a:buClr>
              <a:buSzPts val="1800"/>
            </a:pPr>
            <a:r>
              <a:rPr lang="en-US" sz="1800" dirty="0">
                <a:solidFill>
                  <a:srgbClr val="7A855D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dirty="0"/>
          </a:p>
        </p:txBody>
      </p:sp>
      <p:sp>
        <p:nvSpPr>
          <p:cNvPr id="449" name="Google Shape;449;p13"/>
          <p:cNvSpPr txBox="1"/>
          <p:nvPr/>
        </p:nvSpPr>
        <p:spPr>
          <a:xfrm>
            <a:off x="5441951" y="3462337"/>
            <a:ext cx="738187" cy="3683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7A855D"/>
              </a:buClr>
              <a:buSzPts val="1800"/>
            </a:pPr>
            <a:r>
              <a:rPr lang="en-US" sz="1800" dirty="0">
                <a:solidFill>
                  <a:srgbClr val="7A855D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dirty="0"/>
          </a:p>
        </p:txBody>
      </p:sp>
      <p:sp>
        <p:nvSpPr>
          <p:cNvPr id="450" name="Google Shape;450;p13"/>
          <p:cNvSpPr txBox="1"/>
          <p:nvPr/>
        </p:nvSpPr>
        <p:spPr>
          <a:xfrm>
            <a:off x="4536186" y="1380384"/>
            <a:ext cx="5913457" cy="4321512"/>
          </a:xfrm>
          <a:prstGeom prst="rect">
            <a:avLst/>
          </a:prstGeom>
          <a:noFill/>
          <a:ln w="254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9C07639-3BDB-3640-9BBC-3B0306570C56}"/>
              </a:ext>
            </a:extLst>
          </p:cNvPr>
          <p:cNvCxnSpPr>
            <a:cxnSpLocks/>
          </p:cNvCxnSpPr>
          <p:nvPr/>
        </p:nvCxnSpPr>
        <p:spPr>
          <a:xfrm>
            <a:off x="9659566" y="3227375"/>
            <a:ext cx="0" cy="2199480"/>
          </a:xfrm>
          <a:prstGeom prst="line">
            <a:avLst/>
          </a:prstGeom>
          <a:ln w="12700"/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3000CDF-C83B-0740-842A-DC94B29BF6B0}"/>
              </a:ext>
            </a:extLst>
          </p:cNvPr>
          <p:cNvCxnSpPr>
            <a:cxnSpLocks/>
          </p:cNvCxnSpPr>
          <p:nvPr/>
        </p:nvCxnSpPr>
        <p:spPr>
          <a:xfrm>
            <a:off x="8420113" y="5386388"/>
            <a:ext cx="1239453" cy="0"/>
          </a:xfrm>
          <a:prstGeom prst="line">
            <a:avLst/>
          </a:prstGeom>
          <a:ln w="12700"/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Google Shape;353;p12">
                <a:extLst>
                  <a:ext uri="{FF2B5EF4-FFF2-40B4-BE49-F238E27FC236}">
                    <a16:creationId xmlns:a16="http://schemas.microsoft.com/office/drawing/2014/main" id="{7388FB26-5AAF-1F3B-10BF-2D8D3AD50D22}"/>
                  </a:ext>
                </a:extLst>
              </p:cNvPr>
              <p:cNvSpPr txBox="1"/>
              <p:nvPr/>
            </p:nvSpPr>
            <p:spPr>
              <a:xfrm>
                <a:off x="6057900" y="2111363"/>
                <a:ext cx="1493837" cy="1116012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chemeClr val="dk1"/>
                  </a:buClr>
                  <a:buSzPts val="1800"/>
                </a:pPr>
                <a:r>
                  <a:rPr lang="en-US" sz="18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reactor</a:t>
                </a:r>
                <a:endParaRPr lang="en-US" sz="1800" dirty="0"/>
              </a:p>
              <a:p>
                <a:pPr lvl="0" algn="ctr">
                  <a:buClr>
                    <a:srgbClr val="657689"/>
                  </a:buClr>
                  <a:buSzPts val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solidFill>
                            <a:srgbClr val="657689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𝐹</m:t>
                      </m:r>
                      <m:r>
                        <a:rPr lang="en-US" sz="18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+</m:t>
                      </m:r>
                      <m:r>
                        <a:rPr lang="en-US" sz="18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𝐺</m:t>
                      </m:r>
                      <m:r>
                        <a:rPr lang="en-US" sz="18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→</m:t>
                      </m:r>
                      <m:r>
                        <a:rPr lang="en-US" sz="1800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𝑃</m:t>
                      </m:r>
                    </m:oMath>
                  </m:oMathPara>
                </a14:m>
                <a:endParaRPr lang="en-US" sz="1800" dirty="0"/>
              </a:p>
              <a:p>
                <a:pPr lvl="0" algn="ctr">
                  <a:buClr>
                    <a:schemeClr val="accent2"/>
                  </a:buClr>
                  <a:buSzPts val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𝐼</m:t>
                      </m:r>
                      <m:r>
                        <a:rPr lang="en-US" sz="18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+</m:t>
                      </m:r>
                      <m:r>
                        <a:rPr lang="en-US" sz="18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𝐺</m:t>
                      </m:r>
                      <m:r>
                        <a:rPr lang="en-US" sz="18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→</m:t>
                      </m:r>
                      <m:r>
                        <a:rPr lang="en-US" sz="1800" i="1" dirty="0">
                          <a:solidFill>
                            <a:srgbClr val="7A855D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𝐵</m:t>
                      </m:r>
                    </m:oMath>
                  </m:oMathPara>
                </a14:m>
                <a:endParaRPr lang="en-US" sz="1800" dirty="0"/>
              </a:p>
              <a:p>
                <a:pPr algn="ctr">
                  <a:buClr>
                    <a:schemeClr val="dk1"/>
                  </a:buClr>
                  <a:buSzPts val="1800"/>
                </a:pPr>
                <a:r>
                  <a:rPr lang="en-US" sz="18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20°C</a:t>
                </a:r>
                <a:endParaRPr lang="en-US" sz="1800" dirty="0"/>
              </a:p>
            </p:txBody>
          </p:sp>
        </mc:Choice>
        <mc:Fallback xmlns="">
          <p:sp>
            <p:nvSpPr>
              <p:cNvPr id="8" name="Google Shape;353;p12">
                <a:extLst>
                  <a:ext uri="{FF2B5EF4-FFF2-40B4-BE49-F238E27FC236}">
                    <a16:creationId xmlns:a16="http://schemas.microsoft.com/office/drawing/2014/main" id="{7388FB26-5AAF-1F3B-10BF-2D8D3AD50D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900" y="2111363"/>
                <a:ext cx="1493837" cy="1116012"/>
              </a:xfrm>
              <a:prstGeom prst="rect">
                <a:avLst/>
              </a:prstGeom>
              <a:blipFill>
                <a:blip r:embed="rId3"/>
                <a:stretch>
                  <a:fillRect t="-5405" b="-11351"/>
                </a:stretch>
              </a:blipFill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Google Shape;257;p7">
            <a:extLst>
              <a:ext uri="{FF2B5EF4-FFF2-40B4-BE49-F238E27FC236}">
                <a16:creationId xmlns:a16="http://schemas.microsoft.com/office/drawing/2014/main" id="{9A46D4FC-892F-0142-DBB5-E38979196013}"/>
              </a:ext>
            </a:extLst>
          </p:cNvPr>
          <p:cNvSpPr txBox="1"/>
          <p:nvPr/>
        </p:nvSpPr>
        <p:spPr>
          <a:xfrm>
            <a:off x="8986837" y="2137569"/>
            <a:ext cx="1282700" cy="107473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liquid/gas separator</a:t>
            </a:r>
            <a:endParaRPr dirty="0"/>
          </a:p>
          <a:p>
            <a:pPr algn="ctr">
              <a:buSzPts val="1800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65˚C</a:t>
            </a:r>
            <a:endParaRPr dirty="0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46B6ECB4-BE1C-E742-87AD-AEC1A16A2F9B}"/>
              </a:ext>
            </a:extLst>
          </p:cNvPr>
          <p:cNvSpPr/>
          <p:nvPr/>
        </p:nvSpPr>
        <p:spPr>
          <a:xfrm>
            <a:off x="8144715" y="5248232"/>
            <a:ext cx="271370" cy="284203"/>
          </a:xfrm>
          <a:prstGeom prst="arc">
            <a:avLst>
              <a:gd name="adj1" fmla="val 10877549"/>
              <a:gd name="adj2" fmla="val 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Google Shape;90;p2">
            <a:extLst>
              <a:ext uri="{FF2B5EF4-FFF2-40B4-BE49-F238E27FC236}">
                <a16:creationId xmlns:a16="http://schemas.microsoft.com/office/drawing/2014/main" id="{02AB558E-D3AA-4647-B10C-A7F076AE0B1E}"/>
              </a:ext>
            </a:extLst>
          </p:cNvPr>
          <p:cNvSpPr txBox="1">
            <a:spLocks/>
          </p:cNvSpPr>
          <p:nvPr/>
        </p:nvSpPr>
        <p:spPr>
          <a:xfrm>
            <a:off x="8362950" y="6061478"/>
            <a:ext cx="3764811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r">
              <a:buClr>
                <a:schemeClr val="accent1"/>
              </a:buClr>
              <a:buSzPts val="3600"/>
            </a:pPr>
            <a:r>
              <a:rPr lang="en-US" sz="3200" b="1" dirty="0"/>
              <a:t>Option 2A</a:t>
            </a:r>
            <a:endParaRPr lang="en-US" sz="3200" dirty="0"/>
          </a:p>
        </p:txBody>
      </p:sp>
      <p:sp>
        <p:nvSpPr>
          <p:cNvPr id="7" name="Google Shape;373;p12">
            <a:extLst>
              <a:ext uri="{FF2B5EF4-FFF2-40B4-BE49-F238E27FC236}">
                <a16:creationId xmlns:a16="http://schemas.microsoft.com/office/drawing/2014/main" id="{2B42AEF5-7F98-2E33-86B0-44EAFD444F87}"/>
              </a:ext>
            </a:extLst>
          </p:cNvPr>
          <p:cNvSpPr txBox="1"/>
          <p:nvPr/>
        </p:nvSpPr>
        <p:spPr>
          <a:xfrm>
            <a:off x="2462948" y="125778"/>
            <a:ext cx="669345" cy="913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657689"/>
              </a:buClr>
              <a:buSzPts val="1800"/>
            </a:pPr>
            <a:r>
              <a:rPr lang="en-US" sz="1800" dirty="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 (</a:t>
            </a:r>
            <a:r>
              <a:rPr lang="en-US" sz="1800" dirty="0" err="1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aq</a:t>
            </a:r>
            <a:r>
              <a:rPr lang="en-US" sz="1800" dirty="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>
              <a:buClr>
                <a:schemeClr val="accent2"/>
              </a:buClr>
              <a:buSzPts val="1800"/>
            </a:pPr>
            <a:r>
              <a:rPr lang="en-US" sz="18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 (</a:t>
            </a:r>
            <a:r>
              <a:rPr lang="en-US" sz="1800" dirty="0" err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aq</a:t>
            </a:r>
            <a:r>
              <a:rPr lang="en-US" sz="18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>
              <a:buClr>
                <a:schemeClr val="accent1"/>
              </a:buClr>
              <a:buSzPts val="1800"/>
            </a:pPr>
            <a:r>
              <a:rPr lang="en-US" sz="1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1800" baseline="-250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dirty="0"/>
          </a:p>
        </p:txBody>
      </p:sp>
      <p:sp>
        <p:nvSpPr>
          <p:cNvPr id="10" name="Google Shape;374;p12">
            <a:extLst>
              <a:ext uri="{FF2B5EF4-FFF2-40B4-BE49-F238E27FC236}">
                <a16:creationId xmlns:a16="http://schemas.microsoft.com/office/drawing/2014/main" id="{6706D6D8-4936-8670-8DFC-C9C9F029839B}"/>
              </a:ext>
            </a:extLst>
          </p:cNvPr>
          <p:cNvSpPr txBox="1"/>
          <p:nvPr/>
        </p:nvSpPr>
        <p:spPr>
          <a:xfrm>
            <a:off x="2881463" y="1308093"/>
            <a:ext cx="838748" cy="365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accent1"/>
              </a:buClr>
              <a:buSzPts val="1800"/>
            </a:pPr>
            <a:r>
              <a:rPr lang="en-US" sz="1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steam</a:t>
            </a:r>
            <a:endParaRPr dirty="0"/>
          </a:p>
        </p:txBody>
      </p:sp>
      <p:sp>
        <p:nvSpPr>
          <p:cNvPr id="11" name="Google Shape;375;p12">
            <a:extLst>
              <a:ext uri="{FF2B5EF4-FFF2-40B4-BE49-F238E27FC236}">
                <a16:creationId xmlns:a16="http://schemas.microsoft.com/office/drawing/2014/main" id="{4136757F-5176-A052-DDE5-EF8A19FFAA1C}"/>
              </a:ext>
            </a:extLst>
          </p:cNvPr>
          <p:cNvSpPr txBox="1"/>
          <p:nvPr/>
        </p:nvSpPr>
        <p:spPr>
          <a:xfrm>
            <a:off x="4006548" y="2035665"/>
            <a:ext cx="670820" cy="6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657689"/>
              </a:buClr>
              <a:buSzPts val="1800"/>
            </a:pPr>
            <a:r>
              <a:rPr lang="en-US" sz="180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 </a:t>
            </a:r>
            <a:endParaRPr/>
          </a:p>
          <a:p>
            <a:pPr>
              <a:buClr>
                <a:schemeClr val="accent2"/>
              </a:buClr>
              <a:buSzPts val="1800"/>
            </a:pPr>
            <a:r>
              <a:rPr lang="en-US"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 </a:t>
            </a:r>
            <a:endParaRPr/>
          </a:p>
        </p:txBody>
      </p:sp>
      <p:cxnSp>
        <p:nvCxnSpPr>
          <p:cNvPr id="17" name="Google Shape;382;p12">
            <a:extLst>
              <a:ext uri="{FF2B5EF4-FFF2-40B4-BE49-F238E27FC236}">
                <a16:creationId xmlns:a16="http://schemas.microsoft.com/office/drawing/2014/main" id="{E00D3BEA-75B1-D314-7E56-7FD15031DE17}"/>
              </a:ext>
            </a:extLst>
          </p:cNvPr>
          <p:cNvCxnSpPr>
            <a:cxnSpLocks/>
          </p:cNvCxnSpPr>
          <p:nvPr/>
        </p:nvCxnSpPr>
        <p:spPr>
          <a:xfrm rot="10800000" flipH="1">
            <a:off x="3884179" y="2696595"/>
            <a:ext cx="883122" cy="6280"/>
          </a:xfrm>
          <a:prstGeom prst="straightConnector1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sp>
        <p:nvSpPr>
          <p:cNvPr id="19" name="Google Shape;257;p7">
            <a:extLst>
              <a:ext uri="{FF2B5EF4-FFF2-40B4-BE49-F238E27FC236}">
                <a16:creationId xmlns:a16="http://schemas.microsoft.com/office/drawing/2014/main" id="{4BB91D1D-4CF3-8DD5-3632-5982F7C1E7B4}"/>
              </a:ext>
            </a:extLst>
          </p:cNvPr>
          <p:cNvSpPr txBox="1"/>
          <p:nvPr/>
        </p:nvSpPr>
        <p:spPr>
          <a:xfrm>
            <a:off x="2698819" y="2149482"/>
            <a:ext cx="1191257" cy="106282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liquid/gas separator</a:t>
            </a:r>
            <a:endParaRPr dirty="0"/>
          </a:p>
          <a:p>
            <a:pPr algn="ctr">
              <a:buSzPts val="1800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110˚C</a:t>
            </a:r>
            <a:endParaRPr dirty="0"/>
          </a:p>
        </p:txBody>
      </p:sp>
      <p:sp>
        <p:nvSpPr>
          <p:cNvPr id="23" name="Google Shape;90;p2">
            <a:extLst>
              <a:ext uri="{FF2B5EF4-FFF2-40B4-BE49-F238E27FC236}">
                <a16:creationId xmlns:a16="http://schemas.microsoft.com/office/drawing/2014/main" id="{CFBED016-9833-8B1F-C9EF-EDC97AE23E33}"/>
              </a:ext>
            </a:extLst>
          </p:cNvPr>
          <p:cNvSpPr txBox="1">
            <a:spLocks/>
          </p:cNvSpPr>
          <p:nvPr/>
        </p:nvSpPr>
        <p:spPr>
          <a:xfrm>
            <a:off x="806711" y="3293920"/>
            <a:ext cx="3297426" cy="15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Clr>
                <a:schemeClr val="accent1"/>
              </a:buClr>
              <a:buSzPts val="3600"/>
            </a:pPr>
            <a:r>
              <a:rPr lang="en-US" sz="3200" b="1" dirty="0"/>
              <a:t>Add a heat exchanger to recycle heat and save energy</a:t>
            </a:r>
            <a:endParaRPr lang="en-US" sz="3200" dirty="0"/>
          </a:p>
        </p:txBody>
      </p:sp>
      <p:pic>
        <p:nvPicPr>
          <p:cNvPr id="4098" name="Picture 2" descr="Money-Mouth Face Emoji (U+1F911)">
            <a:extLst>
              <a:ext uri="{FF2B5EF4-FFF2-40B4-BE49-F238E27FC236}">
                <a16:creationId xmlns:a16="http://schemas.microsoft.com/office/drawing/2014/main" id="{7B5B1BCD-CA1A-39CD-3531-A18FB038F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6602" y="6061478"/>
            <a:ext cx="474620" cy="47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0" name="Google Shape;390;p13"/>
          <p:cNvSpPr txBox="1"/>
          <p:nvPr/>
        </p:nvSpPr>
        <p:spPr>
          <a:xfrm>
            <a:off x="2049908" y="1352387"/>
            <a:ext cx="771525" cy="49847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6" name="Google Shape;396;p13"/>
          <p:cNvCxnSpPr/>
          <p:nvPr/>
        </p:nvCxnSpPr>
        <p:spPr>
          <a:xfrm rot="10800000">
            <a:off x="1260923" y="1587501"/>
            <a:ext cx="744537" cy="1587"/>
          </a:xfrm>
          <a:prstGeom prst="straightConnector1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  <a:effectLst/>
        </p:spPr>
      </p:cxnSp>
      <p:cxnSp>
        <p:nvCxnSpPr>
          <p:cNvPr id="397" name="Google Shape;397;p13"/>
          <p:cNvCxnSpPr/>
          <p:nvPr/>
        </p:nvCxnSpPr>
        <p:spPr>
          <a:xfrm rot="5400000">
            <a:off x="1938785" y="885825"/>
            <a:ext cx="904875" cy="0"/>
          </a:xfrm>
          <a:prstGeom prst="straightConnector1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  <a:effectLst/>
        </p:spPr>
      </p:cxnSp>
      <p:cxnSp>
        <p:nvCxnSpPr>
          <p:cNvPr id="414" name="Google Shape;414;p13"/>
          <p:cNvCxnSpPr/>
          <p:nvPr/>
        </p:nvCxnSpPr>
        <p:spPr>
          <a:xfrm>
            <a:off x="2005459" y="1587500"/>
            <a:ext cx="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416" name="Google Shape;416;p13"/>
          <p:cNvSpPr txBox="1"/>
          <p:nvPr/>
        </p:nvSpPr>
        <p:spPr>
          <a:xfrm>
            <a:off x="1260923" y="1154112"/>
            <a:ext cx="744537" cy="3683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accent1"/>
              </a:buClr>
              <a:buSzPts val="1800"/>
            </a:pPr>
            <a:r>
              <a:rPr lang="en-US" sz="1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1800" baseline="-250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dirty="0"/>
          </a:p>
        </p:txBody>
      </p:sp>
      <p:cxnSp>
        <p:nvCxnSpPr>
          <p:cNvPr id="425" name="Google Shape;425;p13"/>
          <p:cNvCxnSpPr/>
          <p:nvPr/>
        </p:nvCxnSpPr>
        <p:spPr>
          <a:xfrm>
            <a:off x="2005459" y="1587500"/>
            <a:ext cx="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426" name="Google Shape;426;p13"/>
          <p:cNvGrpSpPr/>
          <p:nvPr/>
        </p:nvGrpSpPr>
        <p:grpSpPr>
          <a:xfrm>
            <a:off x="2005459" y="1385887"/>
            <a:ext cx="792162" cy="373062"/>
            <a:chOff x="776546" y="2202310"/>
            <a:chExt cx="792676" cy="372907"/>
          </a:xfrm>
          <a:effectLst/>
        </p:grpSpPr>
        <p:cxnSp>
          <p:nvCxnSpPr>
            <p:cNvPr id="427" name="Google Shape;427;p13"/>
            <p:cNvCxnSpPr/>
            <p:nvPr/>
          </p:nvCxnSpPr>
          <p:spPr>
            <a:xfrm>
              <a:off x="776546" y="2413359"/>
              <a:ext cx="122316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428" name="Google Shape;428;p13"/>
            <p:cNvCxnSpPr/>
            <p:nvPr/>
          </p:nvCxnSpPr>
          <p:spPr>
            <a:xfrm rot="10800000" flipH="1">
              <a:off x="898862" y="2205484"/>
              <a:ext cx="66718" cy="19994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429" name="Google Shape;429;p13"/>
            <p:cNvCxnSpPr/>
            <p:nvPr/>
          </p:nvCxnSpPr>
          <p:spPr>
            <a:xfrm>
              <a:off x="965581" y="2205484"/>
              <a:ext cx="65130" cy="369733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430" name="Google Shape;430;p13"/>
            <p:cNvCxnSpPr/>
            <p:nvPr/>
          </p:nvCxnSpPr>
          <p:spPr>
            <a:xfrm flipH="1">
              <a:off x="1041830" y="2202310"/>
              <a:ext cx="66718" cy="369733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431" name="Google Shape;431;p13"/>
            <p:cNvCxnSpPr/>
            <p:nvPr/>
          </p:nvCxnSpPr>
          <p:spPr>
            <a:xfrm>
              <a:off x="1103783" y="2205484"/>
              <a:ext cx="66718" cy="369733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432" name="Google Shape;432;p13"/>
            <p:cNvCxnSpPr/>
            <p:nvPr/>
          </p:nvCxnSpPr>
          <p:spPr>
            <a:xfrm flipH="1">
              <a:off x="1170501" y="2205484"/>
              <a:ext cx="65129" cy="369733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433" name="Google Shape;433;p13"/>
            <p:cNvCxnSpPr/>
            <p:nvPr/>
          </p:nvCxnSpPr>
          <p:spPr>
            <a:xfrm>
              <a:off x="1241985" y="2205484"/>
              <a:ext cx="65130" cy="369733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434" name="Google Shape;434;p13"/>
            <p:cNvCxnSpPr/>
            <p:nvPr/>
          </p:nvCxnSpPr>
          <p:spPr>
            <a:xfrm flipH="1">
              <a:off x="1323000" y="2202310"/>
              <a:ext cx="65129" cy="369733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435" name="Google Shape;435;p13"/>
            <p:cNvCxnSpPr/>
            <p:nvPr/>
          </p:nvCxnSpPr>
          <p:spPr>
            <a:xfrm rot="10800000">
              <a:off x="1388130" y="2205484"/>
              <a:ext cx="66718" cy="19994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436" name="Google Shape;436;p13"/>
            <p:cNvCxnSpPr/>
            <p:nvPr/>
          </p:nvCxnSpPr>
          <p:spPr>
            <a:xfrm>
              <a:off x="1446906" y="2403838"/>
              <a:ext cx="122316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</p:grpSp>
      <p:cxnSp>
        <p:nvCxnSpPr>
          <p:cNvPr id="2" name="Google Shape;399;p13">
            <a:extLst>
              <a:ext uri="{FF2B5EF4-FFF2-40B4-BE49-F238E27FC236}">
                <a16:creationId xmlns:a16="http://schemas.microsoft.com/office/drawing/2014/main" id="{23ABEC98-3BD2-6962-5464-2BD59FF37309}"/>
              </a:ext>
            </a:extLst>
          </p:cNvPr>
          <p:cNvCxnSpPr>
            <a:cxnSpLocks/>
          </p:cNvCxnSpPr>
          <p:nvPr/>
        </p:nvCxnSpPr>
        <p:spPr>
          <a:xfrm rot="16200000" flipV="1">
            <a:off x="2795327" y="1605631"/>
            <a:ext cx="573668" cy="538995"/>
          </a:xfrm>
          <a:prstGeom prst="bentConnector3">
            <a:avLst>
              <a:gd name="adj1" fmla="val 99196"/>
            </a:avLst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  <a:effectLst/>
        </p:spPr>
      </p:cxnSp>
      <p:cxnSp>
        <p:nvCxnSpPr>
          <p:cNvPr id="12" name="Google Shape;398;p13">
            <a:extLst>
              <a:ext uri="{FF2B5EF4-FFF2-40B4-BE49-F238E27FC236}">
                <a16:creationId xmlns:a16="http://schemas.microsoft.com/office/drawing/2014/main" id="{4FBD18DB-28F9-0D13-CC71-BBACB29FA014}"/>
              </a:ext>
            </a:extLst>
          </p:cNvPr>
          <p:cNvCxnSpPr>
            <a:cxnSpLocks/>
            <a:endCxn id="19" idx="1"/>
          </p:cNvCxnSpPr>
          <p:nvPr/>
        </p:nvCxnSpPr>
        <p:spPr>
          <a:xfrm rot="16200000" flipH="1">
            <a:off x="2121206" y="2103282"/>
            <a:ext cx="828444" cy="326782"/>
          </a:xfrm>
          <a:prstGeom prst="bentConnector2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  <a:effectLst/>
        </p:spPr>
      </p:cxnSp>
      <p:sp>
        <p:nvSpPr>
          <p:cNvPr id="14" name="Google Shape;411;p13">
            <a:extLst>
              <a:ext uri="{FF2B5EF4-FFF2-40B4-BE49-F238E27FC236}">
                <a16:creationId xmlns:a16="http://schemas.microsoft.com/office/drawing/2014/main" id="{EACACDE4-AF06-27C3-F733-63A67E9D3EBD}"/>
              </a:ext>
            </a:extLst>
          </p:cNvPr>
          <p:cNvSpPr txBox="1"/>
          <p:nvPr/>
        </p:nvSpPr>
        <p:spPr>
          <a:xfrm>
            <a:off x="1760427" y="1817685"/>
            <a:ext cx="720600" cy="9288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accent1"/>
              </a:buClr>
              <a:buSzPts val="1800"/>
            </a:pPr>
            <a:r>
              <a:rPr lang="en-US" sz="1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1800" baseline="-250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dirty="0"/>
          </a:p>
          <a:p>
            <a:pPr>
              <a:buClr>
                <a:srgbClr val="657689"/>
              </a:buClr>
              <a:buSzPts val="1800"/>
            </a:pPr>
            <a:r>
              <a:rPr lang="en-US" sz="1800" dirty="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 (</a:t>
            </a:r>
            <a:r>
              <a:rPr lang="en-US" sz="1800" dirty="0" err="1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aq</a:t>
            </a:r>
            <a:r>
              <a:rPr lang="en-US" sz="1800" dirty="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>
              <a:buClr>
                <a:schemeClr val="accent2"/>
              </a:buClr>
              <a:buSzPts val="1800"/>
            </a:pPr>
            <a:r>
              <a:rPr lang="en-US" sz="18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 (</a:t>
            </a:r>
            <a:r>
              <a:rPr lang="en-US" sz="1800" dirty="0" err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aq</a:t>
            </a:r>
            <a:r>
              <a:rPr lang="en-US" sz="18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2BE8BD2-374B-BFCF-53BA-2BEF0782C4E6}"/>
              </a:ext>
            </a:extLst>
          </p:cNvPr>
          <p:cNvGrpSpPr/>
          <p:nvPr/>
        </p:nvGrpSpPr>
        <p:grpSpPr>
          <a:xfrm>
            <a:off x="7999159" y="12504"/>
            <a:ext cx="4192841" cy="1196377"/>
            <a:chOff x="7999159" y="12504"/>
            <a:chExt cx="4192841" cy="1196377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C18B88D-3FF0-C3C1-89B3-365EA120BEE7}"/>
                </a:ext>
              </a:extLst>
            </p:cNvPr>
            <p:cNvSpPr/>
            <p:nvPr/>
          </p:nvSpPr>
          <p:spPr>
            <a:xfrm>
              <a:off x="7999159" y="57416"/>
              <a:ext cx="4192841" cy="1055100"/>
            </a:xfrm>
            <a:prstGeom prst="roundRect">
              <a:avLst>
                <a:gd name="adj" fmla="val 24900"/>
              </a:avLst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Google Shape;90;p2">
              <a:extLst>
                <a:ext uri="{FF2B5EF4-FFF2-40B4-BE49-F238E27FC236}">
                  <a16:creationId xmlns:a16="http://schemas.microsoft.com/office/drawing/2014/main" id="{787A4D0D-EFA0-CF9A-1125-0F63258E0E29}"/>
                </a:ext>
              </a:extLst>
            </p:cNvPr>
            <p:cNvSpPr txBox="1">
              <a:spLocks/>
            </p:cNvSpPr>
            <p:nvPr/>
          </p:nvSpPr>
          <p:spPr>
            <a:xfrm>
              <a:off x="8761713" y="12504"/>
              <a:ext cx="2577379" cy="83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R="0" lvl="2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R="0" lvl="3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R="0" lvl="4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R="0" lvl="5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R="0" lvl="6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R="0" lvl="7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R="0" lvl="8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>
                <a:buClr>
                  <a:schemeClr val="accent1"/>
                </a:buClr>
                <a:buSzPts val="3600"/>
              </a:pPr>
              <a:r>
                <a:rPr lang="en-US" sz="2400" b="1" dirty="0">
                  <a:solidFill>
                    <a:schemeClr val="tx1"/>
                  </a:solidFill>
                </a:rPr>
                <a:t>Produce P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5" name="Google Shape;90;p2">
              <a:extLst>
                <a:ext uri="{FF2B5EF4-FFF2-40B4-BE49-F238E27FC236}">
                  <a16:creationId xmlns:a16="http://schemas.microsoft.com/office/drawing/2014/main" id="{7480600F-4DC0-6C60-C0A4-96E2FAD3DF77}"/>
                </a:ext>
              </a:extLst>
            </p:cNvPr>
            <p:cNvSpPr txBox="1">
              <a:spLocks/>
            </p:cNvSpPr>
            <p:nvPr/>
          </p:nvSpPr>
          <p:spPr>
            <a:xfrm>
              <a:off x="8736747" y="370681"/>
              <a:ext cx="3132100" cy="83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R="0" lvl="2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R="0" lvl="3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R="0" lvl="4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R="0" lvl="5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R="0" lvl="6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R="0" lvl="7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R="0" lvl="8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>
                <a:buClr>
                  <a:schemeClr val="accent1"/>
                </a:buClr>
                <a:buSzPts val="3600"/>
              </a:pPr>
              <a:r>
                <a:rPr lang="en-US" sz="2400" b="1" dirty="0">
                  <a:solidFill>
                    <a:schemeClr val="tx1"/>
                  </a:solidFill>
                </a:rPr>
                <a:t>Can we make it better? 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29A6C1A-B8FA-E049-D138-BF6C06B72A4C}"/>
                </a:ext>
              </a:extLst>
            </p:cNvPr>
            <p:cNvSpPr/>
            <p:nvPr/>
          </p:nvSpPr>
          <p:spPr>
            <a:xfrm>
              <a:off x="8449766" y="239421"/>
              <a:ext cx="311947" cy="3162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D21A99E-0B98-8CF5-77D8-9C3AC569F0BD}"/>
                </a:ext>
              </a:extLst>
            </p:cNvPr>
            <p:cNvSpPr/>
            <p:nvPr/>
          </p:nvSpPr>
          <p:spPr>
            <a:xfrm>
              <a:off x="8449765" y="600905"/>
              <a:ext cx="311947" cy="3162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291D719-640B-8664-8571-633897901560}"/>
              </a:ext>
            </a:extLst>
          </p:cNvPr>
          <p:cNvGrpSpPr/>
          <p:nvPr/>
        </p:nvGrpSpPr>
        <p:grpSpPr>
          <a:xfrm>
            <a:off x="8438560" y="242776"/>
            <a:ext cx="392489" cy="213279"/>
            <a:chOff x="762000" y="759031"/>
            <a:chExt cx="392489" cy="213279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D88CE3E-D275-BFFF-F78C-A6F6C9DC75C3}"/>
                </a:ext>
              </a:extLst>
            </p:cNvPr>
            <p:cNvCxnSpPr/>
            <p:nvPr/>
          </p:nvCxnSpPr>
          <p:spPr>
            <a:xfrm>
              <a:off x="762000" y="850704"/>
              <a:ext cx="105508" cy="10766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A03CD54-2E61-DC7C-0FC1-FD781F21C5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7508" y="759031"/>
              <a:ext cx="286981" cy="21327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9761D76-375A-D2ED-A051-527CD7EA7759}"/>
              </a:ext>
            </a:extLst>
          </p:cNvPr>
          <p:cNvGrpSpPr/>
          <p:nvPr/>
        </p:nvGrpSpPr>
        <p:grpSpPr>
          <a:xfrm>
            <a:off x="8449765" y="606226"/>
            <a:ext cx="392489" cy="213279"/>
            <a:chOff x="762000" y="759031"/>
            <a:chExt cx="392489" cy="213279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07BF4F4-31C2-63A5-81FE-0275B322D0CA}"/>
                </a:ext>
              </a:extLst>
            </p:cNvPr>
            <p:cNvCxnSpPr/>
            <p:nvPr/>
          </p:nvCxnSpPr>
          <p:spPr>
            <a:xfrm>
              <a:off x="762000" y="850704"/>
              <a:ext cx="105508" cy="10766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72AFB32-9A9A-3F67-E743-B2C81DD77F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7508" y="759031"/>
              <a:ext cx="286981" cy="21327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Google Shape;379;p12">
            <a:extLst>
              <a:ext uri="{FF2B5EF4-FFF2-40B4-BE49-F238E27FC236}">
                <a16:creationId xmlns:a16="http://schemas.microsoft.com/office/drawing/2014/main" id="{1248C525-5B70-3219-B5D6-B90C995B9904}"/>
              </a:ext>
            </a:extLst>
          </p:cNvPr>
          <p:cNvSpPr txBox="1"/>
          <p:nvPr/>
        </p:nvSpPr>
        <p:spPr>
          <a:xfrm>
            <a:off x="189268" y="236620"/>
            <a:ext cx="192854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4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Option #2a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458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23" grpId="0"/>
      <p:bldP spid="390" grpId="0" animBg="1"/>
      <p:bldP spid="416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921CBC7-1274-5C3E-7FB7-13C4C41815DA}"/>
              </a:ext>
            </a:extLst>
          </p:cNvPr>
          <p:cNvSpPr/>
          <p:nvPr/>
        </p:nvSpPr>
        <p:spPr>
          <a:xfrm>
            <a:off x="165287" y="5306496"/>
            <a:ext cx="2995073" cy="884023"/>
          </a:xfrm>
          <a:prstGeom prst="roundRect">
            <a:avLst>
              <a:gd name="adj" fmla="val 37425"/>
            </a:avLst>
          </a:prstGeom>
          <a:solidFill>
            <a:schemeClr val="tx2">
              <a:lumMod val="9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9335B61-20B1-4DD9-69A2-00109624CB0C}"/>
              </a:ext>
            </a:extLst>
          </p:cNvPr>
          <p:cNvSpPr/>
          <p:nvPr/>
        </p:nvSpPr>
        <p:spPr>
          <a:xfrm>
            <a:off x="219374" y="1283913"/>
            <a:ext cx="3161067" cy="3978276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17A887D-4257-E744-5AB3-48185D545443}"/>
              </a:ext>
            </a:extLst>
          </p:cNvPr>
          <p:cNvSpPr/>
          <p:nvPr/>
        </p:nvSpPr>
        <p:spPr>
          <a:xfrm>
            <a:off x="376491" y="1450158"/>
            <a:ext cx="2783869" cy="456772"/>
          </a:xfrm>
          <a:prstGeom prst="roundRect">
            <a:avLst>
              <a:gd name="adj" fmla="val 46324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27935A6-40BB-CC5A-43DB-7D5D40B03CEF}"/>
              </a:ext>
            </a:extLst>
          </p:cNvPr>
          <p:cNvSpPr/>
          <p:nvPr/>
        </p:nvSpPr>
        <p:spPr>
          <a:xfrm>
            <a:off x="6924730" y="1357646"/>
            <a:ext cx="5007663" cy="3978276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Google Shape;97;p3"/>
          <p:cNvSpPr txBox="1">
            <a:spLocks noGrp="1"/>
          </p:cNvSpPr>
          <p:nvPr>
            <p:ph type="body" idx="1"/>
          </p:nvPr>
        </p:nvSpPr>
        <p:spPr>
          <a:xfrm>
            <a:off x="934373" y="1502859"/>
            <a:ext cx="1718629" cy="45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ctr">
              <a:spcBef>
                <a:spcPts val="0"/>
              </a:spcBef>
              <a:buSzPts val="2400"/>
              <a:buNone/>
            </a:pPr>
            <a:r>
              <a:rPr lang="en-US" dirty="0">
                <a:solidFill>
                  <a:schemeClr val="bg2">
                    <a:lumMod val="90000"/>
                    <a:lumOff val="10000"/>
                  </a:schemeClr>
                </a:solidFill>
              </a:rPr>
              <a:t>Reactions</a:t>
            </a:r>
          </a:p>
          <a:p>
            <a:pPr marL="0" indent="0">
              <a:spcBef>
                <a:spcPts val="0"/>
              </a:spcBef>
              <a:buSzPts val="2400"/>
              <a:buNone/>
            </a:pPr>
            <a:endParaRPr lang="en-US" dirty="0"/>
          </a:p>
        </p:txBody>
      </p:sp>
      <p:sp>
        <p:nvSpPr>
          <p:cNvPr id="98" name="Google Shape;98;p3"/>
          <p:cNvSpPr txBox="1"/>
          <p:nvPr/>
        </p:nvSpPr>
        <p:spPr>
          <a:xfrm>
            <a:off x="484604" y="2653958"/>
            <a:ext cx="24765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1800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Desired, 90% conversion</a:t>
            </a:r>
            <a:endParaRPr dirty="0"/>
          </a:p>
        </p:txBody>
      </p:sp>
      <p:sp>
        <p:nvSpPr>
          <p:cNvPr id="99" name="Google Shape;99;p3"/>
          <p:cNvSpPr txBox="1"/>
          <p:nvPr/>
        </p:nvSpPr>
        <p:spPr>
          <a:xfrm>
            <a:off x="301248" y="4077587"/>
            <a:ext cx="2843212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1800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Undesired, 100% conversion</a:t>
            </a:r>
            <a:endParaRPr dirty="0"/>
          </a:p>
        </p:txBody>
      </p:sp>
      <p:cxnSp>
        <p:nvCxnSpPr>
          <p:cNvPr id="102" name="Google Shape;102;p3"/>
          <p:cNvCxnSpPr/>
          <p:nvPr/>
        </p:nvCxnSpPr>
        <p:spPr>
          <a:xfrm>
            <a:off x="1159987" y="2924232"/>
            <a:ext cx="14478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103" name="Google Shape;103;p3"/>
          <p:cNvCxnSpPr/>
          <p:nvPr/>
        </p:nvCxnSpPr>
        <p:spPr>
          <a:xfrm>
            <a:off x="1366072" y="4373120"/>
            <a:ext cx="15240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105" name="Google Shape;105;p3"/>
          <p:cNvSpPr txBox="1"/>
          <p:nvPr/>
        </p:nvSpPr>
        <p:spPr>
          <a:xfrm>
            <a:off x="254228" y="2924232"/>
            <a:ext cx="3101975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FF0000"/>
              </a:buClr>
              <a:buSzPts val="1800"/>
            </a:pPr>
            <a:r>
              <a:rPr lang="en-US" sz="1800" i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1800" i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in the product stream!</a:t>
            </a:r>
            <a:endParaRPr dirty="0"/>
          </a:p>
        </p:txBody>
      </p:sp>
      <p:sp>
        <p:nvSpPr>
          <p:cNvPr id="106" name="Google Shape;106;p3"/>
          <p:cNvSpPr txBox="1"/>
          <p:nvPr/>
        </p:nvSpPr>
        <p:spPr>
          <a:xfrm>
            <a:off x="218132" y="4409229"/>
            <a:ext cx="3036886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FF0000"/>
              </a:buClr>
              <a:buSzPts val="1800"/>
            </a:pP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Only B in the product stream!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Google Shape;107;p3"/>
              <p:cNvSpPr txBox="1"/>
              <p:nvPr/>
            </p:nvSpPr>
            <p:spPr>
              <a:xfrm>
                <a:off x="682145" y="3618170"/>
                <a:ext cx="2122205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lvl="0" algn="ctr">
                  <a:buClr>
                    <a:schemeClr val="accent2"/>
                  </a:buClr>
                  <a:buSzPts val="2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𝐼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+</m:t>
                      </m:r>
                      <m:r>
                        <a:rPr lang="en-US" sz="28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𝐺</m:t>
                      </m:r>
                      <m:r>
                        <a:rPr lang="en-US" sz="28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→</m:t>
                      </m:r>
                      <m:r>
                        <a:rPr lang="en-US" sz="28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𝐵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107" name="Google Shape;107;p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145" y="3618170"/>
                <a:ext cx="2122205" cy="5231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Google Shape;108;p3"/>
              <p:cNvSpPr txBox="1"/>
              <p:nvPr/>
            </p:nvSpPr>
            <p:spPr>
              <a:xfrm>
                <a:off x="561046" y="2161617"/>
                <a:ext cx="2335212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>
                  <a:buClr>
                    <a:srgbClr val="657689"/>
                  </a:buClr>
                  <a:buSzPts val="2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𝐹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𝐺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→</m:t>
                      </m:r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𝑃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108" name="Google Shape;108;p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046" y="2161617"/>
                <a:ext cx="2335212" cy="523180"/>
              </a:xfrm>
              <a:prstGeom prst="rect">
                <a:avLst/>
              </a:prstGeom>
              <a:blipFill>
                <a:blip r:embed="rId4"/>
                <a:stretch>
                  <a:fillRect b="-2381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table with numbers and text&#10;&#10;Description automatically generated">
            <a:extLst>
              <a:ext uri="{FF2B5EF4-FFF2-40B4-BE49-F238E27FC236}">
                <a16:creationId xmlns:a16="http://schemas.microsoft.com/office/drawing/2014/main" id="{5DA889BF-96E6-B579-875D-1F8E8439AC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-563"/>
          <a:stretch/>
        </p:blipFill>
        <p:spPr>
          <a:xfrm>
            <a:off x="7083569" y="2241264"/>
            <a:ext cx="4705792" cy="2017790"/>
          </a:xfrm>
          <a:prstGeom prst="rect">
            <a:avLst/>
          </a:prstGeom>
        </p:spPr>
      </p:pic>
      <p:sp>
        <p:nvSpPr>
          <p:cNvPr id="5" name="Google Shape;90;p2">
            <a:extLst>
              <a:ext uri="{FF2B5EF4-FFF2-40B4-BE49-F238E27FC236}">
                <a16:creationId xmlns:a16="http://schemas.microsoft.com/office/drawing/2014/main" id="{B62F6987-7FCF-146F-D2A1-F6E329CFCF67}"/>
              </a:ext>
            </a:extLst>
          </p:cNvPr>
          <p:cNvSpPr txBox="1">
            <a:spLocks/>
          </p:cNvSpPr>
          <p:nvPr/>
        </p:nvSpPr>
        <p:spPr>
          <a:xfrm>
            <a:off x="4220133" y="311629"/>
            <a:ext cx="3751734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b="1" dirty="0"/>
              <a:t>We are given:</a:t>
            </a: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DC9DEB1-DD0B-2E17-EEFF-53EF3903AA01}"/>
              </a:ext>
            </a:extLst>
          </p:cNvPr>
          <p:cNvSpPr/>
          <p:nvPr/>
        </p:nvSpPr>
        <p:spPr>
          <a:xfrm>
            <a:off x="3686850" y="1357646"/>
            <a:ext cx="2944763" cy="389168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335282B-F669-22F7-2288-BBA50B8312BD}"/>
              </a:ext>
            </a:extLst>
          </p:cNvPr>
          <p:cNvSpPr/>
          <p:nvPr/>
        </p:nvSpPr>
        <p:spPr>
          <a:xfrm>
            <a:off x="3922164" y="1469262"/>
            <a:ext cx="2591526" cy="456772"/>
          </a:xfrm>
          <a:prstGeom prst="roundRect">
            <a:avLst>
              <a:gd name="adj" fmla="val 46324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97;p3">
            <a:extLst>
              <a:ext uri="{FF2B5EF4-FFF2-40B4-BE49-F238E27FC236}">
                <a16:creationId xmlns:a16="http://schemas.microsoft.com/office/drawing/2014/main" id="{E7F0309C-D78D-034E-7327-2FACA91115E5}"/>
              </a:ext>
            </a:extLst>
          </p:cNvPr>
          <p:cNvSpPr txBox="1">
            <a:spLocks/>
          </p:cNvSpPr>
          <p:nvPr/>
        </p:nvSpPr>
        <p:spPr>
          <a:xfrm>
            <a:off x="4182810" y="1489866"/>
            <a:ext cx="2113740" cy="582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2000" b="0" i="1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400"/>
              <a:buFont typeface="Arial"/>
              <a:buNone/>
            </a:pPr>
            <a:r>
              <a:rPr lang="en-US" dirty="0">
                <a:solidFill>
                  <a:schemeClr val="bg2">
                    <a:lumMod val="90000"/>
                    <a:lumOff val="10000"/>
                  </a:schemeClr>
                </a:solidFill>
              </a:rPr>
              <a:t>Feed Stream</a:t>
            </a:r>
          </a:p>
          <a:p>
            <a:pPr marL="0" indent="0">
              <a:spcBef>
                <a:spcPts val="0"/>
              </a:spcBef>
              <a:buSzPts val="2400"/>
              <a:buFont typeface="Arial"/>
              <a:buNone/>
            </a:pP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C5A67A-4C1C-11B5-04D5-216E21FB4FC5}"/>
              </a:ext>
            </a:extLst>
          </p:cNvPr>
          <p:cNvSpPr txBox="1"/>
          <p:nvPr/>
        </p:nvSpPr>
        <p:spPr>
          <a:xfrm>
            <a:off x="3605039" y="2072722"/>
            <a:ext cx="30441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Both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1000 mol/min H20  </a:t>
            </a:r>
          </a:p>
          <a:p>
            <a:pPr lvl="1" algn="ctr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1 mol/min F </a:t>
            </a:r>
          </a:p>
          <a:p>
            <a:pPr lvl="1" algn="ctr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2 mol/min I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F432B9-4A00-CB5C-5C49-55FB3484A858}"/>
              </a:ext>
            </a:extLst>
          </p:cNvPr>
          <p:cNvSpPr txBox="1"/>
          <p:nvPr/>
        </p:nvSpPr>
        <p:spPr>
          <a:xfrm>
            <a:off x="3662042" y="3702756"/>
            <a:ext cx="2851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 Pure G (unlimited flow rate)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28CE8ED-D179-584A-54F6-3F2A6E6FB85C}"/>
              </a:ext>
            </a:extLst>
          </p:cNvPr>
          <p:cNvSpPr/>
          <p:nvPr/>
        </p:nvSpPr>
        <p:spPr>
          <a:xfrm>
            <a:off x="7425996" y="1502859"/>
            <a:ext cx="4020938" cy="423175"/>
          </a:xfrm>
          <a:prstGeom prst="roundRect">
            <a:avLst>
              <a:gd name="adj" fmla="val 46324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Physical Parameter Data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958F708-2C8F-BBCE-E0F3-FBFA8D3B6A91}"/>
              </a:ext>
            </a:extLst>
          </p:cNvPr>
          <p:cNvSpPr/>
          <p:nvPr/>
        </p:nvSpPr>
        <p:spPr>
          <a:xfrm>
            <a:off x="301236" y="5432974"/>
            <a:ext cx="2783869" cy="634732"/>
          </a:xfrm>
          <a:prstGeom prst="roundRect">
            <a:avLst>
              <a:gd name="adj" fmla="val 46324"/>
            </a:avLst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4B5EA0-8422-65A9-CBEC-B1155FC08FD0}"/>
              </a:ext>
            </a:extLst>
          </p:cNvPr>
          <p:cNvSpPr txBox="1"/>
          <p:nvPr/>
        </p:nvSpPr>
        <p:spPr>
          <a:xfrm>
            <a:off x="276713" y="5472298"/>
            <a:ext cx="2832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“What happens along the way”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763CA82-208B-47AC-D49F-A8E341EB4827}"/>
              </a:ext>
            </a:extLst>
          </p:cNvPr>
          <p:cNvSpPr/>
          <p:nvPr/>
        </p:nvSpPr>
        <p:spPr>
          <a:xfrm>
            <a:off x="3687789" y="5416317"/>
            <a:ext cx="2961368" cy="787195"/>
          </a:xfrm>
          <a:prstGeom prst="roundRect">
            <a:avLst>
              <a:gd name="adj" fmla="val 37425"/>
            </a:avLst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B5F8EAC-B916-0F4A-A9A6-42618AF4D93E}"/>
              </a:ext>
            </a:extLst>
          </p:cNvPr>
          <p:cNvSpPr/>
          <p:nvPr/>
        </p:nvSpPr>
        <p:spPr>
          <a:xfrm>
            <a:off x="3776537" y="5500354"/>
            <a:ext cx="2783869" cy="604405"/>
          </a:xfrm>
          <a:prstGeom prst="roundRect">
            <a:avLst>
              <a:gd name="adj" fmla="val 46324"/>
            </a:avLst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6A8C88-E2A7-EBBB-6068-5C2B6410EF86}"/>
              </a:ext>
            </a:extLst>
          </p:cNvPr>
          <p:cNvSpPr txBox="1"/>
          <p:nvPr/>
        </p:nvSpPr>
        <p:spPr>
          <a:xfrm>
            <a:off x="3655185" y="5590354"/>
            <a:ext cx="3026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“Where I start” 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5DD7DDA-8E5A-95AE-7291-D693670ECD4D}"/>
              </a:ext>
            </a:extLst>
          </p:cNvPr>
          <p:cNvSpPr/>
          <p:nvPr/>
        </p:nvSpPr>
        <p:spPr>
          <a:xfrm>
            <a:off x="7063193" y="5417485"/>
            <a:ext cx="4588301" cy="773034"/>
          </a:xfrm>
          <a:prstGeom prst="roundRect">
            <a:avLst>
              <a:gd name="adj" fmla="val 37425"/>
            </a:avLst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D1FF0F8-E767-B1F4-7EED-1F54866306E2}"/>
              </a:ext>
            </a:extLst>
          </p:cNvPr>
          <p:cNvSpPr/>
          <p:nvPr/>
        </p:nvSpPr>
        <p:spPr>
          <a:xfrm>
            <a:off x="7115109" y="5536693"/>
            <a:ext cx="4366977" cy="534618"/>
          </a:xfrm>
          <a:prstGeom prst="roundRect">
            <a:avLst>
              <a:gd name="adj" fmla="val 46324"/>
            </a:avLst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B11ED6-2D48-FD4F-4B3A-7EDE31AF1286}"/>
              </a:ext>
            </a:extLst>
          </p:cNvPr>
          <p:cNvSpPr txBox="1"/>
          <p:nvPr/>
        </p:nvSpPr>
        <p:spPr>
          <a:xfrm>
            <a:off x="7835284" y="5603947"/>
            <a:ext cx="3044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“How I reach my targets”</a:t>
            </a:r>
          </a:p>
        </p:txBody>
      </p:sp>
    </p:spTree>
    <p:extLst>
      <p:ext uri="{BB962C8B-B14F-4D97-AF65-F5344CB8AC3E}">
        <p14:creationId xmlns:p14="http://schemas.microsoft.com/office/powerpoint/2010/main" val="235814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" grpId="0" animBg="1"/>
      <p:bldP spid="13" grpId="0" animBg="1"/>
      <p:bldP spid="7" grpId="0" animBg="1"/>
      <p:bldP spid="97" grpId="0" build="p"/>
      <p:bldP spid="98" grpId="0"/>
      <p:bldP spid="99" grpId="0"/>
      <p:bldP spid="105" grpId="0"/>
      <p:bldP spid="106" grpId="0"/>
      <p:bldP spid="107" grpId="0"/>
      <p:bldP spid="108" grpId="0"/>
      <p:bldP spid="4" grpId="0" animBg="1"/>
      <p:bldP spid="14" grpId="0" animBg="1"/>
      <p:bldP spid="9" grpId="0"/>
      <p:bldP spid="11" grpId="0"/>
      <p:bldP spid="12" grpId="0"/>
      <p:bldP spid="15" grpId="0" animBg="1"/>
      <p:bldP spid="21" grpId="0" animBg="1"/>
      <p:bldP spid="17" grpId="0"/>
      <p:bldP spid="26" grpId="0" animBg="1"/>
      <p:bldP spid="27" grpId="0" animBg="1"/>
      <p:bldP spid="16" grpId="0"/>
      <p:bldP spid="29" grpId="0" animBg="1"/>
      <p:bldP spid="31" grpId="0" animBg="1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7" name="Google Shape;457;g972ff8af4b_0_7"/>
          <p:cNvCxnSpPr>
            <a:cxnSpLocks/>
            <a:endCxn id="460" idx="4"/>
          </p:cNvCxnSpPr>
          <p:nvPr/>
        </p:nvCxnSpPr>
        <p:spPr>
          <a:xfrm rot="10800000">
            <a:off x="4996651" y="2887737"/>
            <a:ext cx="3145447" cy="2493406"/>
          </a:xfrm>
          <a:prstGeom prst="bentConnector2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DE1956D8-E2D9-43D7-8147-BD15CD9539F7}"/>
              </a:ext>
            </a:extLst>
          </p:cNvPr>
          <p:cNvSpPr/>
          <p:nvPr/>
        </p:nvSpPr>
        <p:spPr>
          <a:xfrm>
            <a:off x="5227318" y="5157776"/>
            <a:ext cx="1450516" cy="43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5" name="Google Shape;455;g972ff8af4b_0_7"/>
          <p:cNvSpPr txBox="1"/>
          <p:nvPr/>
        </p:nvSpPr>
        <p:spPr>
          <a:xfrm>
            <a:off x="4491848" y="1299809"/>
            <a:ext cx="5971342" cy="4715093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g972ff8af4b_0_7"/>
          <p:cNvSpPr txBox="1"/>
          <p:nvPr/>
        </p:nvSpPr>
        <p:spPr>
          <a:xfrm>
            <a:off x="2255837" y="1338262"/>
            <a:ext cx="771600" cy="4986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g972ff8af4b_0_7"/>
          <p:cNvSpPr txBox="1"/>
          <p:nvPr/>
        </p:nvSpPr>
        <p:spPr>
          <a:xfrm>
            <a:off x="3363912" y="1960562"/>
            <a:ext cx="884100" cy="11955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L/G Sep. 110˚C</a:t>
            </a:r>
            <a:endParaRPr/>
          </a:p>
        </p:txBody>
      </p:sp>
      <p:sp>
        <p:nvSpPr>
          <p:cNvPr id="460" name="Google Shape;460;g972ff8af4b_0_7"/>
          <p:cNvSpPr/>
          <p:nvPr/>
        </p:nvSpPr>
        <p:spPr>
          <a:xfrm>
            <a:off x="4800600" y="2459037"/>
            <a:ext cx="392100" cy="428700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g972ff8af4b_0_7"/>
          <p:cNvSpPr txBox="1"/>
          <p:nvPr/>
        </p:nvSpPr>
        <p:spPr>
          <a:xfrm>
            <a:off x="6070600" y="2076450"/>
            <a:ext cx="1457400" cy="11715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Reactor</a:t>
            </a:r>
            <a:endParaRPr dirty="0"/>
          </a:p>
          <a:p>
            <a:pPr lvl="0" algn="ctr">
              <a:buClr>
                <a:srgbClr val="657689"/>
              </a:buClr>
              <a:buSzPts val="1800"/>
            </a:pPr>
            <a:r>
              <a:rPr lang="en-US" sz="1800" dirty="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+ G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endParaRPr dirty="0"/>
          </a:p>
          <a:p>
            <a:pPr lvl="0" algn="ctr">
              <a:buClr>
                <a:schemeClr val="accent2"/>
              </a:buClr>
              <a:buSzPts val="1800"/>
            </a:pPr>
            <a:r>
              <a:rPr lang="en-US" sz="18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+ G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7A855D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dirty="0"/>
          </a:p>
          <a:p>
            <a:pPr algn="ctr">
              <a:buSzPts val="1800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20˚C</a:t>
            </a:r>
            <a:endParaRPr dirty="0"/>
          </a:p>
        </p:txBody>
      </p:sp>
      <p:sp>
        <p:nvSpPr>
          <p:cNvPr id="462" name="Google Shape;462;g972ff8af4b_0_7"/>
          <p:cNvSpPr txBox="1"/>
          <p:nvPr/>
        </p:nvSpPr>
        <p:spPr>
          <a:xfrm>
            <a:off x="8050212" y="2289175"/>
            <a:ext cx="485700" cy="7587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g972ff8af4b_0_7"/>
          <p:cNvSpPr txBox="1"/>
          <p:nvPr/>
        </p:nvSpPr>
        <p:spPr>
          <a:xfrm>
            <a:off x="8986837" y="2076450"/>
            <a:ext cx="884100" cy="11955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64" name="Google Shape;464;g972ff8af4b_0_7"/>
          <p:cNvCxnSpPr/>
          <p:nvPr/>
        </p:nvCxnSpPr>
        <p:spPr>
          <a:xfrm rot="10800000">
            <a:off x="1511237" y="1587587"/>
            <a:ext cx="744600" cy="1500"/>
          </a:xfrm>
          <a:prstGeom prst="straightConnector1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465" name="Google Shape;465;g972ff8af4b_0_7"/>
          <p:cNvCxnSpPr/>
          <p:nvPr/>
        </p:nvCxnSpPr>
        <p:spPr>
          <a:xfrm rot="5400000">
            <a:off x="2189200" y="885788"/>
            <a:ext cx="904800" cy="0"/>
          </a:xfrm>
          <a:prstGeom prst="straightConnector1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466" name="Google Shape;466;g972ff8af4b_0_7"/>
          <p:cNvCxnSpPr/>
          <p:nvPr/>
        </p:nvCxnSpPr>
        <p:spPr>
          <a:xfrm>
            <a:off x="2614612" y="1838324"/>
            <a:ext cx="777600" cy="732000"/>
          </a:xfrm>
          <a:prstGeom prst="bentConnector3">
            <a:avLst>
              <a:gd name="adj1" fmla="val 4249"/>
            </a:avLst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467" name="Google Shape;467;g972ff8af4b_0_7"/>
          <p:cNvCxnSpPr/>
          <p:nvPr/>
        </p:nvCxnSpPr>
        <p:spPr>
          <a:xfrm rot="10800000">
            <a:off x="3027550" y="1587225"/>
            <a:ext cx="761100" cy="382500"/>
          </a:xfrm>
          <a:prstGeom prst="bentConnector3">
            <a:avLst>
              <a:gd name="adj1" fmla="val 0"/>
            </a:avLst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468" name="Google Shape;468;g972ff8af4b_0_7"/>
          <p:cNvCxnSpPr/>
          <p:nvPr/>
        </p:nvCxnSpPr>
        <p:spPr>
          <a:xfrm rot="10800000" flipH="1">
            <a:off x="3806824" y="2673249"/>
            <a:ext cx="993900" cy="482700"/>
          </a:xfrm>
          <a:prstGeom prst="bentConnector4">
            <a:avLst>
              <a:gd name="adj1" fmla="val 0"/>
              <a:gd name="adj2" fmla="val -77719"/>
            </a:avLst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469" name="Google Shape;469;g972ff8af4b_0_7"/>
          <p:cNvCxnSpPr/>
          <p:nvPr/>
        </p:nvCxnSpPr>
        <p:spPr>
          <a:xfrm flipH="1">
            <a:off x="4997537" y="684212"/>
            <a:ext cx="1500" cy="1774800"/>
          </a:xfrm>
          <a:prstGeom prst="straightConnector1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470" name="Google Shape;470;g972ff8af4b_0_7"/>
          <p:cNvCxnSpPr>
            <a:cxnSpLocks/>
            <a:stCxn id="475" idx="2"/>
          </p:cNvCxnSpPr>
          <p:nvPr/>
        </p:nvCxnSpPr>
        <p:spPr>
          <a:xfrm flipH="1">
            <a:off x="3250989" y="5390334"/>
            <a:ext cx="1531764" cy="9276"/>
          </a:xfrm>
          <a:prstGeom prst="straightConnector1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471" name="Google Shape;471;g972ff8af4b_0_7"/>
          <p:cNvCxnSpPr/>
          <p:nvPr/>
        </p:nvCxnSpPr>
        <p:spPr>
          <a:xfrm>
            <a:off x="5192712" y="2673350"/>
            <a:ext cx="874800" cy="1500"/>
          </a:xfrm>
          <a:prstGeom prst="straightConnector1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472" name="Google Shape;472;g972ff8af4b_0_7"/>
          <p:cNvCxnSpPr/>
          <p:nvPr/>
        </p:nvCxnSpPr>
        <p:spPr>
          <a:xfrm>
            <a:off x="7527925" y="2662237"/>
            <a:ext cx="522300" cy="6300"/>
          </a:xfrm>
          <a:prstGeom prst="straightConnector1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473" name="Google Shape;473;g972ff8af4b_0_7"/>
          <p:cNvCxnSpPr/>
          <p:nvPr/>
        </p:nvCxnSpPr>
        <p:spPr>
          <a:xfrm>
            <a:off x="8535987" y="2668587"/>
            <a:ext cx="450900" cy="4800"/>
          </a:xfrm>
          <a:prstGeom prst="straightConnector1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474" name="Google Shape;474;g972ff8af4b_0_7"/>
          <p:cNvCxnSpPr>
            <a:stCxn id="463" idx="0"/>
            <a:endCxn id="462" idx="0"/>
          </p:cNvCxnSpPr>
          <p:nvPr/>
        </p:nvCxnSpPr>
        <p:spPr>
          <a:xfrm rot="5400000">
            <a:off x="8754637" y="1614900"/>
            <a:ext cx="212700" cy="1135800"/>
          </a:xfrm>
          <a:prstGeom prst="bentConnector3">
            <a:avLst>
              <a:gd name="adj1" fmla="val -111953"/>
            </a:avLst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sp>
        <p:nvSpPr>
          <p:cNvPr id="475" name="Google Shape;475;g972ff8af4b_0_7"/>
          <p:cNvSpPr/>
          <p:nvPr/>
        </p:nvSpPr>
        <p:spPr>
          <a:xfrm>
            <a:off x="4782753" y="5175984"/>
            <a:ext cx="429768" cy="428700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77" name="Google Shape;477;g972ff8af4b_0_7"/>
          <p:cNvCxnSpPr>
            <a:cxnSpLocks/>
            <a:stCxn id="5" idx="2"/>
          </p:cNvCxnSpPr>
          <p:nvPr/>
        </p:nvCxnSpPr>
        <p:spPr>
          <a:xfrm rot="5400000" flipH="1" flipV="1">
            <a:off x="7863593" y="3824317"/>
            <a:ext cx="2118508" cy="1013525"/>
          </a:xfrm>
          <a:prstGeom prst="bentConnector3">
            <a:avLst>
              <a:gd name="adj1" fmla="val 159"/>
            </a:avLst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478" name="Google Shape;478;g972ff8af4b_0_7"/>
          <p:cNvSpPr txBox="1"/>
          <p:nvPr/>
        </p:nvSpPr>
        <p:spPr>
          <a:xfrm>
            <a:off x="2649988" y="167884"/>
            <a:ext cx="720600" cy="9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accent1"/>
              </a:buClr>
              <a:buSzPts val="1800"/>
            </a:pPr>
            <a:r>
              <a:rPr lang="en-US" sz="1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1800" baseline="-250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dirty="0"/>
          </a:p>
          <a:p>
            <a:pPr>
              <a:buClr>
                <a:srgbClr val="657689"/>
              </a:buClr>
              <a:buSzPts val="1800"/>
            </a:pPr>
            <a:r>
              <a:rPr lang="en-US" sz="1800" dirty="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 (</a:t>
            </a:r>
            <a:r>
              <a:rPr lang="en-US" sz="1800" dirty="0" err="1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aq</a:t>
            </a:r>
            <a:r>
              <a:rPr lang="en-US" sz="1800" dirty="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>
              <a:buClr>
                <a:schemeClr val="accent2"/>
              </a:buClr>
              <a:buSzPts val="1800"/>
            </a:pPr>
            <a:r>
              <a:rPr lang="en-US" sz="18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 (</a:t>
            </a:r>
            <a:r>
              <a:rPr lang="en-US" sz="1800" dirty="0" err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aq</a:t>
            </a:r>
            <a:r>
              <a:rPr lang="en-US" sz="18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</p:txBody>
      </p:sp>
      <p:sp>
        <p:nvSpPr>
          <p:cNvPr id="479" name="Google Shape;479;g972ff8af4b_0_7"/>
          <p:cNvSpPr txBox="1"/>
          <p:nvPr/>
        </p:nvSpPr>
        <p:spPr>
          <a:xfrm>
            <a:off x="2641600" y="2552700"/>
            <a:ext cx="720600" cy="9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accent1"/>
              </a:buClr>
              <a:buSzPts val="1800"/>
            </a:pPr>
            <a:r>
              <a:rPr lang="en-US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1800" baseline="-25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/>
          </a:p>
          <a:p>
            <a:pPr>
              <a:buClr>
                <a:srgbClr val="657689"/>
              </a:buClr>
              <a:buSzPts val="1800"/>
            </a:pPr>
            <a:r>
              <a:rPr lang="en-US" sz="180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 (aq)</a:t>
            </a:r>
            <a:endParaRPr/>
          </a:p>
          <a:p>
            <a:pPr>
              <a:buClr>
                <a:schemeClr val="accent2"/>
              </a:buClr>
              <a:buSzPts val="1800"/>
            </a:pPr>
            <a:r>
              <a:rPr lang="en-US"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 (aq)</a:t>
            </a:r>
            <a:endParaRPr/>
          </a:p>
        </p:txBody>
      </p:sp>
      <p:cxnSp>
        <p:nvCxnSpPr>
          <p:cNvPr id="480" name="Google Shape;480;g972ff8af4b_0_7"/>
          <p:cNvCxnSpPr/>
          <p:nvPr/>
        </p:nvCxnSpPr>
        <p:spPr>
          <a:xfrm flipH="1">
            <a:off x="8280500" y="3048000"/>
            <a:ext cx="12600" cy="3810000"/>
          </a:xfrm>
          <a:prstGeom prst="straightConnector1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sp>
        <p:nvSpPr>
          <p:cNvPr id="481" name="Google Shape;481;g972ff8af4b_0_7"/>
          <p:cNvSpPr txBox="1"/>
          <p:nvPr/>
        </p:nvSpPr>
        <p:spPr>
          <a:xfrm>
            <a:off x="8986837" y="2200275"/>
            <a:ext cx="858900" cy="9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chemeClr val="dk1"/>
              </a:buClr>
              <a:buSzPts val="1800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L/G Sep.</a:t>
            </a:r>
            <a:endParaRPr/>
          </a:p>
          <a:p>
            <a:pPr algn="ctr">
              <a:spcBef>
                <a:spcPts val="360"/>
              </a:spcBef>
              <a:buSzPts val="1800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65˚C</a:t>
            </a:r>
            <a:endParaRPr/>
          </a:p>
        </p:txBody>
      </p:sp>
      <p:cxnSp>
        <p:nvCxnSpPr>
          <p:cNvPr id="482" name="Google Shape;482;g972ff8af4b_0_7"/>
          <p:cNvCxnSpPr/>
          <p:nvPr/>
        </p:nvCxnSpPr>
        <p:spPr>
          <a:xfrm>
            <a:off x="2255837" y="1587500"/>
            <a:ext cx="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 dist="20000" dir="5400000">
              <a:srgbClr val="000000">
                <a:alpha val="37650"/>
              </a:srgbClr>
            </a:outerShdw>
          </a:effectLst>
        </p:spPr>
      </p:cxnSp>
      <p:sp>
        <p:nvSpPr>
          <p:cNvPr id="483" name="Google Shape;483;g972ff8af4b_0_7"/>
          <p:cNvSpPr txBox="1"/>
          <p:nvPr/>
        </p:nvSpPr>
        <p:spPr>
          <a:xfrm>
            <a:off x="3795712" y="1539875"/>
            <a:ext cx="9033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accent1"/>
              </a:buClr>
              <a:buSzPts val="1800"/>
            </a:pPr>
            <a:r>
              <a:rPr lang="en-US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steam</a:t>
            </a:r>
            <a:endParaRPr/>
          </a:p>
        </p:txBody>
      </p:sp>
      <p:sp>
        <p:nvSpPr>
          <p:cNvPr id="484" name="Google Shape;484;g972ff8af4b_0_7"/>
          <p:cNvSpPr txBox="1"/>
          <p:nvPr/>
        </p:nvSpPr>
        <p:spPr>
          <a:xfrm>
            <a:off x="1511300" y="1154112"/>
            <a:ext cx="7446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accent1"/>
              </a:buClr>
              <a:buSzPts val="1800"/>
            </a:pPr>
            <a:r>
              <a:rPr lang="en-US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1800" baseline="-25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/>
          </a:p>
        </p:txBody>
      </p:sp>
      <p:sp>
        <p:nvSpPr>
          <p:cNvPr id="485" name="Google Shape;485;g972ff8af4b_0_7"/>
          <p:cNvSpPr txBox="1"/>
          <p:nvPr/>
        </p:nvSpPr>
        <p:spPr>
          <a:xfrm>
            <a:off x="3976687" y="3603225"/>
            <a:ext cx="7224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657689"/>
              </a:buClr>
              <a:buSzPts val="1800"/>
            </a:pPr>
            <a:r>
              <a:rPr lang="en-US" sz="180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 </a:t>
            </a:r>
            <a:endParaRPr/>
          </a:p>
          <a:p>
            <a:pPr>
              <a:buClr>
                <a:schemeClr val="accent2"/>
              </a:buClr>
              <a:buSzPts val="1800"/>
            </a:pPr>
            <a:r>
              <a:rPr lang="en-US"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/>
          </a:p>
        </p:txBody>
      </p:sp>
      <p:sp>
        <p:nvSpPr>
          <p:cNvPr id="486" name="Google Shape;486;g972ff8af4b_0_7"/>
          <p:cNvSpPr txBox="1"/>
          <p:nvPr/>
        </p:nvSpPr>
        <p:spPr>
          <a:xfrm>
            <a:off x="5054154" y="887119"/>
            <a:ext cx="14175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1800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 (excess)</a:t>
            </a:r>
            <a:endParaRPr dirty="0"/>
          </a:p>
        </p:txBody>
      </p:sp>
      <p:sp>
        <p:nvSpPr>
          <p:cNvPr id="487" name="Google Shape;487;g972ff8af4b_0_7"/>
          <p:cNvSpPr txBox="1"/>
          <p:nvPr/>
        </p:nvSpPr>
        <p:spPr>
          <a:xfrm>
            <a:off x="5381625" y="2640012"/>
            <a:ext cx="347700" cy="12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657689"/>
              </a:buClr>
              <a:buSzPts val="1800"/>
            </a:pPr>
            <a:r>
              <a:rPr lang="en-US" sz="180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/>
          </a:p>
          <a:p>
            <a:pPr>
              <a:buClr>
                <a:schemeClr val="dk1"/>
              </a:buClr>
              <a:buSzPts val="1800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/>
          </a:p>
          <a:p>
            <a:pPr>
              <a:buClr>
                <a:schemeClr val="accent2"/>
              </a:buClr>
              <a:buSzPts val="1800"/>
            </a:pPr>
            <a:r>
              <a:rPr lang="en-US"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/>
          </a:p>
          <a:p>
            <a:endParaRPr sz="1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g972ff8af4b_0_7"/>
          <p:cNvSpPr txBox="1"/>
          <p:nvPr/>
        </p:nvSpPr>
        <p:spPr>
          <a:xfrm>
            <a:off x="3638550" y="5335587"/>
            <a:ext cx="10605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1800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purge</a:t>
            </a:r>
            <a:endParaRPr/>
          </a:p>
        </p:txBody>
      </p:sp>
      <p:sp>
        <p:nvSpPr>
          <p:cNvPr id="489" name="Google Shape;489;g972ff8af4b_0_7"/>
          <p:cNvSpPr txBox="1"/>
          <p:nvPr/>
        </p:nvSpPr>
        <p:spPr>
          <a:xfrm>
            <a:off x="5227317" y="3954748"/>
            <a:ext cx="347700" cy="9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657689"/>
              </a:buClr>
              <a:buSzPts val="1800"/>
            </a:pPr>
            <a:r>
              <a:rPr lang="en-US" sz="1800" dirty="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 dirty="0"/>
          </a:p>
          <a:p>
            <a:pPr>
              <a:buClr>
                <a:schemeClr val="dk1"/>
              </a:buClr>
              <a:buSzPts val="1800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 dirty="0"/>
          </a:p>
          <a:p>
            <a:pPr>
              <a:buClr>
                <a:srgbClr val="7A855D"/>
              </a:buClr>
              <a:buSzPts val="1800"/>
            </a:pPr>
            <a:endParaRPr dirty="0"/>
          </a:p>
        </p:txBody>
      </p:sp>
      <p:sp>
        <p:nvSpPr>
          <p:cNvPr id="490" name="Google Shape;490;g972ff8af4b_0_7"/>
          <p:cNvSpPr txBox="1"/>
          <p:nvPr/>
        </p:nvSpPr>
        <p:spPr>
          <a:xfrm>
            <a:off x="7626350" y="1385887"/>
            <a:ext cx="3492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657689"/>
              </a:buClr>
              <a:buSzPts val="1800"/>
            </a:pPr>
            <a:r>
              <a:rPr lang="en-US" sz="180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/>
          </a:p>
          <a:p>
            <a:pPr>
              <a:buClr>
                <a:schemeClr val="dk1"/>
              </a:buClr>
              <a:buSzPts val="1800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/>
          </a:p>
          <a:p>
            <a:pPr>
              <a:buClr>
                <a:srgbClr val="7A855D"/>
              </a:buClr>
              <a:buSzPts val="1800"/>
            </a:pPr>
            <a:r>
              <a:rPr lang="en-US" sz="1800">
                <a:solidFill>
                  <a:srgbClr val="7A855D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/>
          </a:p>
          <a:p>
            <a:pPr>
              <a:buClr>
                <a:srgbClr val="00B050"/>
              </a:buClr>
              <a:buSzPts val="1800"/>
            </a:pP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endParaRPr/>
          </a:p>
        </p:txBody>
      </p:sp>
      <p:sp>
        <p:nvSpPr>
          <p:cNvPr id="491" name="Google Shape;491;g972ff8af4b_0_7"/>
          <p:cNvSpPr txBox="1"/>
          <p:nvPr/>
        </p:nvSpPr>
        <p:spPr>
          <a:xfrm>
            <a:off x="9428162" y="1368425"/>
            <a:ext cx="7524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B050"/>
              </a:buClr>
              <a:buSzPts val="1800"/>
            </a:pP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 (g)</a:t>
            </a:r>
            <a:endParaRPr/>
          </a:p>
        </p:txBody>
      </p:sp>
      <p:sp>
        <p:nvSpPr>
          <p:cNvPr id="492" name="Google Shape;492;g972ff8af4b_0_7"/>
          <p:cNvSpPr txBox="1"/>
          <p:nvPr/>
        </p:nvSpPr>
        <p:spPr>
          <a:xfrm>
            <a:off x="8362950" y="5976937"/>
            <a:ext cx="13509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B050"/>
              </a:buClr>
              <a:buSzPts val="1800"/>
            </a:pP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 (liq)</a:t>
            </a:r>
            <a:endParaRPr/>
          </a:p>
          <a:p>
            <a:pPr>
              <a:buClr>
                <a:srgbClr val="00B050"/>
              </a:buClr>
              <a:buSzPts val="1800"/>
            </a:pP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 market</a:t>
            </a:r>
            <a:endParaRPr/>
          </a:p>
        </p:txBody>
      </p:sp>
      <p:cxnSp>
        <p:nvCxnSpPr>
          <p:cNvPr id="493" name="Google Shape;493;g972ff8af4b_0_7"/>
          <p:cNvCxnSpPr/>
          <p:nvPr/>
        </p:nvCxnSpPr>
        <p:spPr>
          <a:xfrm>
            <a:off x="2255837" y="1587500"/>
            <a:ext cx="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 dist="20000" dir="5400000">
              <a:srgbClr val="000000">
                <a:alpha val="37650"/>
              </a:srgbClr>
            </a:outerShdw>
          </a:effectLst>
        </p:spPr>
      </p:cxnSp>
      <p:grpSp>
        <p:nvGrpSpPr>
          <p:cNvPr id="494" name="Google Shape;494;g972ff8af4b_0_7"/>
          <p:cNvGrpSpPr/>
          <p:nvPr/>
        </p:nvGrpSpPr>
        <p:grpSpPr>
          <a:xfrm>
            <a:off x="2255875" y="1385854"/>
            <a:ext cx="792284" cy="372923"/>
            <a:chOff x="776546" y="2202310"/>
            <a:chExt cx="792760" cy="372774"/>
          </a:xfrm>
        </p:grpSpPr>
        <p:cxnSp>
          <p:nvCxnSpPr>
            <p:cNvPr id="495" name="Google Shape;495;g972ff8af4b_0_7"/>
            <p:cNvCxnSpPr/>
            <p:nvPr/>
          </p:nvCxnSpPr>
          <p:spPr>
            <a:xfrm>
              <a:off x="776546" y="2413359"/>
              <a:ext cx="122400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496" name="Google Shape;496;g972ff8af4b_0_7"/>
            <p:cNvCxnSpPr/>
            <p:nvPr/>
          </p:nvCxnSpPr>
          <p:spPr>
            <a:xfrm rot="10800000" flipH="1">
              <a:off x="898862" y="2205626"/>
              <a:ext cx="66600" cy="1998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497" name="Google Shape;497;g972ff8af4b_0_7"/>
            <p:cNvCxnSpPr/>
            <p:nvPr/>
          </p:nvCxnSpPr>
          <p:spPr>
            <a:xfrm>
              <a:off x="965581" y="2205484"/>
              <a:ext cx="65100" cy="3696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498" name="Google Shape;498;g972ff8af4b_0_7"/>
            <p:cNvCxnSpPr/>
            <p:nvPr/>
          </p:nvCxnSpPr>
          <p:spPr>
            <a:xfrm flipH="1">
              <a:off x="1041948" y="2202310"/>
              <a:ext cx="66600" cy="3696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499" name="Google Shape;499;g972ff8af4b_0_7"/>
            <p:cNvCxnSpPr/>
            <p:nvPr/>
          </p:nvCxnSpPr>
          <p:spPr>
            <a:xfrm>
              <a:off x="1103783" y="2205484"/>
              <a:ext cx="66600" cy="3696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500" name="Google Shape;500;g972ff8af4b_0_7"/>
            <p:cNvCxnSpPr/>
            <p:nvPr/>
          </p:nvCxnSpPr>
          <p:spPr>
            <a:xfrm flipH="1">
              <a:off x="1170530" y="2205484"/>
              <a:ext cx="65100" cy="3696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501" name="Google Shape;501;g972ff8af4b_0_7"/>
            <p:cNvCxnSpPr/>
            <p:nvPr/>
          </p:nvCxnSpPr>
          <p:spPr>
            <a:xfrm>
              <a:off x="1241985" y="2205484"/>
              <a:ext cx="65100" cy="3696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502" name="Google Shape;502;g972ff8af4b_0_7"/>
            <p:cNvCxnSpPr/>
            <p:nvPr/>
          </p:nvCxnSpPr>
          <p:spPr>
            <a:xfrm flipH="1">
              <a:off x="1323029" y="2202310"/>
              <a:ext cx="65100" cy="3696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503" name="Google Shape;503;g972ff8af4b_0_7"/>
            <p:cNvCxnSpPr/>
            <p:nvPr/>
          </p:nvCxnSpPr>
          <p:spPr>
            <a:xfrm rot="10800000">
              <a:off x="1388248" y="2205626"/>
              <a:ext cx="66600" cy="1998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504" name="Google Shape;504;g972ff8af4b_0_7"/>
            <p:cNvCxnSpPr/>
            <p:nvPr/>
          </p:nvCxnSpPr>
          <p:spPr>
            <a:xfrm>
              <a:off x="1446906" y="2403838"/>
              <a:ext cx="122400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</p:grpSp>
      <p:grpSp>
        <p:nvGrpSpPr>
          <p:cNvPr id="505" name="Google Shape;505;g972ff8af4b_0_7"/>
          <p:cNvGrpSpPr/>
          <p:nvPr/>
        </p:nvGrpSpPr>
        <p:grpSpPr>
          <a:xfrm rot="5400000">
            <a:off x="7923251" y="2471920"/>
            <a:ext cx="793730" cy="393418"/>
            <a:chOff x="1120775" y="1944423"/>
            <a:chExt cx="792620" cy="393261"/>
          </a:xfrm>
        </p:grpSpPr>
        <p:cxnSp>
          <p:nvCxnSpPr>
            <p:cNvPr id="506" name="Google Shape;506;g972ff8af4b_0_7"/>
            <p:cNvCxnSpPr/>
            <p:nvPr/>
          </p:nvCxnSpPr>
          <p:spPr>
            <a:xfrm>
              <a:off x="1120775" y="2142637"/>
              <a:ext cx="123600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507" name="Google Shape;507;g972ff8af4b_0_7"/>
            <p:cNvCxnSpPr/>
            <p:nvPr/>
          </p:nvCxnSpPr>
          <p:spPr>
            <a:xfrm rot="10800000" flipH="1">
              <a:off x="1244433" y="1944423"/>
              <a:ext cx="65100" cy="1998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508" name="Google Shape;508;g972ff8af4b_0_7"/>
            <p:cNvCxnSpPr/>
            <p:nvPr/>
          </p:nvCxnSpPr>
          <p:spPr>
            <a:xfrm>
              <a:off x="1309432" y="1968084"/>
              <a:ext cx="66600" cy="3696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509" name="Google Shape;509;g972ff8af4b_0_7"/>
            <p:cNvCxnSpPr/>
            <p:nvPr/>
          </p:nvCxnSpPr>
          <p:spPr>
            <a:xfrm flipH="1">
              <a:off x="1387013" y="1964910"/>
              <a:ext cx="65100" cy="3696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510" name="Google Shape;510;g972ff8af4b_0_7"/>
            <p:cNvCxnSpPr/>
            <p:nvPr/>
          </p:nvCxnSpPr>
          <p:spPr>
            <a:xfrm>
              <a:off x="1448942" y="1968083"/>
              <a:ext cx="65100" cy="3696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511" name="Google Shape;511;g972ff8af4b_0_7"/>
            <p:cNvCxnSpPr/>
            <p:nvPr/>
          </p:nvCxnSpPr>
          <p:spPr>
            <a:xfrm flipH="1">
              <a:off x="1513928" y="1968084"/>
              <a:ext cx="66600" cy="3696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512" name="Google Shape;512;g972ff8af4b_0_7"/>
            <p:cNvCxnSpPr/>
            <p:nvPr/>
          </p:nvCxnSpPr>
          <p:spPr>
            <a:xfrm>
              <a:off x="1585283" y="1968084"/>
              <a:ext cx="66600" cy="3696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513" name="Google Shape;513;g972ff8af4b_0_7"/>
            <p:cNvCxnSpPr/>
            <p:nvPr/>
          </p:nvCxnSpPr>
          <p:spPr>
            <a:xfrm flipH="1">
              <a:off x="1666122" y="1964910"/>
              <a:ext cx="66600" cy="3696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514" name="Google Shape;514;g972ff8af4b_0_7"/>
            <p:cNvCxnSpPr/>
            <p:nvPr/>
          </p:nvCxnSpPr>
          <p:spPr>
            <a:xfrm rot="10800000">
              <a:off x="1732707" y="1944423"/>
              <a:ext cx="66600" cy="1998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515" name="Google Shape;515;g972ff8af4b_0_7"/>
            <p:cNvCxnSpPr/>
            <p:nvPr/>
          </p:nvCxnSpPr>
          <p:spPr>
            <a:xfrm>
              <a:off x="1789795" y="2142637"/>
              <a:ext cx="123600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</p:grpSp>
      <p:sp>
        <p:nvSpPr>
          <p:cNvPr id="516" name="Google Shape;516;g972ff8af4b_0_7"/>
          <p:cNvSpPr txBox="1"/>
          <p:nvPr/>
        </p:nvSpPr>
        <p:spPr>
          <a:xfrm>
            <a:off x="9528175" y="4818062"/>
            <a:ext cx="347700" cy="9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657689"/>
              </a:buClr>
              <a:buSzPts val="1800"/>
            </a:pPr>
            <a:r>
              <a:rPr lang="en-US" sz="180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/>
          </a:p>
          <a:p>
            <a:pPr>
              <a:buClr>
                <a:schemeClr val="dk1"/>
              </a:buClr>
              <a:buSzPts val="1800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/>
          </a:p>
          <a:p>
            <a:pPr>
              <a:buClr>
                <a:srgbClr val="7A855D"/>
              </a:buClr>
              <a:buSzPts val="1800"/>
            </a:pPr>
            <a:r>
              <a:rPr lang="en-US" sz="1800">
                <a:solidFill>
                  <a:srgbClr val="7A855D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/>
          </a:p>
        </p:txBody>
      </p:sp>
      <p:sp>
        <p:nvSpPr>
          <p:cNvPr id="517" name="Google Shape;517;g972ff8af4b_0_7"/>
          <p:cNvSpPr txBox="1"/>
          <p:nvPr/>
        </p:nvSpPr>
        <p:spPr>
          <a:xfrm>
            <a:off x="6291262" y="4692650"/>
            <a:ext cx="884100" cy="9558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L/G Sep. ??˚C</a:t>
            </a:r>
            <a:endParaRPr/>
          </a:p>
        </p:txBody>
      </p:sp>
      <p:sp>
        <p:nvSpPr>
          <p:cNvPr id="518" name="Google Shape;518;g972ff8af4b_0_7"/>
          <p:cNvSpPr txBox="1"/>
          <p:nvPr/>
        </p:nvSpPr>
        <p:spPr>
          <a:xfrm>
            <a:off x="9190037" y="3949700"/>
            <a:ext cx="485700" cy="7605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19" name="Google Shape;519;g972ff8af4b_0_7"/>
          <p:cNvCxnSpPr>
            <a:endCxn id="518" idx="1"/>
          </p:cNvCxnSpPr>
          <p:nvPr/>
        </p:nvCxnSpPr>
        <p:spPr>
          <a:xfrm rot="10800000" flipH="1">
            <a:off x="6734237" y="4329950"/>
            <a:ext cx="2455800" cy="362700"/>
          </a:xfrm>
          <a:prstGeom prst="bentConnector3">
            <a:avLst>
              <a:gd name="adj1" fmla="val 1344"/>
            </a:avLst>
          </a:pr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520" name="Google Shape;520;g972ff8af4b_0_7"/>
          <p:cNvCxnSpPr/>
          <p:nvPr/>
        </p:nvCxnSpPr>
        <p:spPr>
          <a:xfrm>
            <a:off x="9675812" y="4330700"/>
            <a:ext cx="966900" cy="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521" name="Google Shape;521;g972ff8af4b_0_7"/>
          <p:cNvCxnSpPr>
            <a:stCxn id="517" idx="2"/>
            <a:endCxn id="475" idx="4"/>
          </p:cNvCxnSpPr>
          <p:nvPr/>
        </p:nvCxnSpPr>
        <p:spPr>
          <a:xfrm rot="5400000" flipH="1">
            <a:off x="5843592" y="4758730"/>
            <a:ext cx="43766" cy="1735675"/>
          </a:xfrm>
          <a:prstGeom prst="bentConnector3">
            <a:avLst>
              <a:gd name="adj1" fmla="val -522323"/>
            </a:avLst>
          </a:pr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sp>
        <p:nvSpPr>
          <p:cNvPr id="522" name="Google Shape;522;g972ff8af4b_0_7"/>
          <p:cNvSpPr txBox="1"/>
          <p:nvPr/>
        </p:nvSpPr>
        <p:spPr>
          <a:xfrm>
            <a:off x="7147662" y="3921825"/>
            <a:ext cx="7383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7A855D"/>
              </a:buClr>
              <a:buSzPts val="1800"/>
            </a:pPr>
            <a:r>
              <a:rPr lang="en-US" sz="1800">
                <a:solidFill>
                  <a:srgbClr val="7A855D"/>
                </a:solidFill>
                <a:latin typeface="Calibri"/>
                <a:ea typeface="Calibri"/>
                <a:cs typeface="Calibri"/>
                <a:sym typeface="Calibri"/>
              </a:rPr>
              <a:t>B (g)</a:t>
            </a:r>
            <a:endParaRPr/>
          </a:p>
        </p:txBody>
      </p:sp>
      <p:sp>
        <p:nvSpPr>
          <p:cNvPr id="523" name="Google Shape;523;g972ff8af4b_0_7"/>
          <p:cNvSpPr txBox="1"/>
          <p:nvPr/>
        </p:nvSpPr>
        <p:spPr>
          <a:xfrm>
            <a:off x="5449628" y="5258612"/>
            <a:ext cx="8478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657689"/>
              </a:buClr>
              <a:buSzPts val="1800"/>
            </a:pPr>
            <a:r>
              <a:rPr lang="en-US" sz="1800" dirty="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 (</a:t>
            </a:r>
            <a:r>
              <a:rPr lang="en-US" sz="1800" dirty="0" err="1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liq</a:t>
            </a:r>
            <a:r>
              <a:rPr lang="en-US" sz="1800" dirty="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>
              <a:buClr>
                <a:schemeClr val="dk1"/>
              </a:buClr>
              <a:buSzPts val="1800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 (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liq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</p:txBody>
      </p:sp>
      <p:grpSp>
        <p:nvGrpSpPr>
          <p:cNvPr id="524" name="Google Shape;524;g972ff8af4b_0_7"/>
          <p:cNvGrpSpPr/>
          <p:nvPr/>
        </p:nvGrpSpPr>
        <p:grpSpPr>
          <a:xfrm rot="5400000">
            <a:off x="9051921" y="4142012"/>
            <a:ext cx="793816" cy="377544"/>
            <a:chOff x="1120775" y="1960291"/>
            <a:chExt cx="792706" cy="377393"/>
          </a:xfrm>
        </p:grpSpPr>
        <p:cxnSp>
          <p:nvCxnSpPr>
            <p:cNvPr id="525" name="Google Shape;525;g972ff8af4b_0_7"/>
            <p:cNvCxnSpPr/>
            <p:nvPr/>
          </p:nvCxnSpPr>
          <p:spPr>
            <a:xfrm>
              <a:off x="1120775" y="2158505"/>
              <a:ext cx="122100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526" name="Google Shape;526;g972ff8af4b_0_7"/>
            <p:cNvCxnSpPr/>
            <p:nvPr/>
          </p:nvCxnSpPr>
          <p:spPr>
            <a:xfrm rot="10800000" flipH="1">
              <a:off x="1242848" y="1960291"/>
              <a:ext cx="66600" cy="1998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527" name="Google Shape;527;g972ff8af4b_0_7"/>
            <p:cNvCxnSpPr/>
            <p:nvPr/>
          </p:nvCxnSpPr>
          <p:spPr>
            <a:xfrm>
              <a:off x="1309433" y="1968084"/>
              <a:ext cx="65100" cy="3696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528" name="Google Shape;528;g972ff8af4b_0_7"/>
            <p:cNvCxnSpPr/>
            <p:nvPr/>
          </p:nvCxnSpPr>
          <p:spPr>
            <a:xfrm flipH="1">
              <a:off x="1385515" y="1964910"/>
              <a:ext cx="66600" cy="3696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529" name="Google Shape;529;g972ff8af4b_0_7"/>
            <p:cNvCxnSpPr/>
            <p:nvPr/>
          </p:nvCxnSpPr>
          <p:spPr>
            <a:xfrm>
              <a:off x="1447358" y="1968084"/>
              <a:ext cx="68100" cy="3696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530" name="Google Shape;530;g972ff8af4b_0_7"/>
            <p:cNvCxnSpPr/>
            <p:nvPr/>
          </p:nvCxnSpPr>
          <p:spPr>
            <a:xfrm flipH="1">
              <a:off x="1515428" y="1968084"/>
              <a:ext cx="65100" cy="3696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531" name="Google Shape;531;g972ff8af4b_0_7"/>
            <p:cNvCxnSpPr/>
            <p:nvPr/>
          </p:nvCxnSpPr>
          <p:spPr>
            <a:xfrm>
              <a:off x="1586869" y="1968083"/>
              <a:ext cx="65100" cy="3696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532" name="Google Shape;532;g972ff8af4b_0_7"/>
            <p:cNvCxnSpPr/>
            <p:nvPr/>
          </p:nvCxnSpPr>
          <p:spPr>
            <a:xfrm flipH="1">
              <a:off x="1667622" y="1964910"/>
              <a:ext cx="65100" cy="3696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533" name="Google Shape;533;g972ff8af4b_0_7"/>
            <p:cNvCxnSpPr/>
            <p:nvPr/>
          </p:nvCxnSpPr>
          <p:spPr>
            <a:xfrm rot="10800000">
              <a:off x="1732707" y="1960291"/>
              <a:ext cx="66600" cy="1998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534" name="Google Shape;534;g972ff8af4b_0_7"/>
            <p:cNvCxnSpPr/>
            <p:nvPr/>
          </p:nvCxnSpPr>
          <p:spPr>
            <a:xfrm>
              <a:off x="1791381" y="2158505"/>
              <a:ext cx="122100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</p:grpSp>
      <p:sp>
        <p:nvSpPr>
          <p:cNvPr id="535" name="Google Shape;535;g972ff8af4b_0_7"/>
          <p:cNvSpPr txBox="1"/>
          <p:nvPr/>
        </p:nvSpPr>
        <p:spPr>
          <a:xfrm>
            <a:off x="10440073" y="3912799"/>
            <a:ext cx="7383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7A855D"/>
              </a:buClr>
              <a:buSzPts val="1800"/>
            </a:pPr>
            <a:r>
              <a:rPr lang="en-US" sz="1800" dirty="0">
                <a:solidFill>
                  <a:srgbClr val="7A855D"/>
                </a:solidFill>
                <a:latin typeface="Calibri"/>
                <a:ea typeface="Calibri"/>
                <a:cs typeface="Calibri"/>
                <a:sym typeface="Calibri"/>
              </a:rPr>
              <a:t>B (g)</a:t>
            </a:r>
            <a:endParaRPr dirty="0"/>
          </a:p>
        </p:txBody>
      </p:sp>
      <p:sp>
        <p:nvSpPr>
          <p:cNvPr id="536" name="Google Shape;536;g972ff8af4b_0_7"/>
          <p:cNvSpPr txBox="1"/>
          <p:nvPr/>
        </p:nvSpPr>
        <p:spPr>
          <a:xfrm>
            <a:off x="5441950" y="3462337"/>
            <a:ext cx="7383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7A855D"/>
              </a:buClr>
              <a:buSzPts val="1800"/>
            </a:pPr>
            <a:r>
              <a:rPr lang="en-US" sz="1800">
                <a:solidFill>
                  <a:srgbClr val="7A855D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/>
          </a:p>
        </p:txBody>
      </p:sp>
      <p:sp>
        <p:nvSpPr>
          <p:cNvPr id="539" name="Google Shape;539;g972ff8af4b_0_7"/>
          <p:cNvSpPr txBox="1"/>
          <p:nvPr/>
        </p:nvSpPr>
        <p:spPr>
          <a:xfrm>
            <a:off x="5410200" y="3495675"/>
            <a:ext cx="381000" cy="265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40" name="Google Shape;540;g972ff8af4b_0_7"/>
          <p:cNvGrpSpPr/>
          <p:nvPr/>
        </p:nvGrpSpPr>
        <p:grpSpPr>
          <a:xfrm>
            <a:off x="3332651" y="2389986"/>
            <a:ext cx="6927900" cy="2463577"/>
            <a:chOff x="2810396" y="99103"/>
            <a:chExt cx="6927900" cy="2462100"/>
          </a:xfrm>
        </p:grpSpPr>
        <p:sp>
          <p:nvSpPr>
            <p:cNvPr id="541" name="Google Shape;541;g972ff8af4b_0_7"/>
            <p:cNvSpPr txBox="1"/>
            <p:nvPr/>
          </p:nvSpPr>
          <p:spPr>
            <a:xfrm>
              <a:off x="2810396" y="99103"/>
              <a:ext cx="6927900" cy="246210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42" name="Google Shape;542;g972ff8af4b_0_7"/>
            <p:cNvGrpSpPr/>
            <p:nvPr/>
          </p:nvGrpSpPr>
          <p:grpSpPr>
            <a:xfrm>
              <a:off x="3130087" y="213207"/>
              <a:ext cx="6206079" cy="2146554"/>
              <a:chOff x="2890582" y="-50611"/>
              <a:chExt cx="6206699" cy="2146554"/>
            </a:xfrm>
          </p:grpSpPr>
          <p:grpSp>
            <p:nvGrpSpPr>
              <p:cNvPr id="543" name="Google Shape;543;g972ff8af4b_0_7"/>
              <p:cNvGrpSpPr/>
              <p:nvPr/>
            </p:nvGrpSpPr>
            <p:grpSpPr>
              <a:xfrm>
                <a:off x="2890582" y="84130"/>
                <a:ext cx="6163730" cy="719469"/>
                <a:chOff x="311262" y="5043609"/>
                <a:chExt cx="6163730" cy="719469"/>
              </a:xfrm>
            </p:grpSpPr>
            <p:grpSp>
              <p:nvGrpSpPr>
                <p:cNvPr id="544" name="Google Shape;544;g972ff8af4b_0_7"/>
                <p:cNvGrpSpPr/>
                <p:nvPr/>
              </p:nvGrpSpPr>
              <p:grpSpPr>
                <a:xfrm>
                  <a:off x="311262" y="5043609"/>
                  <a:ext cx="6163730" cy="719469"/>
                  <a:chOff x="311262" y="5043609"/>
                  <a:chExt cx="6163730" cy="719469"/>
                </a:xfrm>
              </p:grpSpPr>
              <p:grpSp>
                <p:nvGrpSpPr>
                  <p:cNvPr id="545" name="Google Shape;545;g972ff8af4b_0_7"/>
                  <p:cNvGrpSpPr/>
                  <p:nvPr/>
                </p:nvGrpSpPr>
                <p:grpSpPr>
                  <a:xfrm>
                    <a:off x="311262" y="5043609"/>
                    <a:ext cx="6163730" cy="719469"/>
                    <a:chOff x="311262" y="5043609"/>
                    <a:chExt cx="6163730" cy="719469"/>
                  </a:xfrm>
                </p:grpSpPr>
                <p:grpSp>
                  <p:nvGrpSpPr>
                    <p:cNvPr id="546" name="Google Shape;546;g972ff8af4b_0_7"/>
                    <p:cNvGrpSpPr/>
                    <p:nvPr/>
                  </p:nvGrpSpPr>
                  <p:grpSpPr>
                    <a:xfrm>
                      <a:off x="1056392" y="5158005"/>
                      <a:ext cx="5418600" cy="605073"/>
                      <a:chOff x="1056392" y="5158005"/>
                      <a:chExt cx="5418600" cy="605073"/>
                    </a:xfrm>
                  </p:grpSpPr>
                  <p:cxnSp>
                    <p:nvCxnSpPr>
                      <p:cNvPr id="547" name="Google Shape;547;g972ff8af4b_0_7"/>
                      <p:cNvCxnSpPr/>
                      <p:nvPr/>
                    </p:nvCxnSpPr>
                    <p:spPr>
                      <a:xfrm>
                        <a:off x="1056392" y="5296032"/>
                        <a:ext cx="5418600" cy="0"/>
                      </a:xfrm>
                      <a:prstGeom prst="straightConnector1">
                        <a:avLst/>
                      </a:prstGeom>
                      <a:noFill/>
                      <a:ln w="38100" cap="flat" cmpd="sng">
                        <a:solidFill>
                          <a:schemeClr val="dk1"/>
                        </a:solidFill>
                        <a:prstDash val="solid"/>
                        <a:miter lim="800000"/>
                        <a:headEnd type="stealth" w="med" len="med"/>
                        <a:tailEnd type="stealth" w="med" len="med"/>
                      </a:ln>
                      <a:effectLst>
                        <a:outerShdw blurRad="63500" dist="23000" dir="5400000">
                          <a:srgbClr val="000000">
                            <a:alpha val="34900"/>
                          </a:srgbClr>
                        </a:outerShdw>
                      </a:effectLst>
                    </p:spPr>
                  </p:cxnSp>
                  <p:cxnSp>
                    <p:nvCxnSpPr>
                      <p:cNvPr id="548" name="Google Shape;548;g972ff8af4b_0_7"/>
                      <p:cNvCxnSpPr/>
                      <p:nvPr/>
                    </p:nvCxnSpPr>
                    <p:spPr>
                      <a:xfrm>
                        <a:off x="1519993" y="5164351"/>
                        <a:ext cx="0" cy="274500"/>
                      </a:xfrm>
                      <a:prstGeom prst="straightConnector1">
                        <a:avLst/>
                      </a:prstGeom>
                      <a:noFill/>
                      <a:ln w="38100" cap="flat" cmpd="sng">
                        <a:solidFill>
                          <a:schemeClr val="dk1"/>
                        </a:solidFill>
                        <a:prstDash val="solid"/>
                        <a:miter lim="800000"/>
                        <a:headEnd type="none" w="med" len="med"/>
                        <a:tailEnd type="none" w="med" len="med"/>
                      </a:ln>
                      <a:effectLst>
                        <a:outerShdw blurRad="63500" dist="23000" dir="5400000">
                          <a:srgbClr val="000000">
                            <a:alpha val="34900"/>
                          </a:srgbClr>
                        </a:outerShdw>
                      </a:effectLst>
                    </p:spPr>
                  </p:cxnSp>
                  <p:cxnSp>
                    <p:nvCxnSpPr>
                      <p:cNvPr id="549" name="Google Shape;549;g972ff8af4b_0_7"/>
                      <p:cNvCxnSpPr/>
                      <p:nvPr/>
                    </p:nvCxnSpPr>
                    <p:spPr>
                      <a:xfrm>
                        <a:off x="2015346" y="5162764"/>
                        <a:ext cx="0" cy="273000"/>
                      </a:xfrm>
                      <a:prstGeom prst="straightConnector1">
                        <a:avLst/>
                      </a:prstGeom>
                      <a:noFill/>
                      <a:ln w="38100" cap="flat" cmpd="sng">
                        <a:solidFill>
                          <a:schemeClr val="dk1"/>
                        </a:solidFill>
                        <a:prstDash val="solid"/>
                        <a:miter lim="800000"/>
                        <a:headEnd type="none" w="med" len="med"/>
                        <a:tailEnd type="none" w="med" len="med"/>
                      </a:ln>
                      <a:effectLst>
                        <a:outerShdw blurRad="63500" dist="23000" dir="5400000">
                          <a:srgbClr val="000000">
                            <a:alpha val="34900"/>
                          </a:srgbClr>
                        </a:outerShdw>
                      </a:effectLst>
                    </p:spPr>
                  </p:cxnSp>
                  <p:cxnSp>
                    <p:nvCxnSpPr>
                      <p:cNvPr id="550" name="Google Shape;550;g972ff8af4b_0_7"/>
                      <p:cNvCxnSpPr/>
                      <p:nvPr/>
                    </p:nvCxnSpPr>
                    <p:spPr>
                      <a:xfrm>
                        <a:off x="2512289" y="5158005"/>
                        <a:ext cx="0" cy="274500"/>
                      </a:xfrm>
                      <a:prstGeom prst="straightConnector1">
                        <a:avLst/>
                      </a:prstGeom>
                      <a:noFill/>
                      <a:ln w="38100" cap="flat" cmpd="sng">
                        <a:solidFill>
                          <a:schemeClr val="dk1"/>
                        </a:solidFill>
                        <a:prstDash val="solid"/>
                        <a:miter lim="800000"/>
                        <a:headEnd type="none" w="med" len="med"/>
                        <a:tailEnd type="none" w="med" len="med"/>
                      </a:ln>
                      <a:effectLst>
                        <a:outerShdw blurRad="63500" dist="23000" dir="5400000">
                          <a:srgbClr val="000000">
                            <a:alpha val="34900"/>
                          </a:srgbClr>
                        </a:outerShdw>
                      </a:effectLst>
                    </p:spPr>
                  </p:cxnSp>
                  <p:cxnSp>
                    <p:nvCxnSpPr>
                      <p:cNvPr id="551" name="Google Shape;551;g972ff8af4b_0_7"/>
                      <p:cNvCxnSpPr/>
                      <p:nvPr/>
                    </p:nvCxnSpPr>
                    <p:spPr>
                      <a:xfrm>
                        <a:off x="3009230" y="5164351"/>
                        <a:ext cx="0" cy="274500"/>
                      </a:xfrm>
                      <a:prstGeom prst="straightConnector1">
                        <a:avLst/>
                      </a:prstGeom>
                      <a:noFill/>
                      <a:ln w="38100" cap="flat" cmpd="sng">
                        <a:solidFill>
                          <a:schemeClr val="dk1"/>
                        </a:solidFill>
                        <a:prstDash val="solid"/>
                        <a:miter lim="800000"/>
                        <a:headEnd type="none" w="med" len="med"/>
                        <a:tailEnd type="none" w="med" len="med"/>
                      </a:ln>
                      <a:effectLst>
                        <a:outerShdw blurRad="63500" dist="23000" dir="5400000">
                          <a:srgbClr val="000000">
                            <a:alpha val="34900"/>
                          </a:srgbClr>
                        </a:outerShdw>
                      </a:effectLst>
                    </p:spPr>
                  </p:cxnSp>
                  <p:cxnSp>
                    <p:nvCxnSpPr>
                      <p:cNvPr id="552" name="Google Shape;552;g972ff8af4b_0_7"/>
                      <p:cNvCxnSpPr/>
                      <p:nvPr/>
                    </p:nvCxnSpPr>
                    <p:spPr>
                      <a:xfrm>
                        <a:off x="3506172" y="5158005"/>
                        <a:ext cx="0" cy="274500"/>
                      </a:xfrm>
                      <a:prstGeom prst="straightConnector1">
                        <a:avLst/>
                      </a:prstGeom>
                      <a:noFill/>
                      <a:ln w="38100" cap="flat" cmpd="sng">
                        <a:solidFill>
                          <a:schemeClr val="dk1"/>
                        </a:solidFill>
                        <a:prstDash val="solid"/>
                        <a:miter lim="800000"/>
                        <a:headEnd type="none" w="med" len="med"/>
                        <a:tailEnd type="none" w="med" len="med"/>
                      </a:ln>
                      <a:effectLst>
                        <a:outerShdw blurRad="63500" dist="23000" dir="5400000">
                          <a:srgbClr val="000000">
                            <a:alpha val="34900"/>
                          </a:srgbClr>
                        </a:outerShdw>
                      </a:effectLst>
                    </p:spPr>
                  </p:cxnSp>
                  <p:cxnSp>
                    <p:nvCxnSpPr>
                      <p:cNvPr id="553" name="Google Shape;553;g972ff8af4b_0_7"/>
                      <p:cNvCxnSpPr/>
                      <p:nvPr/>
                    </p:nvCxnSpPr>
                    <p:spPr>
                      <a:xfrm>
                        <a:off x="4003113" y="5164351"/>
                        <a:ext cx="0" cy="274500"/>
                      </a:xfrm>
                      <a:prstGeom prst="straightConnector1">
                        <a:avLst/>
                      </a:prstGeom>
                      <a:noFill/>
                      <a:ln w="38100" cap="flat" cmpd="sng">
                        <a:solidFill>
                          <a:schemeClr val="dk1"/>
                        </a:solidFill>
                        <a:prstDash val="solid"/>
                        <a:miter lim="800000"/>
                        <a:headEnd type="none" w="med" len="med"/>
                        <a:tailEnd type="none" w="med" len="med"/>
                      </a:ln>
                      <a:effectLst>
                        <a:outerShdw blurRad="63500" dist="23000" dir="5400000">
                          <a:srgbClr val="000000">
                            <a:alpha val="34900"/>
                          </a:srgbClr>
                        </a:outerShdw>
                      </a:effectLst>
                    </p:spPr>
                  </p:cxnSp>
                  <p:cxnSp>
                    <p:nvCxnSpPr>
                      <p:cNvPr id="554" name="Google Shape;554;g972ff8af4b_0_7"/>
                      <p:cNvCxnSpPr/>
                      <p:nvPr/>
                    </p:nvCxnSpPr>
                    <p:spPr>
                      <a:xfrm>
                        <a:off x="4500055" y="5158005"/>
                        <a:ext cx="0" cy="274500"/>
                      </a:xfrm>
                      <a:prstGeom prst="straightConnector1">
                        <a:avLst/>
                      </a:prstGeom>
                      <a:noFill/>
                      <a:ln w="38100" cap="flat" cmpd="sng">
                        <a:solidFill>
                          <a:schemeClr val="dk1"/>
                        </a:solidFill>
                        <a:prstDash val="solid"/>
                        <a:miter lim="800000"/>
                        <a:headEnd type="none" w="med" len="med"/>
                        <a:tailEnd type="none" w="med" len="med"/>
                      </a:ln>
                      <a:effectLst>
                        <a:outerShdw blurRad="63500" dist="23000" dir="5400000">
                          <a:srgbClr val="000000">
                            <a:alpha val="34900"/>
                          </a:srgbClr>
                        </a:outerShdw>
                      </a:effectLst>
                    </p:spPr>
                  </p:cxnSp>
                  <p:cxnSp>
                    <p:nvCxnSpPr>
                      <p:cNvPr id="555" name="Google Shape;555;g972ff8af4b_0_7"/>
                      <p:cNvCxnSpPr/>
                      <p:nvPr/>
                    </p:nvCxnSpPr>
                    <p:spPr>
                      <a:xfrm>
                        <a:off x="4995409" y="5158005"/>
                        <a:ext cx="0" cy="274500"/>
                      </a:xfrm>
                      <a:prstGeom prst="straightConnector1">
                        <a:avLst/>
                      </a:prstGeom>
                      <a:noFill/>
                      <a:ln w="38100" cap="flat" cmpd="sng">
                        <a:solidFill>
                          <a:schemeClr val="dk1"/>
                        </a:solidFill>
                        <a:prstDash val="solid"/>
                        <a:miter lim="800000"/>
                        <a:headEnd type="none" w="med" len="med"/>
                        <a:tailEnd type="none" w="med" len="med"/>
                      </a:ln>
                      <a:effectLst>
                        <a:outerShdw blurRad="63500" dist="23000" dir="5400000">
                          <a:srgbClr val="000000">
                            <a:alpha val="34900"/>
                          </a:srgbClr>
                        </a:outerShdw>
                      </a:effectLst>
                    </p:spPr>
                  </p:cxnSp>
                  <p:cxnSp>
                    <p:nvCxnSpPr>
                      <p:cNvPr id="556" name="Google Shape;556;g972ff8af4b_0_7"/>
                      <p:cNvCxnSpPr/>
                      <p:nvPr/>
                    </p:nvCxnSpPr>
                    <p:spPr>
                      <a:xfrm>
                        <a:off x="5492350" y="5158005"/>
                        <a:ext cx="0" cy="274500"/>
                      </a:xfrm>
                      <a:prstGeom prst="straightConnector1">
                        <a:avLst/>
                      </a:prstGeom>
                      <a:noFill/>
                      <a:ln w="38100" cap="flat" cmpd="sng">
                        <a:solidFill>
                          <a:schemeClr val="dk1"/>
                        </a:solidFill>
                        <a:prstDash val="solid"/>
                        <a:miter lim="800000"/>
                        <a:headEnd type="none" w="med" len="med"/>
                        <a:tailEnd type="none" w="med" len="med"/>
                      </a:ln>
                      <a:effectLst>
                        <a:outerShdw blurRad="63500" dist="23000" dir="5400000">
                          <a:srgbClr val="000000">
                            <a:alpha val="34900"/>
                          </a:srgbClr>
                        </a:outerShdw>
                      </a:effectLst>
                    </p:spPr>
                  </p:cxnSp>
                  <p:sp>
                    <p:nvSpPr>
                      <p:cNvPr id="557" name="Google Shape;557;g972ff8af4b_0_7"/>
                      <p:cNvSpPr txBox="1"/>
                      <p:nvPr/>
                    </p:nvSpPr>
                    <p:spPr>
                      <a:xfrm>
                        <a:off x="1266537" y="5393778"/>
                        <a:ext cx="5199000" cy="36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t" anchorCtr="0">
                        <a:noAutofit/>
                      </a:bodyPr>
                      <a:lstStyle/>
                      <a:p>
                        <a:pPr>
                          <a:buClr>
                            <a:schemeClr val="dk1"/>
                          </a:buClr>
                          <a:buSzPts val="1800"/>
                        </a:pPr>
                        <a:r>
                          <a:rPr lang="en-US" sz="1800" dirty="0">
                            <a:solidFill>
                              <a:schemeClr val="dk1"/>
                            </a:solidFill>
                            <a:latin typeface="Calibri"/>
                            <a:ea typeface="Calibri"/>
                            <a:cs typeface="Calibri"/>
                            <a:sym typeface="Calibri"/>
                          </a:rPr>
                          <a:t>-40    -20     0       20     40     60     80    100    120   140 </a:t>
                        </a:r>
                        <a:endParaRPr dirty="0"/>
                      </a:p>
                    </p:txBody>
                  </p:sp>
                  <p:cxnSp>
                    <p:nvCxnSpPr>
                      <p:cNvPr id="558" name="Google Shape;558;g972ff8af4b_0_7"/>
                      <p:cNvCxnSpPr/>
                      <p:nvPr/>
                    </p:nvCxnSpPr>
                    <p:spPr>
                      <a:xfrm>
                        <a:off x="5984529" y="5164351"/>
                        <a:ext cx="0" cy="274500"/>
                      </a:xfrm>
                      <a:prstGeom prst="straightConnector1">
                        <a:avLst/>
                      </a:prstGeom>
                      <a:noFill/>
                      <a:ln w="38100" cap="flat" cmpd="sng">
                        <a:solidFill>
                          <a:schemeClr val="dk1"/>
                        </a:solidFill>
                        <a:prstDash val="solid"/>
                        <a:miter lim="800000"/>
                        <a:headEnd type="none" w="med" len="med"/>
                        <a:tailEnd type="none" w="med" len="med"/>
                      </a:ln>
                      <a:effectLst>
                        <a:outerShdw blurRad="63500" dist="23000" dir="5400000">
                          <a:srgbClr val="000000">
                            <a:alpha val="34900"/>
                          </a:srgbClr>
                        </a:outerShdw>
                      </a:effectLst>
                    </p:spPr>
                  </p:cxnSp>
                </p:grpSp>
                <p:sp>
                  <p:nvSpPr>
                    <p:cNvPr id="559" name="Google Shape;559;g972ff8af4b_0_7"/>
                    <p:cNvSpPr txBox="1"/>
                    <p:nvPr/>
                  </p:nvSpPr>
                  <p:spPr>
                    <a:xfrm>
                      <a:off x="311262" y="5043609"/>
                      <a:ext cx="599100" cy="3693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>
                        <a:buClr>
                          <a:schemeClr val="dk1"/>
                        </a:buClr>
                        <a:buSzPts val="1800"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F, ˚C</a:t>
                      </a:r>
                      <a:endParaRPr/>
                    </a:p>
                  </p:txBody>
                </p:sp>
              </p:grpSp>
              <p:sp>
                <p:nvSpPr>
                  <p:cNvPr id="560" name="Google Shape;560;g972ff8af4b_0_7"/>
                  <p:cNvSpPr/>
                  <p:nvPr/>
                </p:nvSpPr>
                <p:spPr>
                  <a:xfrm>
                    <a:off x="1301397" y="5121586"/>
                    <a:ext cx="2052900" cy="293400"/>
                  </a:xfrm>
                  <a:prstGeom prst="roundRect">
                    <a:avLst>
                      <a:gd name="adj" fmla="val 16667"/>
                    </a:avLst>
                  </a:prstGeom>
                  <a:gradFill>
                    <a:gsLst>
                      <a:gs pos="0">
                        <a:srgbClr val="A0CA4A">
                          <a:alpha val="49803"/>
                        </a:srgbClr>
                      </a:gs>
                      <a:gs pos="100000">
                        <a:srgbClr val="DCFFA0">
                          <a:alpha val="49803"/>
                        </a:srgbClr>
                      </a:gs>
                    </a:gsLst>
                    <a:lin ang="16200038" scaled="0"/>
                  </a:gradFill>
                  <a:ln w="9525" cap="flat" cmpd="sng">
                    <a:solidFill>
                      <a:srgbClr val="98B954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  <a:effectLst>
                    <a:outerShdw blurRad="63500" dist="23000" dir="5400000">
                      <a:srgbClr val="000000">
                        <a:alpha val="349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endParaRPr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1" name="Google Shape;561;g972ff8af4b_0_7"/>
                  <p:cNvSpPr/>
                  <p:nvPr/>
                </p:nvSpPr>
                <p:spPr>
                  <a:xfrm>
                    <a:off x="5591289" y="5121585"/>
                    <a:ext cx="666900" cy="293400"/>
                  </a:xfrm>
                  <a:prstGeom prst="roundRect">
                    <a:avLst>
                      <a:gd name="adj" fmla="val 16667"/>
                    </a:avLst>
                  </a:prstGeom>
                  <a:gradFill>
                    <a:gsLst>
                      <a:gs pos="0">
                        <a:srgbClr val="D1403C">
                          <a:alpha val="48627"/>
                        </a:srgbClr>
                      </a:gs>
                      <a:gs pos="100000">
                        <a:srgbClr val="FF9A99">
                          <a:alpha val="48627"/>
                        </a:srgbClr>
                      </a:gs>
                    </a:gsLst>
                    <a:lin ang="16200038" scaled="0"/>
                  </a:gradFill>
                  <a:ln w="9525" cap="flat" cmpd="sng">
                    <a:solidFill>
                      <a:srgbClr val="BE4B48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  <a:effectLst>
                    <a:outerShdw blurRad="63500" dist="23000" dir="5400000">
                      <a:srgbClr val="000000">
                        <a:alpha val="349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endParaRPr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562" name="Google Shape;562;g972ff8af4b_0_7"/>
                <p:cNvSpPr/>
                <p:nvPr/>
              </p:nvSpPr>
              <p:spPr>
                <a:xfrm>
                  <a:off x="3368548" y="5118412"/>
                  <a:ext cx="2222700" cy="293400"/>
                </a:xfrm>
                <a:prstGeom prst="roundRect">
                  <a:avLst>
                    <a:gd name="adj" fmla="val 16667"/>
                  </a:avLst>
                </a:prstGeom>
                <a:gradFill>
                  <a:gsLst>
                    <a:gs pos="0">
                      <a:srgbClr val="3F80CD">
                        <a:alpha val="47843"/>
                      </a:srgbClr>
                    </a:gs>
                    <a:gs pos="100000">
                      <a:srgbClr val="9BC1FF">
                        <a:alpha val="47843"/>
                      </a:srgbClr>
                    </a:gs>
                  </a:gsLst>
                  <a:lin ang="16200038" scaled="0"/>
                </a:gradFill>
                <a:ln w="9525" cap="flat" cmpd="sng">
                  <a:solidFill>
                    <a:srgbClr val="4A7EB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63500" dist="23000" dir="540000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63" name="Google Shape;563;g972ff8af4b_0_7"/>
              <p:cNvGrpSpPr/>
              <p:nvPr/>
            </p:nvGrpSpPr>
            <p:grpSpPr>
              <a:xfrm>
                <a:off x="2894709" y="730500"/>
                <a:ext cx="6169648" cy="762236"/>
                <a:chOff x="311263" y="5043609"/>
                <a:chExt cx="6169648" cy="762236"/>
              </a:xfrm>
            </p:grpSpPr>
            <p:grpSp>
              <p:nvGrpSpPr>
                <p:cNvPr id="564" name="Google Shape;564;g972ff8af4b_0_7"/>
                <p:cNvGrpSpPr/>
                <p:nvPr/>
              </p:nvGrpSpPr>
              <p:grpSpPr>
                <a:xfrm>
                  <a:off x="311263" y="5043609"/>
                  <a:ext cx="6169648" cy="762236"/>
                  <a:chOff x="311263" y="5043609"/>
                  <a:chExt cx="6169648" cy="762236"/>
                </a:xfrm>
              </p:grpSpPr>
              <p:grpSp>
                <p:nvGrpSpPr>
                  <p:cNvPr id="565" name="Google Shape;565;g972ff8af4b_0_7"/>
                  <p:cNvGrpSpPr/>
                  <p:nvPr/>
                </p:nvGrpSpPr>
                <p:grpSpPr>
                  <a:xfrm>
                    <a:off x="311263" y="5043609"/>
                    <a:ext cx="6169648" cy="762236"/>
                    <a:chOff x="311263" y="5043609"/>
                    <a:chExt cx="6169648" cy="762236"/>
                  </a:xfrm>
                </p:grpSpPr>
                <p:grpSp>
                  <p:nvGrpSpPr>
                    <p:cNvPr id="566" name="Google Shape;566;g972ff8af4b_0_7"/>
                    <p:cNvGrpSpPr/>
                    <p:nvPr/>
                  </p:nvGrpSpPr>
                  <p:grpSpPr>
                    <a:xfrm>
                      <a:off x="1074493" y="5157349"/>
                      <a:ext cx="5406418" cy="648496"/>
                      <a:chOff x="1074493" y="5157349"/>
                      <a:chExt cx="5406418" cy="648496"/>
                    </a:xfrm>
                  </p:grpSpPr>
                  <p:cxnSp>
                    <p:nvCxnSpPr>
                      <p:cNvPr id="567" name="Google Shape;567;g972ff8af4b_0_7"/>
                      <p:cNvCxnSpPr/>
                      <p:nvPr/>
                    </p:nvCxnSpPr>
                    <p:spPr>
                      <a:xfrm>
                        <a:off x="1074493" y="5293790"/>
                        <a:ext cx="5406000" cy="0"/>
                      </a:xfrm>
                      <a:prstGeom prst="straightConnector1">
                        <a:avLst/>
                      </a:prstGeom>
                      <a:noFill/>
                      <a:ln w="38100" cap="flat" cmpd="sng">
                        <a:solidFill>
                          <a:schemeClr val="dk1"/>
                        </a:solidFill>
                        <a:prstDash val="solid"/>
                        <a:miter lim="800000"/>
                        <a:headEnd type="stealth" w="med" len="med"/>
                        <a:tailEnd type="stealth" w="med" len="med"/>
                      </a:ln>
                      <a:effectLst>
                        <a:outerShdw blurRad="63500" dist="23000" dir="5400000">
                          <a:srgbClr val="000000">
                            <a:alpha val="34900"/>
                          </a:srgbClr>
                        </a:outerShdw>
                      </a:effectLst>
                    </p:spPr>
                  </p:cxnSp>
                  <p:cxnSp>
                    <p:nvCxnSpPr>
                      <p:cNvPr id="568" name="Google Shape;568;g972ff8af4b_0_7"/>
                      <p:cNvCxnSpPr/>
                      <p:nvPr/>
                    </p:nvCxnSpPr>
                    <p:spPr>
                      <a:xfrm>
                        <a:off x="1538093" y="5163695"/>
                        <a:ext cx="0" cy="274500"/>
                      </a:xfrm>
                      <a:prstGeom prst="straightConnector1">
                        <a:avLst/>
                      </a:prstGeom>
                      <a:noFill/>
                      <a:ln w="38100" cap="flat" cmpd="sng">
                        <a:solidFill>
                          <a:schemeClr val="dk1"/>
                        </a:solidFill>
                        <a:prstDash val="solid"/>
                        <a:miter lim="800000"/>
                        <a:headEnd type="none" w="med" len="med"/>
                        <a:tailEnd type="none" w="med" len="med"/>
                      </a:ln>
                      <a:effectLst>
                        <a:outerShdw blurRad="63500" dist="23000" dir="5400000">
                          <a:srgbClr val="000000">
                            <a:alpha val="34900"/>
                          </a:srgbClr>
                        </a:outerShdw>
                      </a:effectLst>
                    </p:spPr>
                  </p:cxnSp>
                  <p:cxnSp>
                    <p:nvCxnSpPr>
                      <p:cNvPr id="569" name="Google Shape;569;g972ff8af4b_0_7"/>
                      <p:cNvCxnSpPr/>
                      <p:nvPr/>
                    </p:nvCxnSpPr>
                    <p:spPr>
                      <a:xfrm>
                        <a:off x="2033447" y="5162109"/>
                        <a:ext cx="0" cy="273000"/>
                      </a:xfrm>
                      <a:prstGeom prst="straightConnector1">
                        <a:avLst/>
                      </a:prstGeom>
                      <a:noFill/>
                      <a:ln w="38100" cap="flat" cmpd="sng">
                        <a:solidFill>
                          <a:schemeClr val="dk1"/>
                        </a:solidFill>
                        <a:prstDash val="solid"/>
                        <a:miter lim="800000"/>
                        <a:headEnd type="none" w="med" len="med"/>
                        <a:tailEnd type="none" w="med" len="med"/>
                      </a:ln>
                      <a:effectLst>
                        <a:outerShdw blurRad="63500" dist="23000" dir="5400000">
                          <a:srgbClr val="000000">
                            <a:alpha val="34900"/>
                          </a:srgbClr>
                        </a:outerShdw>
                      </a:effectLst>
                    </p:spPr>
                  </p:cxnSp>
                  <p:cxnSp>
                    <p:nvCxnSpPr>
                      <p:cNvPr id="570" name="Google Shape;570;g972ff8af4b_0_7"/>
                      <p:cNvCxnSpPr/>
                      <p:nvPr/>
                    </p:nvCxnSpPr>
                    <p:spPr>
                      <a:xfrm>
                        <a:off x="2530390" y="5157349"/>
                        <a:ext cx="0" cy="274500"/>
                      </a:xfrm>
                      <a:prstGeom prst="straightConnector1">
                        <a:avLst/>
                      </a:prstGeom>
                      <a:noFill/>
                      <a:ln w="38100" cap="flat" cmpd="sng">
                        <a:solidFill>
                          <a:schemeClr val="dk1"/>
                        </a:solidFill>
                        <a:prstDash val="solid"/>
                        <a:miter lim="800000"/>
                        <a:headEnd type="none" w="med" len="med"/>
                        <a:tailEnd type="none" w="med" len="med"/>
                      </a:ln>
                      <a:effectLst>
                        <a:outerShdw blurRad="63500" dist="23000" dir="5400000">
                          <a:srgbClr val="000000">
                            <a:alpha val="34900"/>
                          </a:srgbClr>
                        </a:outerShdw>
                      </a:effectLst>
                    </p:spPr>
                  </p:cxnSp>
                  <p:cxnSp>
                    <p:nvCxnSpPr>
                      <p:cNvPr id="571" name="Google Shape;571;g972ff8af4b_0_7"/>
                      <p:cNvCxnSpPr/>
                      <p:nvPr/>
                    </p:nvCxnSpPr>
                    <p:spPr>
                      <a:xfrm>
                        <a:off x="3027331" y="5163695"/>
                        <a:ext cx="0" cy="274500"/>
                      </a:xfrm>
                      <a:prstGeom prst="straightConnector1">
                        <a:avLst/>
                      </a:prstGeom>
                      <a:noFill/>
                      <a:ln w="38100" cap="flat" cmpd="sng">
                        <a:solidFill>
                          <a:schemeClr val="dk1"/>
                        </a:solidFill>
                        <a:prstDash val="solid"/>
                        <a:miter lim="800000"/>
                        <a:headEnd type="none" w="med" len="med"/>
                        <a:tailEnd type="none" w="med" len="med"/>
                      </a:ln>
                      <a:effectLst>
                        <a:outerShdw blurRad="63500" dist="23000" dir="5400000">
                          <a:srgbClr val="000000">
                            <a:alpha val="34900"/>
                          </a:srgbClr>
                        </a:outerShdw>
                      </a:effectLst>
                    </p:spPr>
                  </p:cxnSp>
                  <p:cxnSp>
                    <p:nvCxnSpPr>
                      <p:cNvPr id="572" name="Google Shape;572;g972ff8af4b_0_7"/>
                      <p:cNvCxnSpPr/>
                      <p:nvPr/>
                    </p:nvCxnSpPr>
                    <p:spPr>
                      <a:xfrm>
                        <a:off x="3524273" y="5157349"/>
                        <a:ext cx="0" cy="274500"/>
                      </a:xfrm>
                      <a:prstGeom prst="straightConnector1">
                        <a:avLst/>
                      </a:prstGeom>
                      <a:noFill/>
                      <a:ln w="38100" cap="flat" cmpd="sng">
                        <a:solidFill>
                          <a:schemeClr val="dk1"/>
                        </a:solidFill>
                        <a:prstDash val="solid"/>
                        <a:miter lim="800000"/>
                        <a:headEnd type="none" w="med" len="med"/>
                        <a:tailEnd type="none" w="med" len="med"/>
                      </a:ln>
                      <a:effectLst>
                        <a:outerShdw blurRad="63500" dist="23000" dir="5400000">
                          <a:srgbClr val="000000">
                            <a:alpha val="34900"/>
                          </a:srgbClr>
                        </a:outerShdw>
                      </a:effectLst>
                    </p:spPr>
                  </p:cxnSp>
                  <p:cxnSp>
                    <p:nvCxnSpPr>
                      <p:cNvPr id="573" name="Google Shape;573;g972ff8af4b_0_7"/>
                      <p:cNvCxnSpPr/>
                      <p:nvPr/>
                    </p:nvCxnSpPr>
                    <p:spPr>
                      <a:xfrm>
                        <a:off x="4003750" y="5163695"/>
                        <a:ext cx="0" cy="274500"/>
                      </a:xfrm>
                      <a:prstGeom prst="straightConnector1">
                        <a:avLst/>
                      </a:prstGeom>
                      <a:noFill/>
                      <a:ln w="38100" cap="flat" cmpd="sng">
                        <a:solidFill>
                          <a:schemeClr val="dk1"/>
                        </a:solidFill>
                        <a:prstDash val="solid"/>
                        <a:miter lim="800000"/>
                        <a:headEnd type="none" w="med" len="med"/>
                        <a:tailEnd type="none" w="med" len="med"/>
                      </a:ln>
                      <a:effectLst>
                        <a:outerShdw blurRad="63500" dist="23000" dir="5400000">
                          <a:srgbClr val="000000">
                            <a:alpha val="34900"/>
                          </a:srgbClr>
                        </a:outerShdw>
                      </a:effectLst>
                    </p:spPr>
                  </p:cxnSp>
                  <p:cxnSp>
                    <p:nvCxnSpPr>
                      <p:cNvPr id="574" name="Google Shape;574;g972ff8af4b_0_7"/>
                      <p:cNvCxnSpPr/>
                      <p:nvPr/>
                    </p:nvCxnSpPr>
                    <p:spPr>
                      <a:xfrm>
                        <a:off x="4500691" y="5157349"/>
                        <a:ext cx="0" cy="274500"/>
                      </a:xfrm>
                      <a:prstGeom prst="straightConnector1">
                        <a:avLst/>
                      </a:prstGeom>
                      <a:noFill/>
                      <a:ln w="38100" cap="flat" cmpd="sng">
                        <a:solidFill>
                          <a:schemeClr val="dk1"/>
                        </a:solidFill>
                        <a:prstDash val="solid"/>
                        <a:miter lim="800000"/>
                        <a:headEnd type="none" w="med" len="med"/>
                        <a:tailEnd type="none" w="med" len="med"/>
                      </a:ln>
                      <a:effectLst>
                        <a:outerShdw blurRad="63500" dist="23000" dir="5400000">
                          <a:srgbClr val="000000">
                            <a:alpha val="34900"/>
                          </a:srgbClr>
                        </a:outerShdw>
                      </a:effectLst>
                    </p:spPr>
                  </p:cxnSp>
                  <p:cxnSp>
                    <p:nvCxnSpPr>
                      <p:cNvPr id="575" name="Google Shape;575;g972ff8af4b_0_7"/>
                      <p:cNvCxnSpPr/>
                      <p:nvPr/>
                    </p:nvCxnSpPr>
                    <p:spPr>
                      <a:xfrm>
                        <a:off x="4996045" y="5157349"/>
                        <a:ext cx="0" cy="274500"/>
                      </a:xfrm>
                      <a:prstGeom prst="straightConnector1">
                        <a:avLst/>
                      </a:prstGeom>
                      <a:noFill/>
                      <a:ln w="38100" cap="flat" cmpd="sng">
                        <a:solidFill>
                          <a:schemeClr val="dk1"/>
                        </a:solidFill>
                        <a:prstDash val="solid"/>
                        <a:miter lim="800000"/>
                        <a:headEnd type="none" w="med" len="med"/>
                        <a:tailEnd type="none" w="med" len="med"/>
                      </a:ln>
                      <a:effectLst>
                        <a:outerShdw blurRad="63500" dist="23000" dir="5400000">
                          <a:srgbClr val="000000">
                            <a:alpha val="34900"/>
                          </a:srgbClr>
                        </a:outerShdw>
                      </a:effectLst>
                    </p:spPr>
                  </p:cxnSp>
                  <p:cxnSp>
                    <p:nvCxnSpPr>
                      <p:cNvPr id="576" name="Google Shape;576;g972ff8af4b_0_7"/>
                      <p:cNvCxnSpPr/>
                      <p:nvPr/>
                    </p:nvCxnSpPr>
                    <p:spPr>
                      <a:xfrm>
                        <a:off x="5492987" y="5157349"/>
                        <a:ext cx="0" cy="274500"/>
                      </a:xfrm>
                      <a:prstGeom prst="straightConnector1">
                        <a:avLst/>
                      </a:prstGeom>
                      <a:noFill/>
                      <a:ln w="38100" cap="flat" cmpd="sng">
                        <a:solidFill>
                          <a:schemeClr val="dk1"/>
                        </a:solidFill>
                        <a:prstDash val="solid"/>
                        <a:miter lim="800000"/>
                        <a:headEnd type="none" w="med" len="med"/>
                        <a:tailEnd type="none" w="med" len="med"/>
                      </a:ln>
                      <a:effectLst>
                        <a:outerShdw blurRad="63500" dist="23000" dir="5400000">
                          <a:srgbClr val="000000">
                            <a:alpha val="34900"/>
                          </a:srgbClr>
                        </a:outerShdw>
                      </a:effectLst>
                    </p:spPr>
                  </p:cxnSp>
                  <p:sp>
                    <p:nvSpPr>
                      <p:cNvPr id="577" name="Google Shape;577;g972ff8af4b_0_7"/>
                      <p:cNvSpPr txBox="1"/>
                      <p:nvPr/>
                    </p:nvSpPr>
                    <p:spPr>
                      <a:xfrm>
                        <a:off x="1281911" y="5436545"/>
                        <a:ext cx="5199000" cy="36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t" anchorCtr="0">
                        <a:noAutofit/>
                      </a:bodyPr>
                      <a:lstStyle/>
                      <a:p>
                        <a:pPr>
                          <a:buClr>
                            <a:schemeClr val="dk1"/>
                          </a:buClr>
                          <a:buSzPts val="1800"/>
                        </a:pPr>
                        <a:r>
                          <a:rPr lang="en-US" sz="1800" dirty="0">
                            <a:solidFill>
                              <a:schemeClr val="dk1"/>
                            </a:solidFill>
                            <a:latin typeface="Calibri"/>
                            <a:ea typeface="Calibri"/>
                            <a:cs typeface="Calibri"/>
                            <a:sym typeface="Calibri"/>
                          </a:rPr>
                          <a:t>-40    -20     0       20     40     60     80    100    120   140 </a:t>
                        </a:r>
                        <a:endParaRPr dirty="0"/>
                      </a:p>
                    </p:txBody>
                  </p:sp>
                  <p:cxnSp>
                    <p:nvCxnSpPr>
                      <p:cNvPr id="578" name="Google Shape;578;g972ff8af4b_0_7"/>
                      <p:cNvCxnSpPr/>
                      <p:nvPr/>
                    </p:nvCxnSpPr>
                    <p:spPr>
                      <a:xfrm>
                        <a:off x="5989929" y="5163695"/>
                        <a:ext cx="0" cy="274500"/>
                      </a:xfrm>
                      <a:prstGeom prst="straightConnector1">
                        <a:avLst/>
                      </a:prstGeom>
                      <a:noFill/>
                      <a:ln w="38100" cap="flat" cmpd="sng">
                        <a:solidFill>
                          <a:schemeClr val="dk1"/>
                        </a:solidFill>
                        <a:prstDash val="solid"/>
                        <a:miter lim="800000"/>
                        <a:headEnd type="none" w="med" len="med"/>
                        <a:tailEnd type="none" w="med" len="med"/>
                      </a:ln>
                      <a:effectLst>
                        <a:outerShdw blurRad="63500" dist="23000" dir="5400000">
                          <a:srgbClr val="000000">
                            <a:alpha val="34900"/>
                          </a:srgbClr>
                        </a:outerShdw>
                      </a:effectLst>
                    </p:spPr>
                  </p:cxnSp>
                </p:grpSp>
                <p:sp>
                  <p:nvSpPr>
                    <p:cNvPr id="579" name="Google Shape;579;g972ff8af4b_0_7"/>
                    <p:cNvSpPr txBox="1"/>
                    <p:nvPr/>
                  </p:nvSpPr>
                  <p:spPr>
                    <a:xfrm>
                      <a:off x="311263" y="5043609"/>
                      <a:ext cx="677700" cy="3693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>
                        <a:buClr>
                          <a:schemeClr val="dk1"/>
                        </a:buClr>
                        <a:buSzPts val="1800"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G, ˚C</a:t>
                      </a:r>
                      <a:endParaRPr/>
                    </a:p>
                  </p:txBody>
                </p:sp>
              </p:grpSp>
              <p:sp>
                <p:nvSpPr>
                  <p:cNvPr id="580" name="Google Shape;580;g972ff8af4b_0_7"/>
                  <p:cNvSpPr/>
                  <p:nvPr/>
                </p:nvSpPr>
                <p:spPr>
                  <a:xfrm>
                    <a:off x="1302036" y="5120931"/>
                    <a:ext cx="1605000" cy="293400"/>
                  </a:xfrm>
                  <a:prstGeom prst="roundRect">
                    <a:avLst>
                      <a:gd name="adj" fmla="val 16667"/>
                    </a:avLst>
                  </a:prstGeom>
                  <a:gradFill>
                    <a:gsLst>
                      <a:gs pos="0">
                        <a:srgbClr val="A0CA4A">
                          <a:alpha val="49803"/>
                        </a:srgbClr>
                      </a:gs>
                      <a:gs pos="100000">
                        <a:srgbClr val="DCFFA0">
                          <a:alpha val="49803"/>
                        </a:srgbClr>
                      </a:gs>
                    </a:gsLst>
                    <a:lin ang="16200038" scaled="0"/>
                  </a:gradFill>
                  <a:ln w="9525" cap="flat" cmpd="sng">
                    <a:solidFill>
                      <a:srgbClr val="98B954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  <a:effectLst>
                    <a:outerShdw blurRad="63500" dist="23000" dir="5400000">
                      <a:srgbClr val="000000">
                        <a:alpha val="349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endParaRPr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1" name="Google Shape;581;g972ff8af4b_0_7"/>
                  <p:cNvSpPr/>
                  <p:nvPr/>
                </p:nvSpPr>
                <p:spPr>
                  <a:xfrm>
                    <a:off x="5287094" y="5120931"/>
                    <a:ext cx="976500" cy="293400"/>
                  </a:xfrm>
                  <a:prstGeom prst="roundRect">
                    <a:avLst>
                      <a:gd name="adj" fmla="val 16667"/>
                    </a:avLst>
                  </a:prstGeom>
                  <a:gradFill>
                    <a:gsLst>
                      <a:gs pos="0">
                        <a:srgbClr val="D1403C">
                          <a:alpha val="48627"/>
                        </a:srgbClr>
                      </a:gs>
                      <a:gs pos="100000">
                        <a:srgbClr val="FF9A99">
                          <a:alpha val="48627"/>
                        </a:srgbClr>
                      </a:gs>
                    </a:gsLst>
                    <a:lin ang="16200038" scaled="0"/>
                  </a:gradFill>
                  <a:ln w="9525" cap="flat" cmpd="sng">
                    <a:solidFill>
                      <a:srgbClr val="BE4B48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  <a:effectLst>
                    <a:outerShdw blurRad="63500" dist="23000" dir="5400000">
                      <a:srgbClr val="000000">
                        <a:alpha val="349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endParaRPr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582" name="Google Shape;582;g972ff8af4b_0_7"/>
                <p:cNvSpPr/>
                <p:nvPr/>
              </p:nvSpPr>
              <p:spPr>
                <a:xfrm>
                  <a:off x="2907172" y="5117756"/>
                  <a:ext cx="2379900" cy="293400"/>
                </a:xfrm>
                <a:prstGeom prst="roundRect">
                  <a:avLst>
                    <a:gd name="adj" fmla="val 16667"/>
                  </a:avLst>
                </a:prstGeom>
                <a:gradFill>
                  <a:gsLst>
                    <a:gs pos="0">
                      <a:srgbClr val="3F80CD">
                        <a:alpha val="47843"/>
                      </a:srgbClr>
                    </a:gs>
                    <a:gs pos="100000">
                      <a:srgbClr val="9BC1FF">
                        <a:alpha val="47843"/>
                      </a:srgbClr>
                    </a:gs>
                  </a:gsLst>
                  <a:lin ang="16200038" scaled="0"/>
                </a:gradFill>
                <a:ln w="9525" cap="flat" cmpd="sng">
                  <a:solidFill>
                    <a:srgbClr val="4A7EB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63500" dist="23000" dir="540000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cxnSp>
            <p:nvCxnSpPr>
              <p:cNvPr id="583" name="Google Shape;583;g972ff8af4b_0_7"/>
              <p:cNvCxnSpPr/>
              <p:nvPr/>
            </p:nvCxnSpPr>
            <p:spPr>
              <a:xfrm>
                <a:off x="7272496" y="-50611"/>
                <a:ext cx="0" cy="20958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63500" dist="23000" dir="5400000">
                  <a:srgbClr val="000000">
                    <a:alpha val="34900"/>
                  </a:srgbClr>
                </a:outerShdw>
              </a:effectLst>
            </p:spPr>
          </p:cxnSp>
          <p:grpSp>
            <p:nvGrpSpPr>
              <p:cNvPr id="584" name="Google Shape;584;g972ff8af4b_0_7"/>
              <p:cNvGrpSpPr/>
              <p:nvPr/>
            </p:nvGrpSpPr>
            <p:grpSpPr>
              <a:xfrm>
                <a:off x="2928386" y="1376473"/>
                <a:ext cx="6168895" cy="719470"/>
                <a:chOff x="311262" y="5043610"/>
                <a:chExt cx="6168895" cy="719470"/>
              </a:xfrm>
            </p:grpSpPr>
            <p:sp>
              <p:nvSpPr>
                <p:cNvPr id="585" name="Google Shape;585;g972ff8af4b_0_7"/>
                <p:cNvSpPr/>
                <p:nvPr/>
              </p:nvSpPr>
              <p:spPr>
                <a:xfrm>
                  <a:off x="2713137" y="5122261"/>
                  <a:ext cx="1722600" cy="288600"/>
                </a:xfrm>
                <a:prstGeom prst="roundRect">
                  <a:avLst>
                    <a:gd name="adj" fmla="val 16667"/>
                  </a:avLst>
                </a:prstGeom>
                <a:gradFill>
                  <a:gsLst>
                    <a:gs pos="0">
                      <a:srgbClr val="3F80CD">
                        <a:alpha val="47843"/>
                      </a:srgbClr>
                    </a:gs>
                    <a:gs pos="100000">
                      <a:srgbClr val="9BC1FF">
                        <a:alpha val="47843"/>
                      </a:srgbClr>
                    </a:gs>
                  </a:gsLst>
                  <a:lin ang="16200038" scaled="0"/>
                </a:gradFill>
                <a:ln w="9525" cap="flat" cmpd="sng">
                  <a:solidFill>
                    <a:srgbClr val="4A7EB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63500" dist="23000" dir="540000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586" name="Google Shape;586;g972ff8af4b_0_7"/>
                <p:cNvGrpSpPr/>
                <p:nvPr/>
              </p:nvGrpSpPr>
              <p:grpSpPr>
                <a:xfrm>
                  <a:off x="311262" y="5043610"/>
                  <a:ext cx="6168895" cy="719470"/>
                  <a:chOff x="311262" y="5043610"/>
                  <a:chExt cx="6168895" cy="719470"/>
                </a:xfrm>
              </p:grpSpPr>
              <p:grpSp>
                <p:nvGrpSpPr>
                  <p:cNvPr id="587" name="Google Shape;587;g972ff8af4b_0_7"/>
                  <p:cNvGrpSpPr/>
                  <p:nvPr/>
                </p:nvGrpSpPr>
                <p:grpSpPr>
                  <a:xfrm>
                    <a:off x="311262" y="5043610"/>
                    <a:ext cx="6168895" cy="719470"/>
                    <a:chOff x="311262" y="5043610"/>
                    <a:chExt cx="6168895" cy="719470"/>
                  </a:xfrm>
                </p:grpSpPr>
                <p:grpSp>
                  <p:nvGrpSpPr>
                    <p:cNvPr id="588" name="Google Shape;588;g972ff8af4b_0_7"/>
                    <p:cNvGrpSpPr/>
                    <p:nvPr/>
                  </p:nvGrpSpPr>
                  <p:grpSpPr>
                    <a:xfrm>
                      <a:off x="1074157" y="5161852"/>
                      <a:ext cx="5406000" cy="601228"/>
                      <a:chOff x="1074157" y="5161852"/>
                      <a:chExt cx="5406000" cy="601228"/>
                    </a:xfrm>
                  </p:grpSpPr>
                  <p:cxnSp>
                    <p:nvCxnSpPr>
                      <p:cNvPr id="589" name="Google Shape;589;g972ff8af4b_0_7"/>
                      <p:cNvCxnSpPr/>
                      <p:nvPr/>
                    </p:nvCxnSpPr>
                    <p:spPr>
                      <a:xfrm>
                        <a:off x="1074157" y="5298294"/>
                        <a:ext cx="5406000" cy="0"/>
                      </a:xfrm>
                      <a:prstGeom prst="straightConnector1">
                        <a:avLst/>
                      </a:prstGeom>
                      <a:noFill/>
                      <a:ln w="38100" cap="flat" cmpd="sng">
                        <a:solidFill>
                          <a:schemeClr val="dk1"/>
                        </a:solidFill>
                        <a:prstDash val="solid"/>
                        <a:miter lim="800000"/>
                        <a:headEnd type="stealth" w="med" len="med"/>
                        <a:tailEnd type="stealth" w="med" len="med"/>
                      </a:ln>
                      <a:effectLst>
                        <a:outerShdw blurRad="63500" dist="23000" dir="5400000">
                          <a:srgbClr val="000000">
                            <a:alpha val="34900"/>
                          </a:srgbClr>
                        </a:outerShdw>
                      </a:effectLst>
                    </p:spPr>
                  </p:cxnSp>
                  <p:cxnSp>
                    <p:nvCxnSpPr>
                      <p:cNvPr id="590" name="Google Shape;590;g972ff8af4b_0_7"/>
                      <p:cNvCxnSpPr/>
                      <p:nvPr/>
                    </p:nvCxnSpPr>
                    <p:spPr>
                      <a:xfrm>
                        <a:off x="1537757" y="5168198"/>
                        <a:ext cx="0" cy="269700"/>
                      </a:xfrm>
                      <a:prstGeom prst="straightConnector1">
                        <a:avLst/>
                      </a:prstGeom>
                      <a:noFill/>
                      <a:ln w="38100" cap="flat" cmpd="sng">
                        <a:solidFill>
                          <a:schemeClr val="dk1"/>
                        </a:solidFill>
                        <a:prstDash val="solid"/>
                        <a:miter lim="800000"/>
                        <a:headEnd type="none" w="med" len="med"/>
                        <a:tailEnd type="none" w="med" len="med"/>
                      </a:ln>
                      <a:effectLst>
                        <a:outerShdw blurRad="63500" dist="23000" dir="5400000">
                          <a:srgbClr val="000000">
                            <a:alpha val="34900"/>
                          </a:srgbClr>
                        </a:outerShdw>
                      </a:effectLst>
                    </p:spPr>
                  </p:cxnSp>
                  <p:cxnSp>
                    <p:nvCxnSpPr>
                      <p:cNvPr id="591" name="Google Shape;591;g972ff8af4b_0_7"/>
                      <p:cNvCxnSpPr/>
                      <p:nvPr/>
                    </p:nvCxnSpPr>
                    <p:spPr>
                      <a:xfrm>
                        <a:off x="2015647" y="5166612"/>
                        <a:ext cx="0" cy="268200"/>
                      </a:xfrm>
                      <a:prstGeom prst="straightConnector1">
                        <a:avLst/>
                      </a:prstGeom>
                      <a:noFill/>
                      <a:ln w="38100" cap="flat" cmpd="sng">
                        <a:solidFill>
                          <a:schemeClr val="dk1"/>
                        </a:solidFill>
                        <a:prstDash val="solid"/>
                        <a:miter lim="800000"/>
                        <a:headEnd type="none" w="med" len="med"/>
                        <a:tailEnd type="none" w="med" len="med"/>
                      </a:ln>
                      <a:effectLst>
                        <a:outerShdw blurRad="63500" dist="23000" dir="5400000">
                          <a:srgbClr val="000000">
                            <a:alpha val="34900"/>
                          </a:srgbClr>
                        </a:outerShdw>
                      </a:effectLst>
                    </p:spPr>
                  </p:cxnSp>
                  <p:cxnSp>
                    <p:nvCxnSpPr>
                      <p:cNvPr id="592" name="Google Shape;592;g972ff8af4b_0_7"/>
                      <p:cNvCxnSpPr/>
                      <p:nvPr/>
                    </p:nvCxnSpPr>
                    <p:spPr>
                      <a:xfrm>
                        <a:off x="2512589" y="5161852"/>
                        <a:ext cx="0" cy="269700"/>
                      </a:xfrm>
                      <a:prstGeom prst="straightConnector1">
                        <a:avLst/>
                      </a:prstGeom>
                      <a:noFill/>
                      <a:ln w="38100" cap="flat" cmpd="sng">
                        <a:solidFill>
                          <a:schemeClr val="dk1"/>
                        </a:solidFill>
                        <a:prstDash val="solid"/>
                        <a:miter lim="800000"/>
                        <a:headEnd type="none" w="med" len="med"/>
                        <a:tailEnd type="none" w="med" len="med"/>
                      </a:ln>
                      <a:effectLst>
                        <a:outerShdw blurRad="63500" dist="23000" dir="5400000">
                          <a:srgbClr val="000000">
                            <a:alpha val="34900"/>
                          </a:srgbClr>
                        </a:outerShdw>
                      </a:effectLst>
                    </p:spPr>
                  </p:cxnSp>
                  <p:cxnSp>
                    <p:nvCxnSpPr>
                      <p:cNvPr id="593" name="Google Shape;593;g972ff8af4b_0_7"/>
                      <p:cNvCxnSpPr/>
                      <p:nvPr/>
                    </p:nvCxnSpPr>
                    <p:spPr>
                      <a:xfrm>
                        <a:off x="3009530" y="5168198"/>
                        <a:ext cx="0" cy="269700"/>
                      </a:xfrm>
                      <a:prstGeom prst="straightConnector1">
                        <a:avLst/>
                      </a:prstGeom>
                      <a:noFill/>
                      <a:ln w="38100" cap="flat" cmpd="sng">
                        <a:solidFill>
                          <a:schemeClr val="dk1"/>
                        </a:solidFill>
                        <a:prstDash val="solid"/>
                        <a:miter lim="800000"/>
                        <a:headEnd type="none" w="med" len="med"/>
                        <a:tailEnd type="none" w="med" len="med"/>
                      </a:ln>
                      <a:effectLst>
                        <a:outerShdw blurRad="63500" dist="23000" dir="5400000">
                          <a:srgbClr val="000000">
                            <a:alpha val="34900"/>
                          </a:srgbClr>
                        </a:outerShdw>
                      </a:effectLst>
                    </p:spPr>
                  </p:cxnSp>
                  <p:cxnSp>
                    <p:nvCxnSpPr>
                      <p:cNvPr id="594" name="Google Shape;594;g972ff8af4b_0_7"/>
                      <p:cNvCxnSpPr/>
                      <p:nvPr/>
                    </p:nvCxnSpPr>
                    <p:spPr>
                      <a:xfrm>
                        <a:off x="3506472" y="5161852"/>
                        <a:ext cx="0" cy="269700"/>
                      </a:xfrm>
                      <a:prstGeom prst="straightConnector1">
                        <a:avLst/>
                      </a:prstGeom>
                      <a:noFill/>
                      <a:ln w="38100" cap="flat" cmpd="sng">
                        <a:solidFill>
                          <a:schemeClr val="dk1"/>
                        </a:solidFill>
                        <a:prstDash val="solid"/>
                        <a:miter lim="800000"/>
                        <a:headEnd type="none" w="med" len="med"/>
                        <a:tailEnd type="none" w="med" len="med"/>
                      </a:ln>
                      <a:effectLst>
                        <a:outerShdw blurRad="63500" dist="23000" dir="5400000">
                          <a:srgbClr val="000000">
                            <a:alpha val="34900"/>
                          </a:srgbClr>
                        </a:outerShdw>
                      </a:effectLst>
                    </p:spPr>
                  </p:cxnSp>
                  <p:cxnSp>
                    <p:nvCxnSpPr>
                      <p:cNvPr id="595" name="Google Shape;595;g972ff8af4b_0_7"/>
                      <p:cNvCxnSpPr/>
                      <p:nvPr/>
                    </p:nvCxnSpPr>
                    <p:spPr>
                      <a:xfrm>
                        <a:off x="4003413" y="5168198"/>
                        <a:ext cx="0" cy="269700"/>
                      </a:xfrm>
                      <a:prstGeom prst="straightConnector1">
                        <a:avLst/>
                      </a:prstGeom>
                      <a:noFill/>
                      <a:ln w="38100" cap="flat" cmpd="sng">
                        <a:solidFill>
                          <a:schemeClr val="dk1"/>
                        </a:solidFill>
                        <a:prstDash val="solid"/>
                        <a:miter lim="800000"/>
                        <a:headEnd type="none" w="med" len="med"/>
                        <a:tailEnd type="none" w="med" len="med"/>
                      </a:ln>
                      <a:effectLst>
                        <a:outerShdw blurRad="63500" dist="23000" dir="5400000">
                          <a:srgbClr val="000000">
                            <a:alpha val="34900"/>
                          </a:srgbClr>
                        </a:outerShdw>
                      </a:effectLst>
                    </p:spPr>
                  </p:cxnSp>
                  <p:cxnSp>
                    <p:nvCxnSpPr>
                      <p:cNvPr id="596" name="Google Shape;596;g972ff8af4b_0_7"/>
                      <p:cNvCxnSpPr/>
                      <p:nvPr/>
                    </p:nvCxnSpPr>
                    <p:spPr>
                      <a:xfrm>
                        <a:off x="4500355" y="5161852"/>
                        <a:ext cx="0" cy="269700"/>
                      </a:xfrm>
                      <a:prstGeom prst="straightConnector1">
                        <a:avLst/>
                      </a:prstGeom>
                      <a:noFill/>
                      <a:ln w="38100" cap="flat" cmpd="sng">
                        <a:solidFill>
                          <a:schemeClr val="dk1"/>
                        </a:solidFill>
                        <a:prstDash val="solid"/>
                        <a:miter lim="800000"/>
                        <a:headEnd type="none" w="med" len="med"/>
                        <a:tailEnd type="none" w="med" len="med"/>
                      </a:ln>
                      <a:effectLst>
                        <a:outerShdw blurRad="63500" dist="23000" dir="5400000">
                          <a:srgbClr val="000000">
                            <a:alpha val="34900"/>
                          </a:srgbClr>
                        </a:outerShdw>
                      </a:effectLst>
                    </p:spPr>
                  </p:cxnSp>
                  <p:cxnSp>
                    <p:nvCxnSpPr>
                      <p:cNvPr id="597" name="Google Shape;597;g972ff8af4b_0_7"/>
                      <p:cNvCxnSpPr/>
                      <p:nvPr/>
                    </p:nvCxnSpPr>
                    <p:spPr>
                      <a:xfrm>
                        <a:off x="4995709" y="5161852"/>
                        <a:ext cx="0" cy="269700"/>
                      </a:xfrm>
                      <a:prstGeom prst="straightConnector1">
                        <a:avLst/>
                      </a:prstGeom>
                      <a:noFill/>
                      <a:ln w="38100" cap="flat" cmpd="sng">
                        <a:solidFill>
                          <a:schemeClr val="dk1"/>
                        </a:solidFill>
                        <a:prstDash val="solid"/>
                        <a:miter lim="800000"/>
                        <a:headEnd type="none" w="med" len="med"/>
                        <a:tailEnd type="none" w="med" len="med"/>
                      </a:ln>
                      <a:effectLst>
                        <a:outerShdw blurRad="63500" dist="23000" dir="5400000">
                          <a:srgbClr val="000000">
                            <a:alpha val="34900"/>
                          </a:srgbClr>
                        </a:outerShdw>
                      </a:effectLst>
                    </p:spPr>
                  </p:cxnSp>
                  <p:cxnSp>
                    <p:nvCxnSpPr>
                      <p:cNvPr id="598" name="Google Shape;598;g972ff8af4b_0_7"/>
                      <p:cNvCxnSpPr/>
                      <p:nvPr/>
                    </p:nvCxnSpPr>
                    <p:spPr>
                      <a:xfrm>
                        <a:off x="5492650" y="5161852"/>
                        <a:ext cx="0" cy="269700"/>
                      </a:xfrm>
                      <a:prstGeom prst="straightConnector1">
                        <a:avLst/>
                      </a:prstGeom>
                      <a:noFill/>
                      <a:ln w="38100" cap="flat" cmpd="sng">
                        <a:solidFill>
                          <a:schemeClr val="dk1"/>
                        </a:solidFill>
                        <a:prstDash val="solid"/>
                        <a:miter lim="800000"/>
                        <a:headEnd type="none" w="med" len="med"/>
                        <a:tailEnd type="none" w="med" len="med"/>
                      </a:ln>
                      <a:effectLst>
                        <a:outerShdw blurRad="63500" dist="23000" dir="5400000">
                          <a:srgbClr val="000000">
                            <a:alpha val="34900"/>
                          </a:srgbClr>
                        </a:outerShdw>
                      </a:effectLst>
                    </p:spPr>
                  </p:cxnSp>
                  <p:sp>
                    <p:nvSpPr>
                      <p:cNvPr id="599" name="Google Shape;599;g972ff8af4b_0_7"/>
                      <p:cNvSpPr txBox="1"/>
                      <p:nvPr/>
                    </p:nvSpPr>
                    <p:spPr>
                      <a:xfrm>
                        <a:off x="1266537" y="5393780"/>
                        <a:ext cx="5199000" cy="36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t" anchorCtr="0">
                        <a:noAutofit/>
                      </a:bodyPr>
                      <a:lstStyle/>
                      <a:p>
                        <a:pPr>
                          <a:buClr>
                            <a:schemeClr val="dk1"/>
                          </a:buClr>
                          <a:buSzPts val="1800"/>
                        </a:pPr>
                        <a:r>
                          <a:rPr lang="en-US" sz="1800">
                            <a:solidFill>
                              <a:schemeClr val="dk1"/>
                            </a:solidFill>
                            <a:latin typeface="Calibri"/>
                            <a:ea typeface="Calibri"/>
                            <a:cs typeface="Calibri"/>
                            <a:sym typeface="Calibri"/>
                          </a:rPr>
                          <a:t>-40    -20     0       20     40     60     80    100    120   140 </a:t>
                        </a:r>
                        <a:endParaRPr/>
                      </a:p>
                    </p:txBody>
                  </p:sp>
                  <p:cxnSp>
                    <p:nvCxnSpPr>
                      <p:cNvPr id="600" name="Google Shape;600;g972ff8af4b_0_7"/>
                      <p:cNvCxnSpPr/>
                      <p:nvPr/>
                    </p:nvCxnSpPr>
                    <p:spPr>
                      <a:xfrm>
                        <a:off x="5989592" y="5168198"/>
                        <a:ext cx="0" cy="269700"/>
                      </a:xfrm>
                      <a:prstGeom prst="straightConnector1">
                        <a:avLst/>
                      </a:prstGeom>
                      <a:noFill/>
                      <a:ln w="38100" cap="flat" cmpd="sng">
                        <a:solidFill>
                          <a:schemeClr val="dk1"/>
                        </a:solidFill>
                        <a:prstDash val="solid"/>
                        <a:miter lim="800000"/>
                        <a:headEnd type="none" w="med" len="med"/>
                        <a:tailEnd type="none" w="med" len="med"/>
                      </a:ln>
                      <a:effectLst>
                        <a:outerShdw blurRad="63500" dist="23000" dir="5400000">
                          <a:srgbClr val="000000">
                            <a:alpha val="34900"/>
                          </a:srgbClr>
                        </a:outerShdw>
                      </a:effectLst>
                    </p:spPr>
                  </p:cxnSp>
                </p:grpSp>
                <p:sp>
                  <p:nvSpPr>
                    <p:cNvPr id="601" name="Google Shape;601;g972ff8af4b_0_7"/>
                    <p:cNvSpPr txBox="1"/>
                    <p:nvPr/>
                  </p:nvSpPr>
                  <p:spPr>
                    <a:xfrm>
                      <a:off x="311262" y="5043610"/>
                      <a:ext cx="697200" cy="3693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>
                        <a:buClr>
                          <a:schemeClr val="dk1"/>
                        </a:buClr>
                        <a:buSzPts val="1800"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B, ˚C</a:t>
                      </a:r>
                      <a:endParaRPr/>
                    </a:p>
                  </p:txBody>
                </p:sp>
              </p:grpSp>
              <p:sp>
                <p:nvSpPr>
                  <p:cNvPr id="602" name="Google Shape;602;g972ff8af4b_0_7"/>
                  <p:cNvSpPr/>
                  <p:nvPr/>
                </p:nvSpPr>
                <p:spPr>
                  <a:xfrm>
                    <a:off x="4426237" y="5125435"/>
                    <a:ext cx="1836900" cy="288600"/>
                  </a:xfrm>
                  <a:prstGeom prst="roundRect">
                    <a:avLst>
                      <a:gd name="adj" fmla="val 16667"/>
                    </a:avLst>
                  </a:prstGeom>
                  <a:gradFill>
                    <a:gsLst>
                      <a:gs pos="0">
                        <a:srgbClr val="D1403C">
                          <a:alpha val="48627"/>
                        </a:srgbClr>
                      </a:gs>
                      <a:gs pos="100000">
                        <a:srgbClr val="FF9A99">
                          <a:alpha val="48627"/>
                        </a:srgbClr>
                      </a:gs>
                    </a:gsLst>
                    <a:lin ang="16200038" scaled="0"/>
                  </a:gradFill>
                  <a:ln w="9525" cap="flat" cmpd="sng">
                    <a:solidFill>
                      <a:srgbClr val="BE4B48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  <a:effectLst>
                    <a:outerShdw blurRad="63500" dist="23000" dir="5400000">
                      <a:srgbClr val="000000">
                        <a:alpha val="349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endParaRPr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3" name="Google Shape;603;g972ff8af4b_0_7"/>
                  <p:cNvSpPr/>
                  <p:nvPr/>
                </p:nvSpPr>
                <p:spPr>
                  <a:xfrm>
                    <a:off x="1301697" y="5125434"/>
                    <a:ext cx="1401900" cy="288600"/>
                  </a:xfrm>
                  <a:prstGeom prst="roundRect">
                    <a:avLst>
                      <a:gd name="adj" fmla="val 16667"/>
                    </a:avLst>
                  </a:prstGeom>
                  <a:gradFill>
                    <a:gsLst>
                      <a:gs pos="0">
                        <a:srgbClr val="A0CA4A">
                          <a:alpha val="49803"/>
                        </a:srgbClr>
                      </a:gs>
                      <a:gs pos="100000">
                        <a:srgbClr val="DCFFA0">
                          <a:alpha val="49803"/>
                        </a:srgbClr>
                      </a:gs>
                    </a:gsLst>
                    <a:lin ang="16200038" scaled="0"/>
                  </a:gradFill>
                  <a:ln w="9525" cap="flat" cmpd="sng">
                    <a:solidFill>
                      <a:srgbClr val="98B954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  <a:effectLst>
                    <a:outerShdw blurRad="63500" dist="23000" dir="5400000">
                      <a:srgbClr val="000000">
                        <a:alpha val="349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endParaRPr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sp>
        <p:nvSpPr>
          <p:cNvPr id="604" name="Google Shape;604;g972ff8af4b_0_7"/>
          <p:cNvSpPr txBox="1"/>
          <p:nvPr/>
        </p:nvSpPr>
        <p:spPr>
          <a:xfrm>
            <a:off x="6291250" y="4692650"/>
            <a:ext cx="884100" cy="9558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L/G Sep. 85˚C</a:t>
            </a:r>
            <a:endParaRPr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49A77E7B-0330-8DC1-15BB-91BA4E0B41C0}"/>
              </a:ext>
            </a:extLst>
          </p:cNvPr>
          <p:cNvSpPr/>
          <p:nvPr/>
        </p:nvSpPr>
        <p:spPr>
          <a:xfrm>
            <a:off x="8144715" y="5248232"/>
            <a:ext cx="271370" cy="284203"/>
          </a:xfrm>
          <a:prstGeom prst="arc">
            <a:avLst>
              <a:gd name="adj1" fmla="val 10877549"/>
              <a:gd name="adj2" fmla="val 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E39EF89-39AF-B965-47C2-D5A4473B5333}"/>
              </a:ext>
            </a:extLst>
          </p:cNvPr>
          <p:cNvSpPr/>
          <p:nvPr/>
        </p:nvSpPr>
        <p:spPr>
          <a:xfrm>
            <a:off x="8362950" y="72668"/>
            <a:ext cx="3725857" cy="1055100"/>
          </a:xfrm>
          <a:prstGeom prst="roundRect">
            <a:avLst>
              <a:gd name="adj" fmla="val 24900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Google Shape;90;p2">
            <a:extLst>
              <a:ext uri="{FF2B5EF4-FFF2-40B4-BE49-F238E27FC236}">
                <a16:creationId xmlns:a16="http://schemas.microsoft.com/office/drawing/2014/main" id="{DA9F600A-56B2-0937-60DE-9856EBC4E60C}"/>
              </a:ext>
            </a:extLst>
          </p:cNvPr>
          <p:cNvSpPr txBox="1">
            <a:spLocks/>
          </p:cNvSpPr>
          <p:nvPr/>
        </p:nvSpPr>
        <p:spPr>
          <a:xfrm>
            <a:off x="8860987" y="-8207"/>
            <a:ext cx="2577379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400" b="1" dirty="0">
                <a:solidFill>
                  <a:schemeClr val="tx1"/>
                </a:solidFill>
              </a:rPr>
              <a:t>Produce P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Google Shape;90;p2">
            <a:extLst>
              <a:ext uri="{FF2B5EF4-FFF2-40B4-BE49-F238E27FC236}">
                <a16:creationId xmlns:a16="http://schemas.microsoft.com/office/drawing/2014/main" id="{8AA98D33-1C4D-483C-8734-0BB440016C88}"/>
              </a:ext>
            </a:extLst>
          </p:cNvPr>
          <p:cNvSpPr txBox="1">
            <a:spLocks/>
          </p:cNvSpPr>
          <p:nvPr/>
        </p:nvSpPr>
        <p:spPr>
          <a:xfrm>
            <a:off x="8860987" y="432239"/>
            <a:ext cx="31321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400" b="1" dirty="0">
                <a:solidFill>
                  <a:schemeClr val="tx1"/>
                </a:solidFill>
              </a:rPr>
              <a:t>Can we make it better?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9ACB23-3C06-9975-AB7F-3EBA1BAA09B6}"/>
              </a:ext>
            </a:extLst>
          </p:cNvPr>
          <p:cNvSpPr/>
          <p:nvPr/>
        </p:nvSpPr>
        <p:spPr>
          <a:xfrm>
            <a:off x="8549040" y="263249"/>
            <a:ext cx="311947" cy="31625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D9DD52-908F-523C-6F05-6E8B45134DB4}"/>
              </a:ext>
            </a:extLst>
          </p:cNvPr>
          <p:cNvSpPr/>
          <p:nvPr/>
        </p:nvSpPr>
        <p:spPr>
          <a:xfrm>
            <a:off x="8557915" y="674383"/>
            <a:ext cx="311947" cy="31625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A9D94A-7520-B61C-0C8B-B60D87CE76F9}"/>
              </a:ext>
            </a:extLst>
          </p:cNvPr>
          <p:cNvGrpSpPr/>
          <p:nvPr/>
        </p:nvGrpSpPr>
        <p:grpSpPr>
          <a:xfrm>
            <a:off x="8557915" y="290138"/>
            <a:ext cx="392489" cy="213279"/>
            <a:chOff x="762000" y="759031"/>
            <a:chExt cx="392489" cy="213279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685BF66-BE49-D51A-7B71-06255CD529E0}"/>
                </a:ext>
              </a:extLst>
            </p:cNvPr>
            <p:cNvCxnSpPr/>
            <p:nvPr/>
          </p:nvCxnSpPr>
          <p:spPr>
            <a:xfrm>
              <a:off x="762000" y="850704"/>
              <a:ext cx="105508" cy="10766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B63D946-BF3B-3CE4-2581-6CEF712CBC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7508" y="759031"/>
              <a:ext cx="286981" cy="21327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0D46F40-51E8-987A-F880-2292357FA96B}"/>
              </a:ext>
            </a:extLst>
          </p:cNvPr>
          <p:cNvGrpSpPr/>
          <p:nvPr/>
        </p:nvGrpSpPr>
        <p:grpSpPr>
          <a:xfrm>
            <a:off x="8554125" y="662927"/>
            <a:ext cx="392489" cy="213279"/>
            <a:chOff x="762000" y="759031"/>
            <a:chExt cx="392489" cy="213279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E8CD0FF-0C41-0ED7-0A61-33F86E1ED1A2}"/>
                </a:ext>
              </a:extLst>
            </p:cNvPr>
            <p:cNvCxnSpPr/>
            <p:nvPr/>
          </p:nvCxnSpPr>
          <p:spPr>
            <a:xfrm>
              <a:off x="762000" y="850704"/>
              <a:ext cx="105508" cy="10766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EF5151D-FF28-32B3-39FF-9B25F40D57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7508" y="759031"/>
              <a:ext cx="286981" cy="21327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Google Shape;90;p2">
            <a:extLst>
              <a:ext uri="{FF2B5EF4-FFF2-40B4-BE49-F238E27FC236}">
                <a16:creationId xmlns:a16="http://schemas.microsoft.com/office/drawing/2014/main" id="{D66285CC-51F9-8380-AEC8-EB5BA5397385}"/>
              </a:ext>
            </a:extLst>
          </p:cNvPr>
          <p:cNvSpPr txBox="1">
            <a:spLocks/>
          </p:cNvSpPr>
          <p:nvPr/>
        </p:nvSpPr>
        <p:spPr>
          <a:xfrm>
            <a:off x="147344" y="5021287"/>
            <a:ext cx="3297426" cy="15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Clr>
                <a:schemeClr val="accent1"/>
              </a:buClr>
              <a:buSzPts val="3600"/>
            </a:pPr>
            <a:r>
              <a:rPr lang="en-US" sz="3200" b="1" dirty="0"/>
              <a:t>Add an additional separator to get product B!</a:t>
            </a:r>
            <a:endParaRPr lang="en-US" sz="3200" dirty="0"/>
          </a:p>
        </p:txBody>
      </p:sp>
      <p:pic>
        <p:nvPicPr>
          <p:cNvPr id="19" name="Picture 2" descr="Money-Mouth Face Emoji (U+1F911)">
            <a:extLst>
              <a:ext uri="{FF2B5EF4-FFF2-40B4-BE49-F238E27FC236}">
                <a16:creationId xmlns:a16="http://schemas.microsoft.com/office/drawing/2014/main" id="{D815205A-FD99-6FDE-237E-A6B2816F7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6602" y="6061478"/>
            <a:ext cx="474620" cy="47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Money-Mouth Face Emoji (U+1F911)">
            <a:extLst>
              <a:ext uri="{FF2B5EF4-FFF2-40B4-BE49-F238E27FC236}">
                <a16:creationId xmlns:a16="http://schemas.microsoft.com/office/drawing/2014/main" id="{83D8FFD9-91D6-394A-2DB0-B96C9793A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666" y="4016864"/>
            <a:ext cx="474620" cy="47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Google Shape;379;p12">
            <a:extLst>
              <a:ext uri="{FF2B5EF4-FFF2-40B4-BE49-F238E27FC236}">
                <a16:creationId xmlns:a16="http://schemas.microsoft.com/office/drawing/2014/main" id="{85543578-3EC8-B1C2-DEFF-82B1ADD11ED8}"/>
              </a:ext>
            </a:extLst>
          </p:cNvPr>
          <p:cNvSpPr txBox="1"/>
          <p:nvPr/>
        </p:nvSpPr>
        <p:spPr>
          <a:xfrm>
            <a:off x="189268" y="236620"/>
            <a:ext cx="192854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4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Option #2b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14"/>
          <p:cNvSpPr txBox="1"/>
          <p:nvPr/>
        </p:nvSpPr>
        <p:spPr>
          <a:xfrm>
            <a:off x="3316286" y="6543558"/>
            <a:ext cx="1724025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B050"/>
              </a:buClr>
              <a:buSzPts val="1800"/>
            </a:pP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 (</a:t>
            </a:r>
            <a:r>
              <a:rPr lang="en-US" sz="1800" dirty="0" err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liq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) to market</a:t>
            </a:r>
            <a:endParaRPr dirty="0"/>
          </a:p>
        </p:txBody>
      </p:sp>
      <p:sp>
        <p:nvSpPr>
          <p:cNvPr id="612" name="Google Shape;612;p14"/>
          <p:cNvSpPr txBox="1"/>
          <p:nvPr/>
        </p:nvSpPr>
        <p:spPr>
          <a:xfrm>
            <a:off x="4703763" y="4425950"/>
            <a:ext cx="1311275" cy="9779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Google Shape;613;p14"/>
          <p:cNvSpPr txBox="1"/>
          <p:nvPr/>
        </p:nvSpPr>
        <p:spPr>
          <a:xfrm>
            <a:off x="4672013" y="4457701"/>
            <a:ext cx="1311275" cy="92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1800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Reactor</a:t>
            </a:r>
            <a:endParaRPr dirty="0"/>
          </a:p>
          <a:p>
            <a:pPr lvl="0" algn="ctr">
              <a:buClr>
                <a:srgbClr val="657689"/>
              </a:buClr>
              <a:buSzPts val="1800"/>
            </a:pPr>
            <a:r>
              <a:rPr lang="en-US" sz="1800" dirty="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+ G → P</a:t>
            </a:r>
            <a:endParaRPr dirty="0"/>
          </a:p>
          <a:p>
            <a:pPr algn="ctr">
              <a:buClr>
                <a:schemeClr val="dk1"/>
              </a:buClr>
              <a:buSzPts val="1800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 °C</a:t>
            </a:r>
            <a:endParaRPr dirty="0"/>
          </a:p>
        </p:txBody>
      </p:sp>
      <p:sp>
        <p:nvSpPr>
          <p:cNvPr id="614" name="Google Shape;614;p14"/>
          <p:cNvSpPr txBox="1"/>
          <p:nvPr/>
        </p:nvSpPr>
        <p:spPr>
          <a:xfrm>
            <a:off x="2498725" y="1362076"/>
            <a:ext cx="771525" cy="49847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p14"/>
          <p:cNvSpPr txBox="1"/>
          <p:nvPr/>
        </p:nvSpPr>
        <p:spPr>
          <a:xfrm>
            <a:off x="3606800" y="1984376"/>
            <a:ext cx="884238" cy="119538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Google Shape;616;p14"/>
          <p:cNvSpPr/>
          <p:nvPr/>
        </p:nvSpPr>
        <p:spPr>
          <a:xfrm>
            <a:off x="4967288" y="2212976"/>
            <a:ext cx="392112" cy="428625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p14"/>
          <p:cNvSpPr txBox="1"/>
          <p:nvPr/>
        </p:nvSpPr>
        <p:spPr>
          <a:xfrm>
            <a:off x="6208713" y="1995489"/>
            <a:ext cx="1457325" cy="117316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Google Shape;618;p14"/>
          <p:cNvSpPr txBox="1"/>
          <p:nvPr/>
        </p:nvSpPr>
        <p:spPr>
          <a:xfrm>
            <a:off x="9124950" y="1995489"/>
            <a:ext cx="884238" cy="119538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p14"/>
          <p:cNvSpPr/>
          <p:nvPr/>
        </p:nvSpPr>
        <p:spPr>
          <a:xfrm>
            <a:off x="2763108" y="6122590"/>
            <a:ext cx="327652" cy="31353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20" name="Google Shape;620;p14"/>
          <p:cNvCxnSpPr/>
          <p:nvPr/>
        </p:nvCxnSpPr>
        <p:spPr>
          <a:xfrm rot="10800000">
            <a:off x="1754188" y="1611314"/>
            <a:ext cx="744537" cy="1587"/>
          </a:xfrm>
          <a:prstGeom prst="straightConnector1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621" name="Google Shape;621;p14"/>
          <p:cNvCxnSpPr/>
          <p:nvPr/>
        </p:nvCxnSpPr>
        <p:spPr>
          <a:xfrm rot="5400000">
            <a:off x="2432050" y="909639"/>
            <a:ext cx="904875" cy="0"/>
          </a:xfrm>
          <a:prstGeom prst="straightConnector1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622" name="Google Shape;622;p14"/>
          <p:cNvCxnSpPr/>
          <p:nvPr/>
        </p:nvCxnSpPr>
        <p:spPr>
          <a:xfrm rot="16200000" flipH="1">
            <a:off x="2884487" y="1860551"/>
            <a:ext cx="722313" cy="722312"/>
          </a:xfrm>
          <a:prstGeom prst="bentConnector2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623" name="Google Shape;623;p14"/>
          <p:cNvCxnSpPr/>
          <p:nvPr/>
        </p:nvCxnSpPr>
        <p:spPr>
          <a:xfrm rot="5400000" flipH="1">
            <a:off x="3472656" y="1408907"/>
            <a:ext cx="373062" cy="777875"/>
          </a:xfrm>
          <a:prstGeom prst="bentConnector2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624" name="Google Shape;624;p14"/>
          <p:cNvCxnSpPr/>
          <p:nvPr/>
        </p:nvCxnSpPr>
        <p:spPr>
          <a:xfrm rot="16200000">
            <a:off x="4131469" y="2343945"/>
            <a:ext cx="752475" cy="919163"/>
          </a:xfrm>
          <a:prstGeom prst="bentConnector4">
            <a:avLst>
              <a:gd name="adj1" fmla="val -6592"/>
              <a:gd name="adj2" fmla="val 77887"/>
            </a:avLst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625" name="Google Shape;625;p14"/>
          <p:cNvCxnSpPr/>
          <p:nvPr/>
        </p:nvCxnSpPr>
        <p:spPr>
          <a:xfrm rot="5400000">
            <a:off x="4329114" y="1379539"/>
            <a:ext cx="1665287" cy="1587"/>
          </a:xfrm>
          <a:prstGeom prst="straightConnector1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626" name="Google Shape;626;p14"/>
          <p:cNvCxnSpPr/>
          <p:nvPr/>
        </p:nvCxnSpPr>
        <p:spPr>
          <a:xfrm>
            <a:off x="5359400" y="2427289"/>
            <a:ext cx="874713" cy="1587"/>
          </a:xfrm>
          <a:prstGeom prst="straightConnector1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627" name="Google Shape;627;p14"/>
          <p:cNvCxnSpPr/>
          <p:nvPr/>
        </p:nvCxnSpPr>
        <p:spPr>
          <a:xfrm>
            <a:off x="7666038" y="2582864"/>
            <a:ext cx="522287" cy="9525"/>
          </a:xfrm>
          <a:prstGeom prst="straightConnector1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628" name="Google Shape;628;p14"/>
          <p:cNvCxnSpPr/>
          <p:nvPr/>
        </p:nvCxnSpPr>
        <p:spPr>
          <a:xfrm>
            <a:off x="8674100" y="2592389"/>
            <a:ext cx="450850" cy="1587"/>
          </a:xfrm>
          <a:prstGeom prst="straightConnector1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629" name="Google Shape;629;p14"/>
          <p:cNvCxnSpPr/>
          <p:nvPr/>
        </p:nvCxnSpPr>
        <p:spPr>
          <a:xfrm rot="5400000">
            <a:off x="8889999" y="1536702"/>
            <a:ext cx="217487" cy="1135062"/>
          </a:xfrm>
          <a:prstGeom prst="bentConnector3">
            <a:avLst>
              <a:gd name="adj1" fmla="val -22715"/>
            </a:avLst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sp>
        <p:nvSpPr>
          <p:cNvPr id="630" name="Google Shape;630;p14"/>
          <p:cNvSpPr txBox="1"/>
          <p:nvPr/>
        </p:nvSpPr>
        <p:spPr>
          <a:xfrm>
            <a:off x="2908300" y="457201"/>
            <a:ext cx="722313" cy="92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accent1"/>
              </a:buClr>
              <a:buSzPts val="1800"/>
            </a:pPr>
            <a:r>
              <a:rPr lang="en-US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1800" baseline="-25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/>
          </a:p>
          <a:p>
            <a:pPr>
              <a:buClr>
                <a:srgbClr val="657689"/>
              </a:buClr>
              <a:buSzPts val="1800"/>
            </a:pPr>
            <a:r>
              <a:rPr lang="en-US" sz="180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 (aq)</a:t>
            </a:r>
            <a:endParaRPr/>
          </a:p>
          <a:p>
            <a:pPr>
              <a:buClr>
                <a:schemeClr val="accent2"/>
              </a:buClr>
              <a:buSzPts val="1800"/>
            </a:pPr>
            <a:r>
              <a:rPr lang="en-US"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 (aq)</a:t>
            </a:r>
            <a:endParaRPr/>
          </a:p>
        </p:txBody>
      </p:sp>
      <p:sp>
        <p:nvSpPr>
          <p:cNvPr id="631" name="Google Shape;631;p14"/>
          <p:cNvSpPr txBox="1"/>
          <p:nvPr/>
        </p:nvSpPr>
        <p:spPr>
          <a:xfrm>
            <a:off x="2882900" y="2582864"/>
            <a:ext cx="722313" cy="922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accent1"/>
              </a:buClr>
              <a:buSzPts val="1800"/>
            </a:pPr>
            <a:r>
              <a:rPr lang="en-US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1800" baseline="-25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/>
          </a:p>
          <a:p>
            <a:pPr>
              <a:buClr>
                <a:srgbClr val="657689"/>
              </a:buClr>
              <a:buSzPts val="1800"/>
            </a:pPr>
            <a:r>
              <a:rPr lang="en-US" sz="180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 (aq)</a:t>
            </a:r>
            <a:endParaRPr/>
          </a:p>
          <a:p>
            <a:pPr>
              <a:buClr>
                <a:schemeClr val="accent2"/>
              </a:buClr>
              <a:buSzPts val="1800"/>
            </a:pPr>
            <a:r>
              <a:rPr lang="en-US"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 (aq)</a:t>
            </a:r>
            <a:endParaRPr/>
          </a:p>
        </p:txBody>
      </p:sp>
      <p:sp>
        <p:nvSpPr>
          <p:cNvPr id="632" name="Google Shape;632;p14"/>
          <p:cNvSpPr txBox="1"/>
          <p:nvPr/>
        </p:nvSpPr>
        <p:spPr>
          <a:xfrm>
            <a:off x="3629366" y="1981205"/>
            <a:ext cx="860581" cy="922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1800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L/G Sep.</a:t>
            </a:r>
            <a:endParaRPr/>
          </a:p>
          <a:p>
            <a:pPr algn="ctr">
              <a:buClr>
                <a:schemeClr val="dk1"/>
              </a:buClr>
              <a:buSzPts val="1800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110 °C</a:t>
            </a:r>
            <a:endParaRPr/>
          </a:p>
        </p:txBody>
      </p:sp>
      <p:sp>
        <p:nvSpPr>
          <p:cNvPr id="633" name="Google Shape;633;p14"/>
          <p:cNvSpPr txBox="1"/>
          <p:nvPr/>
        </p:nvSpPr>
        <p:spPr>
          <a:xfrm>
            <a:off x="6208713" y="1979614"/>
            <a:ext cx="1457325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1800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Reactor</a:t>
            </a:r>
            <a:endParaRPr dirty="0"/>
          </a:p>
          <a:p>
            <a:pPr lvl="0" algn="ctr">
              <a:buClr>
                <a:srgbClr val="657689"/>
              </a:buClr>
              <a:buSzPts val="1800"/>
            </a:pPr>
            <a:r>
              <a:rPr lang="en-US" sz="1800" dirty="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+ G →</a:t>
            </a:r>
            <a:r>
              <a:rPr lang="en-US" sz="1800" dirty="0">
                <a:solidFill>
                  <a:srgbClr val="9B925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endParaRPr dirty="0"/>
          </a:p>
          <a:p>
            <a:pPr lvl="0" algn="ctr">
              <a:buClr>
                <a:schemeClr val="accent2"/>
              </a:buClr>
              <a:buSzPts val="1800"/>
            </a:pPr>
            <a:r>
              <a:rPr lang="en-US" sz="18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G →</a:t>
            </a:r>
            <a:r>
              <a:rPr lang="en-US" sz="1800" dirty="0">
                <a:solidFill>
                  <a:srgbClr val="7A855D"/>
                </a:solidFill>
                <a:latin typeface="Calibri"/>
                <a:ea typeface="Calibri"/>
                <a:cs typeface="Calibri"/>
                <a:sym typeface="Calibri"/>
              </a:rPr>
              <a:t> B</a:t>
            </a:r>
            <a:endParaRPr dirty="0"/>
          </a:p>
          <a:p>
            <a:pPr algn="ctr">
              <a:buClr>
                <a:schemeClr val="dk1"/>
              </a:buClr>
              <a:buSzPts val="1800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 °C</a:t>
            </a:r>
            <a:endParaRPr dirty="0"/>
          </a:p>
        </p:txBody>
      </p:sp>
      <p:sp>
        <p:nvSpPr>
          <p:cNvPr id="634" name="Google Shape;634;p14"/>
          <p:cNvSpPr txBox="1"/>
          <p:nvPr/>
        </p:nvSpPr>
        <p:spPr>
          <a:xfrm>
            <a:off x="9124697" y="2131928"/>
            <a:ext cx="858994" cy="923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1800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L/G Sep.</a:t>
            </a:r>
            <a:endParaRPr/>
          </a:p>
          <a:p>
            <a:pPr algn="ctr">
              <a:buClr>
                <a:schemeClr val="dk1"/>
              </a:buClr>
              <a:buSzPts val="1800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65 °C</a:t>
            </a:r>
            <a:endParaRPr/>
          </a:p>
        </p:txBody>
      </p:sp>
      <p:cxnSp>
        <p:nvCxnSpPr>
          <p:cNvPr id="635" name="Google Shape;635;p14"/>
          <p:cNvCxnSpPr/>
          <p:nvPr/>
        </p:nvCxnSpPr>
        <p:spPr>
          <a:xfrm>
            <a:off x="2498725" y="1611314"/>
            <a:ext cx="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</p:cxnSp>
      <p:sp>
        <p:nvSpPr>
          <p:cNvPr id="636" name="Google Shape;636;p14"/>
          <p:cNvSpPr txBox="1"/>
          <p:nvPr/>
        </p:nvSpPr>
        <p:spPr>
          <a:xfrm>
            <a:off x="3880236" y="1241386"/>
            <a:ext cx="1060642" cy="369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accent1"/>
              </a:buClr>
              <a:buSzPts val="1800"/>
            </a:pPr>
            <a:r>
              <a:rPr lang="en-US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steam</a:t>
            </a:r>
            <a:endParaRPr/>
          </a:p>
        </p:txBody>
      </p:sp>
      <p:sp>
        <p:nvSpPr>
          <p:cNvPr id="637" name="Google Shape;637;p14"/>
          <p:cNvSpPr txBox="1"/>
          <p:nvPr/>
        </p:nvSpPr>
        <p:spPr>
          <a:xfrm>
            <a:off x="1752600" y="1177890"/>
            <a:ext cx="744671" cy="368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accent1"/>
              </a:buClr>
              <a:buSzPts val="1800"/>
            </a:pPr>
            <a:r>
              <a:rPr lang="en-US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1800" baseline="-25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/>
          </a:p>
        </p:txBody>
      </p:sp>
      <p:sp>
        <p:nvSpPr>
          <p:cNvPr id="638" name="Google Shape;638;p14"/>
          <p:cNvSpPr txBox="1"/>
          <p:nvPr/>
        </p:nvSpPr>
        <p:spPr>
          <a:xfrm>
            <a:off x="4041775" y="3367089"/>
            <a:ext cx="720725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657689"/>
              </a:buClr>
              <a:buSzPts val="1800"/>
            </a:pPr>
            <a:r>
              <a:rPr lang="en-US" sz="180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 (liq)</a:t>
            </a:r>
            <a:endParaRPr/>
          </a:p>
          <a:p>
            <a:pPr>
              <a:buClr>
                <a:schemeClr val="accent2"/>
              </a:buClr>
              <a:buSzPts val="1800"/>
            </a:pPr>
            <a:r>
              <a:rPr lang="en-US"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 (liq)</a:t>
            </a:r>
            <a:endParaRPr/>
          </a:p>
        </p:txBody>
      </p:sp>
      <p:sp>
        <p:nvSpPr>
          <p:cNvPr id="639" name="Google Shape;639;p14"/>
          <p:cNvSpPr txBox="1"/>
          <p:nvPr/>
        </p:nvSpPr>
        <p:spPr>
          <a:xfrm>
            <a:off x="5159991" y="547684"/>
            <a:ext cx="1324216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1800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 (excess)</a:t>
            </a:r>
            <a:endParaRPr/>
          </a:p>
        </p:txBody>
      </p:sp>
      <p:sp>
        <p:nvSpPr>
          <p:cNvPr id="640" name="Google Shape;640;p14"/>
          <p:cNvSpPr txBox="1"/>
          <p:nvPr/>
        </p:nvSpPr>
        <p:spPr>
          <a:xfrm>
            <a:off x="5624513" y="1503364"/>
            <a:ext cx="347662" cy="92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657689"/>
              </a:buClr>
              <a:buSzPts val="1800"/>
            </a:pPr>
            <a:r>
              <a:rPr lang="en-US" sz="180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/>
          </a:p>
          <a:p>
            <a:pPr>
              <a:buClr>
                <a:schemeClr val="dk1"/>
              </a:buClr>
              <a:buSzPts val="1800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/>
          </a:p>
          <a:p>
            <a:pPr>
              <a:buClr>
                <a:schemeClr val="accent2"/>
              </a:buClr>
              <a:buSzPts val="1800"/>
            </a:pPr>
            <a:r>
              <a:rPr lang="en-US"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/>
          </a:p>
        </p:txBody>
      </p:sp>
      <p:sp>
        <p:nvSpPr>
          <p:cNvPr id="641" name="Google Shape;641;p14"/>
          <p:cNvSpPr txBox="1"/>
          <p:nvPr/>
        </p:nvSpPr>
        <p:spPr>
          <a:xfrm>
            <a:off x="9625013" y="3155951"/>
            <a:ext cx="896937" cy="92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657689"/>
              </a:buClr>
              <a:buSzPts val="1800"/>
            </a:pPr>
            <a:r>
              <a:rPr lang="en-US" sz="180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 (liq)</a:t>
            </a:r>
            <a:endParaRPr/>
          </a:p>
          <a:p>
            <a:pPr>
              <a:buClr>
                <a:schemeClr val="dk1"/>
              </a:buClr>
              <a:buSzPts val="1800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 (liq)</a:t>
            </a:r>
            <a:endParaRPr/>
          </a:p>
          <a:p>
            <a:pPr>
              <a:buClr>
                <a:srgbClr val="7A855D"/>
              </a:buClr>
              <a:buSzPts val="1800"/>
            </a:pPr>
            <a:r>
              <a:rPr lang="en-US" sz="1800">
                <a:solidFill>
                  <a:srgbClr val="7A855D"/>
                </a:solidFill>
                <a:latin typeface="Calibri"/>
                <a:ea typeface="Calibri"/>
                <a:cs typeface="Calibri"/>
                <a:sym typeface="Calibri"/>
              </a:rPr>
              <a:t>B (liq)</a:t>
            </a:r>
            <a:endParaRPr/>
          </a:p>
        </p:txBody>
      </p:sp>
      <p:sp>
        <p:nvSpPr>
          <p:cNvPr id="642" name="Google Shape;642;p14"/>
          <p:cNvSpPr txBox="1"/>
          <p:nvPr/>
        </p:nvSpPr>
        <p:spPr>
          <a:xfrm>
            <a:off x="7675563" y="1968501"/>
            <a:ext cx="349250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657689"/>
              </a:buClr>
              <a:buSzPts val="1800"/>
            </a:pPr>
            <a:r>
              <a:rPr lang="en-US" sz="180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/>
          </a:p>
          <a:p>
            <a:pPr>
              <a:buClr>
                <a:schemeClr val="dk1"/>
              </a:buClr>
              <a:buSzPts val="1800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/>
          </a:p>
          <a:p>
            <a:pPr>
              <a:buClr>
                <a:srgbClr val="7A855D"/>
              </a:buClr>
              <a:buSzPts val="1800"/>
            </a:pPr>
            <a:r>
              <a:rPr lang="en-US" sz="1800">
                <a:solidFill>
                  <a:srgbClr val="7A855D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/>
          </a:p>
          <a:p>
            <a:pPr>
              <a:buClr>
                <a:srgbClr val="00B050"/>
              </a:buClr>
              <a:buSzPts val="1800"/>
            </a:pP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endParaRPr/>
          </a:p>
        </p:txBody>
      </p:sp>
      <p:sp>
        <p:nvSpPr>
          <p:cNvPr id="643" name="Google Shape;643;p14"/>
          <p:cNvSpPr txBox="1"/>
          <p:nvPr/>
        </p:nvSpPr>
        <p:spPr>
          <a:xfrm>
            <a:off x="9047056" y="1361999"/>
            <a:ext cx="752529" cy="369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B050"/>
              </a:buClr>
              <a:buSzPts val="1800"/>
            </a:pP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 (g)</a:t>
            </a:r>
            <a:endParaRPr/>
          </a:p>
        </p:txBody>
      </p:sp>
      <p:sp>
        <p:nvSpPr>
          <p:cNvPr id="644" name="Google Shape;644;p14"/>
          <p:cNvSpPr txBox="1"/>
          <p:nvPr/>
        </p:nvSpPr>
        <p:spPr>
          <a:xfrm>
            <a:off x="7618670" y="6353883"/>
            <a:ext cx="2138516" cy="369855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B050"/>
              </a:buClr>
              <a:buSzPts val="1800"/>
            </a:pP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 (liq) to market</a:t>
            </a:r>
            <a:endParaRPr/>
          </a:p>
        </p:txBody>
      </p:sp>
      <p:sp>
        <p:nvSpPr>
          <p:cNvPr id="645" name="Google Shape;645;p14"/>
          <p:cNvSpPr txBox="1"/>
          <p:nvPr/>
        </p:nvSpPr>
        <p:spPr>
          <a:xfrm>
            <a:off x="8120063" y="4867276"/>
            <a:ext cx="884237" cy="96202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6" name="Google Shape;646;p14"/>
          <p:cNvSpPr txBox="1"/>
          <p:nvPr/>
        </p:nvSpPr>
        <p:spPr>
          <a:xfrm>
            <a:off x="9313863" y="4079876"/>
            <a:ext cx="485775" cy="75882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47" name="Google Shape;647;p14"/>
          <p:cNvCxnSpPr/>
          <p:nvPr/>
        </p:nvCxnSpPr>
        <p:spPr>
          <a:xfrm rot="5400000">
            <a:off x="9116981" y="3630341"/>
            <a:ext cx="888924" cy="9526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648" name="Google Shape;648;p14"/>
          <p:cNvCxnSpPr/>
          <p:nvPr/>
        </p:nvCxnSpPr>
        <p:spPr>
          <a:xfrm rot="5400000">
            <a:off x="9025803" y="4817043"/>
            <a:ext cx="509593" cy="552163"/>
          </a:xfrm>
          <a:prstGeom prst="bentConnector2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649" name="Google Shape;649;p14"/>
          <p:cNvCxnSpPr/>
          <p:nvPr/>
        </p:nvCxnSpPr>
        <p:spPr>
          <a:xfrm rot="16200000">
            <a:off x="8734096" y="4287219"/>
            <a:ext cx="407952" cy="751408"/>
          </a:xfrm>
          <a:prstGeom prst="bentConnector2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650" name="Google Shape;650;p14"/>
          <p:cNvCxnSpPr/>
          <p:nvPr/>
        </p:nvCxnSpPr>
        <p:spPr>
          <a:xfrm>
            <a:off x="9799585" y="4458947"/>
            <a:ext cx="530263" cy="1588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sp>
        <p:nvSpPr>
          <p:cNvPr id="651" name="Google Shape;651;p14"/>
          <p:cNvSpPr txBox="1"/>
          <p:nvPr/>
        </p:nvSpPr>
        <p:spPr>
          <a:xfrm>
            <a:off x="8108683" y="4934339"/>
            <a:ext cx="860581" cy="923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1800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L/G Sep.</a:t>
            </a:r>
            <a:endParaRPr/>
          </a:p>
          <a:p>
            <a:pPr algn="ctr">
              <a:buClr>
                <a:schemeClr val="dk1"/>
              </a:buClr>
              <a:buSzPts val="1800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85 °C</a:t>
            </a:r>
            <a:endParaRPr/>
          </a:p>
        </p:txBody>
      </p:sp>
      <p:sp>
        <p:nvSpPr>
          <p:cNvPr id="652" name="Google Shape;652;p14"/>
          <p:cNvSpPr txBox="1"/>
          <p:nvPr/>
        </p:nvSpPr>
        <p:spPr>
          <a:xfrm>
            <a:off x="9088438" y="5003800"/>
            <a:ext cx="895350" cy="92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657689"/>
              </a:buClr>
              <a:buSzPts val="1800"/>
            </a:pPr>
            <a:r>
              <a:rPr lang="en-US" sz="180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/>
          </a:p>
          <a:p>
            <a:pPr>
              <a:buClr>
                <a:schemeClr val="dk1"/>
              </a:buClr>
              <a:buSzPts val="1800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/>
          </a:p>
          <a:p>
            <a:pPr>
              <a:buClr>
                <a:srgbClr val="7A855D"/>
              </a:buClr>
              <a:buSzPts val="1800"/>
            </a:pPr>
            <a:r>
              <a:rPr lang="en-US" sz="1800">
                <a:solidFill>
                  <a:srgbClr val="7A855D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/>
          </a:p>
        </p:txBody>
      </p:sp>
      <p:sp>
        <p:nvSpPr>
          <p:cNvPr id="653" name="Google Shape;653;p14"/>
          <p:cNvSpPr txBox="1"/>
          <p:nvPr/>
        </p:nvSpPr>
        <p:spPr>
          <a:xfrm>
            <a:off x="8559800" y="4025900"/>
            <a:ext cx="738188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7A855D"/>
              </a:buClr>
              <a:buSzPts val="1800"/>
            </a:pPr>
            <a:r>
              <a:rPr lang="en-US" sz="1800">
                <a:solidFill>
                  <a:srgbClr val="7A855D"/>
                </a:solidFill>
                <a:latin typeface="Calibri"/>
                <a:ea typeface="Calibri"/>
                <a:cs typeface="Calibri"/>
                <a:sym typeface="Calibri"/>
              </a:rPr>
              <a:t>B (g)</a:t>
            </a:r>
            <a:endParaRPr/>
          </a:p>
        </p:txBody>
      </p:sp>
      <p:sp>
        <p:nvSpPr>
          <p:cNvPr id="654" name="Google Shape;654;p14"/>
          <p:cNvSpPr txBox="1"/>
          <p:nvPr/>
        </p:nvSpPr>
        <p:spPr>
          <a:xfrm>
            <a:off x="6731000" y="5940425"/>
            <a:ext cx="392113" cy="64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657689"/>
              </a:buClr>
              <a:buSzPts val="1800"/>
            </a:pPr>
            <a:r>
              <a:rPr lang="en-US" sz="180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 </a:t>
            </a:r>
            <a:endParaRPr/>
          </a:p>
          <a:p>
            <a:pPr>
              <a:buClr>
                <a:schemeClr val="dk1"/>
              </a:buClr>
              <a:buSzPts val="1800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/>
          </a:p>
        </p:txBody>
      </p:sp>
      <p:cxnSp>
        <p:nvCxnSpPr>
          <p:cNvPr id="655" name="Google Shape;655;p14"/>
          <p:cNvCxnSpPr/>
          <p:nvPr/>
        </p:nvCxnSpPr>
        <p:spPr>
          <a:xfrm rot="5400000">
            <a:off x="6386875" y="4015520"/>
            <a:ext cx="3086540" cy="1001849"/>
          </a:xfrm>
          <a:prstGeom prst="bentConnector3">
            <a:avLst>
              <a:gd name="adj1" fmla="val 50000"/>
            </a:avLst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656" name="Google Shape;656;p14"/>
          <p:cNvSpPr/>
          <p:nvPr/>
        </p:nvSpPr>
        <p:spPr>
          <a:xfrm>
            <a:off x="7183588" y="6157101"/>
            <a:ext cx="487397" cy="207944"/>
          </a:xfrm>
          <a:custGeom>
            <a:avLst/>
            <a:gdLst/>
            <a:ahLst/>
            <a:cxnLst/>
            <a:rect l="l" t="t" r="r" b="b"/>
            <a:pathLst>
              <a:path w="487792" h="207911" extrusionOk="0">
                <a:moveTo>
                  <a:pt x="243896" y="0"/>
                </a:moveTo>
                <a:lnTo>
                  <a:pt x="243896" y="-1"/>
                </a:lnTo>
                <a:cubicBezTo>
                  <a:pt x="378596" y="0"/>
                  <a:pt x="487792" y="46542"/>
                  <a:pt x="487792" y="103956"/>
                </a:cubicBezTo>
                <a:cubicBezTo>
                  <a:pt x="487792" y="160890"/>
                  <a:pt x="380342" y="207232"/>
                  <a:pt x="246774" y="207904"/>
                </a:cubicBezTo>
                <a:lnTo>
                  <a:pt x="243896" y="103956"/>
                </a:lnTo>
                <a:lnTo>
                  <a:pt x="243896" y="0"/>
                </a:lnTo>
                <a:close/>
              </a:path>
              <a:path w="487792" h="207911" fill="none" extrusionOk="0">
                <a:moveTo>
                  <a:pt x="243896" y="0"/>
                </a:moveTo>
                <a:lnTo>
                  <a:pt x="243896" y="-1"/>
                </a:lnTo>
                <a:cubicBezTo>
                  <a:pt x="378596" y="0"/>
                  <a:pt x="487792" y="46542"/>
                  <a:pt x="487792" y="103956"/>
                </a:cubicBezTo>
                <a:cubicBezTo>
                  <a:pt x="487792" y="160890"/>
                  <a:pt x="380342" y="207232"/>
                  <a:pt x="246774" y="207904"/>
                </a:cubicBezTo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7" name="Google Shape;657;p14"/>
          <p:cNvSpPr txBox="1"/>
          <p:nvPr/>
        </p:nvSpPr>
        <p:spPr>
          <a:xfrm>
            <a:off x="3081143" y="3894627"/>
            <a:ext cx="752529" cy="369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B050"/>
              </a:buClr>
              <a:buSzPts val="1800"/>
            </a:pP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 (g)</a:t>
            </a:r>
            <a:endParaRPr dirty="0"/>
          </a:p>
        </p:txBody>
      </p:sp>
      <p:grpSp>
        <p:nvGrpSpPr>
          <p:cNvPr id="658" name="Google Shape;658;p14"/>
          <p:cNvGrpSpPr/>
          <p:nvPr/>
        </p:nvGrpSpPr>
        <p:grpSpPr>
          <a:xfrm>
            <a:off x="2476500" y="1406526"/>
            <a:ext cx="792163" cy="373063"/>
            <a:chOff x="776928" y="2202828"/>
            <a:chExt cx="792019" cy="373082"/>
          </a:xfrm>
        </p:grpSpPr>
        <p:cxnSp>
          <p:nvCxnSpPr>
            <p:cNvPr id="659" name="Google Shape;659;p14"/>
            <p:cNvCxnSpPr/>
            <p:nvPr/>
          </p:nvCxnSpPr>
          <p:spPr>
            <a:xfrm>
              <a:off x="776928" y="2413977"/>
              <a:ext cx="123803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660" name="Google Shape;660;p14"/>
            <p:cNvCxnSpPr/>
            <p:nvPr/>
          </p:nvCxnSpPr>
          <p:spPr>
            <a:xfrm rot="10800000" flipH="1">
              <a:off x="900730" y="2206003"/>
              <a:ext cx="65076" cy="200035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661" name="Google Shape;661;p14"/>
            <p:cNvCxnSpPr/>
            <p:nvPr/>
          </p:nvCxnSpPr>
          <p:spPr>
            <a:xfrm>
              <a:off x="965807" y="2206003"/>
              <a:ext cx="66663" cy="369907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662" name="Google Shape;662;p14"/>
            <p:cNvCxnSpPr/>
            <p:nvPr/>
          </p:nvCxnSpPr>
          <p:spPr>
            <a:xfrm flipH="1">
              <a:off x="1043579" y="2202828"/>
              <a:ext cx="65076" cy="369907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663" name="Google Shape;663;p14"/>
            <p:cNvCxnSpPr/>
            <p:nvPr/>
          </p:nvCxnSpPr>
          <p:spPr>
            <a:xfrm>
              <a:off x="1105481" y="2206003"/>
              <a:ext cx="65075" cy="369907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664" name="Google Shape;664;p14"/>
            <p:cNvCxnSpPr/>
            <p:nvPr/>
          </p:nvCxnSpPr>
          <p:spPr>
            <a:xfrm flipH="1">
              <a:off x="1170556" y="2206003"/>
              <a:ext cx="66663" cy="369907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665" name="Google Shape;665;p14"/>
            <p:cNvCxnSpPr/>
            <p:nvPr/>
          </p:nvCxnSpPr>
          <p:spPr>
            <a:xfrm>
              <a:off x="1241981" y="2206003"/>
              <a:ext cx="66663" cy="369907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666" name="Google Shape;666;p14"/>
            <p:cNvCxnSpPr/>
            <p:nvPr/>
          </p:nvCxnSpPr>
          <p:spPr>
            <a:xfrm flipH="1">
              <a:off x="1322929" y="2202828"/>
              <a:ext cx="66663" cy="369907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667" name="Google Shape;667;p14"/>
            <p:cNvCxnSpPr/>
            <p:nvPr/>
          </p:nvCxnSpPr>
          <p:spPr>
            <a:xfrm rot="10800000">
              <a:off x="1389592" y="2206003"/>
              <a:ext cx="66663" cy="200035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668" name="Google Shape;668;p14"/>
            <p:cNvCxnSpPr/>
            <p:nvPr/>
          </p:nvCxnSpPr>
          <p:spPr>
            <a:xfrm>
              <a:off x="1446731" y="2404451"/>
              <a:ext cx="122216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</p:grpSp>
      <p:grpSp>
        <p:nvGrpSpPr>
          <p:cNvPr id="669" name="Google Shape;669;p14"/>
          <p:cNvGrpSpPr/>
          <p:nvPr/>
        </p:nvGrpSpPr>
        <p:grpSpPr>
          <a:xfrm rot="5400000">
            <a:off x="9178926" y="4246564"/>
            <a:ext cx="792162" cy="392113"/>
            <a:chOff x="1121475" y="1946440"/>
            <a:chExt cx="792203" cy="392042"/>
          </a:xfrm>
        </p:grpSpPr>
        <p:cxnSp>
          <p:nvCxnSpPr>
            <p:cNvPr id="670" name="Google Shape;670;p14"/>
            <p:cNvCxnSpPr/>
            <p:nvPr/>
          </p:nvCxnSpPr>
          <p:spPr>
            <a:xfrm>
              <a:off x="1121475" y="2144842"/>
              <a:ext cx="122243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671" name="Google Shape;671;p14"/>
            <p:cNvCxnSpPr/>
            <p:nvPr/>
          </p:nvCxnSpPr>
          <p:spPr>
            <a:xfrm rot="10800000" flipH="1">
              <a:off x="1243718" y="1946440"/>
              <a:ext cx="66678" cy="199989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672" name="Google Shape;672;p14"/>
            <p:cNvCxnSpPr/>
            <p:nvPr/>
          </p:nvCxnSpPr>
          <p:spPr>
            <a:xfrm>
              <a:off x="1310396" y="1968661"/>
              <a:ext cx="65091" cy="369821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673" name="Google Shape;673;p14"/>
            <p:cNvCxnSpPr/>
            <p:nvPr/>
          </p:nvCxnSpPr>
          <p:spPr>
            <a:xfrm flipH="1">
              <a:off x="1386601" y="1965487"/>
              <a:ext cx="66678" cy="369821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674" name="Google Shape;674;p14"/>
            <p:cNvCxnSpPr/>
            <p:nvPr/>
          </p:nvCxnSpPr>
          <p:spPr>
            <a:xfrm>
              <a:off x="1448517" y="1968661"/>
              <a:ext cx="66678" cy="369821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675" name="Google Shape;675;p14"/>
            <p:cNvCxnSpPr/>
            <p:nvPr/>
          </p:nvCxnSpPr>
          <p:spPr>
            <a:xfrm flipH="1">
              <a:off x="1515195" y="1968661"/>
              <a:ext cx="65090" cy="369821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676" name="Google Shape;676;p14"/>
            <p:cNvCxnSpPr/>
            <p:nvPr/>
          </p:nvCxnSpPr>
          <p:spPr>
            <a:xfrm>
              <a:off x="1586636" y="1968661"/>
              <a:ext cx="65091" cy="369821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677" name="Google Shape;677;p14"/>
            <p:cNvCxnSpPr/>
            <p:nvPr/>
          </p:nvCxnSpPr>
          <p:spPr>
            <a:xfrm flipH="1">
              <a:off x="1667603" y="1965487"/>
              <a:ext cx="65090" cy="369821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678" name="Google Shape;678;p14"/>
            <p:cNvCxnSpPr/>
            <p:nvPr/>
          </p:nvCxnSpPr>
          <p:spPr>
            <a:xfrm rot="10800000">
              <a:off x="1732693" y="1946440"/>
              <a:ext cx="66678" cy="199989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679" name="Google Shape;679;p14"/>
            <p:cNvCxnSpPr/>
            <p:nvPr/>
          </p:nvCxnSpPr>
          <p:spPr>
            <a:xfrm>
              <a:off x="1791435" y="2144842"/>
              <a:ext cx="122243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</p:grpSp>
      <p:sp>
        <p:nvSpPr>
          <p:cNvPr id="680" name="Google Shape;680;p14"/>
          <p:cNvSpPr txBox="1"/>
          <p:nvPr/>
        </p:nvSpPr>
        <p:spPr>
          <a:xfrm>
            <a:off x="8183563" y="2212976"/>
            <a:ext cx="485775" cy="76041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81" name="Google Shape;681;p14"/>
          <p:cNvGrpSpPr/>
          <p:nvPr/>
        </p:nvGrpSpPr>
        <p:grpSpPr>
          <a:xfrm rot="5400000">
            <a:off x="8062119" y="2412207"/>
            <a:ext cx="792162" cy="393700"/>
            <a:chOff x="1120865" y="1944236"/>
            <a:chExt cx="792203" cy="393629"/>
          </a:xfrm>
        </p:grpSpPr>
        <p:cxnSp>
          <p:nvCxnSpPr>
            <p:cNvPr id="682" name="Google Shape;682;p14"/>
            <p:cNvCxnSpPr/>
            <p:nvPr/>
          </p:nvCxnSpPr>
          <p:spPr>
            <a:xfrm>
              <a:off x="1120865" y="2142637"/>
              <a:ext cx="122244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683" name="Google Shape;683;p14"/>
            <p:cNvCxnSpPr/>
            <p:nvPr/>
          </p:nvCxnSpPr>
          <p:spPr>
            <a:xfrm rot="10800000" flipH="1">
              <a:off x="1243109" y="1944236"/>
              <a:ext cx="66678" cy="199989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684" name="Google Shape;684;p14"/>
            <p:cNvCxnSpPr/>
            <p:nvPr/>
          </p:nvCxnSpPr>
          <p:spPr>
            <a:xfrm>
              <a:off x="1309788" y="1968044"/>
              <a:ext cx="65090" cy="369821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685" name="Google Shape;685;p14"/>
            <p:cNvCxnSpPr/>
            <p:nvPr/>
          </p:nvCxnSpPr>
          <p:spPr>
            <a:xfrm flipH="1">
              <a:off x="1385992" y="1964870"/>
              <a:ext cx="66678" cy="369821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686" name="Google Shape;686;p14"/>
            <p:cNvCxnSpPr/>
            <p:nvPr/>
          </p:nvCxnSpPr>
          <p:spPr>
            <a:xfrm>
              <a:off x="1447907" y="1968044"/>
              <a:ext cx="66678" cy="369821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687" name="Google Shape;687;p14"/>
            <p:cNvCxnSpPr/>
            <p:nvPr/>
          </p:nvCxnSpPr>
          <p:spPr>
            <a:xfrm flipH="1">
              <a:off x="1514585" y="1968044"/>
              <a:ext cx="65091" cy="369821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688" name="Google Shape;688;p14"/>
            <p:cNvCxnSpPr/>
            <p:nvPr/>
          </p:nvCxnSpPr>
          <p:spPr>
            <a:xfrm>
              <a:off x="1586027" y="1968044"/>
              <a:ext cx="65090" cy="369821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689" name="Google Shape;689;p14"/>
            <p:cNvCxnSpPr/>
            <p:nvPr/>
          </p:nvCxnSpPr>
          <p:spPr>
            <a:xfrm flipH="1">
              <a:off x="1666993" y="1964870"/>
              <a:ext cx="65091" cy="369821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690" name="Google Shape;690;p14"/>
            <p:cNvCxnSpPr/>
            <p:nvPr/>
          </p:nvCxnSpPr>
          <p:spPr>
            <a:xfrm rot="10800000">
              <a:off x="1732084" y="1944236"/>
              <a:ext cx="66678" cy="199989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691" name="Google Shape;691;p14"/>
            <p:cNvCxnSpPr/>
            <p:nvPr/>
          </p:nvCxnSpPr>
          <p:spPr>
            <a:xfrm>
              <a:off x="1790824" y="2142637"/>
              <a:ext cx="122244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</p:grpSp>
      <p:cxnSp>
        <p:nvCxnSpPr>
          <p:cNvPr id="692" name="Google Shape;692;p14"/>
          <p:cNvCxnSpPr/>
          <p:nvPr/>
        </p:nvCxnSpPr>
        <p:spPr>
          <a:xfrm flipH="1">
            <a:off x="7429220" y="6365162"/>
            <a:ext cx="477" cy="318524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sp>
        <p:nvSpPr>
          <p:cNvPr id="693" name="Google Shape;693;p14"/>
          <p:cNvSpPr txBox="1"/>
          <p:nvPr/>
        </p:nvSpPr>
        <p:spPr>
          <a:xfrm>
            <a:off x="8699500" y="1995489"/>
            <a:ext cx="349250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657689"/>
              </a:buClr>
              <a:buSzPts val="1800"/>
            </a:pPr>
            <a:r>
              <a:rPr lang="en-US" sz="180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/>
          </a:p>
          <a:p>
            <a:pPr>
              <a:buClr>
                <a:schemeClr val="dk1"/>
              </a:buClr>
              <a:buSzPts val="1800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/>
          </a:p>
          <a:p>
            <a:pPr>
              <a:buClr>
                <a:srgbClr val="7A855D"/>
              </a:buClr>
              <a:buSzPts val="1800"/>
            </a:pPr>
            <a:r>
              <a:rPr lang="en-US" sz="1800">
                <a:solidFill>
                  <a:srgbClr val="7A855D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/>
          </a:p>
          <a:p>
            <a:pPr>
              <a:buClr>
                <a:srgbClr val="00B050"/>
              </a:buClr>
              <a:buSzPts val="1800"/>
            </a:pP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endParaRPr/>
          </a:p>
        </p:txBody>
      </p:sp>
      <p:sp>
        <p:nvSpPr>
          <p:cNvPr id="694" name="Google Shape;694;p14"/>
          <p:cNvSpPr txBox="1"/>
          <p:nvPr/>
        </p:nvSpPr>
        <p:spPr>
          <a:xfrm>
            <a:off x="9890125" y="4483100"/>
            <a:ext cx="373063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7A855D"/>
              </a:buClr>
              <a:buSzPts val="1800"/>
            </a:pPr>
            <a:r>
              <a:rPr lang="en-US" sz="1800">
                <a:solidFill>
                  <a:srgbClr val="7A855D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/>
          </a:p>
        </p:txBody>
      </p:sp>
      <p:sp>
        <p:nvSpPr>
          <p:cNvPr id="695" name="Google Shape;695;p14"/>
          <p:cNvSpPr txBox="1"/>
          <p:nvPr/>
        </p:nvSpPr>
        <p:spPr>
          <a:xfrm>
            <a:off x="2233448" y="6401604"/>
            <a:ext cx="912977" cy="369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1800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purge</a:t>
            </a:r>
            <a:endParaRPr dirty="0"/>
          </a:p>
        </p:txBody>
      </p:sp>
      <p:sp>
        <p:nvSpPr>
          <p:cNvPr id="696" name="Google Shape;696;p14"/>
          <p:cNvSpPr txBox="1"/>
          <p:nvPr/>
        </p:nvSpPr>
        <p:spPr>
          <a:xfrm>
            <a:off x="3740150" y="4483100"/>
            <a:ext cx="485775" cy="75882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7" name="Google Shape;697;p14"/>
          <p:cNvSpPr txBox="1"/>
          <p:nvPr/>
        </p:nvSpPr>
        <p:spPr>
          <a:xfrm>
            <a:off x="2451100" y="4271963"/>
            <a:ext cx="884238" cy="119538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98" name="Google Shape;698;p14"/>
          <p:cNvCxnSpPr>
            <a:cxnSpLocks/>
            <a:stCxn id="14" idx="0"/>
          </p:cNvCxnSpPr>
          <p:nvPr/>
        </p:nvCxnSpPr>
        <p:spPr>
          <a:xfrm rot="16200000" flipV="1">
            <a:off x="5607698" y="5322777"/>
            <a:ext cx="1162630" cy="347305"/>
          </a:xfrm>
          <a:prstGeom prst="bentConnector3">
            <a:avLst>
              <a:gd name="adj1" fmla="val 99629"/>
            </a:avLst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699" name="Google Shape;699;p14"/>
          <p:cNvCxnSpPr/>
          <p:nvPr/>
        </p:nvCxnSpPr>
        <p:spPr>
          <a:xfrm rot="10800000">
            <a:off x="4200525" y="4953000"/>
            <a:ext cx="479425" cy="1588"/>
          </a:xfrm>
          <a:prstGeom prst="straightConnector1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700" name="Google Shape;700;p14"/>
          <p:cNvCxnSpPr/>
          <p:nvPr/>
        </p:nvCxnSpPr>
        <p:spPr>
          <a:xfrm flipH="1">
            <a:off x="3335338" y="4862513"/>
            <a:ext cx="404812" cy="7937"/>
          </a:xfrm>
          <a:prstGeom prst="straightConnector1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701" name="Google Shape;701;p14"/>
          <p:cNvCxnSpPr/>
          <p:nvPr/>
        </p:nvCxnSpPr>
        <p:spPr>
          <a:xfrm rot="16200000" flipH="1">
            <a:off x="3332163" y="3832225"/>
            <a:ext cx="211137" cy="1090613"/>
          </a:xfrm>
          <a:prstGeom prst="bentConnector3">
            <a:avLst>
              <a:gd name="adj1" fmla="val -185361"/>
            </a:avLst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702" name="Google Shape;702;p14"/>
          <p:cNvCxnSpPr/>
          <p:nvPr/>
        </p:nvCxnSpPr>
        <p:spPr>
          <a:xfrm flipH="1">
            <a:off x="3979863" y="5241926"/>
            <a:ext cx="3175" cy="708025"/>
          </a:xfrm>
          <a:prstGeom prst="straightConnector1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703" name="Google Shape;703;p14"/>
          <p:cNvSpPr/>
          <p:nvPr/>
        </p:nvSpPr>
        <p:spPr>
          <a:xfrm>
            <a:off x="3779838" y="5949950"/>
            <a:ext cx="398462" cy="428625"/>
          </a:xfrm>
          <a:custGeom>
            <a:avLst/>
            <a:gdLst/>
            <a:ahLst/>
            <a:cxnLst/>
            <a:rect l="l" t="t" r="r" b="b"/>
            <a:pathLst>
              <a:path w="398433" h="428662" extrusionOk="0">
                <a:moveTo>
                  <a:pt x="199216" y="0"/>
                </a:moveTo>
                <a:cubicBezTo>
                  <a:pt x="273476" y="0"/>
                  <a:pt x="341573" y="44437"/>
                  <a:pt x="375888" y="115290"/>
                </a:cubicBezTo>
                <a:cubicBezTo>
                  <a:pt x="407140" y="179819"/>
                  <a:pt x="405828" y="256999"/>
                  <a:pt x="372404" y="320256"/>
                </a:cubicBezTo>
                <a:cubicBezTo>
                  <a:pt x="335552" y="389998"/>
                  <a:pt x="265584" y="431760"/>
                  <a:pt x="191079" y="428483"/>
                </a:cubicBezTo>
                <a:lnTo>
                  <a:pt x="199217" y="214331"/>
                </a:lnTo>
                <a:cubicBezTo>
                  <a:pt x="199217" y="142887"/>
                  <a:pt x="199216" y="71444"/>
                  <a:pt x="199216" y="0"/>
                </a:cubicBezTo>
                <a:close/>
              </a:path>
              <a:path w="398433" h="428662" fill="none" extrusionOk="0">
                <a:moveTo>
                  <a:pt x="199216" y="0"/>
                </a:moveTo>
                <a:cubicBezTo>
                  <a:pt x="273476" y="0"/>
                  <a:pt x="341573" y="44437"/>
                  <a:pt x="375888" y="115290"/>
                </a:cubicBezTo>
                <a:cubicBezTo>
                  <a:pt x="407140" y="179819"/>
                  <a:pt x="405828" y="256999"/>
                  <a:pt x="372404" y="320256"/>
                </a:cubicBezTo>
                <a:cubicBezTo>
                  <a:pt x="335552" y="389998"/>
                  <a:pt x="265584" y="431760"/>
                  <a:pt x="191079" y="428483"/>
                </a:cubicBezTo>
              </a:path>
            </a:pathLst>
          </a:cu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04" name="Google Shape;704;p14"/>
          <p:cNvCxnSpPr/>
          <p:nvPr/>
        </p:nvCxnSpPr>
        <p:spPr>
          <a:xfrm>
            <a:off x="3970885" y="6378381"/>
            <a:ext cx="9526" cy="35557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sp>
        <p:nvSpPr>
          <p:cNvPr id="705" name="Google Shape;705;p14"/>
          <p:cNvSpPr txBox="1"/>
          <p:nvPr/>
        </p:nvSpPr>
        <p:spPr>
          <a:xfrm>
            <a:off x="6040438" y="4222751"/>
            <a:ext cx="392112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657689"/>
              </a:buClr>
              <a:buSzPts val="1800"/>
            </a:pPr>
            <a:r>
              <a:rPr lang="en-US" sz="180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>
              <a:buClr>
                <a:schemeClr val="dk1"/>
              </a:buClr>
              <a:buSzPts val="1800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/>
          </a:p>
        </p:txBody>
      </p:sp>
      <p:sp>
        <p:nvSpPr>
          <p:cNvPr id="706" name="Google Shape;706;p14"/>
          <p:cNvSpPr txBox="1"/>
          <p:nvPr/>
        </p:nvSpPr>
        <p:spPr>
          <a:xfrm>
            <a:off x="4251325" y="4352926"/>
            <a:ext cx="452438" cy="92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657689"/>
              </a:buClr>
              <a:buSzPts val="1800"/>
            </a:pPr>
            <a:r>
              <a:rPr lang="en-US" sz="1800" dirty="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 dirty="0"/>
          </a:p>
          <a:p>
            <a:pPr>
              <a:buClr>
                <a:schemeClr val="dk1"/>
              </a:buClr>
              <a:buSzPts val="1800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 dirty="0"/>
          </a:p>
          <a:p>
            <a:pPr>
              <a:buClr>
                <a:srgbClr val="00B050"/>
              </a:buClr>
              <a:buSzPts val="1800"/>
            </a:pP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endParaRPr dirty="0"/>
          </a:p>
        </p:txBody>
      </p:sp>
      <p:sp>
        <p:nvSpPr>
          <p:cNvPr id="707" name="Google Shape;707;p14"/>
          <p:cNvSpPr txBox="1"/>
          <p:nvPr/>
        </p:nvSpPr>
        <p:spPr>
          <a:xfrm>
            <a:off x="2392363" y="5483225"/>
            <a:ext cx="1154112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657689"/>
              </a:buClr>
              <a:buSzPts val="1800"/>
            </a:pPr>
            <a:r>
              <a:rPr lang="en-US" sz="180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 (l)</a:t>
            </a:r>
            <a:endParaRPr/>
          </a:p>
          <a:p>
            <a:pPr>
              <a:buClr>
                <a:schemeClr val="dk1"/>
              </a:buClr>
              <a:buSzPts val="1800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 (l)</a:t>
            </a:r>
            <a:endParaRPr/>
          </a:p>
        </p:txBody>
      </p:sp>
      <p:sp>
        <p:nvSpPr>
          <p:cNvPr id="708" name="Google Shape;708;p14"/>
          <p:cNvSpPr txBox="1"/>
          <p:nvPr/>
        </p:nvSpPr>
        <p:spPr>
          <a:xfrm>
            <a:off x="4784725" y="5956300"/>
            <a:ext cx="390525" cy="64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657689"/>
              </a:buClr>
              <a:buSzPts val="1800"/>
            </a:pPr>
            <a:r>
              <a:rPr lang="en-US" sz="180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>
              <a:buClr>
                <a:schemeClr val="dk1"/>
              </a:buClr>
              <a:buSzPts val="1800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/>
          </a:p>
        </p:txBody>
      </p:sp>
      <p:grpSp>
        <p:nvGrpSpPr>
          <p:cNvPr id="709" name="Google Shape;709;p14"/>
          <p:cNvGrpSpPr/>
          <p:nvPr/>
        </p:nvGrpSpPr>
        <p:grpSpPr>
          <a:xfrm rot="5400000">
            <a:off x="3627438" y="4672013"/>
            <a:ext cx="735011" cy="373063"/>
            <a:chOff x="1121016" y="1964289"/>
            <a:chExt cx="791977" cy="372995"/>
          </a:xfrm>
        </p:grpSpPr>
        <p:cxnSp>
          <p:nvCxnSpPr>
            <p:cNvPr id="710" name="Google Shape;710;p14"/>
            <p:cNvCxnSpPr/>
            <p:nvPr/>
          </p:nvCxnSpPr>
          <p:spPr>
            <a:xfrm>
              <a:off x="1121016" y="2159516"/>
              <a:ext cx="124869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711" name="Google Shape;711;p14"/>
            <p:cNvCxnSpPr/>
            <p:nvPr/>
          </p:nvCxnSpPr>
          <p:spPr>
            <a:xfrm rot="10800000" flipH="1">
              <a:off x="1245884" y="1978574"/>
              <a:ext cx="65000" cy="199989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712" name="Google Shape;712;p14"/>
            <p:cNvCxnSpPr/>
            <p:nvPr/>
          </p:nvCxnSpPr>
          <p:spPr>
            <a:xfrm>
              <a:off x="1310884" y="1967464"/>
              <a:ext cx="66711" cy="36982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713" name="Google Shape;713;p14"/>
            <p:cNvCxnSpPr/>
            <p:nvPr/>
          </p:nvCxnSpPr>
          <p:spPr>
            <a:xfrm flipH="1">
              <a:off x="1387859" y="1964289"/>
              <a:ext cx="65000" cy="36982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714" name="Google Shape;714;p14"/>
            <p:cNvCxnSpPr/>
            <p:nvPr/>
          </p:nvCxnSpPr>
          <p:spPr>
            <a:xfrm>
              <a:off x="1449438" y="1967464"/>
              <a:ext cx="65000" cy="36982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715" name="Google Shape;715;p14"/>
            <p:cNvCxnSpPr/>
            <p:nvPr/>
          </p:nvCxnSpPr>
          <p:spPr>
            <a:xfrm flipH="1">
              <a:off x="1514439" y="1967464"/>
              <a:ext cx="65000" cy="36982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716" name="Google Shape;716;p14"/>
            <p:cNvCxnSpPr/>
            <p:nvPr/>
          </p:nvCxnSpPr>
          <p:spPr>
            <a:xfrm>
              <a:off x="1584570" y="1967464"/>
              <a:ext cx="66711" cy="36982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717" name="Google Shape;717;p14"/>
            <p:cNvCxnSpPr/>
            <p:nvPr/>
          </p:nvCxnSpPr>
          <p:spPr>
            <a:xfrm flipH="1">
              <a:off x="1664965" y="1964289"/>
              <a:ext cx="66710" cy="36982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718" name="Google Shape;718;p14"/>
            <p:cNvCxnSpPr/>
            <p:nvPr/>
          </p:nvCxnSpPr>
          <p:spPr>
            <a:xfrm rot="10800000">
              <a:off x="1731676" y="1978574"/>
              <a:ext cx="66711" cy="199989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719" name="Google Shape;719;p14"/>
            <p:cNvCxnSpPr/>
            <p:nvPr/>
          </p:nvCxnSpPr>
          <p:spPr>
            <a:xfrm>
              <a:off x="1789834" y="2159516"/>
              <a:ext cx="123159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47"/>
                </a:srgbClr>
              </a:outerShdw>
            </a:effectLst>
          </p:spPr>
        </p:cxnSp>
      </p:grpSp>
      <p:sp>
        <p:nvSpPr>
          <p:cNvPr id="720" name="Google Shape;720;p14"/>
          <p:cNvSpPr txBox="1"/>
          <p:nvPr/>
        </p:nvSpPr>
        <p:spPr>
          <a:xfrm>
            <a:off x="3389313" y="4241800"/>
            <a:ext cx="452437" cy="92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657689"/>
              </a:buClr>
              <a:buSzPts val="1800"/>
            </a:pPr>
            <a:r>
              <a:rPr lang="en-US" sz="1800" dirty="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 dirty="0"/>
          </a:p>
          <a:p>
            <a:pPr>
              <a:buClr>
                <a:schemeClr val="dk1"/>
              </a:buClr>
              <a:buSzPts val="1800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 dirty="0"/>
          </a:p>
          <a:p>
            <a:pPr>
              <a:buClr>
                <a:srgbClr val="00B050"/>
              </a:buClr>
              <a:buSzPts val="1800"/>
            </a:pP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endParaRPr dirty="0"/>
          </a:p>
        </p:txBody>
      </p:sp>
      <p:cxnSp>
        <p:nvCxnSpPr>
          <p:cNvPr id="721" name="Google Shape;721;p14"/>
          <p:cNvCxnSpPr/>
          <p:nvPr/>
        </p:nvCxnSpPr>
        <p:spPr>
          <a:xfrm>
            <a:off x="2936875" y="6444934"/>
            <a:ext cx="0" cy="262569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722" name="Google Shape;722;p14"/>
          <p:cNvCxnSpPr>
            <a:cxnSpLocks/>
          </p:cNvCxnSpPr>
          <p:nvPr/>
        </p:nvCxnSpPr>
        <p:spPr>
          <a:xfrm>
            <a:off x="2919388" y="5448387"/>
            <a:ext cx="6672" cy="666266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723" name="Google Shape;723;p14"/>
          <p:cNvCxnSpPr/>
          <p:nvPr/>
        </p:nvCxnSpPr>
        <p:spPr>
          <a:xfrm rot="10800000">
            <a:off x="6516659" y="6256496"/>
            <a:ext cx="2022315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724" name="Google Shape;724;p14"/>
          <p:cNvCxnSpPr/>
          <p:nvPr/>
        </p:nvCxnSpPr>
        <p:spPr>
          <a:xfrm>
            <a:off x="7429500" y="6059488"/>
            <a:ext cx="0" cy="96837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725" name="Google Shape;725;p14"/>
          <p:cNvCxnSpPr/>
          <p:nvPr/>
        </p:nvCxnSpPr>
        <p:spPr>
          <a:xfrm>
            <a:off x="8539163" y="5857875"/>
            <a:ext cx="0" cy="398463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726" name="Google Shape;726;p14"/>
          <p:cNvSpPr txBox="1"/>
          <p:nvPr/>
        </p:nvSpPr>
        <p:spPr>
          <a:xfrm>
            <a:off x="2404028" y="4433567"/>
            <a:ext cx="860581" cy="923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1800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L/G Sep.</a:t>
            </a:r>
            <a:endParaRPr/>
          </a:p>
          <a:p>
            <a:pPr algn="ctr">
              <a:buClr>
                <a:schemeClr val="dk1"/>
              </a:buClr>
              <a:buSzPts val="1800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65 °C</a:t>
            </a:r>
            <a:endParaRPr/>
          </a:p>
        </p:txBody>
      </p:sp>
      <p:cxnSp>
        <p:nvCxnSpPr>
          <p:cNvPr id="727" name="Google Shape;727;p14"/>
          <p:cNvCxnSpPr>
            <a:cxnSpLocks/>
            <a:stCxn id="619" idx="6"/>
          </p:cNvCxnSpPr>
          <p:nvPr/>
        </p:nvCxnSpPr>
        <p:spPr>
          <a:xfrm flipV="1">
            <a:off x="3090760" y="6272721"/>
            <a:ext cx="3124189" cy="6635"/>
          </a:xfrm>
          <a:prstGeom prst="bentConnector3">
            <a:avLst>
              <a:gd name="adj1" fmla="val 50000"/>
            </a:avLst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BF324076-E3A6-2067-F307-DA05FA5E561B}"/>
              </a:ext>
            </a:extLst>
          </p:cNvPr>
          <p:cNvGrpSpPr/>
          <p:nvPr/>
        </p:nvGrpSpPr>
        <p:grpSpPr>
          <a:xfrm>
            <a:off x="7999159" y="12504"/>
            <a:ext cx="4192841" cy="1196377"/>
            <a:chOff x="7999159" y="12504"/>
            <a:chExt cx="4192841" cy="119637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CDEB480-C1F5-2B79-B44B-66158C9DC074}"/>
                </a:ext>
              </a:extLst>
            </p:cNvPr>
            <p:cNvSpPr/>
            <p:nvPr/>
          </p:nvSpPr>
          <p:spPr>
            <a:xfrm>
              <a:off x="7999159" y="57416"/>
              <a:ext cx="4192841" cy="1055100"/>
            </a:xfrm>
            <a:prstGeom prst="roundRect">
              <a:avLst>
                <a:gd name="adj" fmla="val 24900"/>
              </a:avLst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Google Shape;90;p2">
              <a:extLst>
                <a:ext uri="{FF2B5EF4-FFF2-40B4-BE49-F238E27FC236}">
                  <a16:creationId xmlns:a16="http://schemas.microsoft.com/office/drawing/2014/main" id="{81B752BD-4143-AB33-79CC-925278CF2E03}"/>
                </a:ext>
              </a:extLst>
            </p:cNvPr>
            <p:cNvSpPr txBox="1">
              <a:spLocks/>
            </p:cNvSpPr>
            <p:nvPr/>
          </p:nvSpPr>
          <p:spPr>
            <a:xfrm>
              <a:off x="8761713" y="12504"/>
              <a:ext cx="2577379" cy="83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R="0" lvl="2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R="0" lvl="3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R="0" lvl="4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R="0" lvl="5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R="0" lvl="6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R="0" lvl="7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R="0" lvl="8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>
                <a:buClr>
                  <a:schemeClr val="accent1"/>
                </a:buClr>
                <a:buSzPts val="3600"/>
              </a:pPr>
              <a:r>
                <a:rPr lang="en-US" sz="2400" b="1" dirty="0">
                  <a:solidFill>
                    <a:schemeClr val="tx1"/>
                  </a:solidFill>
                </a:rPr>
                <a:t>Produce P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6" name="Google Shape;90;p2">
              <a:extLst>
                <a:ext uri="{FF2B5EF4-FFF2-40B4-BE49-F238E27FC236}">
                  <a16:creationId xmlns:a16="http://schemas.microsoft.com/office/drawing/2014/main" id="{5883C47C-BE41-4CB5-FD6F-637BDCFBF5F0}"/>
                </a:ext>
              </a:extLst>
            </p:cNvPr>
            <p:cNvSpPr txBox="1">
              <a:spLocks/>
            </p:cNvSpPr>
            <p:nvPr/>
          </p:nvSpPr>
          <p:spPr>
            <a:xfrm>
              <a:off x="8736747" y="370681"/>
              <a:ext cx="3132100" cy="83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R="0" lvl="2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R="0" lvl="3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R="0" lvl="4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R="0" lvl="5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R="0" lvl="6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R="0" lvl="7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R="0" lvl="8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>
                <a:buClr>
                  <a:schemeClr val="accent1"/>
                </a:buClr>
                <a:buSzPts val="3600"/>
              </a:pPr>
              <a:r>
                <a:rPr lang="en-US" sz="2400" b="1" dirty="0">
                  <a:solidFill>
                    <a:schemeClr val="tx1"/>
                  </a:solidFill>
                </a:rPr>
                <a:t>Can we make it better? 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9C5EF19-E81B-4984-562B-170D116FF8B9}"/>
                </a:ext>
              </a:extLst>
            </p:cNvPr>
            <p:cNvSpPr/>
            <p:nvPr/>
          </p:nvSpPr>
          <p:spPr>
            <a:xfrm>
              <a:off x="8449766" y="239421"/>
              <a:ext cx="311947" cy="3162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6E3A760-2207-D4B4-1044-A53D96367059}"/>
                </a:ext>
              </a:extLst>
            </p:cNvPr>
            <p:cNvSpPr/>
            <p:nvPr/>
          </p:nvSpPr>
          <p:spPr>
            <a:xfrm>
              <a:off x="8449765" y="600905"/>
              <a:ext cx="311947" cy="3162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B2C5FC3-4716-98C2-0E4E-9614AAF85B74}"/>
              </a:ext>
            </a:extLst>
          </p:cNvPr>
          <p:cNvGrpSpPr/>
          <p:nvPr/>
        </p:nvGrpSpPr>
        <p:grpSpPr>
          <a:xfrm>
            <a:off x="8473093" y="254264"/>
            <a:ext cx="392489" cy="213279"/>
            <a:chOff x="762000" y="759031"/>
            <a:chExt cx="392489" cy="213279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F3145C5-ABAC-E7AD-50DB-A75CB7891646}"/>
                </a:ext>
              </a:extLst>
            </p:cNvPr>
            <p:cNvCxnSpPr/>
            <p:nvPr/>
          </p:nvCxnSpPr>
          <p:spPr>
            <a:xfrm>
              <a:off x="762000" y="850704"/>
              <a:ext cx="105508" cy="10766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E6D958B-A43D-25EC-0BDD-90D3F71707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7508" y="759031"/>
              <a:ext cx="286981" cy="21327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953CC30-566D-54AD-B5C6-4794F5D92ED6}"/>
              </a:ext>
            </a:extLst>
          </p:cNvPr>
          <p:cNvSpPr txBox="1"/>
          <p:nvPr/>
        </p:nvSpPr>
        <p:spPr>
          <a:xfrm>
            <a:off x="8314144" y="536895"/>
            <a:ext cx="634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??</a:t>
            </a:r>
          </a:p>
        </p:txBody>
      </p:sp>
      <p:sp>
        <p:nvSpPr>
          <p:cNvPr id="13" name="Google Shape;379;p12">
            <a:extLst>
              <a:ext uri="{FF2B5EF4-FFF2-40B4-BE49-F238E27FC236}">
                <a16:creationId xmlns:a16="http://schemas.microsoft.com/office/drawing/2014/main" id="{BAF96C62-DD09-9C43-319B-D6C8E834F9CB}"/>
              </a:ext>
            </a:extLst>
          </p:cNvPr>
          <p:cNvSpPr txBox="1"/>
          <p:nvPr/>
        </p:nvSpPr>
        <p:spPr>
          <a:xfrm>
            <a:off x="189268" y="236620"/>
            <a:ext cx="192854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4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Option #2c</a:t>
            </a:r>
            <a:endParaRPr dirty="0"/>
          </a:p>
        </p:txBody>
      </p:sp>
      <p:sp>
        <p:nvSpPr>
          <p:cNvPr id="14" name="Google Shape;619;p14">
            <a:extLst>
              <a:ext uri="{FF2B5EF4-FFF2-40B4-BE49-F238E27FC236}">
                <a16:creationId xmlns:a16="http://schemas.microsoft.com/office/drawing/2014/main" id="{1EFA370D-8495-7E0B-FA8D-F3B3753FDBC6}"/>
              </a:ext>
            </a:extLst>
          </p:cNvPr>
          <p:cNvSpPr/>
          <p:nvPr/>
        </p:nvSpPr>
        <p:spPr>
          <a:xfrm>
            <a:off x="6198839" y="6077745"/>
            <a:ext cx="327652" cy="31353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B38346D-D535-0434-DDBB-7F5A2D14FEE0}"/>
              </a:ext>
            </a:extLst>
          </p:cNvPr>
          <p:cNvSpPr/>
          <p:nvPr/>
        </p:nvSpPr>
        <p:spPr>
          <a:xfrm>
            <a:off x="3924724" y="5978827"/>
            <a:ext cx="180683" cy="370870"/>
          </a:xfrm>
          <a:custGeom>
            <a:avLst/>
            <a:gdLst>
              <a:gd name="connsiteX0" fmla="*/ 10526 w 180683"/>
              <a:gd name="connsiteY0" fmla="*/ 7704 h 370870"/>
              <a:gd name="connsiteX1" fmla="*/ 68892 w 180683"/>
              <a:gd name="connsiteY1" fmla="*/ 33644 h 370870"/>
              <a:gd name="connsiteX2" fmla="*/ 107802 w 180683"/>
              <a:gd name="connsiteY2" fmla="*/ 59585 h 370870"/>
              <a:gd name="connsiteX3" fmla="*/ 133743 w 180683"/>
              <a:gd name="connsiteY3" fmla="*/ 85525 h 370870"/>
              <a:gd name="connsiteX4" fmla="*/ 140228 w 180683"/>
              <a:gd name="connsiteY4" fmla="*/ 111465 h 370870"/>
              <a:gd name="connsiteX5" fmla="*/ 159683 w 180683"/>
              <a:gd name="connsiteY5" fmla="*/ 156861 h 370870"/>
              <a:gd name="connsiteX6" fmla="*/ 172653 w 180683"/>
              <a:gd name="connsiteY6" fmla="*/ 195772 h 370870"/>
              <a:gd name="connsiteX7" fmla="*/ 166168 w 180683"/>
              <a:gd name="connsiteY7" fmla="*/ 338444 h 370870"/>
              <a:gd name="connsiteX8" fmla="*/ 133743 w 180683"/>
              <a:gd name="connsiteY8" fmla="*/ 364385 h 370870"/>
              <a:gd name="connsiteX9" fmla="*/ 62407 w 180683"/>
              <a:gd name="connsiteY9" fmla="*/ 370870 h 370870"/>
              <a:gd name="connsiteX10" fmla="*/ 4041 w 180683"/>
              <a:gd name="connsiteY10" fmla="*/ 357900 h 370870"/>
              <a:gd name="connsiteX11" fmla="*/ 23496 w 180683"/>
              <a:gd name="connsiteY11" fmla="*/ 215227 h 370870"/>
              <a:gd name="connsiteX12" fmla="*/ 29981 w 180683"/>
              <a:gd name="connsiteY12" fmla="*/ 182802 h 370870"/>
              <a:gd name="connsiteX13" fmla="*/ 10526 w 180683"/>
              <a:gd name="connsiteY13" fmla="*/ 7704 h 370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0683" h="370870">
                <a:moveTo>
                  <a:pt x="10526" y="7704"/>
                </a:moveTo>
                <a:cubicBezTo>
                  <a:pt x="17011" y="-17156"/>
                  <a:pt x="57328" y="25384"/>
                  <a:pt x="68892" y="33644"/>
                </a:cubicBezTo>
                <a:cubicBezTo>
                  <a:pt x="111399" y="64007"/>
                  <a:pt x="66067" y="45673"/>
                  <a:pt x="107802" y="59585"/>
                </a:cubicBezTo>
                <a:cubicBezTo>
                  <a:pt x="116449" y="68232"/>
                  <a:pt x="127262" y="75155"/>
                  <a:pt x="133743" y="85525"/>
                </a:cubicBezTo>
                <a:cubicBezTo>
                  <a:pt x="138467" y="93083"/>
                  <a:pt x="137182" y="103089"/>
                  <a:pt x="140228" y="111465"/>
                </a:cubicBezTo>
                <a:cubicBezTo>
                  <a:pt x="145854" y="126937"/>
                  <a:pt x="153773" y="141495"/>
                  <a:pt x="159683" y="156861"/>
                </a:cubicBezTo>
                <a:cubicBezTo>
                  <a:pt x="164591" y="169622"/>
                  <a:pt x="172653" y="195772"/>
                  <a:pt x="172653" y="195772"/>
                </a:cubicBezTo>
                <a:cubicBezTo>
                  <a:pt x="180313" y="249396"/>
                  <a:pt x="188543" y="277711"/>
                  <a:pt x="166168" y="338444"/>
                </a:cubicBezTo>
                <a:cubicBezTo>
                  <a:pt x="161383" y="351432"/>
                  <a:pt x="146955" y="360256"/>
                  <a:pt x="133743" y="364385"/>
                </a:cubicBezTo>
                <a:cubicBezTo>
                  <a:pt x="110953" y="371507"/>
                  <a:pt x="86186" y="368708"/>
                  <a:pt x="62407" y="370870"/>
                </a:cubicBezTo>
                <a:cubicBezTo>
                  <a:pt x="42952" y="366547"/>
                  <a:pt x="10625" y="376711"/>
                  <a:pt x="4041" y="357900"/>
                </a:cubicBezTo>
                <a:cubicBezTo>
                  <a:pt x="-9264" y="319887"/>
                  <a:pt x="13722" y="259211"/>
                  <a:pt x="23496" y="215227"/>
                </a:cubicBezTo>
                <a:cubicBezTo>
                  <a:pt x="25887" y="204467"/>
                  <a:pt x="29601" y="193818"/>
                  <a:pt x="29981" y="182802"/>
                </a:cubicBezTo>
                <a:cubicBezTo>
                  <a:pt x="31769" y="130952"/>
                  <a:pt x="4041" y="32564"/>
                  <a:pt x="10526" y="770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231D554-7F83-6DB2-713B-6F4CFC5CB895}"/>
              </a:ext>
            </a:extLst>
          </p:cNvPr>
          <p:cNvSpPr/>
          <p:nvPr/>
        </p:nvSpPr>
        <p:spPr>
          <a:xfrm>
            <a:off x="7327631" y="6169169"/>
            <a:ext cx="303368" cy="151873"/>
          </a:xfrm>
          <a:custGeom>
            <a:avLst/>
            <a:gdLst>
              <a:gd name="connsiteX0" fmla="*/ 10526 w 180683"/>
              <a:gd name="connsiteY0" fmla="*/ 7704 h 370870"/>
              <a:gd name="connsiteX1" fmla="*/ 68892 w 180683"/>
              <a:gd name="connsiteY1" fmla="*/ 33644 h 370870"/>
              <a:gd name="connsiteX2" fmla="*/ 107802 w 180683"/>
              <a:gd name="connsiteY2" fmla="*/ 59585 h 370870"/>
              <a:gd name="connsiteX3" fmla="*/ 133743 w 180683"/>
              <a:gd name="connsiteY3" fmla="*/ 85525 h 370870"/>
              <a:gd name="connsiteX4" fmla="*/ 140228 w 180683"/>
              <a:gd name="connsiteY4" fmla="*/ 111465 h 370870"/>
              <a:gd name="connsiteX5" fmla="*/ 159683 w 180683"/>
              <a:gd name="connsiteY5" fmla="*/ 156861 h 370870"/>
              <a:gd name="connsiteX6" fmla="*/ 172653 w 180683"/>
              <a:gd name="connsiteY6" fmla="*/ 195772 h 370870"/>
              <a:gd name="connsiteX7" fmla="*/ 166168 w 180683"/>
              <a:gd name="connsiteY7" fmla="*/ 338444 h 370870"/>
              <a:gd name="connsiteX8" fmla="*/ 133743 w 180683"/>
              <a:gd name="connsiteY8" fmla="*/ 364385 h 370870"/>
              <a:gd name="connsiteX9" fmla="*/ 62407 w 180683"/>
              <a:gd name="connsiteY9" fmla="*/ 370870 h 370870"/>
              <a:gd name="connsiteX10" fmla="*/ 4041 w 180683"/>
              <a:gd name="connsiteY10" fmla="*/ 357900 h 370870"/>
              <a:gd name="connsiteX11" fmla="*/ 23496 w 180683"/>
              <a:gd name="connsiteY11" fmla="*/ 215227 h 370870"/>
              <a:gd name="connsiteX12" fmla="*/ 29981 w 180683"/>
              <a:gd name="connsiteY12" fmla="*/ 182802 h 370870"/>
              <a:gd name="connsiteX13" fmla="*/ 10526 w 180683"/>
              <a:gd name="connsiteY13" fmla="*/ 7704 h 370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0683" h="370870">
                <a:moveTo>
                  <a:pt x="10526" y="7704"/>
                </a:moveTo>
                <a:cubicBezTo>
                  <a:pt x="17011" y="-17156"/>
                  <a:pt x="57328" y="25384"/>
                  <a:pt x="68892" y="33644"/>
                </a:cubicBezTo>
                <a:cubicBezTo>
                  <a:pt x="111399" y="64007"/>
                  <a:pt x="66067" y="45673"/>
                  <a:pt x="107802" y="59585"/>
                </a:cubicBezTo>
                <a:cubicBezTo>
                  <a:pt x="116449" y="68232"/>
                  <a:pt x="127262" y="75155"/>
                  <a:pt x="133743" y="85525"/>
                </a:cubicBezTo>
                <a:cubicBezTo>
                  <a:pt x="138467" y="93083"/>
                  <a:pt x="137182" y="103089"/>
                  <a:pt x="140228" y="111465"/>
                </a:cubicBezTo>
                <a:cubicBezTo>
                  <a:pt x="145854" y="126937"/>
                  <a:pt x="153773" y="141495"/>
                  <a:pt x="159683" y="156861"/>
                </a:cubicBezTo>
                <a:cubicBezTo>
                  <a:pt x="164591" y="169622"/>
                  <a:pt x="172653" y="195772"/>
                  <a:pt x="172653" y="195772"/>
                </a:cubicBezTo>
                <a:cubicBezTo>
                  <a:pt x="180313" y="249396"/>
                  <a:pt x="188543" y="277711"/>
                  <a:pt x="166168" y="338444"/>
                </a:cubicBezTo>
                <a:cubicBezTo>
                  <a:pt x="161383" y="351432"/>
                  <a:pt x="146955" y="360256"/>
                  <a:pt x="133743" y="364385"/>
                </a:cubicBezTo>
                <a:cubicBezTo>
                  <a:pt x="110953" y="371507"/>
                  <a:pt x="86186" y="368708"/>
                  <a:pt x="62407" y="370870"/>
                </a:cubicBezTo>
                <a:cubicBezTo>
                  <a:pt x="42952" y="366547"/>
                  <a:pt x="10625" y="376711"/>
                  <a:pt x="4041" y="357900"/>
                </a:cubicBezTo>
                <a:cubicBezTo>
                  <a:pt x="-9264" y="319887"/>
                  <a:pt x="13722" y="259211"/>
                  <a:pt x="23496" y="215227"/>
                </a:cubicBezTo>
                <a:cubicBezTo>
                  <a:pt x="25887" y="204467"/>
                  <a:pt x="29601" y="193818"/>
                  <a:pt x="29981" y="182802"/>
                </a:cubicBezTo>
                <a:cubicBezTo>
                  <a:pt x="31769" y="130952"/>
                  <a:pt x="4041" y="32564"/>
                  <a:pt x="10526" y="770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90;p2">
            <a:extLst>
              <a:ext uri="{FF2B5EF4-FFF2-40B4-BE49-F238E27FC236}">
                <a16:creationId xmlns:a16="http://schemas.microsoft.com/office/drawing/2014/main" id="{7AE868BD-067A-8E65-05C8-661DC58BB8F3}"/>
              </a:ext>
            </a:extLst>
          </p:cNvPr>
          <p:cNvSpPr txBox="1">
            <a:spLocks/>
          </p:cNvSpPr>
          <p:nvPr/>
        </p:nvSpPr>
        <p:spPr>
          <a:xfrm>
            <a:off x="-98272" y="2966549"/>
            <a:ext cx="3297426" cy="15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Clr>
                <a:schemeClr val="accent1"/>
              </a:buClr>
              <a:buSzPts val="3600"/>
            </a:pPr>
            <a:r>
              <a:rPr lang="en-US" sz="2800" b="1" dirty="0"/>
              <a:t>Add an additional reactor to produce more P?</a:t>
            </a:r>
            <a:endParaRPr lang="en-US" sz="28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4" name="Google Shape;734;g972ff8af4b_0_0"/>
          <p:cNvGraphicFramePr/>
          <p:nvPr>
            <p:extLst>
              <p:ext uri="{D42A27DB-BD31-4B8C-83A1-F6EECF244321}">
                <p14:modId xmlns:p14="http://schemas.microsoft.com/office/powerpoint/2010/main" val="2831055088"/>
              </p:ext>
            </p:extLst>
          </p:nvPr>
        </p:nvGraphicFramePr>
        <p:xfrm>
          <a:off x="3146961" y="1666913"/>
          <a:ext cx="5898078" cy="4284195"/>
        </p:xfrm>
        <a:graphic>
          <a:graphicData uri="http://schemas.openxmlformats.org/drawingml/2006/table">
            <a:tbl>
              <a:tblPr>
                <a:noFill/>
                <a:tableStyleId>{953C9458-B009-43CF-8005-4168E57416AF}</a:tableStyleId>
              </a:tblPr>
              <a:tblGrid>
                <a:gridCol w="2329106">
                  <a:extLst>
                    <a:ext uri="{9D8B030D-6E8A-4147-A177-3AD203B41FA5}">
                      <a16:colId xmlns:a16="http://schemas.microsoft.com/office/drawing/2014/main" val="2507724093"/>
                    </a:ext>
                  </a:extLst>
                </a:gridCol>
                <a:gridCol w="1209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00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7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Design</a:t>
                      </a:r>
                      <a:endParaRPr sz="33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2A</a:t>
                      </a:r>
                      <a:endParaRPr sz="33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2B</a:t>
                      </a:r>
                      <a:endParaRPr sz="33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2C</a:t>
                      </a:r>
                      <a:endParaRPr sz="33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7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# reactors</a:t>
                      </a:r>
                      <a:endParaRPr sz="27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sz="2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sz="2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sz="2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7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# heat exchangers</a:t>
                      </a:r>
                      <a:endParaRPr sz="27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sz="2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sz="2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sz="2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7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# separators</a:t>
                      </a:r>
                      <a:endParaRPr sz="27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sz="2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sz="2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sz="2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7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# process units</a:t>
                      </a:r>
                      <a:endParaRPr sz="27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sz="27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sz="27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sz="27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8183581"/>
                  </a:ext>
                </a:extLst>
              </a:tr>
            </a:tbl>
          </a:graphicData>
        </a:graphic>
      </p:graphicFrame>
      <p:sp>
        <p:nvSpPr>
          <p:cNvPr id="2" name="Google Shape;90;p2">
            <a:extLst>
              <a:ext uri="{FF2B5EF4-FFF2-40B4-BE49-F238E27FC236}">
                <a16:creationId xmlns:a16="http://schemas.microsoft.com/office/drawing/2014/main" id="{6FAC1517-9439-36F7-B693-4ED903CFE7C1}"/>
              </a:ext>
            </a:extLst>
          </p:cNvPr>
          <p:cNvSpPr txBox="1">
            <a:spLocks/>
          </p:cNvSpPr>
          <p:nvPr/>
        </p:nvSpPr>
        <p:spPr>
          <a:xfrm>
            <a:off x="259606" y="195914"/>
            <a:ext cx="11684743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b="1" dirty="0"/>
              <a:t>Comparing Our Three Designs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5"/>
          <p:cNvSpPr txBox="1">
            <a:spLocks noGrp="1"/>
          </p:cNvSpPr>
          <p:nvPr>
            <p:ph type="body" idx="1"/>
          </p:nvPr>
        </p:nvSpPr>
        <p:spPr>
          <a:xfrm>
            <a:off x="466725" y="1193686"/>
            <a:ext cx="11258549" cy="54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0487" indent="-196850">
              <a:buSzPts val="3100"/>
              <a:buFont typeface="Arial"/>
              <a:buChar char="➢"/>
            </a:pPr>
            <a:r>
              <a:rPr lang="en-US" sz="3600" dirty="0"/>
              <a:t>Option 2C has extra units and is </a:t>
            </a:r>
            <a:r>
              <a:rPr lang="en-US" sz="3600" i="1" dirty="0"/>
              <a:t>not</a:t>
            </a:r>
            <a:r>
              <a:rPr lang="en-US" sz="3600" dirty="0"/>
              <a:t> economically viable</a:t>
            </a:r>
          </a:p>
          <a:p>
            <a:pPr marL="90487" indent="-196850">
              <a:buSzPts val="3100"/>
              <a:buFont typeface="Arial"/>
              <a:buChar char="➢"/>
            </a:pPr>
            <a:r>
              <a:rPr lang="en-US" sz="3600" dirty="0"/>
              <a:t>Option 2A has 2 fewer units than 2B</a:t>
            </a:r>
            <a:endParaRPr sz="3600" dirty="0"/>
          </a:p>
          <a:p>
            <a:pPr marL="90487" indent="-196850">
              <a:buSzPts val="3100"/>
              <a:buChar char="➢"/>
            </a:pPr>
            <a:r>
              <a:rPr lang="en-US" sz="3600" dirty="0"/>
              <a:t>However, 2B has far smaller unit sizes than 2A</a:t>
            </a:r>
            <a:endParaRPr sz="3600" dirty="0"/>
          </a:p>
          <a:p>
            <a:pPr marL="547687" lvl="1" indent="-196850">
              <a:buSzPts val="3100"/>
              <a:buChar char="➢"/>
            </a:pPr>
            <a:r>
              <a:rPr lang="en-US" sz="3600" dirty="0"/>
              <a:t>Later, after covering mass balances in depth, we can solve for exact separator and reactor sizes!</a:t>
            </a:r>
            <a:endParaRPr sz="3600" dirty="0"/>
          </a:p>
          <a:p>
            <a:pPr marL="90487" indent="-196850">
              <a:buSzPts val="3100"/>
              <a:buFont typeface="Arial"/>
              <a:buChar char="➢"/>
            </a:pPr>
            <a:r>
              <a:rPr lang="en-US" sz="3600" dirty="0"/>
              <a:t>An economic analysis is needed to reach the final conclusion, but </a:t>
            </a:r>
            <a:r>
              <a:rPr lang="en-US" sz="3600" b="1" u="sng" dirty="0"/>
              <a:t>we’d estimate Option 2B is better!</a:t>
            </a:r>
            <a:endParaRPr sz="3600" b="1" u="sng" dirty="0"/>
          </a:p>
        </p:txBody>
      </p:sp>
      <p:sp>
        <p:nvSpPr>
          <p:cNvPr id="4" name="Google Shape;90;p2">
            <a:extLst>
              <a:ext uri="{FF2B5EF4-FFF2-40B4-BE49-F238E27FC236}">
                <a16:creationId xmlns:a16="http://schemas.microsoft.com/office/drawing/2014/main" id="{F607CA81-B514-F08E-1E14-167F685D4BB9}"/>
              </a:ext>
            </a:extLst>
          </p:cNvPr>
          <p:cNvSpPr txBox="1">
            <a:spLocks/>
          </p:cNvSpPr>
          <p:nvPr/>
        </p:nvSpPr>
        <p:spPr>
          <a:xfrm>
            <a:off x="259606" y="195914"/>
            <a:ext cx="11684743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b="1" dirty="0"/>
              <a:t>Which Option is Better?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7" name="Google Shape;457;g972ff8af4b_0_7"/>
          <p:cNvCxnSpPr>
            <a:cxnSpLocks/>
            <a:endCxn id="460" idx="4"/>
          </p:cNvCxnSpPr>
          <p:nvPr/>
        </p:nvCxnSpPr>
        <p:spPr>
          <a:xfrm rot="10800000">
            <a:off x="5911051" y="3016690"/>
            <a:ext cx="3145447" cy="2493406"/>
          </a:xfrm>
          <a:prstGeom prst="bentConnector2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DE1956D8-E2D9-43D7-8147-BD15CD9539F7}"/>
              </a:ext>
            </a:extLst>
          </p:cNvPr>
          <p:cNvSpPr/>
          <p:nvPr/>
        </p:nvSpPr>
        <p:spPr>
          <a:xfrm>
            <a:off x="6141718" y="5286729"/>
            <a:ext cx="1450516" cy="43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8" name="Google Shape;458;g972ff8af4b_0_7"/>
          <p:cNvSpPr txBox="1"/>
          <p:nvPr/>
        </p:nvSpPr>
        <p:spPr>
          <a:xfrm>
            <a:off x="3170237" y="1467215"/>
            <a:ext cx="771600" cy="4986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g972ff8af4b_0_7"/>
          <p:cNvSpPr txBox="1"/>
          <p:nvPr/>
        </p:nvSpPr>
        <p:spPr>
          <a:xfrm>
            <a:off x="4278312" y="2089515"/>
            <a:ext cx="884100" cy="11955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L/G Sep. 110˚C</a:t>
            </a:r>
            <a:endParaRPr/>
          </a:p>
        </p:txBody>
      </p:sp>
      <p:sp>
        <p:nvSpPr>
          <p:cNvPr id="460" name="Google Shape;460;g972ff8af4b_0_7"/>
          <p:cNvSpPr/>
          <p:nvPr/>
        </p:nvSpPr>
        <p:spPr>
          <a:xfrm>
            <a:off x="5715000" y="2587990"/>
            <a:ext cx="392100" cy="428700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g972ff8af4b_0_7"/>
          <p:cNvSpPr txBox="1"/>
          <p:nvPr/>
        </p:nvSpPr>
        <p:spPr>
          <a:xfrm>
            <a:off x="6985000" y="2205403"/>
            <a:ext cx="1457400" cy="11715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Reactor</a:t>
            </a:r>
            <a:endParaRPr dirty="0"/>
          </a:p>
          <a:p>
            <a:pPr lvl="0" algn="ctr">
              <a:buClr>
                <a:srgbClr val="657689"/>
              </a:buClr>
              <a:buSzPts val="1800"/>
            </a:pPr>
            <a:r>
              <a:rPr lang="en-US" sz="1800" dirty="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+ G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endParaRPr dirty="0"/>
          </a:p>
          <a:p>
            <a:pPr lvl="0" algn="ctr">
              <a:buClr>
                <a:schemeClr val="accent2"/>
              </a:buClr>
              <a:buSzPts val="1800"/>
            </a:pPr>
            <a:r>
              <a:rPr lang="en-US" sz="18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+ G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7A855D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dirty="0"/>
          </a:p>
          <a:p>
            <a:pPr algn="ctr">
              <a:buSzPts val="1800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20˚C</a:t>
            </a:r>
            <a:endParaRPr dirty="0"/>
          </a:p>
        </p:txBody>
      </p:sp>
      <p:sp>
        <p:nvSpPr>
          <p:cNvPr id="462" name="Google Shape;462;g972ff8af4b_0_7"/>
          <p:cNvSpPr txBox="1"/>
          <p:nvPr/>
        </p:nvSpPr>
        <p:spPr>
          <a:xfrm>
            <a:off x="8964612" y="2418128"/>
            <a:ext cx="485700" cy="7587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g972ff8af4b_0_7"/>
          <p:cNvSpPr txBox="1"/>
          <p:nvPr/>
        </p:nvSpPr>
        <p:spPr>
          <a:xfrm>
            <a:off x="9901237" y="2205403"/>
            <a:ext cx="884100" cy="11955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64" name="Google Shape;464;g972ff8af4b_0_7"/>
          <p:cNvCxnSpPr/>
          <p:nvPr/>
        </p:nvCxnSpPr>
        <p:spPr>
          <a:xfrm rot="10800000">
            <a:off x="2425637" y="1716540"/>
            <a:ext cx="744600" cy="1500"/>
          </a:xfrm>
          <a:prstGeom prst="straightConnector1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465" name="Google Shape;465;g972ff8af4b_0_7"/>
          <p:cNvCxnSpPr/>
          <p:nvPr/>
        </p:nvCxnSpPr>
        <p:spPr>
          <a:xfrm rot="5400000">
            <a:off x="3103600" y="1014741"/>
            <a:ext cx="904800" cy="0"/>
          </a:xfrm>
          <a:prstGeom prst="straightConnector1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466" name="Google Shape;466;g972ff8af4b_0_7"/>
          <p:cNvCxnSpPr/>
          <p:nvPr/>
        </p:nvCxnSpPr>
        <p:spPr>
          <a:xfrm>
            <a:off x="3529012" y="1967277"/>
            <a:ext cx="777600" cy="732000"/>
          </a:xfrm>
          <a:prstGeom prst="bentConnector3">
            <a:avLst>
              <a:gd name="adj1" fmla="val 4249"/>
            </a:avLst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467" name="Google Shape;467;g972ff8af4b_0_7"/>
          <p:cNvCxnSpPr/>
          <p:nvPr/>
        </p:nvCxnSpPr>
        <p:spPr>
          <a:xfrm rot="10800000">
            <a:off x="3941950" y="1716178"/>
            <a:ext cx="761100" cy="382500"/>
          </a:xfrm>
          <a:prstGeom prst="bentConnector3">
            <a:avLst>
              <a:gd name="adj1" fmla="val 0"/>
            </a:avLst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468" name="Google Shape;468;g972ff8af4b_0_7"/>
          <p:cNvCxnSpPr/>
          <p:nvPr/>
        </p:nvCxnSpPr>
        <p:spPr>
          <a:xfrm rot="10800000" flipH="1">
            <a:off x="4721224" y="2802202"/>
            <a:ext cx="993900" cy="482700"/>
          </a:xfrm>
          <a:prstGeom prst="bentConnector4">
            <a:avLst>
              <a:gd name="adj1" fmla="val 0"/>
              <a:gd name="adj2" fmla="val -77719"/>
            </a:avLst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469" name="Google Shape;469;g972ff8af4b_0_7"/>
          <p:cNvCxnSpPr>
            <a:cxnSpLocks/>
          </p:cNvCxnSpPr>
          <p:nvPr/>
        </p:nvCxnSpPr>
        <p:spPr>
          <a:xfrm flipH="1">
            <a:off x="5911937" y="902762"/>
            <a:ext cx="5777" cy="1685203"/>
          </a:xfrm>
          <a:prstGeom prst="straightConnector1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470" name="Google Shape;470;g972ff8af4b_0_7"/>
          <p:cNvCxnSpPr>
            <a:cxnSpLocks/>
            <a:stCxn id="475" idx="2"/>
          </p:cNvCxnSpPr>
          <p:nvPr/>
        </p:nvCxnSpPr>
        <p:spPr>
          <a:xfrm flipH="1">
            <a:off x="4165389" y="5519287"/>
            <a:ext cx="1531764" cy="9276"/>
          </a:xfrm>
          <a:prstGeom prst="straightConnector1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471" name="Google Shape;471;g972ff8af4b_0_7"/>
          <p:cNvCxnSpPr/>
          <p:nvPr/>
        </p:nvCxnSpPr>
        <p:spPr>
          <a:xfrm>
            <a:off x="6107112" y="2802303"/>
            <a:ext cx="874800" cy="1500"/>
          </a:xfrm>
          <a:prstGeom prst="straightConnector1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472" name="Google Shape;472;g972ff8af4b_0_7"/>
          <p:cNvCxnSpPr/>
          <p:nvPr/>
        </p:nvCxnSpPr>
        <p:spPr>
          <a:xfrm>
            <a:off x="8442325" y="2791190"/>
            <a:ext cx="522300" cy="6300"/>
          </a:xfrm>
          <a:prstGeom prst="straightConnector1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473" name="Google Shape;473;g972ff8af4b_0_7"/>
          <p:cNvCxnSpPr/>
          <p:nvPr/>
        </p:nvCxnSpPr>
        <p:spPr>
          <a:xfrm>
            <a:off x="9450387" y="2797540"/>
            <a:ext cx="450900" cy="4800"/>
          </a:xfrm>
          <a:prstGeom prst="straightConnector1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474" name="Google Shape;474;g972ff8af4b_0_7"/>
          <p:cNvCxnSpPr>
            <a:stCxn id="463" idx="0"/>
            <a:endCxn id="462" idx="0"/>
          </p:cNvCxnSpPr>
          <p:nvPr/>
        </p:nvCxnSpPr>
        <p:spPr>
          <a:xfrm rot="5400000">
            <a:off x="9669037" y="1743853"/>
            <a:ext cx="212700" cy="1135800"/>
          </a:xfrm>
          <a:prstGeom prst="bentConnector3">
            <a:avLst>
              <a:gd name="adj1" fmla="val -111953"/>
            </a:avLst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sp>
        <p:nvSpPr>
          <p:cNvPr id="475" name="Google Shape;475;g972ff8af4b_0_7"/>
          <p:cNvSpPr/>
          <p:nvPr/>
        </p:nvSpPr>
        <p:spPr>
          <a:xfrm>
            <a:off x="5697153" y="5304937"/>
            <a:ext cx="429768" cy="428700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77" name="Google Shape;477;g972ff8af4b_0_7"/>
          <p:cNvCxnSpPr>
            <a:cxnSpLocks/>
            <a:stCxn id="5" idx="2"/>
          </p:cNvCxnSpPr>
          <p:nvPr/>
        </p:nvCxnSpPr>
        <p:spPr>
          <a:xfrm rot="5400000" flipH="1" flipV="1">
            <a:off x="8777993" y="3953270"/>
            <a:ext cx="2118508" cy="1013525"/>
          </a:xfrm>
          <a:prstGeom prst="bentConnector3">
            <a:avLst>
              <a:gd name="adj1" fmla="val 159"/>
            </a:avLst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478" name="Google Shape;478;g972ff8af4b_0_7"/>
          <p:cNvSpPr txBox="1"/>
          <p:nvPr/>
        </p:nvSpPr>
        <p:spPr>
          <a:xfrm>
            <a:off x="3564388" y="296837"/>
            <a:ext cx="1451686" cy="9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accent1"/>
              </a:buClr>
              <a:buSzPts val="1800"/>
            </a:pPr>
            <a:r>
              <a:rPr lang="en-US" sz="1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1800" baseline="-250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 (1000)</a:t>
            </a:r>
            <a:endParaRPr dirty="0"/>
          </a:p>
          <a:p>
            <a:pPr>
              <a:buClr>
                <a:srgbClr val="657689"/>
              </a:buClr>
              <a:buSzPts val="1800"/>
            </a:pPr>
            <a:r>
              <a:rPr lang="en-US" sz="1800" dirty="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 (</a:t>
            </a:r>
            <a:r>
              <a:rPr lang="en-US" sz="1800" dirty="0" err="1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aq</a:t>
            </a:r>
            <a:r>
              <a:rPr lang="en-US" sz="1800" dirty="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) [1]</a:t>
            </a:r>
            <a:endParaRPr dirty="0"/>
          </a:p>
          <a:p>
            <a:pPr>
              <a:buClr>
                <a:schemeClr val="accent2"/>
              </a:buClr>
              <a:buSzPts val="1800"/>
            </a:pPr>
            <a:r>
              <a:rPr lang="en-US" sz="18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 (</a:t>
            </a:r>
            <a:r>
              <a:rPr lang="en-US" sz="1800" dirty="0" err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aq</a:t>
            </a:r>
            <a:r>
              <a:rPr lang="en-US" sz="18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) [2]</a:t>
            </a:r>
            <a:endParaRPr dirty="0"/>
          </a:p>
        </p:txBody>
      </p:sp>
      <p:sp>
        <p:nvSpPr>
          <p:cNvPr id="479" name="Google Shape;479;g972ff8af4b_0_7"/>
          <p:cNvSpPr txBox="1"/>
          <p:nvPr/>
        </p:nvSpPr>
        <p:spPr>
          <a:xfrm>
            <a:off x="3006800" y="2681653"/>
            <a:ext cx="1269800" cy="9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accent1"/>
              </a:buClr>
              <a:buSzPts val="1800"/>
            </a:pPr>
            <a:r>
              <a:rPr lang="en-US" sz="1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1800" baseline="-250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 (1000)</a:t>
            </a:r>
            <a:endParaRPr dirty="0"/>
          </a:p>
          <a:p>
            <a:pPr>
              <a:buClr>
                <a:srgbClr val="657689"/>
              </a:buClr>
              <a:buSzPts val="1800"/>
            </a:pPr>
            <a:r>
              <a:rPr lang="en-US" sz="1800" dirty="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 (</a:t>
            </a:r>
            <a:r>
              <a:rPr lang="en-US" sz="1800" dirty="0" err="1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aq</a:t>
            </a:r>
            <a:r>
              <a:rPr lang="en-US" sz="1800" dirty="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) [1]</a:t>
            </a:r>
            <a:endParaRPr dirty="0"/>
          </a:p>
          <a:p>
            <a:pPr>
              <a:buClr>
                <a:schemeClr val="accent2"/>
              </a:buClr>
              <a:buSzPts val="1800"/>
            </a:pPr>
            <a:r>
              <a:rPr lang="en-US" sz="18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 (</a:t>
            </a:r>
            <a:r>
              <a:rPr lang="en-US" sz="1800" dirty="0" err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aq</a:t>
            </a:r>
            <a:r>
              <a:rPr lang="en-US" sz="18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) [2]</a:t>
            </a:r>
            <a:endParaRPr dirty="0"/>
          </a:p>
        </p:txBody>
      </p:sp>
      <p:cxnSp>
        <p:nvCxnSpPr>
          <p:cNvPr id="480" name="Google Shape;480;g972ff8af4b_0_7"/>
          <p:cNvCxnSpPr>
            <a:cxnSpLocks/>
          </p:cNvCxnSpPr>
          <p:nvPr/>
        </p:nvCxnSpPr>
        <p:spPr>
          <a:xfrm flipH="1">
            <a:off x="9184674" y="3176828"/>
            <a:ext cx="33661" cy="3323363"/>
          </a:xfrm>
          <a:prstGeom prst="straightConnector1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sp>
        <p:nvSpPr>
          <p:cNvPr id="481" name="Google Shape;481;g972ff8af4b_0_7"/>
          <p:cNvSpPr txBox="1"/>
          <p:nvPr/>
        </p:nvSpPr>
        <p:spPr>
          <a:xfrm>
            <a:off x="9901237" y="2329228"/>
            <a:ext cx="858900" cy="9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chemeClr val="dk1"/>
              </a:buClr>
              <a:buSzPts val="1800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L/G Sep.</a:t>
            </a:r>
            <a:endParaRPr/>
          </a:p>
          <a:p>
            <a:pPr algn="ctr">
              <a:spcBef>
                <a:spcPts val="360"/>
              </a:spcBef>
              <a:buSzPts val="1800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65˚C</a:t>
            </a:r>
            <a:endParaRPr/>
          </a:p>
        </p:txBody>
      </p:sp>
      <p:cxnSp>
        <p:nvCxnSpPr>
          <p:cNvPr id="482" name="Google Shape;482;g972ff8af4b_0_7"/>
          <p:cNvCxnSpPr/>
          <p:nvPr/>
        </p:nvCxnSpPr>
        <p:spPr>
          <a:xfrm>
            <a:off x="3170237" y="1716453"/>
            <a:ext cx="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 dist="20000" dir="5400000">
              <a:srgbClr val="000000">
                <a:alpha val="37650"/>
              </a:srgbClr>
            </a:outerShdw>
          </a:effectLst>
        </p:spPr>
      </p:cxnSp>
      <p:sp>
        <p:nvSpPr>
          <p:cNvPr id="483" name="Google Shape;483;g972ff8af4b_0_7"/>
          <p:cNvSpPr txBox="1"/>
          <p:nvPr/>
        </p:nvSpPr>
        <p:spPr>
          <a:xfrm>
            <a:off x="4710112" y="1668828"/>
            <a:ext cx="9033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accent1"/>
              </a:buClr>
              <a:buSzPts val="1800"/>
            </a:pPr>
            <a:r>
              <a:rPr lang="en-US" sz="1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steam</a:t>
            </a:r>
            <a:endParaRPr dirty="0"/>
          </a:p>
        </p:txBody>
      </p:sp>
      <p:sp>
        <p:nvSpPr>
          <p:cNvPr id="484" name="Google Shape;484;g972ff8af4b_0_7"/>
          <p:cNvSpPr txBox="1"/>
          <p:nvPr/>
        </p:nvSpPr>
        <p:spPr>
          <a:xfrm>
            <a:off x="1879507" y="1300428"/>
            <a:ext cx="1216068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accent1"/>
              </a:buClr>
              <a:buSzPts val="1800"/>
            </a:pPr>
            <a:r>
              <a:rPr lang="en-US" sz="1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1800" baseline="-250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 (1000)</a:t>
            </a:r>
            <a:endParaRPr dirty="0"/>
          </a:p>
        </p:txBody>
      </p:sp>
      <p:sp>
        <p:nvSpPr>
          <p:cNvPr id="485" name="Google Shape;485;g972ff8af4b_0_7"/>
          <p:cNvSpPr txBox="1"/>
          <p:nvPr/>
        </p:nvSpPr>
        <p:spPr>
          <a:xfrm>
            <a:off x="4891087" y="3732178"/>
            <a:ext cx="7224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657689"/>
              </a:buClr>
              <a:buSzPts val="1800"/>
            </a:pPr>
            <a:r>
              <a:rPr lang="en-US" sz="1800" dirty="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 (1) </a:t>
            </a:r>
            <a:endParaRPr dirty="0"/>
          </a:p>
          <a:p>
            <a:pPr>
              <a:buClr>
                <a:schemeClr val="accent2"/>
              </a:buClr>
              <a:buSzPts val="1800"/>
            </a:pPr>
            <a:r>
              <a:rPr lang="en-US" sz="18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 (2)</a:t>
            </a:r>
            <a:endParaRPr dirty="0"/>
          </a:p>
        </p:txBody>
      </p:sp>
      <p:sp>
        <p:nvSpPr>
          <p:cNvPr id="486" name="Google Shape;486;g972ff8af4b_0_7"/>
          <p:cNvSpPr txBox="1"/>
          <p:nvPr/>
        </p:nvSpPr>
        <p:spPr>
          <a:xfrm>
            <a:off x="5956315" y="1272366"/>
            <a:ext cx="14175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1800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 (excess)</a:t>
            </a:r>
            <a:endParaRPr dirty="0"/>
          </a:p>
        </p:txBody>
      </p:sp>
      <p:sp>
        <p:nvSpPr>
          <p:cNvPr id="487" name="Google Shape;487;g972ff8af4b_0_7"/>
          <p:cNvSpPr txBox="1"/>
          <p:nvPr/>
        </p:nvSpPr>
        <p:spPr>
          <a:xfrm>
            <a:off x="6296025" y="2768965"/>
            <a:ext cx="347700" cy="12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657689"/>
              </a:buClr>
              <a:buSzPts val="1800"/>
            </a:pPr>
            <a:r>
              <a:rPr lang="en-US" sz="180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/>
          </a:p>
          <a:p>
            <a:pPr>
              <a:buClr>
                <a:schemeClr val="dk1"/>
              </a:buClr>
              <a:buSzPts val="1800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/>
          </a:p>
          <a:p>
            <a:pPr>
              <a:buClr>
                <a:schemeClr val="accent2"/>
              </a:buClr>
              <a:buSzPts val="1800"/>
            </a:pPr>
            <a:r>
              <a:rPr lang="en-US"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/>
          </a:p>
          <a:p>
            <a:endParaRPr sz="1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g972ff8af4b_0_7"/>
          <p:cNvSpPr txBox="1"/>
          <p:nvPr/>
        </p:nvSpPr>
        <p:spPr>
          <a:xfrm>
            <a:off x="4552950" y="5464540"/>
            <a:ext cx="10605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1800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purge</a:t>
            </a:r>
            <a:endParaRPr/>
          </a:p>
        </p:txBody>
      </p:sp>
      <p:sp>
        <p:nvSpPr>
          <p:cNvPr id="489" name="Google Shape;489;g972ff8af4b_0_7"/>
          <p:cNvSpPr txBox="1"/>
          <p:nvPr/>
        </p:nvSpPr>
        <p:spPr>
          <a:xfrm>
            <a:off x="6141717" y="4083701"/>
            <a:ext cx="347700" cy="9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657689"/>
              </a:buClr>
              <a:buSzPts val="1800"/>
            </a:pPr>
            <a:r>
              <a:rPr lang="en-US" sz="180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/>
          </a:p>
          <a:p>
            <a:pPr>
              <a:buClr>
                <a:schemeClr val="dk1"/>
              </a:buClr>
              <a:buSzPts val="1800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/>
          </a:p>
          <a:p>
            <a:pPr>
              <a:buClr>
                <a:srgbClr val="7A855D"/>
              </a:buClr>
              <a:buSzPts val="1800"/>
            </a:pPr>
            <a:r>
              <a:rPr lang="en-US" sz="1800">
                <a:solidFill>
                  <a:srgbClr val="7A855D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/>
          </a:p>
        </p:txBody>
      </p:sp>
      <p:sp>
        <p:nvSpPr>
          <p:cNvPr id="490" name="Google Shape;490;g972ff8af4b_0_7"/>
          <p:cNvSpPr txBox="1"/>
          <p:nvPr/>
        </p:nvSpPr>
        <p:spPr>
          <a:xfrm>
            <a:off x="8540750" y="1514840"/>
            <a:ext cx="3492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657689"/>
              </a:buClr>
              <a:buSzPts val="1800"/>
            </a:pPr>
            <a:r>
              <a:rPr lang="en-US" sz="180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/>
          </a:p>
          <a:p>
            <a:pPr>
              <a:buClr>
                <a:schemeClr val="dk1"/>
              </a:buClr>
              <a:buSzPts val="1800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/>
          </a:p>
          <a:p>
            <a:pPr>
              <a:buClr>
                <a:srgbClr val="7A855D"/>
              </a:buClr>
              <a:buSzPts val="1800"/>
            </a:pPr>
            <a:r>
              <a:rPr lang="en-US" sz="1800">
                <a:solidFill>
                  <a:srgbClr val="7A855D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/>
          </a:p>
          <a:p>
            <a:pPr>
              <a:buClr>
                <a:srgbClr val="00B050"/>
              </a:buClr>
              <a:buSzPts val="1800"/>
            </a:pP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endParaRPr/>
          </a:p>
        </p:txBody>
      </p:sp>
      <p:sp>
        <p:nvSpPr>
          <p:cNvPr id="491" name="Google Shape;491;g972ff8af4b_0_7"/>
          <p:cNvSpPr txBox="1"/>
          <p:nvPr/>
        </p:nvSpPr>
        <p:spPr>
          <a:xfrm>
            <a:off x="10342562" y="1497378"/>
            <a:ext cx="7524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B050"/>
              </a:buClr>
              <a:buSzPts val="1800"/>
            </a:pP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 (g)</a:t>
            </a:r>
            <a:endParaRPr/>
          </a:p>
        </p:txBody>
      </p:sp>
      <p:sp>
        <p:nvSpPr>
          <p:cNvPr id="492" name="Google Shape;492;g972ff8af4b_0_7"/>
          <p:cNvSpPr txBox="1"/>
          <p:nvPr/>
        </p:nvSpPr>
        <p:spPr>
          <a:xfrm>
            <a:off x="9277350" y="6105890"/>
            <a:ext cx="13509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B050"/>
              </a:buClr>
              <a:buSzPts val="1800"/>
            </a:pP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 (</a:t>
            </a:r>
            <a:r>
              <a:rPr lang="en-US" sz="1800" dirty="0" err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liq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) [1]</a:t>
            </a:r>
            <a:endParaRPr dirty="0"/>
          </a:p>
          <a:p>
            <a:pPr>
              <a:buClr>
                <a:srgbClr val="00B050"/>
              </a:buClr>
              <a:buSzPts val="1800"/>
            </a:pP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 market</a:t>
            </a:r>
            <a:endParaRPr dirty="0"/>
          </a:p>
        </p:txBody>
      </p:sp>
      <p:cxnSp>
        <p:nvCxnSpPr>
          <p:cNvPr id="493" name="Google Shape;493;g972ff8af4b_0_7"/>
          <p:cNvCxnSpPr/>
          <p:nvPr/>
        </p:nvCxnSpPr>
        <p:spPr>
          <a:xfrm>
            <a:off x="3170237" y="1716453"/>
            <a:ext cx="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 dist="20000" dir="5400000">
              <a:srgbClr val="000000">
                <a:alpha val="37650"/>
              </a:srgbClr>
            </a:outerShdw>
          </a:effectLst>
        </p:spPr>
      </p:cxnSp>
      <p:grpSp>
        <p:nvGrpSpPr>
          <p:cNvPr id="494" name="Google Shape;494;g972ff8af4b_0_7"/>
          <p:cNvGrpSpPr/>
          <p:nvPr/>
        </p:nvGrpSpPr>
        <p:grpSpPr>
          <a:xfrm>
            <a:off x="3170275" y="1514807"/>
            <a:ext cx="792284" cy="372923"/>
            <a:chOff x="776546" y="2202310"/>
            <a:chExt cx="792760" cy="372774"/>
          </a:xfrm>
        </p:grpSpPr>
        <p:cxnSp>
          <p:nvCxnSpPr>
            <p:cNvPr id="495" name="Google Shape;495;g972ff8af4b_0_7"/>
            <p:cNvCxnSpPr/>
            <p:nvPr/>
          </p:nvCxnSpPr>
          <p:spPr>
            <a:xfrm>
              <a:off x="776546" y="2413359"/>
              <a:ext cx="122400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496" name="Google Shape;496;g972ff8af4b_0_7"/>
            <p:cNvCxnSpPr/>
            <p:nvPr/>
          </p:nvCxnSpPr>
          <p:spPr>
            <a:xfrm rot="10800000" flipH="1">
              <a:off x="898862" y="2205626"/>
              <a:ext cx="66600" cy="1998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497" name="Google Shape;497;g972ff8af4b_0_7"/>
            <p:cNvCxnSpPr/>
            <p:nvPr/>
          </p:nvCxnSpPr>
          <p:spPr>
            <a:xfrm>
              <a:off x="965581" y="2205484"/>
              <a:ext cx="65100" cy="3696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498" name="Google Shape;498;g972ff8af4b_0_7"/>
            <p:cNvCxnSpPr/>
            <p:nvPr/>
          </p:nvCxnSpPr>
          <p:spPr>
            <a:xfrm flipH="1">
              <a:off x="1041948" y="2202310"/>
              <a:ext cx="66600" cy="3696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499" name="Google Shape;499;g972ff8af4b_0_7"/>
            <p:cNvCxnSpPr/>
            <p:nvPr/>
          </p:nvCxnSpPr>
          <p:spPr>
            <a:xfrm>
              <a:off x="1103783" y="2205484"/>
              <a:ext cx="66600" cy="3696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500" name="Google Shape;500;g972ff8af4b_0_7"/>
            <p:cNvCxnSpPr/>
            <p:nvPr/>
          </p:nvCxnSpPr>
          <p:spPr>
            <a:xfrm flipH="1">
              <a:off x="1170530" y="2205484"/>
              <a:ext cx="65100" cy="3696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501" name="Google Shape;501;g972ff8af4b_0_7"/>
            <p:cNvCxnSpPr/>
            <p:nvPr/>
          </p:nvCxnSpPr>
          <p:spPr>
            <a:xfrm>
              <a:off x="1241985" y="2205484"/>
              <a:ext cx="65100" cy="3696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502" name="Google Shape;502;g972ff8af4b_0_7"/>
            <p:cNvCxnSpPr/>
            <p:nvPr/>
          </p:nvCxnSpPr>
          <p:spPr>
            <a:xfrm flipH="1">
              <a:off x="1323029" y="2202310"/>
              <a:ext cx="65100" cy="3696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503" name="Google Shape;503;g972ff8af4b_0_7"/>
            <p:cNvCxnSpPr/>
            <p:nvPr/>
          </p:nvCxnSpPr>
          <p:spPr>
            <a:xfrm rot="10800000">
              <a:off x="1388248" y="2205626"/>
              <a:ext cx="66600" cy="1998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504" name="Google Shape;504;g972ff8af4b_0_7"/>
            <p:cNvCxnSpPr/>
            <p:nvPr/>
          </p:nvCxnSpPr>
          <p:spPr>
            <a:xfrm>
              <a:off x="1446906" y="2403838"/>
              <a:ext cx="122400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</p:grpSp>
      <p:grpSp>
        <p:nvGrpSpPr>
          <p:cNvPr id="505" name="Google Shape;505;g972ff8af4b_0_7"/>
          <p:cNvGrpSpPr/>
          <p:nvPr/>
        </p:nvGrpSpPr>
        <p:grpSpPr>
          <a:xfrm rot="5400000">
            <a:off x="8837651" y="2600873"/>
            <a:ext cx="793730" cy="393418"/>
            <a:chOff x="1120775" y="1944423"/>
            <a:chExt cx="792620" cy="393261"/>
          </a:xfrm>
        </p:grpSpPr>
        <p:cxnSp>
          <p:nvCxnSpPr>
            <p:cNvPr id="506" name="Google Shape;506;g972ff8af4b_0_7"/>
            <p:cNvCxnSpPr/>
            <p:nvPr/>
          </p:nvCxnSpPr>
          <p:spPr>
            <a:xfrm>
              <a:off x="1120775" y="2142637"/>
              <a:ext cx="123600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507" name="Google Shape;507;g972ff8af4b_0_7"/>
            <p:cNvCxnSpPr/>
            <p:nvPr/>
          </p:nvCxnSpPr>
          <p:spPr>
            <a:xfrm rot="10800000" flipH="1">
              <a:off x="1244433" y="1944423"/>
              <a:ext cx="65100" cy="1998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508" name="Google Shape;508;g972ff8af4b_0_7"/>
            <p:cNvCxnSpPr/>
            <p:nvPr/>
          </p:nvCxnSpPr>
          <p:spPr>
            <a:xfrm>
              <a:off x="1309432" y="1968084"/>
              <a:ext cx="66600" cy="3696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509" name="Google Shape;509;g972ff8af4b_0_7"/>
            <p:cNvCxnSpPr/>
            <p:nvPr/>
          </p:nvCxnSpPr>
          <p:spPr>
            <a:xfrm flipH="1">
              <a:off x="1387013" y="1964910"/>
              <a:ext cx="65100" cy="3696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510" name="Google Shape;510;g972ff8af4b_0_7"/>
            <p:cNvCxnSpPr/>
            <p:nvPr/>
          </p:nvCxnSpPr>
          <p:spPr>
            <a:xfrm>
              <a:off x="1448942" y="1968083"/>
              <a:ext cx="65100" cy="3696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511" name="Google Shape;511;g972ff8af4b_0_7"/>
            <p:cNvCxnSpPr/>
            <p:nvPr/>
          </p:nvCxnSpPr>
          <p:spPr>
            <a:xfrm flipH="1">
              <a:off x="1513928" y="1968084"/>
              <a:ext cx="66600" cy="3696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512" name="Google Shape;512;g972ff8af4b_0_7"/>
            <p:cNvCxnSpPr/>
            <p:nvPr/>
          </p:nvCxnSpPr>
          <p:spPr>
            <a:xfrm>
              <a:off x="1585283" y="1968084"/>
              <a:ext cx="66600" cy="3696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513" name="Google Shape;513;g972ff8af4b_0_7"/>
            <p:cNvCxnSpPr/>
            <p:nvPr/>
          </p:nvCxnSpPr>
          <p:spPr>
            <a:xfrm flipH="1">
              <a:off x="1666122" y="1964910"/>
              <a:ext cx="66600" cy="3696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514" name="Google Shape;514;g972ff8af4b_0_7"/>
            <p:cNvCxnSpPr/>
            <p:nvPr/>
          </p:nvCxnSpPr>
          <p:spPr>
            <a:xfrm rot="10800000">
              <a:off x="1732707" y="1944423"/>
              <a:ext cx="66600" cy="1998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515" name="Google Shape;515;g972ff8af4b_0_7"/>
            <p:cNvCxnSpPr/>
            <p:nvPr/>
          </p:nvCxnSpPr>
          <p:spPr>
            <a:xfrm>
              <a:off x="1789795" y="2142637"/>
              <a:ext cx="123600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</p:grpSp>
      <p:sp>
        <p:nvSpPr>
          <p:cNvPr id="516" name="Google Shape;516;g972ff8af4b_0_7"/>
          <p:cNvSpPr txBox="1"/>
          <p:nvPr/>
        </p:nvSpPr>
        <p:spPr>
          <a:xfrm>
            <a:off x="10442575" y="4947015"/>
            <a:ext cx="347700" cy="9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657689"/>
              </a:buClr>
              <a:buSzPts val="1800"/>
            </a:pPr>
            <a:r>
              <a:rPr lang="en-US" sz="180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/>
          </a:p>
          <a:p>
            <a:pPr>
              <a:buClr>
                <a:schemeClr val="dk1"/>
              </a:buClr>
              <a:buSzPts val="1800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/>
          </a:p>
          <a:p>
            <a:pPr>
              <a:buClr>
                <a:srgbClr val="7A855D"/>
              </a:buClr>
              <a:buSzPts val="1800"/>
            </a:pPr>
            <a:r>
              <a:rPr lang="en-US" sz="1800">
                <a:solidFill>
                  <a:srgbClr val="7A855D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/>
          </a:p>
        </p:txBody>
      </p:sp>
      <p:sp>
        <p:nvSpPr>
          <p:cNvPr id="517" name="Google Shape;517;g972ff8af4b_0_7"/>
          <p:cNvSpPr txBox="1"/>
          <p:nvPr/>
        </p:nvSpPr>
        <p:spPr>
          <a:xfrm>
            <a:off x="7205662" y="4821603"/>
            <a:ext cx="884100" cy="9558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L/G Sep. ??˚C</a:t>
            </a:r>
            <a:endParaRPr/>
          </a:p>
        </p:txBody>
      </p:sp>
      <p:sp>
        <p:nvSpPr>
          <p:cNvPr id="518" name="Google Shape;518;g972ff8af4b_0_7"/>
          <p:cNvSpPr txBox="1"/>
          <p:nvPr/>
        </p:nvSpPr>
        <p:spPr>
          <a:xfrm>
            <a:off x="10104437" y="4078653"/>
            <a:ext cx="485700" cy="7605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19" name="Google Shape;519;g972ff8af4b_0_7"/>
          <p:cNvCxnSpPr>
            <a:endCxn id="518" idx="1"/>
          </p:cNvCxnSpPr>
          <p:nvPr/>
        </p:nvCxnSpPr>
        <p:spPr>
          <a:xfrm rot="10800000" flipH="1">
            <a:off x="7648637" y="4458903"/>
            <a:ext cx="2455800" cy="362700"/>
          </a:xfrm>
          <a:prstGeom prst="bentConnector3">
            <a:avLst>
              <a:gd name="adj1" fmla="val 1344"/>
            </a:avLst>
          </a:pr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520" name="Google Shape;520;g972ff8af4b_0_7"/>
          <p:cNvCxnSpPr/>
          <p:nvPr/>
        </p:nvCxnSpPr>
        <p:spPr>
          <a:xfrm>
            <a:off x="10590212" y="4459653"/>
            <a:ext cx="966900" cy="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521" name="Google Shape;521;g972ff8af4b_0_7"/>
          <p:cNvCxnSpPr>
            <a:stCxn id="517" idx="2"/>
            <a:endCxn id="475" idx="4"/>
          </p:cNvCxnSpPr>
          <p:nvPr/>
        </p:nvCxnSpPr>
        <p:spPr>
          <a:xfrm rot="5400000" flipH="1">
            <a:off x="6757992" y="4887683"/>
            <a:ext cx="43766" cy="1735675"/>
          </a:xfrm>
          <a:prstGeom prst="bentConnector3">
            <a:avLst>
              <a:gd name="adj1" fmla="val -522323"/>
            </a:avLst>
          </a:pr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sp>
        <p:nvSpPr>
          <p:cNvPr id="522" name="Google Shape;522;g972ff8af4b_0_7"/>
          <p:cNvSpPr txBox="1"/>
          <p:nvPr/>
        </p:nvSpPr>
        <p:spPr>
          <a:xfrm>
            <a:off x="8062062" y="4050778"/>
            <a:ext cx="7383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7A855D"/>
              </a:buClr>
              <a:buSzPts val="1800"/>
            </a:pPr>
            <a:r>
              <a:rPr lang="en-US" sz="1800">
                <a:solidFill>
                  <a:srgbClr val="7A855D"/>
                </a:solidFill>
                <a:latin typeface="Calibri"/>
                <a:ea typeface="Calibri"/>
                <a:cs typeface="Calibri"/>
                <a:sym typeface="Calibri"/>
              </a:rPr>
              <a:t>B (g)</a:t>
            </a:r>
            <a:endParaRPr/>
          </a:p>
        </p:txBody>
      </p:sp>
      <p:sp>
        <p:nvSpPr>
          <p:cNvPr id="523" name="Google Shape;523;g972ff8af4b_0_7"/>
          <p:cNvSpPr txBox="1"/>
          <p:nvPr/>
        </p:nvSpPr>
        <p:spPr>
          <a:xfrm>
            <a:off x="6364028" y="5387565"/>
            <a:ext cx="8478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657689"/>
              </a:buClr>
              <a:buSzPts val="1800"/>
            </a:pPr>
            <a:r>
              <a:rPr lang="en-US" sz="1800" dirty="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 (</a:t>
            </a:r>
            <a:r>
              <a:rPr lang="en-US" sz="1800" dirty="0" err="1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liq</a:t>
            </a:r>
            <a:r>
              <a:rPr lang="en-US" sz="1800" dirty="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>
              <a:buClr>
                <a:schemeClr val="dk1"/>
              </a:buClr>
              <a:buSzPts val="1800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 (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liq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</p:txBody>
      </p:sp>
      <p:grpSp>
        <p:nvGrpSpPr>
          <p:cNvPr id="524" name="Google Shape;524;g972ff8af4b_0_7"/>
          <p:cNvGrpSpPr/>
          <p:nvPr/>
        </p:nvGrpSpPr>
        <p:grpSpPr>
          <a:xfrm rot="5400000">
            <a:off x="9966321" y="4270965"/>
            <a:ext cx="793816" cy="377544"/>
            <a:chOff x="1120775" y="1960291"/>
            <a:chExt cx="792706" cy="377393"/>
          </a:xfrm>
        </p:grpSpPr>
        <p:cxnSp>
          <p:nvCxnSpPr>
            <p:cNvPr id="525" name="Google Shape;525;g972ff8af4b_0_7"/>
            <p:cNvCxnSpPr/>
            <p:nvPr/>
          </p:nvCxnSpPr>
          <p:spPr>
            <a:xfrm>
              <a:off x="1120775" y="2158505"/>
              <a:ext cx="122100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526" name="Google Shape;526;g972ff8af4b_0_7"/>
            <p:cNvCxnSpPr/>
            <p:nvPr/>
          </p:nvCxnSpPr>
          <p:spPr>
            <a:xfrm rot="10800000" flipH="1">
              <a:off x="1242848" y="1960291"/>
              <a:ext cx="66600" cy="1998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527" name="Google Shape;527;g972ff8af4b_0_7"/>
            <p:cNvCxnSpPr/>
            <p:nvPr/>
          </p:nvCxnSpPr>
          <p:spPr>
            <a:xfrm>
              <a:off x="1309433" y="1968084"/>
              <a:ext cx="65100" cy="3696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528" name="Google Shape;528;g972ff8af4b_0_7"/>
            <p:cNvCxnSpPr/>
            <p:nvPr/>
          </p:nvCxnSpPr>
          <p:spPr>
            <a:xfrm flipH="1">
              <a:off x="1385515" y="1964910"/>
              <a:ext cx="66600" cy="3696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529" name="Google Shape;529;g972ff8af4b_0_7"/>
            <p:cNvCxnSpPr/>
            <p:nvPr/>
          </p:nvCxnSpPr>
          <p:spPr>
            <a:xfrm>
              <a:off x="1447358" y="1968084"/>
              <a:ext cx="68100" cy="3696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530" name="Google Shape;530;g972ff8af4b_0_7"/>
            <p:cNvCxnSpPr/>
            <p:nvPr/>
          </p:nvCxnSpPr>
          <p:spPr>
            <a:xfrm flipH="1">
              <a:off x="1515428" y="1968084"/>
              <a:ext cx="65100" cy="3696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531" name="Google Shape;531;g972ff8af4b_0_7"/>
            <p:cNvCxnSpPr/>
            <p:nvPr/>
          </p:nvCxnSpPr>
          <p:spPr>
            <a:xfrm>
              <a:off x="1586869" y="1968083"/>
              <a:ext cx="65100" cy="3696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532" name="Google Shape;532;g972ff8af4b_0_7"/>
            <p:cNvCxnSpPr/>
            <p:nvPr/>
          </p:nvCxnSpPr>
          <p:spPr>
            <a:xfrm flipH="1">
              <a:off x="1667622" y="1964910"/>
              <a:ext cx="65100" cy="3696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533" name="Google Shape;533;g972ff8af4b_0_7"/>
            <p:cNvCxnSpPr/>
            <p:nvPr/>
          </p:nvCxnSpPr>
          <p:spPr>
            <a:xfrm rot="10800000">
              <a:off x="1732707" y="1960291"/>
              <a:ext cx="66600" cy="1998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534" name="Google Shape;534;g972ff8af4b_0_7"/>
            <p:cNvCxnSpPr/>
            <p:nvPr/>
          </p:nvCxnSpPr>
          <p:spPr>
            <a:xfrm>
              <a:off x="1791381" y="2158505"/>
              <a:ext cx="122100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20000" dir="5400000">
                <a:srgbClr val="000000">
                  <a:alpha val="37650"/>
                </a:srgbClr>
              </a:outerShdw>
            </a:effectLst>
          </p:spPr>
        </p:cxnSp>
      </p:grpSp>
      <p:sp>
        <p:nvSpPr>
          <p:cNvPr id="535" name="Google Shape;535;g972ff8af4b_0_7"/>
          <p:cNvSpPr txBox="1"/>
          <p:nvPr/>
        </p:nvSpPr>
        <p:spPr>
          <a:xfrm>
            <a:off x="11117963" y="4041752"/>
            <a:ext cx="97481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7A855D"/>
              </a:buClr>
              <a:buSzPts val="1800"/>
            </a:pPr>
            <a:r>
              <a:rPr lang="en-US" sz="1800" dirty="0">
                <a:solidFill>
                  <a:srgbClr val="7A855D"/>
                </a:solidFill>
                <a:latin typeface="Calibri"/>
                <a:ea typeface="Calibri"/>
                <a:cs typeface="Calibri"/>
                <a:sym typeface="Calibri"/>
              </a:rPr>
              <a:t>B (g) [2]</a:t>
            </a:r>
            <a:endParaRPr dirty="0"/>
          </a:p>
        </p:txBody>
      </p:sp>
      <p:sp>
        <p:nvSpPr>
          <p:cNvPr id="536" name="Google Shape;536;g972ff8af4b_0_7"/>
          <p:cNvSpPr txBox="1"/>
          <p:nvPr/>
        </p:nvSpPr>
        <p:spPr>
          <a:xfrm>
            <a:off x="6356350" y="3591290"/>
            <a:ext cx="7383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7A855D"/>
              </a:buClr>
              <a:buSzPts val="1800"/>
            </a:pPr>
            <a:r>
              <a:rPr lang="en-US" sz="1800">
                <a:solidFill>
                  <a:srgbClr val="7A855D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/>
          </a:p>
        </p:txBody>
      </p:sp>
      <p:sp>
        <p:nvSpPr>
          <p:cNvPr id="539" name="Google Shape;539;g972ff8af4b_0_7"/>
          <p:cNvSpPr txBox="1"/>
          <p:nvPr/>
        </p:nvSpPr>
        <p:spPr>
          <a:xfrm>
            <a:off x="6324600" y="3624628"/>
            <a:ext cx="381000" cy="265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g972ff8af4b_0_7"/>
          <p:cNvSpPr txBox="1"/>
          <p:nvPr/>
        </p:nvSpPr>
        <p:spPr>
          <a:xfrm>
            <a:off x="7205650" y="4821603"/>
            <a:ext cx="884100" cy="9558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L/G Sep. 85˚C</a:t>
            </a:r>
            <a:endParaRPr/>
          </a:p>
        </p:txBody>
      </p:sp>
      <p:sp>
        <p:nvSpPr>
          <p:cNvPr id="4" name="Google Shape;90;p2">
            <a:extLst>
              <a:ext uri="{FF2B5EF4-FFF2-40B4-BE49-F238E27FC236}">
                <a16:creationId xmlns:a16="http://schemas.microsoft.com/office/drawing/2014/main" id="{4A5E63F7-731F-7201-C3DA-A2B7A91C2824}"/>
              </a:ext>
            </a:extLst>
          </p:cNvPr>
          <p:cNvSpPr txBox="1">
            <a:spLocks/>
          </p:cNvSpPr>
          <p:nvPr/>
        </p:nvSpPr>
        <p:spPr>
          <a:xfrm>
            <a:off x="7344674" y="-107936"/>
            <a:ext cx="4847326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r">
              <a:buClr>
                <a:schemeClr val="accent1"/>
              </a:buClr>
              <a:buSzPts val="3600"/>
            </a:pPr>
            <a:r>
              <a:rPr lang="en-US" sz="3200" b="1" dirty="0"/>
              <a:t>Flow Rates for Option 2B</a:t>
            </a:r>
            <a:endParaRPr lang="en-US" sz="3200" dirty="0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49A77E7B-0330-8DC1-15BB-91BA4E0B41C0}"/>
              </a:ext>
            </a:extLst>
          </p:cNvPr>
          <p:cNvSpPr/>
          <p:nvPr/>
        </p:nvSpPr>
        <p:spPr>
          <a:xfrm>
            <a:off x="9059115" y="5377185"/>
            <a:ext cx="271370" cy="284203"/>
          </a:xfrm>
          <a:prstGeom prst="arc">
            <a:avLst>
              <a:gd name="adj1" fmla="val 10877549"/>
              <a:gd name="adj2" fmla="val 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62DA81E-3CEA-C3CC-E2E7-D612413F463F}"/>
                  </a:ext>
                </a:extLst>
              </p:cNvPr>
              <p:cNvSpPr txBox="1"/>
              <p:nvPr/>
            </p:nvSpPr>
            <p:spPr>
              <a:xfrm>
                <a:off x="84397" y="3757228"/>
                <a:ext cx="4492758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Considering our conversion rates (independent of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𝑮</m:t>
                    </m:r>
                  </m:oMath>
                </a14:m>
                <a:r>
                  <a:rPr lang="en-US" sz="28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 for each reaction, if 2 mol/min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𝑰</m:t>
                    </m:r>
                  </m:oMath>
                </a14:m>
                <a:r>
                  <a:rPr lang="en-US" sz="28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and 1 mol/min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𝑭</m:t>
                    </m:r>
                  </m:oMath>
                </a14:m>
                <a:r>
                  <a:rPr lang="en-US" sz="28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react with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𝑮</m:t>
                    </m:r>
                  </m:oMath>
                </a14:m>
                <a:r>
                  <a:rPr lang="en-US" sz="28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then </a:t>
                </a:r>
                <a:r>
                  <a:rPr lang="en-US" sz="2800" b="1" i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at least</a:t>
                </a:r>
                <a:r>
                  <a:rPr lang="en-US" sz="28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2.9 mol/min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𝑮</m:t>
                    </m:r>
                  </m:oMath>
                </a14:m>
                <a:r>
                  <a:rPr lang="en-US" sz="28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must enter our process.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62DA81E-3CEA-C3CC-E2E7-D612413F46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97" y="3757228"/>
                <a:ext cx="4492758" cy="2677656"/>
              </a:xfrm>
              <a:prstGeom prst="rect">
                <a:avLst/>
              </a:prstGeom>
              <a:blipFill>
                <a:blip r:embed="rId3"/>
                <a:stretch>
                  <a:fillRect l="-2817" t="-2358" r="-1972" b="-5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80EF36A-1D35-57B5-D62F-BBC05041ECB6}"/>
              </a:ext>
            </a:extLst>
          </p:cNvPr>
          <p:cNvSpPr txBox="1"/>
          <p:nvPr/>
        </p:nvSpPr>
        <p:spPr>
          <a:xfrm>
            <a:off x="-13894" y="28840"/>
            <a:ext cx="4492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(All flow rates in mol/min)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BF6FB01-6AFD-812B-DF8B-8AC1D2EF0B75}"/>
                  </a:ext>
                </a:extLst>
              </p14:cNvPr>
              <p14:cNvContentPartPr/>
              <p14:nvPr/>
            </p14:nvContentPartPr>
            <p14:xfrm>
              <a:off x="2746212" y="4114273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BF6FB01-6AFD-812B-DF8B-8AC1D2EF0B7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41892" y="4109953"/>
                <a:ext cx="9000" cy="9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502F20-BB02-40FD-D9CB-4652A30E94C0}"/>
              </a:ext>
            </a:extLst>
          </p:cNvPr>
          <p:cNvCxnSpPr>
            <a:cxnSpLocks/>
          </p:cNvCxnSpPr>
          <p:nvPr/>
        </p:nvCxnSpPr>
        <p:spPr>
          <a:xfrm>
            <a:off x="3006800" y="1225510"/>
            <a:ext cx="8170662" cy="1645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A592B70-848B-EC6A-C78B-E877EE78C0AB}"/>
              </a:ext>
            </a:extLst>
          </p:cNvPr>
          <p:cNvCxnSpPr>
            <a:cxnSpLocks/>
          </p:cNvCxnSpPr>
          <p:nvPr/>
        </p:nvCxnSpPr>
        <p:spPr>
          <a:xfrm flipV="1">
            <a:off x="11170120" y="1240666"/>
            <a:ext cx="7342" cy="4971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50E0E19-025D-41EC-30FE-E1990E8C7F34}"/>
              </a:ext>
            </a:extLst>
          </p:cNvPr>
          <p:cNvCxnSpPr>
            <a:cxnSpLocks/>
          </p:cNvCxnSpPr>
          <p:nvPr/>
        </p:nvCxnSpPr>
        <p:spPr>
          <a:xfrm flipH="1" flipV="1">
            <a:off x="3009787" y="1233739"/>
            <a:ext cx="13862" cy="254175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D3790D-924B-85A4-1F60-5ECC9BC05C8A}"/>
              </a:ext>
            </a:extLst>
          </p:cNvPr>
          <p:cNvCxnSpPr>
            <a:cxnSpLocks/>
          </p:cNvCxnSpPr>
          <p:nvPr/>
        </p:nvCxnSpPr>
        <p:spPr>
          <a:xfrm>
            <a:off x="3016718" y="3763816"/>
            <a:ext cx="1693394" cy="279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60D4D65-A05C-8F6C-5F42-E9FC6C12B268}"/>
              </a:ext>
            </a:extLst>
          </p:cNvPr>
          <p:cNvCxnSpPr>
            <a:cxnSpLocks/>
          </p:cNvCxnSpPr>
          <p:nvPr/>
        </p:nvCxnSpPr>
        <p:spPr>
          <a:xfrm flipH="1" flipV="1">
            <a:off x="4722620" y="3775442"/>
            <a:ext cx="35510" cy="23751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43FB64-B5CF-5B53-A124-548FEB32772B}"/>
              </a:ext>
            </a:extLst>
          </p:cNvPr>
          <p:cNvCxnSpPr>
            <a:cxnSpLocks/>
          </p:cNvCxnSpPr>
          <p:nvPr/>
        </p:nvCxnSpPr>
        <p:spPr>
          <a:xfrm>
            <a:off x="4736482" y="6150589"/>
            <a:ext cx="6440980" cy="4950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29921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16"/>
          <p:cNvSpPr txBox="1">
            <a:spLocks noGrp="1"/>
          </p:cNvSpPr>
          <p:nvPr>
            <p:ph type="body" idx="1"/>
          </p:nvPr>
        </p:nvSpPr>
        <p:spPr>
          <a:xfrm>
            <a:off x="609600" y="1250274"/>
            <a:ext cx="109728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0487" indent="-209550">
              <a:spcBef>
                <a:spcPts val="0"/>
              </a:spcBef>
              <a:buSzPts val="3300"/>
              <a:buFont typeface="Arial"/>
              <a:buChar char="➢"/>
            </a:pPr>
            <a:r>
              <a:rPr lang="en-US" sz="3600" dirty="0"/>
              <a:t>By-products may be unavoidable</a:t>
            </a:r>
            <a:endParaRPr sz="3600" dirty="0"/>
          </a:p>
          <a:p>
            <a:pPr marL="90487" indent="-209550">
              <a:buSzPts val="3300"/>
              <a:buFont typeface="Arial"/>
              <a:buChar char="➢"/>
            </a:pPr>
            <a:r>
              <a:rPr lang="en-US" sz="3600" dirty="0"/>
              <a:t>Reduce unit operation size when applicable</a:t>
            </a:r>
            <a:endParaRPr sz="3600" dirty="0"/>
          </a:p>
          <a:p>
            <a:pPr marL="90487" indent="-209550">
              <a:buSzPts val="3300"/>
              <a:buFont typeface="Arial"/>
              <a:buChar char="➢"/>
            </a:pPr>
            <a:r>
              <a:rPr lang="en-US" sz="3600" dirty="0"/>
              <a:t>The first design you make may not be (and often isn’t) the best; it may take multiple attempts to find the most optimal</a:t>
            </a:r>
            <a:endParaRPr sz="3600" dirty="0"/>
          </a:p>
          <a:p>
            <a:pPr marL="90487" indent="-209550">
              <a:buSzPts val="3300"/>
              <a:buFont typeface="Arial"/>
              <a:buChar char="➢"/>
            </a:pPr>
            <a:r>
              <a:rPr lang="en-US" sz="3600" dirty="0"/>
              <a:t>There are </a:t>
            </a:r>
            <a:r>
              <a:rPr lang="en-US" sz="3600" b="1" i="1" u="sng" dirty="0"/>
              <a:t>A LOT</a:t>
            </a:r>
            <a:r>
              <a:rPr lang="en-US" sz="3600" dirty="0"/>
              <a:t> of factors to consider when optimizing a process</a:t>
            </a:r>
            <a:endParaRPr sz="3600" dirty="0"/>
          </a:p>
          <a:p>
            <a:pPr marL="90487" indent="-209550">
              <a:buSzPts val="3300"/>
              <a:buFont typeface="Arial"/>
              <a:buChar char="➢"/>
            </a:pPr>
            <a:r>
              <a:rPr lang="en-US" sz="3600" dirty="0"/>
              <a:t>Don’t forget to add a purge to a recycle loop!</a:t>
            </a:r>
          </a:p>
        </p:txBody>
      </p:sp>
      <p:sp>
        <p:nvSpPr>
          <p:cNvPr id="4" name="Google Shape;90;p2">
            <a:extLst>
              <a:ext uri="{FF2B5EF4-FFF2-40B4-BE49-F238E27FC236}">
                <a16:creationId xmlns:a16="http://schemas.microsoft.com/office/drawing/2014/main" id="{2668A194-58D5-6A4A-47B3-D4B4130463EA}"/>
              </a:ext>
            </a:extLst>
          </p:cNvPr>
          <p:cNvSpPr txBox="1">
            <a:spLocks/>
          </p:cNvSpPr>
          <p:nvPr/>
        </p:nvSpPr>
        <p:spPr>
          <a:xfrm>
            <a:off x="259606" y="195914"/>
            <a:ext cx="11684743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b="1" dirty="0"/>
              <a:t>Takeaways from 2.34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>
            <a:spLocks noGrp="1"/>
          </p:cNvSpPr>
          <p:nvPr>
            <p:ph type="title"/>
          </p:nvPr>
        </p:nvSpPr>
        <p:spPr>
          <a:xfrm>
            <a:off x="1970723" y="115311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>
              <a:buClr>
                <a:schemeClr val="accent1"/>
              </a:buClr>
              <a:buSzPts val="3600"/>
            </a:pPr>
            <a:r>
              <a:rPr lang="en-US" b="1" dirty="0"/>
              <a:t>Goals for Our Design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26065643-1FF1-4ADF-2626-E8221F5AD9B0}"/>
                  </a:ext>
                </a:extLst>
              </p:cNvPr>
              <p:cNvSpPr/>
              <p:nvPr/>
            </p:nvSpPr>
            <p:spPr>
              <a:xfrm>
                <a:off x="1279041" y="953511"/>
                <a:ext cx="10256306" cy="1983152"/>
              </a:xfrm>
              <a:prstGeom prst="roundRect">
                <a:avLst>
                  <a:gd name="adj" fmla="val 24900"/>
                </a:avLst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Produce product </a:t>
                </a:r>
                <a14:m>
                  <m:oMath xmlns:m="http://schemas.openxmlformats.org/officeDocument/2006/math">
                    <m:r>
                      <a:rPr lang="en-US" sz="8000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𝑃</m:t>
                    </m:r>
                  </m:oMath>
                </a14:m>
                <a:endParaRPr lang="en-US" sz="8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endParaRPr lang="en-US" dirty="0"/>
              </a:p>
            </p:txBody>
          </p:sp>
        </mc:Choice>
        <mc:Fallback xmlns="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26065643-1FF1-4ADF-2626-E8221F5AD9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9041" y="953511"/>
                <a:ext cx="10256306" cy="1983152"/>
              </a:xfrm>
              <a:prstGeom prst="roundRect">
                <a:avLst>
                  <a:gd name="adj" fmla="val 24900"/>
                </a:avLst>
              </a:prstGeom>
              <a:blipFill>
                <a:blip r:embed="rId3"/>
                <a:stretch>
                  <a:fillRect t="-1227" b="-64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56DA1F6-E5A3-6BE9-975A-C01C0FED7AEB}"/>
              </a:ext>
            </a:extLst>
          </p:cNvPr>
          <p:cNvSpPr/>
          <p:nvPr/>
        </p:nvSpPr>
        <p:spPr>
          <a:xfrm>
            <a:off x="1322767" y="3097869"/>
            <a:ext cx="3360468" cy="2560912"/>
          </a:xfrm>
          <a:prstGeom prst="roundRect">
            <a:avLst>
              <a:gd name="adj" fmla="val 24900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Minimize the number (and size) of units</a:t>
            </a:r>
          </a:p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63729136-F55D-89F7-DD2B-5EA577A7BC58}"/>
                  </a:ext>
                </a:extLst>
              </p:cNvPr>
              <p:cNvSpPr/>
              <p:nvPr/>
            </p:nvSpPr>
            <p:spPr>
              <a:xfrm>
                <a:off x="4814411" y="3097869"/>
                <a:ext cx="3360468" cy="2560912"/>
              </a:xfrm>
              <a:prstGeom prst="roundRect">
                <a:avLst>
                  <a:gd name="adj" fmla="val 24900"/>
                </a:avLst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Maximize </a:t>
                </a:r>
                <a14:m>
                  <m:oMath xmlns:m="http://schemas.openxmlformats.org/officeDocument/2006/math">
                    <m:r>
                      <a:rPr lang="en-US" sz="3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𝑃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and other valuable by-products</a:t>
                </a:r>
              </a:p>
              <a:p>
                <a:pPr algn="ctr"/>
                <a:endParaRPr lang="en-US" dirty="0"/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63729136-F55D-89F7-DD2B-5EA577A7BC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4411" y="3097869"/>
                <a:ext cx="3360468" cy="2560912"/>
              </a:xfrm>
              <a:prstGeom prst="roundRect">
                <a:avLst>
                  <a:gd name="adj" fmla="val 24900"/>
                </a:avLst>
              </a:prstGeom>
              <a:blipFill>
                <a:blip r:embed="rId4"/>
                <a:stretch>
                  <a:fillRect t="-238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C4631B-46ED-BB70-66A7-849F29ABA591}"/>
              </a:ext>
            </a:extLst>
          </p:cNvPr>
          <p:cNvSpPr/>
          <p:nvPr/>
        </p:nvSpPr>
        <p:spPr>
          <a:xfrm>
            <a:off x="8306055" y="3097869"/>
            <a:ext cx="3360468" cy="2560912"/>
          </a:xfrm>
          <a:prstGeom prst="roundRect">
            <a:avLst>
              <a:gd name="adj" fmla="val 24900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 easy separations</a:t>
            </a:r>
          </a:p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A957C5B-8DC0-73C8-FB37-388BF42A1CED}"/>
              </a:ext>
            </a:extLst>
          </p:cNvPr>
          <p:cNvCxnSpPr/>
          <p:nvPr/>
        </p:nvCxnSpPr>
        <p:spPr>
          <a:xfrm>
            <a:off x="1623251" y="5991013"/>
            <a:ext cx="991209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24C5202-AEDD-9469-91F0-3A966CF7D8D8}"/>
              </a:ext>
            </a:extLst>
          </p:cNvPr>
          <p:cNvSpPr txBox="1"/>
          <p:nvPr/>
        </p:nvSpPr>
        <p:spPr>
          <a:xfrm>
            <a:off x="4462272" y="5991013"/>
            <a:ext cx="6821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Decreasing Importance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A8394D1-1C09-4402-C0A2-707B2C2CA5EE}"/>
              </a:ext>
            </a:extLst>
          </p:cNvPr>
          <p:cNvCxnSpPr>
            <a:cxnSpLocks/>
          </p:cNvCxnSpPr>
          <p:nvPr/>
        </p:nvCxnSpPr>
        <p:spPr>
          <a:xfrm>
            <a:off x="1025843" y="1105069"/>
            <a:ext cx="0" cy="488594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E5ABE85-B875-DF0F-3835-1BAD46F5E97C}"/>
              </a:ext>
            </a:extLst>
          </p:cNvPr>
          <p:cNvSpPr txBox="1"/>
          <p:nvPr/>
        </p:nvSpPr>
        <p:spPr>
          <a:xfrm rot="16200000">
            <a:off x="-2737790" y="1955682"/>
            <a:ext cx="6821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Decreasing Importance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E8233B64-F1F7-26C7-9590-5BCC107D969E}"/>
              </a:ext>
            </a:extLst>
          </p:cNvPr>
          <p:cNvSpPr/>
          <p:nvPr/>
        </p:nvSpPr>
        <p:spPr>
          <a:xfrm>
            <a:off x="2454161" y="615014"/>
            <a:ext cx="9873306" cy="5198758"/>
          </a:xfrm>
          <a:prstGeom prst="cloudCallout">
            <a:avLst>
              <a:gd name="adj1" fmla="val -45979"/>
              <a:gd name="adj2" fmla="val 66343"/>
            </a:avLst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Google Shape;261;p7">
            <a:extLst>
              <a:ext uri="{FF2B5EF4-FFF2-40B4-BE49-F238E27FC236}">
                <a16:creationId xmlns:a16="http://schemas.microsoft.com/office/drawing/2014/main" id="{F671683D-3529-F97C-9480-5CF8854EC0F4}"/>
              </a:ext>
            </a:extLst>
          </p:cNvPr>
          <p:cNvSpPr txBox="1"/>
          <p:nvPr/>
        </p:nvSpPr>
        <p:spPr>
          <a:xfrm>
            <a:off x="1340202" y="1878337"/>
            <a:ext cx="1487488" cy="92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657689"/>
              </a:buClr>
              <a:buSzPts val="1800"/>
            </a:pPr>
            <a:r>
              <a:rPr lang="en-US" sz="1800" dirty="0">
                <a:solidFill>
                  <a:srgbClr val="657689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1 mol/min</a:t>
            </a:r>
            <a:endParaRPr dirty="0"/>
          </a:p>
          <a:p>
            <a:pPr>
              <a:buClr>
                <a:schemeClr val="accent2"/>
              </a:buClr>
              <a:buSzPts val="1800"/>
            </a:pPr>
            <a:r>
              <a:rPr lang="en-US" sz="18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 mol/min</a:t>
            </a:r>
            <a:endParaRPr dirty="0"/>
          </a:p>
          <a:p>
            <a:pPr>
              <a:buClr>
                <a:schemeClr val="accent1"/>
              </a:buClr>
              <a:buSzPts val="1800"/>
            </a:pPr>
            <a:r>
              <a:rPr lang="en-US" sz="1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1800" baseline="-250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dirty="0"/>
          </a:p>
        </p:txBody>
      </p:sp>
      <p:cxnSp>
        <p:nvCxnSpPr>
          <p:cNvPr id="5" name="Google Shape;259;p7">
            <a:extLst>
              <a:ext uri="{FF2B5EF4-FFF2-40B4-BE49-F238E27FC236}">
                <a16:creationId xmlns:a16="http://schemas.microsoft.com/office/drawing/2014/main" id="{10073C3F-E807-1AEF-1E23-860DD7CDCF4A}"/>
              </a:ext>
            </a:extLst>
          </p:cNvPr>
          <p:cNvCxnSpPr/>
          <p:nvPr/>
        </p:nvCxnSpPr>
        <p:spPr>
          <a:xfrm>
            <a:off x="1340202" y="2802262"/>
            <a:ext cx="1487488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sp>
        <p:nvSpPr>
          <p:cNvPr id="17" name="Google Shape;90;p2">
            <a:extLst>
              <a:ext uri="{FF2B5EF4-FFF2-40B4-BE49-F238E27FC236}">
                <a16:creationId xmlns:a16="http://schemas.microsoft.com/office/drawing/2014/main" id="{E8954896-9A86-518A-ECD0-1B9575F37FF9}"/>
              </a:ext>
            </a:extLst>
          </p:cNvPr>
          <p:cNvSpPr txBox="1">
            <a:spLocks/>
          </p:cNvSpPr>
          <p:nvPr/>
        </p:nvSpPr>
        <p:spPr>
          <a:xfrm>
            <a:off x="259607" y="195914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b="1" dirty="0"/>
              <a:t>Let’s start at the beginning 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2D8426-7F17-B228-C5E6-E42F24CC42EB}"/>
              </a:ext>
            </a:extLst>
          </p:cNvPr>
          <p:cNvSpPr txBox="1"/>
          <p:nvPr/>
        </p:nvSpPr>
        <p:spPr>
          <a:xfrm>
            <a:off x="3941648" y="1378641"/>
            <a:ext cx="82096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Initial strategy…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Remove I and H</a:t>
            </a:r>
            <a:r>
              <a:rPr lang="en-US" sz="3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O from the feed stream. This way we can 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easily make 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from F+G and 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reduce the size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of our units! </a:t>
            </a:r>
          </a:p>
          <a:p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6304903-75EF-705E-9388-BADE7D5FA5D7}"/>
              </a:ext>
            </a:extLst>
          </p:cNvPr>
          <p:cNvSpPr/>
          <p:nvPr/>
        </p:nvSpPr>
        <p:spPr>
          <a:xfrm>
            <a:off x="3170938" y="3640799"/>
            <a:ext cx="8061505" cy="808336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7FAF2A6-CEA8-4095-CB9D-CE0BF2586ED4}"/>
                  </a:ext>
                </a:extLst>
              </p:cNvPr>
              <p:cNvSpPr txBox="1"/>
              <p:nvPr/>
            </p:nvSpPr>
            <p:spPr>
              <a:xfrm>
                <a:off x="2957689" y="3721802"/>
                <a:ext cx="850947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Problem: </a:t>
                </a:r>
                <a:r>
                  <a:rPr lang="en-US" sz="3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Purify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𝐹</m:t>
                    </m:r>
                  </m:oMath>
                </a14:m>
                <a:r>
                  <a:rPr lang="en-US" sz="3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by separating it from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𝐼</m:t>
                    </m:r>
                  </m:oMath>
                </a14:m>
                <a:endParaRPr lang="en-US" sz="3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7FAF2A6-CEA8-4095-CB9D-CE0BF2586E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7689" y="3721802"/>
                <a:ext cx="8509478" cy="646331"/>
              </a:xfrm>
              <a:prstGeom prst="rect">
                <a:avLst/>
              </a:prstGeom>
              <a:blipFill>
                <a:blip r:embed="rId3"/>
                <a:stretch>
                  <a:fillRect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016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/>
      <p:bldP spid="18" grpId="0"/>
      <p:bldP spid="22" grpId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0;p2">
            <a:extLst>
              <a:ext uri="{FF2B5EF4-FFF2-40B4-BE49-F238E27FC236}">
                <a16:creationId xmlns:a16="http://schemas.microsoft.com/office/drawing/2014/main" id="{F4FF904E-C44A-E122-8F91-70ED48E41BD9}"/>
              </a:ext>
            </a:extLst>
          </p:cNvPr>
          <p:cNvSpPr txBox="1">
            <a:spLocks/>
          </p:cNvSpPr>
          <p:nvPr/>
        </p:nvSpPr>
        <p:spPr>
          <a:xfrm>
            <a:off x="558781" y="207837"/>
            <a:ext cx="11074437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b="1" dirty="0"/>
              <a:t>Solution Methods: Separation tools we’ve seen </a:t>
            </a:r>
            <a:endParaRPr lang="en-US" dirty="0"/>
          </a:p>
        </p:txBody>
      </p:sp>
      <p:sp>
        <p:nvSpPr>
          <p:cNvPr id="3" name="Rectangle: Rounded Corners 2">
            <a:hlinkHover r:id="" action="ppaction://noaction" highlightClick="1"/>
            <a:extLst>
              <a:ext uri="{FF2B5EF4-FFF2-40B4-BE49-F238E27FC236}">
                <a16:creationId xmlns:a16="http://schemas.microsoft.com/office/drawing/2014/main" id="{0B6B15C9-B7F4-2948-7027-EB615F531D1B}"/>
              </a:ext>
            </a:extLst>
          </p:cNvPr>
          <p:cNvSpPr/>
          <p:nvPr/>
        </p:nvSpPr>
        <p:spPr>
          <a:xfrm>
            <a:off x="376490" y="1407171"/>
            <a:ext cx="10957553" cy="1385362"/>
          </a:xfrm>
          <a:prstGeom prst="roundRect">
            <a:avLst>
              <a:gd name="adj" fmla="val 46324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533394A-2E82-8F29-BD49-75CF38160F01}"/>
              </a:ext>
            </a:extLst>
          </p:cNvPr>
          <p:cNvSpPr/>
          <p:nvPr/>
        </p:nvSpPr>
        <p:spPr>
          <a:xfrm>
            <a:off x="489379" y="2916886"/>
            <a:ext cx="10957553" cy="1385362"/>
          </a:xfrm>
          <a:prstGeom prst="roundRect">
            <a:avLst>
              <a:gd name="adj" fmla="val 46324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488321F-FC8F-C949-367C-E081056B682D}"/>
              </a:ext>
            </a:extLst>
          </p:cNvPr>
          <p:cNvSpPr/>
          <p:nvPr/>
        </p:nvSpPr>
        <p:spPr>
          <a:xfrm>
            <a:off x="489379" y="4426601"/>
            <a:ext cx="10957553" cy="1385362"/>
          </a:xfrm>
          <a:prstGeom prst="roundRect">
            <a:avLst>
              <a:gd name="adj" fmla="val 46324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55DCDF-ED57-F95C-310B-182B984B02E2}"/>
              </a:ext>
            </a:extLst>
          </p:cNvPr>
          <p:cNvSpPr txBox="1"/>
          <p:nvPr/>
        </p:nvSpPr>
        <p:spPr>
          <a:xfrm>
            <a:off x="2878667" y="1776686"/>
            <a:ext cx="6987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Phase: Gas- Liquid Separation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E0D68E-2573-64AF-6A21-1B0E09A15B28}"/>
              </a:ext>
            </a:extLst>
          </p:cNvPr>
          <p:cNvSpPr txBox="1"/>
          <p:nvPr/>
        </p:nvSpPr>
        <p:spPr>
          <a:xfrm>
            <a:off x="2878666" y="3286401"/>
            <a:ext cx="7134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Phase: Solid- Liquid Separation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837C2A-58B7-9EE2-E754-BEDE8ADB2A03}"/>
              </a:ext>
            </a:extLst>
          </p:cNvPr>
          <p:cNvSpPr txBox="1"/>
          <p:nvPr/>
        </p:nvSpPr>
        <p:spPr>
          <a:xfrm>
            <a:off x="2144890" y="4796116"/>
            <a:ext cx="8455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Chemistry: Exploit Different Reactivities  </a:t>
            </a:r>
          </a:p>
        </p:txBody>
      </p:sp>
    </p:spTree>
    <p:extLst>
      <p:ext uri="{BB962C8B-B14F-4D97-AF65-F5344CB8AC3E}">
        <p14:creationId xmlns:p14="http://schemas.microsoft.com/office/powerpoint/2010/main" val="241022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"/>
          <p:cNvSpPr txBox="1">
            <a:spLocks noGrp="1"/>
          </p:cNvSpPr>
          <p:nvPr>
            <p:ph type="body" idx="1"/>
          </p:nvPr>
        </p:nvSpPr>
        <p:spPr>
          <a:xfrm>
            <a:off x="722494" y="1081617"/>
            <a:ext cx="9985036" cy="1280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  <a:buSzPts val="3600"/>
              <a:buNone/>
            </a:pPr>
            <a:r>
              <a:rPr lang="en-US" sz="3600" dirty="0"/>
              <a:t>To separate </a:t>
            </a:r>
            <a:r>
              <a:rPr lang="en-US" sz="3600" dirty="0">
                <a:solidFill>
                  <a:schemeClr val="accent2"/>
                </a:solidFill>
              </a:rPr>
              <a:t>I</a:t>
            </a:r>
            <a:r>
              <a:rPr lang="en-US" sz="3600" dirty="0">
                <a:solidFill>
                  <a:schemeClr val="tx1"/>
                </a:solidFill>
              </a:rPr>
              <a:t> from </a:t>
            </a:r>
            <a:r>
              <a:rPr lang="en-US" sz="3600" dirty="0">
                <a:solidFill>
                  <a:srgbClr val="657689"/>
                </a:solidFill>
              </a:rPr>
              <a:t>F</a:t>
            </a:r>
            <a:r>
              <a:rPr lang="en-US" sz="3600" dirty="0">
                <a:solidFill>
                  <a:schemeClr val="tx1"/>
                </a:solidFill>
              </a:rPr>
              <a:t>, could we use:</a:t>
            </a:r>
          </a:p>
          <a:p>
            <a:pPr marL="0" lvl="2" indent="0">
              <a:buSzPts val="3300"/>
              <a:buNone/>
            </a:pPr>
            <a:r>
              <a:rPr lang="en-US" sz="3600" dirty="0"/>
              <a:t>	</a:t>
            </a:r>
            <a:r>
              <a:rPr lang="en-US" sz="3600" i="0" dirty="0"/>
              <a:t>1. Liquid/gas separation? </a:t>
            </a:r>
          </a:p>
          <a:p>
            <a:pPr marL="273050" lvl="1" indent="-88900">
              <a:buSzPts val="2900"/>
              <a:buNone/>
            </a:pPr>
            <a:endParaRPr sz="2900" dirty="0"/>
          </a:p>
          <a:p>
            <a:pPr marL="90488" indent="0">
              <a:buSzPts val="2900"/>
              <a:buNone/>
            </a:pPr>
            <a:endParaRPr sz="2900" dirty="0"/>
          </a:p>
        </p:txBody>
      </p:sp>
      <p:cxnSp>
        <p:nvCxnSpPr>
          <p:cNvPr id="2" name="Google Shape;177;p5">
            <a:extLst>
              <a:ext uri="{FF2B5EF4-FFF2-40B4-BE49-F238E27FC236}">
                <a16:creationId xmlns:a16="http://schemas.microsoft.com/office/drawing/2014/main" id="{ABB9A555-2332-E4FB-E226-6F400407C849}"/>
              </a:ext>
            </a:extLst>
          </p:cNvPr>
          <p:cNvCxnSpPr>
            <a:cxnSpLocks/>
          </p:cNvCxnSpPr>
          <p:nvPr/>
        </p:nvCxnSpPr>
        <p:spPr>
          <a:xfrm>
            <a:off x="2117725" y="1896579"/>
            <a:ext cx="4359274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4C8B727-C36C-558A-DD09-CE49782D824C}"/>
              </a:ext>
            </a:extLst>
          </p:cNvPr>
          <p:cNvSpPr txBox="1"/>
          <p:nvPr/>
        </p:nvSpPr>
        <p:spPr>
          <a:xfrm>
            <a:off x="6630351" y="1551407"/>
            <a:ext cx="2034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Nope.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8B7AC8-0898-3BEC-50E6-FCC39FD2C253}"/>
              </a:ext>
            </a:extLst>
          </p:cNvPr>
          <p:cNvGrpSpPr/>
          <p:nvPr/>
        </p:nvGrpSpPr>
        <p:grpSpPr>
          <a:xfrm>
            <a:off x="2501269" y="3094336"/>
            <a:ext cx="7415239" cy="916593"/>
            <a:chOff x="2418464" y="3402453"/>
            <a:chExt cx="7415239" cy="916593"/>
          </a:xfrm>
        </p:grpSpPr>
        <p:cxnSp>
          <p:nvCxnSpPr>
            <p:cNvPr id="6" name="Google Shape;130;p4">
              <a:extLst>
                <a:ext uri="{FF2B5EF4-FFF2-40B4-BE49-F238E27FC236}">
                  <a16:creationId xmlns:a16="http://schemas.microsoft.com/office/drawing/2014/main" id="{5FA3D97F-CD39-F79A-6AD7-96FF92783C64}"/>
                </a:ext>
              </a:extLst>
            </p:cNvPr>
            <p:cNvCxnSpPr>
              <a:cxnSpLocks/>
            </p:cNvCxnSpPr>
            <p:nvPr/>
          </p:nvCxnSpPr>
          <p:spPr>
            <a:xfrm>
              <a:off x="3024617" y="3729848"/>
              <a:ext cx="5959473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stealth" w="med" len="med"/>
              <a:tailEnd type="stealth" w="med" len="med"/>
            </a:ln>
            <a:effectLst/>
          </p:spPr>
        </p:cxnSp>
        <p:cxnSp>
          <p:nvCxnSpPr>
            <p:cNvPr id="7" name="Google Shape;131;p4">
              <a:extLst>
                <a:ext uri="{FF2B5EF4-FFF2-40B4-BE49-F238E27FC236}">
                  <a16:creationId xmlns:a16="http://schemas.microsoft.com/office/drawing/2014/main" id="{E2CB5C82-6E38-C262-82DD-5D4F13C5525C}"/>
                </a:ext>
              </a:extLst>
            </p:cNvPr>
            <p:cNvCxnSpPr>
              <a:cxnSpLocks/>
            </p:cNvCxnSpPr>
            <p:nvPr/>
          </p:nvCxnSpPr>
          <p:spPr>
            <a:xfrm>
              <a:off x="3496470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8" name="Google Shape;132;p4">
              <a:extLst>
                <a:ext uri="{FF2B5EF4-FFF2-40B4-BE49-F238E27FC236}">
                  <a16:creationId xmlns:a16="http://schemas.microsoft.com/office/drawing/2014/main" id="{6D4EFA34-D28B-C060-B856-AB49A3DB2CA8}"/>
                </a:ext>
              </a:extLst>
            </p:cNvPr>
            <p:cNvCxnSpPr>
              <a:cxnSpLocks/>
            </p:cNvCxnSpPr>
            <p:nvPr/>
          </p:nvCxnSpPr>
          <p:spPr>
            <a:xfrm>
              <a:off x="4042570" y="3504423"/>
              <a:ext cx="0" cy="45085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9" name="Google Shape;133;p4">
              <a:extLst>
                <a:ext uri="{FF2B5EF4-FFF2-40B4-BE49-F238E27FC236}">
                  <a16:creationId xmlns:a16="http://schemas.microsoft.com/office/drawing/2014/main" id="{850889CC-03F1-F431-F3C3-16560A069E75}"/>
                </a:ext>
              </a:extLst>
            </p:cNvPr>
            <p:cNvCxnSpPr>
              <a:cxnSpLocks/>
            </p:cNvCxnSpPr>
            <p:nvPr/>
          </p:nvCxnSpPr>
          <p:spPr>
            <a:xfrm>
              <a:off x="4585494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Google Shape;134;p4">
              <a:extLst>
                <a:ext uri="{FF2B5EF4-FFF2-40B4-BE49-F238E27FC236}">
                  <a16:creationId xmlns:a16="http://schemas.microsoft.com/office/drawing/2014/main" id="{A9F0D046-E9BE-4C1B-30FD-AF31871C8D8C}"/>
                </a:ext>
              </a:extLst>
            </p:cNvPr>
            <p:cNvCxnSpPr>
              <a:cxnSpLocks/>
            </p:cNvCxnSpPr>
            <p:nvPr/>
          </p:nvCxnSpPr>
          <p:spPr>
            <a:xfrm>
              <a:off x="5131595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Google Shape;135;p4">
              <a:extLst>
                <a:ext uri="{FF2B5EF4-FFF2-40B4-BE49-F238E27FC236}">
                  <a16:creationId xmlns:a16="http://schemas.microsoft.com/office/drawing/2014/main" id="{8CBEB1BD-D543-0A4E-D85F-21986EAE46AD}"/>
                </a:ext>
              </a:extLst>
            </p:cNvPr>
            <p:cNvCxnSpPr>
              <a:cxnSpLocks/>
            </p:cNvCxnSpPr>
            <p:nvPr/>
          </p:nvCxnSpPr>
          <p:spPr>
            <a:xfrm>
              <a:off x="5677694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Google Shape;136;p4">
              <a:extLst>
                <a:ext uri="{FF2B5EF4-FFF2-40B4-BE49-F238E27FC236}">
                  <a16:creationId xmlns:a16="http://schemas.microsoft.com/office/drawing/2014/main" id="{FD70A867-C380-6668-858C-47A8044A177D}"/>
                </a:ext>
              </a:extLst>
            </p:cNvPr>
            <p:cNvCxnSpPr>
              <a:cxnSpLocks/>
            </p:cNvCxnSpPr>
            <p:nvPr/>
          </p:nvCxnSpPr>
          <p:spPr>
            <a:xfrm>
              <a:off x="6223794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Google Shape;137;p4">
              <a:extLst>
                <a:ext uri="{FF2B5EF4-FFF2-40B4-BE49-F238E27FC236}">
                  <a16:creationId xmlns:a16="http://schemas.microsoft.com/office/drawing/2014/main" id="{F5B49268-1F27-299E-24D8-ABB57FF30123}"/>
                </a:ext>
              </a:extLst>
            </p:cNvPr>
            <p:cNvCxnSpPr>
              <a:cxnSpLocks/>
            </p:cNvCxnSpPr>
            <p:nvPr/>
          </p:nvCxnSpPr>
          <p:spPr>
            <a:xfrm>
              <a:off x="6769894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Google Shape;138;p4">
              <a:extLst>
                <a:ext uri="{FF2B5EF4-FFF2-40B4-BE49-F238E27FC236}">
                  <a16:creationId xmlns:a16="http://schemas.microsoft.com/office/drawing/2014/main" id="{B1FCA2B2-3F24-DD40-8D9F-AA6B542CA07E}"/>
                </a:ext>
              </a:extLst>
            </p:cNvPr>
            <p:cNvCxnSpPr>
              <a:cxnSpLocks/>
            </p:cNvCxnSpPr>
            <p:nvPr/>
          </p:nvCxnSpPr>
          <p:spPr>
            <a:xfrm>
              <a:off x="7315993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Google Shape;139;p4">
              <a:extLst>
                <a:ext uri="{FF2B5EF4-FFF2-40B4-BE49-F238E27FC236}">
                  <a16:creationId xmlns:a16="http://schemas.microsoft.com/office/drawing/2014/main" id="{49D976E3-756C-EDA5-ECAD-BCAC227BA630}"/>
                </a:ext>
              </a:extLst>
            </p:cNvPr>
            <p:cNvCxnSpPr>
              <a:cxnSpLocks/>
            </p:cNvCxnSpPr>
            <p:nvPr/>
          </p:nvCxnSpPr>
          <p:spPr>
            <a:xfrm>
              <a:off x="7862093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6" name="Google Shape;140;p4">
              <a:extLst>
                <a:ext uri="{FF2B5EF4-FFF2-40B4-BE49-F238E27FC236}">
                  <a16:creationId xmlns:a16="http://schemas.microsoft.com/office/drawing/2014/main" id="{A0BEFBC5-6514-0683-48B2-6277F4AF6531}"/>
                </a:ext>
              </a:extLst>
            </p:cNvPr>
            <p:cNvSpPr txBox="1"/>
            <p:nvPr/>
          </p:nvSpPr>
          <p:spPr>
            <a:xfrm>
              <a:off x="3243091" y="3949754"/>
              <a:ext cx="5712230" cy="36929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chemeClr val="dk1"/>
                </a:buClr>
                <a:buSzPts val="1800"/>
              </a:pPr>
              <a:r>
                <a:rPr lang="en-US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-40     -20      0        20     40      60      80     100    120   140 </a:t>
              </a:r>
              <a:endParaRPr dirty="0"/>
            </a:p>
          </p:txBody>
        </p:sp>
        <p:cxnSp>
          <p:nvCxnSpPr>
            <p:cNvPr id="17" name="Google Shape;141;p4">
              <a:extLst>
                <a:ext uri="{FF2B5EF4-FFF2-40B4-BE49-F238E27FC236}">
                  <a16:creationId xmlns:a16="http://schemas.microsoft.com/office/drawing/2014/main" id="{E719D554-12A2-9D82-BE77-5FB3DC19B6E9}"/>
                </a:ext>
              </a:extLst>
            </p:cNvPr>
            <p:cNvCxnSpPr>
              <a:cxnSpLocks/>
            </p:cNvCxnSpPr>
            <p:nvPr/>
          </p:nvCxnSpPr>
          <p:spPr>
            <a:xfrm>
              <a:off x="8408193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8" name="Google Shape;142;p4">
              <a:extLst>
                <a:ext uri="{FF2B5EF4-FFF2-40B4-BE49-F238E27FC236}">
                  <a16:creationId xmlns:a16="http://schemas.microsoft.com/office/drawing/2014/main" id="{4EAF3225-1C4C-854D-277F-D6C671DED4AB}"/>
                </a:ext>
              </a:extLst>
            </p:cNvPr>
            <p:cNvSpPr txBox="1"/>
            <p:nvPr/>
          </p:nvSpPr>
          <p:spPr>
            <a:xfrm>
              <a:off x="2418464" y="3402453"/>
              <a:ext cx="657225" cy="64629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657689"/>
                </a:buClr>
                <a:buSzPts val="2800"/>
              </a:pPr>
              <a:r>
                <a:rPr lang="en-US" sz="3600" b="1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F</a:t>
              </a:r>
              <a:endParaRPr sz="3600" dirty="0">
                <a:solidFill>
                  <a:schemeClr val="tx1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F381BDB-E37A-5DDF-A4B2-5801602D4DEC}"/>
                </a:ext>
              </a:extLst>
            </p:cNvPr>
            <p:cNvGrpSpPr/>
            <p:nvPr/>
          </p:nvGrpSpPr>
          <p:grpSpPr>
            <a:xfrm>
              <a:off x="3278616" y="3487754"/>
              <a:ext cx="5451474" cy="484189"/>
              <a:chOff x="3272632" y="3487754"/>
              <a:chExt cx="5451474" cy="484189"/>
            </a:xfrm>
            <a:effectLst/>
          </p:grpSpPr>
          <p:sp>
            <p:nvSpPr>
              <p:cNvPr id="21" name="Google Shape;143;p4">
                <a:extLst>
                  <a:ext uri="{FF2B5EF4-FFF2-40B4-BE49-F238E27FC236}">
                    <a16:creationId xmlns:a16="http://schemas.microsoft.com/office/drawing/2014/main" id="{99CDABC7-EFDD-66B6-4607-6129AB6077E7}"/>
                  </a:ext>
                </a:extLst>
              </p:cNvPr>
              <p:cNvSpPr/>
              <p:nvPr/>
            </p:nvSpPr>
            <p:spPr>
              <a:xfrm>
                <a:off x="3272632" y="3487754"/>
                <a:ext cx="2257424" cy="484189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A0CA4A">
                      <a:alpha val="49803"/>
                    </a:srgbClr>
                  </a:gs>
                  <a:gs pos="100000">
                    <a:srgbClr val="DCFFA0">
                      <a:alpha val="49803"/>
                    </a:srgbClr>
                  </a:gs>
                </a:gsLst>
                <a:lin ang="16200000" scaled="0"/>
              </a:gradFill>
              <a:ln w="9525" cap="flat" cmpd="sng">
                <a:solidFill>
                  <a:srgbClr val="98B954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44;p4">
                <a:extLst>
                  <a:ext uri="{FF2B5EF4-FFF2-40B4-BE49-F238E27FC236}">
                    <a16:creationId xmlns:a16="http://schemas.microsoft.com/office/drawing/2014/main" id="{5D268517-74C4-793F-A3CB-612976882A0A}"/>
                  </a:ext>
                </a:extLst>
              </p:cNvPr>
              <p:cNvSpPr/>
              <p:nvPr/>
            </p:nvSpPr>
            <p:spPr>
              <a:xfrm>
                <a:off x="7992268" y="3487754"/>
                <a:ext cx="731838" cy="484189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D1403C">
                      <a:alpha val="48627"/>
                    </a:srgbClr>
                  </a:gs>
                  <a:gs pos="100000">
                    <a:srgbClr val="FF9A99">
                      <a:alpha val="48627"/>
                    </a:srgbClr>
                  </a:gs>
                </a:gsLst>
                <a:lin ang="16200000" scaled="0"/>
              </a:gradFill>
              <a:ln w="9525" cap="flat" cmpd="sng">
                <a:solidFill>
                  <a:srgbClr val="BE4B48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45;p4">
                <a:extLst>
                  <a:ext uri="{FF2B5EF4-FFF2-40B4-BE49-F238E27FC236}">
                    <a16:creationId xmlns:a16="http://schemas.microsoft.com/office/drawing/2014/main" id="{FB693F81-8172-C9CE-182D-88CD533EC9E5}"/>
                  </a:ext>
                </a:extLst>
              </p:cNvPr>
              <p:cNvSpPr/>
              <p:nvPr/>
            </p:nvSpPr>
            <p:spPr>
              <a:xfrm>
                <a:off x="5544344" y="3488548"/>
                <a:ext cx="2447924" cy="482601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3F80CD">
                      <a:alpha val="47843"/>
                    </a:srgbClr>
                  </a:gs>
                  <a:gs pos="100000">
                    <a:srgbClr val="9BC1FF">
                      <a:alpha val="47843"/>
                    </a:srgbClr>
                  </a:gs>
                </a:gsLst>
                <a:lin ang="16200000" scaled="0"/>
              </a:gradFill>
              <a:ln w="9525" cap="flat" cmpd="sng">
                <a:solidFill>
                  <a:srgbClr val="4A7EBB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" name="Google Shape;170;p4">
              <a:extLst>
                <a:ext uri="{FF2B5EF4-FFF2-40B4-BE49-F238E27FC236}">
                  <a16:creationId xmlns:a16="http://schemas.microsoft.com/office/drawing/2014/main" id="{FC341A79-FCA3-F97C-F78B-01E17DC64071}"/>
                </a:ext>
              </a:extLst>
            </p:cNvPr>
            <p:cNvSpPr txBox="1"/>
            <p:nvPr/>
          </p:nvSpPr>
          <p:spPr>
            <a:xfrm>
              <a:off x="9044716" y="3541448"/>
              <a:ext cx="788987" cy="36830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chemeClr val="dk1"/>
                </a:buClr>
                <a:buSzPts val="1800"/>
              </a:pPr>
              <a:r>
                <a:rPr lang="en-US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°C</a:t>
              </a:r>
              <a:endParaRPr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4894936-A1C4-534F-F372-3DAA3888E1A6}"/>
              </a:ext>
            </a:extLst>
          </p:cNvPr>
          <p:cNvGrpSpPr/>
          <p:nvPr/>
        </p:nvGrpSpPr>
        <p:grpSpPr>
          <a:xfrm>
            <a:off x="2501269" y="4255230"/>
            <a:ext cx="7415239" cy="916593"/>
            <a:chOff x="2418464" y="3402453"/>
            <a:chExt cx="7415239" cy="916593"/>
          </a:xfrm>
        </p:grpSpPr>
        <p:cxnSp>
          <p:nvCxnSpPr>
            <p:cNvPr id="25" name="Google Shape;130;p4">
              <a:extLst>
                <a:ext uri="{FF2B5EF4-FFF2-40B4-BE49-F238E27FC236}">
                  <a16:creationId xmlns:a16="http://schemas.microsoft.com/office/drawing/2014/main" id="{1B8205EF-0550-045A-5DBD-ECB4BF9D08CB}"/>
                </a:ext>
              </a:extLst>
            </p:cNvPr>
            <p:cNvCxnSpPr>
              <a:cxnSpLocks/>
            </p:cNvCxnSpPr>
            <p:nvPr/>
          </p:nvCxnSpPr>
          <p:spPr>
            <a:xfrm>
              <a:off x="3024617" y="3729848"/>
              <a:ext cx="5959473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stealth" w="med" len="med"/>
              <a:tailEnd type="stealth" w="med" len="med"/>
            </a:ln>
            <a:effectLst/>
          </p:spPr>
        </p:cxnSp>
        <p:cxnSp>
          <p:nvCxnSpPr>
            <p:cNvPr id="26" name="Google Shape;131;p4">
              <a:extLst>
                <a:ext uri="{FF2B5EF4-FFF2-40B4-BE49-F238E27FC236}">
                  <a16:creationId xmlns:a16="http://schemas.microsoft.com/office/drawing/2014/main" id="{D7C58C82-50A6-F672-E358-8FDBE41E042C}"/>
                </a:ext>
              </a:extLst>
            </p:cNvPr>
            <p:cNvCxnSpPr>
              <a:cxnSpLocks/>
            </p:cNvCxnSpPr>
            <p:nvPr/>
          </p:nvCxnSpPr>
          <p:spPr>
            <a:xfrm>
              <a:off x="3496470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Google Shape;132;p4">
              <a:extLst>
                <a:ext uri="{FF2B5EF4-FFF2-40B4-BE49-F238E27FC236}">
                  <a16:creationId xmlns:a16="http://schemas.microsoft.com/office/drawing/2014/main" id="{4755F91A-8250-D187-003A-736E7A503973}"/>
                </a:ext>
              </a:extLst>
            </p:cNvPr>
            <p:cNvCxnSpPr>
              <a:cxnSpLocks/>
            </p:cNvCxnSpPr>
            <p:nvPr/>
          </p:nvCxnSpPr>
          <p:spPr>
            <a:xfrm>
              <a:off x="4042570" y="3504423"/>
              <a:ext cx="0" cy="45085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Google Shape;133;p4">
              <a:extLst>
                <a:ext uri="{FF2B5EF4-FFF2-40B4-BE49-F238E27FC236}">
                  <a16:creationId xmlns:a16="http://schemas.microsoft.com/office/drawing/2014/main" id="{4A6014D7-E968-2DD2-020B-EFD26DA097F4}"/>
                </a:ext>
              </a:extLst>
            </p:cNvPr>
            <p:cNvCxnSpPr>
              <a:cxnSpLocks/>
            </p:cNvCxnSpPr>
            <p:nvPr/>
          </p:nvCxnSpPr>
          <p:spPr>
            <a:xfrm>
              <a:off x="4585494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Google Shape;134;p4">
              <a:extLst>
                <a:ext uri="{FF2B5EF4-FFF2-40B4-BE49-F238E27FC236}">
                  <a16:creationId xmlns:a16="http://schemas.microsoft.com/office/drawing/2014/main" id="{0CB29626-3CEC-9544-FA19-CE2575637D21}"/>
                </a:ext>
              </a:extLst>
            </p:cNvPr>
            <p:cNvCxnSpPr>
              <a:cxnSpLocks/>
            </p:cNvCxnSpPr>
            <p:nvPr/>
          </p:nvCxnSpPr>
          <p:spPr>
            <a:xfrm>
              <a:off x="5131595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Google Shape;135;p4">
              <a:extLst>
                <a:ext uri="{FF2B5EF4-FFF2-40B4-BE49-F238E27FC236}">
                  <a16:creationId xmlns:a16="http://schemas.microsoft.com/office/drawing/2014/main" id="{7D3F65AD-2130-B75D-110E-4EB653D22925}"/>
                </a:ext>
              </a:extLst>
            </p:cNvPr>
            <p:cNvCxnSpPr>
              <a:cxnSpLocks/>
            </p:cNvCxnSpPr>
            <p:nvPr/>
          </p:nvCxnSpPr>
          <p:spPr>
            <a:xfrm>
              <a:off x="5677694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Google Shape;136;p4">
              <a:extLst>
                <a:ext uri="{FF2B5EF4-FFF2-40B4-BE49-F238E27FC236}">
                  <a16:creationId xmlns:a16="http://schemas.microsoft.com/office/drawing/2014/main" id="{0CE64743-2B2C-9B84-9194-9C5D32A4D85A}"/>
                </a:ext>
              </a:extLst>
            </p:cNvPr>
            <p:cNvCxnSpPr>
              <a:cxnSpLocks/>
            </p:cNvCxnSpPr>
            <p:nvPr/>
          </p:nvCxnSpPr>
          <p:spPr>
            <a:xfrm>
              <a:off x="6223794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Google Shape;137;p4">
              <a:extLst>
                <a:ext uri="{FF2B5EF4-FFF2-40B4-BE49-F238E27FC236}">
                  <a16:creationId xmlns:a16="http://schemas.microsoft.com/office/drawing/2014/main" id="{A5C1AFD1-8121-DE14-89E2-3125B2754BC3}"/>
                </a:ext>
              </a:extLst>
            </p:cNvPr>
            <p:cNvCxnSpPr>
              <a:cxnSpLocks/>
            </p:cNvCxnSpPr>
            <p:nvPr/>
          </p:nvCxnSpPr>
          <p:spPr>
            <a:xfrm>
              <a:off x="6769894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Google Shape;138;p4">
              <a:extLst>
                <a:ext uri="{FF2B5EF4-FFF2-40B4-BE49-F238E27FC236}">
                  <a16:creationId xmlns:a16="http://schemas.microsoft.com/office/drawing/2014/main" id="{51B545A6-96FD-E625-879E-19A71868F050}"/>
                </a:ext>
              </a:extLst>
            </p:cNvPr>
            <p:cNvCxnSpPr>
              <a:cxnSpLocks/>
            </p:cNvCxnSpPr>
            <p:nvPr/>
          </p:nvCxnSpPr>
          <p:spPr>
            <a:xfrm>
              <a:off x="7315993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Google Shape;139;p4">
              <a:extLst>
                <a:ext uri="{FF2B5EF4-FFF2-40B4-BE49-F238E27FC236}">
                  <a16:creationId xmlns:a16="http://schemas.microsoft.com/office/drawing/2014/main" id="{D8D8045D-45A4-BEB4-644E-F50C67C3D170}"/>
                </a:ext>
              </a:extLst>
            </p:cNvPr>
            <p:cNvCxnSpPr>
              <a:cxnSpLocks/>
            </p:cNvCxnSpPr>
            <p:nvPr/>
          </p:nvCxnSpPr>
          <p:spPr>
            <a:xfrm>
              <a:off x="7862093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35" name="Google Shape;140;p4">
              <a:extLst>
                <a:ext uri="{FF2B5EF4-FFF2-40B4-BE49-F238E27FC236}">
                  <a16:creationId xmlns:a16="http://schemas.microsoft.com/office/drawing/2014/main" id="{FA91E58E-BCED-BF38-80F2-078556B93585}"/>
                </a:ext>
              </a:extLst>
            </p:cNvPr>
            <p:cNvSpPr txBox="1"/>
            <p:nvPr/>
          </p:nvSpPr>
          <p:spPr>
            <a:xfrm>
              <a:off x="3243091" y="3949754"/>
              <a:ext cx="5712230" cy="36929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chemeClr val="dk1"/>
                </a:buClr>
                <a:buSzPts val="1800"/>
              </a:pPr>
              <a:r>
                <a:rPr lang="en-US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-40     -20      0        20     40      60      80     100    120   140 </a:t>
              </a:r>
              <a:endParaRPr dirty="0"/>
            </a:p>
          </p:txBody>
        </p:sp>
        <p:cxnSp>
          <p:nvCxnSpPr>
            <p:cNvPr id="36" name="Google Shape;141;p4">
              <a:extLst>
                <a:ext uri="{FF2B5EF4-FFF2-40B4-BE49-F238E27FC236}">
                  <a16:creationId xmlns:a16="http://schemas.microsoft.com/office/drawing/2014/main" id="{DE2BF39E-0159-8197-8E0B-28E1EBE97BAD}"/>
                </a:ext>
              </a:extLst>
            </p:cNvPr>
            <p:cNvCxnSpPr>
              <a:cxnSpLocks/>
            </p:cNvCxnSpPr>
            <p:nvPr/>
          </p:nvCxnSpPr>
          <p:spPr>
            <a:xfrm>
              <a:off x="8408193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37" name="Google Shape;142;p4">
              <a:extLst>
                <a:ext uri="{FF2B5EF4-FFF2-40B4-BE49-F238E27FC236}">
                  <a16:creationId xmlns:a16="http://schemas.microsoft.com/office/drawing/2014/main" id="{5EC37206-34DF-DF85-CE18-9E4E74E4D94E}"/>
                </a:ext>
              </a:extLst>
            </p:cNvPr>
            <p:cNvSpPr txBox="1"/>
            <p:nvPr/>
          </p:nvSpPr>
          <p:spPr>
            <a:xfrm>
              <a:off x="2418464" y="3402453"/>
              <a:ext cx="657225" cy="64629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657689"/>
                </a:buClr>
                <a:buSzPts val="2800"/>
              </a:pPr>
              <a:r>
                <a:rPr lang="en-US" sz="3600" b="1" dirty="0">
                  <a:solidFill>
                    <a:schemeClr val="tx1"/>
                  </a:solidFill>
                  <a:latin typeface="Calibri"/>
                  <a:cs typeface="Calibri"/>
                  <a:sym typeface="Calibri"/>
                </a:rPr>
                <a:t>I</a:t>
              </a:r>
              <a:endParaRPr sz="3600" dirty="0">
                <a:solidFill>
                  <a:schemeClr val="tx1"/>
                </a:solidFill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D059EEF-C9C2-C0FD-63A7-D50C9A491784}"/>
                </a:ext>
              </a:extLst>
            </p:cNvPr>
            <p:cNvGrpSpPr/>
            <p:nvPr/>
          </p:nvGrpSpPr>
          <p:grpSpPr>
            <a:xfrm>
              <a:off x="3278615" y="3487754"/>
              <a:ext cx="5451475" cy="484189"/>
              <a:chOff x="3272631" y="3487754"/>
              <a:chExt cx="5451475" cy="484189"/>
            </a:xfrm>
            <a:effectLst/>
          </p:grpSpPr>
          <p:sp>
            <p:nvSpPr>
              <p:cNvPr id="40" name="Google Shape;143;p4">
                <a:extLst>
                  <a:ext uri="{FF2B5EF4-FFF2-40B4-BE49-F238E27FC236}">
                    <a16:creationId xmlns:a16="http://schemas.microsoft.com/office/drawing/2014/main" id="{53BE88A3-64CF-20E5-EBCB-CFB49968D1C9}"/>
                  </a:ext>
                </a:extLst>
              </p:cNvPr>
              <p:cNvSpPr/>
              <p:nvPr/>
            </p:nvSpPr>
            <p:spPr>
              <a:xfrm>
                <a:off x="3272631" y="3487754"/>
                <a:ext cx="3005231" cy="484189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A0CA4A">
                      <a:alpha val="49803"/>
                    </a:srgbClr>
                  </a:gs>
                  <a:gs pos="100000">
                    <a:srgbClr val="DCFFA0">
                      <a:alpha val="49803"/>
                    </a:srgbClr>
                  </a:gs>
                </a:gsLst>
                <a:lin ang="16200000" scaled="0"/>
              </a:gradFill>
              <a:ln w="9525" cap="flat" cmpd="sng">
                <a:solidFill>
                  <a:srgbClr val="98B954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144;p4">
                <a:extLst>
                  <a:ext uri="{FF2B5EF4-FFF2-40B4-BE49-F238E27FC236}">
                    <a16:creationId xmlns:a16="http://schemas.microsoft.com/office/drawing/2014/main" id="{F3302D52-2C3C-6628-2E14-81BC7B06FD04}"/>
                  </a:ext>
                </a:extLst>
              </p:cNvPr>
              <p:cNvSpPr/>
              <p:nvPr/>
            </p:nvSpPr>
            <p:spPr>
              <a:xfrm>
                <a:off x="7992268" y="3487754"/>
                <a:ext cx="731838" cy="484189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D1403C">
                      <a:alpha val="48627"/>
                    </a:srgbClr>
                  </a:gs>
                  <a:gs pos="100000">
                    <a:srgbClr val="FF9A99">
                      <a:alpha val="48627"/>
                    </a:srgbClr>
                  </a:gs>
                </a:gsLst>
                <a:lin ang="16200000" scaled="0"/>
              </a:gradFill>
              <a:ln w="9525" cap="flat" cmpd="sng">
                <a:solidFill>
                  <a:srgbClr val="BE4B48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145;p4">
                <a:extLst>
                  <a:ext uri="{FF2B5EF4-FFF2-40B4-BE49-F238E27FC236}">
                    <a16:creationId xmlns:a16="http://schemas.microsoft.com/office/drawing/2014/main" id="{5FA4B94D-94CF-401E-0D58-3A4C23F3C7C2}"/>
                  </a:ext>
                </a:extLst>
              </p:cNvPr>
              <p:cNvSpPr/>
              <p:nvPr/>
            </p:nvSpPr>
            <p:spPr>
              <a:xfrm>
                <a:off x="6277864" y="3488548"/>
                <a:ext cx="1714403" cy="482601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3F80CD">
                      <a:alpha val="47843"/>
                    </a:srgbClr>
                  </a:gs>
                  <a:gs pos="100000">
                    <a:srgbClr val="9BC1FF">
                      <a:alpha val="47843"/>
                    </a:srgbClr>
                  </a:gs>
                </a:gsLst>
                <a:lin ang="16200000" scaled="0"/>
              </a:gradFill>
              <a:ln w="9525" cap="flat" cmpd="sng">
                <a:solidFill>
                  <a:srgbClr val="4A7EBB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" name="Google Shape;170;p4">
              <a:extLst>
                <a:ext uri="{FF2B5EF4-FFF2-40B4-BE49-F238E27FC236}">
                  <a16:creationId xmlns:a16="http://schemas.microsoft.com/office/drawing/2014/main" id="{3BF5413A-FF23-DA29-950E-E07BC478ED3E}"/>
                </a:ext>
              </a:extLst>
            </p:cNvPr>
            <p:cNvSpPr txBox="1"/>
            <p:nvPr/>
          </p:nvSpPr>
          <p:spPr>
            <a:xfrm>
              <a:off x="9044716" y="3541448"/>
              <a:ext cx="788987" cy="36830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chemeClr val="dk1"/>
                </a:buClr>
                <a:buSzPts val="1800"/>
              </a:pPr>
              <a:r>
                <a:rPr lang="en-US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°C</a:t>
              </a:r>
              <a:endParaRPr dirty="0"/>
            </a:p>
          </p:txBody>
        </p:sp>
      </p:grpSp>
      <p:cxnSp>
        <p:nvCxnSpPr>
          <p:cNvPr id="123" name="Google Shape;123;p4"/>
          <p:cNvCxnSpPr>
            <a:cxnSpLocks/>
          </p:cNvCxnSpPr>
          <p:nvPr/>
        </p:nvCxnSpPr>
        <p:spPr>
          <a:xfrm flipH="1">
            <a:off x="8081056" y="2644091"/>
            <a:ext cx="0" cy="2733675"/>
          </a:xfrm>
          <a:prstGeom prst="straightConnector1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43" name="Google Shape;90;p2">
            <a:extLst>
              <a:ext uri="{FF2B5EF4-FFF2-40B4-BE49-F238E27FC236}">
                <a16:creationId xmlns:a16="http://schemas.microsoft.com/office/drawing/2014/main" id="{F8B9B9EA-5CAF-6C47-37D1-A70DA2F8297C}"/>
              </a:ext>
            </a:extLst>
          </p:cNvPr>
          <p:cNvSpPr txBox="1">
            <a:spLocks/>
          </p:cNvSpPr>
          <p:nvPr/>
        </p:nvSpPr>
        <p:spPr>
          <a:xfrm>
            <a:off x="259607" y="195914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b="1" dirty="0"/>
              <a:t>Solution Methods: Purifying F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"/>
          <p:cNvSpPr txBox="1">
            <a:spLocks noGrp="1"/>
          </p:cNvSpPr>
          <p:nvPr>
            <p:ph type="body" idx="1"/>
          </p:nvPr>
        </p:nvSpPr>
        <p:spPr>
          <a:xfrm>
            <a:off x="1198720" y="1081617"/>
            <a:ext cx="9508809" cy="5287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  <a:buSzPts val="3600"/>
              <a:buNone/>
            </a:pPr>
            <a:r>
              <a:rPr lang="en-US" sz="3600" dirty="0"/>
              <a:t>To separate </a:t>
            </a:r>
            <a:r>
              <a:rPr lang="en-US" sz="3600" dirty="0">
                <a:solidFill>
                  <a:schemeClr val="accent2"/>
                </a:solidFill>
              </a:rPr>
              <a:t>I</a:t>
            </a:r>
            <a:r>
              <a:rPr lang="en-US" sz="3600" dirty="0">
                <a:solidFill>
                  <a:schemeClr val="tx1"/>
                </a:solidFill>
              </a:rPr>
              <a:t> from </a:t>
            </a:r>
            <a:r>
              <a:rPr lang="en-US" sz="3600" dirty="0">
                <a:solidFill>
                  <a:srgbClr val="657689"/>
                </a:solidFill>
              </a:rPr>
              <a:t>F</a:t>
            </a:r>
            <a:r>
              <a:rPr lang="en-US" sz="3600" dirty="0">
                <a:solidFill>
                  <a:schemeClr val="tx1"/>
                </a:solidFill>
              </a:rPr>
              <a:t>, could we use:</a:t>
            </a:r>
          </a:p>
          <a:p>
            <a:pPr marL="0" lvl="2" indent="0">
              <a:buSzPts val="3300"/>
              <a:buNone/>
            </a:pPr>
            <a:r>
              <a:rPr lang="en-US" sz="3600" dirty="0"/>
              <a:t>	</a:t>
            </a:r>
            <a:r>
              <a:rPr lang="en-US" sz="3600" i="0" dirty="0"/>
              <a:t>1. Liquid/gas separation?</a:t>
            </a:r>
          </a:p>
          <a:p>
            <a:pPr marL="0" lvl="2" indent="0">
              <a:buSzPts val="3300"/>
              <a:buNone/>
            </a:pPr>
            <a:r>
              <a:rPr lang="en-US" sz="3600" i="0" dirty="0"/>
              <a:t>	2. Solid/liquid separation?</a:t>
            </a:r>
          </a:p>
          <a:p>
            <a:pPr marL="273050" lvl="1" indent="-88900">
              <a:buSzPts val="2900"/>
              <a:buNone/>
            </a:pPr>
            <a:endParaRPr sz="2900" dirty="0"/>
          </a:p>
          <a:p>
            <a:pPr marL="90488" indent="0">
              <a:buSzPts val="2900"/>
              <a:buNone/>
            </a:pPr>
            <a:endParaRPr sz="2900" dirty="0"/>
          </a:p>
        </p:txBody>
      </p:sp>
      <p:cxnSp>
        <p:nvCxnSpPr>
          <p:cNvPr id="2" name="Google Shape;177;p5">
            <a:extLst>
              <a:ext uri="{FF2B5EF4-FFF2-40B4-BE49-F238E27FC236}">
                <a16:creationId xmlns:a16="http://schemas.microsoft.com/office/drawing/2014/main" id="{ABB9A555-2332-E4FB-E226-6F400407C849}"/>
              </a:ext>
            </a:extLst>
          </p:cNvPr>
          <p:cNvCxnSpPr>
            <a:cxnSpLocks/>
          </p:cNvCxnSpPr>
          <p:nvPr/>
        </p:nvCxnSpPr>
        <p:spPr>
          <a:xfrm>
            <a:off x="2117725" y="1896579"/>
            <a:ext cx="4359274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4C8B727-C36C-558A-DD09-CE49782D824C}"/>
              </a:ext>
            </a:extLst>
          </p:cNvPr>
          <p:cNvSpPr txBox="1"/>
          <p:nvPr/>
        </p:nvSpPr>
        <p:spPr>
          <a:xfrm>
            <a:off x="7198582" y="2075182"/>
            <a:ext cx="2034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Maybe!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8B7AC8-0898-3BEC-50E6-FCC39FD2C253}"/>
              </a:ext>
            </a:extLst>
          </p:cNvPr>
          <p:cNvGrpSpPr/>
          <p:nvPr/>
        </p:nvGrpSpPr>
        <p:grpSpPr>
          <a:xfrm>
            <a:off x="2388380" y="3743411"/>
            <a:ext cx="7415239" cy="916593"/>
            <a:chOff x="2418464" y="3402453"/>
            <a:chExt cx="7415239" cy="916593"/>
          </a:xfrm>
        </p:grpSpPr>
        <p:cxnSp>
          <p:nvCxnSpPr>
            <p:cNvPr id="6" name="Google Shape;130;p4">
              <a:extLst>
                <a:ext uri="{FF2B5EF4-FFF2-40B4-BE49-F238E27FC236}">
                  <a16:creationId xmlns:a16="http://schemas.microsoft.com/office/drawing/2014/main" id="{5FA3D97F-CD39-F79A-6AD7-96FF92783C64}"/>
                </a:ext>
              </a:extLst>
            </p:cNvPr>
            <p:cNvCxnSpPr>
              <a:cxnSpLocks/>
            </p:cNvCxnSpPr>
            <p:nvPr/>
          </p:nvCxnSpPr>
          <p:spPr>
            <a:xfrm>
              <a:off x="3024617" y="3729848"/>
              <a:ext cx="5959473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stealth" w="med" len="med"/>
              <a:tailEnd type="stealth" w="med" len="med"/>
            </a:ln>
            <a:effectLst/>
          </p:spPr>
        </p:cxnSp>
        <p:cxnSp>
          <p:nvCxnSpPr>
            <p:cNvPr id="7" name="Google Shape;131;p4">
              <a:extLst>
                <a:ext uri="{FF2B5EF4-FFF2-40B4-BE49-F238E27FC236}">
                  <a16:creationId xmlns:a16="http://schemas.microsoft.com/office/drawing/2014/main" id="{E2CB5C82-6E38-C262-82DD-5D4F13C5525C}"/>
                </a:ext>
              </a:extLst>
            </p:cNvPr>
            <p:cNvCxnSpPr>
              <a:cxnSpLocks/>
            </p:cNvCxnSpPr>
            <p:nvPr/>
          </p:nvCxnSpPr>
          <p:spPr>
            <a:xfrm>
              <a:off x="3496470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8" name="Google Shape;132;p4">
              <a:extLst>
                <a:ext uri="{FF2B5EF4-FFF2-40B4-BE49-F238E27FC236}">
                  <a16:creationId xmlns:a16="http://schemas.microsoft.com/office/drawing/2014/main" id="{6D4EFA34-D28B-C060-B856-AB49A3DB2CA8}"/>
                </a:ext>
              </a:extLst>
            </p:cNvPr>
            <p:cNvCxnSpPr>
              <a:cxnSpLocks/>
            </p:cNvCxnSpPr>
            <p:nvPr/>
          </p:nvCxnSpPr>
          <p:spPr>
            <a:xfrm>
              <a:off x="4042570" y="3504423"/>
              <a:ext cx="0" cy="45085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9" name="Google Shape;133;p4">
              <a:extLst>
                <a:ext uri="{FF2B5EF4-FFF2-40B4-BE49-F238E27FC236}">
                  <a16:creationId xmlns:a16="http://schemas.microsoft.com/office/drawing/2014/main" id="{850889CC-03F1-F431-F3C3-16560A069E75}"/>
                </a:ext>
              </a:extLst>
            </p:cNvPr>
            <p:cNvCxnSpPr>
              <a:cxnSpLocks/>
            </p:cNvCxnSpPr>
            <p:nvPr/>
          </p:nvCxnSpPr>
          <p:spPr>
            <a:xfrm>
              <a:off x="4585494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Google Shape;134;p4">
              <a:extLst>
                <a:ext uri="{FF2B5EF4-FFF2-40B4-BE49-F238E27FC236}">
                  <a16:creationId xmlns:a16="http://schemas.microsoft.com/office/drawing/2014/main" id="{A9F0D046-E9BE-4C1B-30FD-AF31871C8D8C}"/>
                </a:ext>
              </a:extLst>
            </p:cNvPr>
            <p:cNvCxnSpPr>
              <a:cxnSpLocks/>
            </p:cNvCxnSpPr>
            <p:nvPr/>
          </p:nvCxnSpPr>
          <p:spPr>
            <a:xfrm>
              <a:off x="5131595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Google Shape;135;p4">
              <a:extLst>
                <a:ext uri="{FF2B5EF4-FFF2-40B4-BE49-F238E27FC236}">
                  <a16:creationId xmlns:a16="http://schemas.microsoft.com/office/drawing/2014/main" id="{8CBEB1BD-D543-0A4E-D85F-21986EAE46AD}"/>
                </a:ext>
              </a:extLst>
            </p:cNvPr>
            <p:cNvCxnSpPr>
              <a:cxnSpLocks/>
            </p:cNvCxnSpPr>
            <p:nvPr/>
          </p:nvCxnSpPr>
          <p:spPr>
            <a:xfrm>
              <a:off x="5677694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Google Shape;136;p4">
              <a:extLst>
                <a:ext uri="{FF2B5EF4-FFF2-40B4-BE49-F238E27FC236}">
                  <a16:creationId xmlns:a16="http://schemas.microsoft.com/office/drawing/2014/main" id="{FD70A867-C380-6668-858C-47A8044A177D}"/>
                </a:ext>
              </a:extLst>
            </p:cNvPr>
            <p:cNvCxnSpPr>
              <a:cxnSpLocks/>
            </p:cNvCxnSpPr>
            <p:nvPr/>
          </p:nvCxnSpPr>
          <p:spPr>
            <a:xfrm>
              <a:off x="6223794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Google Shape;137;p4">
              <a:extLst>
                <a:ext uri="{FF2B5EF4-FFF2-40B4-BE49-F238E27FC236}">
                  <a16:creationId xmlns:a16="http://schemas.microsoft.com/office/drawing/2014/main" id="{F5B49268-1F27-299E-24D8-ABB57FF30123}"/>
                </a:ext>
              </a:extLst>
            </p:cNvPr>
            <p:cNvCxnSpPr>
              <a:cxnSpLocks/>
            </p:cNvCxnSpPr>
            <p:nvPr/>
          </p:nvCxnSpPr>
          <p:spPr>
            <a:xfrm>
              <a:off x="6769894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Google Shape;138;p4">
              <a:extLst>
                <a:ext uri="{FF2B5EF4-FFF2-40B4-BE49-F238E27FC236}">
                  <a16:creationId xmlns:a16="http://schemas.microsoft.com/office/drawing/2014/main" id="{B1FCA2B2-3F24-DD40-8D9F-AA6B542CA07E}"/>
                </a:ext>
              </a:extLst>
            </p:cNvPr>
            <p:cNvCxnSpPr>
              <a:cxnSpLocks/>
            </p:cNvCxnSpPr>
            <p:nvPr/>
          </p:nvCxnSpPr>
          <p:spPr>
            <a:xfrm>
              <a:off x="7315993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Google Shape;139;p4">
              <a:extLst>
                <a:ext uri="{FF2B5EF4-FFF2-40B4-BE49-F238E27FC236}">
                  <a16:creationId xmlns:a16="http://schemas.microsoft.com/office/drawing/2014/main" id="{49D976E3-756C-EDA5-ECAD-BCAC227BA630}"/>
                </a:ext>
              </a:extLst>
            </p:cNvPr>
            <p:cNvCxnSpPr>
              <a:cxnSpLocks/>
            </p:cNvCxnSpPr>
            <p:nvPr/>
          </p:nvCxnSpPr>
          <p:spPr>
            <a:xfrm>
              <a:off x="7862093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6" name="Google Shape;140;p4">
              <a:extLst>
                <a:ext uri="{FF2B5EF4-FFF2-40B4-BE49-F238E27FC236}">
                  <a16:creationId xmlns:a16="http://schemas.microsoft.com/office/drawing/2014/main" id="{A0BEFBC5-6514-0683-48B2-6277F4AF6531}"/>
                </a:ext>
              </a:extLst>
            </p:cNvPr>
            <p:cNvSpPr txBox="1"/>
            <p:nvPr/>
          </p:nvSpPr>
          <p:spPr>
            <a:xfrm>
              <a:off x="3243091" y="3949754"/>
              <a:ext cx="5712230" cy="36929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chemeClr val="dk1"/>
                </a:buClr>
                <a:buSzPts val="1800"/>
              </a:pPr>
              <a:r>
                <a:rPr lang="en-US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-40     -20      0        20     40      60      80     100    120   140 </a:t>
              </a:r>
              <a:endParaRPr dirty="0"/>
            </a:p>
          </p:txBody>
        </p:sp>
        <p:cxnSp>
          <p:nvCxnSpPr>
            <p:cNvPr id="17" name="Google Shape;141;p4">
              <a:extLst>
                <a:ext uri="{FF2B5EF4-FFF2-40B4-BE49-F238E27FC236}">
                  <a16:creationId xmlns:a16="http://schemas.microsoft.com/office/drawing/2014/main" id="{E719D554-12A2-9D82-BE77-5FB3DC19B6E9}"/>
                </a:ext>
              </a:extLst>
            </p:cNvPr>
            <p:cNvCxnSpPr>
              <a:cxnSpLocks/>
            </p:cNvCxnSpPr>
            <p:nvPr/>
          </p:nvCxnSpPr>
          <p:spPr>
            <a:xfrm>
              <a:off x="8408193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8" name="Google Shape;142;p4">
              <a:extLst>
                <a:ext uri="{FF2B5EF4-FFF2-40B4-BE49-F238E27FC236}">
                  <a16:creationId xmlns:a16="http://schemas.microsoft.com/office/drawing/2014/main" id="{4EAF3225-1C4C-854D-277F-D6C671DED4AB}"/>
                </a:ext>
              </a:extLst>
            </p:cNvPr>
            <p:cNvSpPr txBox="1"/>
            <p:nvPr/>
          </p:nvSpPr>
          <p:spPr>
            <a:xfrm>
              <a:off x="2418464" y="3402453"/>
              <a:ext cx="657225" cy="64629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657689"/>
                </a:buClr>
                <a:buSzPts val="2800"/>
              </a:pPr>
              <a:r>
                <a:rPr lang="en-US" sz="3600" b="1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F</a:t>
              </a:r>
              <a:endParaRPr sz="3600" dirty="0">
                <a:solidFill>
                  <a:schemeClr val="tx1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F381BDB-E37A-5DDF-A4B2-5801602D4DEC}"/>
                </a:ext>
              </a:extLst>
            </p:cNvPr>
            <p:cNvGrpSpPr/>
            <p:nvPr/>
          </p:nvGrpSpPr>
          <p:grpSpPr>
            <a:xfrm>
              <a:off x="3278616" y="3487754"/>
              <a:ext cx="5451474" cy="484189"/>
              <a:chOff x="3272632" y="3487754"/>
              <a:chExt cx="5451474" cy="484189"/>
            </a:xfrm>
            <a:effectLst/>
          </p:grpSpPr>
          <p:sp>
            <p:nvSpPr>
              <p:cNvPr id="21" name="Google Shape;143;p4">
                <a:extLst>
                  <a:ext uri="{FF2B5EF4-FFF2-40B4-BE49-F238E27FC236}">
                    <a16:creationId xmlns:a16="http://schemas.microsoft.com/office/drawing/2014/main" id="{99CDABC7-EFDD-66B6-4607-6129AB6077E7}"/>
                  </a:ext>
                </a:extLst>
              </p:cNvPr>
              <p:cNvSpPr/>
              <p:nvPr/>
            </p:nvSpPr>
            <p:spPr>
              <a:xfrm>
                <a:off x="3272632" y="3487754"/>
                <a:ext cx="2257424" cy="484189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A0CA4A">
                      <a:alpha val="49803"/>
                    </a:srgbClr>
                  </a:gs>
                  <a:gs pos="100000">
                    <a:srgbClr val="DCFFA0">
                      <a:alpha val="49803"/>
                    </a:srgbClr>
                  </a:gs>
                </a:gsLst>
                <a:lin ang="16200000" scaled="0"/>
              </a:gradFill>
              <a:ln w="9525" cap="flat" cmpd="sng">
                <a:solidFill>
                  <a:srgbClr val="98B954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44;p4">
                <a:extLst>
                  <a:ext uri="{FF2B5EF4-FFF2-40B4-BE49-F238E27FC236}">
                    <a16:creationId xmlns:a16="http://schemas.microsoft.com/office/drawing/2014/main" id="{5D268517-74C4-793F-A3CB-612976882A0A}"/>
                  </a:ext>
                </a:extLst>
              </p:cNvPr>
              <p:cNvSpPr/>
              <p:nvPr/>
            </p:nvSpPr>
            <p:spPr>
              <a:xfrm>
                <a:off x="7992268" y="3487754"/>
                <a:ext cx="731838" cy="484189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D1403C">
                      <a:alpha val="48627"/>
                    </a:srgbClr>
                  </a:gs>
                  <a:gs pos="100000">
                    <a:srgbClr val="FF9A99">
                      <a:alpha val="48627"/>
                    </a:srgbClr>
                  </a:gs>
                </a:gsLst>
                <a:lin ang="16200000" scaled="0"/>
              </a:gradFill>
              <a:ln w="9525" cap="flat" cmpd="sng">
                <a:solidFill>
                  <a:srgbClr val="BE4B48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45;p4">
                <a:extLst>
                  <a:ext uri="{FF2B5EF4-FFF2-40B4-BE49-F238E27FC236}">
                    <a16:creationId xmlns:a16="http://schemas.microsoft.com/office/drawing/2014/main" id="{FB693F81-8172-C9CE-182D-88CD533EC9E5}"/>
                  </a:ext>
                </a:extLst>
              </p:cNvPr>
              <p:cNvSpPr/>
              <p:nvPr/>
            </p:nvSpPr>
            <p:spPr>
              <a:xfrm>
                <a:off x="5544344" y="3488548"/>
                <a:ext cx="2447924" cy="482601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3F80CD">
                      <a:alpha val="47843"/>
                    </a:srgbClr>
                  </a:gs>
                  <a:gs pos="100000">
                    <a:srgbClr val="9BC1FF">
                      <a:alpha val="47843"/>
                    </a:srgbClr>
                  </a:gs>
                </a:gsLst>
                <a:lin ang="16200000" scaled="0"/>
              </a:gradFill>
              <a:ln w="9525" cap="flat" cmpd="sng">
                <a:solidFill>
                  <a:srgbClr val="4A7EBB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" name="Google Shape;170;p4">
              <a:extLst>
                <a:ext uri="{FF2B5EF4-FFF2-40B4-BE49-F238E27FC236}">
                  <a16:creationId xmlns:a16="http://schemas.microsoft.com/office/drawing/2014/main" id="{FC341A79-FCA3-F97C-F78B-01E17DC64071}"/>
                </a:ext>
              </a:extLst>
            </p:cNvPr>
            <p:cNvSpPr txBox="1"/>
            <p:nvPr/>
          </p:nvSpPr>
          <p:spPr>
            <a:xfrm>
              <a:off x="9044716" y="3541448"/>
              <a:ext cx="788987" cy="36830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chemeClr val="dk1"/>
                </a:buClr>
                <a:buSzPts val="1800"/>
              </a:pPr>
              <a:r>
                <a:rPr lang="en-US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°C</a:t>
              </a:r>
              <a:endParaRPr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4894936-A1C4-534F-F372-3DAA3888E1A6}"/>
              </a:ext>
            </a:extLst>
          </p:cNvPr>
          <p:cNvGrpSpPr/>
          <p:nvPr/>
        </p:nvGrpSpPr>
        <p:grpSpPr>
          <a:xfrm>
            <a:off x="2388380" y="4904305"/>
            <a:ext cx="7415239" cy="916593"/>
            <a:chOff x="2418464" y="3402453"/>
            <a:chExt cx="7415239" cy="916593"/>
          </a:xfrm>
        </p:grpSpPr>
        <p:cxnSp>
          <p:nvCxnSpPr>
            <p:cNvPr id="25" name="Google Shape;130;p4">
              <a:extLst>
                <a:ext uri="{FF2B5EF4-FFF2-40B4-BE49-F238E27FC236}">
                  <a16:creationId xmlns:a16="http://schemas.microsoft.com/office/drawing/2014/main" id="{1B8205EF-0550-045A-5DBD-ECB4BF9D08CB}"/>
                </a:ext>
              </a:extLst>
            </p:cNvPr>
            <p:cNvCxnSpPr>
              <a:cxnSpLocks/>
            </p:cNvCxnSpPr>
            <p:nvPr/>
          </p:nvCxnSpPr>
          <p:spPr>
            <a:xfrm>
              <a:off x="3024617" y="3729848"/>
              <a:ext cx="5959473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stealth" w="med" len="med"/>
              <a:tailEnd type="stealth" w="med" len="med"/>
            </a:ln>
            <a:effectLst/>
          </p:spPr>
        </p:cxnSp>
        <p:cxnSp>
          <p:nvCxnSpPr>
            <p:cNvPr id="26" name="Google Shape;131;p4">
              <a:extLst>
                <a:ext uri="{FF2B5EF4-FFF2-40B4-BE49-F238E27FC236}">
                  <a16:creationId xmlns:a16="http://schemas.microsoft.com/office/drawing/2014/main" id="{D7C58C82-50A6-F672-E358-8FDBE41E042C}"/>
                </a:ext>
              </a:extLst>
            </p:cNvPr>
            <p:cNvCxnSpPr>
              <a:cxnSpLocks/>
            </p:cNvCxnSpPr>
            <p:nvPr/>
          </p:nvCxnSpPr>
          <p:spPr>
            <a:xfrm>
              <a:off x="3496470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Google Shape;132;p4">
              <a:extLst>
                <a:ext uri="{FF2B5EF4-FFF2-40B4-BE49-F238E27FC236}">
                  <a16:creationId xmlns:a16="http://schemas.microsoft.com/office/drawing/2014/main" id="{4755F91A-8250-D187-003A-736E7A503973}"/>
                </a:ext>
              </a:extLst>
            </p:cNvPr>
            <p:cNvCxnSpPr>
              <a:cxnSpLocks/>
            </p:cNvCxnSpPr>
            <p:nvPr/>
          </p:nvCxnSpPr>
          <p:spPr>
            <a:xfrm>
              <a:off x="4042570" y="3504423"/>
              <a:ext cx="0" cy="45085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Google Shape;133;p4">
              <a:extLst>
                <a:ext uri="{FF2B5EF4-FFF2-40B4-BE49-F238E27FC236}">
                  <a16:creationId xmlns:a16="http://schemas.microsoft.com/office/drawing/2014/main" id="{4A6014D7-E968-2DD2-020B-EFD26DA097F4}"/>
                </a:ext>
              </a:extLst>
            </p:cNvPr>
            <p:cNvCxnSpPr>
              <a:cxnSpLocks/>
            </p:cNvCxnSpPr>
            <p:nvPr/>
          </p:nvCxnSpPr>
          <p:spPr>
            <a:xfrm>
              <a:off x="4585494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Google Shape;134;p4">
              <a:extLst>
                <a:ext uri="{FF2B5EF4-FFF2-40B4-BE49-F238E27FC236}">
                  <a16:creationId xmlns:a16="http://schemas.microsoft.com/office/drawing/2014/main" id="{0CB29626-3CEC-9544-FA19-CE2575637D21}"/>
                </a:ext>
              </a:extLst>
            </p:cNvPr>
            <p:cNvCxnSpPr>
              <a:cxnSpLocks/>
            </p:cNvCxnSpPr>
            <p:nvPr/>
          </p:nvCxnSpPr>
          <p:spPr>
            <a:xfrm>
              <a:off x="5131595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Google Shape;135;p4">
              <a:extLst>
                <a:ext uri="{FF2B5EF4-FFF2-40B4-BE49-F238E27FC236}">
                  <a16:creationId xmlns:a16="http://schemas.microsoft.com/office/drawing/2014/main" id="{7D3F65AD-2130-B75D-110E-4EB653D22925}"/>
                </a:ext>
              </a:extLst>
            </p:cNvPr>
            <p:cNvCxnSpPr>
              <a:cxnSpLocks/>
            </p:cNvCxnSpPr>
            <p:nvPr/>
          </p:nvCxnSpPr>
          <p:spPr>
            <a:xfrm>
              <a:off x="5677694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Google Shape;136;p4">
              <a:extLst>
                <a:ext uri="{FF2B5EF4-FFF2-40B4-BE49-F238E27FC236}">
                  <a16:creationId xmlns:a16="http://schemas.microsoft.com/office/drawing/2014/main" id="{0CE64743-2B2C-9B84-9194-9C5D32A4D85A}"/>
                </a:ext>
              </a:extLst>
            </p:cNvPr>
            <p:cNvCxnSpPr>
              <a:cxnSpLocks/>
            </p:cNvCxnSpPr>
            <p:nvPr/>
          </p:nvCxnSpPr>
          <p:spPr>
            <a:xfrm>
              <a:off x="6223794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Google Shape;137;p4">
              <a:extLst>
                <a:ext uri="{FF2B5EF4-FFF2-40B4-BE49-F238E27FC236}">
                  <a16:creationId xmlns:a16="http://schemas.microsoft.com/office/drawing/2014/main" id="{A5C1AFD1-8121-DE14-89E2-3125B2754BC3}"/>
                </a:ext>
              </a:extLst>
            </p:cNvPr>
            <p:cNvCxnSpPr>
              <a:cxnSpLocks/>
            </p:cNvCxnSpPr>
            <p:nvPr/>
          </p:nvCxnSpPr>
          <p:spPr>
            <a:xfrm>
              <a:off x="6769894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Google Shape;138;p4">
              <a:extLst>
                <a:ext uri="{FF2B5EF4-FFF2-40B4-BE49-F238E27FC236}">
                  <a16:creationId xmlns:a16="http://schemas.microsoft.com/office/drawing/2014/main" id="{51B545A6-96FD-E625-879E-19A71868F050}"/>
                </a:ext>
              </a:extLst>
            </p:cNvPr>
            <p:cNvCxnSpPr>
              <a:cxnSpLocks/>
            </p:cNvCxnSpPr>
            <p:nvPr/>
          </p:nvCxnSpPr>
          <p:spPr>
            <a:xfrm>
              <a:off x="7315993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Google Shape;139;p4">
              <a:extLst>
                <a:ext uri="{FF2B5EF4-FFF2-40B4-BE49-F238E27FC236}">
                  <a16:creationId xmlns:a16="http://schemas.microsoft.com/office/drawing/2014/main" id="{D8D8045D-45A4-BEB4-644E-F50C67C3D170}"/>
                </a:ext>
              </a:extLst>
            </p:cNvPr>
            <p:cNvCxnSpPr>
              <a:cxnSpLocks/>
            </p:cNvCxnSpPr>
            <p:nvPr/>
          </p:nvCxnSpPr>
          <p:spPr>
            <a:xfrm>
              <a:off x="7862093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35" name="Google Shape;140;p4">
              <a:extLst>
                <a:ext uri="{FF2B5EF4-FFF2-40B4-BE49-F238E27FC236}">
                  <a16:creationId xmlns:a16="http://schemas.microsoft.com/office/drawing/2014/main" id="{FA91E58E-BCED-BF38-80F2-078556B93585}"/>
                </a:ext>
              </a:extLst>
            </p:cNvPr>
            <p:cNvSpPr txBox="1"/>
            <p:nvPr/>
          </p:nvSpPr>
          <p:spPr>
            <a:xfrm>
              <a:off x="3243091" y="3949754"/>
              <a:ext cx="5712230" cy="36929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chemeClr val="dk1"/>
                </a:buClr>
                <a:buSzPts val="1800"/>
              </a:pPr>
              <a:r>
                <a:rPr lang="en-US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-40     -20      0        20     40      60      80     100    120   140 </a:t>
              </a:r>
              <a:endParaRPr dirty="0"/>
            </a:p>
          </p:txBody>
        </p:sp>
        <p:cxnSp>
          <p:nvCxnSpPr>
            <p:cNvPr id="36" name="Google Shape;141;p4">
              <a:extLst>
                <a:ext uri="{FF2B5EF4-FFF2-40B4-BE49-F238E27FC236}">
                  <a16:creationId xmlns:a16="http://schemas.microsoft.com/office/drawing/2014/main" id="{DE2BF39E-0159-8197-8E0B-28E1EBE97BAD}"/>
                </a:ext>
              </a:extLst>
            </p:cNvPr>
            <p:cNvCxnSpPr>
              <a:cxnSpLocks/>
            </p:cNvCxnSpPr>
            <p:nvPr/>
          </p:nvCxnSpPr>
          <p:spPr>
            <a:xfrm>
              <a:off x="8408193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37" name="Google Shape;142;p4">
              <a:extLst>
                <a:ext uri="{FF2B5EF4-FFF2-40B4-BE49-F238E27FC236}">
                  <a16:creationId xmlns:a16="http://schemas.microsoft.com/office/drawing/2014/main" id="{5EC37206-34DF-DF85-CE18-9E4E74E4D94E}"/>
                </a:ext>
              </a:extLst>
            </p:cNvPr>
            <p:cNvSpPr txBox="1"/>
            <p:nvPr/>
          </p:nvSpPr>
          <p:spPr>
            <a:xfrm>
              <a:off x="2418464" y="3402453"/>
              <a:ext cx="657225" cy="64629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657689"/>
                </a:buClr>
                <a:buSzPts val="2800"/>
              </a:pPr>
              <a:r>
                <a:rPr lang="en-US" sz="3600" b="1" dirty="0">
                  <a:solidFill>
                    <a:schemeClr val="tx1"/>
                  </a:solidFill>
                  <a:latin typeface="Calibri"/>
                  <a:cs typeface="Calibri"/>
                  <a:sym typeface="Calibri"/>
                </a:rPr>
                <a:t>I</a:t>
              </a:r>
              <a:endParaRPr sz="3600" dirty="0">
                <a:solidFill>
                  <a:schemeClr val="tx1"/>
                </a:solidFill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D059EEF-C9C2-C0FD-63A7-D50C9A491784}"/>
                </a:ext>
              </a:extLst>
            </p:cNvPr>
            <p:cNvGrpSpPr/>
            <p:nvPr/>
          </p:nvGrpSpPr>
          <p:grpSpPr>
            <a:xfrm>
              <a:off x="3278615" y="3487754"/>
              <a:ext cx="5451475" cy="484189"/>
              <a:chOff x="3272631" y="3487754"/>
              <a:chExt cx="5451475" cy="484189"/>
            </a:xfrm>
            <a:effectLst/>
          </p:grpSpPr>
          <p:sp>
            <p:nvSpPr>
              <p:cNvPr id="40" name="Google Shape;143;p4">
                <a:extLst>
                  <a:ext uri="{FF2B5EF4-FFF2-40B4-BE49-F238E27FC236}">
                    <a16:creationId xmlns:a16="http://schemas.microsoft.com/office/drawing/2014/main" id="{53BE88A3-64CF-20E5-EBCB-CFB49968D1C9}"/>
                  </a:ext>
                </a:extLst>
              </p:cNvPr>
              <p:cNvSpPr/>
              <p:nvPr/>
            </p:nvSpPr>
            <p:spPr>
              <a:xfrm>
                <a:off x="3272631" y="3487754"/>
                <a:ext cx="3005231" cy="484189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A0CA4A">
                      <a:alpha val="49803"/>
                    </a:srgbClr>
                  </a:gs>
                  <a:gs pos="100000">
                    <a:srgbClr val="DCFFA0">
                      <a:alpha val="49803"/>
                    </a:srgbClr>
                  </a:gs>
                </a:gsLst>
                <a:lin ang="16200000" scaled="0"/>
              </a:gradFill>
              <a:ln w="9525" cap="flat" cmpd="sng">
                <a:solidFill>
                  <a:srgbClr val="98B954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144;p4">
                <a:extLst>
                  <a:ext uri="{FF2B5EF4-FFF2-40B4-BE49-F238E27FC236}">
                    <a16:creationId xmlns:a16="http://schemas.microsoft.com/office/drawing/2014/main" id="{F3302D52-2C3C-6628-2E14-81BC7B06FD04}"/>
                  </a:ext>
                </a:extLst>
              </p:cNvPr>
              <p:cNvSpPr/>
              <p:nvPr/>
            </p:nvSpPr>
            <p:spPr>
              <a:xfrm>
                <a:off x="7992268" y="3487754"/>
                <a:ext cx="731838" cy="484189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D1403C">
                      <a:alpha val="48627"/>
                    </a:srgbClr>
                  </a:gs>
                  <a:gs pos="100000">
                    <a:srgbClr val="FF9A99">
                      <a:alpha val="48627"/>
                    </a:srgbClr>
                  </a:gs>
                </a:gsLst>
                <a:lin ang="16200000" scaled="0"/>
              </a:gradFill>
              <a:ln w="9525" cap="flat" cmpd="sng">
                <a:solidFill>
                  <a:srgbClr val="BE4B48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145;p4">
                <a:extLst>
                  <a:ext uri="{FF2B5EF4-FFF2-40B4-BE49-F238E27FC236}">
                    <a16:creationId xmlns:a16="http://schemas.microsoft.com/office/drawing/2014/main" id="{5FA4B94D-94CF-401E-0D58-3A4C23F3C7C2}"/>
                  </a:ext>
                </a:extLst>
              </p:cNvPr>
              <p:cNvSpPr/>
              <p:nvPr/>
            </p:nvSpPr>
            <p:spPr>
              <a:xfrm>
                <a:off x="6277864" y="3488548"/>
                <a:ext cx="1714403" cy="482601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3F80CD">
                      <a:alpha val="47843"/>
                    </a:srgbClr>
                  </a:gs>
                  <a:gs pos="100000">
                    <a:srgbClr val="9BC1FF">
                      <a:alpha val="47843"/>
                    </a:srgbClr>
                  </a:gs>
                </a:gsLst>
                <a:lin ang="16200000" scaled="0"/>
              </a:gradFill>
              <a:ln w="9525" cap="flat" cmpd="sng">
                <a:solidFill>
                  <a:srgbClr val="4A7EBB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" name="Google Shape;170;p4">
              <a:extLst>
                <a:ext uri="{FF2B5EF4-FFF2-40B4-BE49-F238E27FC236}">
                  <a16:creationId xmlns:a16="http://schemas.microsoft.com/office/drawing/2014/main" id="{3BF5413A-FF23-DA29-950E-E07BC478ED3E}"/>
                </a:ext>
              </a:extLst>
            </p:cNvPr>
            <p:cNvSpPr txBox="1"/>
            <p:nvPr/>
          </p:nvSpPr>
          <p:spPr>
            <a:xfrm>
              <a:off x="9044716" y="3541448"/>
              <a:ext cx="788987" cy="36830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chemeClr val="dk1"/>
                </a:buClr>
                <a:buSzPts val="1800"/>
              </a:pPr>
              <a:r>
                <a:rPr lang="en-US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°C</a:t>
              </a:r>
              <a:endParaRPr dirty="0"/>
            </a:p>
          </p:txBody>
        </p:sp>
      </p:grpSp>
      <p:cxnSp>
        <p:nvCxnSpPr>
          <p:cNvPr id="123" name="Google Shape;123;p4"/>
          <p:cNvCxnSpPr/>
          <p:nvPr/>
        </p:nvCxnSpPr>
        <p:spPr>
          <a:xfrm flipH="1">
            <a:off x="5881459" y="3293166"/>
            <a:ext cx="0" cy="2733675"/>
          </a:xfrm>
          <a:prstGeom prst="straightConnector1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43" name="Google Shape;90;p2">
            <a:extLst>
              <a:ext uri="{FF2B5EF4-FFF2-40B4-BE49-F238E27FC236}">
                <a16:creationId xmlns:a16="http://schemas.microsoft.com/office/drawing/2014/main" id="{F8B9B9EA-5CAF-6C47-37D1-A70DA2F8297C}"/>
              </a:ext>
            </a:extLst>
          </p:cNvPr>
          <p:cNvSpPr txBox="1">
            <a:spLocks/>
          </p:cNvSpPr>
          <p:nvPr/>
        </p:nvSpPr>
        <p:spPr>
          <a:xfrm>
            <a:off x="259607" y="195914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b="1" dirty="0"/>
              <a:t>Solution Methods: Separations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70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"/>
          <p:cNvSpPr txBox="1">
            <a:spLocks noGrp="1"/>
          </p:cNvSpPr>
          <p:nvPr>
            <p:ph type="body" idx="1"/>
          </p:nvPr>
        </p:nvSpPr>
        <p:spPr>
          <a:xfrm>
            <a:off x="1198720" y="1081617"/>
            <a:ext cx="9508809" cy="5287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  <a:buSzPts val="3600"/>
              <a:buNone/>
            </a:pPr>
            <a:r>
              <a:rPr lang="en-US" sz="3600" dirty="0"/>
              <a:t>To separate </a:t>
            </a:r>
            <a:r>
              <a:rPr lang="en-US" sz="3600" dirty="0">
                <a:solidFill>
                  <a:schemeClr val="accent2"/>
                </a:solidFill>
              </a:rPr>
              <a:t>I</a:t>
            </a:r>
            <a:r>
              <a:rPr lang="en-US" sz="3600" dirty="0">
                <a:solidFill>
                  <a:schemeClr val="tx1"/>
                </a:solidFill>
              </a:rPr>
              <a:t> from </a:t>
            </a:r>
            <a:r>
              <a:rPr lang="en-US" sz="3600" dirty="0">
                <a:solidFill>
                  <a:srgbClr val="657689"/>
                </a:solidFill>
              </a:rPr>
              <a:t>F</a:t>
            </a:r>
            <a:r>
              <a:rPr lang="en-US" sz="3600" dirty="0">
                <a:solidFill>
                  <a:schemeClr val="tx1"/>
                </a:solidFill>
              </a:rPr>
              <a:t>, could we use:</a:t>
            </a:r>
          </a:p>
          <a:p>
            <a:pPr marL="0" lvl="2" indent="0">
              <a:buSzPts val="3300"/>
              <a:buNone/>
            </a:pPr>
            <a:r>
              <a:rPr lang="en-US" sz="3600" dirty="0"/>
              <a:t>	</a:t>
            </a:r>
            <a:r>
              <a:rPr lang="en-US" sz="3600" i="0" dirty="0"/>
              <a:t>1.</a:t>
            </a:r>
            <a:r>
              <a:rPr lang="en-US" sz="3600" dirty="0"/>
              <a:t> </a:t>
            </a:r>
            <a:r>
              <a:rPr lang="en-US" sz="3600" i="0" dirty="0"/>
              <a:t>Liquid/gas separation?</a:t>
            </a:r>
          </a:p>
          <a:p>
            <a:pPr marL="0" lvl="2" indent="0">
              <a:buSzPts val="3300"/>
              <a:buNone/>
            </a:pPr>
            <a:r>
              <a:rPr lang="en-US" sz="3600" i="0" dirty="0"/>
              <a:t>	2. Solid/liquid separation?</a:t>
            </a:r>
          </a:p>
          <a:p>
            <a:pPr marL="273050" lvl="1" indent="-88900">
              <a:buSzPts val="2900"/>
              <a:buNone/>
            </a:pPr>
            <a:endParaRPr sz="2900" dirty="0"/>
          </a:p>
          <a:p>
            <a:pPr marL="90488" indent="0">
              <a:buSzPts val="2900"/>
              <a:buNone/>
            </a:pPr>
            <a:endParaRPr sz="2900" dirty="0"/>
          </a:p>
        </p:txBody>
      </p:sp>
      <p:cxnSp>
        <p:nvCxnSpPr>
          <p:cNvPr id="2" name="Google Shape;177;p5">
            <a:extLst>
              <a:ext uri="{FF2B5EF4-FFF2-40B4-BE49-F238E27FC236}">
                <a16:creationId xmlns:a16="http://schemas.microsoft.com/office/drawing/2014/main" id="{ABB9A555-2332-E4FB-E226-6F400407C849}"/>
              </a:ext>
            </a:extLst>
          </p:cNvPr>
          <p:cNvCxnSpPr>
            <a:cxnSpLocks/>
          </p:cNvCxnSpPr>
          <p:nvPr/>
        </p:nvCxnSpPr>
        <p:spPr>
          <a:xfrm>
            <a:off x="2117725" y="1896579"/>
            <a:ext cx="4359274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43" name="Google Shape;90;p2">
            <a:extLst>
              <a:ext uri="{FF2B5EF4-FFF2-40B4-BE49-F238E27FC236}">
                <a16:creationId xmlns:a16="http://schemas.microsoft.com/office/drawing/2014/main" id="{F8B9B9EA-5CAF-6C47-37D1-A70DA2F8297C}"/>
              </a:ext>
            </a:extLst>
          </p:cNvPr>
          <p:cNvSpPr txBox="1">
            <a:spLocks/>
          </p:cNvSpPr>
          <p:nvPr/>
        </p:nvSpPr>
        <p:spPr>
          <a:xfrm>
            <a:off x="259607" y="195914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b="1" dirty="0"/>
              <a:t>Solution Methods: Separations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5B8E724-7F8F-55C5-7F04-7D15D682CB17}"/>
              </a:ext>
            </a:extLst>
          </p:cNvPr>
          <p:cNvGrpSpPr/>
          <p:nvPr/>
        </p:nvGrpSpPr>
        <p:grpSpPr>
          <a:xfrm>
            <a:off x="3106476" y="3429000"/>
            <a:ext cx="1736670" cy="2488958"/>
            <a:chOff x="5045125" y="3481224"/>
            <a:chExt cx="1736670" cy="2488958"/>
          </a:xfrm>
        </p:grpSpPr>
        <p:pic>
          <p:nvPicPr>
            <p:cNvPr id="44" name="Picture 43" descr="A table with numbers and text&#10;&#10;Description automatically generated">
              <a:extLst>
                <a:ext uri="{FF2B5EF4-FFF2-40B4-BE49-F238E27FC236}">
                  <a16:creationId xmlns:a16="http://schemas.microsoft.com/office/drawing/2014/main" id="{AB8692B7-4EE3-FC12-CCFC-9192B9AD72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t="8649" r="78453" b="15865"/>
            <a:stretch/>
          </p:blipFill>
          <p:spPr>
            <a:xfrm>
              <a:off x="5045125" y="3557424"/>
              <a:ext cx="1615186" cy="2412751"/>
            </a:xfrm>
            <a:prstGeom prst="rect">
              <a:avLst/>
            </a:prstGeom>
          </p:spPr>
        </p:pic>
        <p:pic>
          <p:nvPicPr>
            <p:cNvPr id="45" name="Picture 44" descr="A table with numbers and text&#10;&#10;Description automatically generated">
              <a:extLst>
                <a:ext uri="{FF2B5EF4-FFF2-40B4-BE49-F238E27FC236}">
                  <a16:creationId xmlns:a16="http://schemas.microsoft.com/office/drawing/2014/main" id="{C220E6D9-3300-1156-9E73-90C3523A8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53305" t="6265" r="29108" b="15864"/>
            <a:stretch/>
          </p:blipFill>
          <p:spPr>
            <a:xfrm>
              <a:off x="5463473" y="3481224"/>
              <a:ext cx="1318322" cy="2488958"/>
            </a:xfrm>
            <a:prstGeom prst="rect">
              <a:avLst/>
            </a:prstGeom>
          </p:spPr>
        </p:pic>
      </p:grpSp>
      <p:grpSp>
        <p:nvGrpSpPr>
          <p:cNvPr id="46" name="Google Shape;233;p6">
            <a:extLst>
              <a:ext uri="{FF2B5EF4-FFF2-40B4-BE49-F238E27FC236}">
                <a16:creationId xmlns:a16="http://schemas.microsoft.com/office/drawing/2014/main" id="{0DED8C54-0E52-CD6B-AACF-C65A76A3856B}"/>
              </a:ext>
            </a:extLst>
          </p:cNvPr>
          <p:cNvGrpSpPr/>
          <p:nvPr/>
        </p:nvGrpSpPr>
        <p:grpSpPr>
          <a:xfrm>
            <a:off x="5589588" y="3273425"/>
            <a:ext cx="3417887" cy="2805112"/>
            <a:chOff x="2813861" y="2317085"/>
            <a:chExt cx="3418025" cy="2805112"/>
          </a:xfrm>
        </p:grpSpPr>
        <p:grpSp>
          <p:nvGrpSpPr>
            <p:cNvPr id="47" name="Google Shape;234;p6">
              <a:extLst>
                <a:ext uri="{FF2B5EF4-FFF2-40B4-BE49-F238E27FC236}">
                  <a16:creationId xmlns:a16="http://schemas.microsoft.com/office/drawing/2014/main" id="{7C0865D4-4756-B4AA-B73F-78C84CF76B93}"/>
                </a:ext>
              </a:extLst>
            </p:cNvPr>
            <p:cNvGrpSpPr/>
            <p:nvPr/>
          </p:nvGrpSpPr>
          <p:grpSpPr>
            <a:xfrm>
              <a:off x="2813861" y="2317085"/>
              <a:ext cx="3418025" cy="2805112"/>
              <a:chOff x="2250938" y="2786063"/>
              <a:chExt cx="3418025" cy="2805112"/>
            </a:xfrm>
          </p:grpSpPr>
          <p:sp>
            <p:nvSpPr>
              <p:cNvPr id="50" name="Google Shape;235;p6">
                <a:extLst>
                  <a:ext uri="{FF2B5EF4-FFF2-40B4-BE49-F238E27FC236}">
                    <a16:creationId xmlns:a16="http://schemas.microsoft.com/office/drawing/2014/main" id="{05D10764-2A92-9311-00E3-8FF9B538C611}"/>
                  </a:ext>
                </a:extLst>
              </p:cNvPr>
              <p:cNvSpPr txBox="1"/>
              <p:nvPr/>
            </p:nvSpPr>
            <p:spPr>
              <a:xfrm>
                <a:off x="3252690" y="3767138"/>
                <a:ext cx="1393881" cy="1016000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r>
                  <a:rPr lang="en-US" sz="1800" dirty="0">
                    <a:latin typeface="Calibri"/>
                    <a:ea typeface="Calibri"/>
                    <a:cs typeface="Calibri"/>
                    <a:sym typeface="Calibri"/>
                  </a:rPr>
                  <a:t>solid/liquid separator</a:t>
                </a:r>
                <a:endParaRPr dirty="0"/>
              </a:p>
              <a:p>
                <a:pPr algn="ctr">
                  <a:buSzPts val="1800"/>
                </a:pPr>
                <a:r>
                  <a:rPr lang="en-US" sz="1800" dirty="0">
                    <a:latin typeface="Calibri"/>
                    <a:ea typeface="Calibri"/>
                    <a:cs typeface="Calibri"/>
                    <a:sym typeface="Calibri"/>
                  </a:rPr>
                  <a:t>50˚C</a:t>
                </a:r>
                <a:endParaRPr dirty="0"/>
              </a:p>
            </p:txBody>
          </p:sp>
          <p:cxnSp>
            <p:nvCxnSpPr>
              <p:cNvPr id="51" name="Google Shape;236;p6">
                <a:extLst>
                  <a:ext uri="{FF2B5EF4-FFF2-40B4-BE49-F238E27FC236}">
                    <a16:creationId xmlns:a16="http://schemas.microsoft.com/office/drawing/2014/main" id="{3D65F297-BAC9-9908-0EBC-EC795FFC8C93}"/>
                  </a:ext>
                </a:extLst>
              </p:cNvPr>
              <p:cNvCxnSpPr/>
              <p:nvPr/>
            </p:nvCxnSpPr>
            <p:spPr>
              <a:xfrm>
                <a:off x="2250938" y="4278312"/>
                <a:ext cx="1001752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med" len="med"/>
                <a:tailEnd type="stealth" w="med" len="med"/>
              </a:ln>
            </p:spPr>
          </p:cxnSp>
          <p:sp>
            <p:nvSpPr>
              <p:cNvPr id="52" name="Google Shape;237;p6">
                <a:extLst>
                  <a:ext uri="{FF2B5EF4-FFF2-40B4-BE49-F238E27FC236}">
                    <a16:creationId xmlns:a16="http://schemas.microsoft.com/office/drawing/2014/main" id="{3569E4DA-2A9F-1A27-0EC4-25E8B89BA12F}"/>
                  </a:ext>
                </a:extLst>
              </p:cNvPr>
              <p:cNvSpPr txBox="1"/>
              <p:nvPr/>
            </p:nvSpPr>
            <p:spPr>
              <a:xfrm>
                <a:off x="2404931" y="3330576"/>
                <a:ext cx="674715" cy="9223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>
                  <a:buClr>
                    <a:srgbClr val="657689"/>
                  </a:buClr>
                  <a:buSzPts val="1800"/>
                </a:pPr>
                <a:r>
                  <a:rPr lang="en-US" sz="1800" dirty="0">
                    <a:solidFill>
                      <a:srgbClr val="657689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</a:t>
                </a:r>
                <a:endParaRPr dirty="0"/>
              </a:p>
              <a:p>
                <a:pPr>
                  <a:buClr>
                    <a:schemeClr val="accent2"/>
                  </a:buClr>
                  <a:buSzPts val="1800"/>
                </a:pPr>
                <a:r>
                  <a:rPr lang="en-US" sz="1800" dirty="0">
                    <a:solidFill>
                      <a:schemeClr val="accent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</a:t>
                </a:r>
                <a:endParaRPr dirty="0"/>
              </a:p>
              <a:p>
                <a:pPr>
                  <a:buClr>
                    <a:schemeClr val="accent1"/>
                  </a:buClr>
                  <a:buSzPts val="1800"/>
                </a:pPr>
                <a:r>
                  <a:rPr lang="en-US" sz="1800" dirty="0">
                    <a:solidFill>
                      <a:schemeClr val="accen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H</a:t>
                </a:r>
                <a:r>
                  <a:rPr lang="en-US" sz="1800" baseline="-25000" dirty="0">
                    <a:solidFill>
                      <a:schemeClr val="accen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  <a:r>
                  <a:rPr lang="en-US" sz="1800" dirty="0">
                    <a:solidFill>
                      <a:schemeClr val="accen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</a:t>
                </a:r>
                <a:endParaRPr dirty="0"/>
              </a:p>
            </p:txBody>
          </p:sp>
          <p:sp>
            <p:nvSpPr>
              <p:cNvPr id="53" name="Google Shape;238;p6">
                <a:extLst>
                  <a:ext uri="{FF2B5EF4-FFF2-40B4-BE49-F238E27FC236}">
                    <a16:creationId xmlns:a16="http://schemas.microsoft.com/office/drawing/2014/main" id="{5BA6CFC6-3768-DBF1-C9CA-04189E5A0E32}"/>
                  </a:ext>
                </a:extLst>
              </p:cNvPr>
              <p:cNvSpPr txBox="1"/>
              <p:nvPr/>
            </p:nvSpPr>
            <p:spPr>
              <a:xfrm>
                <a:off x="4548143" y="2786063"/>
                <a:ext cx="920787" cy="6461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>
                  <a:buClr>
                    <a:srgbClr val="657689"/>
                  </a:buClr>
                  <a:buSzPts val="1800"/>
                </a:pPr>
                <a:r>
                  <a:rPr lang="en-US" sz="1800">
                    <a:solidFill>
                      <a:srgbClr val="657689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 (aq)</a:t>
                </a:r>
                <a:endParaRPr/>
              </a:p>
              <a:p>
                <a:pPr>
                  <a:buClr>
                    <a:schemeClr val="accent1"/>
                  </a:buClr>
                  <a:buSzPts val="1800"/>
                </a:pPr>
                <a:r>
                  <a:rPr lang="en-US" sz="1800">
                    <a:solidFill>
                      <a:schemeClr val="accen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H</a:t>
                </a:r>
                <a:r>
                  <a:rPr lang="en-US" sz="1800" baseline="-25000">
                    <a:solidFill>
                      <a:schemeClr val="accen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  <a:r>
                  <a:rPr lang="en-US" sz="1800">
                    <a:solidFill>
                      <a:schemeClr val="accen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</a:t>
                </a:r>
                <a:endParaRPr/>
              </a:p>
            </p:txBody>
          </p:sp>
          <p:sp>
            <p:nvSpPr>
              <p:cNvPr id="54" name="Google Shape;239;p6">
                <a:extLst>
                  <a:ext uri="{FF2B5EF4-FFF2-40B4-BE49-F238E27FC236}">
                    <a16:creationId xmlns:a16="http://schemas.microsoft.com/office/drawing/2014/main" id="{A2A33A85-6E6C-E3C5-6779-B8582DD498DD}"/>
                  </a:ext>
                </a:extLst>
              </p:cNvPr>
              <p:cNvSpPr txBox="1"/>
              <p:nvPr/>
            </p:nvSpPr>
            <p:spPr>
              <a:xfrm>
                <a:off x="4548188" y="5221288"/>
                <a:ext cx="1120775" cy="369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>
                  <a:buClr>
                    <a:schemeClr val="accent2"/>
                  </a:buClr>
                  <a:buSzPts val="1800"/>
                </a:pPr>
                <a:r>
                  <a:rPr lang="en-US" sz="1800">
                    <a:solidFill>
                      <a:schemeClr val="accent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 (s)</a:t>
                </a:r>
                <a:endParaRPr/>
              </a:p>
            </p:txBody>
          </p:sp>
        </p:grpSp>
        <p:cxnSp>
          <p:nvCxnSpPr>
            <p:cNvPr id="48" name="Google Shape;240;p6">
              <a:extLst>
                <a:ext uri="{FF2B5EF4-FFF2-40B4-BE49-F238E27FC236}">
                  <a16:creationId xmlns:a16="http://schemas.microsoft.com/office/drawing/2014/main" id="{7128DE5B-72F6-7838-6E29-FF1CC2B1D02C}"/>
                </a:ext>
              </a:extLst>
            </p:cNvPr>
            <p:cNvCxnSpPr/>
            <p:nvPr/>
          </p:nvCxnSpPr>
          <p:spPr>
            <a:xfrm rot="-5400000">
              <a:off x="4482404" y="2669498"/>
              <a:ext cx="658812" cy="598511"/>
            </a:xfrm>
            <a:prstGeom prst="bentConnector2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stealth" w="med" len="med"/>
            </a:ln>
          </p:spPr>
        </p:cxnSp>
        <p:cxnSp>
          <p:nvCxnSpPr>
            <p:cNvPr id="49" name="Google Shape;241;p6">
              <a:extLst>
                <a:ext uri="{FF2B5EF4-FFF2-40B4-BE49-F238E27FC236}">
                  <a16:creationId xmlns:a16="http://schemas.microsoft.com/office/drawing/2014/main" id="{CDB558D4-31C0-D83B-E975-32F9239DB5B2}"/>
                </a:ext>
              </a:extLst>
            </p:cNvPr>
            <p:cNvCxnSpPr/>
            <p:nvPr/>
          </p:nvCxnSpPr>
          <p:spPr>
            <a:xfrm rot="-5400000" flipH="1">
              <a:off x="4500660" y="4326053"/>
              <a:ext cx="622300" cy="598511"/>
            </a:xfrm>
            <a:prstGeom prst="bentConnector2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stealth" w="med" len="med"/>
            </a:ln>
          </p:spPr>
        </p:cxnSp>
      </p:grpSp>
      <p:sp>
        <p:nvSpPr>
          <p:cNvPr id="55" name="Google Shape;243;p6">
            <a:extLst>
              <a:ext uri="{FF2B5EF4-FFF2-40B4-BE49-F238E27FC236}">
                <a16:creationId xmlns:a16="http://schemas.microsoft.com/office/drawing/2014/main" id="{427982C5-E775-F72D-5F41-F7831CA21484}"/>
              </a:ext>
            </a:extLst>
          </p:cNvPr>
          <p:cNvSpPr txBox="1"/>
          <p:nvPr/>
        </p:nvSpPr>
        <p:spPr>
          <a:xfrm>
            <a:off x="3349414" y="4344986"/>
            <a:ext cx="1419225" cy="238125"/>
          </a:xfrm>
          <a:prstGeom prst="rect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244;p6">
            <a:extLst>
              <a:ext uri="{FF2B5EF4-FFF2-40B4-BE49-F238E27FC236}">
                <a16:creationId xmlns:a16="http://schemas.microsoft.com/office/drawing/2014/main" id="{8A174123-4B6E-592F-21D7-000BA1F873F4}"/>
              </a:ext>
            </a:extLst>
          </p:cNvPr>
          <p:cNvSpPr txBox="1"/>
          <p:nvPr/>
        </p:nvSpPr>
        <p:spPr>
          <a:xfrm>
            <a:off x="3348436" y="4843567"/>
            <a:ext cx="1419225" cy="234950"/>
          </a:xfrm>
          <a:prstGeom prst="rect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7" name="Google Shape;245;p6">
            <a:extLst>
              <a:ext uri="{FF2B5EF4-FFF2-40B4-BE49-F238E27FC236}">
                <a16:creationId xmlns:a16="http://schemas.microsoft.com/office/drawing/2014/main" id="{FDF884E8-D9A1-2913-255D-B890461F7A81}"/>
              </a:ext>
            </a:extLst>
          </p:cNvPr>
          <p:cNvCxnSpPr>
            <a:cxnSpLocks/>
          </p:cNvCxnSpPr>
          <p:nvPr/>
        </p:nvCxnSpPr>
        <p:spPr>
          <a:xfrm>
            <a:off x="5750878" y="3235723"/>
            <a:ext cx="3017520" cy="301752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8" name="Google Shape;246;p6">
            <a:extLst>
              <a:ext uri="{FF2B5EF4-FFF2-40B4-BE49-F238E27FC236}">
                <a16:creationId xmlns:a16="http://schemas.microsoft.com/office/drawing/2014/main" id="{8BB5D1FD-B01D-789B-7E82-E50624316E2E}"/>
              </a:ext>
            </a:extLst>
          </p:cNvPr>
          <p:cNvCxnSpPr>
            <a:cxnSpLocks/>
          </p:cNvCxnSpPr>
          <p:nvPr/>
        </p:nvCxnSpPr>
        <p:spPr>
          <a:xfrm rot="10800000" flipH="1">
            <a:off x="5750878" y="3235723"/>
            <a:ext cx="3017520" cy="301752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5287D03D-5465-2002-F447-86215B1C1D01}"/>
              </a:ext>
            </a:extLst>
          </p:cNvPr>
          <p:cNvSpPr txBox="1"/>
          <p:nvPr/>
        </p:nvSpPr>
        <p:spPr>
          <a:xfrm>
            <a:off x="8892857" y="3659932"/>
            <a:ext cx="29184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we remove the water beforehand?</a:t>
            </a:r>
          </a:p>
        </p:txBody>
      </p:sp>
    </p:spTree>
    <p:extLst>
      <p:ext uri="{BB962C8B-B14F-4D97-AF65-F5344CB8AC3E}">
        <p14:creationId xmlns:p14="http://schemas.microsoft.com/office/powerpoint/2010/main" val="34433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"/>
          <p:cNvSpPr txBox="1">
            <a:spLocks noGrp="1"/>
          </p:cNvSpPr>
          <p:nvPr>
            <p:ph type="body" idx="1"/>
          </p:nvPr>
        </p:nvSpPr>
        <p:spPr>
          <a:xfrm>
            <a:off x="1198720" y="1081617"/>
            <a:ext cx="9508809" cy="5287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  <a:buSzPts val="3600"/>
              <a:buNone/>
            </a:pPr>
            <a:r>
              <a:rPr lang="en-US" sz="3600" dirty="0"/>
              <a:t>To separate </a:t>
            </a:r>
            <a:r>
              <a:rPr lang="en-US" sz="3600" dirty="0">
                <a:solidFill>
                  <a:schemeClr val="accent2"/>
                </a:solidFill>
              </a:rPr>
              <a:t>I</a:t>
            </a:r>
            <a:r>
              <a:rPr lang="en-US" sz="3600" dirty="0">
                <a:solidFill>
                  <a:schemeClr val="tx1"/>
                </a:solidFill>
              </a:rPr>
              <a:t> from </a:t>
            </a:r>
            <a:r>
              <a:rPr lang="en-US" sz="3600" dirty="0">
                <a:solidFill>
                  <a:srgbClr val="657689"/>
                </a:solidFill>
              </a:rPr>
              <a:t>F</a:t>
            </a:r>
            <a:r>
              <a:rPr lang="en-US" sz="3600" dirty="0">
                <a:solidFill>
                  <a:schemeClr val="tx1"/>
                </a:solidFill>
              </a:rPr>
              <a:t>, could we use:</a:t>
            </a:r>
          </a:p>
          <a:p>
            <a:pPr marL="0" lvl="2" indent="0">
              <a:buSzPts val="3300"/>
              <a:buNone/>
            </a:pPr>
            <a:r>
              <a:rPr lang="en-US" sz="3600" dirty="0"/>
              <a:t>	</a:t>
            </a:r>
            <a:r>
              <a:rPr lang="en-US" sz="3600" i="0" dirty="0"/>
              <a:t>1. Liquid/gas separation?</a:t>
            </a:r>
          </a:p>
          <a:p>
            <a:pPr marL="0" lvl="2" indent="0">
              <a:buSzPts val="3300"/>
              <a:buNone/>
            </a:pPr>
            <a:r>
              <a:rPr lang="en-US" sz="3600" i="0" dirty="0"/>
              <a:t>	2. Solid/liquid separation?</a:t>
            </a:r>
          </a:p>
          <a:p>
            <a:pPr marL="273050" lvl="1" indent="-88900">
              <a:buSzPts val="2900"/>
              <a:buNone/>
            </a:pPr>
            <a:endParaRPr sz="2900" dirty="0"/>
          </a:p>
          <a:p>
            <a:pPr marL="90488" indent="0">
              <a:buSzPts val="2900"/>
              <a:buNone/>
            </a:pPr>
            <a:endParaRPr sz="2900" dirty="0"/>
          </a:p>
        </p:txBody>
      </p:sp>
      <p:cxnSp>
        <p:nvCxnSpPr>
          <p:cNvPr id="2" name="Google Shape;177;p5">
            <a:extLst>
              <a:ext uri="{FF2B5EF4-FFF2-40B4-BE49-F238E27FC236}">
                <a16:creationId xmlns:a16="http://schemas.microsoft.com/office/drawing/2014/main" id="{ABB9A555-2332-E4FB-E226-6F400407C849}"/>
              </a:ext>
            </a:extLst>
          </p:cNvPr>
          <p:cNvCxnSpPr>
            <a:cxnSpLocks/>
          </p:cNvCxnSpPr>
          <p:nvPr/>
        </p:nvCxnSpPr>
        <p:spPr>
          <a:xfrm>
            <a:off x="2117725" y="1896579"/>
            <a:ext cx="4359274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A68B7AC8-0898-3BEC-50E6-FCC39FD2C253}"/>
              </a:ext>
            </a:extLst>
          </p:cNvPr>
          <p:cNvGrpSpPr/>
          <p:nvPr/>
        </p:nvGrpSpPr>
        <p:grpSpPr>
          <a:xfrm>
            <a:off x="2388380" y="3743411"/>
            <a:ext cx="7415239" cy="916593"/>
            <a:chOff x="2418464" y="3402453"/>
            <a:chExt cx="7415239" cy="916593"/>
          </a:xfrm>
        </p:grpSpPr>
        <p:cxnSp>
          <p:nvCxnSpPr>
            <p:cNvPr id="6" name="Google Shape;130;p4">
              <a:extLst>
                <a:ext uri="{FF2B5EF4-FFF2-40B4-BE49-F238E27FC236}">
                  <a16:creationId xmlns:a16="http://schemas.microsoft.com/office/drawing/2014/main" id="{5FA3D97F-CD39-F79A-6AD7-96FF92783C64}"/>
                </a:ext>
              </a:extLst>
            </p:cNvPr>
            <p:cNvCxnSpPr>
              <a:cxnSpLocks/>
            </p:cNvCxnSpPr>
            <p:nvPr/>
          </p:nvCxnSpPr>
          <p:spPr>
            <a:xfrm>
              <a:off x="3024617" y="3729848"/>
              <a:ext cx="5959473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stealth" w="med" len="med"/>
              <a:tailEnd type="stealth" w="med" len="med"/>
            </a:ln>
            <a:effectLst/>
          </p:spPr>
        </p:cxnSp>
        <p:cxnSp>
          <p:nvCxnSpPr>
            <p:cNvPr id="7" name="Google Shape;131;p4">
              <a:extLst>
                <a:ext uri="{FF2B5EF4-FFF2-40B4-BE49-F238E27FC236}">
                  <a16:creationId xmlns:a16="http://schemas.microsoft.com/office/drawing/2014/main" id="{E2CB5C82-6E38-C262-82DD-5D4F13C5525C}"/>
                </a:ext>
              </a:extLst>
            </p:cNvPr>
            <p:cNvCxnSpPr>
              <a:cxnSpLocks/>
            </p:cNvCxnSpPr>
            <p:nvPr/>
          </p:nvCxnSpPr>
          <p:spPr>
            <a:xfrm>
              <a:off x="3496470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8" name="Google Shape;132;p4">
              <a:extLst>
                <a:ext uri="{FF2B5EF4-FFF2-40B4-BE49-F238E27FC236}">
                  <a16:creationId xmlns:a16="http://schemas.microsoft.com/office/drawing/2014/main" id="{6D4EFA34-D28B-C060-B856-AB49A3DB2CA8}"/>
                </a:ext>
              </a:extLst>
            </p:cNvPr>
            <p:cNvCxnSpPr>
              <a:cxnSpLocks/>
            </p:cNvCxnSpPr>
            <p:nvPr/>
          </p:nvCxnSpPr>
          <p:spPr>
            <a:xfrm>
              <a:off x="4042570" y="3504423"/>
              <a:ext cx="0" cy="45085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9" name="Google Shape;133;p4">
              <a:extLst>
                <a:ext uri="{FF2B5EF4-FFF2-40B4-BE49-F238E27FC236}">
                  <a16:creationId xmlns:a16="http://schemas.microsoft.com/office/drawing/2014/main" id="{850889CC-03F1-F431-F3C3-16560A069E75}"/>
                </a:ext>
              </a:extLst>
            </p:cNvPr>
            <p:cNvCxnSpPr>
              <a:cxnSpLocks/>
            </p:cNvCxnSpPr>
            <p:nvPr/>
          </p:nvCxnSpPr>
          <p:spPr>
            <a:xfrm>
              <a:off x="4585494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Google Shape;134;p4">
              <a:extLst>
                <a:ext uri="{FF2B5EF4-FFF2-40B4-BE49-F238E27FC236}">
                  <a16:creationId xmlns:a16="http://schemas.microsoft.com/office/drawing/2014/main" id="{A9F0D046-E9BE-4C1B-30FD-AF31871C8D8C}"/>
                </a:ext>
              </a:extLst>
            </p:cNvPr>
            <p:cNvCxnSpPr>
              <a:cxnSpLocks/>
            </p:cNvCxnSpPr>
            <p:nvPr/>
          </p:nvCxnSpPr>
          <p:spPr>
            <a:xfrm>
              <a:off x="5131595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Google Shape;135;p4">
              <a:extLst>
                <a:ext uri="{FF2B5EF4-FFF2-40B4-BE49-F238E27FC236}">
                  <a16:creationId xmlns:a16="http://schemas.microsoft.com/office/drawing/2014/main" id="{8CBEB1BD-D543-0A4E-D85F-21986EAE46AD}"/>
                </a:ext>
              </a:extLst>
            </p:cNvPr>
            <p:cNvCxnSpPr>
              <a:cxnSpLocks/>
            </p:cNvCxnSpPr>
            <p:nvPr/>
          </p:nvCxnSpPr>
          <p:spPr>
            <a:xfrm>
              <a:off x="5677694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Google Shape;136;p4">
              <a:extLst>
                <a:ext uri="{FF2B5EF4-FFF2-40B4-BE49-F238E27FC236}">
                  <a16:creationId xmlns:a16="http://schemas.microsoft.com/office/drawing/2014/main" id="{FD70A867-C380-6668-858C-47A8044A177D}"/>
                </a:ext>
              </a:extLst>
            </p:cNvPr>
            <p:cNvCxnSpPr>
              <a:cxnSpLocks/>
            </p:cNvCxnSpPr>
            <p:nvPr/>
          </p:nvCxnSpPr>
          <p:spPr>
            <a:xfrm>
              <a:off x="6223794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Google Shape;137;p4">
              <a:extLst>
                <a:ext uri="{FF2B5EF4-FFF2-40B4-BE49-F238E27FC236}">
                  <a16:creationId xmlns:a16="http://schemas.microsoft.com/office/drawing/2014/main" id="{F5B49268-1F27-299E-24D8-ABB57FF30123}"/>
                </a:ext>
              </a:extLst>
            </p:cNvPr>
            <p:cNvCxnSpPr>
              <a:cxnSpLocks/>
            </p:cNvCxnSpPr>
            <p:nvPr/>
          </p:nvCxnSpPr>
          <p:spPr>
            <a:xfrm>
              <a:off x="6769894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Google Shape;138;p4">
              <a:extLst>
                <a:ext uri="{FF2B5EF4-FFF2-40B4-BE49-F238E27FC236}">
                  <a16:creationId xmlns:a16="http://schemas.microsoft.com/office/drawing/2014/main" id="{B1FCA2B2-3F24-DD40-8D9F-AA6B542CA07E}"/>
                </a:ext>
              </a:extLst>
            </p:cNvPr>
            <p:cNvCxnSpPr>
              <a:cxnSpLocks/>
            </p:cNvCxnSpPr>
            <p:nvPr/>
          </p:nvCxnSpPr>
          <p:spPr>
            <a:xfrm>
              <a:off x="7315993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Google Shape;139;p4">
              <a:extLst>
                <a:ext uri="{FF2B5EF4-FFF2-40B4-BE49-F238E27FC236}">
                  <a16:creationId xmlns:a16="http://schemas.microsoft.com/office/drawing/2014/main" id="{49D976E3-756C-EDA5-ECAD-BCAC227BA630}"/>
                </a:ext>
              </a:extLst>
            </p:cNvPr>
            <p:cNvCxnSpPr>
              <a:cxnSpLocks/>
            </p:cNvCxnSpPr>
            <p:nvPr/>
          </p:nvCxnSpPr>
          <p:spPr>
            <a:xfrm>
              <a:off x="7862093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6" name="Google Shape;140;p4">
              <a:extLst>
                <a:ext uri="{FF2B5EF4-FFF2-40B4-BE49-F238E27FC236}">
                  <a16:creationId xmlns:a16="http://schemas.microsoft.com/office/drawing/2014/main" id="{A0BEFBC5-6514-0683-48B2-6277F4AF6531}"/>
                </a:ext>
              </a:extLst>
            </p:cNvPr>
            <p:cNvSpPr txBox="1"/>
            <p:nvPr/>
          </p:nvSpPr>
          <p:spPr>
            <a:xfrm>
              <a:off x="3243091" y="3949754"/>
              <a:ext cx="5712230" cy="36929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chemeClr val="dk1"/>
                </a:buClr>
                <a:buSzPts val="1800"/>
              </a:pPr>
              <a:r>
                <a:rPr lang="en-US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-40     -20      0        20     40      60      80     100    120   140 </a:t>
              </a:r>
              <a:endParaRPr dirty="0"/>
            </a:p>
          </p:txBody>
        </p:sp>
        <p:cxnSp>
          <p:nvCxnSpPr>
            <p:cNvPr id="17" name="Google Shape;141;p4">
              <a:extLst>
                <a:ext uri="{FF2B5EF4-FFF2-40B4-BE49-F238E27FC236}">
                  <a16:creationId xmlns:a16="http://schemas.microsoft.com/office/drawing/2014/main" id="{E719D554-12A2-9D82-BE77-5FB3DC19B6E9}"/>
                </a:ext>
              </a:extLst>
            </p:cNvPr>
            <p:cNvCxnSpPr>
              <a:cxnSpLocks/>
            </p:cNvCxnSpPr>
            <p:nvPr/>
          </p:nvCxnSpPr>
          <p:spPr>
            <a:xfrm>
              <a:off x="8408193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8" name="Google Shape;142;p4">
              <a:extLst>
                <a:ext uri="{FF2B5EF4-FFF2-40B4-BE49-F238E27FC236}">
                  <a16:creationId xmlns:a16="http://schemas.microsoft.com/office/drawing/2014/main" id="{4EAF3225-1C4C-854D-277F-D6C671DED4AB}"/>
                </a:ext>
              </a:extLst>
            </p:cNvPr>
            <p:cNvSpPr txBox="1"/>
            <p:nvPr/>
          </p:nvSpPr>
          <p:spPr>
            <a:xfrm>
              <a:off x="2418464" y="3402453"/>
              <a:ext cx="657225" cy="64629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657689"/>
                </a:buClr>
                <a:buSzPts val="2800"/>
              </a:pPr>
              <a:r>
                <a:rPr lang="en-US" sz="3600" b="1" dirty="0">
                  <a:solidFill>
                    <a:srgbClr val="657689"/>
                  </a:solidFill>
                  <a:latin typeface="Calibri"/>
                  <a:ea typeface="Calibri"/>
                  <a:cs typeface="Calibri"/>
                  <a:sym typeface="Calibri"/>
                </a:rPr>
                <a:t>F</a:t>
              </a:r>
              <a:endParaRPr sz="3600" dirty="0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F381BDB-E37A-5DDF-A4B2-5801602D4DEC}"/>
                </a:ext>
              </a:extLst>
            </p:cNvPr>
            <p:cNvGrpSpPr/>
            <p:nvPr/>
          </p:nvGrpSpPr>
          <p:grpSpPr>
            <a:xfrm>
              <a:off x="3278616" y="3487754"/>
              <a:ext cx="5451474" cy="484189"/>
              <a:chOff x="3272632" y="3487754"/>
              <a:chExt cx="5451474" cy="484189"/>
            </a:xfrm>
            <a:effectLst/>
          </p:grpSpPr>
          <p:sp>
            <p:nvSpPr>
              <p:cNvPr id="21" name="Google Shape;143;p4">
                <a:extLst>
                  <a:ext uri="{FF2B5EF4-FFF2-40B4-BE49-F238E27FC236}">
                    <a16:creationId xmlns:a16="http://schemas.microsoft.com/office/drawing/2014/main" id="{99CDABC7-EFDD-66B6-4607-6129AB6077E7}"/>
                  </a:ext>
                </a:extLst>
              </p:cNvPr>
              <p:cNvSpPr/>
              <p:nvPr/>
            </p:nvSpPr>
            <p:spPr>
              <a:xfrm>
                <a:off x="3272632" y="3487754"/>
                <a:ext cx="2257424" cy="484189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A0CA4A">
                      <a:alpha val="49803"/>
                    </a:srgbClr>
                  </a:gs>
                  <a:gs pos="100000">
                    <a:srgbClr val="DCFFA0">
                      <a:alpha val="49803"/>
                    </a:srgbClr>
                  </a:gs>
                </a:gsLst>
                <a:lin ang="16200000" scaled="0"/>
              </a:gradFill>
              <a:ln w="9525" cap="flat" cmpd="sng">
                <a:solidFill>
                  <a:srgbClr val="98B954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44;p4">
                <a:extLst>
                  <a:ext uri="{FF2B5EF4-FFF2-40B4-BE49-F238E27FC236}">
                    <a16:creationId xmlns:a16="http://schemas.microsoft.com/office/drawing/2014/main" id="{5D268517-74C4-793F-A3CB-612976882A0A}"/>
                  </a:ext>
                </a:extLst>
              </p:cNvPr>
              <p:cNvSpPr/>
              <p:nvPr/>
            </p:nvSpPr>
            <p:spPr>
              <a:xfrm>
                <a:off x="7992268" y="3487754"/>
                <a:ext cx="731838" cy="484189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D1403C">
                      <a:alpha val="48627"/>
                    </a:srgbClr>
                  </a:gs>
                  <a:gs pos="100000">
                    <a:srgbClr val="FF9A99">
                      <a:alpha val="48627"/>
                    </a:srgbClr>
                  </a:gs>
                </a:gsLst>
                <a:lin ang="16200000" scaled="0"/>
              </a:gradFill>
              <a:ln w="9525" cap="flat" cmpd="sng">
                <a:solidFill>
                  <a:srgbClr val="BE4B48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45;p4">
                <a:extLst>
                  <a:ext uri="{FF2B5EF4-FFF2-40B4-BE49-F238E27FC236}">
                    <a16:creationId xmlns:a16="http://schemas.microsoft.com/office/drawing/2014/main" id="{FB693F81-8172-C9CE-182D-88CD533EC9E5}"/>
                  </a:ext>
                </a:extLst>
              </p:cNvPr>
              <p:cNvSpPr/>
              <p:nvPr/>
            </p:nvSpPr>
            <p:spPr>
              <a:xfrm>
                <a:off x="5544344" y="3488548"/>
                <a:ext cx="2447924" cy="482601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3F80CD">
                      <a:alpha val="47843"/>
                    </a:srgbClr>
                  </a:gs>
                  <a:gs pos="100000">
                    <a:srgbClr val="9BC1FF">
                      <a:alpha val="47843"/>
                    </a:srgbClr>
                  </a:gs>
                </a:gsLst>
                <a:lin ang="16200000" scaled="0"/>
              </a:gradFill>
              <a:ln w="9525" cap="flat" cmpd="sng">
                <a:solidFill>
                  <a:srgbClr val="4A7EBB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" name="Google Shape;170;p4">
              <a:extLst>
                <a:ext uri="{FF2B5EF4-FFF2-40B4-BE49-F238E27FC236}">
                  <a16:creationId xmlns:a16="http://schemas.microsoft.com/office/drawing/2014/main" id="{FC341A79-FCA3-F97C-F78B-01E17DC64071}"/>
                </a:ext>
              </a:extLst>
            </p:cNvPr>
            <p:cNvSpPr txBox="1"/>
            <p:nvPr/>
          </p:nvSpPr>
          <p:spPr>
            <a:xfrm>
              <a:off x="9044716" y="3541448"/>
              <a:ext cx="788987" cy="36830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chemeClr val="dk1"/>
                </a:buClr>
                <a:buSzPts val="1800"/>
              </a:pPr>
              <a:r>
                <a:rPr lang="en-US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°C</a:t>
              </a:r>
              <a:endParaRPr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4894936-A1C4-534F-F372-3DAA3888E1A6}"/>
              </a:ext>
            </a:extLst>
          </p:cNvPr>
          <p:cNvGrpSpPr/>
          <p:nvPr/>
        </p:nvGrpSpPr>
        <p:grpSpPr>
          <a:xfrm>
            <a:off x="2388380" y="4904305"/>
            <a:ext cx="7415239" cy="916593"/>
            <a:chOff x="2418464" y="3402453"/>
            <a:chExt cx="7415239" cy="916593"/>
          </a:xfrm>
        </p:grpSpPr>
        <p:cxnSp>
          <p:nvCxnSpPr>
            <p:cNvPr id="25" name="Google Shape;130;p4">
              <a:extLst>
                <a:ext uri="{FF2B5EF4-FFF2-40B4-BE49-F238E27FC236}">
                  <a16:creationId xmlns:a16="http://schemas.microsoft.com/office/drawing/2014/main" id="{1B8205EF-0550-045A-5DBD-ECB4BF9D08CB}"/>
                </a:ext>
              </a:extLst>
            </p:cNvPr>
            <p:cNvCxnSpPr>
              <a:cxnSpLocks/>
            </p:cNvCxnSpPr>
            <p:nvPr/>
          </p:nvCxnSpPr>
          <p:spPr>
            <a:xfrm>
              <a:off x="3024617" y="3729848"/>
              <a:ext cx="5959473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stealth" w="med" len="med"/>
              <a:tailEnd type="stealth" w="med" len="med"/>
            </a:ln>
            <a:effectLst/>
          </p:spPr>
        </p:cxnSp>
        <p:cxnSp>
          <p:nvCxnSpPr>
            <p:cNvPr id="26" name="Google Shape;131;p4">
              <a:extLst>
                <a:ext uri="{FF2B5EF4-FFF2-40B4-BE49-F238E27FC236}">
                  <a16:creationId xmlns:a16="http://schemas.microsoft.com/office/drawing/2014/main" id="{D7C58C82-50A6-F672-E358-8FDBE41E042C}"/>
                </a:ext>
              </a:extLst>
            </p:cNvPr>
            <p:cNvCxnSpPr>
              <a:cxnSpLocks/>
            </p:cNvCxnSpPr>
            <p:nvPr/>
          </p:nvCxnSpPr>
          <p:spPr>
            <a:xfrm>
              <a:off x="3496470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Google Shape;132;p4">
              <a:extLst>
                <a:ext uri="{FF2B5EF4-FFF2-40B4-BE49-F238E27FC236}">
                  <a16:creationId xmlns:a16="http://schemas.microsoft.com/office/drawing/2014/main" id="{4755F91A-8250-D187-003A-736E7A503973}"/>
                </a:ext>
              </a:extLst>
            </p:cNvPr>
            <p:cNvCxnSpPr>
              <a:cxnSpLocks/>
            </p:cNvCxnSpPr>
            <p:nvPr/>
          </p:nvCxnSpPr>
          <p:spPr>
            <a:xfrm>
              <a:off x="4042570" y="3504423"/>
              <a:ext cx="0" cy="45085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Google Shape;133;p4">
              <a:extLst>
                <a:ext uri="{FF2B5EF4-FFF2-40B4-BE49-F238E27FC236}">
                  <a16:creationId xmlns:a16="http://schemas.microsoft.com/office/drawing/2014/main" id="{4A6014D7-E968-2DD2-020B-EFD26DA097F4}"/>
                </a:ext>
              </a:extLst>
            </p:cNvPr>
            <p:cNvCxnSpPr>
              <a:cxnSpLocks/>
            </p:cNvCxnSpPr>
            <p:nvPr/>
          </p:nvCxnSpPr>
          <p:spPr>
            <a:xfrm>
              <a:off x="4585494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Google Shape;134;p4">
              <a:extLst>
                <a:ext uri="{FF2B5EF4-FFF2-40B4-BE49-F238E27FC236}">
                  <a16:creationId xmlns:a16="http://schemas.microsoft.com/office/drawing/2014/main" id="{0CB29626-3CEC-9544-FA19-CE2575637D21}"/>
                </a:ext>
              </a:extLst>
            </p:cNvPr>
            <p:cNvCxnSpPr>
              <a:cxnSpLocks/>
            </p:cNvCxnSpPr>
            <p:nvPr/>
          </p:nvCxnSpPr>
          <p:spPr>
            <a:xfrm>
              <a:off x="5131595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Google Shape;135;p4">
              <a:extLst>
                <a:ext uri="{FF2B5EF4-FFF2-40B4-BE49-F238E27FC236}">
                  <a16:creationId xmlns:a16="http://schemas.microsoft.com/office/drawing/2014/main" id="{7D3F65AD-2130-B75D-110E-4EB653D22925}"/>
                </a:ext>
              </a:extLst>
            </p:cNvPr>
            <p:cNvCxnSpPr>
              <a:cxnSpLocks/>
            </p:cNvCxnSpPr>
            <p:nvPr/>
          </p:nvCxnSpPr>
          <p:spPr>
            <a:xfrm>
              <a:off x="5677694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Google Shape;136;p4">
              <a:extLst>
                <a:ext uri="{FF2B5EF4-FFF2-40B4-BE49-F238E27FC236}">
                  <a16:creationId xmlns:a16="http://schemas.microsoft.com/office/drawing/2014/main" id="{0CE64743-2B2C-9B84-9194-9C5D32A4D85A}"/>
                </a:ext>
              </a:extLst>
            </p:cNvPr>
            <p:cNvCxnSpPr>
              <a:cxnSpLocks/>
            </p:cNvCxnSpPr>
            <p:nvPr/>
          </p:nvCxnSpPr>
          <p:spPr>
            <a:xfrm>
              <a:off x="6223794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Google Shape;137;p4">
              <a:extLst>
                <a:ext uri="{FF2B5EF4-FFF2-40B4-BE49-F238E27FC236}">
                  <a16:creationId xmlns:a16="http://schemas.microsoft.com/office/drawing/2014/main" id="{A5C1AFD1-8121-DE14-89E2-3125B2754BC3}"/>
                </a:ext>
              </a:extLst>
            </p:cNvPr>
            <p:cNvCxnSpPr>
              <a:cxnSpLocks/>
            </p:cNvCxnSpPr>
            <p:nvPr/>
          </p:nvCxnSpPr>
          <p:spPr>
            <a:xfrm>
              <a:off x="6769894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Google Shape;138;p4">
              <a:extLst>
                <a:ext uri="{FF2B5EF4-FFF2-40B4-BE49-F238E27FC236}">
                  <a16:creationId xmlns:a16="http://schemas.microsoft.com/office/drawing/2014/main" id="{51B545A6-96FD-E625-879E-19A71868F050}"/>
                </a:ext>
              </a:extLst>
            </p:cNvPr>
            <p:cNvCxnSpPr>
              <a:cxnSpLocks/>
            </p:cNvCxnSpPr>
            <p:nvPr/>
          </p:nvCxnSpPr>
          <p:spPr>
            <a:xfrm>
              <a:off x="7315993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Google Shape;139;p4">
              <a:extLst>
                <a:ext uri="{FF2B5EF4-FFF2-40B4-BE49-F238E27FC236}">
                  <a16:creationId xmlns:a16="http://schemas.microsoft.com/office/drawing/2014/main" id="{D8D8045D-45A4-BEB4-644E-F50C67C3D170}"/>
                </a:ext>
              </a:extLst>
            </p:cNvPr>
            <p:cNvCxnSpPr>
              <a:cxnSpLocks/>
            </p:cNvCxnSpPr>
            <p:nvPr/>
          </p:nvCxnSpPr>
          <p:spPr>
            <a:xfrm>
              <a:off x="7862093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35" name="Google Shape;140;p4">
              <a:extLst>
                <a:ext uri="{FF2B5EF4-FFF2-40B4-BE49-F238E27FC236}">
                  <a16:creationId xmlns:a16="http://schemas.microsoft.com/office/drawing/2014/main" id="{FA91E58E-BCED-BF38-80F2-078556B93585}"/>
                </a:ext>
              </a:extLst>
            </p:cNvPr>
            <p:cNvSpPr txBox="1"/>
            <p:nvPr/>
          </p:nvSpPr>
          <p:spPr>
            <a:xfrm>
              <a:off x="3243091" y="3949754"/>
              <a:ext cx="5712230" cy="36929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chemeClr val="dk1"/>
                </a:buClr>
                <a:buSzPts val="1800"/>
              </a:pPr>
              <a:r>
                <a:rPr lang="en-US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-40     -20      0        20     40      60      80     100    120   140 </a:t>
              </a:r>
              <a:endParaRPr dirty="0"/>
            </a:p>
          </p:txBody>
        </p:sp>
        <p:cxnSp>
          <p:nvCxnSpPr>
            <p:cNvPr id="36" name="Google Shape;141;p4">
              <a:extLst>
                <a:ext uri="{FF2B5EF4-FFF2-40B4-BE49-F238E27FC236}">
                  <a16:creationId xmlns:a16="http://schemas.microsoft.com/office/drawing/2014/main" id="{DE2BF39E-0159-8197-8E0B-28E1EBE97BAD}"/>
                </a:ext>
              </a:extLst>
            </p:cNvPr>
            <p:cNvCxnSpPr>
              <a:cxnSpLocks/>
            </p:cNvCxnSpPr>
            <p:nvPr/>
          </p:nvCxnSpPr>
          <p:spPr>
            <a:xfrm>
              <a:off x="8408193" y="3503629"/>
              <a:ext cx="0" cy="4524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37" name="Google Shape;142;p4">
              <a:extLst>
                <a:ext uri="{FF2B5EF4-FFF2-40B4-BE49-F238E27FC236}">
                  <a16:creationId xmlns:a16="http://schemas.microsoft.com/office/drawing/2014/main" id="{5EC37206-34DF-DF85-CE18-9E4E74E4D94E}"/>
                </a:ext>
              </a:extLst>
            </p:cNvPr>
            <p:cNvSpPr txBox="1"/>
            <p:nvPr/>
          </p:nvSpPr>
          <p:spPr>
            <a:xfrm>
              <a:off x="2418464" y="3402453"/>
              <a:ext cx="657225" cy="64629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657689"/>
                </a:buClr>
                <a:buSzPts val="2800"/>
              </a:pPr>
              <a:r>
                <a:rPr lang="en-US" sz="3600" b="1" dirty="0">
                  <a:solidFill>
                    <a:srgbClr val="657689"/>
                  </a:solidFill>
                  <a:latin typeface="Calibri"/>
                  <a:cs typeface="Calibri"/>
                  <a:sym typeface="Calibri"/>
                </a:rPr>
                <a:t>I</a:t>
              </a:r>
              <a:endParaRPr sz="3600" dirty="0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D059EEF-C9C2-C0FD-63A7-D50C9A491784}"/>
                </a:ext>
              </a:extLst>
            </p:cNvPr>
            <p:cNvGrpSpPr/>
            <p:nvPr/>
          </p:nvGrpSpPr>
          <p:grpSpPr>
            <a:xfrm>
              <a:off x="3278615" y="3487754"/>
              <a:ext cx="5451475" cy="484189"/>
              <a:chOff x="3272631" y="3487754"/>
              <a:chExt cx="5451475" cy="484189"/>
            </a:xfrm>
            <a:effectLst/>
          </p:grpSpPr>
          <p:sp>
            <p:nvSpPr>
              <p:cNvPr id="40" name="Google Shape;143;p4">
                <a:extLst>
                  <a:ext uri="{FF2B5EF4-FFF2-40B4-BE49-F238E27FC236}">
                    <a16:creationId xmlns:a16="http://schemas.microsoft.com/office/drawing/2014/main" id="{53BE88A3-64CF-20E5-EBCB-CFB49968D1C9}"/>
                  </a:ext>
                </a:extLst>
              </p:cNvPr>
              <p:cNvSpPr/>
              <p:nvPr/>
            </p:nvSpPr>
            <p:spPr>
              <a:xfrm>
                <a:off x="3272631" y="3487754"/>
                <a:ext cx="3005231" cy="484189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A0CA4A">
                      <a:alpha val="49803"/>
                    </a:srgbClr>
                  </a:gs>
                  <a:gs pos="100000">
                    <a:srgbClr val="DCFFA0">
                      <a:alpha val="49803"/>
                    </a:srgbClr>
                  </a:gs>
                </a:gsLst>
                <a:lin ang="16200000" scaled="0"/>
              </a:gradFill>
              <a:ln w="9525" cap="flat" cmpd="sng">
                <a:solidFill>
                  <a:srgbClr val="98B954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144;p4">
                <a:extLst>
                  <a:ext uri="{FF2B5EF4-FFF2-40B4-BE49-F238E27FC236}">
                    <a16:creationId xmlns:a16="http://schemas.microsoft.com/office/drawing/2014/main" id="{F3302D52-2C3C-6628-2E14-81BC7B06FD04}"/>
                  </a:ext>
                </a:extLst>
              </p:cNvPr>
              <p:cNvSpPr/>
              <p:nvPr/>
            </p:nvSpPr>
            <p:spPr>
              <a:xfrm>
                <a:off x="7992268" y="3487754"/>
                <a:ext cx="731838" cy="484189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D1403C">
                      <a:alpha val="48627"/>
                    </a:srgbClr>
                  </a:gs>
                  <a:gs pos="100000">
                    <a:srgbClr val="FF9A99">
                      <a:alpha val="48627"/>
                    </a:srgbClr>
                  </a:gs>
                </a:gsLst>
                <a:lin ang="16200000" scaled="0"/>
              </a:gradFill>
              <a:ln w="9525" cap="flat" cmpd="sng">
                <a:solidFill>
                  <a:srgbClr val="BE4B48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145;p4">
                <a:extLst>
                  <a:ext uri="{FF2B5EF4-FFF2-40B4-BE49-F238E27FC236}">
                    <a16:creationId xmlns:a16="http://schemas.microsoft.com/office/drawing/2014/main" id="{5FA4B94D-94CF-401E-0D58-3A4C23F3C7C2}"/>
                  </a:ext>
                </a:extLst>
              </p:cNvPr>
              <p:cNvSpPr/>
              <p:nvPr/>
            </p:nvSpPr>
            <p:spPr>
              <a:xfrm>
                <a:off x="6277864" y="3488548"/>
                <a:ext cx="1714403" cy="482601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3F80CD">
                      <a:alpha val="47843"/>
                    </a:srgbClr>
                  </a:gs>
                  <a:gs pos="100000">
                    <a:srgbClr val="9BC1FF">
                      <a:alpha val="47843"/>
                    </a:srgbClr>
                  </a:gs>
                </a:gsLst>
                <a:lin ang="16200000" scaled="0"/>
              </a:gradFill>
              <a:ln w="9525" cap="flat" cmpd="sng">
                <a:solidFill>
                  <a:srgbClr val="4A7EBB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" name="Google Shape;170;p4">
              <a:extLst>
                <a:ext uri="{FF2B5EF4-FFF2-40B4-BE49-F238E27FC236}">
                  <a16:creationId xmlns:a16="http://schemas.microsoft.com/office/drawing/2014/main" id="{3BF5413A-FF23-DA29-950E-E07BC478ED3E}"/>
                </a:ext>
              </a:extLst>
            </p:cNvPr>
            <p:cNvSpPr txBox="1"/>
            <p:nvPr/>
          </p:nvSpPr>
          <p:spPr>
            <a:xfrm>
              <a:off x="9044716" y="3541448"/>
              <a:ext cx="788987" cy="36830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chemeClr val="dk1"/>
                </a:buClr>
                <a:buSzPts val="1800"/>
              </a:pPr>
              <a:r>
                <a:rPr lang="en-US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°C</a:t>
              </a:r>
              <a:endParaRPr dirty="0"/>
            </a:p>
          </p:txBody>
        </p:sp>
      </p:grpSp>
      <p:cxnSp>
        <p:nvCxnSpPr>
          <p:cNvPr id="123" name="Google Shape;123;p4"/>
          <p:cNvCxnSpPr>
            <a:cxnSpLocks/>
          </p:cNvCxnSpPr>
          <p:nvPr/>
        </p:nvCxnSpPr>
        <p:spPr>
          <a:xfrm flipV="1">
            <a:off x="7968167" y="3216563"/>
            <a:ext cx="731839" cy="554291"/>
          </a:xfrm>
          <a:prstGeom prst="straightConnector1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triangle" w="lg" len="lg"/>
            <a:tailEnd type="none" w="med" len="med"/>
          </a:ln>
        </p:spPr>
      </p:cxnSp>
      <p:sp>
        <p:nvSpPr>
          <p:cNvPr id="43" name="Google Shape;90;p2">
            <a:extLst>
              <a:ext uri="{FF2B5EF4-FFF2-40B4-BE49-F238E27FC236}">
                <a16:creationId xmlns:a16="http://schemas.microsoft.com/office/drawing/2014/main" id="{F8B9B9EA-5CAF-6C47-37D1-A70DA2F8297C}"/>
              </a:ext>
            </a:extLst>
          </p:cNvPr>
          <p:cNvSpPr txBox="1">
            <a:spLocks/>
          </p:cNvSpPr>
          <p:nvPr/>
        </p:nvSpPr>
        <p:spPr>
          <a:xfrm>
            <a:off x="259607" y="195914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b="1" dirty="0"/>
              <a:t>Solution Methods: Separations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281E5DD-F0D0-9C26-2556-79BA1A068AB6}"/>
              </a:ext>
            </a:extLst>
          </p:cNvPr>
          <p:cNvSpPr txBox="1"/>
          <p:nvPr/>
        </p:nvSpPr>
        <p:spPr>
          <a:xfrm>
            <a:off x="8802250" y="1543590"/>
            <a:ext cx="3164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separate water using a L/G separator!</a:t>
            </a:r>
          </a:p>
        </p:txBody>
      </p:sp>
    </p:spTree>
    <p:extLst>
      <p:ext uri="{BB962C8B-B14F-4D97-AF65-F5344CB8AC3E}">
        <p14:creationId xmlns:p14="http://schemas.microsoft.com/office/powerpoint/2010/main" val="196743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theme/theme1.xml><?xml version="1.0" encoding="utf-8"?>
<a:theme xmlns:a="http://schemas.openxmlformats.org/drawingml/2006/main" name="1_Metropolitan">
  <a:themeElements>
    <a:clrScheme name="Metropolitan">
      <a:dk1>
        <a:srgbClr val="000000"/>
      </a:dk1>
      <a:lt1>
        <a:srgbClr val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etropolitan">
  <a:themeElements>
    <a:clrScheme name="Metropolitan">
      <a:dk1>
        <a:srgbClr val="000000"/>
      </a:dk1>
      <a:lt1>
        <a:srgbClr val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13174</TotalTime>
  <Words>2226</Words>
  <Application>Microsoft Macintosh PowerPoint</Application>
  <PresentationFormat>Widescreen</PresentationFormat>
  <Paragraphs>503</Paragraphs>
  <Slides>25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1_Metropolitan</vt:lpstr>
      <vt:lpstr>Metropolitan</vt:lpstr>
      <vt:lpstr>Calculation Session 2  Exercise 2.34</vt:lpstr>
      <vt:lpstr>PowerPoint Presentation</vt:lpstr>
      <vt:lpstr>Goals for Our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Exercise 2.34</dc:title>
  <dc:creator>Timothy Robert Abbott</dc:creator>
  <cp:lastModifiedBy>Lara Capellino</cp:lastModifiedBy>
  <cp:revision>32</cp:revision>
  <dcterms:created xsi:type="dcterms:W3CDTF">2014-09-02T22:45:51Z</dcterms:created>
  <dcterms:modified xsi:type="dcterms:W3CDTF">2025-09-02T22:06:25Z</dcterms:modified>
</cp:coreProperties>
</file>