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61" r:id="rId2"/>
    <p:sldId id="257" r:id="rId3"/>
    <p:sldId id="267" r:id="rId4"/>
    <p:sldId id="258" r:id="rId5"/>
    <p:sldId id="268" r:id="rId6"/>
    <p:sldId id="269" r:id="rId7"/>
    <p:sldId id="319" r:id="rId8"/>
    <p:sldId id="27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 autoAdjust="0"/>
    <p:restoredTop sz="74652" autoAdjust="0"/>
  </p:normalViewPr>
  <p:slideViewPr>
    <p:cSldViewPr snapToGrid="0" snapToObjects="1" showGuides="1">
      <p:cViewPr varScale="1">
        <p:scale>
          <a:sx n="82" d="100"/>
          <a:sy n="82" d="100"/>
        </p:scale>
        <p:origin x="936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9EA6A5-7CAE-D9AD-C5B6-66AC78CFCD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20D94E-1FF3-C7CE-F5D0-009FDF362F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0EB64D-3173-EE4A-A0BC-CD44F0ED7A84}" type="datetimeFigureOut">
              <a:rPr lang="en-US" altLang="en-US"/>
              <a:pPr>
                <a:defRPr/>
              </a:pPr>
              <a:t>9/11/2024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0B3057-90D9-0851-DDAE-F1806F898F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8C0DF-4654-43AC-7B73-57CCF682BD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90EE7D1-AB1C-394C-89D4-00A3032F16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EDA72C-2831-A973-EF3B-44A2BD5B3C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B71D95-8A9F-F7F8-19C0-683C1195494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975A85-EBE7-C045-8293-03AE956235D4}" type="datetimeFigureOut">
              <a:rPr lang="en-US" altLang="en-US"/>
              <a:pPr>
                <a:defRPr/>
              </a:pPr>
              <a:t>9/11/2024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21DD795-4DF3-04E5-6BED-8DDB3A6DB8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CF60C77-EDA7-A335-6E70-019BC91CF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248EA-C29E-7520-7F30-06D3ED1DD6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DB294-D876-CA66-49BA-C7B583AFB8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3004648-C6EA-1F4E-B205-BA0F7A2846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87122F60-167C-BFBB-189A-5EE623B315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07177444-034F-A075-CD7A-4D1EB1ED91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8A059131-A995-AA21-A9B5-266CB2E7FE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AD2086-0AB9-A844-BCF3-7DCF6061B07C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07DB03A8-0E95-AFC2-EBED-E3BDB2FBBE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DBE14253-C962-47F6-BF44-4C1F298709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(A) Calculate flow rate of stream 2 from evaporator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B6D686E6-D6F1-C74E-D2DE-43C13EEE4A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C7C6E4-6610-E940-8334-798A277AE815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9581984E-FA1E-8068-554B-61E262D893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B2337D76-310F-6B74-3E14-0569463305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The method shown on this slide involves balancing water throughout the system, since we are finding the water present in Stream 2. </a:t>
            </a:r>
          </a:p>
          <a:p>
            <a:endParaRPr lang="en-US" altLang="en-US" dirty="0"/>
          </a:p>
          <a:p>
            <a:r>
              <a:rPr lang="en-US" altLang="en-US" dirty="0"/>
              <a:t>However, it is easier to do a balance on Z, since one can simply subtract F</a:t>
            </a:r>
            <a:r>
              <a:rPr lang="en-US" altLang="en-US" baseline="-25000" dirty="0"/>
              <a:t>T,3 </a:t>
            </a:r>
            <a:r>
              <a:rPr lang="en-US" altLang="en-US" dirty="0"/>
              <a:t>(94.3 kg/min) from F</a:t>
            </a:r>
            <a:r>
              <a:rPr lang="en-US" altLang="en-US" baseline="-25000" dirty="0"/>
              <a:t>T,1 </a:t>
            </a:r>
            <a:r>
              <a:rPr lang="en-US" altLang="en-US" dirty="0"/>
              <a:t>to obtain F</a:t>
            </a:r>
            <a:r>
              <a:rPr lang="en-US" altLang="en-US" baseline="-25000" dirty="0"/>
              <a:t>T,2 </a:t>
            </a:r>
            <a:r>
              <a:rPr lang="en-US" altLang="en-US" dirty="0"/>
              <a:t>as 280 kg/min. </a:t>
            </a:r>
          </a:p>
          <a:p>
            <a:endParaRPr lang="en-US" altLang="en-US" dirty="0"/>
          </a:p>
          <a:p>
            <a:r>
              <a:rPr lang="en-US" altLang="en-US" dirty="0"/>
              <a:t>Note: “Then, we replace the water flow rates with the total flow rates multiplied by that stream’s respective mass fraction of water”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3E66E676-605A-D928-4F74-9BA19ED71A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51BE57-9D13-D343-AFE0-1E3EFA3FF95A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6BBDDCF4-3A3C-CF94-260C-0A912A3194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87A4DE08-F0EC-CA32-A47B-D769F3A2AE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Goal for (B): Calculate the flow rate of steam in Stream 2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Even though this diagram is more intimidating, the answer for (B) is actually the same as for (A), because you can draw the same border for your mass balance!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DEAEBDDA-4912-C4FF-B851-1233DD3DF4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F8743D-4FC0-6943-8CD9-A69281F00900}" type="slidenum">
              <a:rPr lang="en-US" altLang="en-US" smtClean="0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AFAA8EA2-57EF-4F2F-1F7E-B4AD80EB75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676658E5-2BAA-5088-2217-DE6DB3C1DB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Goal for (C): calculate the flow rates for streams 4 &amp; 5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0C86CC5A-E1AA-9598-8AE9-48F8C568A7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06F61B-DAD9-1E4C-8169-574D88A4E4A3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F749C85E-B171-868F-2CE5-C265733917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C3F6EEA9-8639-430F-BE56-7C1165C481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Clarify: 5. wt% of the O in (3) comes from bypass stream (5)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F</a:t>
            </a:r>
            <a:r>
              <a:rPr lang="en-US" altLang="en-US" baseline="-25000"/>
              <a:t>T,3 </a:t>
            </a:r>
            <a:r>
              <a:rPr lang="en-US" altLang="en-US"/>
              <a:t>was calculated in part (A). 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In this method, we first derive the amount of zest in stream 5 from the problem statement. We use that to calculate the amount of zest in stream 4. We then use a mass balance around the separator, and the consistent percent compositions, to back-calculate the total flow rates of each. </a:t>
            </a: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C07066D1-1A5C-C61A-CCD8-23250665E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CEC9C-89BD-9F42-9900-2C12530149A1}" type="slidenum">
              <a:rPr lang="en-US" altLang="en-US" smtClean="0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A3680BC9-2CAC-C550-48C4-F23437328B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96F2380C-A3E6-1002-B1FD-54D3CE071C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Clarify: 5. </a:t>
            </a:r>
            <a:r>
              <a:rPr lang="en-US" altLang="en-US" dirty="0" err="1"/>
              <a:t>wt</a:t>
            </a:r>
            <a:r>
              <a:rPr lang="en-US" altLang="en-US" dirty="0"/>
              <a:t>% of the O in (3) comes from bypass stream (5)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F</a:t>
            </a:r>
            <a:r>
              <a:rPr lang="en-US" altLang="en-US" baseline="-25000" dirty="0"/>
              <a:t>T,3 </a:t>
            </a:r>
            <a:r>
              <a:rPr lang="en-US" altLang="en-US" dirty="0"/>
              <a:t>was calculated in part (A). 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In this method, we first derive the amount of zest in stream 5 from the problem statement. We use that to calculate the amount of zest in stream 4. We then use a mass balance around the separator, and the consistent percent compositions, to back-calculate the total flow rates of each. </a:t>
            </a: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27B63201-80AA-A1EF-DE58-5EB091F1E3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0B371E-BA4A-3C44-A0A7-4719AA496B88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FF42E28A-DC35-D2D1-3665-6FFE8BBE47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EB780345-B020-7117-6D1B-F0F0B4E61F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Conservation of mass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No need to worry about recycle loop, draw system boundary to include both units</a:t>
            </a:r>
          </a:p>
          <a:p>
            <a:pPr eaLnBrk="1" hangingPunct="1"/>
            <a:endParaRPr lang="en-US" altLang="en-US"/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0C85645E-63D2-1263-35FB-A53ACCDC18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3B3ED7-B62E-934C-8ED2-0CE8F970A925}" type="slidenum">
              <a:rPr lang="en-US" altLang="en-US" smtClean="0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3ED9A8-F0AB-4840-8323-9166C0292426}" type="datetimeFigureOut">
              <a:rPr lang="en-US" altLang="en-US" smtClean="0"/>
              <a:pPr>
                <a:defRPr/>
              </a:pPr>
              <a:t>9/11/2024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7879F-50D1-1C4B-A78C-A4CA9774A5E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678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8ED51-2937-5E45-8E57-BE45F8650CEE}" type="datetimeFigureOut">
              <a:rPr lang="en-US" altLang="en-US" smtClean="0"/>
              <a:pPr>
                <a:defRPr/>
              </a:pPr>
              <a:t>9/11/2024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DA0C2-F186-AB47-B75E-5E772A605D2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44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7941C4-16C3-7B45-B0ED-F2961F724E0A}" type="datetimeFigureOut">
              <a:rPr lang="en-US" altLang="en-US" smtClean="0"/>
              <a:pPr>
                <a:defRPr/>
              </a:pPr>
              <a:t>9/11/2024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8691E-C6FB-3741-8E24-535900ED12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4CE869-344F-C54B-A239-7D93021E7BB1}" type="datetimeFigureOut">
              <a:rPr lang="en-US" altLang="en-US" smtClean="0"/>
              <a:pPr>
                <a:defRPr/>
              </a:pPr>
              <a:t>9/11/2024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08E66-1467-FC4D-88B8-639FA8BAC4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14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E3540-1CC1-4F4B-A25F-32FE2C8DB65B}" type="datetimeFigureOut">
              <a:rPr lang="en-US" altLang="en-US" smtClean="0"/>
              <a:pPr>
                <a:defRPr/>
              </a:pPr>
              <a:t>9/11/2024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F91A4-6A21-9749-8279-B69F9F4E603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67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9ADB04-9BC3-CC47-B544-F1C2BE3B885A}" type="datetimeFigureOut">
              <a:rPr lang="en-US" altLang="en-US" smtClean="0"/>
              <a:pPr>
                <a:defRPr/>
              </a:pPr>
              <a:t>9/11/2024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7E3C3-780D-4442-B0DE-723F1BC9FF2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56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1F9275-FE33-4849-BDBF-154E87810D4C}" type="datetimeFigureOut">
              <a:rPr lang="en-US" altLang="en-US" smtClean="0"/>
              <a:pPr>
                <a:defRPr/>
              </a:pPr>
              <a:t>9/11/2024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D7DCE-6712-F544-9C61-9D652852431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66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D56CD3-5442-2140-81F4-0EFC366B5C53}" type="datetimeFigureOut">
              <a:rPr lang="en-US" altLang="en-US" smtClean="0"/>
              <a:pPr>
                <a:defRPr/>
              </a:pPr>
              <a:t>9/11/2024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D2188-B4C9-E549-8A19-E9FD2D78767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43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1F5328-A143-CC49-ABBF-9A68F5CF6001}" type="datetimeFigureOut">
              <a:rPr lang="en-US" altLang="en-US" smtClean="0"/>
              <a:pPr>
                <a:defRPr/>
              </a:pPr>
              <a:t>9/11/2024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58B6-EE65-2E41-AD0D-05414F260DF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76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5D8D74-BD23-9D4A-82BF-88F66B4FA242}" type="datetimeFigureOut">
              <a:rPr lang="en-US" altLang="en-US" smtClean="0"/>
              <a:pPr>
                <a:defRPr/>
              </a:pPr>
              <a:t>9/11/2024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37128-C8C4-1941-9397-EE254247D0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89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FABF76-5BAC-2043-8816-C729A9C215A4}" type="datetimeFigureOut">
              <a:rPr lang="en-US" altLang="en-US" smtClean="0"/>
              <a:pPr>
                <a:defRPr/>
              </a:pPr>
              <a:t>9/11/2024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FFF945-8E71-7646-AD1C-D485B3A4EBF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94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A834C5-67D3-864D-AB08-433462374615}" type="datetimeFigureOut">
              <a:rPr lang="en-US" altLang="en-US" smtClean="0"/>
              <a:pPr>
                <a:defRPr/>
              </a:pPr>
              <a:t>9/11/2024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639F33-C0F3-4241-BE4C-BD9A25AF96C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60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D6">
            <a:alpha val="250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9F4E0942-5879-BBE6-2A97-233544DCC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5581"/>
            <a:ext cx="7772400" cy="987425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2"/>
                </a:solidFill>
                <a:latin typeface="Calibri" panose="020F0502020204030204" pitchFamily="34" charset="0"/>
                <a:ea typeface="Helvetica" pitchFamily="2" charset="0"/>
                <a:cs typeface="Calibri" panose="020F0502020204030204" pitchFamily="34" charset="0"/>
              </a:rPr>
              <a:t>Exercise 3.10 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CCC7966B-4BF9-7AB2-AB24-B2BCF99EF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5065" y="716549"/>
            <a:ext cx="4424946" cy="5682245"/>
          </a:xfrm>
        </p:spPr>
        <p:txBody>
          <a:bodyPr>
            <a:normAutofit fontScale="92500" lnSpcReduction="10000"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3200" b="1" dirty="0">
                <a:latin typeface="+mj-lt"/>
              </a:rPr>
              <a:t>Created by: </a:t>
            </a:r>
            <a:r>
              <a:rPr lang="en-US" altLang="en-US" sz="3200" dirty="0" err="1">
                <a:latin typeface="+mj-lt"/>
              </a:rPr>
              <a:t>Jiamin</a:t>
            </a:r>
            <a:r>
              <a:rPr lang="en-US" altLang="en-US" sz="3200" dirty="0">
                <a:latin typeface="+mj-lt"/>
              </a:rPr>
              <a:t> Zhang </a:t>
            </a:r>
            <a:r>
              <a:rPr lang="fr-FR" altLang="en-US" sz="3200" dirty="0">
                <a:latin typeface="+mj-lt"/>
              </a:rPr>
              <a:t>’</a:t>
            </a:r>
            <a:r>
              <a:rPr lang="en-US" altLang="en-US" sz="3200" dirty="0">
                <a:latin typeface="+mj-lt"/>
              </a:rPr>
              <a:t>16 and Maxine Chan ‘16</a:t>
            </a: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3200" b="1" dirty="0">
                <a:latin typeface="+mj-lt"/>
              </a:rPr>
              <a:t>Revised by:</a:t>
            </a: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3200" dirty="0">
                <a:latin typeface="+mj-lt"/>
              </a:rPr>
              <a:t>Amy Penick </a:t>
            </a:r>
            <a:r>
              <a:rPr lang="uk-UA" altLang="en-US" sz="3200" dirty="0">
                <a:latin typeface="+mj-lt"/>
              </a:rPr>
              <a:t>’</a:t>
            </a:r>
            <a:r>
              <a:rPr lang="en-US" altLang="en-US" sz="3200" dirty="0">
                <a:latin typeface="+mj-lt"/>
              </a:rPr>
              <a:t>17</a:t>
            </a: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3200" dirty="0">
                <a:latin typeface="+mj-lt"/>
              </a:rPr>
              <a:t>Anderson Luke ‘18</a:t>
            </a: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3200" dirty="0">
                <a:latin typeface="+mj-lt"/>
              </a:rPr>
              <a:t>Joe Hassler </a:t>
            </a:r>
            <a:r>
              <a:rPr lang="mr-IN" altLang="en-US" sz="3200" dirty="0">
                <a:latin typeface="+mj-lt"/>
                <a:ea typeface="Mangal" panose="02040503050203030202" pitchFamily="18" charset="0"/>
              </a:rPr>
              <a:t>’</a:t>
            </a:r>
            <a:r>
              <a:rPr lang="en-US" altLang="en-US" sz="3200" dirty="0">
                <a:latin typeface="+mj-lt"/>
              </a:rPr>
              <a:t>18</a:t>
            </a: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3200" dirty="0">
                <a:latin typeface="+mj-lt"/>
              </a:rPr>
              <a:t>Rose Yin ’19</a:t>
            </a: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3200" dirty="0">
                <a:latin typeface="+mj-lt"/>
              </a:rPr>
              <a:t>Kasim Khan ’20</a:t>
            </a: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3200" dirty="0">
                <a:latin typeface="+mj-lt"/>
              </a:rPr>
              <a:t>Tommy Bradford ’21</a:t>
            </a: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3200" dirty="0">
                <a:latin typeface="+mj-lt"/>
              </a:rPr>
              <a:t>Lucy </a:t>
            </a:r>
            <a:r>
              <a:rPr lang="en-US" altLang="en-US" sz="3200" dirty="0" err="1">
                <a:latin typeface="+mj-lt"/>
              </a:rPr>
              <a:t>Cadanau</a:t>
            </a:r>
            <a:r>
              <a:rPr lang="en-US" altLang="en-US" sz="3200" dirty="0">
                <a:latin typeface="+mj-lt"/>
              </a:rPr>
              <a:t> ’22</a:t>
            </a: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3200" dirty="0">
                <a:latin typeface="+mj-lt"/>
              </a:rPr>
              <a:t>Ariel </a:t>
            </a:r>
            <a:r>
              <a:rPr lang="en-US" altLang="en-US" sz="3200" dirty="0" err="1">
                <a:latin typeface="+mj-lt"/>
              </a:rPr>
              <a:t>Struzyk</a:t>
            </a:r>
            <a:r>
              <a:rPr lang="en-US" altLang="en-US" sz="3200" dirty="0">
                <a:latin typeface="+mj-lt"/>
              </a:rPr>
              <a:t> ’23</a:t>
            </a: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3200" dirty="0">
                <a:latin typeface="+mj-lt"/>
              </a:rPr>
              <a:t>Burke Combs ’24</a:t>
            </a: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3200" dirty="0">
                <a:latin typeface="+mj-lt"/>
              </a:rPr>
              <a:t>Donovan Cho ‘25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BD7E5B-4F95-E00E-A143-42D74B02DB2C}"/>
              </a:ext>
            </a:extLst>
          </p:cNvPr>
          <p:cNvSpPr txBox="1"/>
          <p:nvPr/>
        </p:nvSpPr>
        <p:spPr bwMode="auto">
          <a:xfrm>
            <a:off x="1573214" y="2886119"/>
            <a:ext cx="4541837" cy="22939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Mass Balances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9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(and the power of colorful system borders)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36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216AD7-1380-4D0F-907E-EEA8F4862725}"/>
              </a:ext>
            </a:extLst>
          </p:cNvPr>
          <p:cNvSpPr/>
          <p:nvPr/>
        </p:nvSpPr>
        <p:spPr>
          <a:xfrm>
            <a:off x="927100" y="2186031"/>
            <a:ext cx="5272088" cy="3063875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3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FDB117-C48B-D025-66E1-7A303F3FAEA5}"/>
              </a:ext>
            </a:extLst>
          </p:cNvPr>
          <p:cNvSpPr/>
          <p:nvPr/>
        </p:nvSpPr>
        <p:spPr>
          <a:xfrm>
            <a:off x="1071563" y="2338430"/>
            <a:ext cx="5270500" cy="305593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3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DFEB1A-50B4-2FC5-3403-ADC0427E9689}"/>
              </a:ext>
            </a:extLst>
          </p:cNvPr>
          <p:cNvSpPr/>
          <p:nvPr/>
        </p:nvSpPr>
        <p:spPr>
          <a:xfrm>
            <a:off x="1223964" y="2536869"/>
            <a:ext cx="5260975" cy="300513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3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D1B6B1-C981-E450-701A-52F21AF1AC3B}"/>
              </a:ext>
            </a:extLst>
          </p:cNvPr>
          <p:cNvSpPr/>
          <p:nvPr/>
        </p:nvSpPr>
        <p:spPr>
          <a:xfrm>
            <a:off x="1376364" y="2689269"/>
            <a:ext cx="5260975" cy="300513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3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184832-A47C-F02C-351C-8BA8F861641B}"/>
              </a:ext>
            </a:extLst>
          </p:cNvPr>
          <p:cNvSpPr/>
          <p:nvPr/>
        </p:nvSpPr>
        <p:spPr>
          <a:xfrm>
            <a:off x="1528764" y="2841669"/>
            <a:ext cx="5260975" cy="3005137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3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A6E97A1-799D-696F-49B0-B1E5D20ACBC9}"/>
              </a:ext>
            </a:extLst>
          </p:cNvPr>
          <p:cNvSpPr/>
          <p:nvPr/>
        </p:nvSpPr>
        <p:spPr bwMode="auto">
          <a:xfrm>
            <a:off x="5485362" y="1360687"/>
            <a:ext cx="516310" cy="51044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72" name="Graphic 21" descr="Orange">
            <a:extLst>
              <a:ext uri="{FF2B5EF4-FFF2-40B4-BE49-F238E27FC236}">
                <a16:creationId xmlns:a16="http://schemas.microsoft.com/office/drawing/2014/main" id="{A01D19F2-6F2A-0250-F6ED-68922CA55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823" y="1297615"/>
            <a:ext cx="639521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D6">
            <a:alpha val="250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955827E-E8E1-7581-2F9E-0DDC907C6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3927"/>
            <a:ext cx="10398851" cy="101164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(A): What is the flow rate of Stream 2?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9AB215-ACE6-7970-CA2A-280FADAFC52C}"/>
              </a:ext>
            </a:extLst>
          </p:cNvPr>
          <p:cNvSpPr/>
          <p:nvPr/>
        </p:nvSpPr>
        <p:spPr>
          <a:xfrm>
            <a:off x="4660107" y="2685761"/>
            <a:ext cx="2924175" cy="1771650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3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86C1BC-7C02-582F-0BE3-EF8BFFCFD031}"/>
              </a:ext>
            </a:extLst>
          </p:cNvPr>
          <p:cNvSpPr txBox="1"/>
          <p:nvPr/>
        </p:nvSpPr>
        <p:spPr>
          <a:xfrm>
            <a:off x="4502944" y="4722525"/>
            <a:ext cx="1649412" cy="346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50" b="1" dirty="0">
                <a:solidFill>
                  <a:schemeClr val="accent2"/>
                </a:solidFill>
                <a:latin typeface="+mn-lt"/>
                <a:cs typeface="+mn-cs"/>
              </a:rPr>
              <a:t>rate in = rate out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EBD561-B64B-CA5C-8424-BAA4DBD44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1682" y="1549112"/>
            <a:ext cx="1387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cs typeface="Calibri" panose="020F0502020204030204" pitchFamily="34" charset="0"/>
              </a:rPr>
              <a:t>F</a:t>
            </a:r>
            <a:r>
              <a:rPr lang="en-US" altLang="en-US" baseline="-25000" dirty="0">
                <a:cs typeface="Calibri" panose="020F0502020204030204" pitchFamily="34" charset="0"/>
              </a:rPr>
              <a:t>T,2</a:t>
            </a:r>
            <a:r>
              <a:rPr lang="en-US" altLang="en-US" dirty="0">
                <a:cs typeface="Calibri" panose="020F0502020204030204" pitchFamily="34" charset="0"/>
              </a:rPr>
              <a:t> = ?</a:t>
            </a:r>
          </a:p>
        </p:txBody>
      </p:sp>
      <p:grpSp>
        <p:nvGrpSpPr>
          <p:cNvPr id="17414" name="Group 16395">
            <a:extLst>
              <a:ext uri="{FF2B5EF4-FFF2-40B4-BE49-F238E27FC236}">
                <a16:creationId xmlns:a16="http://schemas.microsoft.com/office/drawing/2014/main" id="{B83D95C0-33AA-9824-699B-0FDA3160C5E4}"/>
              </a:ext>
            </a:extLst>
          </p:cNvPr>
          <p:cNvGrpSpPr>
            <a:grpSpLocks/>
          </p:cNvGrpSpPr>
          <p:nvPr/>
        </p:nvGrpSpPr>
        <p:grpSpPr bwMode="auto">
          <a:xfrm>
            <a:off x="2924969" y="1688811"/>
            <a:ext cx="6342062" cy="4197350"/>
            <a:chOff x="1708435" y="1730747"/>
            <a:chExt cx="6345223" cy="4198622"/>
          </a:xfrm>
        </p:grpSpPr>
        <p:sp>
          <p:nvSpPr>
            <p:cNvPr id="17416" name="TextBox 19">
              <a:extLst>
                <a:ext uri="{FF2B5EF4-FFF2-40B4-BE49-F238E27FC236}">
                  <a16:creationId xmlns:a16="http://schemas.microsoft.com/office/drawing/2014/main" id="{971F35AF-31F1-CC40-DB9C-A520F70CD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435" y="2713708"/>
              <a:ext cx="1705825" cy="132437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latin typeface="+mj-lt"/>
                </a:rPr>
                <a:t>Fresh OJ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latin typeface="+mj-lt"/>
                </a:rPr>
                <a:t>80. </a:t>
              </a:r>
              <a:r>
                <a:rPr lang="en-US" altLang="en-US" sz="1600" dirty="0" err="1">
                  <a:latin typeface="+mj-lt"/>
                </a:rPr>
                <a:t>wt</a:t>
              </a:r>
              <a:r>
                <a:rPr lang="en-US" altLang="en-US" sz="1600" dirty="0">
                  <a:latin typeface="+mj-lt"/>
                </a:rPr>
                <a:t>% water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en-US" sz="1600" dirty="0">
                <a:latin typeface="+mj-lt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en-US" sz="1600" dirty="0">
                <a:latin typeface="+mj-lt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latin typeface="+mj-lt"/>
                </a:rPr>
                <a:t>377 kg/min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EBEBB3-83CA-82FF-FCBE-2D6D25F34DC3}"/>
                </a:ext>
              </a:extLst>
            </p:cNvPr>
            <p:cNvSpPr txBox="1"/>
            <p:nvPr/>
          </p:nvSpPr>
          <p:spPr>
            <a:xfrm>
              <a:off x="5688693" y="5344992"/>
              <a:ext cx="2364965" cy="5843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+mj-lt"/>
                  <a:cs typeface="+mn-cs"/>
                </a:rPr>
                <a:t>Concentrated OJ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+mj-lt"/>
                  <a:cs typeface="+mn-cs"/>
                </a:rPr>
                <a:t>20. </a:t>
              </a:r>
              <a:r>
                <a:rPr lang="en-US" sz="1600" dirty="0" err="1">
                  <a:latin typeface="+mj-lt"/>
                  <a:cs typeface="+mn-cs"/>
                </a:rPr>
                <a:t>wt</a:t>
              </a:r>
              <a:r>
                <a:rPr lang="en-US" sz="1600" dirty="0">
                  <a:latin typeface="+mj-lt"/>
                  <a:cs typeface="+mn-cs"/>
                </a:rPr>
                <a:t>% water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F9C33AB-9BCD-237B-03F7-59D67370D775}"/>
                </a:ext>
              </a:extLst>
            </p:cNvPr>
            <p:cNvSpPr txBox="1"/>
            <p:nvPr/>
          </p:nvSpPr>
          <p:spPr>
            <a:xfrm>
              <a:off x="6463779" y="2040404"/>
              <a:ext cx="702025" cy="3382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+mj-lt"/>
                  <a:cs typeface="+mn-cs"/>
                </a:rPr>
                <a:t>Steam</a:t>
              </a:r>
              <a:endParaRPr lang="en-US" sz="1350" dirty="0">
                <a:latin typeface="+mj-lt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F9A5068-D869-630A-0257-5CFFB9E77FCF}"/>
                </a:ext>
              </a:extLst>
            </p:cNvPr>
            <p:cNvSpPr/>
            <p:nvPr/>
          </p:nvSpPr>
          <p:spPr bwMode="auto">
            <a:xfrm>
              <a:off x="3914571" y="3048771"/>
              <a:ext cx="2044131" cy="103854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latin typeface="+mj-lt"/>
                </a:rPr>
                <a:t>liquid-gas separator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latin typeface="+mj-lt"/>
                </a:rPr>
                <a:t>100 °C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BD123C2-4979-EEFA-BCF8-D8E9BE57F092}"/>
                </a:ext>
              </a:extLst>
            </p:cNvPr>
            <p:cNvCxnSpPr/>
            <p:nvPr/>
          </p:nvCxnSpPr>
          <p:spPr bwMode="auto">
            <a:xfrm>
              <a:off x="1808497" y="3568042"/>
              <a:ext cx="2106074" cy="0"/>
            </a:xfrm>
            <a:prstGeom prst="line">
              <a:avLst/>
            </a:prstGeom>
            <a:ln w="38100"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69E15E8-6885-7878-327E-5FDFBEE0AD8C}"/>
                </a:ext>
              </a:extLst>
            </p:cNvPr>
            <p:cNvSpPr/>
            <p:nvPr/>
          </p:nvSpPr>
          <p:spPr bwMode="auto">
            <a:xfrm>
              <a:off x="2626467" y="3375895"/>
              <a:ext cx="384366" cy="38429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b="1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1</a:t>
              </a:r>
              <a:endParaRPr lang="en-US" altLang="en-US" sz="13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31" name="Elbow Connector 30">
              <a:extLst>
                <a:ext uri="{FF2B5EF4-FFF2-40B4-BE49-F238E27FC236}">
                  <a16:creationId xmlns:a16="http://schemas.microsoft.com/office/drawing/2014/main" id="{06C0F621-9AF5-FDE8-2BA7-38758F27D78E}"/>
                </a:ext>
              </a:extLst>
            </p:cNvPr>
            <p:cNvCxnSpPr/>
            <p:nvPr/>
          </p:nvCxnSpPr>
          <p:spPr>
            <a:xfrm flipV="1">
              <a:off x="5483803" y="1914953"/>
              <a:ext cx="1580350" cy="1122703"/>
            </a:xfrm>
            <a:prstGeom prst="bentConnector3">
              <a:avLst>
                <a:gd name="adj1" fmla="val 687"/>
              </a:avLst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ACB4853-8F3D-308A-1007-B6C8DE539D98}"/>
                </a:ext>
              </a:extLst>
            </p:cNvPr>
            <p:cNvSpPr/>
            <p:nvPr/>
          </p:nvSpPr>
          <p:spPr bwMode="auto">
            <a:xfrm>
              <a:off x="6082589" y="1730747"/>
              <a:ext cx="384366" cy="38429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+mj-lt"/>
                </a:rPr>
                <a:t>2</a:t>
              </a:r>
            </a:p>
          </p:txBody>
        </p:sp>
        <p:cxnSp>
          <p:nvCxnSpPr>
            <p:cNvPr id="38" name="Elbow Connector 37">
              <a:extLst>
                <a:ext uri="{FF2B5EF4-FFF2-40B4-BE49-F238E27FC236}">
                  <a16:creationId xmlns:a16="http://schemas.microsoft.com/office/drawing/2014/main" id="{39E794E8-1A73-3A61-A264-777FCF08803F}"/>
                </a:ext>
              </a:extLst>
            </p:cNvPr>
            <p:cNvCxnSpPr/>
            <p:nvPr/>
          </p:nvCxnSpPr>
          <p:spPr>
            <a:xfrm>
              <a:off x="5483803" y="4088899"/>
              <a:ext cx="1674059" cy="992488"/>
            </a:xfrm>
            <a:prstGeom prst="bentConnector3">
              <a:avLst>
                <a:gd name="adj1" fmla="val 1413"/>
              </a:avLst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A329C45-B8E1-526A-A9C7-AF6D6CFCA5E5}"/>
                </a:ext>
              </a:extLst>
            </p:cNvPr>
            <p:cNvSpPr/>
            <p:nvPr/>
          </p:nvSpPr>
          <p:spPr bwMode="auto">
            <a:xfrm>
              <a:off x="6082589" y="4889242"/>
              <a:ext cx="384366" cy="38429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+mj-lt"/>
                </a:rPr>
                <a:t>3</a:t>
              </a:r>
            </a:p>
          </p:txBody>
        </p:sp>
      </p:grpSp>
      <p:pic>
        <p:nvPicPr>
          <p:cNvPr id="17415" name="Picture 26" descr="A picture containing beverage, food, fruit drink&#10;&#10;Description automatically generated">
            <a:extLst>
              <a:ext uri="{FF2B5EF4-FFF2-40B4-BE49-F238E27FC236}">
                <a16:creationId xmlns:a16="http://schemas.microsoft.com/office/drawing/2014/main" id="{9D89A8CD-380E-E734-D301-E979B2071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5486401"/>
            <a:ext cx="118427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 autoUpdateAnimBg="0"/>
      <p:bldP spid="25" grpId="0" autoUpdateAnimBg="0"/>
      <p:bldP spid="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D6">
            <a:alpha val="250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Group 45">
            <a:extLst>
              <a:ext uri="{FF2B5EF4-FFF2-40B4-BE49-F238E27FC236}">
                <a16:creationId xmlns:a16="http://schemas.microsoft.com/office/drawing/2014/main" id="{210D9E2D-229F-426F-9584-8EC69EAF457D}"/>
              </a:ext>
            </a:extLst>
          </p:cNvPr>
          <p:cNvGrpSpPr>
            <a:grpSpLocks/>
          </p:cNvGrpSpPr>
          <p:nvPr/>
        </p:nvGrpSpPr>
        <p:grpSpPr bwMode="auto">
          <a:xfrm>
            <a:off x="7637464" y="492126"/>
            <a:ext cx="2401887" cy="1724025"/>
            <a:chOff x="6113819" y="491896"/>
            <a:chExt cx="2401531" cy="172365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1FA1330-0ECA-EB79-4D38-18A02C17F822}"/>
                </a:ext>
              </a:extLst>
            </p:cNvPr>
            <p:cNvSpPr/>
            <p:nvPr/>
          </p:nvSpPr>
          <p:spPr>
            <a:xfrm>
              <a:off x="6848722" y="953759"/>
              <a:ext cx="1312668" cy="861826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19050">
              <a:solidFill>
                <a:schemeClr val="accent2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en-US" sz="10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BA5FA3-9EF1-4654-2697-1EF0562B3500}"/>
                </a:ext>
              </a:extLst>
            </p:cNvPr>
            <p:cNvSpPr/>
            <p:nvPr/>
          </p:nvSpPr>
          <p:spPr bwMode="auto">
            <a:xfrm>
              <a:off x="7059829" y="1133108"/>
              <a:ext cx="917439" cy="504716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000" dirty="0">
                  <a:latin typeface="+mj-lt"/>
                </a:rPr>
                <a:t>liquid-gas separator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000" dirty="0">
                  <a:latin typeface="+mj-lt"/>
                </a:rPr>
                <a:t>100 °C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DE6AD83-3E9E-85BE-4E13-8538F73C4815}"/>
                </a:ext>
              </a:extLst>
            </p:cNvPr>
            <p:cNvCxnSpPr/>
            <p:nvPr/>
          </p:nvCxnSpPr>
          <p:spPr bwMode="auto">
            <a:xfrm>
              <a:off x="6113819" y="1385466"/>
              <a:ext cx="946010" cy="0"/>
            </a:xfrm>
            <a:prstGeom prst="line">
              <a:avLst/>
            </a:prstGeom>
            <a:ln w="19050"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54910AF-6AD6-9CD7-F3F3-20F93940D4CD}"/>
                </a:ext>
              </a:extLst>
            </p:cNvPr>
            <p:cNvSpPr/>
            <p:nvPr/>
          </p:nvSpPr>
          <p:spPr bwMode="auto">
            <a:xfrm>
              <a:off x="6480477" y="1291823"/>
              <a:ext cx="173012" cy="1872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/>
                <a:t>1</a:t>
              </a:r>
            </a:p>
          </p:txBody>
        </p:sp>
        <p:cxnSp>
          <p:nvCxnSpPr>
            <p:cNvPr id="39" name="Elbow Connector 38">
              <a:extLst>
                <a:ext uri="{FF2B5EF4-FFF2-40B4-BE49-F238E27FC236}">
                  <a16:creationId xmlns:a16="http://schemas.microsoft.com/office/drawing/2014/main" id="{1F82C97A-23A9-6DA4-B8DB-71CEA14C98B9}"/>
                </a:ext>
              </a:extLst>
            </p:cNvPr>
            <p:cNvCxnSpPr/>
            <p:nvPr/>
          </p:nvCxnSpPr>
          <p:spPr>
            <a:xfrm flipV="1">
              <a:off x="7764574" y="582364"/>
              <a:ext cx="709507" cy="544395"/>
            </a:xfrm>
            <a:prstGeom prst="bentConnector3">
              <a:avLst>
                <a:gd name="adj1" fmla="val 687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B9B0ACC-10AB-183F-8B71-73003D8DDB57}"/>
                </a:ext>
              </a:extLst>
            </p:cNvPr>
            <p:cNvSpPr/>
            <p:nvPr/>
          </p:nvSpPr>
          <p:spPr bwMode="auto">
            <a:xfrm>
              <a:off x="8032822" y="491896"/>
              <a:ext cx="173012" cy="1872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/>
                <a:t>2</a:t>
              </a:r>
            </a:p>
          </p:txBody>
        </p:sp>
        <p:cxnSp>
          <p:nvCxnSpPr>
            <p:cNvPr id="41" name="Elbow Connector 40">
              <a:extLst>
                <a:ext uri="{FF2B5EF4-FFF2-40B4-BE49-F238E27FC236}">
                  <a16:creationId xmlns:a16="http://schemas.microsoft.com/office/drawing/2014/main" id="{0154CDE0-C270-A15D-D06E-1519F9ABCEAD}"/>
                </a:ext>
              </a:extLst>
            </p:cNvPr>
            <p:cNvCxnSpPr/>
            <p:nvPr/>
          </p:nvCxnSpPr>
          <p:spPr>
            <a:xfrm>
              <a:off x="7764574" y="1639411"/>
              <a:ext cx="750776" cy="482496"/>
            </a:xfrm>
            <a:prstGeom prst="bentConnector3">
              <a:avLst>
                <a:gd name="adj1" fmla="val 1413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7077F66-2F6C-082E-EF4B-7424F14F429C}"/>
                </a:ext>
              </a:extLst>
            </p:cNvPr>
            <p:cNvSpPr/>
            <p:nvPr/>
          </p:nvSpPr>
          <p:spPr bwMode="auto">
            <a:xfrm>
              <a:off x="8032822" y="2028264"/>
              <a:ext cx="173012" cy="18728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/>
                <a:t>3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D124B63-26D0-B252-CEEB-C22D95FD6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665" y="1017886"/>
            <a:ext cx="58658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Calibri" panose="020F0502020204030204" pitchFamily="34" charset="0"/>
              </a:rPr>
              <a:t>Let W = 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Calibri" panose="020F0502020204030204" pitchFamily="34" charset="0"/>
              </a:rPr>
              <a:t>Let Z = nonwater component (orange zest)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Calibri" panose="020F0502020204030204" pitchFamily="34" charset="0"/>
              </a:rPr>
              <a:t>Let T = total (water and zest)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cs typeface="Calibri" panose="020F0502020204030204" pitchFamily="34" charset="0"/>
              </a:rPr>
              <a:t>Flow in = Flow out (Assume no chemical reaction and SS)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40BC5B-97D0-4230-4F47-2C403FDE0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513" y="1985327"/>
            <a:ext cx="5865813" cy="41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Do a </a:t>
            </a:r>
            <a:r>
              <a:rPr lang="en-US" altLang="en-US" sz="1600" b="1" dirty="0">
                <a:latin typeface="Arial" panose="020B0604020202020204" pitchFamily="34" charset="0"/>
              </a:rPr>
              <a:t>total mass balance </a:t>
            </a:r>
            <a:r>
              <a:rPr lang="en-US" altLang="en-US" sz="1600" dirty="0">
                <a:latin typeface="Arial" panose="020B0604020202020204" pitchFamily="34" charset="0"/>
              </a:rPr>
              <a:t>around the liquid-gas separator:</a:t>
            </a:r>
            <a:endParaRPr lang="en-US" altLang="en-US" sz="16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F</a:t>
            </a:r>
            <a:r>
              <a:rPr lang="en-US" altLang="en-US" sz="2000" baseline="-25000" dirty="0" err="1">
                <a:latin typeface="Arial" panose="020B0604020202020204" pitchFamily="34" charset="0"/>
              </a:rPr>
              <a:t>T,in</a:t>
            </a:r>
            <a:r>
              <a:rPr lang="en-US" altLang="en-US" sz="2000" dirty="0">
                <a:latin typeface="Arial" panose="020B0604020202020204" pitchFamily="34" charset="0"/>
              </a:rPr>
              <a:t>  =  </a:t>
            </a:r>
            <a:r>
              <a:rPr lang="en-US" altLang="en-US" sz="2000" dirty="0" err="1">
                <a:latin typeface="Arial" panose="020B0604020202020204" pitchFamily="34" charset="0"/>
              </a:rPr>
              <a:t>F</a:t>
            </a:r>
            <a:r>
              <a:rPr lang="en-US" altLang="en-US" sz="2000" baseline="-25000" dirty="0" err="1">
                <a:latin typeface="Arial" panose="020B0604020202020204" pitchFamily="34" charset="0"/>
              </a:rPr>
              <a:t>T,out</a:t>
            </a:r>
            <a:endParaRPr lang="en-US" altLang="en-US" sz="2000" baseline="-250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F</a:t>
            </a:r>
            <a:r>
              <a:rPr lang="en-US" altLang="en-US" sz="2000" baseline="-25000" dirty="0">
                <a:latin typeface="Arial" panose="020B0604020202020204" pitchFamily="34" charset="0"/>
              </a:rPr>
              <a:t>T,1</a:t>
            </a:r>
            <a:r>
              <a:rPr lang="en-US" altLang="en-US" sz="2000" dirty="0">
                <a:latin typeface="Arial" panose="020B0604020202020204" pitchFamily="34" charset="0"/>
              </a:rPr>
              <a:t>  =  F</a:t>
            </a:r>
            <a:r>
              <a:rPr lang="en-US" altLang="en-US" sz="2000" baseline="-25000" dirty="0">
                <a:latin typeface="Arial" panose="020B0604020202020204" pitchFamily="34" charset="0"/>
              </a:rPr>
              <a:t>T,2</a:t>
            </a:r>
            <a:r>
              <a:rPr lang="en-US" altLang="en-US" sz="2000" dirty="0">
                <a:latin typeface="Arial" panose="020B0604020202020204" pitchFamily="34" charset="0"/>
              </a:rPr>
              <a:t> + F</a:t>
            </a:r>
            <a:r>
              <a:rPr lang="en-US" altLang="en-US" sz="2000" baseline="-25000" dirty="0">
                <a:latin typeface="Arial" panose="020B0604020202020204" pitchFamily="34" charset="0"/>
              </a:rPr>
              <a:t>T,3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377 kg/min  =  F</a:t>
            </a:r>
            <a:r>
              <a:rPr lang="en-US" altLang="en-US" sz="2000" baseline="-25000" dirty="0">
                <a:latin typeface="Arial" panose="020B0604020202020204" pitchFamily="34" charset="0"/>
              </a:rPr>
              <a:t>T,2</a:t>
            </a:r>
            <a:r>
              <a:rPr lang="en-US" altLang="en-US" sz="2000" dirty="0">
                <a:latin typeface="Arial" panose="020B0604020202020204" pitchFamily="34" charset="0"/>
              </a:rPr>
              <a:t>  + F</a:t>
            </a:r>
            <a:r>
              <a:rPr lang="en-US" altLang="en-US" sz="2000" baseline="-25000" dirty="0">
                <a:latin typeface="Arial" panose="020B0604020202020204" pitchFamily="34" charset="0"/>
              </a:rPr>
              <a:t>T,3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F</a:t>
            </a:r>
            <a:r>
              <a:rPr lang="en-US" altLang="en-US" sz="2000" baseline="-25000" dirty="0">
                <a:latin typeface="Arial" panose="020B0604020202020204" pitchFamily="34" charset="0"/>
              </a:rPr>
              <a:t>T,2</a:t>
            </a:r>
            <a:r>
              <a:rPr lang="en-US" altLang="en-US" sz="2000" dirty="0">
                <a:latin typeface="Arial" panose="020B0604020202020204" pitchFamily="34" charset="0"/>
              </a:rPr>
              <a:t>  =  377 - F</a:t>
            </a:r>
            <a:r>
              <a:rPr lang="en-US" altLang="en-US" sz="2000" baseline="-25000" dirty="0">
                <a:latin typeface="Arial" panose="020B0604020202020204" pitchFamily="34" charset="0"/>
              </a:rPr>
              <a:t>T,3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F</a:t>
            </a:r>
            <a:r>
              <a:rPr lang="en-US" altLang="en-US" sz="2000" baseline="-25000" dirty="0">
                <a:latin typeface="Arial" panose="020B0604020202020204" pitchFamily="34" charset="0"/>
              </a:rPr>
              <a:t>T,2</a:t>
            </a:r>
            <a:r>
              <a:rPr lang="en-US" altLang="en-US" sz="2000" dirty="0">
                <a:latin typeface="Arial" panose="020B0604020202020204" pitchFamily="34" charset="0"/>
              </a:rPr>
              <a:t>  =  377 – 94.25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F</a:t>
            </a:r>
            <a:r>
              <a:rPr lang="en-US" altLang="en-US" sz="2000" baseline="-25000" dirty="0">
                <a:latin typeface="Arial" panose="020B0604020202020204" pitchFamily="34" charset="0"/>
              </a:rPr>
              <a:t>T,2</a:t>
            </a:r>
            <a:r>
              <a:rPr lang="en-US" altLang="en-US" sz="2000" dirty="0">
                <a:latin typeface="Arial" panose="020B0604020202020204" pitchFamily="34" charset="0"/>
              </a:rPr>
              <a:t>  =  282.75 kg/min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F</a:t>
            </a:r>
            <a:r>
              <a:rPr lang="en-US" altLang="en-US" sz="2000" baseline="-25000" dirty="0">
                <a:latin typeface="Arial" panose="020B0604020202020204" pitchFamily="34" charset="0"/>
              </a:rPr>
              <a:t>T,2</a:t>
            </a:r>
            <a:r>
              <a:rPr lang="en-US" altLang="en-US" sz="2000" dirty="0">
                <a:latin typeface="Arial" panose="020B0604020202020204" pitchFamily="34" charset="0"/>
              </a:rPr>
              <a:t>  = 280 kg/min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38EDC2-7198-78C5-1394-A7CE43327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7312" y="2895716"/>
            <a:ext cx="5936025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Do a </a:t>
            </a:r>
            <a:r>
              <a:rPr lang="en-US" altLang="en-US" sz="1600" b="1" dirty="0">
                <a:latin typeface="Arial" panose="020B0604020202020204" pitchFamily="34" charset="0"/>
              </a:rPr>
              <a:t>mass balance on Z </a:t>
            </a:r>
            <a:r>
              <a:rPr lang="en-US" altLang="en-US" sz="1600" dirty="0">
                <a:latin typeface="Arial" panose="020B0604020202020204" pitchFamily="34" charset="0"/>
              </a:rPr>
              <a:t>around the liquid-gas separator: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F</a:t>
            </a:r>
            <a:r>
              <a:rPr lang="en-US" altLang="en-US" sz="2000" baseline="-25000" dirty="0" err="1">
                <a:latin typeface="Arial" panose="020B0604020202020204" pitchFamily="34" charset="0"/>
              </a:rPr>
              <a:t>Z,in</a:t>
            </a:r>
            <a:r>
              <a:rPr lang="en-US" altLang="en-US" sz="2000" dirty="0">
                <a:latin typeface="Arial" panose="020B0604020202020204" pitchFamily="34" charset="0"/>
              </a:rPr>
              <a:t> = </a:t>
            </a:r>
            <a:r>
              <a:rPr lang="en-US" altLang="en-US" sz="2000" dirty="0" err="1">
                <a:latin typeface="Arial" panose="020B0604020202020204" pitchFamily="34" charset="0"/>
              </a:rPr>
              <a:t>F</a:t>
            </a:r>
            <a:r>
              <a:rPr lang="en-US" altLang="en-US" sz="2000" baseline="-25000" dirty="0" err="1">
                <a:latin typeface="Arial" panose="020B0604020202020204" pitchFamily="34" charset="0"/>
              </a:rPr>
              <a:t>Z,out</a:t>
            </a:r>
            <a:endParaRPr lang="en-US" altLang="en-US" sz="2000" baseline="-250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F</a:t>
            </a:r>
            <a:r>
              <a:rPr lang="en-US" altLang="en-US" sz="2000" baseline="-25000" dirty="0">
                <a:latin typeface="Arial" panose="020B0604020202020204" pitchFamily="34" charset="0"/>
              </a:rPr>
              <a:t>Z,1 </a:t>
            </a:r>
            <a:r>
              <a:rPr lang="en-US" altLang="en-US" sz="2000" dirty="0">
                <a:latin typeface="Arial" panose="020B0604020202020204" pitchFamily="34" charset="0"/>
              </a:rPr>
              <a:t>=</a:t>
            </a:r>
            <a:r>
              <a:rPr lang="en-US" altLang="en-US" sz="2000" baseline="-25000" dirty="0"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</a:rPr>
              <a:t>F</a:t>
            </a:r>
            <a:r>
              <a:rPr lang="en-US" altLang="en-US" sz="2000" baseline="-25000" dirty="0">
                <a:latin typeface="Arial" panose="020B0604020202020204" pitchFamily="34" charset="0"/>
              </a:rPr>
              <a:t>Z,2</a:t>
            </a:r>
            <a:r>
              <a:rPr lang="en-US" altLang="en-US" sz="2000" dirty="0">
                <a:latin typeface="Arial" panose="020B0604020202020204" pitchFamily="34" charset="0"/>
              </a:rPr>
              <a:t> + F</a:t>
            </a:r>
            <a:r>
              <a:rPr lang="en-US" altLang="en-US" sz="2000" baseline="-25000" dirty="0">
                <a:latin typeface="Arial" panose="020B0604020202020204" pitchFamily="34" charset="0"/>
              </a:rPr>
              <a:t>Z,3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x</a:t>
            </a:r>
            <a:r>
              <a:rPr lang="en-US" altLang="en-US" sz="2000" baseline="-25000" dirty="0">
                <a:latin typeface="Arial" panose="020B0604020202020204" pitchFamily="34" charset="0"/>
              </a:rPr>
              <a:t>Z,1</a:t>
            </a:r>
            <a:r>
              <a:rPr lang="en-US" altLang="en-US" sz="2000" dirty="0">
                <a:latin typeface="Arial" panose="020B0604020202020204" pitchFamily="34" charset="0"/>
              </a:rPr>
              <a:t>F</a:t>
            </a:r>
            <a:r>
              <a:rPr lang="en-US" altLang="en-US" sz="2000" baseline="-25000" dirty="0">
                <a:latin typeface="Arial" panose="020B0604020202020204" pitchFamily="34" charset="0"/>
              </a:rPr>
              <a:t>T,1</a:t>
            </a:r>
            <a:r>
              <a:rPr lang="en-US" altLang="en-US" sz="2000" dirty="0">
                <a:latin typeface="Arial" panose="020B0604020202020204" pitchFamily="34" charset="0"/>
              </a:rPr>
              <a:t>  =  x</a:t>
            </a:r>
            <a:r>
              <a:rPr lang="en-US" altLang="en-US" sz="2000" baseline="-25000" dirty="0">
                <a:latin typeface="Arial" panose="020B0604020202020204" pitchFamily="34" charset="0"/>
              </a:rPr>
              <a:t>Z,3</a:t>
            </a:r>
            <a:r>
              <a:rPr lang="en-US" altLang="en-US" sz="2000" dirty="0">
                <a:latin typeface="Arial" panose="020B0604020202020204" pitchFamily="34" charset="0"/>
              </a:rPr>
              <a:t>F</a:t>
            </a:r>
            <a:r>
              <a:rPr lang="en-US" altLang="en-US" sz="2000" baseline="-25000" dirty="0">
                <a:latin typeface="Arial" panose="020B0604020202020204" pitchFamily="34" charset="0"/>
              </a:rPr>
              <a:t>T,3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endParaRPr lang="en-US" altLang="en-US" sz="2000" baseline="-250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(.20)(377) = (.80)F</a:t>
            </a:r>
            <a:r>
              <a:rPr lang="en-US" altLang="en-US" sz="2000" baseline="-25000" dirty="0">
                <a:latin typeface="Arial" panose="020B0604020202020204" pitchFamily="34" charset="0"/>
              </a:rPr>
              <a:t>T,3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F</a:t>
            </a:r>
            <a:r>
              <a:rPr lang="en-US" altLang="en-US" sz="2000" baseline="-25000" dirty="0">
                <a:latin typeface="Arial" panose="020B0604020202020204" pitchFamily="34" charset="0"/>
              </a:rPr>
              <a:t>T,3</a:t>
            </a:r>
            <a:r>
              <a:rPr lang="en-US" altLang="en-US" sz="2000" dirty="0">
                <a:latin typeface="Arial" panose="020B0604020202020204" pitchFamily="34" charset="0"/>
              </a:rPr>
              <a:t> = 94.25 kg/min</a:t>
            </a:r>
          </a:p>
        </p:txBody>
      </p:sp>
      <p:sp>
        <p:nvSpPr>
          <p:cNvPr id="19463" name="TextBox 17">
            <a:extLst>
              <a:ext uri="{FF2B5EF4-FFF2-40B4-BE49-F238E27FC236}">
                <a16:creationId xmlns:a16="http://schemas.microsoft.com/office/drawing/2014/main" id="{F1D48DDC-3BA3-2BD7-461E-9FCC7DE78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7213" y="835026"/>
            <a:ext cx="12811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00" b="1"/>
              <a:t>Fresh OJ: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00" b="1"/>
              <a:t>80. wt% 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300" b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00" b="1"/>
              <a:t>377 kg/min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CCEB10-F620-24F1-D7CF-531D7537400C}"/>
              </a:ext>
            </a:extLst>
          </p:cNvPr>
          <p:cNvSpPr txBox="1"/>
          <p:nvPr/>
        </p:nvSpPr>
        <p:spPr bwMode="auto">
          <a:xfrm>
            <a:off x="9698039" y="1579926"/>
            <a:ext cx="1468437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latin typeface="+mn-lt"/>
                <a:cs typeface="+mn-cs"/>
              </a:rPr>
              <a:t>Concentrated OJ: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latin typeface="+mn-lt"/>
                <a:cs typeface="+mn-cs"/>
              </a:rPr>
              <a:t>20. </a:t>
            </a:r>
            <a:r>
              <a:rPr lang="en-US" sz="1350" b="1" dirty="0" err="1">
                <a:latin typeface="+mn-lt"/>
                <a:cs typeface="+mn-cs"/>
              </a:rPr>
              <a:t>wt</a:t>
            </a:r>
            <a:r>
              <a:rPr lang="en-US" sz="1350" b="1" dirty="0">
                <a:latin typeface="+mn-lt"/>
                <a:cs typeface="+mn-cs"/>
              </a:rPr>
              <a:t>% water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84FD0E-FAAC-3490-C970-B0316A58E622}"/>
              </a:ext>
            </a:extLst>
          </p:cNvPr>
          <p:cNvSpPr txBox="1"/>
          <p:nvPr/>
        </p:nvSpPr>
        <p:spPr bwMode="auto">
          <a:xfrm>
            <a:off x="9698039" y="231775"/>
            <a:ext cx="636587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latin typeface="+mn-lt"/>
                <a:cs typeface="+mn-cs"/>
              </a:rPr>
              <a:t>Steam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D15A76-3A5A-E91A-25EA-9B30AEF7EAB8}"/>
              </a:ext>
            </a:extLst>
          </p:cNvPr>
          <p:cNvSpPr/>
          <p:nvPr/>
        </p:nvSpPr>
        <p:spPr>
          <a:xfrm>
            <a:off x="4851400" y="3988753"/>
            <a:ext cx="512762" cy="43021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B74E8A82-96BA-9875-9456-423B8A16C5CA}"/>
              </a:ext>
            </a:extLst>
          </p:cNvPr>
          <p:cNvSpPr/>
          <p:nvPr/>
        </p:nvSpPr>
        <p:spPr>
          <a:xfrm>
            <a:off x="7032625" y="5369877"/>
            <a:ext cx="182562" cy="361950"/>
          </a:xfrm>
          <a:prstGeom prst="lef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D1E1A60B-6804-8779-E5D9-01C405149C40}"/>
              </a:ext>
            </a:extLst>
          </p:cNvPr>
          <p:cNvCxnSpPr>
            <a:cxnSpLocks/>
            <a:stCxn id="7" idx="1"/>
            <a:endCxn id="2" idx="3"/>
          </p:cNvCxnSpPr>
          <p:nvPr/>
        </p:nvCxnSpPr>
        <p:spPr>
          <a:xfrm rot="10800000">
            <a:off x="5364163" y="4203066"/>
            <a:ext cx="1668463" cy="1347787"/>
          </a:xfrm>
          <a:prstGeom prst="curvedConnector3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45271188-7576-17CE-10EE-EF652DDE6358}"/>
              </a:ext>
            </a:extLst>
          </p:cNvPr>
          <p:cNvSpPr/>
          <p:nvPr/>
        </p:nvSpPr>
        <p:spPr>
          <a:xfrm>
            <a:off x="4198637" y="3051217"/>
            <a:ext cx="492125" cy="490537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DB3C9D-4937-85F4-FAB0-EC52CD2BEE96}"/>
              </a:ext>
            </a:extLst>
          </p:cNvPr>
          <p:cNvSpPr/>
          <p:nvPr/>
        </p:nvSpPr>
        <p:spPr>
          <a:xfrm>
            <a:off x="8851147" y="4398327"/>
            <a:ext cx="511175" cy="4318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3CFBF3-14D3-A198-4A3A-A90E21A5210B}"/>
              </a:ext>
            </a:extLst>
          </p:cNvPr>
          <p:cNvSpPr txBox="1"/>
          <p:nvPr/>
        </p:nvSpPr>
        <p:spPr>
          <a:xfrm>
            <a:off x="5075238" y="2849154"/>
            <a:ext cx="711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6"/>
                </a:solidFill>
              </a:rPr>
              <a:t>Goal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9FCE36-365B-1AD3-8763-41719D6B8637}"/>
              </a:ext>
            </a:extLst>
          </p:cNvPr>
          <p:cNvCxnSpPr>
            <a:cxnSpLocks/>
          </p:cNvCxnSpPr>
          <p:nvPr/>
        </p:nvCxnSpPr>
        <p:spPr>
          <a:xfrm flipH="1">
            <a:off x="4702668" y="3051217"/>
            <a:ext cx="405113" cy="122016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20D090B-C711-3260-A513-278201A8472E}"/>
              </a:ext>
            </a:extLst>
          </p:cNvPr>
          <p:cNvSpPr/>
          <p:nvPr/>
        </p:nvSpPr>
        <p:spPr>
          <a:xfrm>
            <a:off x="3181350" y="5297686"/>
            <a:ext cx="2328862" cy="53022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Arrow: Curved Right 17">
            <a:extLst>
              <a:ext uri="{FF2B5EF4-FFF2-40B4-BE49-F238E27FC236}">
                <a16:creationId xmlns:a16="http://schemas.microsoft.com/office/drawing/2014/main" id="{6DEC10BD-6F69-79D3-0551-ECA8295D30D4}"/>
              </a:ext>
            </a:extLst>
          </p:cNvPr>
          <p:cNvSpPr/>
          <p:nvPr/>
        </p:nvSpPr>
        <p:spPr>
          <a:xfrm>
            <a:off x="2582069" y="5058059"/>
            <a:ext cx="484187" cy="627686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DB09C5-4444-F68C-664E-E56F89180D2B}"/>
              </a:ext>
            </a:extLst>
          </p:cNvPr>
          <p:cNvSpPr txBox="1"/>
          <p:nvPr/>
        </p:nvSpPr>
        <p:spPr>
          <a:xfrm>
            <a:off x="1689894" y="5128617"/>
            <a:ext cx="10064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6"/>
                </a:solidFill>
              </a:rPr>
              <a:t>Sig figs!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87EDF0-A85F-418F-AF9B-36E881616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6" y="3595052"/>
            <a:ext cx="1298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accent2"/>
                </a:solidFill>
                <a:latin typeface="Arial" panose="020B0604020202020204" pitchFamily="34" charset="0"/>
              </a:rPr>
              <a:t>Find separately!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69DDBF9-C45C-1BD8-2C77-BA70E954CFAF}"/>
              </a:ext>
            </a:extLst>
          </p:cNvPr>
          <p:cNvSpPr/>
          <p:nvPr/>
        </p:nvSpPr>
        <p:spPr>
          <a:xfrm>
            <a:off x="8053765" y="3926841"/>
            <a:ext cx="492125" cy="4905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7BBD955-F749-8093-1852-59331E5B7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9739" y="3774064"/>
            <a:ext cx="711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Zero!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0227E49-780C-A946-9CC4-591D7BA68196}"/>
              </a:ext>
            </a:extLst>
          </p:cNvPr>
          <p:cNvCxnSpPr>
            <a:cxnSpLocks/>
            <a:stCxn id="46" idx="1"/>
          </p:cNvCxnSpPr>
          <p:nvPr/>
        </p:nvCxnSpPr>
        <p:spPr>
          <a:xfrm flipH="1">
            <a:off x="8577009" y="3943133"/>
            <a:ext cx="752730" cy="964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725C6D8-0843-2515-6CAD-C1EC6917A931}"/>
              </a:ext>
            </a:extLst>
          </p:cNvPr>
          <p:cNvCxnSpPr>
            <a:cxnSpLocks/>
            <a:endCxn id="2" idx="3"/>
          </p:cNvCxnSpPr>
          <p:nvPr/>
        </p:nvCxnSpPr>
        <p:spPr>
          <a:xfrm flipH="1">
            <a:off x="5364162" y="4047491"/>
            <a:ext cx="342900" cy="15557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6" descr="A picture containing beverage, food, fruit drink&#10;&#10;Description automatically generated">
            <a:extLst>
              <a:ext uri="{FF2B5EF4-FFF2-40B4-BE49-F238E27FC236}">
                <a16:creationId xmlns:a16="http://schemas.microsoft.com/office/drawing/2014/main" id="{7F231A75-353D-4D7A-56C0-AE8AD7A6B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5486401"/>
            <a:ext cx="118427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125A69D-351E-4ED6-0AD9-20CF08B7FC34}"/>
              </a:ext>
            </a:extLst>
          </p:cNvPr>
          <p:cNvSpPr txBox="1">
            <a:spLocks/>
          </p:cNvSpPr>
          <p:nvPr/>
        </p:nvSpPr>
        <p:spPr>
          <a:xfrm>
            <a:off x="239349" y="33927"/>
            <a:ext cx="10398851" cy="1011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 the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" grpId="0" animBg="1"/>
      <p:bldP spid="7" grpId="0" animBg="1"/>
      <p:bldP spid="15" grpId="0" animBg="1"/>
      <p:bldP spid="31" grpId="0" animBg="1"/>
      <p:bldP spid="10" grpId="0"/>
      <p:bldP spid="14" grpId="0" animBg="1"/>
      <p:bldP spid="18" grpId="0" animBg="1"/>
      <p:bldP spid="21" grpId="0"/>
      <p:bldP spid="23" grpId="0"/>
      <p:bldP spid="44" grpId="1" animBg="1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D6">
            <a:alpha val="250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>
            <a:extLst>
              <a:ext uri="{FF2B5EF4-FFF2-40B4-BE49-F238E27FC236}">
                <a16:creationId xmlns:a16="http://schemas.microsoft.com/office/drawing/2014/main" id="{0CC0B1DA-496B-49A9-54D6-442C0E540A74}"/>
              </a:ext>
            </a:extLst>
          </p:cNvPr>
          <p:cNvSpPr txBox="1"/>
          <p:nvPr/>
        </p:nvSpPr>
        <p:spPr bwMode="auto">
          <a:xfrm>
            <a:off x="7288214" y="3432175"/>
            <a:ext cx="1558925" cy="858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cs typeface="+mn-cs"/>
              </a:rPr>
              <a:t>Concentrated orange juice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cs typeface="+mn-cs"/>
              </a:rPr>
              <a:t>5.0 </a:t>
            </a:r>
            <a:r>
              <a:rPr lang="en-US" sz="1600" dirty="0" err="1">
                <a:latin typeface="+mj-lt"/>
                <a:cs typeface="+mn-cs"/>
              </a:rPr>
              <a:t>wt</a:t>
            </a:r>
            <a:r>
              <a:rPr lang="en-US" sz="1600" dirty="0">
                <a:latin typeface="+mj-lt"/>
                <a:cs typeface="+mn-cs"/>
              </a:rPr>
              <a:t>% water</a:t>
            </a:r>
          </a:p>
        </p:txBody>
      </p:sp>
      <p:grpSp>
        <p:nvGrpSpPr>
          <p:cNvPr id="21507" name="Group 39">
            <a:extLst>
              <a:ext uri="{FF2B5EF4-FFF2-40B4-BE49-F238E27FC236}">
                <a16:creationId xmlns:a16="http://schemas.microsoft.com/office/drawing/2014/main" id="{48C45315-803A-3F0A-926B-FE20F3D030A6}"/>
              </a:ext>
            </a:extLst>
          </p:cNvPr>
          <p:cNvGrpSpPr>
            <a:grpSpLocks/>
          </p:cNvGrpSpPr>
          <p:nvPr/>
        </p:nvGrpSpPr>
        <p:grpSpPr bwMode="auto">
          <a:xfrm>
            <a:off x="2403476" y="1304925"/>
            <a:ext cx="7783513" cy="4110038"/>
            <a:chOff x="879704" y="1305660"/>
            <a:chExt cx="7783646" cy="410909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741312C-8E29-FA4F-20FD-99FDE44AB2B3}"/>
                </a:ext>
              </a:extLst>
            </p:cNvPr>
            <p:cNvSpPr/>
            <p:nvPr/>
          </p:nvSpPr>
          <p:spPr bwMode="auto">
            <a:xfrm>
              <a:off x="3675340" y="2619808"/>
              <a:ext cx="2044735" cy="1037986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950" b="1" dirty="0"/>
                <a:t>evaporator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F40836F-9D21-0864-8C77-2F020CC3F2EA}"/>
                </a:ext>
              </a:extLst>
            </p:cNvPr>
            <p:cNvCxnSpPr/>
            <p:nvPr/>
          </p:nvCxnSpPr>
          <p:spPr bwMode="auto">
            <a:xfrm>
              <a:off x="7085348" y="4518021"/>
              <a:ext cx="1578002" cy="0"/>
            </a:xfrm>
            <a:prstGeom prst="line">
              <a:avLst/>
            </a:prstGeom>
            <a:ln w="38100"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A06BFC3-75A2-6EEB-211A-962A26D0358C}"/>
                </a:ext>
              </a:extLst>
            </p:cNvPr>
            <p:cNvCxnSpPr/>
            <p:nvPr/>
          </p:nvCxnSpPr>
          <p:spPr bwMode="auto">
            <a:xfrm>
              <a:off x="879704" y="3138801"/>
              <a:ext cx="1241446" cy="0"/>
            </a:xfrm>
            <a:prstGeom prst="line">
              <a:avLst/>
            </a:prstGeom>
            <a:ln w="38100"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B9CDB0E-D115-D069-1227-FA7CF70CD376}"/>
                </a:ext>
              </a:extLst>
            </p:cNvPr>
            <p:cNvSpPr/>
            <p:nvPr/>
          </p:nvSpPr>
          <p:spPr bwMode="auto">
            <a:xfrm>
              <a:off x="1300399" y="2946758"/>
              <a:ext cx="384182" cy="384087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b="1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1</a:t>
              </a:r>
              <a:endParaRPr lang="en-US" altLang="en-US" sz="13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5D7CB4B-5A5D-3A5D-F122-EC112F7A1E63}"/>
                </a:ext>
              </a:extLst>
            </p:cNvPr>
            <p:cNvSpPr/>
            <p:nvPr/>
          </p:nvSpPr>
          <p:spPr bwMode="auto">
            <a:xfrm>
              <a:off x="7610819" y="4316456"/>
              <a:ext cx="384182" cy="384087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+mj-lt"/>
                </a:rPr>
                <a:t>3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D3692F0-9222-1D69-C723-6881E3986A0F}"/>
                </a:ext>
              </a:extLst>
            </p:cNvPr>
            <p:cNvSpPr/>
            <p:nvPr/>
          </p:nvSpPr>
          <p:spPr>
            <a:xfrm>
              <a:off x="2103688" y="2948345"/>
              <a:ext cx="382594" cy="382499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en-US" sz="13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16405CE-EC69-7930-F293-9F5513C1AEC7}"/>
                </a:ext>
              </a:extLst>
            </p:cNvPr>
            <p:cNvCxnSpPr>
              <a:endCxn id="58" idx="1"/>
            </p:cNvCxnSpPr>
            <p:nvPr/>
          </p:nvCxnSpPr>
          <p:spPr>
            <a:xfrm>
              <a:off x="2502157" y="3138801"/>
              <a:ext cx="1171595" cy="0"/>
            </a:xfrm>
            <a:prstGeom prst="line">
              <a:avLst/>
            </a:prstGeom>
            <a:ln w="38100"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BA388AE-52A6-CC1C-E2D3-BC6244D5F507}"/>
                </a:ext>
              </a:extLst>
            </p:cNvPr>
            <p:cNvSpPr/>
            <p:nvPr/>
          </p:nvSpPr>
          <p:spPr>
            <a:xfrm>
              <a:off x="2800612" y="2948345"/>
              <a:ext cx="382595" cy="382499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+mj-lt"/>
                </a:rPr>
                <a:t>4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A2C882-E696-3815-AED6-92D44E7E4563}"/>
                </a:ext>
              </a:extLst>
            </p:cNvPr>
            <p:cNvSpPr/>
            <p:nvPr/>
          </p:nvSpPr>
          <p:spPr>
            <a:xfrm>
              <a:off x="6701166" y="4321216"/>
              <a:ext cx="384182" cy="3825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en-US" sz="13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67" name="Elbow Connector 17">
              <a:extLst>
                <a:ext uri="{FF2B5EF4-FFF2-40B4-BE49-F238E27FC236}">
                  <a16:creationId xmlns:a16="http://schemas.microsoft.com/office/drawing/2014/main" id="{C4218BF6-19FC-4BA0-622B-C8BD3578ACF0}"/>
                </a:ext>
              </a:extLst>
            </p:cNvPr>
            <p:cNvCxnSpPr>
              <a:stCxn id="63" idx="4"/>
              <a:endCxn id="66" idx="4"/>
            </p:cNvCxnSpPr>
            <p:nvPr/>
          </p:nvCxnSpPr>
          <p:spPr>
            <a:xfrm rot="16200000" flipH="1">
              <a:off x="3908081" y="1718541"/>
              <a:ext cx="1372872" cy="4597479"/>
            </a:xfrm>
            <a:prstGeom prst="bentConnector3">
              <a:avLst>
                <a:gd name="adj1" fmla="val 135575"/>
              </a:avLst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E483653-133F-BCE6-F1DA-056A0BD24411}"/>
                </a:ext>
              </a:extLst>
            </p:cNvPr>
            <p:cNvSpPr/>
            <p:nvPr/>
          </p:nvSpPr>
          <p:spPr>
            <a:xfrm>
              <a:off x="4404014" y="5030666"/>
              <a:ext cx="384182" cy="384087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+mj-lt"/>
                </a:rPr>
                <a:t>5</a:t>
              </a:r>
            </a:p>
          </p:txBody>
        </p:sp>
        <p:cxnSp>
          <p:nvCxnSpPr>
            <p:cNvPr id="69" name="Elbow Connector 37">
              <a:extLst>
                <a:ext uri="{FF2B5EF4-FFF2-40B4-BE49-F238E27FC236}">
                  <a16:creationId xmlns:a16="http://schemas.microsoft.com/office/drawing/2014/main" id="{CC572C8C-1B44-50B9-88CD-B4700D8FBA5A}"/>
                </a:ext>
              </a:extLst>
            </p:cNvPr>
            <p:cNvCxnSpPr>
              <a:cxnSpLocks/>
              <a:stCxn id="58" idx="2"/>
              <a:endCxn id="66" idx="2"/>
            </p:cNvCxnSpPr>
            <p:nvPr/>
          </p:nvCxnSpPr>
          <p:spPr>
            <a:xfrm rot="16200000" flipH="1">
              <a:off x="5272101" y="3083400"/>
              <a:ext cx="854672" cy="2003459"/>
            </a:xfrm>
            <a:prstGeom prst="bentConnector2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4EE7CD7-0EC4-1228-93EB-CDDDBA7F3D80}"/>
                </a:ext>
              </a:extLst>
            </p:cNvPr>
            <p:cNvSpPr/>
            <p:nvPr/>
          </p:nvSpPr>
          <p:spPr bwMode="auto">
            <a:xfrm>
              <a:off x="5634348" y="4316456"/>
              <a:ext cx="384182" cy="384087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+mj-lt"/>
                </a:rPr>
                <a:t>6</a:t>
              </a:r>
            </a:p>
          </p:txBody>
        </p:sp>
        <p:sp>
          <p:nvSpPr>
            <p:cNvPr id="71" name="TextBox 28">
              <a:extLst>
                <a:ext uri="{FF2B5EF4-FFF2-40B4-BE49-F238E27FC236}">
                  <a16:creationId xmlns:a16="http://schemas.microsoft.com/office/drawing/2014/main" id="{6D927B26-0751-64E0-092C-B901C6215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0265" y="2645202"/>
              <a:ext cx="1960596" cy="969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900" dirty="0">
                  <a:latin typeface="+mj-lt"/>
                </a:rPr>
                <a:t>liquid-gas separator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900" dirty="0">
                  <a:latin typeface="+mj-lt"/>
                </a:rPr>
                <a:t>100 °C</a:t>
              </a:r>
            </a:p>
          </p:txBody>
        </p:sp>
        <p:cxnSp>
          <p:nvCxnSpPr>
            <p:cNvPr id="72" name="Elbow Connector 30">
              <a:extLst>
                <a:ext uri="{FF2B5EF4-FFF2-40B4-BE49-F238E27FC236}">
                  <a16:creationId xmlns:a16="http://schemas.microsoft.com/office/drawing/2014/main" id="{2A629F68-85F4-5C9A-3232-3DB1F0D55655}"/>
                </a:ext>
              </a:extLst>
            </p:cNvPr>
            <p:cNvCxnSpPr>
              <a:cxnSpLocks/>
              <a:stCxn id="58" idx="0"/>
            </p:cNvCxnSpPr>
            <p:nvPr/>
          </p:nvCxnSpPr>
          <p:spPr>
            <a:xfrm rot="5400000" flipH="1" flipV="1">
              <a:off x="5108223" y="1080840"/>
              <a:ext cx="1128452" cy="1949483"/>
            </a:xfrm>
            <a:prstGeom prst="bentConnector2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1B62317-0398-7816-9BB4-5E0B469A997E}"/>
                </a:ext>
              </a:extLst>
            </p:cNvPr>
            <p:cNvSpPr/>
            <p:nvPr/>
          </p:nvSpPr>
          <p:spPr bwMode="auto">
            <a:xfrm>
              <a:off x="5664511" y="1305660"/>
              <a:ext cx="384182" cy="384087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+mj-lt"/>
                </a:rPr>
                <a:t>2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23BEFA6-8348-800A-F760-F79D82C76038}"/>
              </a:ext>
            </a:extLst>
          </p:cNvPr>
          <p:cNvSpPr/>
          <p:nvPr/>
        </p:nvSpPr>
        <p:spPr>
          <a:xfrm>
            <a:off x="3361531" y="1934330"/>
            <a:ext cx="5468938" cy="3698875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3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8BD865-10E3-1DE3-65C4-F9E8A5ECBC99}"/>
              </a:ext>
            </a:extLst>
          </p:cNvPr>
          <p:cNvSpPr txBox="1"/>
          <p:nvPr/>
        </p:nvSpPr>
        <p:spPr>
          <a:xfrm>
            <a:off x="5341938" y="5741989"/>
            <a:ext cx="1649412" cy="346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50" b="1" dirty="0">
                <a:solidFill>
                  <a:schemeClr val="accent2"/>
                </a:solidFill>
                <a:latin typeface="+mn-lt"/>
                <a:cs typeface="+mn-cs"/>
              </a:rPr>
              <a:t>rate in = rate out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3F91A5-E795-A133-00F4-60184202FF0A}"/>
              </a:ext>
            </a:extLst>
          </p:cNvPr>
          <p:cNvSpPr/>
          <p:nvPr/>
        </p:nvSpPr>
        <p:spPr>
          <a:xfrm>
            <a:off x="3598069" y="2075617"/>
            <a:ext cx="5099050" cy="344805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C5D1D8-07D6-54A5-D65E-88CD29F27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2195" y="777914"/>
            <a:ext cx="13858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cs typeface="Calibri" panose="020F0502020204030204" pitchFamily="34" charset="0"/>
              </a:rPr>
              <a:t>F</a:t>
            </a:r>
            <a:r>
              <a:rPr lang="en-US" altLang="en-US" baseline="-25000" dirty="0">
                <a:cs typeface="Calibri" panose="020F0502020204030204" pitchFamily="34" charset="0"/>
              </a:rPr>
              <a:t>T,2</a:t>
            </a:r>
            <a:r>
              <a:rPr lang="en-US" altLang="en-US" dirty="0">
                <a:cs typeface="Calibri" panose="020F0502020204030204" pitchFamily="34" charset="0"/>
              </a:rPr>
              <a:t> = 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198ABC5-7A7E-AD6A-0DF8-522B5572E6ED}"/>
              </a:ext>
            </a:extLst>
          </p:cNvPr>
          <p:cNvSpPr/>
          <p:nvPr/>
        </p:nvSpPr>
        <p:spPr>
          <a:xfrm>
            <a:off x="4506119" y="3704392"/>
            <a:ext cx="3186112" cy="817562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FB73069-0730-E18A-0DB0-81B610934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645" y="2885242"/>
            <a:ext cx="43148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chemeClr val="accent2"/>
                </a:solidFill>
                <a:latin typeface="Arial" panose="020B0604020202020204" pitchFamily="34" charset="0"/>
              </a:rPr>
              <a:t>We’ve already done this!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343694-245B-E215-9FDB-E7017B4A35E1}"/>
              </a:ext>
            </a:extLst>
          </p:cNvPr>
          <p:cNvSpPr/>
          <p:nvPr/>
        </p:nvSpPr>
        <p:spPr>
          <a:xfrm>
            <a:off x="3478214" y="2827338"/>
            <a:ext cx="682625" cy="622300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11B993A-22B1-FFEC-0AE1-5C490EC45A1F}"/>
              </a:ext>
            </a:extLst>
          </p:cNvPr>
          <p:cNvSpPr/>
          <p:nvPr/>
        </p:nvSpPr>
        <p:spPr>
          <a:xfrm>
            <a:off x="8075614" y="4191000"/>
            <a:ext cx="682625" cy="623888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B5A7EC-29F4-A89D-03FF-57549366EF5B}"/>
              </a:ext>
            </a:extLst>
          </p:cNvPr>
          <p:cNvSpPr/>
          <p:nvPr/>
        </p:nvSpPr>
        <p:spPr>
          <a:xfrm>
            <a:off x="5045870" y="2539168"/>
            <a:ext cx="2338387" cy="121602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5C3EEF-8A77-C747-EA80-0F1DE8D2B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143" y="3849148"/>
            <a:ext cx="36036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F</a:t>
            </a:r>
            <a:r>
              <a:rPr lang="en-US" altLang="en-US" baseline="-25000">
                <a:latin typeface="Arial" panose="020B0604020202020204" pitchFamily="34" charset="0"/>
              </a:rPr>
              <a:t>T,2</a:t>
            </a:r>
            <a:r>
              <a:rPr lang="en-US" altLang="en-US">
                <a:latin typeface="Arial" panose="020B0604020202020204" pitchFamily="34" charset="0"/>
              </a:rPr>
              <a:t>  = 280 kg/min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15A90B7-C5A7-97B7-F1DD-3C7FFF696768}"/>
              </a:ext>
            </a:extLst>
          </p:cNvPr>
          <p:cNvSpPr txBox="1"/>
          <p:nvPr/>
        </p:nvSpPr>
        <p:spPr bwMode="auto">
          <a:xfrm>
            <a:off x="7858125" y="1579563"/>
            <a:ext cx="70205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cs typeface="+mn-cs"/>
              </a:rPr>
              <a:t>Steam</a:t>
            </a:r>
            <a:endParaRPr lang="en-US" sz="1350" dirty="0">
              <a:latin typeface="+mj-lt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7F53868-A063-1C96-81B8-2E6E3F01439B}"/>
              </a:ext>
            </a:extLst>
          </p:cNvPr>
          <p:cNvSpPr txBox="1"/>
          <p:nvPr/>
        </p:nvSpPr>
        <p:spPr bwMode="auto">
          <a:xfrm>
            <a:off x="8913813" y="5026025"/>
            <a:ext cx="15605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cs typeface="+mn-cs"/>
              </a:rPr>
              <a:t>Concentrated OJ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cs typeface="+mn-cs"/>
              </a:rPr>
              <a:t>20. </a:t>
            </a:r>
            <a:r>
              <a:rPr lang="en-US" sz="1600" dirty="0" err="1">
                <a:latin typeface="+mj-lt"/>
                <a:cs typeface="+mn-cs"/>
              </a:rPr>
              <a:t>wt</a:t>
            </a:r>
            <a:r>
              <a:rPr lang="en-US" sz="1600" dirty="0">
                <a:latin typeface="+mj-lt"/>
                <a:cs typeface="+mn-cs"/>
              </a:rPr>
              <a:t>% water</a:t>
            </a:r>
          </a:p>
        </p:txBody>
      </p:sp>
      <p:pic>
        <p:nvPicPr>
          <p:cNvPr id="21523" name="Picture 3">
            <a:extLst>
              <a:ext uri="{FF2B5EF4-FFF2-40B4-BE49-F238E27FC236}">
                <a16:creationId xmlns:a16="http://schemas.microsoft.com/office/drawing/2014/main" id="{657D85C6-FB4F-F398-2DAB-704CAD4D2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0823">
            <a:off x="9726523" y="440601"/>
            <a:ext cx="2014537" cy="13398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6" descr="A picture containing beverage, food, fruit drink&#10;&#10;Description automatically generated">
            <a:extLst>
              <a:ext uri="{FF2B5EF4-FFF2-40B4-BE49-F238E27FC236}">
                <a16:creationId xmlns:a16="http://schemas.microsoft.com/office/drawing/2014/main" id="{A7F5F507-2967-B212-2A15-ABF626F5B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5486401"/>
            <a:ext cx="118427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CCF7B75-BFD5-367F-C2E6-47304F78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3927"/>
            <a:ext cx="10398851" cy="101164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(B): A little more intimidating…</a:t>
            </a: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0AFBACB8-5BB8-C836-4EBB-AF6AD9AC4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445" y="2349501"/>
            <a:ext cx="1868488" cy="1323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latin typeface="+mj-lt"/>
              </a:rPr>
              <a:t>Fresh OJ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latin typeface="+mj-lt"/>
              </a:rPr>
              <a:t>80. </a:t>
            </a:r>
            <a:r>
              <a:rPr lang="en-US" altLang="en-US" sz="1600" dirty="0" err="1">
                <a:latin typeface="+mj-lt"/>
              </a:rPr>
              <a:t>wt</a:t>
            </a:r>
            <a:r>
              <a:rPr lang="en-US" altLang="en-US" sz="1600" dirty="0">
                <a:latin typeface="+mj-lt"/>
              </a:rPr>
              <a:t>% 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600" dirty="0">
              <a:latin typeface="+mj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600" dirty="0">
              <a:latin typeface="+mj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latin typeface="+mj-lt"/>
              </a:rPr>
              <a:t>377 kg/min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24" grpId="0" animBg="1"/>
      <p:bldP spid="43" grpId="0"/>
      <p:bldP spid="46" grpId="0" animBg="1"/>
      <p:bldP spid="41" grpId="0"/>
      <p:bldP spid="2" grpId="0" animBg="1"/>
      <p:bldP spid="2" grpId="1" animBg="1"/>
      <p:bldP spid="40" grpId="0" animBg="1"/>
      <p:bldP spid="40" grpId="1" animBg="1"/>
      <p:bldP spid="42" grpId="0" animBg="1"/>
      <p:bldP spid="42" grpId="1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D6">
            <a:alpha val="250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19">
            <a:extLst>
              <a:ext uri="{FF2B5EF4-FFF2-40B4-BE49-F238E27FC236}">
                <a16:creationId xmlns:a16="http://schemas.microsoft.com/office/drawing/2014/main" id="{60CB0C39-0501-23B2-5154-AD929121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445" y="2349501"/>
            <a:ext cx="1868488" cy="1323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latin typeface="+mj-lt"/>
              </a:rPr>
              <a:t>Fresh OJ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latin typeface="+mj-lt"/>
              </a:rPr>
              <a:t>80. </a:t>
            </a:r>
            <a:r>
              <a:rPr lang="en-US" altLang="en-US" sz="1600" dirty="0" err="1">
                <a:latin typeface="+mj-lt"/>
              </a:rPr>
              <a:t>wt</a:t>
            </a:r>
            <a:r>
              <a:rPr lang="en-US" altLang="en-US" sz="1600" dirty="0">
                <a:latin typeface="+mj-lt"/>
              </a:rPr>
              <a:t>% 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600" dirty="0">
              <a:latin typeface="+mj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600" dirty="0">
              <a:latin typeface="+mj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latin typeface="+mj-lt"/>
              </a:rPr>
              <a:t>377 kg/min</a:t>
            </a:r>
          </a:p>
        </p:txBody>
      </p:sp>
      <p:grpSp>
        <p:nvGrpSpPr>
          <p:cNvPr id="23555" name="Group 39">
            <a:extLst>
              <a:ext uri="{FF2B5EF4-FFF2-40B4-BE49-F238E27FC236}">
                <a16:creationId xmlns:a16="http://schemas.microsoft.com/office/drawing/2014/main" id="{D27D9228-A372-CDB7-81FB-7465EAA6FA0B}"/>
              </a:ext>
            </a:extLst>
          </p:cNvPr>
          <p:cNvGrpSpPr>
            <a:grpSpLocks/>
          </p:cNvGrpSpPr>
          <p:nvPr/>
        </p:nvGrpSpPr>
        <p:grpSpPr bwMode="auto">
          <a:xfrm>
            <a:off x="2403476" y="1304925"/>
            <a:ext cx="7783513" cy="4110038"/>
            <a:chOff x="879704" y="1305660"/>
            <a:chExt cx="7783646" cy="41090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FCC7931-14BF-AFB6-3654-B86A78DC3024}"/>
                </a:ext>
              </a:extLst>
            </p:cNvPr>
            <p:cNvSpPr/>
            <p:nvPr/>
          </p:nvSpPr>
          <p:spPr bwMode="auto">
            <a:xfrm>
              <a:off x="3675340" y="2619808"/>
              <a:ext cx="2044735" cy="1037986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latin typeface="+mj-lt"/>
                </a:rPr>
                <a:t>liquid-gas separator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>
                  <a:latin typeface="+mj-lt"/>
                </a:rPr>
                <a:t>100 °C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CADD5A8-C3BB-726A-FB4D-ED6ADAE80A8E}"/>
                </a:ext>
              </a:extLst>
            </p:cNvPr>
            <p:cNvCxnSpPr/>
            <p:nvPr/>
          </p:nvCxnSpPr>
          <p:spPr bwMode="auto">
            <a:xfrm>
              <a:off x="7085348" y="4518021"/>
              <a:ext cx="1578002" cy="0"/>
            </a:xfrm>
            <a:prstGeom prst="line">
              <a:avLst/>
            </a:prstGeom>
            <a:ln w="38100"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F7D2F1F-3FAC-DBEF-8638-BDC148BAE324}"/>
                </a:ext>
              </a:extLst>
            </p:cNvPr>
            <p:cNvCxnSpPr/>
            <p:nvPr/>
          </p:nvCxnSpPr>
          <p:spPr bwMode="auto">
            <a:xfrm>
              <a:off x="879704" y="3138801"/>
              <a:ext cx="1241446" cy="0"/>
            </a:xfrm>
            <a:prstGeom prst="line">
              <a:avLst/>
            </a:prstGeom>
            <a:ln w="38100"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E514FE2-007C-83C5-6152-B54E69F4B486}"/>
                </a:ext>
              </a:extLst>
            </p:cNvPr>
            <p:cNvSpPr/>
            <p:nvPr/>
          </p:nvSpPr>
          <p:spPr bwMode="auto">
            <a:xfrm>
              <a:off x="1300399" y="2946758"/>
              <a:ext cx="384182" cy="384087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b="1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1</a:t>
              </a:r>
              <a:endParaRPr lang="en-US" altLang="en-US" sz="13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85227E-7861-2F6F-A5BB-432115059FCA}"/>
                </a:ext>
              </a:extLst>
            </p:cNvPr>
            <p:cNvSpPr/>
            <p:nvPr/>
          </p:nvSpPr>
          <p:spPr bwMode="auto">
            <a:xfrm>
              <a:off x="7610819" y="4316456"/>
              <a:ext cx="384182" cy="384087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+mj-lt"/>
                </a:rPr>
                <a:t>3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06341D3-0E49-7FEF-25A3-65DB4855844E}"/>
                </a:ext>
              </a:extLst>
            </p:cNvPr>
            <p:cNvSpPr/>
            <p:nvPr/>
          </p:nvSpPr>
          <p:spPr>
            <a:xfrm>
              <a:off x="2103688" y="2948345"/>
              <a:ext cx="382594" cy="382499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en-US" sz="13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9518C21-B875-AC2B-6B7A-707A6A6CBC9D}"/>
                </a:ext>
              </a:extLst>
            </p:cNvPr>
            <p:cNvCxnSpPr>
              <a:endCxn id="4" idx="1"/>
            </p:cNvCxnSpPr>
            <p:nvPr/>
          </p:nvCxnSpPr>
          <p:spPr>
            <a:xfrm>
              <a:off x="2502157" y="3138801"/>
              <a:ext cx="1171595" cy="0"/>
            </a:xfrm>
            <a:prstGeom prst="line">
              <a:avLst/>
            </a:prstGeom>
            <a:ln w="38100"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B15D4C7-4480-F70D-DBEC-8B9F23C81A16}"/>
                </a:ext>
              </a:extLst>
            </p:cNvPr>
            <p:cNvSpPr/>
            <p:nvPr/>
          </p:nvSpPr>
          <p:spPr>
            <a:xfrm>
              <a:off x="2800612" y="2948345"/>
              <a:ext cx="382595" cy="382499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+mj-lt"/>
                </a:rPr>
                <a:t>4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9BDCF0E-8D42-14AE-F1DC-B66311A802BE}"/>
                </a:ext>
              </a:extLst>
            </p:cNvPr>
            <p:cNvSpPr/>
            <p:nvPr/>
          </p:nvSpPr>
          <p:spPr>
            <a:xfrm>
              <a:off x="6701166" y="4321216"/>
              <a:ext cx="384182" cy="3825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en-US" sz="13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4F86FD97-756B-898D-C231-F2604AC765A7}"/>
                </a:ext>
              </a:extLst>
            </p:cNvPr>
            <p:cNvCxnSpPr>
              <a:stCxn id="17" idx="4"/>
              <a:endCxn id="26" idx="4"/>
            </p:cNvCxnSpPr>
            <p:nvPr/>
          </p:nvCxnSpPr>
          <p:spPr>
            <a:xfrm rot="16200000" flipH="1">
              <a:off x="3908081" y="1718541"/>
              <a:ext cx="1372872" cy="4597479"/>
            </a:xfrm>
            <a:prstGeom prst="bentConnector3">
              <a:avLst>
                <a:gd name="adj1" fmla="val 135575"/>
              </a:avLst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3E84146-22F4-8053-3E39-13FA6A588B29}"/>
                </a:ext>
              </a:extLst>
            </p:cNvPr>
            <p:cNvSpPr/>
            <p:nvPr/>
          </p:nvSpPr>
          <p:spPr>
            <a:xfrm>
              <a:off x="4404014" y="5030666"/>
              <a:ext cx="384182" cy="384087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+mj-lt"/>
                </a:rPr>
                <a:t>5</a:t>
              </a:r>
            </a:p>
          </p:txBody>
        </p:sp>
        <p:cxnSp>
          <p:nvCxnSpPr>
            <p:cNvPr id="38" name="Elbow Connector 37">
              <a:extLst>
                <a:ext uri="{FF2B5EF4-FFF2-40B4-BE49-F238E27FC236}">
                  <a16:creationId xmlns:a16="http://schemas.microsoft.com/office/drawing/2014/main" id="{A89909B5-80B9-B7EC-D0D6-1B17CFAD4990}"/>
                </a:ext>
              </a:extLst>
            </p:cNvPr>
            <p:cNvCxnSpPr>
              <a:cxnSpLocks/>
              <a:stCxn id="4" idx="2"/>
              <a:endCxn id="26" idx="2"/>
            </p:cNvCxnSpPr>
            <p:nvPr/>
          </p:nvCxnSpPr>
          <p:spPr>
            <a:xfrm rot="16200000" flipH="1">
              <a:off x="5272101" y="3083400"/>
              <a:ext cx="854672" cy="2003459"/>
            </a:xfrm>
            <a:prstGeom prst="bentConnector2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8A5F456-C8B1-5037-58EA-FE43CD431D67}"/>
                </a:ext>
              </a:extLst>
            </p:cNvPr>
            <p:cNvSpPr/>
            <p:nvPr/>
          </p:nvSpPr>
          <p:spPr bwMode="auto">
            <a:xfrm>
              <a:off x="5634348" y="4316456"/>
              <a:ext cx="384182" cy="384087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+mj-lt"/>
                </a:rPr>
                <a:t>6</a:t>
              </a:r>
            </a:p>
          </p:txBody>
        </p:sp>
        <p:cxnSp>
          <p:nvCxnSpPr>
            <p:cNvPr id="31" name="Elbow Connector 30">
              <a:extLst>
                <a:ext uri="{FF2B5EF4-FFF2-40B4-BE49-F238E27FC236}">
                  <a16:creationId xmlns:a16="http://schemas.microsoft.com/office/drawing/2014/main" id="{D6545826-FCC7-E216-6FC5-E2F1F576D6CE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 rot="5400000" flipH="1" flipV="1">
              <a:off x="5108223" y="1080840"/>
              <a:ext cx="1128452" cy="1949483"/>
            </a:xfrm>
            <a:prstGeom prst="bentConnector2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38AA0AB-AAD0-CA71-E131-6E931D5C391C}"/>
                </a:ext>
              </a:extLst>
            </p:cNvPr>
            <p:cNvSpPr/>
            <p:nvPr/>
          </p:nvSpPr>
          <p:spPr bwMode="auto">
            <a:xfrm>
              <a:off x="5664511" y="1305660"/>
              <a:ext cx="384182" cy="384087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+mj-lt"/>
                </a:rPr>
                <a:t>2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F2483ED-1B57-E8E1-D8BE-C47D8BB77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2254251"/>
            <a:ext cx="1385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F</a:t>
            </a:r>
            <a:r>
              <a:rPr lang="en-US" altLang="en-US" baseline="-25000" dirty="0">
                <a:latin typeface="Arial" panose="020B0604020202020204" pitchFamily="34" charset="0"/>
              </a:rPr>
              <a:t>T,4</a:t>
            </a:r>
            <a:r>
              <a:rPr lang="en-US" altLang="en-US" dirty="0">
                <a:latin typeface="Arial" panose="020B0604020202020204" pitchFamily="34" charset="0"/>
              </a:rPr>
              <a:t> = 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B532BE-33B1-BF27-4508-1ADCAEFEB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964" y="4476751"/>
            <a:ext cx="1387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F</a:t>
            </a:r>
            <a:r>
              <a:rPr lang="en-US" altLang="en-US" baseline="-25000">
                <a:latin typeface="Arial" panose="020B0604020202020204" pitchFamily="34" charset="0"/>
              </a:rPr>
              <a:t>T,5</a:t>
            </a:r>
            <a:r>
              <a:rPr lang="en-US" altLang="en-US">
                <a:latin typeface="Arial" panose="020B0604020202020204" pitchFamily="34" charset="0"/>
              </a:rPr>
              <a:t> = ?</a:t>
            </a:r>
          </a:p>
        </p:txBody>
      </p:sp>
      <p:sp>
        <p:nvSpPr>
          <p:cNvPr id="23558" name="TextBox 2">
            <a:extLst>
              <a:ext uri="{FF2B5EF4-FFF2-40B4-BE49-F238E27FC236}">
                <a16:creationId xmlns:a16="http://schemas.microsoft.com/office/drawing/2014/main" id="{5D5252EA-6A26-E058-F092-3795C09F6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49" y="862980"/>
            <a:ext cx="73491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(i.e. 5% of the zest that enters goes through Stream 5, NOT Stream 4)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70FE63-03B9-47ED-42C5-C11D509E6799}"/>
              </a:ext>
            </a:extLst>
          </p:cNvPr>
          <p:cNvSpPr txBox="1"/>
          <p:nvPr/>
        </p:nvSpPr>
        <p:spPr bwMode="auto">
          <a:xfrm>
            <a:off x="7858125" y="1579563"/>
            <a:ext cx="70205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cs typeface="+mn-cs"/>
              </a:rPr>
              <a:t>Steam</a:t>
            </a:r>
            <a:endParaRPr lang="en-US" sz="1350" dirty="0">
              <a:latin typeface="+mj-lt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BA51B7-EDC3-3A99-2E69-81788D9138E0}"/>
              </a:ext>
            </a:extLst>
          </p:cNvPr>
          <p:cNvSpPr txBox="1"/>
          <p:nvPr/>
        </p:nvSpPr>
        <p:spPr bwMode="auto">
          <a:xfrm>
            <a:off x="8739189" y="3646489"/>
            <a:ext cx="15589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cs typeface="+mn-cs"/>
              </a:rPr>
              <a:t>Concentrated OJ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cs typeface="+mn-cs"/>
              </a:rPr>
              <a:t>20. </a:t>
            </a:r>
            <a:r>
              <a:rPr lang="en-US" sz="1600" dirty="0" err="1">
                <a:latin typeface="+mj-lt"/>
                <a:cs typeface="+mn-cs"/>
              </a:rPr>
              <a:t>wt</a:t>
            </a:r>
            <a:r>
              <a:rPr lang="en-US" sz="1600" dirty="0">
                <a:latin typeface="+mj-lt"/>
                <a:cs typeface="+mn-cs"/>
              </a:rPr>
              <a:t>% water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42046E-3626-2EFB-F8E6-67960EFD18DE}"/>
              </a:ext>
            </a:extLst>
          </p:cNvPr>
          <p:cNvSpPr txBox="1"/>
          <p:nvPr/>
        </p:nvSpPr>
        <p:spPr bwMode="auto">
          <a:xfrm>
            <a:off x="6704014" y="3719513"/>
            <a:ext cx="15589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cs typeface="+mn-cs"/>
              </a:rPr>
              <a:t>Concentrated OJ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cs typeface="+mn-cs"/>
              </a:rPr>
              <a:t>5.0 </a:t>
            </a:r>
            <a:r>
              <a:rPr lang="en-US" sz="1600" dirty="0" err="1">
                <a:latin typeface="+mj-lt"/>
                <a:cs typeface="+mn-cs"/>
              </a:rPr>
              <a:t>wt</a:t>
            </a:r>
            <a:r>
              <a:rPr lang="en-US" sz="1600" dirty="0">
                <a:latin typeface="+mj-lt"/>
                <a:cs typeface="+mn-cs"/>
              </a:rPr>
              <a:t>% water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8AC341-CDCA-024A-FDAA-A875650CFEA9}"/>
              </a:ext>
            </a:extLst>
          </p:cNvPr>
          <p:cNvSpPr txBox="1"/>
          <p:nvPr/>
        </p:nvSpPr>
        <p:spPr>
          <a:xfrm>
            <a:off x="4037014" y="3338513"/>
            <a:ext cx="1493837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1600" b="1" dirty="0">
                <a:solidFill>
                  <a:schemeClr val="accent6"/>
                </a:solidFill>
                <a:latin typeface="+mj-lt"/>
              </a:rPr>
              <a:t>Fresh OJ</a:t>
            </a:r>
          </a:p>
          <a:p>
            <a:pPr eaLnBrk="1" hangingPunct="1">
              <a:defRPr/>
            </a:pPr>
            <a:r>
              <a:rPr lang="en-US" altLang="en-US" sz="1600" b="1" dirty="0">
                <a:solidFill>
                  <a:schemeClr val="accent6"/>
                </a:solidFill>
                <a:latin typeface="+mj-lt"/>
              </a:rPr>
              <a:t>80. </a:t>
            </a:r>
            <a:r>
              <a:rPr lang="en-US" altLang="en-US" sz="1600" b="1" dirty="0" err="1">
                <a:solidFill>
                  <a:schemeClr val="accent6"/>
                </a:solidFill>
                <a:latin typeface="+mj-lt"/>
              </a:rPr>
              <a:t>wt</a:t>
            </a:r>
            <a:r>
              <a:rPr lang="en-US" altLang="en-US" sz="1600" b="1" dirty="0">
                <a:solidFill>
                  <a:schemeClr val="accent6"/>
                </a:solidFill>
                <a:latin typeface="+mj-lt"/>
              </a:rPr>
              <a:t>% water</a:t>
            </a:r>
          </a:p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C54395-2B67-AC56-62C5-01C0E525C234}"/>
              </a:ext>
            </a:extLst>
          </p:cNvPr>
          <p:cNvSpPr txBox="1"/>
          <p:nvPr/>
        </p:nvSpPr>
        <p:spPr>
          <a:xfrm>
            <a:off x="5530851" y="5445126"/>
            <a:ext cx="1495425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1600" b="1" dirty="0">
                <a:solidFill>
                  <a:schemeClr val="accent6"/>
                </a:solidFill>
                <a:latin typeface="+mj-lt"/>
              </a:rPr>
              <a:t>Fresh OJ</a:t>
            </a:r>
          </a:p>
          <a:p>
            <a:pPr eaLnBrk="1" hangingPunct="1">
              <a:defRPr/>
            </a:pPr>
            <a:r>
              <a:rPr lang="en-US" altLang="en-US" sz="1600" b="1" dirty="0">
                <a:solidFill>
                  <a:schemeClr val="accent6"/>
                </a:solidFill>
                <a:latin typeface="+mj-lt"/>
              </a:rPr>
              <a:t>80. </a:t>
            </a:r>
            <a:r>
              <a:rPr lang="en-US" altLang="en-US" sz="1600" b="1" dirty="0" err="1">
                <a:solidFill>
                  <a:schemeClr val="accent6"/>
                </a:solidFill>
                <a:latin typeface="+mj-lt"/>
              </a:rPr>
              <a:t>wt</a:t>
            </a:r>
            <a:r>
              <a:rPr lang="en-US" altLang="en-US" sz="1600" b="1" dirty="0">
                <a:solidFill>
                  <a:schemeClr val="accent6"/>
                </a:solidFill>
                <a:latin typeface="+mj-lt"/>
              </a:rPr>
              <a:t>% water</a:t>
            </a:r>
          </a:p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83D7F8-B46F-D7F1-BE9C-7FFE47253532}"/>
              </a:ext>
            </a:extLst>
          </p:cNvPr>
          <p:cNvSpPr txBox="1"/>
          <p:nvPr/>
        </p:nvSpPr>
        <p:spPr>
          <a:xfrm>
            <a:off x="1603375" y="1657350"/>
            <a:ext cx="4597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</a:rPr>
              <a:t>Splitters do NOT change composition!</a:t>
            </a:r>
          </a:p>
        </p:txBody>
      </p:sp>
      <p:pic>
        <p:nvPicPr>
          <p:cNvPr id="8" name="Picture 26" descr="A picture containing beverage, food, fruit drink&#10;&#10;Description automatically generated">
            <a:extLst>
              <a:ext uri="{FF2B5EF4-FFF2-40B4-BE49-F238E27FC236}">
                <a16:creationId xmlns:a16="http://schemas.microsoft.com/office/drawing/2014/main" id="{2B4DBBB5-2080-69C8-EADE-1B65C8945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5486401"/>
            <a:ext cx="118427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2003E0D-4FEC-4FD0-7E9E-6794005F4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3927"/>
            <a:ext cx="10398851" cy="101164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(C): 5% “zest” bypasses evaporator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D6">
            <a:alpha val="250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4">
            <a:extLst>
              <a:ext uri="{FF2B5EF4-FFF2-40B4-BE49-F238E27FC236}">
                <a16:creationId xmlns:a16="http://schemas.microsoft.com/office/drawing/2014/main" id="{4B309494-6D5C-4D48-6064-F6688C3064D2}"/>
              </a:ext>
            </a:extLst>
          </p:cNvPr>
          <p:cNvGrpSpPr>
            <a:grpSpLocks/>
          </p:cNvGrpSpPr>
          <p:nvPr/>
        </p:nvGrpSpPr>
        <p:grpSpPr bwMode="auto">
          <a:xfrm>
            <a:off x="6561137" y="506742"/>
            <a:ext cx="4765675" cy="2528887"/>
            <a:chOff x="660693" y="1559896"/>
            <a:chExt cx="7960113" cy="3894777"/>
          </a:xfrm>
        </p:grpSpPr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943D10F8-C707-4B45-AD9F-CB32502FC93C}"/>
                </a:ext>
              </a:extLst>
            </p:cNvPr>
            <p:cNvCxnSpPr/>
            <p:nvPr/>
          </p:nvCxnSpPr>
          <p:spPr>
            <a:xfrm flipV="1">
              <a:off x="4993413" y="1804389"/>
              <a:ext cx="1577705" cy="1119779"/>
            </a:xfrm>
            <a:prstGeom prst="bentConnector3">
              <a:avLst>
                <a:gd name="adj1" fmla="val 687"/>
              </a:avLst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5FD0DA-9978-96DA-3547-20EBDDEA22E0}"/>
                </a:ext>
              </a:extLst>
            </p:cNvPr>
            <p:cNvSpPr/>
            <p:nvPr/>
          </p:nvSpPr>
          <p:spPr bwMode="auto">
            <a:xfrm>
              <a:off x="3675567" y="2618551"/>
              <a:ext cx="2044385" cy="1039097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>
                  <a:latin typeface="+mj-lt"/>
                </a:rPr>
                <a:t>liquid-gas separator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>
                  <a:latin typeface="+mj-lt"/>
                </a:rPr>
                <a:t>100 °C</a:t>
              </a:r>
              <a:endParaRPr lang="en-US" altLang="en-US" sz="1200" b="1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52AC6F7-AA9B-A23F-D733-0A1052E895DA}"/>
                </a:ext>
              </a:extLst>
            </p:cNvPr>
            <p:cNvCxnSpPr/>
            <p:nvPr/>
          </p:nvCxnSpPr>
          <p:spPr bwMode="auto">
            <a:xfrm>
              <a:off x="7040450" y="4657625"/>
              <a:ext cx="1580356" cy="0"/>
            </a:xfrm>
            <a:prstGeom prst="line">
              <a:avLst/>
            </a:prstGeom>
            <a:ln w="19050"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A66A7BF-0BD2-42C7-5147-8B57D584C093}"/>
                </a:ext>
              </a:extLst>
            </p:cNvPr>
            <p:cNvCxnSpPr/>
            <p:nvPr/>
          </p:nvCxnSpPr>
          <p:spPr bwMode="auto">
            <a:xfrm>
              <a:off x="660693" y="3136877"/>
              <a:ext cx="1461034" cy="0"/>
            </a:xfrm>
            <a:prstGeom prst="line">
              <a:avLst/>
            </a:prstGeom>
            <a:ln w="19050"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1A76696-CF63-967E-7CCA-E529E3BB8CB1}"/>
                </a:ext>
              </a:extLst>
            </p:cNvPr>
            <p:cNvSpPr/>
            <p:nvPr/>
          </p:nvSpPr>
          <p:spPr bwMode="auto">
            <a:xfrm>
              <a:off x="1082299" y="2946172"/>
              <a:ext cx="384482" cy="386299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/>
                <a:t>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71F6C4F-F2F8-6F5C-24EC-DEA2F3381FE7}"/>
                </a:ext>
              </a:extLst>
            </p:cNvPr>
            <p:cNvSpPr/>
            <p:nvPr/>
          </p:nvSpPr>
          <p:spPr bwMode="auto">
            <a:xfrm>
              <a:off x="7679488" y="4459586"/>
              <a:ext cx="384482" cy="386299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/>
                <a:t>3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FEB024-E419-406A-4F06-F8F4A1D54F7A}"/>
                </a:ext>
              </a:extLst>
            </p:cNvPr>
            <p:cNvSpPr/>
            <p:nvPr/>
          </p:nvSpPr>
          <p:spPr>
            <a:xfrm>
              <a:off x="2105818" y="2951062"/>
              <a:ext cx="379178" cy="381409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en-US" sz="13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EF42CDF-5450-4634-5DFC-F94F63021F87}"/>
                </a:ext>
              </a:extLst>
            </p:cNvPr>
            <p:cNvCxnSpPr>
              <a:endCxn id="6" idx="1"/>
            </p:cNvCxnSpPr>
            <p:nvPr/>
          </p:nvCxnSpPr>
          <p:spPr>
            <a:xfrm>
              <a:off x="2503558" y="3136877"/>
              <a:ext cx="1169356" cy="0"/>
            </a:xfrm>
            <a:prstGeom prst="line">
              <a:avLst/>
            </a:prstGeom>
            <a:ln w="19050"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E18FAAD-D107-3C05-6695-A58F39DF0411}"/>
                </a:ext>
              </a:extLst>
            </p:cNvPr>
            <p:cNvSpPr/>
            <p:nvPr/>
          </p:nvSpPr>
          <p:spPr>
            <a:xfrm>
              <a:off x="2803188" y="2951062"/>
              <a:ext cx="379180" cy="381409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/>
                <a:t>4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D199A1B-989A-7365-C372-8648DE39406A}"/>
                </a:ext>
              </a:extLst>
            </p:cNvPr>
            <p:cNvSpPr/>
            <p:nvPr/>
          </p:nvSpPr>
          <p:spPr>
            <a:xfrm>
              <a:off x="6658620" y="4466920"/>
              <a:ext cx="381831" cy="38385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en-US" sz="13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BDEC8D18-C81A-C8B5-50F6-B816EAFBE463}"/>
                </a:ext>
              </a:extLst>
            </p:cNvPr>
            <p:cNvCxnSpPr>
              <a:stCxn id="14" idx="4"/>
              <a:endCxn id="17" idx="4"/>
            </p:cNvCxnSpPr>
            <p:nvPr/>
          </p:nvCxnSpPr>
          <p:spPr>
            <a:xfrm rot="16200000" flipH="1">
              <a:off x="3815309" y="1813895"/>
              <a:ext cx="1518304" cy="4555454"/>
            </a:xfrm>
            <a:prstGeom prst="bentConnector3">
              <a:avLst>
                <a:gd name="adj1" fmla="val 126608"/>
              </a:avLst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8788D62-EFA1-D35A-5B70-DC68DDFEE48F}"/>
                </a:ext>
              </a:extLst>
            </p:cNvPr>
            <p:cNvSpPr/>
            <p:nvPr/>
          </p:nvSpPr>
          <p:spPr>
            <a:xfrm>
              <a:off x="4404757" y="5070819"/>
              <a:ext cx="381831" cy="38385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/>
                <a:t>5</a:t>
              </a:r>
            </a:p>
          </p:txBody>
        </p:sp>
        <p:cxnSp>
          <p:nvCxnSpPr>
            <p:cNvPr id="20" name="Elbow Connector 19">
              <a:extLst>
                <a:ext uri="{FF2B5EF4-FFF2-40B4-BE49-F238E27FC236}">
                  <a16:creationId xmlns:a16="http://schemas.microsoft.com/office/drawing/2014/main" id="{7F907061-1F11-F052-4C9A-190D658251AA}"/>
                </a:ext>
              </a:extLst>
            </p:cNvPr>
            <p:cNvCxnSpPr/>
            <p:nvPr/>
          </p:nvCxnSpPr>
          <p:spPr>
            <a:xfrm>
              <a:off x="4993413" y="3664982"/>
              <a:ext cx="1673162" cy="992643"/>
            </a:xfrm>
            <a:prstGeom prst="bentConnector3">
              <a:avLst>
                <a:gd name="adj1" fmla="val 1413"/>
              </a:avLst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7F8B184-DFE3-F7E9-ABFF-04B9175AD21B}"/>
                </a:ext>
              </a:extLst>
            </p:cNvPr>
            <p:cNvSpPr/>
            <p:nvPr/>
          </p:nvSpPr>
          <p:spPr bwMode="auto">
            <a:xfrm>
              <a:off x="5632450" y="4457140"/>
              <a:ext cx="384482" cy="381409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400" b="1">
                  <a:solidFill>
                    <a:srgbClr val="000000"/>
                  </a:solidFill>
                  <a:cs typeface="Arial" panose="020B0604020202020204" pitchFamily="34" charset="0"/>
                </a:rPr>
                <a:t>6</a:t>
              </a:r>
              <a:endParaRPr lang="en-US" altLang="en-US" sz="20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5DF32D6-E2B1-7133-480E-B4B55CAF57FB}"/>
                </a:ext>
              </a:extLst>
            </p:cNvPr>
            <p:cNvSpPr/>
            <p:nvPr/>
          </p:nvSpPr>
          <p:spPr bwMode="auto">
            <a:xfrm>
              <a:off x="5590024" y="1559896"/>
              <a:ext cx="384482" cy="38385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/>
                <a:t>2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7230301-2237-D8C2-F61C-C6E9BF503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8224" y="3065792"/>
            <a:ext cx="4044950" cy="860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i="1" dirty="0">
                <a:solidFill>
                  <a:schemeClr val="accent6"/>
                </a:solidFill>
                <a:latin typeface="Arial" panose="020B0604020202020204" pitchFamily="34" charset="0"/>
              </a:rPr>
              <a:t>5.0 </a:t>
            </a:r>
            <a:r>
              <a:rPr lang="en-US" altLang="en-US" sz="1600" i="1" dirty="0" err="1">
                <a:solidFill>
                  <a:schemeClr val="accent6"/>
                </a:solidFill>
                <a:latin typeface="Arial" panose="020B0604020202020204" pitchFamily="34" charset="0"/>
              </a:rPr>
              <a:t>wt</a:t>
            </a:r>
            <a:r>
              <a:rPr lang="en-US" altLang="en-US" sz="1600" i="1" dirty="0">
                <a:solidFill>
                  <a:schemeClr val="accent6"/>
                </a:solidFill>
                <a:latin typeface="Arial" panose="020B0604020202020204" pitchFamily="34" charset="0"/>
              </a:rPr>
              <a:t>% of the Zest in Stream 1 goes through the bypass stream (Stream 5)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D56384FE-2F03-5F35-B25A-D3FCF3ED1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1" y="1108076"/>
            <a:ext cx="4835525" cy="2620962"/>
          </a:xfrm>
        </p:spPr>
        <p:txBody>
          <a:bodyPr/>
          <a:lstStyle/>
          <a:p>
            <a:pPr marL="0" indent="0" algn="ctr" eaLnBrk="1" hangingPunct="1">
              <a:lnSpc>
                <a:spcPct val="110000"/>
              </a:lnSpc>
              <a:buNone/>
              <a:defRPr/>
            </a:pPr>
            <a:r>
              <a:rPr lang="en-US" altLang="x-none" sz="1800" dirty="0">
                <a:solidFill>
                  <a:schemeClr val="accent6"/>
                </a:solidFill>
              </a:rPr>
              <a:t>Write an equation from the problem statement</a:t>
            </a:r>
          </a:p>
          <a:p>
            <a:pPr marL="0" indent="0" algn="ctr" eaLnBrk="1" hangingPunct="1">
              <a:lnSpc>
                <a:spcPct val="110000"/>
              </a:lnSpc>
              <a:buNone/>
              <a:defRPr/>
            </a:pPr>
            <a:r>
              <a:rPr lang="en-US" altLang="x-none" sz="2400" dirty="0"/>
              <a:t>F</a:t>
            </a:r>
            <a:r>
              <a:rPr lang="en-US" altLang="x-none" sz="2400" baseline="-25000" dirty="0"/>
              <a:t>Z,5</a:t>
            </a:r>
            <a:r>
              <a:rPr lang="en-US" altLang="x-none" sz="2400" dirty="0"/>
              <a:t> = 0.05* F</a:t>
            </a:r>
            <a:r>
              <a:rPr lang="en-US" altLang="x-none" sz="2400" baseline="-25000" dirty="0"/>
              <a:t>Z,1 </a:t>
            </a:r>
            <a:r>
              <a:rPr lang="en-US" altLang="x-none" sz="2400" dirty="0"/>
              <a:t>= 0.05*</a:t>
            </a:r>
            <a:r>
              <a:rPr lang="en-US" altLang="en-US" sz="2400" dirty="0">
                <a:latin typeface="Arial" panose="020B0604020202020204" pitchFamily="34" charset="0"/>
              </a:rPr>
              <a:t>x</a:t>
            </a:r>
            <a:r>
              <a:rPr lang="en-US" altLang="en-US" sz="2400" baseline="-25000" dirty="0">
                <a:latin typeface="Arial" panose="020B0604020202020204" pitchFamily="34" charset="0"/>
              </a:rPr>
              <a:t>Z,1</a:t>
            </a:r>
            <a:r>
              <a:rPr lang="en-US" altLang="x-none" sz="2400" dirty="0"/>
              <a:t>*F</a:t>
            </a:r>
            <a:r>
              <a:rPr lang="en-US" altLang="x-none" sz="2400" baseline="-25000" dirty="0"/>
              <a:t>T,1</a:t>
            </a:r>
          </a:p>
          <a:p>
            <a:pPr marL="0" indent="0" algn="ctr" eaLnBrk="1" hangingPunct="1">
              <a:lnSpc>
                <a:spcPct val="110000"/>
              </a:lnSpc>
              <a:buNone/>
              <a:defRPr/>
            </a:pPr>
            <a:r>
              <a:rPr lang="en-US" altLang="x-none" sz="2400" dirty="0"/>
              <a:t>F</a:t>
            </a:r>
            <a:r>
              <a:rPr lang="en-US" altLang="x-none" sz="2400" baseline="-25000" dirty="0"/>
              <a:t>Z,5</a:t>
            </a:r>
            <a:r>
              <a:rPr lang="en-US" altLang="x-none" sz="2400" dirty="0"/>
              <a:t> = .05(.20* 377)</a:t>
            </a:r>
          </a:p>
          <a:p>
            <a:pPr marL="0" indent="0" algn="ctr" eaLnBrk="1" hangingPunct="1">
              <a:lnSpc>
                <a:spcPct val="110000"/>
              </a:lnSpc>
              <a:buNone/>
              <a:defRPr/>
            </a:pPr>
            <a:r>
              <a:rPr lang="en-US" altLang="x-none" sz="2400" dirty="0"/>
              <a:t>F</a:t>
            </a:r>
            <a:r>
              <a:rPr lang="en-US" altLang="x-none" sz="2400" baseline="-25000" dirty="0"/>
              <a:t>Z,5</a:t>
            </a:r>
            <a:r>
              <a:rPr lang="en-US" altLang="x-none" sz="2400" dirty="0"/>
              <a:t> = 3.77 kg/min</a:t>
            </a:r>
          </a:p>
          <a:p>
            <a:pPr marL="0" indent="0" algn="ctr" eaLnBrk="1" hangingPunct="1">
              <a:lnSpc>
                <a:spcPct val="110000"/>
              </a:lnSpc>
              <a:buNone/>
              <a:defRPr/>
            </a:pPr>
            <a:endParaRPr lang="en-US" altLang="x-none" sz="2400" dirty="0"/>
          </a:p>
          <a:p>
            <a:pPr marL="0" indent="0" algn="ctr" eaLnBrk="1" hangingPunct="1">
              <a:lnSpc>
                <a:spcPct val="110000"/>
              </a:lnSpc>
              <a:buNone/>
              <a:defRPr/>
            </a:pPr>
            <a:endParaRPr lang="en-US" altLang="x-none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6715F4-7D6B-CD52-7B7F-747CC9847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3233739"/>
            <a:ext cx="4068762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Calculate F</a:t>
            </a:r>
            <a:r>
              <a:rPr lang="en-US" altLang="en-US" sz="1800" baseline="-25000" dirty="0">
                <a:solidFill>
                  <a:schemeClr val="accent2"/>
                </a:solidFill>
                <a:latin typeface="Arial" panose="020B0604020202020204" pitchFamily="34" charset="0"/>
              </a:rPr>
              <a:t>T,5 </a:t>
            </a:r>
            <a:r>
              <a:rPr lang="en-US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from F</a:t>
            </a:r>
            <a:r>
              <a:rPr lang="en-US" altLang="en-US" sz="1800" baseline="-25000" dirty="0">
                <a:solidFill>
                  <a:schemeClr val="accent2"/>
                </a:solidFill>
                <a:latin typeface="Arial" panose="020B0604020202020204" pitchFamily="34" charset="0"/>
              </a:rPr>
              <a:t>Z,5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x</a:t>
            </a:r>
            <a:r>
              <a:rPr lang="en-US" altLang="en-US" sz="2000" baseline="-25000" dirty="0">
                <a:latin typeface="Arial" panose="020B0604020202020204" pitchFamily="34" charset="0"/>
              </a:rPr>
              <a:t>Z,5 </a:t>
            </a:r>
            <a:r>
              <a:rPr lang="en-US" altLang="en-US" sz="2000" dirty="0">
                <a:latin typeface="Arial" panose="020B0604020202020204" pitchFamily="34" charset="0"/>
              </a:rPr>
              <a:t>* F</a:t>
            </a:r>
            <a:r>
              <a:rPr lang="en-US" altLang="en-US" sz="2000" baseline="-25000" dirty="0">
                <a:latin typeface="Arial" panose="020B0604020202020204" pitchFamily="34" charset="0"/>
              </a:rPr>
              <a:t>T,5</a:t>
            </a:r>
            <a:r>
              <a:rPr lang="en-US" altLang="en-US" sz="2000" dirty="0">
                <a:latin typeface="Arial" panose="020B0604020202020204" pitchFamily="34" charset="0"/>
              </a:rPr>
              <a:t> = F</a:t>
            </a:r>
            <a:r>
              <a:rPr lang="en-US" altLang="en-US" sz="2000" baseline="-25000" dirty="0">
                <a:latin typeface="Arial" panose="020B0604020202020204" pitchFamily="34" charset="0"/>
              </a:rPr>
              <a:t>Z,5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F</a:t>
            </a:r>
            <a:r>
              <a:rPr lang="en-US" altLang="en-US" sz="2000" baseline="-25000" dirty="0">
                <a:latin typeface="Arial" panose="020B0604020202020204" pitchFamily="34" charset="0"/>
              </a:rPr>
              <a:t>T,5</a:t>
            </a:r>
            <a:r>
              <a:rPr lang="en-US" altLang="en-US" sz="2000" dirty="0">
                <a:latin typeface="Arial" panose="020B0604020202020204" pitchFamily="34" charset="0"/>
              </a:rPr>
              <a:t> = F</a:t>
            </a:r>
            <a:r>
              <a:rPr lang="en-US" altLang="en-US" sz="2000" baseline="-25000" dirty="0">
                <a:latin typeface="Arial" panose="020B0604020202020204" pitchFamily="34" charset="0"/>
              </a:rPr>
              <a:t>Z,5</a:t>
            </a:r>
            <a:r>
              <a:rPr lang="en-US" altLang="en-US" sz="2000" dirty="0">
                <a:latin typeface="Arial" panose="020B0604020202020204" pitchFamily="34" charset="0"/>
              </a:rPr>
              <a:t> / x</a:t>
            </a:r>
            <a:r>
              <a:rPr lang="en-US" altLang="en-US" sz="2000" baseline="-25000" dirty="0">
                <a:latin typeface="Arial" panose="020B0604020202020204" pitchFamily="34" charset="0"/>
              </a:rPr>
              <a:t>Z,5 </a:t>
            </a:r>
            <a:r>
              <a:rPr lang="en-US" altLang="en-US" sz="2000" dirty="0">
                <a:latin typeface="Arial" panose="020B0604020202020204" pitchFamily="34" charset="0"/>
              </a:rPr>
              <a:t>= </a:t>
            </a:r>
            <a:r>
              <a:rPr lang="en-US" altLang="en-US" sz="2000" dirty="0"/>
              <a:t>3.77 / 0.20 = 18.85</a:t>
            </a:r>
            <a:endParaRPr lang="en-US" altLang="en-US" sz="2000" baseline="-250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F</a:t>
            </a:r>
            <a:r>
              <a:rPr lang="en-US" altLang="en-US" sz="2000" baseline="-25000" dirty="0">
                <a:latin typeface="Arial" panose="020B0604020202020204" pitchFamily="34" charset="0"/>
              </a:rPr>
              <a:t>T,5</a:t>
            </a:r>
            <a:r>
              <a:rPr lang="en-US" altLang="en-US" sz="2000" dirty="0">
                <a:latin typeface="Arial" panose="020B0604020202020204" pitchFamily="34" charset="0"/>
              </a:rPr>
              <a:t> = 19 kg/min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1C308-91C7-2F01-156B-6B3038DF5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587" y="4282747"/>
            <a:ext cx="573722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To calculate F</a:t>
            </a:r>
            <a:r>
              <a:rPr lang="en-US" altLang="en-US" sz="1800" baseline="-25000" dirty="0">
                <a:solidFill>
                  <a:schemeClr val="accent2"/>
                </a:solidFill>
                <a:latin typeface="Arial" panose="020B0604020202020204" pitchFamily="34" charset="0"/>
              </a:rPr>
              <a:t>T,4</a:t>
            </a:r>
            <a:r>
              <a:rPr lang="en-US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 , do a total balance around the splitter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F</a:t>
            </a:r>
            <a:r>
              <a:rPr lang="en-US" altLang="en-US" sz="2000" baseline="-25000" dirty="0">
                <a:latin typeface="Arial" panose="020B0604020202020204" pitchFamily="34" charset="0"/>
              </a:rPr>
              <a:t>T,1</a:t>
            </a:r>
            <a:r>
              <a:rPr lang="en-US" altLang="en-US" sz="2000" dirty="0">
                <a:latin typeface="Arial" panose="020B0604020202020204" pitchFamily="34" charset="0"/>
              </a:rPr>
              <a:t> = F</a:t>
            </a:r>
            <a:r>
              <a:rPr lang="en-US" altLang="en-US" sz="2000" baseline="-25000" dirty="0">
                <a:latin typeface="Arial" panose="020B0604020202020204" pitchFamily="34" charset="0"/>
              </a:rPr>
              <a:t>T,4</a:t>
            </a:r>
            <a:r>
              <a:rPr lang="en-US" altLang="en-US" sz="2000" dirty="0">
                <a:latin typeface="Arial" panose="020B0604020202020204" pitchFamily="34" charset="0"/>
              </a:rPr>
              <a:t> + F</a:t>
            </a:r>
            <a:r>
              <a:rPr lang="en-US" altLang="en-US" sz="2000" baseline="-25000" dirty="0">
                <a:latin typeface="Arial" panose="020B0604020202020204" pitchFamily="34" charset="0"/>
              </a:rPr>
              <a:t>T,5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377 = 19 + F</a:t>
            </a:r>
            <a:r>
              <a:rPr lang="en-US" altLang="en-US" sz="2000" baseline="-25000" dirty="0">
                <a:latin typeface="Arial" panose="020B0604020202020204" pitchFamily="34" charset="0"/>
              </a:rPr>
              <a:t>T,4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F</a:t>
            </a:r>
            <a:r>
              <a:rPr lang="en-US" altLang="en-US" sz="2000" baseline="-25000" dirty="0">
                <a:latin typeface="Arial" panose="020B0604020202020204" pitchFamily="34" charset="0"/>
              </a:rPr>
              <a:t>T,4</a:t>
            </a:r>
            <a:r>
              <a:rPr lang="en-US" altLang="en-US" sz="2000" dirty="0">
                <a:latin typeface="Arial" panose="020B0604020202020204" pitchFamily="34" charset="0"/>
              </a:rPr>
              <a:t> = 360 kg/min</a:t>
            </a:r>
          </a:p>
        </p:txBody>
      </p:sp>
      <p:sp>
        <p:nvSpPr>
          <p:cNvPr id="25607" name="TextBox 24">
            <a:extLst>
              <a:ext uri="{FF2B5EF4-FFF2-40B4-BE49-F238E27FC236}">
                <a16:creationId xmlns:a16="http://schemas.microsoft.com/office/drawing/2014/main" id="{87EFC1E1-2D0D-E071-3F7D-3EFF6963E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300" y="940128"/>
            <a:ext cx="152082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00" b="1"/>
              <a:t>Fresh OJ: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00" b="1"/>
              <a:t>80. wt% W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300" b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300" b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00" b="1"/>
              <a:t>377 kg/min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CBB7B7-6164-4597-DE56-B8827387852B}"/>
              </a:ext>
            </a:extLst>
          </p:cNvPr>
          <p:cNvSpPr txBox="1"/>
          <p:nvPr/>
        </p:nvSpPr>
        <p:spPr bwMode="auto">
          <a:xfrm>
            <a:off x="9143999" y="2164091"/>
            <a:ext cx="1314450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cs typeface="+mn-cs"/>
              </a:rPr>
              <a:t>5.0 </a:t>
            </a:r>
            <a:r>
              <a:rPr lang="en-US" sz="1100" b="1" dirty="0" err="1">
                <a:latin typeface="+mn-lt"/>
                <a:cs typeface="+mn-cs"/>
              </a:rPr>
              <a:t>wt</a:t>
            </a:r>
            <a:r>
              <a:rPr lang="en-US" sz="1100" b="1" dirty="0">
                <a:latin typeface="+mn-lt"/>
                <a:cs typeface="+mn-cs"/>
              </a:rPr>
              <a:t>% water</a:t>
            </a:r>
          </a:p>
        </p:txBody>
      </p:sp>
      <p:sp>
        <p:nvSpPr>
          <p:cNvPr id="25609" name="TextBox 1">
            <a:extLst>
              <a:ext uri="{FF2B5EF4-FFF2-40B4-BE49-F238E27FC236}">
                <a16:creationId xmlns:a16="http://schemas.microsoft.com/office/drawing/2014/main" id="{CE5A4AE5-A179-44EC-55CA-36B0C8696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8912" y="1722767"/>
            <a:ext cx="879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Arial" panose="020B0604020202020204" pitchFamily="34" charset="0"/>
              </a:rPr>
              <a:t>20 wt% W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Arial" panose="020B0604020202020204" pitchFamily="34" charset="0"/>
              </a:rPr>
              <a:t>94.3 kg/min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64CE05-607B-8401-1432-2C1F0CF3E6C8}"/>
              </a:ext>
            </a:extLst>
          </p:cNvPr>
          <p:cNvSpPr txBox="1"/>
          <p:nvPr/>
        </p:nvSpPr>
        <p:spPr bwMode="auto">
          <a:xfrm>
            <a:off x="10039349" y="382916"/>
            <a:ext cx="1009650" cy="50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latin typeface="+mn-lt"/>
                <a:cs typeface="+mn-cs"/>
              </a:rPr>
              <a:t>Steam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latin typeface="+mn-lt"/>
                <a:cs typeface="+mn-cs"/>
              </a:rPr>
              <a:t>280 kg/min</a:t>
            </a:r>
          </a:p>
        </p:txBody>
      </p:sp>
      <p:sp>
        <p:nvSpPr>
          <p:cNvPr id="25611" name="TextBox 10">
            <a:extLst>
              <a:ext uri="{FF2B5EF4-FFF2-40B4-BE49-F238E27FC236}">
                <a16:creationId xmlns:a16="http://schemas.microsoft.com/office/drawing/2014/main" id="{40CFC757-0272-1994-963E-F259A88A5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699" y="990928"/>
            <a:ext cx="19605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00" b="1" dirty="0"/>
              <a:t>80. </a:t>
            </a:r>
            <a:r>
              <a:rPr lang="en-US" altLang="en-US" sz="1300" b="1" dirty="0" err="1"/>
              <a:t>wt</a:t>
            </a:r>
            <a:r>
              <a:rPr lang="en-US" altLang="en-US" sz="1300" b="1" dirty="0"/>
              <a:t>% W</a:t>
            </a:r>
          </a:p>
        </p:txBody>
      </p:sp>
      <p:sp>
        <p:nvSpPr>
          <p:cNvPr id="25612" name="TextBox 28">
            <a:extLst>
              <a:ext uri="{FF2B5EF4-FFF2-40B4-BE49-F238E27FC236}">
                <a16:creationId xmlns:a16="http://schemas.microsoft.com/office/drawing/2014/main" id="{492A9739-07A0-CEFF-69E4-7B65144CB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336" y="2600653"/>
            <a:ext cx="19621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00" b="1"/>
              <a:t>80. wt% W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E95711D-7091-7A4B-14C8-FF42C13237DF}"/>
              </a:ext>
            </a:extLst>
          </p:cNvPr>
          <p:cNvSpPr/>
          <p:nvPr/>
        </p:nvSpPr>
        <p:spPr>
          <a:xfrm>
            <a:off x="1735138" y="4611689"/>
            <a:ext cx="2328862" cy="53022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72848C-6E32-27DB-C1BA-C4FCA886923C}"/>
              </a:ext>
            </a:extLst>
          </p:cNvPr>
          <p:cNvSpPr/>
          <p:nvPr/>
        </p:nvSpPr>
        <p:spPr>
          <a:xfrm>
            <a:off x="7361237" y="5622598"/>
            <a:ext cx="2327275" cy="53022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D110B4-9CCA-716A-B4B7-176EEFE7E733}"/>
              </a:ext>
            </a:extLst>
          </p:cNvPr>
          <p:cNvSpPr/>
          <p:nvPr/>
        </p:nvSpPr>
        <p:spPr>
          <a:xfrm>
            <a:off x="7337424" y="1297317"/>
            <a:ext cx="406400" cy="434975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26" descr="A picture containing beverage, food, fruit drink&#10;&#10;Description automatically generated">
            <a:extLst>
              <a:ext uri="{FF2B5EF4-FFF2-40B4-BE49-F238E27FC236}">
                <a16:creationId xmlns:a16="http://schemas.microsoft.com/office/drawing/2014/main" id="{94D583FE-D58F-D889-8A42-8707AB7E8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5486401"/>
            <a:ext cx="118427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E020822-2DEA-B205-0C10-DC7BCDA11F41}"/>
              </a:ext>
            </a:extLst>
          </p:cNvPr>
          <p:cNvSpPr txBox="1">
            <a:spLocks/>
          </p:cNvSpPr>
          <p:nvPr/>
        </p:nvSpPr>
        <p:spPr>
          <a:xfrm>
            <a:off x="239349" y="33927"/>
            <a:ext cx="10398851" cy="1011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 the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 animBg="1"/>
      <p:bldP spid="3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D6">
            <a:alpha val="250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">
            <a:extLst>
              <a:ext uri="{FF2B5EF4-FFF2-40B4-BE49-F238E27FC236}">
                <a16:creationId xmlns:a16="http://schemas.microsoft.com/office/drawing/2014/main" id="{47CF069D-8F31-5162-6597-C6483E1A88B1}"/>
              </a:ext>
            </a:extLst>
          </p:cNvPr>
          <p:cNvGrpSpPr>
            <a:grpSpLocks/>
          </p:cNvGrpSpPr>
          <p:nvPr/>
        </p:nvGrpSpPr>
        <p:grpSpPr bwMode="auto">
          <a:xfrm>
            <a:off x="6899276" y="185498"/>
            <a:ext cx="4765675" cy="2528887"/>
            <a:chOff x="660693" y="1559896"/>
            <a:chExt cx="7960113" cy="3894777"/>
          </a:xfrm>
        </p:grpSpPr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650CDCB4-61D4-B231-F4E5-4D53F7174CBE}"/>
                </a:ext>
              </a:extLst>
            </p:cNvPr>
            <p:cNvCxnSpPr/>
            <p:nvPr/>
          </p:nvCxnSpPr>
          <p:spPr>
            <a:xfrm flipV="1">
              <a:off x="4993413" y="1804389"/>
              <a:ext cx="1577705" cy="1119779"/>
            </a:xfrm>
            <a:prstGeom prst="bentConnector3">
              <a:avLst>
                <a:gd name="adj1" fmla="val 687"/>
              </a:avLst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17A1B5-4B86-B0D5-CAC8-6D361BF93FCF}"/>
                </a:ext>
              </a:extLst>
            </p:cNvPr>
            <p:cNvSpPr/>
            <p:nvPr/>
          </p:nvSpPr>
          <p:spPr bwMode="auto">
            <a:xfrm>
              <a:off x="3675567" y="2618551"/>
              <a:ext cx="2044385" cy="1039097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>
                  <a:latin typeface="+mj-lt"/>
                </a:rPr>
                <a:t>liquid-gas separator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dirty="0">
                  <a:latin typeface="+mj-lt"/>
                </a:rPr>
                <a:t>100 °C</a:t>
              </a:r>
              <a:endParaRPr lang="en-US" altLang="en-US" sz="1200" b="1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59208E4-B084-099C-6F13-62439868A700}"/>
                </a:ext>
              </a:extLst>
            </p:cNvPr>
            <p:cNvCxnSpPr/>
            <p:nvPr/>
          </p:nvCxnSpPr>
          <p:spPr bwMode="auto">
            <a:xfrm>
              <a:off x="7040450" y="4657625"/>
              <a:ext cx="1580356" cy="0"/>
            </a:xfrm>
            <a:prstGeom prst="line">
              <a:avLst/>
            </a:prstGeom>
            <a:ln w="19050"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CBC5D6B-2935-50DC-9C81-A3704DED6922}"/>
                </a:ext>
              </a:extLst>
            </p:cNvPr>
            <p:cNvCxnSpPr/>
            <p:nvPr/>
          </p:nvCxnSpPr>
          <p:spPr bwMode="auto">
            <a:xfrm>
              <a:off x="660693" y="3136877"/>
              <a:ext cx="1461034" cy="0"/>
            </a:xfrm>
            <a:prstGeom prst="line">
              <a:avLst/>
            </a:prstGeom>
            <a:ln w="19050"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095C8C-E9FF-3E12-8B7D-89402DF4CE47}"/>
                </a:ext>
              </a:extLst>
            </p:cNvPr>
            <p:cNvSpPr/>
            <p:nvPr/>
          </p:nvSpPr>
          <p:spPr bwMode="auto">
            <a:xfrm>
              <a:off x="1082299" y="2946172"/>
              <a:ext cx="384482" cy="386299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/>
                <a:t>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786AA9D-FCFA-5315-6BFE-2601B551DE45}"/>
                </a:ext>
              </a:extLst>
            </p:cNvPr>
            <p:cNvSpPr/>
            <p:nvPr/>
          </p:nvSpPr>
          <p:spPr bwMode="auto">
            <a:xfrm>
              <a:off x="7679488" y="4459586"/>
              <a:ext cx="384482" cy="386299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/>
                <a:t>3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E3624C9-67AF-D64D-195D-8223E92223DF}"/>
                </a:ext>
              </a:extLst>
            </p:cNvPr>
            <p:cNvSpPr/>
            <p:nvPr/>
          </p:nvSpPr>
          <p:spPr>
            <a:xfrm>
              <a:off x="2105818" y="2951062"/>
              <a:ext cx="379178" cy="381409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en-US" sz="13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860BFA-32AA-28F1-8357-7A1924B72A23}"/>
                </a:ext>
              </a:extLst>
            </p:cNvPr>
            <p:cNvCxnSpPr>
              <a:endCxn id="6" idx="1"/>
            </p:cNvCxnSpPr>
            <p:nvPr/>
          </p:nvCxnSpPr>
          <p:spPr>
            <a:xfrm>
              <a:off x="2503558" y="3136877"/>
              <a:ext cx="1169356" cy="0"/>
            </a:xfrm>
            <a:prstGeom prst="line">
              <a:avLst/>
            </a:prstGeom>
            <a:ln w="19050"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AC90235-7EAA-CB75-DD0D-257EAEE107C0}"/>
                </a:ext>
              </a:extLst>
            </p:cNvPr>
            <p:cNvSpPr/>
            <p:nvPr/>
          </p:nvSpPr>
          <p:spPr>
            <a:xfrm>
              <a:off x="2803188" y="2951062"/>
              <a:ext cx="379180" cy="381409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/>
                <a:t>4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EDF9387-C7F6-D807-AC47-9DDD405A0DE4}"/>
                </a:ext>
              </a:extLst>
            </p:cNvPr>
            <p:cNvSpPr/>
            <p:nvPr/>
          </p:nvSpPr>
          <p:spPr>
            <a:xfrm>
              <a:off x="6658620" y="4466920"/>
              <a:ext cx="381831" cy="383855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en-US" sz="13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9254854C-B695-D63A-80E2-5648B68DF13B}"/>
                </a:ext>
              </a:extLst>
            </p:cNvPr>
            <p:cNvCxnSpPr>
              <a:stCxn id="14" idx="4"/>
              <a:endCxn id="17" idx="4"/>
            </p:cNvCxnSpPr>
            <p:nvPr/>
          </p:nvCxnSpPr>
          <p:spPr>
            <a:xfrm rot="16200000" flipH="1">
              <a:off x="3815309" y="1813895"/>
              <a:ext cx="1518304" cy="4555454"/>
            </a:xfrm>
            <a:prstGeom prst="bentConnector3">
              <a:avLst>
                <a:gd name="adj1" fmla="val 126608"/>
              </a:avLst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91A491-48E7-A9C2-C758-31FCE9522764}"/>
                </a:ext>
              </a:extLst>
            </p:cNvPr>
            <p:cNvSpPr/>
            <p:nvPr/>
          </p:nvSpPr>
          <p:spPr>
            <a:xfrm>
              <a:off x="4404757" y="5070819"/>
              <a:ext cx="381831" cy="38385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/>
                <a:t>5</a:t>
              </a:r>
            </a:p>
          </p:txBody>
        </p:sp>
        <p:cxnSp>
          <p:nvCxnSpPr>
            <p:cNvPr id="20" name="Elbow Connector 19">
              <a:extLst>
                <a:ext uri="{FF2B5EF4-FFF2-40B4-BE49-F238E27FC236}">
                  <a16:creationId xmlns:a16="http://schemas.microsoft.com/office/drawing/2014/main" id="{1A39EA34-7E8D-E227-ACF8-526A5207D161}"/>
                </a:ext>
              </a:extLst>
            </p:cNvPr>
            <p:cNvCxnSpPr/>
            <p:nvPr/>
          </p:nvCxnSpPr>
          <p:spPr>
            <a:xfrm>
              <a:off x="4993413" y="3664982"/>
              <a:ext cx="1673162" cy="992643"/>
            </a:xfrm>
            <a:prstGeom prst="bentConnector3">
              <a:avLst>
                <a:gd name="adj1" fmla="val 1413"/>
              </a:avLst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6D23D43-15EE-D0AA-5043-F28198184E5D}"/>
                </a:ext>
              </a:extLst>
            </p:cNvPr>
            <p:cNvSpPr/>
            <p:nvPr/>
          </p:nvSpPr>
          <p:spPr bwMode="auto">
            <a:xfrm>
              <a:off x="5632450" y="4457140"/>
              <a:ext cx="384482" cy="381409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400" b="1">
                  <a:solidFill>
                    <a:srgbClr val="000000"/>
                  </a:solidFill>
                  <a:cs typeface="Arial" panose="020B0604020202020204" pitchFamily="34" charset="0"/>
                </a:rPr>
                <a:t>6</a:t>
              </a:r>
              <a:endParaRPr lang="en-US" altLang="en-US" sz="20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CB377C3-4E5D-1FFA-1F72-1C20AD253DE9}"/>
                </a:ext>
              </a:extLst>
            </p:cNvPr>
            <p:cNvSpPr/>
            <p:nvPr/>
          </p:nvSpPr>
          <p:spPr bwMode="auto">
            <a:xfrm>
              <a:off x="5590024" y="1559896"/>
              <a:ext cx="384482" cy="383854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/>
                <a:t>2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9DC3699-A21C-1DA3-5DA3-FFB2B9B1B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363" y="2744548"/>
            <a:ext cx="4044950" cy="860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i="1" dirty="0">
                <a:solidFill>
                  <a:schemeClr val="accent6"/>
                </a:solidFill>
                <a:latin typeface="Arial" panose="020B0604020202020204" pitchFamily="34" charset="0"/>
              </a:rPr>
              <a:t>5.0 </a:t>
            </a:r>
            <a:r>
              <a:rPr lang="en-US" altLang="en-US" sz="1600" i="1" dirty="0" err="1">
                <a:solidFill>
                  <a:schemeClr val="accent6"/>
                </a:solidFill>
                <a:latin typeface="Arial" panose="020B0604020202020204" pitchFamily="34" charset="0"/>
              </a:rPr>
              <a:t>wt</a:t>
            </a:r>
            <a:r>
              <a:rPr lang="en-US" altLang="en-US" sz="1600" i="1" dirty="0">
                <a:solidFill>
                  <a:schemeClr val="accent6"/>
                </a:solidFill>
                <a:latin typeface="Arial" panose="020B0604020202020204" pitchFamily="34" charset="0"/>
              </a:rPr>
              <a:t>% of the Zest in Stream 1 goes through the bypass stream (Stream 5)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B09EC9A3-45C5-7D19-D011-F22D5CFD8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626" y="376238"/>
            <a:ext cx="4835525" cy="2620962"/>
          </a:xfrm>
        </p:spPr>
        <p:txBody>
          <a:bodyPr/>
          <a:lstStyle/>
          <a:p>
            <a:pPr marL="0" indent="0" algn="ctr" eaLnBrk="1" hangingPunct="1">
              <a:lnSpc>
                <a:spcPct val="110000"/>
              </a:lnSpc>
              <a:buNone/>
              <a:defRPr/>
            </a:pPr>
            <a:r>
              <a:rPr lang="en-US" altLang="x-none" sz="1800" dirty="0">
                <a:solidFill>
                  <a:schemeClr val="accent6"/>
                </a:solidFill>
              </a:rPr>
              <a:t>Write an equation from the problem statement</a:t>
            </a:r>
          </a:p>
          <a:p>
            <a:pPr marL="0" indent="0" algn="ctr" eaLnBrk="1" hangingPunct="1">
              <a:lnSpc>
                <a:spcPct val="110000"/>
              </a:lnSpc>
              <a:buNone/>
              <a:defRPr/>
            </a:pPr>
            <a:r>
              <a:rPr lang="en-US" altLang="x-none" sz="2400" dirty="0"/>
              <a:t>F</a:t>
            </a:r>
            <a:r>
              <a:rPr lang="en-US" altLang="x-none" sz="2400" baseline="-25000" dirty="0"/>
              <a:t>Z,5</a:t>
            </a:r>
            <a:r>
              <a:rPr lang="en-US" altLang="x-none" sz="2400" dirty="0"/>
              <a:t> = .05* F</a:t>
            </a:r>
            <a:r>
              <a:rPr lang="en-US" altLang="x-none" sz="2400" baseline="-25000" dirty="0"/>
              <a:t>Z,1 </a:t>
            </a:r>
            <a:r>
              <a:rPr lang="en-US" altLang="x-none" sz="2400" dirty="0"/>
              <a:t>= .05 * F</a:t>
            </a:r>
            <a:r>
              <a:rPr lang="en-US" altLang="x-none" sz="2400" baseline="-25000" dirty="0"/>
              <a:t>Z,3</a:t>
            </a:r>
          </a:p>
          <a:p>
            <a:pPr marL="0" indent="0" algn="ctr" eaLnBrk="1" hangingPunct="1">
              <a:lnSpc>
                <a:spcPct val="110000"/>
              </a:lnSpc>
              <a:buNone/>
              <a:defRPr/>
            </a:pPr>
            <a:r>
              <a:rPr lang="en-US" altLang="x-none" sz="2400" dirty="0"/>
              <a:t>F</a:t>
            </a:r>
            <a:r>
              <a:rPr lang="en-US" altLang="x-none" sz="2400" baseline="-25000" dirty="0"/>
              <a:t>Z,5</a:t>
            </a:r>
            <a:r>
              <a:rPr lang="en-US" altLang="x-none" sz="2400" dirty="0"/>
              <a:t> = .05(.80*F</a:t>
            </a:r>
            <a:r>
              <a:rPr lang="en-US" altLang="x-none" sz="2400" baseline="-25000" dirty="0"/>
              <a:t>T,3</a:t>
            </a:r>
            <a:r>
              <a:rPr lang="en-US" altLang="x-none" sz="2400" dirty="0"/>
              <a:t>)</a:t>
            </a:r>
          </a:p>
          <a:p>
            <a:pPr marL="0" indent="0" algn="ctr" eaLnBrk="1" hangingPunct="1">
              <a:lnSpc>
                <a:spcPct val="110000"/>
              </a:lnSpc>
              <a:buNone/>
              <a:defRPr/>
            </a:pPr>
            <a:r>
              <a:rPr lang="en-US" altLang="x-none" sz="2400" dirty="0"/>
              <a:t>F</a:t>
            </a:r>
            <a:r>
              <a:rPr lang="en-US" altLang="x-none" sz="2400" baseline="-25000" dirty="0"/>
              <a:t>Z,5</a:t>
            </a:r>
            <a:r>
              <a:rPr lang="en-US" altLang="x-none" sz="2400" dirty="0"/>
              <a:t> = .05(.80)(94.3) = 3.77 kg/min</a:t>
            </a:r>
          </a:p>
          <a:p>
            <a:pPr marL="0" indent="0" algn="ctr" eaLnBrk="1" hangingPunct="1">
              <a:lnSpc>
                <a:spcPct val="110000"/>
              </a:lnSpc>
              <a:buNone/>
              <a:defRPr/>
            </a:pPr>
            <a:endParaRPr lang="en-US" altLang="x-none" sz="2400" dirty="0"/>
          </a:p>
          <a:p>
            <a:pPr marL="0" indent="0" algn="ctr" eaLnBrk="1" hangingPunct="1">
              <a:lnSpc>
                <a:spcPct val="110000"/>
              </a:lnSpc>
              <a:buNone/>
              <a:defRPr/>
            </a:pPr>
            <a:endParaRPr lang="en-US" altLang="x-none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13AAE0-C6B4-5192-45A4-244093615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913" y="2997200"/>
            <a:ext cx="40449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Arial" panose="020B0604020202020204" pitchFamily="34" charset="0"/>
              </a:rPr>
              <a:t>Do a balance on Z around the splitter: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F</a:t>
            </a:r>
            <a:r>
              <a:rPr lang="en-US" altLang="en-US" sz="2000" baseline="-25000">
                <a:latin typeface="Arial" panose="020B0604020202020204" pitchFamily="34" charset="0"/>
              </a:rPr>
              <a:t>Z,1</a:t>
            </a:r>
            <a:r>
              <a:rPr lang="en-US" altLang="en-US" sz="2000">
                <a:latin typeface="Arial" panose="020B0604020202020204" pitchFamily="34" charset="0"/>
              </a:rPr>
              <a:t> = F</a:t>
            </a:r>
            <a:r>
              <a:rPr lang="en-US" altLang="en-US" sz="2000" baseline="-25000">
                <a:latin typeface="Arial" panose="020B0604020202020204" pitchFamily="34" charset="0"/>
              </a:rPr>
              <a:t>Z,4</a:t>
            </a:r>
            <a:r>
              <a:rPr lang="en-US" altLang="en-US" sz="2000">
                <a:latin typeface="Arial" panose="020B0604020202020204" pitchFamily="34" charset="0"/>
              </a:rPr>
              <a:t> + F</a:t>
            </a:r>
            <a:r>
              <a:rPr lang="en-US" altLang="en-US" sz="2000" baseline="-25000">
                <a:latin typeface="Arial" panose="020B0604020202020204" pitchFamily="34" charset="0"/>
              </a:rPr>
              <a:t>Z,5</a:t>
            </a:r>
            <a:endParaRPr lang="en-US" altLang="en-US" sz="200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(.20)*377 = F</a:t>
            </a:r>
            <a:r>
              <a:rPr lang="en-US" altLang="en-US" sz="2000" baseline="-25000">
                <a:latin typeface="Arial" panose="020B0604020202020204" pitchFamily="34" charset="0"/>
              </a:rPr>
              <a:t>Z,4</a:t>
            </a:r>
            <a:r>
              <a:rPr lang="en-US" altLang="en-US" sz="2000">
                <a:latin typeface="Arial" panose="020B0604020202020204" pitchFamily="34" charset="0"/>
              </a:rPr>
              <a:t> + 3.77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F</a:t>
            </a:r>
            <a:r>
              <a:rPr lang="en-US" altLang="en-US" sz="2000" baseline="-25000">
                <a:latin typeface="Arial" panose="020B0604020202020204" pitchFamily="34" charset="0"/>
              </a:rPr>
              <a:t>Z,4</a:t>
            </a:r>
            <a:r>
              <a:rPr lang="en-US" altLang="en-US" sz="2000">
                <a:latin typeface="Arial" panose="020B0604020202020204" pitchFamily="34" charset="0"/>
              </a:rPr>
              <a:t> = 71.6 kg/min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8B8CDB-AC89-28B6-945D-7D51BD1A5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76" y="3255963"/>
            <a:ext cx="3719513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Arial" panose="020B0604020202020204" pitchFamily="34" charset="0"/>
              </a:rPr>
              <a:t>Calculate F</a:t>
            </a:r>
            <a:r>
              <a:rPr lang="en-US" altLang="en-US" sz="1800" baseline="-25000">
                <a:solidFill>
                  <a:schemeClr val="accent2"/>
                </a:solidFill>
                <a:latin typeface="Arial" panose="020B0604020202020204" pitchFamily="34" charset="0"/>
              </a:rPr>
              <a:t>T,4 </a:t>
            </a:r>
            <a:r>
              <a:rPr lang="en-US" altLang="en-US" sz="1800">
                <a:solidFill>
                  <a:schemeClr val="accent2"/>
                </a:solidFill>
                <a:latin typeface="Arial" panose="020B0604020202020204" pitchFamily="34" charset="0"/>
              </a:rPr>
              <a:t>from F</a:t>
            </a:r>
            <a:r>
              <a:rPr lang="en-US" altLang="en-US" sz="1800" baseline="-25000">
                <a:solidFill>
                  <a:schemeClr val="accent2"/>
                </a:solidFill>
                <a:latin typeface="Arial" panose="020B0604020202020204" pitchFamily="34" charset="0"/>
              </a:rPr>
              <a:t>Z,4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(0.20)F</a:t>
            </a:r>
            <a:r>
              <a:rPr lang="en-US" altLang="en-US" sz="2000" baseline="-25000">
                <a:latin typeface="Arial" panose="020B0604020202020204" pitchFamily="34" charset="0"/>
              </a:rPr>
              <a:t>T,4</a:t>
            </a:r>
            <a:r>
              <a:rPr lang="en-US" altLang="en-US" sz="2000">
                <a:latin typeface="Arial" panose="020B0604020202020204" pitchFamily="34" charset="0"/>
              </a:rPr>
              <a:t> = F</a:t>
            </a:r>
            <a:r>
              <a:rPr lang="en-US" altLang="en-US" sz="2000" baseline="-25000">
                <a:latin typeface="Arial" panose="020B0604020202020204" pitchFamily="34" charset="0"/>
              </a:rPr>
              <a:t>Z,4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F</a:t>
            </a:r>
            <a:r>
              <a:rPr lang="en-US" altLang="en-US" sz="2000" baseline="-25000">
                <a:latin typeface="Arial" panose="020B0604020202020204" pitchFamily="34" charset="0"/>
              </a:rPr>
              <a:t>T,4</a:t>
            </a:r>
            <a:r>
              <a:rPr lang="en-US" altLang="en-US" sz="2000">
                <a:latin typeface="Arial" panose="020B0604020202020204" pitchFamily="34" charset="0"/>
              </a:rPr>
              <a:t> = 358 kg/min ≈ 360 kg/min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232C59-4458-1740-8B84-66C4E0E1E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1" y="4676775"/>
            <a:ext cx="580072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To calculate F</a:t>
            </a:r>
            <a:r>
              <a:rPr lang="en-US" altLang="en-US" sz="1800" baseline="-25000" dirty="0">
                <a:solidFill>
                  <a:schemeClr val="accent2"/>
                </a:solidFill>
                <a:latin typeface="Arial" panose="020B0604020202020204" pitchFamily="34" charset="0"/>
              </a:rPr>
              <a:t>T,5</a:t>
            </a:r>
            <a:r>
              <a:rPr lang="en-US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 , do a total balance around the splitter: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F</a:t>
            </a:r>
            <a:r>
              <a:rPr lang="en-US" altLang="en-US" sz="2000" baseline="-25000" dirty="0">
                <a:latin typeface="Arial" panose="020B0604020202020204" pitchFamily="34" charset="0"/>
              </a:rPr>
              <a:t>T,1</a:t>
            </a:r>
            <a:r>
              <a:rPr lang="en-US" altLang="en-US" sz="2000" dirty="0">
                <a:latin typeface="Arial" panose="020B0604020202020204" pitchFamily="34" charset="0"/>
              </a:rPr>
              <a:t> = F</a:t>
            </a:r>
            <a:r>
              <a:rPr lang="en-US" altLang="en-US" sz="2000" baseline="-25000" dirty="0">
                <a:latin typeface="Arial" panose="020B0604020202020204" pitchFamily="34" charset="0"/>
              </a:rPr>
              <a:t>T,4</a:t>
            </a:r>
            <a:r>
              <a:rPr lang="en-US" altLang="en-US" sz="2000" dirty="0">
                <a:latin typeface="Arial" panose="020B0604020202020204" pitchFamily="34" charset="0"/>
              </a:rPr>
              <a:t> + F</a:t>
            </a:r>
            <a:r>
              <a:rPr lang="en-US" altLang="en-US" sz="2000" baseline="-25000" dirty="0">
                <a:latin typeface="Arial" panose="020B0604020202020204" pitchFamily="34" charset="0"/>
              </a:rPr>
              <a:t>T,5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377 = 358 + F</a:t>
            </a:r>
            <a:r>
              <a:rPr lang="en-US" altLang="en-US" sz="2000" baseline="-25000" dirty="0">
                <a:latin typeface="Arial" panose="020B0604020202020204" pitchFamily="34" charset="0"/>
              </a:rPr>
              <a:t>T,5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F</a:t>
            </a:r>
            <a:r>
              <a:rPr lang="en-US" altLang="en-US" sz="2000" baseline="-25000" dirty="0">
                <a:latin typeface="Arial" panose="020B0604020202020204" pitchFamily="34" charset="0"/>
              </a:rPr>
              <a:t>T,5</a:t>
            </a:r>
            <a:r>
              <a:rPr lang="en-US" altLang="en-US" sz="2000" dirty="0">
                <a:latin typeface="Arial" panose="020B0604020202020204" pitchFamily="34" charset="0"/>
              </a:rPr>
              <a:t> = 19 kg/min</a:t>
            </a:r>
          </a:p>
        </p:txBody>
      </p:sp>
      <p:sp>
        <p:nvSpPr>
          <p:cNvPr id="27656" name="TextBox 24">
            <a:extLst>
              <a:ext uri="{FF2B5EF4-FFF2-40B4-BE49-F238E27FC236}">
                <a16:creationId xmlns:a16="http://schemas.microsoft.com/office/drawing/2014/main" id="{D9404144-5CEB-91CA-277C-F1BD7C68D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9" y="601423"/>
            <a:ext cx="1519237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00" b="1"/>
              <a:t>Fresh OJ: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00" b="1"/>
              <a:t>80. wt% W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300" b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300" b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00" b="1"/>
              <a:t>377 kg/min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7EEBA5-8B15-235E-3F3B-59C675DE44B3}"/>
              </a:ext>
            </a:extLst>
          </p:cNvPr>
          <p:cNvSpPr txBox="1"/>
          <p:nvPr/>
        </p:nvSpPr>
        <p:spPr bwMode="auto">
          <a:xfrm>
            <a:off x="9482138" y="1842847"/>
            <a:ext cx="1314450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cs typeface="+mn-cs"/>
              </a:rPr>
              <a:t>5 </a:t>
            </a:r>
            <a:r>
              <a:rPr lang="en-US" sz="1100" b="1" dirty="0" err="1">
                <a:latin typeface="+mn-lt"/>
                <a:cs typeface="+mn-cs"/>
              </a:rPr>
              <a:t>wt</a:t>
            </a:r>
            <a:r>
              <a:rPr lang="en-US" sz="1100" b="1" dirty="0">
                <a:latin typeface="+mn-lt"/>
                <a:cs typeface="+mn-cs"/>
              </a:rPr>
              <a:t>% water</a:t>
            </a:r>
          </a:p>
        </p:txBody>
      </p:sp>
      <p:sp>
        <p:nvSpPr>
          <p:cNvPr id="27658" name="TextBox 1">
            <a:extLst>
              <a:ext uri="{FF2B5EF4-FFF2-40B4-BE49-F238E27FC236}">
                <a16:creationId xmlns:a16="http://schemas.microsoft.com/office/drawing/2014/main" id="{667ECDB4-4539-A7C1-1095-87299AA21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7051" y="1401523"/>
            <a:ext cx="879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Arial" panose="020B0604020202020204" pitchFamily="34" charset="0"/>
              </a:rPr>
              <a:t>20 wt% W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Arial" panose="020B0604020202020204" pitchFamily="34" charset="0"/>
              </a:rPr>
              <a:t>94.3 kg/min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5CD4F0-726C-1F51-4E28-96C553DB9213}"/>
              </a:ext>
            </a:extLst>
          </p:cNvPr>
          <p:cNvSpPr txBox="1"/>
          <p:nvPr/>
        </p:nvSpPr>
        <p:spPr bwMode="auto">
          <a:xfrm>
            <a:off x="10377488" y="61672"/>
            <a:ext cx="1009650" cy="50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latin typeface="+mn-lt"/>
                <a:cs typeface="+mn-cs"/>
              </a:rPr>
              <a:t>Steam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latin typeface="+mn-lt"/>
                <a:cs typeface="+mn-cs"/>
              </a:rPr>
              <a:t>280 kg/min</a:t>
            </a:r>
          </a:p>
        </p:txBody>
      </p:sp>
      <p:sp>
        <p:nvSpPr>
          <p:cNvPr id="27660" name="TextBox 10">
            <a:extLst>
              <a:ext uri="{FF2B5EF4-FFF2-40B4-BE49-F238E27FC236}">
                <a16:creationId xmlns:a16="http://schemas.microsoft.com/office/drawing/2014/main" id="{267444AE-8655-31AA-421B-99247C46E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488" y="693497"/>
            <a:ext cx="19605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00" b="1"/>
              <a:t>80. wt% W</a:t>
            </a:r>
          </a:p>
        </p:txBody>
      </p:sp>
      <p:sp>
        <p:nvSpPr>
          <p:cNvPr id="27661" name="TextBox 28">
            <a:extLst>
              <a:ext uri="{FF2B5EF4-FFF2-40B4-BE49-F238E27FC236}">
                <a16:creationId xmlns:a16="http://schemas.microsoft.com/office/drawing/2014/main" id="{4F5C9B61-5CAE-5360-9C08-6D98B1DDE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2279409"/>
            <a:ext cx="19621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00" b="1"/>
              <a:t>80. wt% W</a:t>
            </a: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42155002-5A2E-2729-20D8-41CD81971CBB}"/>
              </a:ext>
            </a:extLst>
          </p:cNvPr>
          <p:cNvSpPr/>
          <p:nvPr/>
        </p:nvSpPr>
        <p:spPr>
          <a:xfrm rot="10644909">
            <a:off x="4743451" y="4406900"/>
            <a:ext cx="182563" cy="361950"/>
          </a:xfrm>
          <a:prstGeom prst="lef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A6E36710-A332-C3D3-5BA5-83E19B8F6B00}"/>
              </a:ext>
            </a:extLst>
          </p:cNvPr>
          <p:cNvCxnSpPr>
            <a:cxnSpLocks/>
            <a:stCxn id="35" idx="1"/>
          </p:cNvCxnSpPr>
          <p:nvPr/>
        </p:nvCxnSpPr>
        <p:spPr>
          <a:xfrm flipV="1">
            <a:off x="4926014" y="3506789"/>
            <a:ext cx="1762125" cy="1076325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EFD41AF-DB85-157A-D144-36871D01F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914" y="2408238"/>
            <a:ext cx="4598987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Instead of calculating F</a:t>
            </a:r>
            <a:r>
              <a:rPr lang="en-US" altLang="en-US" sz="1800" baseline="-25000">
                <a:latin typeface="Arial" panose="020B0604020202020204" pitchFamily="34" charset="0"/>
              </a:rPr>
              <a:t>T,5</a:t>
            </a:r>
            <a:r>
              <a:rPr lang="en-US" altLang="en-US" sz="1800">
                <a:latin typeface="Arial" panose="020B0604020202020204" pitchFamily="34" charset="0"/>
              </a:rPr>
              <a:t>, you can calculate F</a:t>
            </a:r>
            <a:r>
              <a:rPr lang="en-US" altLang="en-US" sz="1800" baseline="-25000">
                <a:latin typeface="Arial" panose="020B0604020202020204" pitchFamily="34" charset="0"/>
              </a:rPr>
              <a:t>Z,4</a:t>
            </a:r>
            <a:r>
              <a:rPr lang="en-US" altLang="en-US" sz="1800">
                <a:latin typeface="Arial" panose="020B0604020202020204" pitchFamily="34" charset="0"/>
              </a:rPr>
              <a:t> instead…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12735AC-B4D0-FE22-7C6E-3C5ED054FC54}"/>
              </a:ext>
            </a:extLst>
          </p:cNvPr>
          <p:cNvSpPr/>
          <p:nvPr/>
        </p:nvSpPr>
        <p:spPr>
          <a:xfrm>
            <a:off x="6311901" y="4167189"/>
            <a:ext cx="3617913" cy="53022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B0AE7F8-B0DB-E13E-9987-BB47DBBD9487}"/>
              </a:ext>
            </a:extLst>
          </p:cNvPr>
          <p:cNvSpPr/>
          <p:nvPr/>
        </p:nvSpPr>
        <p:spPr>
          <a:xfrm>
            <a:off x="4776789" y="6043614"/>
            <a:ext cx="2327275" cy="53022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68" name="TextBox 12">
            <a:extLst>
              <a:ext uri="{FF2B5EF4-FFF2-40B4-BE49-F238E27FC236}">
                <a16:creationId xmlns:a16="http://schemas.microsoft.com/office/drawing/2014/main" id="{0C9EA963-4E8D-1456-13C4-ABEB1582A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52388"/>
            <a:ext cx="23177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Alternatively…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AD3CC80-8F91-F864-1D12-827CA15C766B}"/>
              </a:ext>
            </a:extLst>
          </p:cNvPr>
          <p:cNvSpPr/>
          <p:nvPr/>
        </p:nvSpPr>
        <p:spPr>
          <a:xfrm>
            <a:off x="7675563" y="976073"/>
            <a:ext cx="406400" cy="434975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B6E1BB-4973-9FD9-D527-85D9836EFA4F}"/>
              </a:ext>
            </a:extLst>
          </p:cNvPr>
          <p:cNvSpPr txBox="1"/>
          <p:nvPr/>
        </p:nvSpPr>
        <p:spPr>
          <a:xfrm>
            <a:off x="9228365" y="4676775"/>
            <a:ext cx="10064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6"/>
                </a:solidFill>
              </a:rPr>
              <a:t>Sig figs!</a:t>
            </a:r>
          </a:p>
        </p:txBody>
      </p:sp>
      <p:pic>
        <p:nvPicPr>
          <p:cNvPr id="11" name="Picture 26" descr="A picture containing beverage, food, fruit drink&#10;&#10;Description automatically generated">
            <a:extLst>
              <a:ext uri="{FF2B5EF4-FFF2-40B4-BE49-F238E27FC236}">
                <a16:creationId xmlns:a16="http://schemas.microsoft.com/office/drawing/2014/main" id="{08ABD01E-CB49-4F60-3FFF-CAA1FC94D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5486401"/>
            <a:ext cx="118427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 animBg="1"/>
      <p:bldP spid="12" grpId="0" animBg="1"/>
      <p:bldP spid="37" grpId="0" animBg="1"/>
      <p:bldP spid="38" grpId="0" animBg="1"/>
      <p:bldP spid="39" grpId="0" animBg="1"/>
      <p:bldP spid="39" grpId="1" animBg="1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D6">
            <a:alpha val="250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03C4B-F94B-8C13-0398-2020E1FBA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64" y="1365142"/>
            <a:ext cx="10207625" cy="461720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2"/>
                </a:solidFill>
              </a:rPr>
              <a:t>Steady State + No Reaction  			in = out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Splitters maintain composition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Draw system borders that save work – </a:t>
            </a:r>
            <a:r>
              <a:rPr lang="en-US" sz="3600" b="1" dirty="0"/>
              <a:t>you can potentially ignore some internal streams!</a:t>
            </a:r>
            <a:endParaRPr lang="en-US" sz="36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Remember sig-figs!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There are multiple ways to solve a problem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Don’t forget your Vitamin C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5059ED7-B8EE-6AB5-C807-5EB0030F57B1}"/>
              </a:ext>
            </a:extLst>
          </p:cNvPr>
          <p:cNvCxnSpPr/>
          <p:nvPr/>
        </p:nvCxnSpPr>
        <p:spPr>
          <a:xfrm>
            <a:off x="6672587" y="1646695"/>
            <a:ext cx="162083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472ADC81-E140-C628-F413-105EF2C9A74C}"/>
              </a:ext>
            </a:extLst>
          </p:cNvPr>
          <p:cNvGrpSpPr>
            <a:grpSpLocks/>
          </p:cNvGrpSpPr>
          <p:nvPr/>
        </p:nvGrpSpPr>
        <p:grpSpPr bwMode="auto">
          <a:xfrm>
            <a:off x="577904" y="1457321"/>
            <a:ext cx="398463" cy="398463"/>
            <a:chOff x="2508721" y="4550610"/>
            <a:chExt cx="1490749" cy="149074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5455B07-B6E9-17B1-1384-4001F6C0D184}"/>
                </a:ext>
              </a:extLst>
            </p:cNvPr>
            <p:cNvSpPr/>
            <p:nvPr/>
          </p:nvSpPr>
          <p:spPr>
            <a:xfrm>
              <a:off x="2657204" y="4699093"/>
              <a:ext cx="1205662" cy="119378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9717" name="Graphic 5" descr="Orange">
              <a:extLst>
                <a:ext uri="{FF2B5EF4-FFF2-40B4-BE49-F238E27FC236}">
                  <a16:creationId xmlns:a16="http://schemas.microsoft.com/office/drawing/2014/main" id="{DFB50C21-AE6E-F097-C580-116AF23A88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721" y="4550610"/>
              <a:ext cx="1490749" cy="1490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012181F-8AB7-5E96-5138-ECF852BDC0BF}"/>
              </a:ext>
            </a:extLst>
          </p:cNvPr>
          <p:cNvGrpSpPr>
            <a:grpSpLocks/>
          </p:cNvGrpSpPr>
          <p:nvPr/>
        </p:nvGrpSpPr>
        <p:grpSpPr bwMode="auto">
          <a:xfrm>
            <a:off x="571659" y="2053706"/>
            <a:ext cx="398463" cy="402336"/>
            <a:chOff x="2508721" y="4550610"/>
            <a:chExt cx="1490749" cy="149074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ACBDB8E-FE3E-476C-8F43-E163CC4BFDBB}"/>
                </a:ext>
              </a:extLst>
            </p:cNvPr>
            <p:cNvSpPr/>
            <p:nvPr/>
          </p:nvSpPr>
          <p:spPr>
            <a:xfrm>
              <a:off x="2657204" y="4699683"/>
              <a:ext cx="1205662" cy="119856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9715" name="Graphic 10" descr="Orange">
              <a:extLst>
                <a:ext uri="{FF2B5EF4-FFF2-40B4-BE49-F238E27FC236}">
                  <a16:creationId xmlns:a16="http://schemas.microsoft.com/office/drawing/2014/main" id="{A65D8A63-D15F-CD4E-6EBE-E870A076B2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721" y="4550610"/>
              <a:ext cx="1490749" cy="1490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B32E30-E8FA-B352-5898-2F472DF4DEFD}"/>
              </a:ext>
            </a:extLst>
          </p:cNvPr>
          <p:cNvGrpSpPr>
            <a:grpSpLocks/>
          </p:cNvGrpSpPr>
          <p:nvPr/>
        </p:nvGrpSpPr>
        <p:grpSpPr bwMode="auto">
          <a:xfrm>
            <a:off x="575353" y="2681570"/>
            <a:ext cx="398463" cy="398462"/>
            <a:chOff x="2508721" y="4550610"/>
            <a:chExt cx="1490749" cy="149074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853074-9913-2C46-858D-94D8EE17A39D}"/>
                </a:ext>
              </a:extLst>
            </p:cNvPr>
            <p:cNvSpPr/>
            <p:nvPr/>
          </p:nvSpPr>
          <p:spPr>
            <a:xfrm>
              <a:off x="2657204" y="4699089"/>
              <a:ext cx="1205662" cy="119379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9713" name="Graphic 13" descr="Orange">
              <a:extLst>
                <a:ext uri="{FF2B5EF4-FFF2-40B4-BE49-F238E27FC236}">
                  <a16:creationId xmlns:a16="http://schemas.microsoft.com/office/drawing/2014/main" id="{BEBD1188-17A4-A379-9163-5DBA9727B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721" y="4550610"/>
              <a:ext cx="1490749" cy="1490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13EEDE-9C36-C879-CADD-DF747B0F5235}"/>
              </a:ext>
            </a:extLst>
          </p:cNvPr>
          <p:cNvGrpSpPr>
            <a:grpSpLocks/>
          </p:cNvGrpSpPr>
          <p:nvPr/>
        </p:nvGrpSpPr>
        <p:grpSpPr bwMode="auto">
          <a:xfrm>
            <a:off x="571658" y="3799979"/>
            <a:ext cx="398463" cy="398462"/>
            <a:chOff x="2508721" y="4550610"/>
            <a:chExt cx="1490749" cy="149074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20AC6E1-4389-EC04-78AC-6869EE27AB4C}"/>
                </a:ext>
              </a:extLst>
            </p:cNvPr>
            <p:cNvSpPr/>
            <p:nvPr/>
          </p:nvSpPr>
          <p:spPr>
            <a:xfrm>
              <a:off x="2657204" y="4699089"/>
              <a:ext cx="1205662" cy="119379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9711" name="Graphic 19" descr="Orange">
              <a:extLst>
                <a:ext uri="{FF2B5EF4-FFF2-40B4-BE49-F238E27FC236}">
                  <a16:creationId xmlns:a16="http://schemas.microsoft.com/office/drawing/2014/main" id="{472E0E4D-E047-BD8C-B119-903E30199E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721" y="4550610"/>
              <a:ext cx="1490749" cy="1490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0ECB18E-C87C-FDDA-BCAF-2C0982CBFCDD}"/>
              </a:ext>
            </a:extLst>
          </p:cNvPr>
          <p:cNvGrpSpPr>
            <a:grpSpLocks/>
          </p:cNvGrpSpPr>
          <p:nvPr/>
        </p:nvGrpSpPr>
        <p:grpSpPr bwMode="auto">
          <a:xfrm>
            <a:off x="571657" y="4417111"/>
            <a:ext cx="398463" cy="398463"/>
            <a:chOff x="2508721" y="4550610"/>
            <a:chExt cx="1490749" cy="149074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03C9B37-746D-CD00-5793-AE77A55C6DC6}"/>
                </a:ext>
              </a:extLst>
            </p:cNvPr>
            <p:cNvSpPr/>
            <p:nvPr/>
          </p:nvSpPr>
          <p:spPr>
            <a:xfrm>
              <a:off x="2657204" y="4699093"/>
              <a:ext cx="1205662" cy="119378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9709" name="Graphic 19" descr="Orange">
              <a:extLst>
                <a:ext uri="{FF2B5EF4-FFF2-40B4-BE49-F238E27FC236}">
                  <a16:creationId xmlns:a16="http://schemas.microsoft.com/office/drawing/2014/main" id="{F2E10693-88AB-B0CD-8571-48E2BAAB5E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721" y="4550610"/>
              <a:ext cx="1490749" cy="1490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7" name="Picture 5" descr="Shape&#10;&#10;Description automatically generated">
            <a:extLst>
              <a:ext uri="{FF2B5EF4-FFF2-40B4-BE49-F238E27FC236}">
                <a16:creationId xmlns:a16="http://schemas.microsoft.com/office/drawing/2014/main" id="{FA9B09FF-596B-8F9D-2446-56568EE9D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99"/>
          <a:stretch>
            <a:fillRect/>
          </a:stretch>
        </p:blipFill>
        <p:spPr bwMode="auto">
          <a:xfrm>
            <a:off x="4878709" y="160468"/>
            <a:ext cx="1798934" cy="123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A picture containing beverage, food, fruit drink&#10;&#10;Description automatically generated">
            <a:extLst>
              <a:ext uri="{FF2B5EF4-FFF2-40B4-BE49-F238E27FC236}">
                <a16:creationId xmlns:a16="http://schemas.microsoft.com/office/drawing/2014/main" id="{5D1E96B4-CB2C-B7FA-5514-8E5F43EDA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5486401"/>
            <a:ext cx="118427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04EA731-723E-93B5-4256-A85DA4BCE560}"/>
              </a:ext>
            </a:extLst>
          </p:cNvPr>
          <p:cNvSpPr txBox="1">
            <a:spLocks/>
          </p:cNvSpPr>
          <p:nvPr/>
        </p:nvSpPr>
        <p:spPr>
          <a:xfrm>
            <a:off x="239349" y="33927"/>
            <a:ext cx="10398851" cy="1011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3.10: Takeaways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AA52FE-9DCC-EEC9-879B-6A876043BAC9}"/>
              </a:ext>
            </a:extLst>
          </p:cNvPr>
          <p:cNvGrpSpPr>
            <a:grpSpLocks/>
          </p:cNvGrpSpPr>
          <p:nvPr/>
        </p:nvGrpSpPr>
        <p:grpSpPr bwMode="auto">
          <a:xfrm>
            <a:off x="571656" y="5017372"/>
            <a:ext cx="398463" cy="398463"/>
            <a:chOff x="2508721" y="4550610"/>
            <a:chExt cx="1490749" cy="149074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3428FD1-45FA-F133-6F30-7F0D56C7CC53}"/>
                </a:ext>
              </a:extLst>
            </p:cNvPr>
            <p:cNvSpPr/>
            <p:nvPr/>
          </p:nvSpPr>
          <p:spPr>
            <a:xfrm>
              <a:off x="2657204" y="4699093"/>
              <a:ext cx="1205662" cy="119378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" name="Graphic 19" descr="Orange">
              <a:extLst>
                <a:ext uri="{FF2B5EF4-FFF2-40B4-BE49-F238E27FC236}">
                  <a16:creationId xmlns:a16="http://schemas.microsoft.com/office/drawing/2014/main" id="{C5834BB1-1FFA-41AF-458F-BA025D2172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721" y="4550610"/>
              <a:ext cx="1490749" cy="1490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19" descr="A close-up of a glass of orange juice&#10;&#10;Description automatically generated">
            <a:extLst>
              <a:ext uri="{FF2B5EF4-FFF2-40B4-BE49-F238E27FC236}">
                <a16:creationId xmlns:a16="http://schemas.microsoft.com/office/drawing/2014/main" id="{21F846EA-76FD-E40C-8F91-C5EA13A8C5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0249" y="4002713"/>
            <a:ext cx="2675901" cy="2675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1271</TotalTime>
  <Words>1352</Words>
  <Application>Microsoft Office PowerPoint</Application>
  <PresentationFormat>Widescreen</PresentationFormat>
  <Paragraphs>234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Exercise 3.10 </vt:lpstr>
      <vt:lpstr>Part (A): What is the flow rate of Stream 2?</vt:lpstr>
      <vt:lpstr>PowerPoint Presentation</vt:lpstr>
      <vt:lpstr>Part (B): A little more intimidating…</vt:lpstr>
      <vt:lpstr>Part (C): 5% “zest” bypasses evaporator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Exercises 3.10</dc:title>
  <dc:creator>Microsoft Office User</dc:creator>
  <cp:lastModifiedBy>Donovan Cho</cp:lastModifiedBy>
  <cp:revision>84</cp:revision>
  <dcterms:created xsi:type="dcterms:W3CDTF">2018-09-13T14:51:08Z</dcterms:created>
  <dcterms:modified xsi:type="dcterms:W3CDTF">2024-09-11T15:22:49Z</dcterms:modified>
</cp:coreProperties>
</file>