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66" r:id="rId2"/>
    <p:sldId id="270" r:id="rId3"/>
    <p:sldId id="281" r:id="rId4"/>
    <p:sldId id="282" r:id="rId5"/>
    <p:sldId id="273" r:id="rId6"/>
    <p:sldId id="277" r:id="rId7"/>
    <p:sldId id="283" r:id="rId8"/>
    <p:sldId id="275" r:id="rId9"/>
    <p:sldId id="280" r:id="rId10"/>
    <p:sldId id="279" r:id="rId11"/>
    <p:sldId id="276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B5151"/>
    <a:srgbClr val="6663EF"/>
    <a:srgbClr val="00B0F0"/>
    <a:srgbClr val="6ECD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14" autoAdjust="0"/>
    <p:restoredTop sz="79724" autoAdjust="0"/>
  </p:normalViewPr>
  <p:slideViewPr>
    <p:cSldViewPr snapToGrid="0" snapToObjects="1">
      <p:cViewPr>
        <p:scale>
          <a:sx n="78" d="100"/>
          <a:sy n="78" d="100"/>
        </p:scale>
        <p:origin x="728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C5EF16F-E56C-3CD0-7C87-6A0AD0CE179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DDE539-802A-502E-B2D2-6D45D1C8CB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BA2D936-928F-BE4A-884C-289ABBF97550}" type="datetimeFigureOut">
              <a:rPr lang="en-US" altLang="en-US"/>
              <a:pPr>
                <a:defRPr/>
              </a:pPr>
              <a:t>9/10/2024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F2E8EB-9E07-C873-CBE4-7D332D698E9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7FA33E-8EC3-CFCF-D3D2-911132C3872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D56E5C1-5571-8446-8ED5-4DD22167E1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75ABD0-8A08-681B-785E-2630526310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E07D4B-DAE7-DAA5-06E3-9564124AB7B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25CAB0A-33F2-9D4D-8098-38088A94F449}" type="datetimeFigureOut">
              <a:rPr lang="en-US" altLang="en-US"/>
              <a:pPr>
                <a:defRPr/>
              </a:pPr>
              <a:t>9/10/2024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BC50C3A-6D77-16DC-3F45-3B3468F4E2E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3C16093-2D68-5DBF-CE42-1E3963009C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8CF46-F6D8-0E50-BB79-A518FBAE901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B67D71-6496-57B4-F7DC-AC6F198499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D9066B8-E37F-4148-AEE8-DE8B756D43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1F098919-9356-C229-8871-B0FCE504F1D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31A588A7-925D-C377-B711-CBBC1C7BBAF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/>
              <a:t>Extraction of oil from soybeans</a:t>
            </a:r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B1BF3AB1-A378-7CD2-C779-9C2C60D9898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DA7C4A7-85B5-7B4A-9109-97B8AEDD0929}" type="slidenum">
              <a:rPr lang="en-US" altLang="en-US" smtClean="0">
                <a:latin typeface="Calibri" panose="020F0502020204030204" pitchFamily="34" charset="0"/>
              </a:rPr>
              <a:pPr/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536EB505-5F5B-73E3-0237-F4ABE8BF654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86799CFA-D6CE-DA42-C1E5-756F81F67BB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NOTE: One more sig fig can be achieved by using the unrounded values of the flow rates. The more accurate result is 0.045 kg/min, which can be calculated using the total mass or with a mass balance on hexane. </a:t>
            </a:r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FE349EF8-49D0-8AF4-688E-2A67EC1F92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03C80F0-96C8-0C4E-A161-20C7D24B45BD}" type="slidenum">
              <a:rPr lang="en-US" altLang="en-US" smtClean="0">
                <a:latin typeface="Calibri" panose="020F0502020204030204" pitchFamily="34" charset="0"/>
              </a:rPr>
              <a:pPr/>
              <a:t>10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639E1A1C-D8D1-A8F2-24C8-C97778B2662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B38ECE84-285E-E658-A88E-EE02440EEE4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Conservation of mass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No need to worry about recycle loop, draw system boundary to include both units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913738E4-8EE4-6858-EA45-821B410D18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0C980D-0D4A-3842-936B-0CDB3FCA634B}" type="slidenum">
              <a:rPr lang="en-US" altLang="en-US" smtClean="0">
                <a:latin typeface="Calibri" panose="020F0502020204030204" pitchFamily="34" charset="0"/>
              </a:rPr>
              <a:pPr/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2AA6A70E-0738-1DB0-7360-05C284347EF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85B02C2-85D9-AD2E-32E2-E34535FD20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lphaUcParenBoth"/>
              <a:defRPr/>
            </a:pPr>
            <a:r>
              <a:rPr lang="en-US" dirty="0"/>
              <a:t>Calculate the flow rate and composition of stream 2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Use O,P,F to represent oil, protein, and fiber, respectively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D483D423-5E39-249C-10FE-D667D7DCEB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45BC425-30FF-154C-8A7B-163F02B2CE50}" type="slidenum">
              <a:rPr lang="en-US" altLang="en-US" smtClean="0">
                <a:latin typeface="Calibri" panose="020F0502020204030204" pitchFamily="34" charset="0"/>
              </a:rPr>
              <a:pPr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2AA6A70E-0738-1DB0-7360-05C284347EF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85B02C2-85D9-AD2E-32E2-E34535FD20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In Part A, we need the flow rate and composition of stream 2. 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Where should we draw the system borders?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Draw border around oil extractor, or whole system. Either one works.</a:t>
            </a:r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D483D423-5E39-249C-10FE-D667D7DCEB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45BC425-30FF-154C-8A7B-163F02B2CE50}" type="slidenum">
              <a:rPr lang="en-US" altLang="en-US" smtClean="0">
                <a:latin typeface="Calibri" panose="020F0502020204030204" pitchFamily="34" charset="0"/>
              </a:rPr>
              <a:pPr/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035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2AA6A70E-0738-1DB0-7360-05C284347EF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85B02C2-85D9-AD2E-32E2-E34535FD20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Protein and fiber only come into the system and exit in one stream: could be easy to work with.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Overall mass balance? [pause]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Total In = Total Out 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No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Species balance on Protein and Fiber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D483D423-5E39-249C-10FE-D667D7DCEB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45BC425-30FF-154C-8A7B-163F02B2CE50}" type="slidenum">
              <a:rPr lang="en-US" altLang="en-US" smtClean="0">
                <a:latin typeface="Calibri" panose="020F0502020204030204" pitchFamily="34" charset="0"/>
              </a:rPr>
              <a:pPr/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4576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057D33CA-EF3B-8E47-6F41-571850ED0A9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357C85FA-8A76-AB10-A255-38946821BFB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8864DA28-C427-FD31-0EAB-E75C66A203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B0773E3-D1A8-EF4E-9387-A0E891F68DF5}" type="slidenum">
              <a:rPr lang="en-US" altLang="en-US" smtClean="0">
                <a:latin typeface="Calibri" panose="020F0502020204030204" pitchFamily="34" charset="0"/>
              </a:rPr>
              <a:pPr/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55982917-0BC2-F319-7472-9B1305BA5AC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55D07FFC-EE5E-EF9A-8BB0-46417A0190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4E93D0DD-E7B1-D99E-1DB2-F36156FB71D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33D0983-D6D9-F34B-81B3-8EDD0CCB2563}" type="slidenum">
              <a:rPr lang="en-US" altLang="en-US" smtClean="0">
                <a:latin typeface="Calibri" panose="020F0502020204030204" pitchFamily="34" charset="0"/>
              </a:rPr>
              <a:pPr/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2AA6A70E-0738-1DB0-7360-05C284347EF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85B02C2-85D9-AD2E-32E2-E34535FD20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Hexane and Oil only come into the system and exit in one stream: could be easy to work with. 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System borders?? [PAUSE]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D483D423-5E39-249C-10FE-D667D7DCEB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45BC425-30FF-154C-8A7B-163F02B2CE50}" type="slidenum">
              <a:rPr lang="en-US" altLang="en-US" smtClean="0">
                <a:latin typeface="Calibri" panose="020F0502020204030204" pitchFamily="34" charset="0"/>
              </a:rPr>
              <a:pPr/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1225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A18B795B-217E-FA52-4ED8-3BF34742D65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5352CEBC-C151-5E0D-452A-DAD0FF6B61F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NOTE: One more sig fig can be achieved by using the unrounded values of the flow rates. The more accurate result is 0.045 kg/min, which can be calculated using the total mass or with a mass balance on hexane. </a:t>
            </a:r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81107A50-0C26-186F-BBB0-6AD72E2E89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BFD5C2F-EB10-3146-A79A-F2F6C873604A}" type="slidenum">
              <a:rPr lang="en-US" altLang="en-US" smtClean="0">
                <a:latin typeface="Calibri" panose="020F0502020204030204" pitchFamily="34" charset="0"/>
              </a:rPr>
              <a:pPr/>
              <a:t>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12CFD42C-5E1E-BBC6-07F0-51CCA8B8076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4614FA04-1F05-CB14-EEE8-DC5E711B4B8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NOTE: One more sig fig can be achieved by using the unrounded values of the flow rates. The more accurate result is 0.045 kg/min, which can be calculated using the total mass or with a mass balance on hexane. </a:t>
            </a:r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40F91B44-232F-D4E8-ACB0-44B530C877A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868BD49-2313-BF43-8933-442797B0A1C9}" type="slidenum">
              <a:rPr lang="en-US" altLang="en-US" smtClean="0">
                <a:latin typeface="Calibri" panose="020F0502020204030204" pitchFamily="34" charset="0"/>
              </a:rPr>
              <a:pPr/>
              <a:t>9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DF500E-FF90-DE7B-929F-1A209E242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B1707-29BA-E147-8045-08B594AD0CDD}" type="datetimeFigureOut">
              <a:rPr lang="en-US" altLang="en-US"/>
              <a:pPr>
                <a:defRPr/>
              </a:pPr>
              <a:t>9/10/2024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37DF58-754F-95EB-9698-A85ADCBBD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463C06-C588-AE83-8B71-27F23B35B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80FD5-19EE-214D-B2D7-0E7DA1FF35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2375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D6758C-EF63-93A3-C6AB-052FDEA7C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2EA90-163D-0347-B7A6-14EAE9DF59E6}" type="datetimeFigureOut">
              <a:rPr lang="en-US" altLang="en-US"/>
              <a:pPr>
                <a:defRPr/>
              </a:pPr>
              <a:t>9/10/2024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60232A-29AF-56C4-7735-B7B0506B8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F223ED-9EFB-6D71-A20B-EDBCEB3CC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0C523-CAEE-FD4F-BAE9-9B5E1A76A8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7317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23668C-E77E-178A-D94C-0C14A267B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155EB-9AD9-C44E-AF3D-E0FEE23F3721}" type="datetimeFigureOut">
              <a:rPr lang="en-US" altLang="en-US"/>
              <a:pPr>
                <a:defRPr/>
              </a:pPr>
              <a:t>9/10/2024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AA262-3637-D2CE-E59A-67BEB7542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1C1B31-0F4F-43CC-1DA1-B21D73655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7ABD5-9A69-7949-9457-7CCAD6DA41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8434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88EF-8830-CA1B-00B0-AB7556DAA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67F4C-7AF5-F744-A757-112C46F785F3}" type="datetimeFigureOut">
              <a:rPr lang="en-US" altLang="en-US"/>
              <a:pPr>
                <a:defRPr/>
              </a:pPr>
              <a:t>9/10/2024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A79E6E-55DE-FEAD-6652-A079DD343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478F4E-C849-8750-52E9-A1FE9F78B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37A9A-BAB7-E445-94D2-8E648C1865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1933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AD01F-FF94-17DD-9A36-AD0CC2E64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8A4D0-4475-6840-99E4-DA5FCC6CA42C}" type="datetimeFigureOut">
              <a:rPr lang="en-US" altLang="en-US"/>
              <a:pPr>
                <a:defRPr/>
              </a:pPr>
              <a:t>9/10/2024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6D2B68-D636-D295-3480-6015B4430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BDFA4E-C0A3-2811-6A08-1F19B5456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4FE73-7111-6A49-9E41-E78321B30E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7630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2B8398E-A9E3-E8C7-932C-60C7919A0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31244-94ED-9C42-BD26-3685AD3E57DE}" type="datetimeFigureOut">
              <a:rPr lang="en-US" altLang="en-US"/>
              <a:pPr>
                <a:defRPr/>
              </a:pPr>
              <a:t>9/10/2024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DDBA6BC-852F-A2C1-B1CD-41C60569C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4A016CB-916E-3DE7-F7B9-95FAB0E1B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10354-3693-2D43-907B-5935F97CC9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3524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A9319FA-E4E9-1DAE-52EB-768529361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26895-02CE-CE4B-A7E3-07946EB76034}" type="datetimeFigureOut">
              <a:rPr lang="en-US" altLang="en-US"/>
              <a:pPr>
                <a:defRPr/>
              </a:pPr>
              <a:t>9/10/2024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1665D8B-4E07-20C6-B27D-6041197A2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DFFDA49-A1BF-5A92-A534-86726DC4E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7F30C-C2D6-9B4E-A6D0-20E2A83E55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9643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6BFB34E-DAFA-6124-FC10-B6F8C1C31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00D94-850A-9D42-B317-2BF606F7B92D}" type="datetimeFigureOut">
              <a:rPr lang="en-US" altLang="en-US"/>
              <a:pPr>
                <a:defRPr/>
              </a:pPr>
              <a:t>9/10/2024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86372CA-DBAE-3C89-962A-0FABA5657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BA4A68D-7F4D-28E0-9F97-E25BB0521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0DFB6-6683-8F4F-B1C9-AEDA9F49A2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2121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0A27513-A3ED-F8C5-AFE0-1413021D5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A2E09-BD7E-264E-813C-2465C761E065}" type="datetimeFigureOut">
              <a:rPr lang="en-US" altLang="en-US"/>
              <a:pPr>
                <a:defRPr/>
              </a:pPr>
              <a:t>9/10/2024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2CDEA75-6F84-51DA-90F8-A26E4BDB2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7687276-8CAF-7949-3E61-085797BEB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3182F-D2A9-204F-B2FE-B250C6AEA1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1391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0B11167-7F47-4403-E920-4EFC4612E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84A34-A030-6745-938E-EBB795161C86}" type="datetimeFigureOut">
              <a:rPr lang="en-US" altLang="en-US"/>
              <a:pPr>
                <a:defRPr/>
              </a:pPr>
              <a:t>9/10/2024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CA90B5D-182D-95EB-6A2F-C0353A607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521982B-5381-1E87-E360-34B159DC9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1F6FE-351E-D048-AF6C-9A9073AAFC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8529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7AED8C6-95C4-46AF-6BC5-5D6EA6E83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24A29-B7BF-6E41-9B9D-784D20577931}" type="datetimeFigureOut">
              <a:rPr lang="en-US" altLang="en-US"/>
              <a:pPr>
                <a:defRPr/>
              </a:pPr>
              <a:t>9/10/2024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18BA70C-9DDD-2714-4D13-3B18588BD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0465353-36DF-7D51-C4AA-F96186E2F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A5C2D-DCC2-CE4A-B7EC-611199047C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9343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D7680A0-D1FB-3184-2C0B-BD31499B92C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E276D28-5EB3-AD79-BB7E-FC072DA2972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71E18A-A2BD-20B7-11B4-4F9B3E8F70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13E47A0-A57D-B348-9220-008201637532}" type="datetimeFigureOut">
              <a:rPr lang="en-US" altLang="en-US"/>
              <a:pPr>
                <a:defRPr/>
              </a:pPr>
              <a:t>9/10/2024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F8B8C-BFF6-EA29-7119-C4CE55066D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869328-7F5A-BEB0-0E81-503C4F2A10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459A94C-301B-2846-8B45-3C9E8BDF7C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235D0DDC-5EEE-F371-8E9E-037EF1C07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6673"/>
            <a:ext cx="7886700" cy="1325563"/>
          </a:xfrm>
        </p:spPr>
        <p:txBody>
          <a:bodyPr/>
          <a:lstStyle/>
          <a:p>
            <a:pPr algn="ctr" eaLnBrk="1" hangingPunct="1"/>
            <a:r>
              <a:rPr lang="en-US" altLang="en-US" dirty="0">
                <a:latin typeface="Grandview" panose="020B0502040204020203" pitchFamily="34" charset="0"/>
              </a:rPr>
              <a:t>Exercise 3.24</a:t>
            </a:r>
          </a:p>
        </p:txBody>
      </p:sp>
      <p:sp>
        <p:nvSpPr>
          <p:cNvPr id="4099" name="Rectangle 1">
            <a:extLst>
              <a:ext uri="{FF2B5EF4-FFF2-40B4-BE49-F238E27FC236}">
                <a16:creationId xmlns:a16="http://schemas.microsoft.com/office/drawing/2014/main" id="{0620AECF-1BA4-B0CD-B350-CECF58180B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4281" y="5200649"/>
            <a:ext cx="4882243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Grandview" panose="020B0502040204020203" pitchFamily="34" charset="0"/>
              </a:rPr>
              <a:t>Created by </a:t>
            </a:r>
            <a:r>
              <a:rPr lang="en-US" altLang="en-US" sz="1800" dirty="0" err="1">
                <a:latin typeface="Grandview" panose="020B0502040204020203" pitchFamily="34" charset="0"/>
              </a:rPr>
              <a:t>Jiamin</a:t>
            </a:r>
            <a:r>
              <a:rPr lang="en-US" altLang="en-US" sz="1800" dirty="0">
                <a:latin typeface="Grandview" panose="020B0502040204020203" pitchFamily="34" charset="0"/>
              </a:rPr>
              <a:t> Zhang </a:t>
            </a:r>
            <a:r>
              <a:rPr lang="fr-FR" altLang="en-US" sz="1800" dirty="0">
                <a:latin typeface="Grandview" panose="020B0502040204020203" pitchFamily="34" charset="0"/>
              </a:rPr>
              <a:t>’</a:t>
            </a:r>
            <a:r>
              <a:rPr lang="en-US" altLang="en-US" sz="1800" dirty="0">
                <a:latin typeface="Grandview" panose="020B0502040204020203" pitchFamily="34" charset="0"/>
              </a:rPr>
              <a:t>16 and Maxine Chan ’16 Revised by Amy Penick </a:t>
            </a:r>
            <a:r>
              <a:rPr lang="uk-UA" altLang="en-US" sz="1800" dirty="0">
                <a:latin typeface="Grandview" panose="020B0502040204020203" pitchFamily="34" charset="0"/>
              </a:rPr>
              <a:t>’</a:t>
            </a:r>
            <a:r>
              <a:rPr lang="en-US" altLang="en-US" sz="1800" dirty="0">
                <a:latin typeface="Grandview" panose="020B0502040204020203" pitchFamily="34" charset="0"/>
              </a:rPr>
              <a:t>17, Anderson Luke ‘18, Joe Hassler ’18, Max Serota ’22, </a:t>
            </a:r>
            <a:r>
              <a:rPr lang="en-US" altLang="en-US" sz="1800" dirty="0" err="1">
                <a:latin typeface="Grandview" panose="020B0502040204020203" pitchFamily="34" charset="0"/>
              </a:rPr>
              <a:t>Sanna</a:t>
            </a:r>
            <a:r>
              <a:rPr lang="en-US" altLang="en-US" sz="1800" dirty="0">
                <a:latin typeface="Grandview" panose="020B0502040204020203" pitchFamily="34" charset="0"/>
              </a:rPr>
              <a:t> Vedrine ‘23, Ailen Lao ’23, Austin Kwan ’24, Lauren de Silva ‘25 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714F672D-8FF6-B6AE-33A8-0D0E1C93C9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050" y="1237114"/>
            <a:ext cx="3963535" cy="3963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50DDC87-6675-A368-762B-1D7EF07356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8388" y="3900488"/>
            <a:ext cx="3207398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2400" dirty="0">
                <a:latin typeface="Grandview" panose="020B0502040204020203" pitchFamily="34" charset="0"/>
              </a:rPr>
              <a:t>Check our Answer!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B067D79-386D-78FA-7A6B-5F9C71F6B1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8388" y="4249738"/>
            <a:ext cx="3319462" cy="4635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2400" dirty="0">
                <a:latin typeface="Grandview" panose="020B0502040204020203" pitchFamily="34" charset="0"/>
              </a:rPr>
              <a:t>Conservation of mass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05B9EBF-CE56-84D6-25D9-45F66EA3AF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363" y="4711700"/>
            <a:ext cx="4830762" cy="2515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altLang="en-US" sz="1800" dirty="0">
                <a:solidFill>
                  <a:srgbClr val="CC00FF"/>
                </a:solidFill>
                <a:latin typeface="Grandview" panose="020B0502040204020203" pitchFamily="34" charset="0"/>
              </a:rPr>
              <a:t>	</a:t>
            </a:r>
            <a:r>
              <a:rPr lang="en-US" altLang="en-US" sz="2400" dirty="0" err="1">
                <a:solidFill>
                  <a:srgbClr val="ED7D31"/>
                </a:solidFill>
                <a:latin typeface="Grandview" panose="020B0502040204020203" pitchFamily="34" charset="0"/>
              </a:rPr>
              <a:t>F</a:t>
            </a:r>
            <a:r>
              <a:rPr lang="en-US" altLang="en-US" sz="2400" baseline="-25000" dirty="0" err="1">
                <a:solidFill>
                  <a:srgbClr val="ED7D31"/>
                </a:solidFill>
                <a:latin typeface="Grandview" panose="020B0502040204020203" pitchFamily="34" charset="0"/>
              </a:rPr>
              <a:t>T,in</a:t>
            </a:r>
            <a:r>
              <a:rPr lang="en-US" altLang="en-US" sz="2400" dirty="0">
                <a:solidFill>
                  <a:srgbClr val="ED7D31"/>
                </a:solidFill>
                <a:latin typeface="Grandview" panose="020B0502040204020203" pitchFamily="34" charset="0"/>
              </a:rPr>
              <a:t>  =  </a:t>
            </a:r>
            <a:r>
              <a:rPr lang="en-US" altLang="en-US" sz="2400" dirty="0" err="1">
                <a:solidFill>
                  <a:srgbClr val="ED7D31"/>
                </a:solidFill>
                <a:latin typeface="Grandview" panose="020B0502040204020203" pitchFamily="34" charset="0"/>
              </a:rPr>
              <a:t>F</a:t>
            </a:r>
            <a:r>
              <a:rPr lang="en-US" altLang="en-US" sz="2400" baseline="-25000" dirty="0" err="1">
                <a:solidFill>
                  <a:srgbClr val="ED7D31"/>
                </a:solidFill>
                <a:latin typeface="Grandview" panose="020B0502040204020203" pitchFamily="34" charset="0"/>
              </a:rPr>
              <a:t>T,out</a:t>
            </a:r>
            <a:endParaRPr lang="en-US" altLang="en-US" sz="2400" baseline="-25000" dirty="0">
              <a:solidFill>
                <a:srgbClr val="ED7D31"/>
              </a:solidFill>
              <a:latin typeface="Grandview" panose="020B0502040204020203" pitchFamily="34" charset="0"/>
            </a:endParaRPr>
          </a:p>
          <a:p>
            <a:pPr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altLang="en-US" sz="2400" dirty="0">
                <a:latin typeface="Grandview" panose="020B0502040204020203" pitchFamily="34" charset="0"/>
              </a:rPr>
              <a:t>	F</a:t>
            </a:r>
            <a:r>
              <a:rPr lang="en-US" altLang="en-US" sz="2400" baseline="-25000" dirty="0">
                <a:latin typeface="Grandview" panose="020B0502040204020203" pitchFamily="34" charset="0"/>
              </a:rPr>
              <a:t>T,1</a:t>
            </a:r>
            <a:r>
              <a:rPr lang="en-US" altLang="en-US" sz="2400" dirty="0">
                <a:latin typeface="Grandview" panose="020B0502040204020203" pitchFamily="34" charset="0"/>
              </a:rPr>
              <a:t> + F</a:t>
            </a:r>
            <a:r>
              <a:rPr lang="en-US" altLang="en-US" sz="2400" baseline="-25000" dirty="0">
                <a:latin typeface="Grandview" panose="020B0502040204020203" pitchFamily="34" charset="0"/>
              </a:rPr>
              <a:t>T,5</a:t>
            </a:r>
            <a:r>
              <a:rPr lang="en-US" altLang="en-US" sz="2400" dirty="0">
                <a:latin typeface="Grandview" panose="020B0502040204020203" pitchFamily="34" charset="0"/>
              </a:rPr>
              <a:t> = F</a:t>
            </a:r>
            <a:r>
              <a:rPr lang="en-US" altLang="en-US" sz="2400" baseline="-25000" dirty="0">
                <a:latin typeface="Grandview" panose="020B0502040204020203" pitchFamily="34" charset="0"/>
              </a:rPr>
              <a:t>T,2</a:t>
            </a:r>
            <a:r>
              <a:rPr lang="en-US" altLang="en-US" sz="2400" dirty="0">
                <a:latin typeface="Grandview" panose="020B0502040204020203" pitchFamily="34" charset="0"/>
              </a:rPr>
              <a:t> + F</a:t>
            </a:r>
            <a:r>
              <a:rPr lang="en-US" altLang="en-US" sz="2400" baseline="-25000" dirty="0">
                <a:latin typeface="Grandview" panose="020B0502040204020203" pitchFamily="34" charset="0"/>
              </a:rPr>
              <a:t>T,6</a:t>
            </a:r>
            <a:r>
              <a:rPr lang="en-US" altLang="en-US" sz="2400" dirty="0">
                <a:latin typeface="Grandview" panose="020B0502040204020203" pitchFamily="34" charset="0"/>
              </a:rPr>
              <a:t> </a:t>
            </a:r>
          </a:p>
          <a:p>
            <a:pPr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altLang="en-US" sz="2400" dirty="0">
                <a:latin typeface="Grandview" panose="020B0502040204020203" pitchFamily="34" charset="0"/>
              </a:rPr>
              <a:t>	2.3 + 0.05 = 1.5 + 0.85</a:t>
            </a:r>
          </a:p>
          <a:p>
            <a:pPr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altLang="en-US" sz="2400" dirty="0">
                <a:latin typeface="Grandview" panose="020B0502040204020203" pitchFamily="34" charset="0"/>
              </a:rPr>
              <a:t>	2.35 kg/min =  2.35 kg/min</a:t>
            </a:r>
          </a:p>
          <a:p>
            <a:pPr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altLang="en-US" sz="1800" dirty="0">
                <a:latin typeface="Grandview" panose="020B0502040204020203" pitchFamily="34" charset="0"/>
              </a:rPr>
              <a:t>	</a:t>
            </a:r>
          </a:p>
        </p:txBody>
      </p:sp>
      <p:grpSp>
        <p:nvGrpSpPr>
          <p:cNvPr id="22534" name="Group 81">
            <a:extLst>
              <a:ext uri="{FF2B5EF4-FFF2-40B4-BE49-F238E27FC236}">
                <a16:creationId xmlns:a16="http://schemas.microsoft.com/office/drawing/2014/main" id="{83CEEEE3-AAF8-1A4D-F543-5798C84497EE}"/>
              </a:ext>
            </a:extLst>
          </p:cNvPr>
          <p:cNvGrpSpPr>
            <a:grpSpLocks/>
          </p:cNvGrpSpPr>
          <p:nvPr/>
        </p:nvGrpSpPr>
        <p:grpSpPr bwMode="auto">
          <a:xfrm>
            <a:off x="3024188" y="336550"/>
            <a:ext cx="4611687" cy="3429000"/>
            <a:chOff x="1397334" y="472849"/>
            <a:chExt cx="7327306" cy="5552599"/>
          </a:xfrm>
        </p:grpSpPr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88DD87BA-6E16-6422-E616-2E742C8A7EF3}"/>
                </a:ext>
              </a:extLst>
            </p:cNvPr>
            <p:cNvCxnSpPr/>
            <p:nvPr/>
          </p:nvCxnSpPr>
          <p:spPr>
            <a:xfrm>
              <a:off x="1775680" y="472849"/>
              <a:ext cx="0" cy="2164485"/>
            </a:xfrm>
            <a:prstGeom prst="straightConnector1">
              <a:avLst/>
            </a:prstGeom>
            <a:ln w="38100" cmpd="sng"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547" name="Group 80">
              <a:extLst>
                <a:ext uri="{FF2B5EF4-FFF2-40B4-BE49-F238E27FC236}">
                  <a16:creationId xmlns:a16="http://schemas.microsoft.com/office/drawing/2014/main" id="{500F322D-FD69-4490-A6F8-EABCABE3937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97334" y="472849"/>
              <a:ext cx="7327306" cy="5552599"/>
              <a:chOff x="1397334" y="472849"/>
              <a:chExt cx="7327306" cy="5552599"/>
            </a:xfrm>
          </p:grpSpPr>
          <p:grpSp>
            <p:nvGrpSpPr>
              <p:cNvPr id="22548" name="Group 73">
                <a:extLst>
                  <a:ext uri="{FF2B5EF4-FFF2-40B4-BE49-F238E27FC236}">
                    <a16:creationId xmlns:a16="http://schemas.microsoft.com/office/drawing/2014/main" id="{4E9C1F53-B8C7-5E9C-697B-90F69946E34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97334" y="472849"/>
                <a:ext cx="7327306" cy="5552599"/>
                <a:chOff x="1397334" y="486359"/>
                <a:chExt cx="7327306" cy="5552599"/>
              </a:xfrm>
            </p:grpSpPr>
            <p:sp>
              <p:nvSpPr>
                <p:cNvPr id="46" name="Rectangle 45">
                  <a:extLst>
                    <a:ext uri="{FF2B5EF4-FFF2-40B4-BE49-F238E27FC236}">
                      <a16:creationId xmlns:a16="http://schemas.microsoft.com/office/drawing/2014/main" id="{972E0A46-A37D-B7A3-7FD2-43998BA77C5F}"/>
                    </a:ext>
                  </a:extLst>
                </p:cNvPr>
                <p:cNvSpPr/>
                <p:nvPr/>
              </p:nvSpPr>
              <p:spPr>
                <a:xfrm>
                  <a:off x="1397334" y="2637992"/>
                  <a:ext cx="1833718" cy="876590"/>
                </a:xfrm>
                <a:prstGeom prst="rect">
                  <a:avLst/>
                </a:prstGeom>
                <a:noFill/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  <p:sp>
              <p:nvSpPr>
                <p:cNvPr id="47" name="Rectangle 46">
                  <a:extLst>
                    <a:ext uri="{FF2B5EF4-FFF2-40B4-BE49-F238E27FC236}">
                      <a16:creationId xmlns:a16="http://schemas.microsoft.com/office/drawing/2014/main" id="{6E98C325-A34F-1220-A4B6-18610E96C343}"/>
                    </a:ext>
                  </a:extLst>
                </p:cNvPr>
                <p:cNvSpPr/>
                <p:nvPr/>
              </p:nvSpPr>
              <p:spPr>
                <a:xfrm>
                  <a:off x="5445639" y="2637992"/>
                  <a:ext cx="1833719" cy="876590"/>
                </a:xfrm>
                <a:prstGeom prst="rect">
                  <a:avLst/>
                </a:prstGeom>
                <a:noFill/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  <p:grpSp>
              <p:nvGrpSpPr>
                <p:cNvPr id="22554" name="Group 28">
                  <a:extLst>
                    <a:ext uri="{FF2B5EF4-FFF2-40B4-BE49-F238E27FC236}">
                      <a16:creationId xmlns:a16="http://schemas.microsoft.com/office/drawing/2014/main" id="{8184BC17-DE25-AD9B-B23A-E87E581F48D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695222" y="1524000"/>
                  <a:ext cx="3175000" cy="1114779"/>
                  <a:chOff x="2695222" y="1524000"/>
                  <a:chExt cx="3372556" cy="1114779"/>
                </a:xfrm>
              </p:grpSpPr>
              <p:cxnSp>
                <p:nvCxnSpPr>
                  <p:cNvPr id="27650" name="Elbow Connector 18">
                    <a:extLst>
                      <a:ext uri="{FF2B5EF4-FFF2-40B4-BE49-F238E27FC236}">
                        <a16:creationId xmlns:a16="http://schemas.microsoft.com/office/drawing/2014/main" id="{DB67029B-5184-8FA2-68F0-C0918545903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696390" y="1524900"/>
                    <a:ext cx="3370500" cy="1113092"/>
                  </a:xfrm>
                  <a:prstGeom prst="bentConnector3">
                    <a:avLst>
                      <a:gd name="adj1" fmla="val 628"/>
                    </a:avLst>
                  </a:prstGeom>
                  <a:ln w="38100" cmpd="sng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651" name="Straight Arrow Connector 27650">
                    <a:extLst>
                      <a:ext uri="{FF2B5EF4-FFF2-40B4-BE49-F238E27FC236}">
                        <a16:creationId xmlns:a16="http://schemas.microsoft.com/office/drawing/2014/main" id="{5DE0D548-83BD-DFF7-A311-5C0DA0682232}"/>
                      </a:ext>
                    </a:extLst>
                  </p:cNvPr>
                  <p:cNvCxnSpPr/>
                  <p:nvPr/>
                </p:nvCxnSpPr>
                <p:spPr>
                  <a:xfrm>
                    <a:off x="6066890" y="1524900"/>
                    <a:ext cx="0" cy="1113092"/>
                  </a:xfrm>
                  <a:prstGeom prst="straightConnector1">
                    <a:avLst/>
                  </a:prstGeom>
                  <a:ln w="38100" cmpd="sng">
                    <a:solidFill>
                      <a:srgbClr val="000000"/>
                    </a:solidFill>
                    <a:tailEnd type="arrow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2555" name="Group 29">
                  <a:extLst>
                    <a:ext uri="{FF2B5EF4-FFF2-40B4-BE49-F238E27FC236}">
                      <a16:creationId xmlns:a16="http://schemas.microsoft.com/office/drawing/2014/main" id="{719686F0-3C1C-FCF3-7AF8-8A042BE8058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flipH="1" flipV="1">
                  <a:off x="2695222" y="3517900"/>
                  <a:ext cx="3175000" cy="1114779"/>
                  <a:chOff x="2695222" y="1524000"/>
                  <a:chExt cx="3372556" cy="1114779"/>
                </a:xfrm>
              </p:grpSpPr>
              <p:cxnSp>
                <p:nvCxnSpPr>
                  <p:cNvPr id="27648" name="Elbow Connector 30">
                    <a:extLst>
                      <a:ext uri="{FF2B5EF4-FFF2-40B4-BE49-F238E27FC236}">
                        <a16:creationId xmlns:a16="http://schemas.microsoft.com/office/drawing/2014/main" id="{54F8A094-C0AB-23BA-8C8C-BD2F51F22AA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696110" y="1523864"/>
                    <a:ext cx="3370500" cy="1115662"/>
                  </a:xfrm>
                  <a:prstGeom prst="bentConnector3">
                    <a:avLst>
                      <a:gd name="adj1" fmla="val 628"/>
                    </a:avLst>
                  </a:prstGeom>
                  <a:ln w="38100" cmpd="sng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649" name="Straight Arrow Connector 27648">
                    <a:extLst>
                      <a:ext uri="{FF2B5EF4-FFF2-40B4-BE49-F238E27FC236}">
                        <a16:creationId xmlns:a16="http://schemas.microsoft.com/office/drawing/2014/main" id="{DF4344DE-5CC8-7DF0-699A-9703B1620ABF}"/>
                      </a:ext>
                    </a:extLst>
                  </p:cNvPr>
                  <p:cNvCxnSpPr/>
                  <p:nvPr/>
                </p:nvCxnSpPr>
                <p:spPr>
                  <a:xfrm>
                    <a:off x="6066610" y="1523864"/>
                    <a:ext cx="0" cy="1115662"/>
                  </a:xfrm>
                  <a:prstGeom prst="straightConnector1">
                    <a:avLst/>
                  </a:prstGeom>
                  <a:ln w="38100" cmpd="sng">
                    <a:solidFill>
                      <a:srgbClr val="000000"/>
                    </a:solidFill>
                    <a:tailEnd type="arrow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2" name="Straight Arrow Connector 51">
                  <a:extLst>
                    <a:ext uri="{FF2B5EF4-FFF2-40B4-BE49-F238E27FC236}">
                      <a16:creationId xmlns:a16="http://schemas.microsoft.com/office/drawing/2014/main" id="{39128565-292E-8A74-2531-F80FA4277017}"/>
                    </a:ext>
                  </a:extLst>
                </p:cNvPr>
                <p:cNvCxnSpPr/>
                <p:nvPr/>
              </p:nvCxnSpPr>
              <p:spPr>
                <a:xfrm>
                  <a:off x="1775680" y="3517153"/>
                  <a:ext cx="0" cy="2521805"/>
                </a:xfrm>
                <a:prstGeom prst="straightConnector1">
                  <a:avLst/>
                </a:prstGeom>
                <a:ln w="38100" cmpd="sng">
                  <a:solidFill>
                    <a:srgbClr val="000000"/>
                  </a:solidFill>
                  <a:tailEnd type="arrow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Arrow Connector 54">
                  <a:extLst>
                    <a:ext uri="{FF2B5EF4-FFF2-40B4-BE49-F238E27FC236}">
                      <a16:creationId xmlns:a16="http://schemas.microsoft.com/office/drawing/2014/main" id="{12E5F7EE-FA47-669E-8623-080BDE1D1381}"/>
                    </a:ext>
                  </a:extLst>
                </p:cNvPr>
                <p:cNvCxnSpPr/>
                <p:nvPr/>
              </p:nvCxnSpPr>
              <p:spPr>
                <a:xfrm>
                  <a:off x="6888399" y="486359"/>
                  <a:ext cx="0" cy="2151633"/>
                </a:xfrm>
                <a:prstGeom prst="straightConnector1">
                  <a:avLst/>
                </a:prstGeom>
                <a:ln w="38100" cmpd="sng">
                  <a:solidFill>
                    <a:srgbClr val="000000"/>
                  </a:solidFill>
                  <a:tailEnd type="arrow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Arrow Connector 59">
                  <a:extLst>
                    <a:ext uri="{FF2B5EF4-FFF2-40B4-BE49-F238E27FC236}">
                      <a16:creationId xmlns:a16="http://schemas.microsoft.com/office/drawing/2014/main" id="{CCA50D29-8D8C-CB56-E5F3-A51BDF5EF729}"/>
                    </a:ext>
                  </a:extLst>
                </p:cNvPr>
                <p:cNvCxnSpPr/>
                <p:nvPr/>
              </p:nvCxnSpPr>
              <p:spPr>
                <a:xfrm>
                  <a:off x="7279358" y="3044154"/>
                  <a:ext cx="1445282" cy="0"/>
                </a:xfrm>
                <a:prstGeom prst="straightConnector1">
                  <a:avLst/>
                </a:prstGeom>
                <a:ln w="38100" cmpd="sng">
                  <a:solidFill>
                    <a:srgbClr val="000000"/>
                  </a:solidFill>
                  <a:tailEnd type="arrow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1" name="Oval 60">
                  <a:extLst>
                    <a:ext uri="{FF2B5EF4-FFF2-40B4-BE49-F238E27FC236}">
                      <a16:creationId xmlns:a16="http://schemas.microsoft.com/office/drawing/2014/main" id="{4DC16FF8-7A5E-98DE-0CE5-DDCADD91FC47}"/>
                    </a:ext>
                  </a:extLst>
                </p:cNvPr>
                <p:cNvSpPr/>
                <p:nvPr/>
              </p:nvSpPr>
              <p:spPr>
                <a:xfrm>
                  <a:off x="1589029" y="1524901"/>
                  <a:ext cx="380868" cy="380456"/>
                </a:xfrm>
                <a:prstGeom prst="ellipse">
                  <a:avLst/>
                </a:prstGeom>
                <a:solidFill>
                  <a:srgbClr val="FFFFFF"/>
                </a:solidFill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  <p:sp>
              <p:nvSpPr>
                <p:cNvPr id="62" name="Oval 61">
                  <a:extLst>
                    <a:ext uri="{FF2B5EF4-FFF2-40B4-BE49-F238E27FC236}">
                      <a16:creationId xmlns:a16="http://schemas.microsoft.com/office/drawing/2014/main" id="{A1F6511B-B3AD-FCDD-53C4-D59B8E48FC4C}"/>
                    </a:ext>
                  </a:extLst>
                </p:cNvPr>
                <p:cNvSpPr/>
                <p:nvPr/>
              </p:nvSpPr>
              <p:spPr>
                <a:xfrm>
                  <a:off x="1583985" y="4108402"/>
                  <a:ext cx="380868" cy="380456"/>
                </a:xfrm>
                <a:prstGeom prst="ellipse">
                  <a:avLst/>
                </a:prstGeom>
                <a:solidFill>
                  <a:srgbClr val="FFFFFF"/>
                </a:solidFill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  <p:sp>
              <p:nvSpPr>
                <p:cNvPr id="63" name="Oval 62">
                  <a:extLst>
                    <a:ext uri="{FF2B5EF4-FFF2-40B4-BE49-F238E27FC236}">
                      <a16:creationId xmlns:a16="http://schemas.microsoft.com/office/drawing/2014/main" id="{F01C9C76-E4C2-9870-9115-B4534B2E0899}"/>
                    </a:ext>
                  </a:extLst>
                </p:cNvPr>
                <p:cNvSpPr/>
                <p:nvPr/>
              </p:nvSpPr>
              <p:spPr>
                <a:xfrm>
                  <a:off x="6699227" y="1591738"/>
                  <a:ext cx="380868" cy="383027"/>
                </a:xfrm>
                <a:prstGeom prst="ellipse">
                  <a:avLst/>
                </a:prstGeom>
                <a:solidFill>
                  <a:srgbClr val="FFFFFF"/>
                </a:solidFill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</p:grp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E76C105E-A22E-E489-4BD2-E3E5835FC549}"/>
                  </a:ext>
                </a:extLst>
              </p:cNvPr>
              <p:cNvSpPr/>
              <p:nvPr/>
            </p:nvSpPr>
            <p:spPr>
              <a:xfrm>
                <a:off x="4176918" y="1318593"/>
                <a:ext cx="380868" cy="380456"/>
              </a:xfrm>
              <a:prstGeom prst="ellipse">
                <a:avLst/>
              </a:prstGeom>
              <a:solidFill>
                <a:srgbClr val="FFFFFF"/>
              </a:solidFill>
              <a:ln w="3810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Grandview" panose="020B0502040204020203" pitchFamily="34" charset="0"/>
                </a:endParaRPr>
              </a:p>
            </p:txBody>
          </p:sp>
          <p:sp>
            <p:nvSpPr>
              <p:cNvPr id="22550" name="TextBox 75">
                <a:extLst>
                  <a:ext uri="{FF2B5EF4-FFF2-40B4-BE49-F238E27FC236}">
                    <a16:creationId xmlns:a16="http://schemas.microsoft.com/office/drawing/2014/main" id="{3A73A2A2-A0DF-A121-3ACB-396B810AECA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38806" y="1318629"/>
                <a:ext cx="276639" cy="647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altLang="en-US" sz="2000">
                  <a:latin typeface="Grandview" panose="020B0502040204020203" pitchFamily="34" charset="0"/>
                </a:endParaRPr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742F5EC1-CABA-B0D8-78A3-013B33B90B29}"/>
                  </a:ext>
                </a:extLst>
              </p:cNvPr>
              <p:cNvSpPr/>
              <p:nvPr/>
            </p:nvSpPr>
            <p:spPr>
              <a:xfrm>
                <a:off x="4179440" y="4475348"/>
                <a:ext cx="380869" cy="380456"/>
              </a:xfrm>
              <a:prstGeom prst="ellipse">
                <a:avLst/>
              </a:prstGeom>
              <a:solidFill>
                <a:srgbClr val="FFFFFF"/>
              </a:solidFill>
              <a:ln w="3810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Grandview" panose="020B0502040204020203" pitchFamily="34" charset="0"/>
                </a:endParaRPr>
              </a:p>
            </p:txBody>
          </p:sp>
        </p:grpSp>
      </p:grpSp>
      <p:sp>
        <p:nvSpPr>
          <p:cNvPr id="22535" name="TextBox 72">
            <a:extLst>
              <a:ext uri="{FF2B5EF4-FFF2-40B4-BE49-F238E27FC236}">
                <a16:creationId xmlns:a16="http://schemas.microsoft.com/office/drawing/2014/main" id="{996FF7D4-8CE4-25C7-E092-9D73C7F1C3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7163" y="444500"/>
            <a:ext cx="1489075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700">
                <a:latin typeface="Grandview" panose="020B0502040204020203" pitchFamily="34" charset="0"/>
              </a:rPr>
              <a:t>2.3 kg/min</a:t>
            </a:r>
          </a:p>
        </p:txBody>
      </p:sp>
      <p:sp>
        <p:nvSpPr>
          <p:cNvPr id="22536" name="TextBox 55">
            <a:extLst>
              <a:ext uri="{FF2B5EF4-FFF2-40B4-BE49-F238E27FC236}">
                <a16:creationId xmlns:a16="http://schemas.microsoft.com/office/drawing/2014/main" id="{6F7F6B97-5CA5-F468-9A75-331FB0181B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3725" y="931863"/>
            <a:ext cx="27622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500">
                <a:latin typeface="Grandview" panose="020B0502040204020203" pitchFamily="34" charset="0"/>
              </a:rPr>
              <a:t>1</a:t>
            </a:r>
          </a:p>
        </p:txBody>
      </p:sp>
      <p:sp>
        <p:nvSpPr>
          <p:cNvPr id="22537" name="TextBox 55">
            <a:extLst>
              <a:ext uri="{FF2B5EF4-FFF2-40B4-BE49-F238E27FC236}">
                <a16:creationId xmlns:a16="http://schemas.microsoft.com/office/drawing/2014/main" id="{E7569A89-560C-7E91-9D85-8C68EC2CC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4838" y="2528888"/>
            <a:ext cx="27622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500">
                <a:latin typeface="Grandview" panose="020B0502040204020203" pitchFamily="34" charset="0"/>
              </a:rPr>
              <a:t>2</a:t>
            </a:r>
          </a:p>
        </p:txBody>
      </p:sp>
      <p:sp>
        <p:nvSpPr>
          <p:cNvPr id="22538" name="TextBox 55">
            <a:extLst>
              <a:ext uri="{FF2B5EF4-FFF2-40B4-BE49-F238E27FC236}">
                <a16:creationId xmlns:a16="http://schemas.microsoft.com/office/drawing/2014/main" id="{98849A19-890B-2BFE-93B3-36B37345E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3613" y="820738"/>
            <a:ext cx="27622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500">
                <a:latin typeface="Grandview" panose="020B0502040204020203" pitchFamily="34" charset="0"/>
              </a:rPr>
              <a:t>3</a:t>
            </a:r>
          </a:p>
        </p:txBody>
      </p:sp>
      <p:sp>
        <p:nvSpPr>
          <p:cNvPr id="22539" name="TextBox 55">
            <a:extLst>
              <a:ext uri="{FF2B5EF4-FFF2-40B4-BE49-F238E27FC236}">
                <a16:creationId xmlns:a16="http://schemas.microsoft.com/office/drawing/2014/main" id="{714D9170-6264-85AA-BA1B-5B311121F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7738" y="2763838"/>
            <a:ext cx="27622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500">
                <a:latin typeface="Grandview" panose="020B0502040204020203" pitchFamily="34" charset="0"/>
              </a:rPr>
              <a:t>4</a:t>
            </a:r>
          </a:p>
        </p:txBody>
      </p:sp>
      <p:sp>
        <p:nvSpPr>
          <p:cNvPr id="22540" name="TextBox 55">
            <a:extLst>
              <a:ext uri="{FF2B5EF4-FFF2-40B4-BE49-F238E27FC236}">
                <a16:creationId xmlns:a16="http://schemas.microsoft.com/office/drawing/2014/main" id="{50D11B4A-1122-FD02-5993-D34837141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1113" y="976313"/>
            <a:ext cx="276225" cy="32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500">
                <a:latin typeface="Grandview" panose="020B0502040204020203" pitchFamily="34" charset="0"/>
              </a:rPr>
              <a:t>5</a:t>
            </a:r>
          </a:p>
        </p:txBody>
      </p:sp>
      <p:sp>
        <p:nvSpPr>
          <p:cNvPr id="27659" name="Oval 27658">
            <a:extLst>
              <a:ext uri="{FF2B5EF4-FFF2-40B4-BE49-F238E27FC236}">
                <a16:creationId xmlns:a16="http://schemas.microsoft.com/office/drawing/2014/main" id="{718545EA-2CD4-6F55-FF03-4FF0041C3F4C}"/>
              </a:ext>
            </a:extLst>
          </p:cNvPr>
          <p:cNvSpPr/>
          <p:nvPr/>
        </p:nvSpPr>
        <p:spPr bwMode="auto">
          <a:xfrm>
            <a:off x="6981825" y="1760538"/>
            <a:ext cx="263525" cy="258762"/>
          </a:xfrm>
          <a:prstGeom prst="ellipse">
            <a:avLst/>
          </a:prstGeom>
          <a:solidFill>
            <a:srgbClr val="FFFFFF"/>
          </a:solidFill>
          <a:ln w="381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randview" panose="020B0502040204020203" pitchFamily="34" charset="0"/>
            </a:endParaRPr>
          </a:p>
        </p:txBody>
      </p:sp>
      <p:sp>
        <p:nvSpPr>
          <p:cNvPr id="22542" name="TextBox 55">
            <a:extLst>
              <a:ext uri="{FF2B5EF4-FFF2-40B4-BE49-F238E27FC236}">
                <a16:creationId xmlns:a16="http://schemas.microsoft.com/office/drawing/2014/main" id="{E4817DB0-23BB-7D6D-5A1F-D53F2F7648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9763" y="1722438"/>
            <a:ext cx="28575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500">
                <a:latin typeface="Grandview" panose="020B0502040204020203" pitchFamily="34" charset="0"/>
              </a:rPr>
              <a:t>6</a:t>
            </a:r>
          </a:p>
        </p:txBody>
      </p:sp>
      <p:sp>
        <p:nvSpPr>
          <p:cNvPr id="22543" name="TextBox 88">
            <a:extLst>
              <a:ext uri="{FF2B5EF4-FFF2-40B4-BE49-F238E27FC236}">
                <a16:creationId xmlns:a16="http://schemas.microsoft.com/office/drawing/2014/main" id="{61AC1A28-04DA-836F-1237-66F688686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2138" y="1373188"/>
            <a:ext cx="144462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700">
                <a:latin typeface="Grandview" panose="020B0502040204020203" pitchFamily="34" charset="0"/>
              </a:rPr>
              <a:t>0.85 kg/min</a:t>
            </a:r>
          </a:p>
        </p:txBody>
      </p:sp>
      <p:sp>
        <p:nvSpPr>
          <p:cNvPr id="22544" name="TextBox 84">
            <a:extLst>
              <a:ext uri="{FF2B5EF4-FFF2-40B4-BE49-F238E27FC236}">
                <a16:creationId xmlns:a16="http://schemas.microsoft.com/office/drawing/2014/main" id="{D201615A-4E20-DB32-5154-23F5F59783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3975" y="2078038"/>
            <a:ext cx="1639888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1700">
                <a:latin typeface="Grandview" panose="020B0502040204020203" pitchFamily="34" charset="0"/>
              </a:rPr>
              <a:t>1.5 kg/min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700">
              <a:solidFill>
                <a:srgbClr val="6663EF"/>
              </a:solidFill>
              <a:latin typeface="Grandview" panose="020B0502040204020203" pitchFamily="34" charset="0"/>
            </a:endParaRPr>
          </a:p>
        </p:txBody>
      </p:sp>
      <p:sp>
        <p:nvSpPr>
          <p:cNvPr id="22545" name="TextBox 87">
            <a:extLst>
              <a:ext uri="{FF2B5EF4-FFF2-40B4-BE49-F238E27FC236}">
                <a16:creationId xmlns:a16="http://schemas.microsoft.com/office/drawing/2014/main" id="{AD251097-AC23-21F9-24A6-EC1F09312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7638" y="571500"/>
            <a:ext cx="1689100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700">
                <a:latin typeface="Grandview" panose="020B0502040204020203" pitchFamily="34" charset="0"/>
              </a:rPr>
              <a:t>0.05 kg/min</a:t>
            </a:r>
          </a:p>
        </p:txBody>
      </p:sp>
      <p:pic>
        <p:nvPicPr>
          <p:cNvPr id="2050" name="Picture 2" descr="Soybean character design. Soybean on white background. Yellow flag vector.  16188783 Vector Art at Vecteezy">
            <a:extLst>
              <a:ext uri="{FF2B5EF4-FFF2-40B4-BE49-F238E27FC236}">
                <a16:creationId xmlns:a16="http://schemas.microsoft.com/office/drawing/2014/main" id="{23744ABF-233B-1E58-E6F1-0E5FA5566E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25" y="4777852"/>
            <a:ext cx="1881188" cy="1881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  <p:bldP spid="11" grpId="0" autoUpdateAnimBg="0"/>
      <p:bldP spid="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4588FD57-6897-C329-981A-2CF2AE269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6850"/>
            <a:ext cx="8229600" cy="1023938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Grandview" panose="020B0502040204020203" pitchFamily="34" charset="0"/>
              </a:rPr>
              <a:t>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C4A77-563A-064B-1094-4EB5A88ACA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738" y="1354138"/>
            <a:ext cx="8650958" cy="51927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ED7D31"/>
                </a:solidFill>
                <a:latin typeface="Grandview" panose="020B0502040204020203" pitchFamily="34" charset="0"/>
              </a:rPr>
              <a:t>Steady State + No Reaction  	Rate in = Rate out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ED7D31"/>
                </a:solidFill>
                <a:latin typeface="Grandview" panose="020B0502040204020203" pitchFamily="34" charset="0"/>
              </a:rPr>
              <a:t>No Accumulation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b="1" dirty="0">
              <a:solidFill>
                <a:schemeClr val="accent4">
                  <a:lumMod val="60000"/>
                  <a:lumOff val="40000"/>
                </a:schemeClr>
              </a:solidFill>
              <a:latin typeface="Grandview" panose="020B0502040204020203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Grandview" panose="020B0502040204020203" pitchFamily="34" charset="0"/>
              </a:rPr>
              <a:t>Draw system borders (that simplify your analysis)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>
              <a:latin typeface="Grandview" panose="020B0502040204020203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Grandview" panose="020B0502040204020203" pitchFamily="34" charset="0"/>
              </a:rPr>
              <a:t>Include UNITS (always)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latin typeface="Grandview" panose="020B0502040204020203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Grandview" panose="020B0502040204020203" pitchFamily="34" charset="0"/>
              </a:rPr>
              <a:t>Check your work with an alternative method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latin typeface="Grandview" panose="020B0502040204020203" pitchFamily="34" charset="0"/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EE58858-FE9C-4459-F307-82F43BBAFD1A}"/>
              </a:ext>
            </a:extLst>
          </p:cNvPr>
          <p:cNvCxnSpPr>
            <a:cxnSpLocks/>
          </p:cNvCxnSpPr>
          <p:nvPr/>
        </p:nvCxnSpPr>
        <p:spPr>
          <a:xfrm>
            <a:off x="5048517" y="1571222"/>
            <a:ext cx="82296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68">
            <a:extLst>
              <a:ext uri="{FF2B5EF4-FFF2-40B4-BE49-F238E27FC236}">
                <a16:creationId xmlns:a16="http://schemas.microsoft.com/office/drawing/2014/main" id="{54EAE774-69A1-8CD2-86F9-E14CF0110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1463" y="2817813"/>
            <a:ext cx="18272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Grandview" panose="020B0502040204020203" pitchFamily="34" charset="0"/>
              </a:rPr>
              <a:t>Oil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Grandview" panose="020B0502040204020203" pitchFamily="34" charset="0"/>
              </a:rPr>
              <a:t>Extractor</a:t>
            </a:r>
          </a:p>
        </p:txBody>
      </p:sp>
      <p:sp>
        <p:nvSpPr>
          <p:cNvPr id="6147" name="TextBox 69">
            <a:extLst>
              <a:ext uri="{FF2B5EF4-FFF2-40B4-BE49-F238E27FC236}">
                <a16:creationId xmlns:a16="http://schemas.microsoft.com/office/drawing/2014/main" id="{1996CED0-F490-0248-AA9D-2823CEB838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713" y="2817813"/>
            <a:ext cx="18256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Grandview" panose="020B0502040204020203" pitchFamily="34" charset="0"/>
              </a:rPr>
              <a:t>Oil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Grandview" panose="020B0502040204020203" pitchFamily="34" charset="0"/>
              </a:rPr>
              <a:t>Recovery</a:t>
            </a:r>
          </a:p>
        </p:txBody>
      </p:sp>
      <p:grpSp>
        <p:nvGrpSpPr>
          <p:cNvPr id="6148" name="Group 81">
            <a:extLst>
              <a:ext uri="{FF2B5EF4-FFF2-40B4-BE49-F238E27FC236}">
                <a16:creationId xmlns:a16="http://schemas.microsoft.com/office/drawing/2014/main" id="{CE21D38F-E612-BC4F-5B9C-69772970AE9C}"/>
              </a:ext>
            </a:extLst>
          </p:cNvPr>
          <p:cNvGrpSpPr>
            <a:grpSpLocks/>
          </p:cNvGrpSpPr>
          <p:nvPr/>
        </p:nvGrpSpPr>
        <p:grpSpPr bwMode="auto">
          <a:xfrm>
            <a:off x="-1" y="631825"/>
            <a:ext cx="8896351" cy="5553075"/>
            <a:chOff x="-149986" y="472849"/>
            <a:chExt cx="8897209" cy="5552599"/>
          </a:xfrm>
        </p:grpSpPr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0FB7EFEA-395D-8B8F-161D-0345019F0718}"/>
                </a:ext>
              </a:extLst>
            </p:cNvPr>
            <p:cNvCxnSpPr/>
            <p:nvPr/>
          </p:nvCxnSpPr>
          <p:spPr>
            <a:xfrm>
              <a:off x="1774249" y="472849"/>
              <a:ext cx="0" cy="2165164"/>
            </a:xfrm>
            <a:prstGeom prst="straightConnector1">
              <a:avLst/>
            </a:prstGeom>
            <a:ln w="38100" cmpd="sng"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157" name="Group 80">
              <a:extLst>
                <a:ext uri="{FF2B5EF4-FFF2-40B4-BE49-F238E27FC236}">
                  <a16:creationId xmlns:a16="http://schemas.microsoft.com/office/drawing/2014/main" id="{B29175A0-8F9F-B342-2F62-334F76B030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49986" y="472849"/>
              <a:ext cx="8897209" cy="5552599"/>
              <a:chOff x="-149986" y="472849"/>
              <a:chExt cx="8897209" cy="5552599"/>
            </a:xfrm>
          </p:grpSpPr>
          <p:grpSp>
            <p:nvGrpSpPr>
              <p:cNvPr id="6158" name="Group 73">
                <a:extLst>
                  <a:ext uri="{FF2B5EF4-FFF2-40B4-BE49-F238E27FC236}">
                    <a16:creationId xmlns:a16="http://schemas.microsoft.com/office/drawing/2014/main" id="{59F4E0EC-3369-660D-E957-480DA08E49D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-149986" y="472849"/>
                <a:ext cx="8897209" cy="5552599"/>
                <a:chOff x="-149986" y="486359"/>
                <a:chExt cx="8897209" cy="5552599"/>
              </a:xfrm>
            </p:grpSpPr>
            <p:sp>
              <p:nvSpPr>
                <p:cNvPr id="4" name="Rectangle 3">
                  <a:extLst>
                    <a:ext uri="{FF2B5EF4-FFF2-40B4-BE49-F238E27FC236}">
                      <a16:creationId xmlns:a16="http://schemas.microsoft.com/office/drawing/2014/main" id="{21D881E5-B206-BA20-47AF-FE6F00BB1704}"/>
                    </a:ext>
                  </a:extLst>
                </p:cNvPr>
                <p:cNvSpPr/>
                <p:nvPr/>
              </p:nvSpPr>
              <p:spPr>
                <a:xfrm>
                  <a:off x="1396388" y="2638824"/>
                  <a:ext cx="1833740" cy="874638"/>
                </a:xfrm>
                <a:prstGeom prst="rect">
                  <a:avLst/>
                </a:prstGeom>
                <a:noFill/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5B3DF461-2F2C-B9B6-43B8-57A6F5A255AE}"/>
                    </a:ext>
                  </a:extLst>
                </p:cNvPr>
                <p:cNvSpPr/>
                <p:nvPr/>
              </p:nvSpPr>
              <p:spPr>
                <a:xfrm>
                  <a:off x="5443317" y="2638824"/>
                  <a:ext cx="1833739" cy="874638"/>
                </a:xfrm>
                <a:prstGeom prst="rect">
                  <a:avLst/>
                </a:prstGeom>
                <a:noFill/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  <p:grpSp>
              <p:nvGrpSpPr>
                <p:cNvPr id="6165" name="Group 28">
                  <a:extLst>
                    <a:ext uri="{FF2B5EF4-FFF2-40B4-BE49-F238E27FC236}">
                      <a16:creationId xmlns:a16="http://schemas.microsoft.com/office/drawing/2014/main" id="{0DBC6BAD-4A83-7B53-DCBF-5DF0404D782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695222" y="1524000"/>
                  <a:ext cx="3175000" cy="1114779"/>
                  <a:chOff x="2695222" y="1524000"/>
                  <a:chExt cx="3372556" cy="1114779"/>
                </a:xfrm>
              </p:grpSpPr>
              <p:cxnSp>
                <p:nvCxnSpPr>
                  <p:cNvPr id="19" name="Elbow Connector 18">
                    <a:extLst>
                      <a:ext uri="{FF2B5EF4-FFF2-40B4-BE49-F238E27FC236}">
                        <a16:creationId xmlns:a16="http://schemas.microsoft.com/office/drawing/2014/main" id="{A167DE6D-1C7A-98F4-9E76-5A31EC4A168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695080" y="1524495"/>
                    <a:ext cx="3372882" cy="1114329"/>
                  </a:xfrm>
                  <a:prstGeom prst="bentConnector3">
                    <a:avLst>
                      <a:gd name="adj1" fmla="val 628"/>
                    </a:avLst>
                  </a:prstGeom>
                  <a:ln w="38100" cmpd="sng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Straight Arrow Connector 27">
                    <a:extLst>
                      <a:ext uri="{FF2B5EF4-FFF2-40B4-BE49-F238E27FC236}">
                        <a16:creationId xmlns:a16="http://schemas.microsoft.com/office/drawing/2014/main" id="{314F89E5-D08D-E06B-1EE6-1D026D772CF3}"/>
                      </a:ext>
                    </a:extLst>
                  </p:cNvPr>
                  <p:cNvCxnSpPr/>
                  <p:nvPr/>
                </p:nvCxnSpPr>
                <p:spPr>
                  <a:xfrm>
                    <a:off x="6067962" y="1524495"/>
                    <a:ext cx="0" cy="1114329"/>
                  </a:xfrm>
                  <a:prstGeom prst="straightConnector1">
                    <a:avLst/>
                  </a:prstGeom>
                  <a:ln w="38100" cmpd="sng">
                    <a:solidFill>
                      <a:srgbClr val="000000"/>
                    </a:solidFill>
                    <a:tailEnd type="arrow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166" name="Group 29">
                  <a:extLst>
                    <a:ext uri="{FF2B5EF4-FFF2-40B4-BE49-F238E27FC236}">
                      <a16:creationId xmlns:a16="http://schemas.microsoft.com/office/drawing/2014/main" id="{B36EB95C-CD17-C61E-CE90-DDC7F81D769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flipH="1" flipV="1">
                  <a:off x="2695222" y="3517900"/>
                  <a:ext cx="3175000" cy="1114779"/>
                  <a:chOff x="2695222" y="1524000"/>
                  <a:chExt cx="3372556" cy="1114779"/>
                </a:xfrm>
              </p:grpSpPr>
              <p:cxnSp>
                <p:nvCxnSpPr>
                  <p:cNvPr id="31" name="Elbow Connector 30">
                    <a:extLst>
                      <a:ext uri="{FF2B5EF4-FFF2-40B4-BE49-F238E27FC236}">
                        <a16:creationId xmlns:a16="http://schemas.microsoft.com/office/drawing/2014/main" id="{1012B10F-DCDF-5D70-BFF2-870FDC265F8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695038" y="1524126"/>
                    <a:ext cx="3372882" cy="1114329"/>
                  </a:xfrm>
                  <a:prstGeom prst="bentConnector3">
                    <a:avLst>
                      <a:gd name="adj1" fmla="val 628"/>
                    </a:avLst>
                  </a:prstGeom>
                  <a:ln w="38100" cmpd="sng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Straight Arrow Connector 31">
                    <a:extLst>
                      <a:ext uri="{FF2B5EF4-FFF2-40B4-BE49-F238E27FC236}">
                        <a16:creationId xmlns:a16="http://schemas.microsoft.com/office/drawing/2014/main" id="{2E5A7FB0-CE2C-BBF2-3308-EDEAEBDBB516}"/>
                      </a:ext>
                    </a:extLst>
                  </p:cNvPr>
                  <p:cNvCxnSpPr/>
                  <p:nvPr/>
                </p:nvCxnSpPr>
                <p:spPr>
                  <a:xfrm>
                    <a:off x="6067920" y="1524126"/>
                    <a:ext cx="0" cy="1114329"/>
                  </a:xfrm>
                  <a:prstGeom prst="straightConnector1">
                    <a:avLst/>
                  </a:prstGeom>
                  <a:ln w="38100" cmpd="sng">
                    <a:solidFill>
                      <a:srgbClr val="000000"/>
                    </a:solidFill>
                    <a:tailEnd type="arrow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6" name="Straight Arrow Connector 35">
                  <a:extLst>
                    <a:ext uri="{FF2B5EF4-FFF2-40B4-BE49-F238E27FC236}">
                      <a16:creationId xmlns:a16="http://schemas.microsoft.com/office/drawing/2014/main" id="{FBF09FB6-4A47-6B35-8508-6FB793CED2EE}"/>
                    </a:ext>
                  </a:extLst>
                </p:cNvPr>
                <p:cNvCxnSpPr/>
                <p:nvPr/>
              </p:nvCxnSpPr>
              <p:spPr>
                <a:xfrm>
                  <a:off x="1774249" y="3518224"/>
                  <a:ext cx="0" cy="2520734"/>
                </a:xfrm>
                <a:prstGeom prst="straightConnector1">
                  <a:avLst/>
                </a:prstGeom>
                <a:ln w="38100" cmpd="sng">
                  <a:solidFill>
                    <a:srgbClr val="000000"/>
                  </a:solidFill>
                  <a:tailEnd type="arrow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Arrow Connector 36">
                  <a:extLst>
                    <a:ext uri="{FF2B5EF4-FFF2-40B4-BE49-F238E27FC236}">
                      <a16:creationId xmlns:a16="http://schemas.microsoft.com/office/drawing/2014/main" id="{89AE9B40-C5C2-84DB-E08C-E1B889C7605E}"/>
                    </a:ext>
                  </a:extLst>
                </p:cNvPr>
                <p:cNvCxnSpPr/>
                <p:nvPr/>
              </p:nvCxnSpPr>
              <p:spPr>
                <a:xfrm>
                  <a:off x="6888081" y="486359"/>
                  <a:ext cx="0" cy="2152465"/>
                </a:xfrm>
                <a:prstGeom prst="straightConnector1">
                  <a:avLst/>
                </a:prstGeom>
                <a:ln w="38100" cmpd="sng">
                  <a:solidFill>
                    <a:srgbClr val="000000"/>
                  </a:solidFill>
                  <a:tailEnd type="arrow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Arrow Connector 37">
                  <a:extLst>
                    <a:ext uri="{FF2B5EF4-FFF2-40B4-BE49-F238E27FC236}">
                      <a16:creationId xmlns:a16="http://schemas.microsoft.com/office/drawing/2014/main" id="{53D74193-8964-D731-4C84-4B1563BC06A2}"/>
                    </a:ext>
                  </a:extLst>
                </p:cNvPr>
                <p:cNvCxnSpPr/>
                <p:nvPr/>
              </p:nvCxnSpPr>
              <p:spPr>
                <a:xfrm flipV="1">
                  <a:off x="7277056" y="3043603"/>
                  <a:ext cx="1470167" cy="0"/>
                </a:xfrm>
                <a:prstGeom prst="straightConnector1">
                  <a:avLst/>
                </a:prstGeom>
                <a:ln w="38100" cmpd="sng">
                  <a:solidFill>
                    <a:srgbClr val="000000"/>
                  </a:solidFill>
                  <a:tailEnd type="arrow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" name="Oval 40">
                  <a:extLst>
                    <a:ext uri="{FF2B5EF4-FFF2-40B4-BE49-F238E27FC236}">
                      <a16:creationId xmlns:a16="http://schemas.microsoft.com/office/drawing/2014/main" id="{D6C3C008-2321-5A29-6CA1-9E4387149348}"/>
                    </a:ext>
                  </a:extLst>
                </p:cNvPr>
                <p:cNvSpPr/>
                <p:nvPr/>
              </p:nvSpPr>
              <p:spPr>
                <a:xfrm>
                  <a:off x="1588494" y="1524495"/>
                  <a:ext cx="381037" cy="380967"/>
                </a:xfrm>
                <a:prstGeom prst="ellipse">
                  <a:avLst/>
                </a:prstGeom>
                <a:solidFill>
                  <a:srgbClr val="FFFFFF"/>
                </a:solidFill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  <p:sp>
              <p:nvSpPr>
                <p:cNvPr id="42" name="Oval 41">
                  <a:extLst>
                    <a:ext uri="{FF2B5EF4-FFF2-40B4-BE49-F238E27FC236}">
                      <a16:creationId xmlns:a16="http://schemas.microsoft.com/office/drawing/2014/main" id="{113AD850-81C1-7185-BAFB-23D473DD5B9F}"/>
                    </a:ext>
                  </a:extLst>
                </p:cNvPr>
                <p:cNvSpPr/>
                <p:nvPr/>
              </p:nvSpPr>
              <p:spPr>
                <a:xfrm>
                  <a:off x="1583731" y="4107137"/>
                  <a:ext cx="381037" cy="380967"/>
                </a:xfrm>
                <a:prstGeom prst="ellipse">
                  <a:avLst/>
                </a:prstGeom>
                <a:solidFill>
                  <a:srgbClr val="FFFFFF"/>
                </a:solidFill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  <p:sp>
              <p:nvSpPr>
                <p:cNvPr id="6172" name="TextBox 72">
                  <a:extLst>
                    <a:ext uri="{FF2B5EF4-FFF2-40B4-BE49-F238E27FC236}">
                      <a16:creationId xmlns:a16="http://schemas.microsoft.com/office/drawing/2014/main" id="{5D5D43F4-DC3E-62DA-3627-41880711789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-149986" y="543049"/>
                  <a:ext cx="1759715" cy="17541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dirty="0">
                      <a:latin typeface="Grandview" panose="020B0502040204020203" pitchFamily="34" charset="0"/>
                    </a:rPr>
                    <a:t>Soybeans:</a:t>
                  </a:r>
                </a:p>
                <a:p>
                  <a:pPr algn="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dirty="0">
                      <a:latin typeface="Grandview" panose="020B0502040204020203" pitchFamily="34" charset="0"/>
                    </a:rPr>
                    <a:t>37 </a:t>
                  </a:r>
                  <a:r>
                    <a:rPr lang="en-US" altLang="en-US" sz="1800" dirty="0" err="1">
                      <a:latin typeface="Grandview" panose="020B0502040204020203" pitchFamily="34" charset="0"/>
                    </a:rPr>
                    <a:t>wt</a:t>
                  </a:r>
                  <a:r>
                    <a:rPr lang="en-US" altLang="en-US" sz="1800" dirty="0">
                      <a:latin typeface="Grandview" panose="020B0502040204020203" pitchFamily="34" charset="0"/>
                    </a:rPr>
                    <a:t>% </a:t>
                  </a:r>
                  <a:r>
                    <a:rPr lang="en-US" altLang="en-US" sz="1800" dirty="0">
                      <a:solidFill>
                        <a:srgbClr val="00B0F0"/>
                      </a:solidFill>
                      <a:latin typeface="Grandview" panose="020B0502040204020203" pitchFamily="34" charset="0"/>
                    </a:rPr>
                    <a:t>Oil</a:t>
                  </a:r>
                </a:p>
                <a:p>
                  <a:pPr algn="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dirty="0">
                      <a:latin typeface="Grandview" panose="020B0502040204020203" pitchFamily="34" charset="0"/>
                    </a:rPr>
                    <a:t>45 </a:t>
                  </a:r>
                  <a:r>
                    <a:rPr lang="en-US" altLang="en-US" sz="1800" dirty="0" err="1">
                      <a:latin typeface="Grandview" panose="020B0502040204020203" pitchFamily="34" charset="0"/>
                    </a:rPr>
                    <a:t>wt</a:t>
                  </a:r>
                  <a:r>
                    <a:rPr lang="en-US" altLang="en-US" sz="1800" dirty="0">
                      <a:latin typeface="Grandview" panose="020B0502040204020203" pitchFamily="34" charset="0"/>
                    </a:rPr>
                    <a:t>% </a:t>
                  </a:r>
                  <a:r>
                    <a:rPr lang="en-US" altLang="en-US" sz="1800" dirty="0">
                      <a:solidFill>
                        <a:srgbClr val="6ECD43"/>
                      </a:solidFill>
                      <a:latin typeface="Grandview" panose="020B0502040204020203" pitchFamily="34" charset="0"/>
                    </a:rPr>
                    <a:t>Protein</a:t>
                  </a:r>
                </a:p>
                <a:p>
                  <a:pPr algn="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dirty="0">
                      <a:latin typeface="Grandview" panose="020B0502040204020203" pitchFamily="34" charset="0"/>
                    </a:rPr>
                    <a:t>18 </a:t>
                  </a:r>
                  <a:r>
                    <a:rPr lang="en-US" altLang="en-US" sz="1800" dirty="0" err="1">
                      <a:latin typeface="Grandview" panose="020B0502040204020203" pitchFamily="34" charset="0"/>
                    </a:rPr>
                    <a:t>wt</a:t>
                  </a:r>
                  <a:r>
                    <a:rPr lang="en-US" altLang="en-US" sz="1800" dirty="0">
                      <a:latin typeface="Grandview" panose="020B0502040204020203" pitchFamily="34" charset="0"/>
                    </a:rPr>
                    <a:t>% </a:t>
                  </a:r>
                  <a:r>
                    <a:rPr lang="en-US" altLang="en-US" sz="1800" dirty="0">
                      <a:solidFill>
                        <a:srgbClr val="DB5151"/>
                      </a:solidFill>
                      <a:latin typeface="Grandview" panose="020B0502040204020203" pitchFamily="34" charset="0"/>
                    </a:rPr>
                    <a:t>Fiber</a:t>
                  </a:r>
                </a:p>
                <a:p>
                  <a:pPr algn="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lang="en-US" altLang="en-US" sz="1800" dirty="0">
                    <a:latin typeface="Grandview" panose="020B0502040204020203" pitchFamily="34" charset="0"/>
                  </a:endParaRPr>
                </a:p>
                <a:p>
                  <a:pPr algn="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dirty="0">
                      <a:latin typeface="Grandview" panose="020B0502040204020203" pitchFamily="34" charset="0"/>
                    </a:rPr>
                    <a:t>2.3 kg/min</a:t>
                  </a:r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CB2AD44F-2722-5837-DDF1-C244D078EE3D}"/>
                    </a:ext>
                  </a:extLst>
                </p:cNvPr>
                <p:cNvSpPr/>
                <p:nvPr/>
              </p:nvSpPr>
              <p:spPr>
                <a:xfrm>
                  <a:off x="6697563" y="1592752"/>
                  <a:ext cx="381037" cy="380967"/>
                </a:xfrm>
                <a:prstGeom prst="ellipse">
                  <a:avLst/>
                </a:prstGeom>
                <a:solidFill>
                  <a:srgbClr val="FFFFFF"/>
                </a:solidFill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  <p:sp>
              <p:nvSpPr>
                <p:cNvPr id="6174" name="TextBox 55">
                  <a:extLst>
                    <a:ext uri="{FF2B5EF4-FFF2-40B4-BE49-F238E27FC236}">
                      <a16:creationId xmlns:a16="http://schemas.microsoft.com/office/drawing/2014/main" id="{7A40E4A4-ACDC-42F1-1A34-318ACB1FFB4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636858" y="1524000"/>
                  <a:ext cx="276639" cy="4000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 dirty="0">
                      <a:latin typeface="Grandview" panose="020B0502040204020203" pitchFamily="34" charset="0"/>
                    </a:rPr>
                    <a:t>1</a:t>
                  </a:r>
                  <a:endParaRPr lang="en-US" altLang="en-US" sz="1800" dirty="0">
                    <a:latin typeface="Grandview" panose="020B0502040204020203" pitchFamily="34" charset="0"/>
                  </a:endParaRPr>
                </a:p>
              </p:txBody>
            </p:sp>
            <p:sp>
              <p:nvSpPr>
                <p:cNvPr id="6175" name="TextBox 56">
                  <a:extLst>
                    <a:ext uri="{FF2B5EF4-FFF2-40B4-BE49-F238E27FC236}">
                      <a16:creationId xmlns:a16="http://schemas.microsoft.com/office/drawing/2014/main" id="{E36EDBE1-C7FA-7DA5-09AA-668F20BF696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636858" y="4095399"/>
                  <a:ext cx="276639" cy="4000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latin typeface="Grandview" panose="020B0502040204020203" pitchFamily="34" charset="0"/>
                    </a:rPr>
                    <a:t>2</a:t>
                  </a:r>
                </a:p>
              </p:txBody>
            </p:sp>
            <p:sp>
              <p:nvSpPr>
                <p:cNvPr id="6176" name="TextBox 59">
                  <a:extLst>
                    <a:ext uri="{FF2B5EF4-FFF2-40B4-BE49-F238E27FC236}">
                      <a16:creationId xmlns:a16="http://schemas.microsoft.com/office/drawing/2014/main" id="{ACF9F828-BC19-D604-32ED-B2436E0E52F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750725" y="1578610"/>
                  <a:ext cx="276639" cy="4000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 dirty="0">
                      <a:latin typeface="Grandview" panose="020B0502040204020203" pitchFamily="34" charset="0"/>
                    </a:rPr>
                    <a:t>5</a:t>
                  </a:r>
                </a:p>
              </p:txBody>
            </p:sp>
          </p:grp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EC65E736-BA80-FD54-4F0C-5DCBB84CD1E3}"/>
                  </a:ext>
                </a:extLst>
              </p:cNvPr>
              <p:cNvSpPr/>
              <p:nvPr/>
            </p:nvSpPr>
            <p:spPr>
              <a:xfrm>
                <a:off x="4174781" y="1318914"/>
                <a:ext cx="381037" cy="380967"/>
              </a:xfrm>
              <a:prstGeom prst="ellipse">
                <a:avLst/>
              </a:prstGeom>
              <a:solidFill>
                <a:srgbClr val="FFFFFF"/>
              </a:solidFill>
              <a:ln w="3810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Grandview" panose="020B0502040204020203" pitchFamily="34" charset="0"/>
                </a:endParaRPr>
              </a:p>
            </p:txBody>
          </p:sp>
          <p:sp>
            <p:nvSpPr>
              <p:cNvPr id="6160" name="TextBox 75">
                <a:extLst>
                  <a:ext uri="{FF2B5EF4-FFF2-40B4-BE49-F238E27FC236}">
                    <a16:creationId xmlns:a16="http://schemas.microsoft.com/office/drawing/2014/main" id="{EE780EDD-CCEB-39E8-37D6-C6A0DF7CCFE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38806" y="1318630"/>
                <a:ext cx="276639" cy="4000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Grandview" panose="020B0502040204020203" pitchFamily="34" charset="0"/>
                  </a:rPr>
                  <a:t>3</a:t>
                </a:r>
                <a:endParaRPr lang="en-US" altLang="en-US" sz="1800" dirty="0">
                  <a:latin typeface="Grandview" panose="020B0502040204020203" pitchFamily="34" charset="0"/>
                </a:endParaRPr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49BB0F0F-40B6-FF8B-32EA-066407447527}"/>
                  </a:ext>
                </a:extLst>
              </p:cNvPr>
              <p:cNvSpPr/>
              <p:nvPr/>
            </p:nvSpPr>
            <p:spPr>
              <a:xfrm>
                <a:off x="4177956" y="4474594"/>
                <a:ext cx="381037" cy="380967"/>
              </a:xfrm>
              <a:prstGeom prst="ellipse">
                <a:avLst/>
              </a:prstGeom>
              <a:solidFill>
                <a:srgbClr val="FFFFFF"/>
              </a:solidFill>
              <a:ln w="3810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Grandview" panose="020B0502040204020203" pitchFamily="34" charset="0"/>
                </a:endParaRPr>
              </a:p>
            </p:txBody>
          </p:sp>
          <p:sp>
            <p:nvSpPr>
              <p:cNvPr id="6162" name="TextBox 78">
                <a:extLst>
                  <a:ext uri="{FF2B5EF4-FFF2-40B4-BE49-F238E27FC236}">
                    <a16:creationId xmlns:a16="http://schemas.microsoft.com/office/drawing/2014/main" id="{FF146455-1BC2-3FC2-3DF4-49873EAB55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28310" y="4475236"/>
                <a:ext cx="276639" cy="4000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latin typeface="Grandview" panose="020B0502040204020203" pitchFamily="34" charset="0"/>
                  </a:rPr>
                  <a:t>4</a:t>
                </a:r>
              </a:p>
            </p:txBody>
          </p:sp>
        </p:grpSp>
      </p:grpSp>
      <p:sp>
        <p:nvSpPr>
          <p:cNvPr id="83" name="Oval 82">
            <a:extLst>
              <a:ext uri="{FF2B5EF4-FFF2-40B4-BE49-F238E27FC236}">
                <a16:creationId xmlns:a16="http://schemas.microsoft.com/office/drawing/2014/main" id="{A2F75E54-9489-19D4-3C3D-25C2239F292D}"/>
              </a:ext>
            </a:extLst>
          </p:cNvPr>
          <p:cNvSpPr/>
          <p:nvPr/>
        </p:nvSpPr>
        <p:spPr>
          <a:xfrm>
            <a:off x="7945438" y="2992438"/>
            <a:ext cx="381000" cy="381000"/>
          </a:xfrm>
          <a:prstGeom prst="ellipse">
            <a:avLst/>
          </a:prstGeom>
          <a:solidFill>
            <a:srgbClr val="FFFFFF"/>
          </a:solidFill>
          <a:ln w="381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randview" panose="020B0502040204020203" pitchFamily="34" charset="0"/>
            </a:endParaRPr>
          </a:p>
        </p:txBody>
      </p:sp>
      <p:sp>
        <p:nvSpPr>
          <p:cNvPr id="6150" name="TextBox 83">
            <a:extLst>
              <a:ext uri="{FF2B5EF4-FFF2-40B4-BE49-F238E27FC236}">
                <a16:creationId xmlns:a16="http://schemas.microsoft.com/office/drawing/2014/main" id="{2EE51712-BF00-7BAE-F747-2EC356D08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3538" y="2990850"/>
            <a:ext cx="342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Grandview" panose="020B0502040204020203" pitchFamily="34" charset="0"/>
              </a:rPr>
              <a:t>6</a:t>
            </a:r>
          </a:p>
        </p:txBody>
      </p:sp>
      <p:sp>
        <p:nvSpPr>
          <p:cNvPr id="6151" name="TextBox 84">
            <a:extLst>
              <a:ext uri="{FF2B5EF4-FFF2-40B4-BE49-F238E27FC236}">
                <a16:creationId xmlns:a16="http://schemas.microsoft.com/office/drawing/2014/main" id="{DFE39278-D55E-5868-40C4-59E99BA86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79" y="4745944"/>
            <a:ext cx="181245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6ECD43"/>
                </a:solidFill>
                <a:latin typeface="Grandview" panose="020B0502040204020203" pitchFamily="34" charset="0"/>
              </a:rPr>
              <a:t>Protein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DB5151"/>
                </a:solidFill>
                <a:latin typeface="Grandview" panose="020B0502040204020203" pitchFamily="34" charset="0"/>
              </a:rPr>
              <a:t>Fiber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Grandview" panose="020B0502040204020203" pitchFamily="34" charset="0"/>
              </a:rPr>
              <a:t>3.0 </a:t>
            </a:r>
            <a:r>
              <a:rPr lang="en-US" altLang="en-US" sz="1800" dirty="0" err="1">
                <a:latin typeface="Grandview" panose="020B0502040204020203" pitchFamily="34" charset="0"/>
              </a:rPr>
              <a:t>wt</a:t>
            </a:r>
            <a:r>
              <a:rPr lang="en-US" altLang="en-US" sz="1800" dirty="0">
                <a:latin typeface="Grandview" panose="020B0502040204020203" pitchFamily="34" charset="0"/>
              </a:rPr>
              <a:t>% </a:t>
            </a:r>
            <a:r>
              <a:rPr lang="en-US" altLang="en-US" sz="1800" dirty="0">
                <a:solidFill>
                  <a:srgbClr val="6663EF"/>
                </a:solidFill>
                <a:latin typeface="Grandview" panose="020B0502040204020203" pitchFamily="34" charset="0"/>
              </a:rPr>
              <a:t>Hexane</a:t>
            </a:r>
          </a:p>
        </p:txBody>
      </p:sp>
      <p:sp>
        <p:nvSpPr>
          <p:cNvPr id="6152" name="TextBox 85">
            <a:extLst>
              <a:ext uri="{FF2B5EF4-FFF2-40B4-BE49-F238E27FC236}">
                <a16:creationId xmlns:a16="http://schemas.microsoft.com/office/drawing/2014/main" id="{A016A49C-2C61-DDBB-710A-42DD648AF3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9413" y="947738"/>
            <a:ext cx="16891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6663EF"/>
                </a:solidFill>
                <a:latin typeface="Grandview" panose="020B0502040204020203" pitchFamily="34" charset="0"/>
              </a:rPr>
              <a:t>Hexane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B0F0"/>
                </a:solidFill>
                <a:latin typeface="Grandview" panose="020B0502040204020203" pitchFamily="34" charset="0"/>
              </a:rPr>
              <a:t>Oil</a:t>
            </a:r>
          </a:p>
        </p:txBody>
      </p:sp>
      <p:sp>
        <p:nvSpPr>
          <p:cNvPr id="6153" name="TextBox 86">
            <a:extLst>
              <a:ext uri="{FF2B5EF4-FFF2-40B4-BE49-F238E27FC236}">
                <a16:creationId xmlns:a16="http://schemas.microsoft.com/office/drawing/2014/main" id="{FDFFC010-64E7-7FC9-2B55-8037C217A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3963" y="3917950"/>
            <a:ext cx="16891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63EF"/>
                </a:solidFill>
                <a:latin typeface="Grandview" panose="020B0502040204020203" pitchFamily="34" charset="0"/>
              </a:rPr>
              <a:t>Hexane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Grandview" panose="020B0502040204020203" pitchFamily="34" charset="0"/>
              </a:rPr>
              <a:t>7.4 kg/min</a:t>
            </a:r>
          </a:p>
        </p:txBody>
      </p:sp>
      <p:sp>
        <p:nvSpPr>
          <p:cNvPr id="6154" name="TextBox 87">
            <a:extLst>
              <a:ext uri="{FF2B5EF4-FFF2-40B4-BE49-F238E27FC236}">
                <a16:creationId xmlns:a16="http://schemas.microsoft.com/office/drawing/2014/main" id="{101EBEA4-F6B0-853F-2EA3-9AC801EEF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0888" y="1223963"/>
            <a:ext cx="1689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63EF"/>
                </a:solidFill>
                <a:latin typeface="Grandview" panose="020B0502040204020203" pitchFamily="34" charset="0"/>
              </a:rPr>
              <a:t>Hexane</a:t>
            </a:r>
          </a:p>
        </p:txBody>
      </p:sp>
      <p:sp>
        <p:nvSpPr>
          <p:cNvPr id="6155" name="TextBox 88">
            <a:extLst>
              <a:ext uri="{FF2B5EF4-FFF2-40B4-BE49-F238E27FC236}">
                <a16:creationId xmlns:a16="http://schemas.microsoft.com/office/drawing/2014/main" id="{0F65A46B-F7FF-CA18-B9B9-8DDB8DEA2B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7463" y="2582863"/>
            <a:ext cx="844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B0F0"/>
                </a:solidFill>
                <a:latin typeface="Grandview" panose="020B0502040204020203" pitchFamily="34" charset="0"/>
              </a:rPr>
              <a:t>Oil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278C37-F97C-97AF-A72F-1E0C48F16A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6801" y="5218112"/>
            <a:ext cx="614521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Grandview" panose="020B0502040204020203" pitchFamily="34" charset="0"/>
              </a:rPr>
              <a:t>Nomenclature: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 err="1">
                <a:latin typeface="Grandview" panose="020B0502040204020203" pitchFamily="34" charset="0"/>
              </a:rPr>
              <a:t>F</a:t>
            </a:r>
            <a:r>
              <a:rPr lang="en-US" altLang="en-US" sz="2400" baseline="-25000" dirty="0" err="1">
                <a:latin typeface="Grandview" panose="020B0502040204020203" pitchFamily="34" charset="0"/>
              </a:rPr>
              <a:t>T,n</a:t>
            </a:r>
            <a:r>
              <a:rPr lang="en-US" altLang="en-US" sz="2400" dirty="0">
                <a:latin typeface="Grandview" panose="020B0502040204020203" pitchFamily="34" charset="0"/>
              </a:rPr>
              <a:t> = Total flow rate of stream n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2400" dirty="0" err="1">
                <a:latin typeface="Grandview" panose="020B0502040204020203" pitchFamily="34" charset="0"/>
              </a:rPr>
              <a:t>x</a:t>
            </a:r>
            <a:r>
              <a:rPr lang="en-US" altLang="en-US" sz="2400" baseline="-25000" dirty="0" err="1">
                <a:latin typeface="Grandview" panose="020B0502040204020203" pitchFamily="34" charset="0"/>
              </a:rPr>
              <a:t>P,n</a:t>
            </a:r>
            <a:r>
              <a:rPr lang="en-US" altLang="en-US" sz="2400" dirty="0">
                <a:latin typeface="Grandview" panose="020B0502040204020203" pitchFamily="34" charset="0"/>
              </a:rPr>
              <a:t>= mass fraction of </a:t>
            </a:r>
            <a:r>
              <a:rPr lang="en-US" altLang="en-US" sz="2400" dirty="0">
                <a:solidFill>
                  <a:srgbClr val="6ECD43"/>
                </a:solidFill>
                <a:latin typeface="Grandview" panose="020B0502040204020203" pitchFamily="34" charset="0"/>
              </a:rPr>
              <a:t>Protein</a:t>
            </a:r>
            <a:r>
              <a:rPr lang="en-US" altLang="en-US" sz="2400" dirty="0">
                <a:latin typeface="Grandview" panose="020B0502040204020203" pitchFamily="34" charset="0"/>
              </a:rPr>
              <a:t> in stream 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68">
            <a:extLst>
              <a:ext uri="{FF2B5EF4-FFF2-40B4-BE49-F238E27FC236}">
                <a16:creationId xmlns:a16="http://schemas.microsoft.com/office/drawing/2014/main" id="{54EAE774-69A1-8CD2-86F9-E14CF0110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1463" y="2817813"/>
            <a:ext cx="18272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Grandview" panose="020B0502040204020203" pitchFamily="34" charset="0"/>
              </a:rPr>
              <a:t>Oil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Grandview" panose="020B0502040204020203" pitchFamily="34" charset="0"/>
              </a:rPr>
              <a:t>Extractor</a:t>
            </a:r>
          </a:p>
        </p:txBody>
      </p:sp>
      <p:sp>
        <p:nvSpPr>
          <p:cNvPr id="6147" name="TextBox 69">
            <a:extLst>
              <a:ext uri="{FF2B5EF4-FFF2-40B4-BE49-F238E27FC236}">
                <a16:creationId xmlns:a16="http://schemas.microsoft.com/office/drawing/2014/main" id="{1996CED0-F490-0248-AA9D-2823CEB838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713" y="2817813"/>
            <a:ext cx="18256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Grandview" panose="020B0502040204020203" pitchFamily="34" charset="0"/>
              </a:rPr>
              <a:t>Oil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Grandview" panose="020B0502040204020203" pitchFamily="34" charset="0"/>
              </a:rPr>
              <a:t>Recovery</a:t>
            </a:r>
          </a:p>
        </p:txBody>
      </p:sp>
      <p:grpSp>
        <p:nvGrpSpPr>
          <p:cNvPr id="6148" name="Group 81">
            <a:extLst>
              <a:ext uri="{FF2B5EF4-FFF2-40B4-BE49-F238E27FC236}">
                <a16:creationId xmlns:a16="http://schemas.microsoft.com/office/drawing/2014/main" id="{CE21D38F-E612-BC4F-5B9C-69772970AE9C}"/>
              </a:ext>
            </a:extLst>
          </p:cNvPr>
          <p:cNvGrpSpPr>
            <a:grpSpLocks/>
          </p:cNvGrpSpPr>
          <p:nvPr/>
        </p:nvGrpSpPr>
        <p:grpSpPr bwMode="auto">
          <a:xfrm>
            <a:off x="-1" y="631825"/>
            <a:ext cx="8896351" cy="5553075"/>
            <a:chOff x="-149986" y="472849"/>
            <a:chExt cx="8897209" cy="5552599"/>
          </a:xfrm>
        </p:grpSpPr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0FB7EFEA-395D-8B8F-161D-0345019F0718}"/>
                </a:ext>
              </a:extLst>
            </p:cNvPr>
            <p:cNvCxnSpPr/>
            <p:nvPr/>
          </p:nvCxnSpPr>
          <p:spPr>
            <a:xfrm>
              <a:off x="1774249" y="472849"/>
              <a:ext cx="0" cy="2165164"/>
            </a:xfrm>
            <a:prstGeom prst="straightConnector1">
              <a:avLst/>
            </a:prstGeom>
            <a:ln w="38100" cmpd="sng"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157" name="Group 80">
              <a:extLst>
                <a:ext uri="{FF2B5EF4-FFF2-40B4-BE49-F238E27FC236}">
                  <a16:creationId xmlns:a16="http://schemas.microsoft.com/office/drawing/2014/main" id="{B29175A0-8F9F-B342-2F62-334F76B030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49986" y="472849"/>
              <a:ext cx="8897209" cy="5552599"/>
              <a:chOff x="-149986" y="472849"/>
              <a:chExt cx="8897209" cy="5552599"/>
            </a:xfrm>
          </p:grpSpPr>
          <p:grpSp>
            <p:nvGrpSpPr>
              <p:cNvPr id="6158" name="Group 73">
                <a:extLst>
                  <a:ext uri="{FF2B5EF4-FFF2-40B4-BE49-F238E27FC236}">
                    <a16:creationId xmlns:a16="http://schemas.microsoft.com/office/drawing/2014/main" id="{59F4E0EC-3369-660D-E957-480DA08E49D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-149986" y="472849"/>
                <a:ext cx="8897209" cy="5552599"/>
                <a:chOff x="-149986" y="486359"/>
                <a:chExt cx="8897209" cy="5552599"/>
              </a:xfrm>
            </p:grpSpPr>
            <p:sp>
              <p:nvSpPr>
                <p:cNvPr id="4" name="Rectangle 3">
                  <a:extLst>
                    <a:ext uri="{FF2B5EF4-FFF2-40B4-BE49-F238E27FC236}">
                      <a16:creationId xmlns:a16="http://schemas.microsoft.com/office/drawing/2014/main" id="{21D881E5-B206-BA20-47AF-FE6F00BB1704}"/>
                    </a:ext>
                  </a:extLst>
                </p:cNvPr>
                <p:cNvSpPr/>
                <p:nvPr/>
              </p:nvSpPr>
              <p:spPr>
                <a:xfrm>
                  <a:off x="1396388" y="2638824"/>
                  <a:ext cx="1833740" cy="874638"/>
                </a:xfrm>
                <a:prstGeom prst="rect">
                  <a:avLst/>
                </a:prstGeom>
                <a:noFill/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5B3DF461-2F2C-B9B6-43B8-57A6F5A255AE}"/>
                    </a:ext>
                  </a:extLst>
                </p:cNvPr>
                <p:cNvSpPr/>
                <p:nvPr/>
              </p:nvSpPr>
              <p:spPr>
                <a:xfrm>
                  <a:off x="5443317" y="2638824"/>
                  <a:ext cx="1833739" cy="874638"/>
                </a:xfrm>
                <a:prstGeom prst="rect">
                  <a:avLst/>
                </a:prstGeom>
                <a:noFill/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  <p:grpSp>
              <p:nvGrpSpPr>
                <p:cNvPr id="6165" name="Group 28">
                  <a:extLst>
                    <a:ext uri="{FF2B5EF4-FFF2-40B4-BE49-F238E27FC236}">
                      <a16:creationId xmlns:a16="http://schemas.microsoft.com/office/drawing/2014/main" id="{0DBC6BAD-4A83-7B53-DCBF-5DF0404D782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695222" y="1524000"/>
                  <a:ext cx="3175000" cy="1114779"/>
                  <a:chOff x="2695222" y="1524000"/>
                  <a:chExt cx="3372556" cy="1114779"/>
                </a:xfrm>
              </p:grpSpPr>
              <p:cxnSp>
                <p:nvCxnSpPr>
                  <p:cNvPr id="19" name="Elbow Connector 18">
                    <a:extLst>
                      <a:ext uri="{FF2B5EF4-FFF2-40B4-BE49-F238E27FC236}">
                        <a16:creationId xmlns:a16="http://schemas.microsoft.com/office/drawing/2014/main" id="{A167DE6D-1C7A-98F4-9E76-5A31EC4A168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695080" y="1524495"/>
                    <a:ext cx="3372882" cy="1114329"/>
                  </a:xfrm>
                  <a:prstGeom prst="bentConnector3">
                    <a:avLst>
                      <a:gd name="adj1" fmla="val 628"/>
                    </a:avLst>
                  </a:prstGeom>
                  <a:ln w="38100" cmpd="sng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Straight Arrow Connector 27">
                    <a:extLst>
                      <a:ext uri="{FF2B5EF4-FFF2-40B4-BE49-F238E27FC236}">
                        <a16:creationId xmlns:a16="http://schemas.microsoft.com/office/drawing/2014/main" id="{314F89E5-D08D-E06B-1EE6-1D026D772CF3}"/>
                      </a:ext>
                    </a:extLst>
                  </p:cNvPr>
                  <p:cNvCxnSpPr/>
                  <p:nvPr/>
                </p:nvCxnSpPr>
                <p:spPr>
                  <a:xfrm>
                    <a:off x="6067962" y="1524495"/>
                    <a:ext cx="0" cy="1114329"/>
                  </a:xfrm>
                  <a:prstGeom prst="straightConnector1">
                    <a:avLst/>
                  </a:prstGeom>
                  <a:ln w="38100" cmpd="sng">
                    <a:solidFill>
                      <a:srgbClr val="000000"/>
                    </a:solidFill>
                    <a:tailEnd type="arrow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166" name="Group 29">
                  <a:extLst>
                    <a:ext uri="{FF2B5EF4-FFF2-40B4-BE49-F238E27FC236}">
                      <a16:creationId xmlns:a16="http://schemas.microsoft.com/office/drawing/2014/main" id="{B36EB95C-CD17-C61E-CE90-DDC7F81D769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flipH="1" flipV="1">
                  <a:off x="2695222" y="3517900"/>
                  <a:ext cx="3175000" cy="1114779"/>
                  <a:chOff x="2695222" y="1524000"/>
                  <a:chExt cx="3372556" cy="1114779"/>
                </a:xfrm>
              </p:grpSpPr>
              <p:cxnSp>
                <p:nvCxnSpPr>
                  <p:cNvPr id="31" name="Elbow Connector 30">
                    <a:extLst>
                      <a:ext uri="{FF2B5EF4-FFF2-40B4-BE49-F238E27FC236}">
                        <a16:creationId xmlns:a16="http://schemas.microsoft.com/office/drawing/2014/main" id="{1012B10F-DCDF-5D70-BFF2-870FDC265F8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695038" y="1524126"/>
                    <a:ext cx="3372882" cy="1114329"/>
                  </a:xfrm>
                  <a:prstGeom prst="bentConnector3">
                    <a:avLst>
                      <a:gd name="adj1" fmla="val 628"/>
                    </a:avLst>
                  </a:prstGeom>
                  <a:ln w="38100" cmpd="sng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Straight Arrow Connector 31">
                    <a:extLst>
                      <a:ext uri="{FF2B5EF4-FFF2-40B4-BE49-F238E27FC236}">
                        <a16:creationId xmlns:a16="http://schemas.microsoft.com/office/drawing/2014/main" id="{2E5A7FB0-CE2C-BBF2-3308-EDEAEBDBB516}"/>
                      </a:ext>
                    </a:extLst>
                  </p:cNvPr>
                  <p:cNvCxnSpPr/>
                  <p:nvPr/>
                </p:nvCxnSpPr>
                <p:spPr>
                  <a:xfrm>
                    <a:off x="6067920" y="1524126"/>
                    <a:ext cx="0" cy="1114329"/>
                  </a:xfrm>
                  <a:prstGeom prst="straightConnector1">
                    <a:avLst/>
                  </a:prstGeom>
                  <a:ln w="38100" cmpd="sng">
                    <a:solidFill>
                      <a:srgbClr val="000000"/>
                    </a:solidFill>
                    <a:tailEnd type="arrow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6" name="Straight Arrow Connector 35">
                  <a:extLst>
                    <a:ext uri="{FF2B5EF4-FFF2-40B4-BE49-F238E27FC236}">
                      <a16:creationId xmlns:a16="http://schemas.microsoft.com/office/drawing/2014/main" id="{FBF09FB6-4A47-6B35-8508-6FB793CED2EE}"/>
                    </a:ext>
                  </a:extLst>
                </p:cNvPr>
                <p:cNvCxnSpPr/>
                <p:nvPr/>
              </p:nvCxnSpPr>
              <p:spPr>
                <a:xfrm>
                  <a:off x="1774249" y="3518224"/>
                  <a:ext cx="0" cy="2520734"/>
                </a:xfrm>
                <a:prstGeom prst="straightConnector1">
                  <a:avLst/>
                </a:prstGeom>
                <a:ln w="38100" cmpd="sng">
                  <a:solidFill>
                    <a:srgbClr val="000000"/>
                  </a:solidFill>
                  <a:tailEnd type="arrow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Arrow Connector 36">
                  <a:extLst>
                    <a:ext uri="{FF2B5EF4-FFF2-40B4-BE49-F238E27FC236}">
                      <a16:creationId xmlns:a16="http://schemas.microsoft.com/office/drawing/2014/main" id="{89AE9B40-C5C2-84DB-E08C-E1B889C7605E}"/>
                    </a:ext>
                  </a:extLst>
                </p:cNvPr>
                <p:cNvCxnSpPr/>
                <p:nvPr/>
              </p:nvCxnSpPr>
              <p:spPr>
                <a:xfrm>
                  <a:off x="6888081" y="486359"/>
                  <a:ext cx="0" cy="2152465"/>
                </a:xfrm>
                <a:prstGeom prst="straightConnector1">
                  <a:avLst/>
                </a:prstGeom>
                <a:ln w="38100" cmpd="sng">
                  <a:solidFill>
                    <a:srgbClr val="000000"/>
                  </a:solidFill>
                  <a:tailEnd type="arrow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Arrow Connector 37">
                  <a:extLst>
                    <a:ext uri="{FF2B5EF4-FFF2-40B4-BE49-F238E27FC236}">
                      <a16:creationId xmlns:a16="http://schemas.microsoft.com/office/drawing/2014/main" id="{53D74193-8964-D731-4C84-4B1563BC06A2}"/>
                    </a:ext>
                  </a:extLst>
                </p:cNvPr>
                <p:cNvCxnSpPr/>
                <p:nvPr/>
              </p:nvCxnSpPr>
              <p:spPr>
                <a:xfrm flipV="1">
                  <a:off x="7277056" y="3043603"/>
                  <a:ext cx="1470167" cy="0"/>
                </a:xfrm>
                <a:prstGeom prst="straightConnector1">
                  <a:avLst/>
                </a:prstGeom>
                <a:ln w="38100" cmpd="sng">
                  <a:solidFill>
                    <a:srgbClr val="000000"/>
                  </a:solidFill>
                  <a:tailEnd type="arrow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" name="Oval 40">
                  <a:extLst>
                    <a:ext uri="{FF2B5EF4-FFF2-40B4-BE49-F238E27FC236}">
                      <a16:creationId xmlns:a16="http://schemas.microsoft.com/office/drawing/2014/main" id="{D6C3C008-2321-5A29-6CA1-9E4387149348}"/>
                    </a:ext>
                  </a:extLst>
                </p:cNvPr>
                <p:cNvSpPr/>
                <p:nvPr/>
              </p:nvSpPr>
              <p:spPr>
                <a:xfrm>
                  <a:off x="1588494" y="1524495"/>
                  <a:ext cx="381037" cy="380967"/>
                </a:xfrm>
                <a:prstGeom prst="ellipse">
                  <a:avLst/>
                </a:prstGeom>
                <a:solidFill>
                  <a:srgbClr val="FFFFFF"/>
                </a:solidFill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  <p:sp>
              <p:nvSpPr>
                <p:cNvPr id="42" name="Oval 41">
                  <a:extLst>
                    <a:ext uri="{FF2B5EF4-FFF2-40B4-BE49-F238E27FC236}">
                      <a16:creationId xmlns:a16="http://schemas.microsoft.com/office/drawing/2014/main" id="{113AD850-81C1-7185-BAFB-23D473DD5B9F}"/>
                    </a:ext>
                  </a:extLst>
                </p:cNvPr>
                <p:cNvSpPr/>
                <p:nvPr/>
              </p:nvSpPr>
              <p:spPr>
                <a:xfrm>
                  <a:off x="1583731" y="4107137"/>
                  <a:ext cx="381037" cy="380967"/>
                </a:xfrm>
                <a:prstGeom prst="ellipse">
                  <a:avLst/>
                </a:prstGeom>
                <a:solidFill>
                  <a:srgbClr val="FFFFFF"/>
                </a:solidFill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  <p:sp>
              <p:nvSpPr>
                <p:cNvPr id="6172" name="TextBox 72">
                  <a:extLst>
                    <a:ext uri="{FF2B5EF4-FFF2-40B4-BE49-F238E27FC236}">
                      <a16:creationId xmlns:a16="http://schemas.microsoft.com/office/drawing/2014/main" id="{5D5D43F4-DC3E-62DA-3627-41880711789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-149986" y="543049"/>
                  <a:ext cx="1759715" cy="17541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lang="en-US" altLang="en-US" sz="1800" dirty="0">
                    <a:latin typeface="Grandview" panose="020B0502040204020203" pitchFamily="34" charset="0"/>
                  </a:endParaRPr>
                </a:p>
                <a:p>
                  <a:pPr algn="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dirty="0">
                      <a:latin typeface="Grandview" panose="020B0502040204020203" pitchFamily="34" charset="0"/>
                    </a:rPr>
                    <a:t>37 </a:t>
                  </a:r>
                  <a:r>
                    <a:rPr lang="en-US" altLang="en-US" sz="1800" dirty="0" err="1">
                      <a:latin typeface="Grandview" panose="020B0502040204020203" pitchFamily="34" charset="0"/>
                    </a:rPr>
                    <a:t>wt</a:t>
                  </a:r>
                  <a:r>
                    <a:rPr lang="en-US" altLang="en-US" sz="1800" dirty="0">
                      <a:latin typeface="Grandview" panose="020B0502040204020203" pitchFamily="34" charset="0"/>
                    </a:rPr>
                    <a:t>% </a:t>
                  </a:r>
                  <a:r>
                    <a:rPr lang="en-US" altLang="en-US" sz="1800" dirty="0">
                      <a:solidFill>
                        <a:srgbClr val="00B0F0"/>
                      </a:solidFill>
                      <a:latin typeface="Grandview" panose="020B0502040204020203" pitchFamily="34" charset="0"/>
                    </a:rPr>
                    <a:t>O</a:t>
                  </a:r>
                </a:p>
                <a:p>
                  <a:pPr algn="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dirty="0">
                      <a:latin typeface="Grandview" panose="020B0502040204020203" pitchFamily="34" charset="0"/>
                    </a:rPr>
                    <a:t>45 </a:t>
                  </a:r>
                  <a:r>
                    <a:rPr lang="en-US" altLang="en-US" sz="1800" dirty="0" err="1">
                      <a:latin typeface="Grandview" panose="020B0502040204020203" pitchFamily="34" charset="0"/>
                    </a:rPr>
                    <a:t>wt</a:t>
                  </a:r>
                  <a:r>
                    <a:rPr lang="en-US" altLang="en-US" sz="1800" dirty="0">
                      <a:latin typeface="Grandview" panose="020B0502040204020203" pitchFamily="34" charset="0"/>
                    </a:rPr>
                    <a:t>% </a:t>
                  </a:r>
                  <a:r>
                    <a:rPr lang="en-US" altLang="en-US" sz="1800" dirty="0">
                      <a:solidFill>
                        <a:srgbClr val="6ECD43"/>
                      </a:solidFill>
                      <a:latin typeface="Grandview" panose="020B0502040204020203" pitchFamily="34" charset="0"/>
                    </a:rPr>
                    <a:t>P</a:t>
                  </a:r>
                </a:p>
                <a:p>
                  <a:pPr algn="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dirty="0">
                      <a:latin typeface="Grandview" panose="020B0502040204020203" pitchFamily="34" charset="0"/>
                    </a:rPr>
                    <a:t>18 </a:t>
                  </a:r>
                  <a:r>
                    <a:rPr lang="en-US" altLang="en-US" sz="1800" dirty="0" err="1">
                      <a:latin typeface="Grandview" panose="020B0502040204020203" pitchFamily="34" charset="0"/>
                    </a:rPr>
                    <a:t>wt</a:t>
                  </a:r>
                  <a:r>
                    <a:rPr lang="en-US" altLang="en-US" sz="1800" dirty="0">
                      <a:latin typeface="Grandview" panose="020B0502040204020203" pitchFamily="34" charset="0"/>
                    </a:rPr>
                    <a:t>% </a:t>
                  </a:r>
                  <a:r>
                    <a:rPr lang="en-US" altLang="en-US" sz="1800" dirty="0">
                      <a:solidFill>
                        <a:srgbClr val="DB5151"/>
                      </a:solidFill>
                      <a:latin typeface="Grandview" panose="020B0502040204020203" pitchFamily="34" charset="0"/>
                    </a:rPr>
                    <a:t>F</a:t>
                  </a:r>
                </a:p>
                <a:p>
                  <a:pPr algn="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lang="en-US" altLang="en-US" sz="1800" dirty="0">
                    <a:latin typeface="Grandview" panose="020B0502040204020203" pitchFamily="34" charset="0"/>
                  </a:endParaRPr>
                </a:p>
                <a:p>
                  <a:pPr algn="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dirty="0">
                      <a:latin typeface="Grandview" panose="020B0502040204020203" pitchFamily="34" charset="0"/>
                    </a:rPr>
                    <a:t>2.3 kg/min</a:t>
                  </a:r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CB2AD44F-2722-5837-DDF1-C244D078EE3D}"/>
                    </a:ext>
                  </a:extLst>
                </p:cNvPr>
                <p:cNvSpPr/>
                <p:nvPr/>
              </p:nvSpPr>
              <p:spPr>
                <a:xfrm>
                  <a:off x="6697563" y="1592752"/>
                  <a:ext cx="381037" cy="380967"/>
                </a:xfrm>
                <a:prstGeom prst="ellipse">
                  <a:avLst/>
                </a:prstGeom>
                <a:solidFill>
                  <a:srgbClr val="FFFFFF"/>
                </a:solidFill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  <p:sp>
              <p:nvSpPr>
                <p:cNvPr id="6174" name="TextBox 55">
                  <a:extLst>
                    <a:ext uri="{FF2B5EF4-FFF2-40B4-BE49-F238E27FC236}">
                      <a16:creationId xmlns:a16="http://schemas.microsoft.com/office/drawing/2014/main" id="{7A40E4A4-ACDC-42F1-1A34-318ACB1FFB4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636858" y="1524000"/>
                  <a:ext cx="276639" cy="4000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 dirty="0">
                      <a:latin typeface="Grandview" panose="020B0502040204020203" pitchFamily="34" charset="0"/>
                    </a:rPr>
                    <a:t>1</a:t>
                  </a:r>
                  <a:endParaRPr lang="en-US" altLang="en-US" sz="1800" dirty="0">
                    <a:latin typeface="Grandview" panose="020B0502040204020203" pitchFamily="34" charset="0"/>
                  </a:endParaRPr>
                </a:p>
              </p:txBody>
            </p:sp>
            <p:sp>
              <p:nvSpPr>
                <p:cNvPr id="6175" name="TextBox 56">
                  <a:extLst>
                    <a:ext uri="{FF2B5EF4-FFF2-40B4-BE49-F238E27FC236}">
                      <a16:creationId xmlns:a16="http://schemas.microsoft.com/office/drawing/2014/main" id="{E36EDBE1-C7FA-7DA5-09AA-668F20BF696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636858" y="4095399"/>
                  <a:ext cx="276639" cy="4000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latin typeface="Grandview" panose="020B0502040204020203" pitchFamily="34" charset="0"/>
                    </a:rPr>
                    <a:t>2</a:t>
                  </a:r>
                </a:p>
              </p:txBody>
            </p:sp>
            <p:sp>
              <p:nvSpPr>
                <p:cNvPr id="6176" name="TextBox 59">
                  <a:extLst>
                    <a:ext uri="{FF2B5EF4-FFF2-40B4-BE49-F238E27FC236}">
                      <a16:creationId xmlns:a16="http://schemas.microsoft.com/office/drawing/2014/main" id="{ACF9F828-BC19-D604-32ED-B2436E0E52F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750725" y="1578610"/>
                  <a:ext cx="276639" cy="4000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 dirty="0">
                      <a:latin typeface="Grandview" panose="020B0502040204020203" pitchFamily="34" charset="0"/>
                    </a:rPr>
                    <a:t>5</a:t>
                  </a:r>
                </a:p>
              </p:txBody>
            </p:sp>
          </p:grp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EC65E736-BA80-FD54-4F0C-5DCBB84CD1E3}"/>
                  </a:ext>
                </a:extLst>
              </p:cNvPr>
              <p:cNvSpPr/>
              <p:nvPr/>
            </p:nvSpPr>
            <p:spPr>
              <a:xfrm>
                <a:off x="4174781" y="1318914"/>
                <a:ext cx="381037" cy="380967"/>
              </a:xfrm>
              <a:prstGeom prst="ellipse">
                <a:avLst/>
              </a:prstGeom>
              <a:solidFill>
                <a:srgbClr val="FFFFFF"/>
              </a:solidFill>
              <a:ln w="3810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Grandview" panose="020B0502040204020203" pitchFamily="34" charset="0"/>
                </a:endParaRPr>
              </a:p>
            </p:txBody>
          </p:sp>
          <p:sp>
            <p:nvSpPr>
              <p:cNvPr id="6160" name="TextBox 75">
                <a:extLst>
                  <a:ext uri="{FF2B5EF4-FFF2-40B4-BE49-F238E27FC236}">
                    <a16:creationId xmlns:a16="http://schemas.microsoft.com/office/drawing/2014/main" id="{EE780EDD-CCEB-39E8-37D6-C6A0DF7CCFE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38806" y="1318630"/>
                <a:ext cx="276639" cy="4000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Grandview" panose="020B0502040204020203" pitchFamily="34" charset="0"/>
                  </a:rPr>
                  <a:t>3</a:t>
                </a:r>
                <a:endParaRPr lang="en-US" altLang="en-US" sz="1800" dirty="0">
                  <a:latin typeface="Grandview" panose="020B0502040204020203" pitchFamily="34" charset="0"/>
                </a:endParaRPr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49BB0F0F-40B6-FF8B-32EA-066407447527}"/>
                  </a:ext>
                </a:extLst>
              </p:cNvPr>
              <p:cNvSpPr/>
              <p:nvPr/>
            </p:nvSpPr>
            <p:spPr>
              <a:xfrm>
                <a:off x="4177956" y="4474594"/>
                <a:ext cx="381037" cy="380967"/>
              </a:xfrm>
              <a:prstGeom prst="ellipse">
                <a:avLst/>
              </a:prstGeom>
              <a:solidFill>
                <a:srgbClr val="FFFFFF"/>
              </a:solidFill>
              <a:ln w="3810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Grandview" panose="020B0502040204020203" pitchFamily="34" charset="0"/>
                </a:endParaRPr>
              </a:p>
            </p:txBody>
          </p:sp>
          <p:sp>
            <p:nvSpPr>
              <p:cNvPr id="6162" name="TextBox 78">
                <a:extLst>
                  <a:ext uri="{FF2B5EF4-FFF2-40B4-BE49-F238E27FC236}">
                    <a16:creationId xmlns:a16="http://schemas.microsoft.com/office/drawing/2014/main" id="{FF146455-1BC2-3FC2-3DF4-49873EAB55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28310" y="4475236"/>
                <a:ext cx="276639" cy="4000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latin typeface="Grandview" panose="020B0502040204020203" pitchFamily="34" charset="0"/>
                  </a:rPr>
                  <a:t>4</a:t>
                </a:r>
              </a:p>
            </p:txBody>
          </p:sp>
        </p:grpSp>
      </p:grpSp>
      <p:sp>
        <p:nvSpPr>
          <p:cNvPr id="83" name="Oval 82">
            <a:extLst>
              <a:ext uri="{FF2B5EF4-FFF2-40B4-BE49-F238E27FC236}">
                <a16:creationId xmlns:a16="http://schemas.microsoft.com/office/drawing/2014/main" id="{A2F75E54-9489-19D4-3C3D-25C2239F292D}"/>
              </a:ext>
            </a:extLst>
          </p:cNvPr>
          <p:cNvSpPr/>
          <p:nvPr/>
        </p:nvSpPr>
        <p:spPr>
          <a:xfrm>
            <a:off x="7945438" y="2992438"/>
            <a:ext cx="381000" cy="381000"/>
          </a:xfrm>
          <a:prstGeom prst="ellipse">
            <a:avLst/>
          </a:prstGeom>
          <a:solidFill>
            <a:srgbClr val="FFFFFF"/>
          </a:solidFill>
          <a:ln w="381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randview" panose="020B0502040204020203" pitchFamily="34" charset="0"/>
            </a:endParaRPr>
          </a:p>
        </p:txBody>
      </p:sp>
      <p:sp>
        <p:nvSpPr>
          <p:cNvPr id="6150" name="TextBox 83">
            <a:extLst>
              <a:ext uri="{FF2B5EF4-FFF2-40B4-BE49-F238E27FC236}">
                <a16:creationId xmlns:a16="http://schemas.microsoft.com/office/drawing/2014/main" id="{2EE51712-BF00-7BAE-F747-2EC356D08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3538" y="2990850"/>
            <a:ext cx="342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Grandview" panose="020B0502040204020203" pitchFamily="34" charset="0"/>
              </a:rPr>
              <a:t>6</a:t>
            </a:r>
          </a:p>
        </p:txBody>
      </p:sp>
      <p:sp>
        <p:nvSpPr>
          <p:cNvPr id="6151" name="TextBox 84">
            <a:extLst>
              <a:ext uri="{FF2B5EF4-FFF2-40B4-BE49-F238E27FC236}">
                <a16:creationId xmlns:a16="http://schemas.microsoft.com/office/drawing/2014/main" id="{DFE39278-D55E-5868-40C4-59E99BA86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79" y="4745944"/>
            <a:ext cx="181245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6ECD43"/>
                </a:solidFill>
                <a:latin typeface="Grandview" panose="020B0502040204020203" pitchFamily="34" charset="0"/>
              </a:rPr>
              <a:t>P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DB5151"/>
                </a:solidFill>
                <a:latin typeface="Grandview" panose="020B0502040204020203" pitchFamily="34" charset="0"/>
              </a:rPr>
              <a:t>F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Grandview" panose="020B0502040204020203" pitchFamily="34" charset="0"/>
              </a:rPr>
              <a:t>3.0 </a:t>
            </a:r>
            <a:r>
              <a:rPr lang="en-US" altLang="en-US" sz="1800" dirty="0" err="1">
                <a:latin typeface="Grandview" panose="020B0502040204020203" pitchFamily="34" charset="0"/>
              </a:rPr>
              <a:t>wt</a:t>
            </a:r>
            <a:r>
              <a:rPr lang="en-US" altLang="en-US" sz="1800" dirty="0">
                <a:latin typeface="Grandview" panose="020B0502040204020203" pitchFamily="34" charset="0"/>
              </a:rPr>
              <a:t>% </a:t>
            </a:r>
            <a:r>
              <a:rPr lang="en-US" altLang="en-US" sz="1800" dirty="0">
                <a:solidFill>
                  <a:srgbClr val="6663EF"/>
                </a:solidFill>
                <a:latin typeface="Grandview" panose="020B0502040204020203" pitchFamily="34" charset="0"/>
              </a:rPr>
              <a:t>H</a:t>
            </a:r>
          </a:p>
        </p:txBody>
      </p:sp>
      <p:sp>
        <p:nvSpPr>
          <p:cNvPr id="6152" name="TextBox 85">
            <a:extLst>
              <a:ext uri="{FF2B5EF4-FFF2-40B4-BE49-F238E27FC236}">
                <a16:creationId xmlns:a16="http://schemas.microsoft.com/office/drawing/2014/main" id="{A016A49C-2C61-DDBB-710A-42DD648AF3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9413" y="947738"/>
            <a:ext cx="16891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6663EF"/>
                </a:solidFill>
                <a:latin typeface="Grandview" panose="020B0502040204020203" pitchFamily="34" charset="0"/>
              </a:rPr>
              <a:t>H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B0F0"/>
                </a:solidFill>
                <a:latin typeface="Grandview" panose="020B0502040204020203" pitchFamily="34" charset="0"/>
              </a:rPr>
              <a:t>O</a:t>
            </a:r>
          </a:p>
        </p:txBody>
      </p:sp>
      <p:sp>
        <p:nvSpPr>
          <p:cNvPr id="6153" name="TextBox 86">
            <a:extLst>
              <a:ext uri="{FF2B5EF4-FFF2-40B4-BE49-F238E27FC236}">
                <a16:creationId xmlns:a16="http://schemas.microsoft.com/office/drawing/2014/main" id="{FDFFC010-64E7-7FC9-2B55-8037C217A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3963" y="3917950"/>
            <a:ext cx="16891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6663EF"/>
                </a:solidFill>
                <a:latin typeface="Grandview" panose="020B0502040204020203" pitchFamily="34" charset="0"/>
              </a:rPr>
              <a:t>H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Grandview" panose="020B0502040204020203" pitchFamily="34" charset="0"/>
              </a:rPr>
              <a:t>7.4 kg/min</a:t>
            </a:r>
          </a:p>
        </p:txBody>
      </p:sp>
      <p:sp>
        <p:nvSpPr>
          <p:cNvPr id="6154" name="TextBox 87">
            <a:extLst>
              <a:ext uri="{FF2B5EF4-FFF2-40B4-BE49-F238E27FC236}">
                <a16:creationId xmlns:a16="http://schemas.microsoft.com/office/drawing/2014/main" id="{101EBEA4-F6B0-853F-2EA3-9AC801EEF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0888" y="1223963"/>
            <a:ext cx="1689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6663EF"/>
                </a:solidFill>
                <a:latin typeface="Grandview" panose="020B0502040204020203" pitchFamily="34" charset="0"/>
              </a:rPr>
              <a:t>H</a:t>
            </a:r>
          </a:p>
        </p:txBody>
      </p:sp>
      <p:sp>
        <p:nvSpPr>
          <p:cNvPr id="6155" name="TextBox 88">
            <a:extLst>
              <a:ext uri="{FF2B5EF4-FFF2-40B4-BE49-F238E27FC236}">
                <a16:creationId xmlns:a16="http://schemas.microsoft.com/office/drawing/2014/main" id="{0F65A46B-F7FF-CA18-B9B9-8DDB8DEA2B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7463" y="2582863"/>
            <a:ext cx="844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B0F0"/>
                </a:solidFill>
                <a:latin typeface="Grandview" panose="020B0502040204020203" pitchFamily="34" charset="0"/>
              </a:rPr>
              <a:t>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2CC922-A137-256D-8322-E591D58F9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6801" y="5218112"/>
            <a:ext cx="52451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Grandview" panose="020B0502040204020203" pitchFamily="34" charset="0"/>
              </a:rPr>
              <a:t>Part (A)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Grandview" panose="020B0502040204020203" pitchFamily="34" charset="0"/>
              </a:rPr>
              <a:t>What is F</a:t>
            </a:r>
            <a:r>
              <a:rPr lang="en-US" altLang="en-US" sz="2400" baseline="-25000">
                <a:latin typeface="Grandview" panose="020B0502040204020203" pitchFamily="34" charset="0"/>
              </a:rPr>
              <a:t>T,2</a:t>
            </a:r>
            <a:r>
              <a:rPr lang="en-US" altLang="en-US" sz="2400">
                <a:latin typeface="Grandview" panose="020B0502040204020203" pitchFamily="34" charset="0"/>
              </a:rPr>
              <a:t> and its composition?</a:t>
            </a:r>
          </a:p>
        </p:txBody>
      </p:sp>
    </p:spTree>
    <p:extLst>
      <p:ext uri="{BB962C8B-B14F-4D97-AF65-F5344CB8AC3E}">
        <p14:creationId xmlns:p14="http://schemas.microsoft.com/office/powerpoint/2010/main" val="1199259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>
            <a:extLst>
              <a:ext uri="{FF2B5EF4-FFF2-40B4-BE49-F238E27FC236}">
                <a16:creationId xmlns:a16="http://schemas.microsoft.com/office/drawing/2014/main" id="{310A1307-B543-23B1-A6AF-A861BE90A9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1963" y="6184900"/>
            <a:ext cx="285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Grandview" panose="020B0502040204020203" pitchFamily="34" charset="0"/>
              </a:rPr>
              <a:t>Total in = Total Out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F47F08A-2DE4-ABB7-4D86-98D9DDAE77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4175" y="6184900"/>
            <a:ext cx="13001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6ECD43"/>
                </a:solidFill>
                <a:latin typeface="Grandview" panose="020B0502040204020203" pitchFamily="34" charset="0"/>
              </a:rPr>
              <a:t>Pin = Pout</a:t>
            </a:r>
            <a:endParaRPr lang="en-US" altLang="en-US" sz="1800" dirty="0">
              <a:solidFill>
                <a:srgbClr val="DB5151"/>
              </a:solidFill>
              <a:latin typeface="Grandview" panose="020B0502040204020203" pitchFamily="34" charset="0"/>
            </a:endParaRPr>
          </a:p>
        </p:txBody>
      </p:sp>
      <p:sp>
        <p:nvSpPr>
          <p:cNvPr id="6146" name="TextBox 68">
            <a:extLst>
              <a:ext uri="{FF2B5EF4-FFF2-40B4-BE49-F238E27FC236}">
                <a16:creationId xmlns:a16="http://schemas.microsoft.com/office/drawing/2014/main" id="{54EAE774-69A1-8CD2-86F9-E14CF0110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1463" y="2817813"/>
            <a:ext cx="18272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Grandview" panose="020B0502040204020203" pitchFamily="34" charset="0"/>
              </a:rPr>
              <a:t>Oil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Grandview" panose="020B0502040204020203" pitchFamily="34" charset="0"/>
              </a:rPr>
              <a:t>Extractor</a:t>
            </a:r>
          </a:p>
        </p:txBody>
      </p:sp>
      <p:sp>
        <p:nvSpPr>
          <p:cNvPr id="6147" name="TextBox 69">
            <a:extLst>
              <a:ext uri="{FF2B5EF4-FFF2-40B4-BE49-F238E27FC236}">
                <a16:creationId xmlns:a16="http://schemas.microsoft.com/office/drawing/2014/main" id="{1996CED0-F490-0248-AA9D-2823CEB838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713" y="2817813"/>
            <a:ext cx="18256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Grandview" panose="020B0502040204020203" pitchFamily="34" charset="0"/>
              </a:rPr>
              <a:t>Oil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Grandview" panose="020B0502040204020203" pitchFamily="34" charset="0"/>
              </a:rPr>
              <a:t>Recovery</a:t>
            </a:r>
          </a:p>
        </p:txBody>
      </p:sp>
      <p:grpSp>
        <p:nvGrpSpPr>
          <p:cNvPr id="6148" name="Group 81">
            <a:extLst>
              <a:ext uri="{FF2B5EF4-FFF2-40B4-BE49-F238E27FC236}">
                <a16:creationId xmlns:a16="http://schemas.microsoft.com/office/drawing/2014/main" id="{CE21D38F-E612-BC4F-5B9C-69772970AE9C}"/>
              </a:ext>
            </a:extLst>
          </p:cNvPr>
          <p:cNvGrpSpPr>
            <a:grpSpLocks/>
          </p:cNvGrpSpPr>
          <p:nvPr/>
        </p:nvGrpSpPr>
        <p:grpSpPr bwMode="auto">
          <a:xfrm>
            <a:off x="-1" y="631825"/>
            <a:ext cx="8896351" cy="5553075"/>
            <a:chOff x="-149986" y="472849"/>
            <a:chExt cx="8897209" cy="5552599"/>
          </a:xfrm>
        </p:grpSpPr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0FB7EFEA-395D-8B8F-161D-0345019F0718}"/>
                </a:ext>
              </a:extLst>
            </p:cNvPr>
            <p:cNvCxnSpPr/>
            <p:nvPr/>
          </p:nvCxnSpPr>
          <p:spPr>
            <a:xfrm>
              <a:off x="1774249" y="472849"/>
              <a:ext cx="0" cy="2165164"/>
            </a:xfrm>
            <a:prstGeom prst="straightConnector1">
              <a:avLst/>
            </a:prstGeom>
            <a:ln w="38100" cmpd="sng"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157" name="Group 80">
              <a:extLst>
                <a:ext uri="{FF2B5EF4-FFF2-40B4-BE49-F238E27FC236}">
                  <a16:creationId xmlns:a16="http://schemas.microsoft.com/office/drawing/2014/main" id="{B29175A0-8F9F-B342-2F62-334F76B030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49986" y="472849"/>
              <a:ext cx="8897209" cy="5552599"/>
              <a:chOff x="-149986" y="472849"/>
              <a:chExt cx="8897209" cy="5552599"/>
            </a:xfrm>
          </p:grpSpPr>
          <p:grpSp>
            <p:nvGrpSpPr>
              <p:cNvPr id="6158" name="Group 73">
                <a:extLst>
                  <a:ext uri="{FF2B5EF4-FFF2-40B4-BE49-F238E27FC236}">
                    <a16:creationId xmlns:a16="http://schemas.microsoft.com/office/drawing/2014/main" id="{59F4E0EC-3369-660D-E957-480DA08E49D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-149986" y="472849"/>
                <a:ext cx="8897209" cy="5552599"/>
                <a:chOff x="-149986" y="486359"/>
                <a:chExt cx="8897209" cy="5552599"/>
              </a:xfrm>
            </p:grpSpPr>
            <p:sp>
              <p:nvSpPr>
                <p:cNvPr id="4" name="Rectangle 3">
                  <a:extLst>
                    <a:ext uri="{FF2B5EF4-FFF2-40B4-BE49-F238E27FC236}">
                      <a16:creationId xmlns:a16="http://schemas.microsoft.com/office/drawing/2014/main" id="{21D881E5-B206-BA20-47AF-FE6F00BB1704}"/>
                    </a:ext>
                  </a:extLst>
                </p:cNvPr>
                <p:cNvSpPr/>
                <p:nvPr/>
              </p:nvSpPr>
              <p:spPr>
                <a:xfrm>
                  <a:off x="1396388" y="2638824"/>
                  <a:ext cx="1833740" cy="874638"/>
                </a:xfrm>
                <a:prstGeom prst="rect">
                  <a:avLst/>
                </a:prstGeom>
                <a:noFill/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5B3DF461-2F2C-B9B6-43B8-57A6F5A255AE}"/>
                    </a:ext>
                  </a:extLst>
                </p:cNvPr>
                <p:cNvSpPr/>
                <p:nvPr/>
              </p:nvSpPr>
              <p:spPr>
                <a:xfrm>
                  <a:off x="5443317" y="2638824"/>
                  <a:ext cx="1833739" cy="874638"/>
                </a:xfrm>
                <a:prstGeom prst="rect">
                  <a:avLst/>
                </a:prstGeom>
                <a:noFill/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  <p:grpSp>
              <p:nvGrpSpPr>
                <p:cNvPr id="6165" name="Group 28">
                  <a:extLst>
                    <a:ext uri="{FF2B5EF4-FFF2-40B4-BE49-F238E27FC236}">
                      <a16:creationId xmlns:a16="http://schemas.microsoft.com/office/drawing/2014/main" id="{0DBC6BAD-4A83-7B53-DCBF-5DF0404D782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695222" y="1524000"/>
                  <a:ext cx="3175000" cy="1114779"/>
                  <a:chOff x="2695222" y="1524000"/>
                  <a:chExt cx="3372556" cy="1114779"/>
                </a:xfrm>
              </p:grpSpPr>
              <p:cxnSp>
                <p:nvCxnSpPr>
                  <p:cNvPr id="19" name="Elbow Connector 18">
                    <a:extLst>
                      <a:ext uri="{FF2B5EF4-FFF2-40B4-BE49-F238E27FC236}">
                        <a16:creationId xmlns:a16="http://schemas.microsoft.com/office/drawing/2014/main" id="{A167DE6D-1C7A-98F4-9E76-5A31EC4A168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695080" y="1524495"/>
                    <a:ext cx="3372882" cy="1114329"/>
                  </a:xfrm>
                  <a:prstGeom prst="bentConnector3">
                    <a:avLst>
                      <a:gd name="adj1" fmla="val 628"/>
                    </a:avLst>
                  </a:prstGeom>
                  <a:ln w="38100" cmpd="sng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Straight Arrow Connector 27">
                    <a:extLst>
                      <a:ext uri="{FF2B5EF4-FFF2-40B4-BE49-F238E27FC236}">
                        <a16:creationId xmlns:a16="http://schemas.microsoft.com/office/drawing/2014/main" id="{314F89E5-D08D-E06B-1EE6-1D026D772CF3}"/>
                      </a:ext>
                    </a:extLst>
                  </p:cNvPr>
                  <p:cNvCxnSpPr/>
                  <p:nvPr/>
                </p:nvCxnSpPr>
                <p:spPr>
                  <a:xfrm>
                    <a:off x="6067962" y="1524495"/>
                    <a:ext cx="0" cy="1114329"/>
                  </a:xfrm>
                  <a:prstGeom prst="straightConnector1">
                    <a:avLst/>
                  </a:prstGeom>
                  <a:ln w="38100" cmpd="sng">
                    <a:solidFill>
                      <a:srgbClr val="000000"/>
                    </a:solidFill>
                    <a:tailEnd type="arrow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166" name="Group 29">
                  <a:extLst>
                    <a:ext uri="{FF2B5EF4-FFF2-40B4-BE49-F238E27FC236}">
                      <a16:creationId xmlns:a16="http://schemas.microsoft.com/office/drawing/2014/main" id="{B36EB95C-CD17-C61E-CE90-DDC7F81D769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flipH="1" flipV="1">
                  <a:off x="2695222" y="3517900"/>
                  <a:ext cx="3175000" cy="1114779"/>
                  <a:chOff x="2695222" y="1524000"/>
                  <a:chExt cx="3372556" cy="1114779"/>
                </a:xfrm>
              </p:grpSpPr>
              <p:cxnSp>
                <p:nvCxnSpPr>
                  <p:cNvPr id="31" name="Elbow Connector 30">
                    <a:extLst>
                      <a:ext uri="{FF2B5EF4-FFF2-40B4-BE49-F238E27FC236}">
                        <a16:creationId xmlns:a16="http://schemas.microsoft.com/office/drawing/2014/main" id="{1012B10F-DCDF-5D70-BFF2-870FDC265F8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695038" y="1524126"/>
                    <a:ext cx="3372882" cy="1114329"/>
                  </a:xfrm>
                  <a:prstGeom prst="bentConnector3">
                    <a:avLst>
                      <a:gd name="adj1" fmla="val 628"/>
                    </a:avLst>
                  </a:prstGeom>
                  <a:ln w="38100" cmpd="sng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Straight Arrow Connector 31">
                    <a:extLst>
                      <a:ext uri="{FF2B5EF4-FFF2-40B4-BE49-F238E27FC236}">
                        <a16:creationId xmlns:a16="http://schemas.microsoft.com/office/drawing/2014/main" id="{2E5A7FB0-CE2C-BBF2-3308-EDEAEBDBB516}"/>
                      </a:ext>
                    </a:extLst>
                  </p:cNvPr>
                  <p:cNvCxnSpPr/>
                  <p:nvPr/>
                </p:nvCxnSpPr>
                <p:spPr>
                  <a:xfrm>
                    <a:off x="6067920" y="1524126"/>
                    <a:ext cx="0" cy="1114329"/>
                  </a:xfrm>
                  <a:prstGeom prst="straightConnector1">
                    <a:avLst/>
                  </a:prstGeom>
                  <a:ln w="38100" cmpd="sng">
                    <a:solidFill>
                      <a:srgbClr val="000000"/>
                    </a:solidFill>
                    <a:tailEnd type="arrow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6" name="Straight Arrow Connector 35">
                  <a:extLst>
                    <a:ext uri="{FF2B5EF4-FFF2-40B4-BE49-F238E27FC236}">
                      <a16:creationId xmlns:a16="http://schemas.microsoft.com/office/drawing/2014/main" id="{FBF09FB6-4A47-6B35-8508-6FB793CED2EE}"/>
                    </a:ext>
                  </a:extLst>
                </p:cNvPr>
                <p:cNvCxnSpPr/>
                <p:nvPr/>
              </p:nvCxnSpPr>
              <p:spPr>
                <a:xfrm>
                  <a:off x="1774249" y="3518224"/>
                  <a:ext cx="0" cy="2520734"/>
                </a:xfrm>
                <a:prstGeom prst="straightConnector1">
                  <a:avLst/>
                </a:prstGeom>
                <a:ln w="38100" cmpd="sng">
                  <a:solidFill>
                    <a:srgbClr val="000000"/>
                  </a:solidFill>
                  <a:tailEnd type="arrow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Arrow Connector 36">
                  <a:extLst>
                    <a:ext uri="{FF2B5EF4-FFF2-40B4-BE49-F238E27FC236}">
                      <a16:creationId xmlns:a16="http://schemas.microsoft.com/office/drawing/2014/main" id="{89AE9B40-C5C2-84DB-E08C-E1B889C7605E}"/>
                    </a:ext>
                  </a:extLst>
                </p:cNvPr>
                <p:cNvCxnSpPr/>
                <p:nvPr/>
              </p:nvCxnSpPr>
              <p:spPr>
                <a:xfrm>
                  <a:off x="6888081" y="486359"/>
                  <a:ext cx="0" cy="2152465"/>
                </a:xfrm>
                <a:prstGeom prst="straightConnector1">
                  <a:avLst/>
                </a:prstGeom>
                <a:ln w="38100" cmpd="sng">
                  <a:solidFill>
                    <a:srgbClr val="000000"/>
                  </a:solidFill>
                  <a:tailEnd type="arrow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Arrow Connector 37">
                  <a:extLst>
                    <a:ext uri="{FF2B5EF4-FFF2-40B4-BE49-F238E27FC236}">
                      <a16:creationId xmlns:a16="http://schemas.microsoft.com/office/drawing/2014/main" id="{53D74193-8964-D731-4C84-4B1563BC06A2}"/>
                    </a:ext>
                  </a:extLst>
                </p:cNvPr>
                <p:cNvCxnSpPr/>
                <p:nvPr/>
              </p:nvCxnSpPr>
              <p:spPr>
                <a:xfrm flipV="1">
                  <a:off x="7277056" y="3043603"/>
                  <a:ext cx="1470167" cy="0"/>
                </a:xfrm>
                <a:prstGeom prst="straightConnector1">
                  <a:avLst/>
                </a:prstGeom>
                <a:ln w="38100" cmpd="sng">
                  <a:solidFill>
                    <a:srgbClr val="000000"/>
                  </a:solidFill>
                  <a:tailEnd type="arrow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" name="Oval 40">
                  <a:extLst>
                    <a:ext uri="{FF2B5EF4-FFF2-40B4-BE49-F238E27FC236}">
                      <a16:creationId xmlns:a16="http://schemas.microsoft.com/office/drawing/2014/main" id="{D6C3C008-2321-5A29-6CA1-9E4387149348}"/>
                    </a:ext>
                  </a:extLst>
                </p:cNvPr>
                <p:cNvSpPr/>
                <p:nvPr/>
              </p:nvSpPr>
              <p:spPr>
                <a:xfrm>
                  <a:off x="1588494" y="1524495"/>
                  <a:ext cx="381037" cy="380967"/>
                </a:xfrm>
                <a:prstGeom prst="ellipse">
                  <a:avLst/>
                </a:prstGeom>
                <a:solidFill>
                  <a:srgbClr val="FFFFFF"/>
                </a:solidFill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  <p:sp>
              <p:nvSpPr>
                <p:cNvPr id="42" name="Oval 41">
                  <a:extLst>
                    <a:ext uri="{FF2B5EF4-FFF2-40B4-BE49-F238E27FC236}">
                      <a16:creationId xmlns:a16="http://schemas.microsoft.com/office/drawing/2014/main" id="{113AD850-81C1-7185-BAFB-23D473DD5B9F}"/>
                    </a:ext>
                  </a:extLst>
                </p:cNvPr>
                <p:cNvSpPr/>
                <p:nvPr/>
              </p:nvSpPr>
              <p:spPr>
                <a:xfrm>
                  <a:off x="1583731" y="4107137"/>
                  <a:ext cx="381037" cy="380967"/>
                </a:xfrm>
                <a:prstGeom prst="ellipse">
                  <a:avLst/>
                </a:prstGeom>
                <a:solidFill>
                  <a:srgbClr val="FFFFFF"/>
                </a:solidFill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  <p:sp>
              <p:nvSpPr>
                <p:cNvPr id="6172" name="TextBox 72">
                  <a:extLst>
                    <a:ext uri="{FF2B5EF4-FFF2-40B4-BE49-F238E27FC236}">
                      <a16:creationId xmlns:a16="http://schemas.microsoft.com/office/drawing/2014/main" id="{5D5D43F4-DC3E-62DA-3627-41880711789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-149986" y="543049"/>
                  <a:ext cx="1759715" cy="17541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lang="en-US" altLang="en-US" sz="1800" dirty="0">
                    <a:latin typeface="Grandview" panose="020B0502040204020203" pitchFamily="34" charset="0"/>
                  </a:endParaRPr>
                </a:p>
                <a:p>
                  <a:pPr algn="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dirty="0">
                      <a:latin typeface="Grandview" panose="020B0502040204020203" pitchFamily="34" charset="0"/>
                    </a:rPr>
                    <a:t>37 </a:t>
                  </a:r>
                  <a:r>
                    <a:rPr lang="en-US" altLang="en-US" sz="1800" dirty="0" err="1">
                      <a:latin typeface="Grandview" panose="020B0502040204020203" pitchFamily="34" charset="0"/>
                    </a:rPr>
                    <a:t>wt</a:t>
                  </a:r>
                  <a:r>
                    <a:rPr lang="en-US" altLang="en-US" sz="1800" dirty="0">
                      <a:latin typeface="Grandview" panose="020B0502040204020203" pitchFamily="34" charset="0"/>
                    </a:rPr>
                    <a:t>% </a:t>
                  </a:r>
                  <a:r>
                    <a:rPr lang="en-US" altLang="en-US" sz="1800" dirty="0">
                      <a:solidFill>
                        <a:srgbClr val="00B0F0"/>
                      </a:solidFill>
                      <a:latin typeface="Grandview" panose="020B0502040204020203" pitchFamily="34" charset="0"/>
                    </a:rPr>
                    <a:t>O</a:t>
                  </a:r>
                </a:p>
                <a:p>
                  <a:pPr algn="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dirty="0">
                      <a:latin typeface="Grandview" panose="020B0502040204020203" pitchFamily="34" charset="0"/>
                    </a:rPr>
                    <a:t>45 </a:t>
                  </a:r>
                  <a:r>
                    <a:rPr lang="en-US" altLang="en-US" sz="1800" dirty="0" err="1">
                      <a:latin typeface="Grandview" panose="020B0502040204020203" pitchFamily="34" charset="0"/>
                    </a:rPr>
                    <a:t>wt</a:t>
                  </a:r>
                  <a:r>
                    <a:rPr lang="en-US" altLang="en-US" sz="1800" dirty="0">
                      <a:latin typeface="Grandview" panose="020B0502040204020203" pitchFamily="34" charset="0"/>
                    </a:rPr>
                    <a:t>% </a:t>
                  </a:r>
                  <a:r>
                    <a:rPr lang="en-US" altLang="en-US" sz="1800" dirty="0">
                      <a:solidFill>
                        <a:srgbClr val="6ECD43"/>
                      </a:solidFill>
                      <a:latin typeface="Grandview" panose="020B0502040204020203" pitchFamily="34" charset="0"/>
                    </a:rPr>
                    <a:t>P</a:t>
                  </a:r>
                </a:p>
                <a:p>
                  <a:pPr algn="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dirty="0">
                      <a:latin typeface="Grandview" panose="020B0502040204020203" pitchFamily="34" charset="0"/>
                    </a:rPr>
                    <a:t>18 </a:t>
                  </a:r>
                  <a:r>
                    <a:rPr lang="en-US" altLang="en-US" sz="1800" dirty="0" err="1">
                      <a:latin typeface="Grandview" panose="020B0502040204020203" pitchFamily="34" charset="0"/>
                    </a:rPr>
                    <a:t>wt</a:t>
                  </a:r>
                  <a:r>
                    <a:rPr lang="en-US" altLang="en-US" sz="1800" dirty="0">
                      <a:latin typeface="Grandview" panose="020B0502040204020203" pitchFamily="34" charset="0"/>
                    </a:rPr>
                    <a:t>% </a:t>
                  </a:r>
                  <a:r>
                    <a:rPr lang="en-US" altLang="en-US" sz="1800" dirty="0">
                      <a:solidFill>
                        <a:srgbClr val="DB5151"/>
                      </a:solidFill>
                      <a:latin typeface="Grandview" panose="020B0502040204020203" pitchFamily="34" charset="0"/>
                    </a:rPr>
                    <a:t>F</a:t>
                  </a:r>
                </a:p>
                <a:p>
                  <a:pPr algn="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lang="en-US" altLang="en-US" sz="1800" dirty="0">
                    <a:latin typeface="Grandview" panose="020B0502040204020203" pitchFamily="34" charset="0"/>
                  </a:endParaRPr>
                </a:p>
                <a:p>
                  <a:pPr algn="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dirty="0">
                      <a:latin typeface="Grandview" panose="020B0502040204020203" pitchFamily="34" charset="0"/>
                    </a:rPr>
                    <a:t>2.3 kg/min</a:t>
                  </a:r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CB2AD44F-2722-5837-DDF1-C244D078EE3D}"/>
                    </a:ext>
                  </a:extLst>
                </p:cNvPr>
                <p:cNvSpPr/>
                <p:nvPr/>
              </p:nvSpPr>
              <p:spPr>
                <a:xfrm>
                  <a:off x="6697563" y="1592752"/>
                  <a:ext cx="381037" cy="380967"/>
                </a:xfrm>
                <a:prstGeom prst="ellipse">
                  <a:avLst/>
                </a:prstGeom>
                <a:solidFill>
                  <a:srgbClr val="FFFFFF"/>
                </a:solidFill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  <p:sp>
              <p:nvSpPr>
                <p:cNvPr id="6174" name="TextBox 55">
                  <a:extLst>
                    <a:ext uri="{FF2B5EF4-FFF2-40B4-BE49-F238E27FC236}">
                      <a16:creationId xmlns:a16="http://schemas.microsoft.com/office/drawing/2014/main" id="{7A40E4A4-ACDC-42F1-1A34-318ACB1FFB4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636858" y="1524000"/>
                  <a:ext cx="276639" cy="4000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 dirty="0">
                      <a:latin typeface="Grandview" panose="020B0502040204020203" pitchFamily="34" charset="0"/>
                    </a:rPr>
                    <a:t>1</a:t>
                  </a:r>
                  <a:endParaRPr lang="en-US" altLang="en-US" sz="1800" dirty="0">
                    <a:latin typeface="Grandview" panose="020B0502040204020203" pitchFamily="34" charset="0"/>
                  </a:endParaRPr>
                </a:p>
              </p:txBody>
            </p:sp>
            <p:sp>
              <p:nvSpPr>
                <p:cNvPr id="6175" name="TextBox 56">
                  <a:extLst>
                    <a:ext uri="{FF2B5EF4-FFF2-40B4-BE49-F238E27FC236}">
                      <a16:creationId xmlns:a16="http://schemas.microsoft.com/office/drawing/2014/main" id="{E36EDBE1-C7FA-7DA5-09AA-668F20BF696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636858" y="4095399"/>
                  <a:ext cx="276639" cy="4000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latin typeface="Grandview" panose="020B0502040204020203" pitchFamily="34" charset="0"/>
                    </a:rPr>
                    <a:t>2</a:t>
                  </a:r>
                </a:p>
              </p:txBody>
            </p:sp>
            <p:sp>
              <p:nvSpPr>
                <p:cNvPr id="6176" name="TextBox 59">
                  <a:extLst>
                    <a:ext uri="{FF2B5EF4-FFF2-40B4-BE49-F238E27FC236}">
                      <a16:creationId xmlns:a16="http://schemas.microsoft.com/office/drawing/2014/main" id="{ACF9F828-BC19-D604-32ED-B2436E0E52F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750725" y="1578610"/>
                  <a:ext cx="276639" cy="4000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 dirty="0">
                      <a:latin typeface="Grandview" panose="020B0502040204020203" pitchFamily="34" charset="0"/>
                    </a:rPr>
                    <a:t>5</a:t>
                  </a:r>
                </a:p>
              </p:txBody>
            </p:sp>
          </p:grp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EC65E736-BA80-FD54-4F0C-5DCBB84CD1E3}"/>
                  </a:ext>
                </a:extLst>
              </p:cNvPr>
              <p:cNvSpPr/>
              <p:nvPr/>
            </p:nvSpPr>
            <p:spPr>
              <a:xfrm>
                <a:off x="4174781" y="1318914"/>
                <a:ext cx="381037" cy="380967"/>
              </a:xfrm>
              <a:prstGeom prst="ellipse">
                <a:avLst/>
              </a:prstGeom>
              <a:solidFill>
                <a:srgbClr val="FFFFFF"/>
              </a:solidFill>
              <a:ln w="3810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Grandview" panose="020B0502040204020203" pitchFamily="34" charset="0"/>
                </a:endParaRPr>
              </a:p>
            </p:txBody>
          </p:sp>
          <p:sp>
            <p:nvSpPr>
              <p:cNvPr id="6160" name="TextBox 75">
                <a:extLst>
                  <a:ext uri="{FF2B5EF4-FFF2-40B4-BE49-F238E27FC236}">
                    <a16:creationId xmlns:a16="http://schemas.microsoft.com/office/drawing/2014/main" id="{EE780EDD-CCEB-39E8-37D6-C6A0DF7CCFE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38806" y="1318630"/>
                <a:ext cx="276639" cy="4000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Grandview" panose="020B0502040204020203" pitchFamily="34" charset="0"/>
                  </a:rPr>
                  <a:t>3</a:t>
                </a:r>
                <a:endParaRPr lang="en-US" altLang="en-US" sz="1800" dirty="0">
                  <a:latin typeface="Grandview" panose="020B0502040204020203" pitchFamily="34" charset="0"/>
                </a:endParaRPr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49BB0F0F-40B6-FF8B-32EA-066407447527}"/>
                  </a:ext>
                </a:extLst>
              </p:cNvPr>
              <p:cNvSpPr/>
              <p:nvPr/>
            </p:nvSpPr>
            <p:spPr>
              <a:xfrm>
                <a:off x="4177956" y="4474594"/>
                <a:ext cx="381037" cy="380967"/>
              </a:xfrm>
              <a:prstGeom prst="ellipse">
                <a:avLst/>
              </a:prstGeom>
              <a:solidFill>
                <a:srgbClr val="FFFFFF"/>
              </a:solidFill>
              <a:ln w="3810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Grandview" panose="020B0502040204020203" pitchFamily="34" charset="0"/>
                </a:endParaRPr>
              </a:p>
            </p:txBody>
          </p:sp>
          <p:sp>
            <p:nvSpPr>
              <p:cNvPr id="6162" name="TextBox 78">
                <a:extLst>
                  <a:ext uri="{FF2B5EF4-FFF2-40B4-BE49-F238E27FC236}">
                    <a16:creationId xmlns:a16="http://schemas.microsoft.com/office/drawing/2014/main" id="{FF146455-1BC2-3FC2-3DF4-49873EAB55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28310" y="4475236"/>
                <a:ext cx="276639" cy="4000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latin typeface="Grandview" panose="020B0502040204020203" pitchFamily="34" charset="0"/>
                  </a:rPr>
                  <a:t>4</a:t>
                </a:r>
              </a:p>
            </p:txBody>
          </p:sp>
        </p:grpSp>
      </p:grpSp>
      <p:sp>
        <p:nvSpPr>
          <p:cNvPr id="83" name="Oval 82">
            <a:extLst>
              <a:ext uri="{FF2B5EF4-FFF2-40B4-BE49-F238E27FC236}">
                <a16:creationId xmlns:a16="http://schemas.microsoft.com/office/drawing/2014/main" id="{A2F75E54-9489-19D4-3C3D-25C2239F292D}"/>
              </a:ext>
            </a:extLst>
          </p:cNvPr>
          <p:cNvSpPr/>
          <p:nvPr/>
        </p:nvSpPr>
        <p:spPr>
          <a:xfrm>
            <a:off x="7945438" y="2992438"/>
            <a:ext cx="381000" cy="381000"/>
          </a:xfrm>
          <a:prstGeom prst="ellipse">
            <a:avLst/>
          </a:prstGeom>
          <a:solidFill>
            <a:srgbClr val="FFFFFF"/>
          </a:solidFill>
          <a:ln w="381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randview" panose="020B0502040204020203" pitchFamily="34" charset="0"/>
            </a:endParaRPr>
          </a:p>
        </p:txBody>
      </p:sp>
      <p:sp>
        <p:nvSpPr>
          <p:cNvPr id="6150" name="TextBox 83">
            <a:extLst>
              <a:ext uri="{FF2B5EF4-FFF2-40B4-BE49-F238E27FC236}">
                <a16:creationId xmlns:a16="http://schemas.microsoft.com/office/drawing/2014/main" id="{2EE51712-BF00-7BAE-F747-2EC356D08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3538" y="2990850"/>
            <a:ext cx="342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Grandview" panose="020B0502040204020203" pitchFamily="34" charset="0"/>
              </a:rPr>
              <a:t>6</a:t>
            </a:r>
          </a:p>
        </p:txBody>
      </p:sp>
      <p:sp>
        <p:nvSpPr>
          <p:cNvPr id="6151" name="TextBox 84">
            <a:extLst>
              <a:ext uri="{FF2B5EF4-FFF2-40B4-BE49-F238E27FC236}">
                <a16:creationId xmlns:a16="http://schemas.microsoft.com/office/drawing/2014/main" id="{DFE39278-D55E-5868-40C4-59E99BA86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79" y="4745944"/>
            <a:ext cx="181245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6ECD43"/>
                </a:solidFill>
                <a:latin typeface="Grandview" panose="020B0502040204020203" pitchFamily="34" charset="0"/>
              </a:rPr>
              <a:t>P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DB5151"/>
                </a:solidFill>
                <a:latin typeface="Grandview" panose="020B0502040204020203" pitchFamily="34" charset="0"/>
              </a:rPr>
              <a:t>F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Grandview" panose="020B0502040204020203" pitchFamily="34" charset="0"/>
              </a:rPr>
              <a:t>3.0 </a:t>
            </a:r>
            <a:r>
              <a:rPr lang="en-US" altLang="en-US" sz="1800" dirty="0" err="1">
                <a:latin typeface="Grandview" panose="020B0502040204020203" pitchFamily="34" charset="0"/>
              </a:rPr>
              <a:t>wt</a:t>
            </a:r>
            <a:r>
              <a:rPr lang="en-US" altLang="en-US" sz="1800" dirty="0">
                <a:latin typeface="Grandview" panose="020B0502040204020203" pitchFamily="34" charset="0"/>
              </a:rPr>
              <a:t>% </a:t>
            </a:r>
            <a:r>
              <a:rPr lang="en-US" altLang="en-US" sz="1800" dirty="0">
                <a:solidFill>
                  <a:srgbClr val="6663EF"/>
                </a:solidFill>
                <a:latin typeface="Grandview" panose="020B0502040204020203" pitchFamily="34" charset="0"/>
              </a:rPr>
              <a:t>H</a:t>
            </a:r>
          </a:p>
        </p:txBody>
      </p:sp>
      <p:sp>
        <p:nvSpPr>
          <p:cNvPr id="6152" name="TextBox 85">
            <a:extLst>
              <a:ext uri="{FF2B5EF4-FFF2-40B4-BE49-F238E27FC236}">
                <a16:creationId xmlns:a16="http://schemas.microsoft.com/office/drawing/2014/main" id="{A016A49C-2C61-DDBB-710A-42DD648AF3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9413" y="947738"/>
            <a:ext cx="16891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6663EF"/>
                </a:solidFill>
                <a:latin typeface="Grandview" panose="020B0502040204020203" pitchFamily="34" charset="0"/>
              </a:rPr>
              <a:t>H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B0F0"/>
                </a:solidFill>
                <a:latin typeface="Grandview" panose="020B0502040204020203" pitchFamily="34" charset="0"/>
              </a:rPr>
              <a:t>O</a:t>
            </a:r>
          </a:p>
        </p:txBody>
      </p:sp>
      <p:sp>
        <p:nvSpPr>
          <p:cNvPr id="6153" name="TextBox 86">
            <a:extLst>
              <a:ext uri="{FF2B5EF4-FFF2-40B4-BE49-F238E27FC236}">
                <a16:creationId xmlns:a16="http://schemas.microsoft.com/office/drawing/2014/main" id="{FDFFC010-64E7-7FC9-2B55-8037C217A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3963" y="3917950"/>
            <a:ext cx="16891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6663EF"/>
                </a:solidFill>
                <a:latin typeface="Grandview" panose="020B0502040204020203" pitchFamily="34" charset="0"/>
              </a:rPr>
              <a:t>H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Grandview" panose="020B0502040204020203" pitchFamily="34" charset="0"/>
              </a:rPr>
              <a:t>7.4 kg/min</a:t>
            </a:r>
          </a:p>
        </p:txBody>
      </p:sp>
      <p:sp>
        <p:nvSpPr>
          <p:cNvPr id="6154" name="TextBox 87">
            <a:extLst>
              <a:ext uri="{FF2B5EF4-FFF2-40B4-BE49-F238E27FC236}">
                <a16:creationId xmlns:a16="http://schemas.microsoft.com/office/drawing/2014/main" id="{101EBEA4-F6B0-853F-2EA3-9AC801EEF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0888" y="1223963"/>
            <a:ext cx="1689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6663EF"/>
                </a:solidFill>
                <a:latin typeface="Grandview" panose="020B0502040204020203" pitchFamily="34" charset="0"/>
              </a:rPr>
              <a:t>H</a:t>
            </a:r>
          </a:p>
        </p:txBody>
      </p:sp>
      <p:sp>
        <p:nvSpPr>
          <p:cNvPr id="6155" name="TextBox 88">
            <a:extLst>
              <a:ext uri="{FF2B5EF4-FFF2-40B4-BE49-F238E27FC236}">
                <a16:creationId xmlns:a16="http://schemas.microsoft.com/office/drawing/2014/main" id="{0F65A46B-F7FF-CA18-B9B9-8DDB8DEA2B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7463" y="2582863"/>
            <a:ext cx="844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B0F0"/>
                </a:solidFill>
                <a:latin typeface="Grandview" panose="020B0502040204020203" pitchFamily="34" charset="0"/>
              </a:rPr>
              <a:t>O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932612E-98D4-8EA0-12DE-58287968911D}"/>
              </a:ext>
            </a:extLst>
          </p:cNvPr>
          <p:cNvSpPr/>
          <p:nvPr/>
        </p:nvSpPr>
        <p:spPr>
          <a:xfrm>
            <a:off x="587375" y="863600"/>
            <a:ext cx="7991475" cy="4883150"/>
          </a:xfrm>
          <a:prstGeom prst="rect">
            <a:avLst/>
          </a:prstGeom>
          <a:noFill/>
          <a:ln w="19050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n w="38100">
                <a:solidFill>
                  <a:schemeClr val="tx1"/>
                </a:solidFill>
                <a:prstDash val="dash"/>
              </a:ln>
              <a:latin typeface="Grandview" panose="020B0502040204020203" pitchFamily="34" charset="0"/>
            </a:endParaRP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839912C-823F-B8ED-F663-CB93BEB37E7B}"/>
              </a:ext>
            </a:extLst>
          </p:cNvPr>
          <p:cNvCxnSpPr>
            <a:stCxn id="46" idx="1"/>
          </p:cNvCxnSpPr>
          <p:nvPr/>
        </p:nvCxnSpPr>
        <p:spPr>
          <a:xfrm>
            <a:off x="3001963" y="6369050"/>
            <a:ext cx="2319337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5703ABD-FF5A-5395-D574-C50335B2B5D7}"/>
              </a:ext>
            </a:extLst>
          </p:cNvPr>
          <p:cNvCxnSpPr/>
          <p:nvPr/>
        </p:nvCxnSpPr>
        <p:spPr>
          <a:xfrm>
            <a:off x="88900" y="1436890"/>
            <a:ext cx="587375" cy="0"/>
          </a:xfrm>
          <a:prstGeom prst="straightConnector1">
            <a:avLst/>
          </a:prstGeom>
          <a:ln w="28575">
            <a:solidFill>
              <a:srgbClr val="6ECD43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6E38539-A7A3-DC1F-D57B-4B05DF47EA8F}"/>
              </a:ext>
            </a:extLst>
          </p:cNvPr>
          <p:cNvCxnSpPr/>
          <p:nvPr/>
        </p:nvCxnSpPr>
        <p:spPr>
          <a:xfrm>
            <a:off x="88900" y="1696882"/>
            <a:ext cx="587375" cy="0"/>
          </a:xfrm>
          <a:prstGeom prst="straightConnector1">
            <a:avLst/>
          </a:prstGeom>
          <a:ln w="28575">
            <a:solidFill>
              <a:srgbClr val="DB515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734B5328-2CCD-B8FF-4670-C82AA40CF6A7}"/>
              </a:ext>
            </a:extLst>
          </p:cNvPr>
          <p:cNvCxnSpPr/>
          <p:nvPr/>
        </p:nvCxnSpPr>
        <p:spPr>
          <a:xfrm>
            <a:off x="676275" y="4924425"/>
            <a:ext cx="587375" cy="0"/>
          </a:xfrm>
          <a:prstGeom prst="straightConnector1">
            <a:avLst/>
          </a:prstGeom>
          <a:ln w="28575">
            <a:solidFill>
              <a:srgbClr val="6ECD43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D9CCB479-CC48-8693-78F6-58A8D4EA065E}"/>
              </a:ext>
            </a:extLst>
          </p:cNvPr>
          <p:cNvCxnSpPr/>
          <p:nvPr/>
        </p:nvCxnSpPr>
        <p:spPr>
          <a:xfrm>
            <a:off x="676275" y="5203288"/>
            <a:ext cx="587375" cy="0"/>
          </a:xfrm>
          <a:prstGeom prst="straightConnector1">
            <a:avLst/>
          </a:prstGeom>
          <a:ln w="28575">
            <a:solidFill>
              <a:srgbClr val="DB515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F5116C14-9568-434E-CC3C-8404801222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6750" y="6184900"/>
            <a:ext cx="21732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DB5151"/>
                </a:solidFill>
                <a:latin typeface="Grandview" panose="020B0502040204020203" pitchFamily="34" charset="0"/>
              </a:rPr>
              <a:t>Fin = </a:t>
            </a:r>
            <a:r>
              <a:rPr lang="en-US" altLang="en-US" sz="1800" dirty="0" err="1">
                <a:solidFill>
                  <a:srgbClr val="DB5151"/>
                </a:solidFill>
                <a:latin typeface="Grandview" panose="020B0502040204020203" pitchFamily="34" charset="0"/>
              </a:rPr>
              <a:t>Fout</a:t>
            </a:r>
            <a:endParaRPr lang="en-US" altLang="en-US" sz="1800" dirty="0">
              <a:solidFill>
                <a:srgbClr val="DB5151"/>
              </a:solidFill>
              <a:latin typeface="Grandview" panose="020B05020402040202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77F6FFF-79CD-51E5-4769-329231BE1BB6}"/>
              </a:ext>
            </a:extLst>
          </p:cNvPr>
          <p:cNvSpPr txBox="1"/>
          <p:nvPr/>
        </p:nvSpPr>
        <p:spPr>
          <a:xfrm>
            <a:off x="88900" y="112970"/>
            <a:ext cx="52736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Grandview" panose="020B0502040204020203" pitchFamily="34" charset="0"/>
              </a:rPr>
              <a:t>1. Let’s define our system</a:t>
            </a:r>
          </a:p>
        </p:txBody>
      </p:sp>
    </p:spTree>
    <p:extLst>
      <p:ext uri="{BB962C8B-B14F-4D97-AF65-F5344CB8AC3E}">
        <p14:creationId xmlns:p14="http://schemas.microsoft.com/office/powerpoint/2010/main" val="3318463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9" grpId="0"/>
      <p:bldP spid="45" grpId="0" animBg="1"/>
      <p:bldP spid="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7">
            <a:extLst>
              <a:ext uri="{FF2B5EF4-FFF2-40B4-BE49-F238E27FC236}">
                <a16:creationId xmlns:a16="http://schemas.microsoft.com/office/drawing/2014/main" id="{F7644CF0-5009-A3D3-E16E-4541E189F3E7}"/>
              </a:ext>
            </a:extLst>
          </p:cNvPr>
          <p:cNvSpPr txBox="1">
            <a:spLocks/>
          </p:cNvSpPr>
          <p:nvPr/>
        </p:nvSpPr>
        <p:spPr bwMode="auto">
          <a:xfrm>
            <a:off x="442913" y="503818"/>
            <a:ext cx="5256212" cy="2833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139825" algn="r"/>
                <a:tab pos="1254125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139825" algn="r"/>
                <a:tab pos="1254125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139825" algn="r"/>
                <a:tab pos="125412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139825" algn="r"/>
                <a:tab pos="125412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139825" algn="r"/>
                <a:tab pos="125412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139825" algn="r"/>
                <a:tab pos="125412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139825" algn="r"/>
                <a:tab pos="125412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139825" algn="r"/>
                <a:tab pos="125412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139825" algn="r"/>
                <a:tab pos="125412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2000" dirty="0">
                <a:solidFill>
                  <a:srgbClr val="6ECD43"/>
                </a:solidFill>
                <a:latin typeface="Grandview" panose="020B0502040204020203" pitchFamily="34" charset="0"/>
              </a:rPr>
              <a:t>Protein in= Protein out</a:t>
            </a:r>
            <a:r>
              <a:rPr lang="en-US" altLang="en-US" sz="2400" dirty="0">
                <a:solidFill>
                  <a:srgbClr val="6ECD43"/>
                </a:solidFill>
                <a:latin typeface="Grandview" panose="020B0502040204020203" pitchFamily="34" charset="0"/>
              </a:rPr>
              <a:t>	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2400" dirty="0">
                <a:latin typeface="Grandview" panose="020B0502040204020203" pitchFamily="34" charset="0"/>
              </a:rPr>
              <a:t>F</a:t>
            </a:r>
            <a:r>
              <a:rPr lang="en-US" altLang="en-US" sz="2400" baseline="-25000" dirty="0">
                <a:latin typeface="Grandview" panose="020B0502040204020203" pitchFamily="34" charset="0"/>
              </a:rPr>
              <a:t>P,1</a:t>
            </a:r>
            <a:r>
              <a:rPr lang="en-US" altLang="en-US" sz="2400" dirty="0">
                <a:latin typeface="Grandview" panose="020B0502040204020203" pitchFamily="34" charset="0"/>
              </a:rPr>
              <a:t> + F</a:t>
            </a:r>
            <a:r>
              <a:rPr lang="en-US" altLang="en-US" sz="2400" baseline="-25000" dirty="0">
                <a:latin typeface="Grandview" panose="020B0502040204020203" pitchFamily="34" charset="0"/>
              </a:rPr>
              <a:t>P,5 </a:t>
            </a:r>
            <a:r>
              <a:rPr lang="en-US" altLang="en-US" sz="2400" dirty="0">
                <a:latin typeface="Grandview" panose="020B0502040204020203" pitchFamily="34" charset="0"/>
              </a:rPr>
              <a:t> =  F</a:t>
            </a:r>
            <a:r>
              <a:rPr lang="en-US" altLang="en-US" sz="2400" baseline="-25000" dirty="0">
                <a:latin typeface="Grandview" panose="020B0502040204020203" pitchFamily="34" charset="0"/>
              </a:rPr>
              <a:t>P,2</a:t>
            </a:r>
            <a:r>
              <a:rPr lang="en-US" altLang="en-US" sz="2400" dirty="0">
                <a:latin typeface="Grandview" panose="020B0502040204020203" pitchFamily="34" charset="0"/>
              </a:rPr>
              <a:t> + F</a:t>
            </a:r>
            <a:r>
              <a:rPr lang="en-US" altLang="en-US" sz="2400" baseline="-25000" dirty="0">
                <a:latin typeface="Grandview" panose="020B0502040204020203" pitchFamily="34" charset="0"/>
              </a:rPr>
              <a:t>P,6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2400" dirty="0">
                <a:latin typeface="Grandview" panose="020B0502040204020203" pitchFamily="34" charset="0"/>
              </a:rPr>
              <a:t>	F</a:t>
            </a:r>
            <a:r>
              <a:rPr lang="en-US" altLang="en-US" sz="2400" baseline="-25000" dirty="0">
                <a:latin typeface="Grandview" panose="020B0502040204020203" pitchFamily="34" charset="0"/>
              </a:rPr>
              <a:t>P,1</a:t>
            </a:r>
            <a:r>
              <a:rPr lang="en-US" altLang="en-US" sz="2400" dirty="0">
                <a:latin typeface="Grandview" panose="020B0502040204020203" pitchFamily="34" charset="0"/>
              </a:rPr>
              <a:t>	=  x</a:t>
            </a:r>
            <a:r>
              <a:rPr lang="en-US" altLang="en-US" sz="2400" baseline="-25000" dirty="0">
                <a:latin typeface="Grandview" panose="020B0502040204020203" pitchFamily="34" charset="0"/>
              </a:rPr>
              <a:t>P,1</a:t>
            </a:r>
            <a:r>
              <a:rPr lang="en-US" altLang="en-US" sz="2400" dirty="0">
                <a:latin typeface="Grandview" panose="020B0502040204020203" pitchFamily="34" charset="0"/>
              </a:rPr>
              <a:t>F</a:t>
            </a:r>
            <a:r>
              <a:rPr lang="en-US" altLang="en-US" sz="2400" baseline="-25000" dirty="0">
                <a:latin typeface="Grandview" panose="020B0502040204020203" pitchFamily="34" charset="0"/>
              </a:rPr>
              <a:t>T,1</a:t>
            </a:r>
            <a:br>
              <a:rPr lang="en-US" altLang="en-US" sz="2400" dirty="0">
                <a:latin typeface="Grandview" panose="020B0502040204020203" pitchFamily="34" charset="0"/>
              </a:rPr>
            </a:br>
            <a:r>
              <a:rPr lang="en-US" altLang="en-US" sz="2400" dirty="0">
                <a:latin typeface="Grandview" panose="020B0502040204020203" pitchFamily="34" charset="0"/>
              </a:rPr>
              <a:t>		=  0.45(2.3 kg/min) 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2400" dirty="0">
                <a:latin typeface="Grandview" panose="020B0502040204020203" pitchFamily="34" charset="0"/>
              </a:rPr>
              <a:t>		= 1.035 kg/min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6ECD43"/>
                </a:solidFill>
                <a:latin typeface="Grandview" panose="020B0502040204020203" pitchFamily="34" charset="0"/>
              </a:rPr>
              <a:t>	F</a:t>
            </a:r>
            <a:r>
              <a:rPr lang="en-US" altLang="en-US" sz="2400" baseline="-25000" dirty="0">
                <a:solidFill>
                  <a:srgbClr val="6ECD43"/>
                </a:solidFill>
                <a:latin typeface="Grandview" panose="020B0502040204020203" pitchFamily="34" charset="0"/>
              </a:rPr>
              <a:t>P,2</a:t>
            </a:r>
            <a:r>
              <a:rPr lang="en-US" altLang="en-US" sz="2400" dirty="0">
                <a:solidFill>
                  <a:srgbClr val="6ECD43"/>
                </a:solidFill>
                <a:latin typeface="Grandview" panose="020B0502040204020203" pitchFamily="34" charset="0"/>
              </a:rPr>
              <a:t> 	=  1.035 kg/min</a:t>
            </a:r>
          </a:p>
        </p:txBody>
      </p:sp>
      <p:sp>
        <p:nvSpPr>
          <p:cNvPr id="7" name="Content Placeholder 47">
            <a:extLst>
              <a:ext uri="{FF2B5EF4-FFF2-40B4-BE49-F238E27FC236}">
                <a16:creationId xmlns:a16="http://schemas.microsoft.com/office/drawing/2014/main" id="{6C002C3B-825B-9EF6-9D7D-470444DE778F}"/>
              </a:ext>
            </a:extLst>
          </p:cNvPr>
          <p:cNvSpPr txBox="1">
            <a:spLocks/>
          </p:cNvSpPr>
          <p:nvPr/>
        </p:nvSpPr>
        <p:spPr bwMode="auto">
          <a:xfrm>
            <a:off x="4566443" y="503818"/>
            <a:ext cx="5491163" cy="262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312863" algn="r"/>
                <a:tab pos="14716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12863" algn="r"/>
                <a:tab pos="14716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12863" algn="r"/>
                <a:tab pos="14716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12863" algn="r"/>
                <a:tab pos="14716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12863" algn="r"/>
                <a:tab pos="14716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12863" algn="r"/>
                <a:tab pos="14716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12863" algn="r"/>
                <a:tab pos="14716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12863" algn="r"/>
                <a:tab pos="14716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12863" algn="r"/>
                <a:tab pos="14716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altLang="en-US" sz="2000" dirty="0">
                <a:solidFill>
                  <a:srgbClr val="CC00FF"/>
                </a:solidFill>
                <a:latin typeface="Grandview" panose="020B0502040204020203" pitchFamily="34" charset="0"/>
              </a:rPr>
              <a:t>	</a:t>
            </a:r>
            <a:r>
              <a:rPr lang="en-US" altLang="en-US" sz="2000" dirty="0">
                <a:solidFill>
                  <a:srgbClr val="DB5151"/>
                </a:solidFill>
                <a:latin typeface="Grandview" panose="020B0502040204020203" pitchFamily="34" charset="0"/>
              </a:rPr>
              <a:t>Fiber in = Fiber out </a:t>
            </a:r>
            <a:endParaRPr lang="en-US" altLang="en-US" sz="2000" baseline="-25000" dirty="0">
              <a:solidFill>
                <a:srgbClr val="DB5151"/>
              </a:solidFill>
              <a:latin typeface="Grandview" panose="020B0502040204020203" pitchFamily="34" charset="0"/>
            </a:endParaRPr>
          </a:p>
          <a:p>
            <a:pPr eaLnBrk="1" hangingPunct="1">
              <a:lnSpc>
                <a:spcPct val="110000"/>
              </a:lnSpc>
              <a:buNone/>
            </a:pPr>
            <a:r>
              <a:rPr lang="en-US" altLang="en-US" sz="2400" dirty="0">
                <a:latin typeface="Grandview" panose="020B0502040204020203" pitchFamily="34" charset="0"/>
              </a:rPr>
              <a:t>	F</a:t>
            </a:r>
            <a:r>
              <a:rPr lang="en-US" altLang="en-US" sz="2400" baseline="-25000" dirty="0">
                <a:latin typeface="Grandview" panose="020B0502040204020203" pitchFamily="34" charset="0"/>
              </a:rPr>
              <a:t>F,1</a:t>
            </a:r>
            <a:r>
              <a:rPr lang="en-US" altLang="en-US" sz="2400" dirty="0">
                <a:latin typeface="Grandview" panose="020B0502040204020203" pitchFamily="34" charset="0"/>
              </a:rPr>
              <a:t> + F</a:t>
            </a:r>
            <a:r>
              <a:rPr lang="en-US" altLang="en-US" sz="2400" baseline="-25000" dirty="0">
                <a:latin typeface="Grandview" panose="020B0502040204020203" pitchFamily="34" charset="0"/>
              </a:rPr>
              <a:t>F,5</a:t>
            </a:r>
            <a:r>
              <a:rPr lang="en-US" altLang="en-US" sz="2400" dirty="0">
                <a:latin typeface="Grandview" panose="020B0502040204020203" pitchFamily="34" charset="0"/>
              </a:rPr>
              <a:t>	=  F</a:t>
            </a:r>
            <a:r>
              <a:rPr lang="en-US" altLang="en-US" sz="2400" baseline="-25000" dirty="0">
                <a:latin typeface="Grandview" panose="020B0502040204020203" pitchFamily="34" charset="0"/>
              </a:rPr>
              <a:t>F,2 </a:t>
            </a:r>
            <a:r>
              <a:rPr lang="en-US" altLang="en-US" sz="2400" dirty="0">
                <a:latin typeface="Grandview" panose="020B0502040204020203" pitchFamily="34" charset="0"/>
              </a:rPr>
              <a:t> + F</a:t>
            </a:r>
            <a:r>
              <a:rPr lang="en-US" altLang="en-US" sz="2400" baseline="-25000" dirty="0">
                <a:latin typeface="Grandview" panose="020B0502040204020203" pitchFamily="34" charset="0"/>
              </a:rPr>
              <a:t>F,6</a:t>
            </a:r>
            <a:endParaRPr lang="en-US" altLang="en-US" sz="2400" dirty="0">
              <a:latin typeface="Grandview" panose="020B0502040204020203" pitchFamily="34" charset="0"/>
            </a:endParaRPr>
          </a:p>
          <a:p>
            <a:pPr eaLnBrk="1" hangingPunct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altLang="en-US" sz="2400" dirty="0">
                <a:latin typeface="Grandview" panose="020B0502040204020203" pitchFamily="34" charset="0"/>
              </a:rPr>
              <a:t>	F</a:t>
            </a:r>
            <a:r>
              <a:rPr lang="en-US" altLang="en-US" sz="2400" baseline="-25000" dirty="0">
                <a:latin typeface="Grandview" panose="020B0502040204020203" pitchFamily="34" charset="0"/>
              </a:rPr>
              <a:t>F,1</a:t>
            </a:r>
            <a:r>
              <a:rPr lang="en-US" altLang="en-US" sz="2400" dirty="0">
                <a:latin typeface="Grandview" panose="020B0502040204020203" pitchFamily="34" charset="0"/>
              </a:rPr>
              <a:t> 	=  x</a:t>
            </a:r>
            <a:r>
              <a:rPr lang="en-US" altLang="en-US" sz="2400" baseline="-25000" dirty="0">
                <a:latin typeface="Grandview" panose="020B0502040204020203" pitchFamily="34" charset="0"/>
              </a:rPr>
              <a:t>F,1</a:t>
            </a:r>
            <a:r>
              <a:rPr lang="en-US" altLang="en-US" sz="2400" dirty="0">
                <a:latin typeface="Grandview" panose="020B0502040204020203" pitchFamily="34" charset="0"/>
              </a:rPr>
              <a:t>F</a:t>
            </a:r>
            <a:r>
              <a:rPr lang="en-US" altLang="en-US" sz="2400" baseline="-25000" dirty="0">
                <a:latin typeface="Grandview" panose="020B0502040204020203" pitchFamily="34" charset="0"/>
              </a:rPr>
              <a:t>T,1</a:t>
            </a:r>
            <a:br>
              <a:rPr lang="en-US" altLang="en-US" sz="2400" dirty="0">
                <a:latin typeface="Grandview" panose="020B0502040204020203" pitchFamily="34" charset="0"/>
              </a:rPr>
            </a:br>
            <a:r>
              <a:rPr lang="en-US" altLang="en-US" sz="2400" dirty="0">
                <a:latin typeface="Grandview" panose="020B0502040204020203" pitchFamily="34" charset="0"/>
              </a:rPr>
              <a:t>		=  0.18(2.3 kg/min)  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latin typeface="Grandview" panose="020B0502040204020203" pitchFamily="34" charset="0"/>
              </a:rPr>
              <a:t>		=  0.414 kg/min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DB5151"/>
                </a:solidFill>
                <a:latin typeface="Grandview" panose="020B0502040204020203" pitchFamily="34" charset="0"/>
              </a:rPr>
              <a:t>	F</a:t>
            </a:r>
            <a:r>
              <a:rPr lang="en-US" altLang="en-US" sz="2400" baseline="-25000" dirty="0">
                <a:solidFill>
                  <a:srgbClr val="DB5151"/>
                </a:solidFill>
                <a:latin typeface="Grandview" panose="020B0502040204020203" pitchFamily="34" charset="0"/>
              </a:rPr>
              <a:t>F,2</a:t>
            </a:r>
            <a:r>
              <a:rPr lang="en-US" altLang="en-US" sz="2400" dirty="0">
                <a:solidFill>
                  <a:srgbClr val="DB5151"/>
                </a:solidFill>
                <a:latin typeface="Grandview" panose="020B0502040204020203" pitchFamily="34" charset="0"/>
              </a:rPr>
              <a:t> 	=  0.414 kg/min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C5B5ED-A14A-A961-FBC1-C1794A658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789" y="185812"/>
            <a:ext cx="34782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Grandview" panose="020B0502040204020203" pitchFamily="34" charset="0"/>
              </a:rPr>
              <a:t>Assume </a:t>
            </a:r>
            <a:r>
              <a:rPr lang="en-US" altLang="en-US" sz="1800" dirty="0">
                <a:solidFill>
                  <a:srgbClr val="6ECD43"/>
                </a:solidFill>
                <a:latin typeface="Grandview" panose="020B0502040204020203" pitchFamily="34" charset="0"/>
              </a:rPr>
              <a:t>protein  </a:t>
            </a:r>
            <a:r>
              <a:rPr lang="en-US" altLang="en-US" sz="1800" dirty="0">
                <a:latin typeface="Grandview" panose="020B0502040204020203" pitchFamily="34" charset="0"/>
              </a:rPr>
              <a:t>is conserved </a:t>
            </a:r>
            <a:endParaRPr lang="en-US" altLang="en-US" sz="1800" dirty="0">
              <a:solidFill>
                <a:srgbClr val="6ECD43"/>
              </a:solidFill>
              <a:latin typeface="Grandview" panose="020B0502040204020203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56B0EE7-8B87-4981-6C2A-E55BF9C5C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3968" y="134486"/>
            <a:ext cx="38772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Grandview" panose="020B0502040204020203" pitchFamily="34" charset="0"/>
              </a:rPr>
              <a:t>Assume </a:t>
            </a:r>
            <a:r>
              <a:rPr lang="en-US" altLang="en-US" sz="1800" dirty="0">
                <a:solidFill>
                  <a:srgbClr val="DB5151"/>
                </a:solidFill>
                <a:latin typeface="Grandview" panose="020B0502040204020203" pitchFamily="34" charset="0"/>
              </a:rPr>
              <a:t>fiber</a:t>
            </a:r>
            <a:r>
              <a:rPr lang="en-US" altLang="en-US" sz="1800" dirty="0">
                <a:latin typeface="Grandview" panose="020B0502040204020203" pitchFamily="34" charset="0"/>
              </a:rPr>
              <a:t> is conserved. </a:t>
            </a:r>
            <a:endParaRPr lang="en-US" altLang="en-US" sz="1800" dirty="0">
              <a:solidFill>
                <a:srgbClr val="DB5151"/>
              </a:solidFill>
              <a:latin typeface="Grandview" panose="020B0502040204020203" pitchFamily="34" charset="0"/>
            </a:endParaRPr>
          </a:p>
        </p:txBody>
      </p:sp>
      <p:grpSp>
        <p:nvGrpSpPr>
          <p:cNvPr id="12294" name="Group 81">
            <a:extLst>
              <a:ext uri="{FF2B5EF4-FFF2-40B4-BE49-F238E27FC236}">
                <a16:creationId xmlns:a16="http://schemas.microsoft.com/office/drawing/2014/main" id="{251BC8EE-EAED-D540-D15A-7BABAC2C1E04}"/>
              </a:ext>
            </a:extLst>
          </p:cNvPr>
          <p:cNvGrpSpPr>
            <a:grpSpLocks/>
          </p:cNvGrpSpPr>
          <p:nvPr/>
        </p:nvGrpSpPr>
        <p:grpSpPr bwMode="auto">
          <a:xfrm>
            <a:off x="2700338" y="3370263"/>
            <a:ext cx="4611687" cy="3429000"/>
            <a:chOff x="1397334" y="472849"/>
            <a:chExt cx="7327306" cy="5552599"/>
          </a:xfrm>
        </p:grpSpPr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CCDCD14A-84D1-6A3E-829C-01A1A7810FB3}"/>
                </a:ext>
              </a:extLst>
            </p:cNvPr>
            <p:cNvCxnSpPr/>
            <p:nvPr/>
          </p:nvCxnSpPr>
          <p:spPr>
            <a:xfrm>
              <a:off x="1775680" y="472849"/>
              <a:ext cx="0" cy="2164485"/>
            </a:xfrm>
            <a:prstGeom prst="straightConnector1">
              <a:avLst/>
            </a:prstGeom>
            <a:ln w="38100" cmpd="sng"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307" name="Group 80">
              <a:extLst>
                <a:ext uri="{FF2B5EF4-FFF2-40B4-BE49-F238E27FC236}">
                  <a16:creationId xmlns:a16="http://schemas.microsoft.com/office/drawing/2014/main" id="{03FA3B0D-3646-B50D-82AA-31413A143A0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97334" y="472849"/>
              <a:ext cx="7327306" cy="5552599"/>
              <a:chOff x="1397334" y="472849"/>
              <a:chExt cx="7327306" cy="5552599"/>
            </a:xfrm>
          </p:grpSpPr>
          <p:grpSp>
            <p:nvGrpSpPr>
              <p:cNvPr id="12308" name="Group 73">
                <a:extLst>
                  <a:ext uri="{FF2B5EF4-FFF2-40B4-BE49-F238E27FC236}">
                    <a16:creationId xmlns:a16="http://schemas.microsoft.com/office/drawing/2014/main" id="{868CCFDF-8B0B-FCFA-5074-BD57E9E0D48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97334" y="472849"/>
                <a:ext cx="7327306" cy="5552599"/>
                <a:chOff x="1397334" y="486359"/>
                <a:chExt cx="7327306" cy="5552599"/>
              </a:xfrm>
            </p:grpSpPr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id="{C094F599-2E22-BF31-A4CF-6D2A09C64070}"/>
                    </a:ext>
                  </a:extLst>
                </p:cNvPr>
                <p:cNvSpPr/>
                <p:nvPr/>
              </p:nvSpPr>
              <p:spPr>
                <a:xfrm>
                  <a:off x="1397334" y="2637990"/>
                  <a:ext cx="1833718" cy="876592"/>
                </a:xfrm>
                <a:prstGeom prst="rect">
                  <a:avLst/>
                </a:prstGeom>
                <a:noFill/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id="{EC3A92AD-91F7-9B64-E5BE-8ABE615A68CB}"/>
                    </a:ext>
                  </a:extLst>
                </p:cNvPr>
                <p:cNvSpPr/>
                <p:nvPr/>
              </p:nvSpPr>
              <p:spPr>
                <a:xfrm>
                  <a:off x="5445639" y="2637990"/>
                  <a:ext cx="1833719" cy="876592"/>
                </a:xfrm>
                <a:prstGeom prst="rect">
                  <a:avLst/>
                </a:prstGeom>
                <a:noFill/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  <p:grpSp>
              <p:nvGrpSpPr>
                <p:cNvPr id="12314" name="Group 28">
                  <a:extLst>
                    <a:ext uri="{FF2B5EF4-FFF2-40B4-BE49-F238E27FC236}">
                      <a16:creationId xmlns:a16="http://schemas.microsoft.com/office/drawing/2014/main" id="{7BCF41FB-331F-271F-2180-AC435C9CC21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695222" y="1524000"/>
                  <a:ext cx="3175000" cy="1114779"/>
                  <a:chOff x="2695222" y="1524000"/>
                  <a:chExt cx="3372556" cy="1114779"/>
                </a:xfrm>
              </p:grpSpPr>
              <p:cxnSp>
                <p:nvCxnSpPr>
                  <p:cNvPr id="46" name="Elbow Connector 18">
                    <a:extLst>
                      <a:ext uri="{FF2B5EF4-FFF2-40B4-BE49-F238E27FC236}">
                        <a16:creationId xmlns:a16="http://schemas.microsoft.com/office/drawing/2014/main" id="{9C2005FB-8584-13F3-85CC-D3F47B06739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696390" y="1524900"/>
                    <a:ext cx="3370500" cy="1113090"/>
                  </a:xfrm>
                  <a:prstGeom prst="bentConnector3">
                    <a:avLst>
                      <a:gd name="adj1" fmla="val 628"/>
                    </a:avLst>
                  </a:prstGeom>
                  <a:ln w="38100" cmpd="sng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Arrow Connector 46">
                    <a:extLst>
                      <a:ext uri="{FF2B5EF4-FFF2-40B4-BE49-F238E27FC236}">
                        <a16:creationId xmlns:a16="http://schemas.microsoft.com/office/drawing/2014/main" id="{57875733-EF69-2EFC-52A4-B6C15B5D207E}"/>
                      </a:ext>
                    </a:extLst>
                  </p:cNvPr>
                  <p:cNvCxnSpPr/>
                  <p:nvPr/>
                </p:nvCxnSpPr>
                <p:spPr>
                  <a:xfrm>
                    <a:off x="6066890" y="1524900"/>
                    <a:ext cx="0" cy="1113090"/>
                  </a:xfrm>
                  <a:prstGeom prst="straightConnector1">
                    <a:avLst/>
                  </a:prstGeom>
                  <a:ln w="38100" cmpd="sng">
                    <a:solidFill>
                      <a:srgbClr val="000000"/>
                    </a:solidFill>
                    <a:tailEnd type="arrow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2315" name="Group 29">
                  <a:extLst>
                    <a:ext uri="{FF2B5EF4-FFF2-40B4-BE49-F238E27FC236}">
                      <a16:creationId xmlns:a16="http://schemas.microsoft.com/office/drawing/2014/main" id="{45663037-E3A2-DA20-4354-642DF788478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flipH="1" flipV="1">
                  <a:off x="2695222" y="3517900"/>
                  <a:ext cx="3175000" cy="1114779"/>
                  <a:chOff x="2695222" y="1524000"/>
                  <a:chExt cx="3372556" cy="1114779"/>
                </a:xfrm>
              </p:grpSpPr>
              <p:cxnSp>
                <p:nvCxnSpPr>
                  <p:cNvPr id="44" name="Elbow Connector 30">
                    <a:extLst>
                      <a:ext uri="{FF2B5EF4-FFF2-40B4-BE49-F238E27FC236}">
                        <a16:creationId xmlns:a16="http://schemas.microsoft.com/office/drawing/2014/main" id="{0170F730-F1F9-B088-B621-68522F276B4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696110" y="1523866"/>
                    <a:ext cx="3370500" cy="1115662"/>
                  </a:xfrm>
                  <a:prstGeom prst="bentConnector3">
                    <a:avLst>
                      <a:gd name="adj1" fmla="val 628"/>
                    </a:avLst>
                  </a:prstGeom>
                  <a:ln w="38100" cmpd="sng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Straight Arrow Connector 44">
                    <a:extLst>
                      <a:ext uri="{FF2B5EF4-FFF2-40B4-BE49-F238E27FC236}">
                        <a16:creationId xmlns:a16="http://schemas.microsoft.com/office/drawing/2014/main" id="{08F665E2-697B-F335-D231-AB9EBD7C3C06}"/>
                      </a:ext>
                    </a:extLst>
                  </p:cNvPr>
                  <p:cNvCxnSpPr/>
                  <p:nvPr/>
                </p:nvCxnSpPr>
                <p:spPr>
                  <a:xfrm>
                    <a:off x="6066610" y="1523866"/>
                    <a:ext cx="0" cy="1115662"/>
                  </a:xfrm>
                  <a:prstGeom prst="straightConnector1">
                    <a:avLst/>
                  </a:prstGeom>
                  <a:ln w="38100" cmpd="sng">
                    <a:solidFill>
                      <a:srgbClr val="000000"/>
                    </a:solidFill>
                    <a:tailEnd type="arrow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4" name="Straight Arrow Connector 33">
                  <a:extLst>
                    <a:ext uri="{FF2B5EF4-FFF2-40B4-BE49-F238E27FC236}">
                      <a16:creationId xmlns:a16="http://schemas.microsoft.com/office/drawing/2014/main" id="{AE8E77B1-BECF-3BA3-29F1-98BF44CF0F03}"/>
                    </a:ext>
                  </a:extLst>
                </p:cNvPr>
                <p:cNvCxnSpPr/>
                <p:nvPr/>
              </p:nvCxnSpPr>
              <p:spPr>
                <a:xfrm>
                  <a:off x="1775680" y="3517152"/>
                  <a:ext cx="0" cy="2521806"/>
                </a:xfrm>
                <a:prstGeom prst="straightConnector1">
                  <a:avLst/>
                </a:prstGeom>
                <a:ln w="38100" cmpd="sng">
                  <a:solidFill>
                    <a:srgbClr val="000000"/>
                  </a:solidFill>
                  <a:tailEnd type="arrow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Arrow Connector 34">
                  <a:extLst>
                    <a:ext uri="{FF2B5EF4-FFF2-40B4-BE49-F238E27FC236}">
                      <a16:creationId xmlns:a16="http://schemas.microsoft.com/office/drawing/2014/main" id="{8B174D1D-2497-E461-705F-4B8269CE0852}"/>
                    </a:ext>
                  </a:extLst>
                </p:cNvPr>
                <p:cNvCxnSpPr/>
                <p:nvPr/>
              </p:nvCxnSpPr>
              <p:spPr>
                <a:xfrm>
                  <a:off x="6888399" y="486359"/>
                  <a:ext cx="0" cy="2151631"/>
                </a:xfrm>
                <a:prstGeom prst="straightConnector1">
                  <a:avLst/>
                </a:prstGeom>
                <a:ln w="38100" cmpd="sng">
                  <a:solidFill>
                    <a:srgbClr val="000000"/>
                  </a:solidFill>
                  <a:tailEnd type="arrow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Arrow Connector 35">
                  <a:extLst>
                    <a:ext uri="{FF2B5EF4-FFF2-40B4-BE49-F238E27FC236}">
                      <a16:creationId xmlns:a16="http://schemas.microsoft.com/office/drawing/2014/main" id="{EEF6E440-6564-FE81-E6C1-0EFC2BB9551E}"/>
                    </a:ext>
                  </a:extLst>
                </p:cNvPr>
                <p:cNvCxnSpPr/>
                <p:nvPr/>
              </p:nvCxnSpPr>
              <p:spPr>
                <a:xfrm>
                  <a:off x="7279358" y="3044153"/>
                  <a:ext cx="1445282" cy="0"/>
                </a:xfrm>
                <a:prstGeom prst="straightConnector1">
                  <a:avLst/>
                </a:prstGeom>
                <a:ln w="38100" cmpd="sng">
                  <a:solidFill>
                    <a:srgbClr val="000000"/>
                  </a:solidFill>
                  <a:tailEnd type="arrow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7" name="Oval 36">
                  <a:extLst>
                    <a:ext uri="{FF2B5EF4-FFF2-40B4-BE49-F238E27FC236}">
                      <a16:creationId xmlns:a16="http://schemas.microsoft.com/office/drawing/2014/main" id="{05F3EAA2-1683-DDAE-B5F6-1BF59BFBF1B7}"/>
                    </a:ext>
                  </a:extLst>
                </p:cNvPr>
                <p:cNvSpPr/>
                <p:nvPr/>
              </p:nvSpPr>
              <p:spPr>
                <a:xfrm>
                  <a:off x="1589029" y="1524901"/>
                  <a:ext cx="380868" cy="380456"/>
                </a:xfrm>
                <a:prstGeom prst="ellipse">
                  <a:avLst/>
                </a:prstGeom>
                <a:solidFill>
                  <a:srgbClr val="FFFFFF"/>
                </a:solidFill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  <p:sp>
              <p:nvSpPr>
                <p:cNvPr id="38" name="Oval 37">
                  <a:extLst>
                    <a:ext uri="{FF2B5EF4-FFF2-40B4-BE49-F238E27FC236}">
                      <a16:creationId xmlns:a16="http://schemas.microsoft.com/office/drawing/2014/main" id="{75C21322-0A14-581B-A80F-9B6DD0D5BDDD}"/>
                    </a:ext>
                  </a:extLst>
                </p:cNvPr>
                <p:cNvSpPr/>
                <p:nvPr/>
              </p:nvSpPr>
              <p:spPr>
                <a:xfrm>
                  <a:off x="1583985" y="4108401"/>
                  <a:ext cx="380868" cy="380456"/>
                </a:xfrm>
                <a:prstGeom prst="ellipse">
                  <a:avLst/>
                </a:prstGeom>
                <a:solidFill>
                  <a:srgbClr val="FFFFFF"/>
                </a:solidFill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  <p:sp>
              <p:nvSpPr>
                <p:cNvPr id="39" name="Oval 38">
                  <a:extLst>
                    <a:ext uri="{FF2B5EF4-FFF2-40B4-BE49-F238E27FC236}">
                      <a16:creationId xmlns:a16="http://schemas.microsoft.com/office/drawing/2014/main" id="{5768A88E-86E8-E0D0-98B2-58552DBB54A8}"/>
                    </a:ext>
                  </a:extLst>
                </p:cNvPr>
                <p:cNvSpPr/>
                <p:nvPr/>
              </p:nvSpPr>
              <p:spPr>
                <a:xfrm>
                  <a:off x="6699227" y="1591738"/>
                  <a:ext cx="380868" cy="383026"/>
                </a:xfrm>
                <a:prstGeom prst="ellipse">
                  <a:avLst/>
                </a:prstGeom>
                <a:solidFill>
                  <a:srgbClr val="FFFFFF"/>
                </a:solidFill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</p:grp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D6FB235D-5DBD-0E07-9EFC-E148E9D861FE}"/>
                  </a:ext>
                </a:extLst>
              </p:cNvPr>
              <p:cNvSpPr/>
              <p:nvPr/>
            </p:nvSpPr>
            <p:spPr>
              <a:xfrm>
                <a:off x="4176918" y="1318591"/>
                <a:ext cx="380868" cy="380456"/>
              </a:xfrm>
              <a:prstGeom prst="ellipse">
                <a:avLst/>
              </a:prstGeom>
              <a:solidFill>
                <a:srgbClr val="FFFFFF"/>
              </a:solidFill>
              <a:ln w="3810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Grandview" panose="020B0502040204020203" pitchFamily="34" charset="0"/>
                </a:endParaRPr>
              </a:p>
            </p:txBody>
          </p:sp>
          <p:sp>
            <p:nvSpPr>
              <p:cNvPr id="12310" name="TextBox 75">
                <a:extLst>
                  <a:ext uri="{FF2B5EF4-FFF2-40B4-BE49-F238E27FC236}">
                    <a16:creationId xmlns:a16="http://schemas.microsoft.com/office/drawing/2014/main" id="{9BEE3080-2249-0D7A-1263-15FE6030C39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38806" y="1318629"/>
                <a:ext cx="276639" cy="647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altLang="en-US" sz="2000">
                  <a:latin typeface="Grandview" panose="020B0502040204020203" pitchFamily="34" charset="0"/>
                </a:endParaRPr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C8D9FA42-C596-302A-1D97-D147E691D91F}"/>
                  </a:ext>
                </a:extLst>
              </p:cNvPr>
              <p:cNvSpPr/>
              <p:nvPr/>
            </p:nvSpPr>
            <p:spPr>
              <a:xfrm>
                <a:off x="4179440" y="4475347"/>
                <a:ext cx="380869" cy="380456"/>
              </a:xfrm>
              <a:prstGeom prst="ellipse">
                <a:avLst/>
              </a:prstGeom>
              <a:solidFill>
                <a:srgbClr val="FFFFFF"/>
              </a:solidFill>
              <a:ln w="3810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Grandview" panose="020B0502040204020203" pitchFamily="34" charset="0"/>
                </a:endParaRPr>
              </a:p>
            </p:txBody>
          </p:sp>
        </p:grpSp>
      </p:grpSp>
      <p:sp>
        <p:nvSpPr>
          <p:cNvPr id="12295" name="TextBox 72">
            <a:extLst>
              <a:ext uri="{FF2B5EF4-FFF2-40B4-BE49-F238E27FC236}">
                <a16:creationId xmlns:a16="http://schemas.microsoft.com/office/drawing/2014/main" id="{78EE7EF9-F28F-61AD-C29A-FC05C67D5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313" y="3546475"/>
            <a:ext cx="1489075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700" dirty="0">
                <a:latin typeface="Grandview" panose="020B0502040204020203" pitchFamily="34" charset="0"/>
              </a:rPr>
              <a:t>37 </a:t>
            </a:r>
            <a:r>
              <a:rPr lang="en-US" altLang="en-US" sz="1700" dirty="0" err="1">
                <a:latin typeface="Grandview" panose="020B0502040204020203" pitchFamily="34" charset="0"/>
              </a:rPr>
              <a:t>wt</a:t>
            </a:r>
            <a:r>
              <a:rPr lang="en-US" altLang="en-US" sz="1700" dirty="0">
                <a:latin typeface="Grandview" panose="020B0502040204020203" pitchFamily="34" charset="0"/>
              </a:rPr>
              <a:t>%  </a:t>
            </a:r>
            <a:r>
              <a:rPr lang="en-US" altLang="en-US" sz="1700" dirty="0">
                <a:solidFill>
                  <a:srgbClr val="00B0F0"/>
                </a:solidFill>
                <a:latin typeface="Grandview" panose="020B0502040204020203" pitchFamily="34" charset="0"/>
              </a:rPr>
              <a:t>O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700" dirty="0">
                <a:latin typeface="Grandview" panose="020B0502040204020203" pitchFamily="34" charset="0"/>
              </a:rPr>
              <a:t>45 </a:t>
            </a:r>
            <a:r>
              <a:rPr lang="en-US" altLang="en-US" sz="1700" dirty="0" err="1">
                <a:latin typeface="Grandview" panose="020B0502040204020203" pitchFamily="34" charset="0"/>
              </a:rPr>
              <a:t>wt</a:t>
            </a:r>
            <a:r>
              <a:rPr lang="en-US" altLang="en-US" sz="1700" dirty="0">
                <a:latin typeface="Grandview" panose="020B0502040204020203" pitchFamily="34" charset="0"/>
              </a:rPr>
              <a:t>%  </a:t>
            </a:r>
            <a:r>
              <a:rPr lang="en-US" altLang="en-US" sz="1700" dirty="0">
                <a:solidFill>
                  <a:srgbClr val="6ECD43"/>
                </a:solidFill>
                <a:latin typeface="Grandview" panose="020B0502040204020203" pitchFamily="34" charset="0"/>
              </a:rPr>
              <a:t>P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700" dirty="0">
                <a:latin typeface="Grandview" panose="020B0502040204020203" pitchFamily="34" charset="0"/>
              </a:rPr>
              <a:t>18 </a:t>
            </a:r>
            <a:r>
              <a:rPr lang="en-US" altLang="en-US" sz="1700" dirty="0" err="1">
                <a:latin typeface="Grandview" panose="020B0502040204020203" pitchFamily="34" charset="0"/>
              </a:rPr>
              <a:t>wt</a:t>
            </a:r>
            <a:r>
              <a:rPr lang="en-US" altLang="en-US" sz="1700" dirty="0">
                <a:latin typeface="Grandview" panose="020B0502040204020203" pitchFamily="34" charset="0"/>
              </a:rPr>
              <a:t>%  </a:t>
            </a:r>
            <a:r>
              <a:rPr lang="en-US" altLang="en-US" sz="1700" dirty="0">
                <a:solidFill>
                  <a:srgbClr val="DB5151"/>
                </a:solidFill>
                <a:latin typeface="Grandview" panose="020B0502040204020203" pitchFamily="34" charset="0"/>
              </a:rPr>
              <a:t>F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700" dirty="0">
              <a:latin typeface="Grandview" panose="020B0502040204020203" pitchFamily="34" charset="0"/>
            </a:endParaRP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700" dirty="0">
                <a:latin typeface="Grandview" panose="020B0502040204020203" pitchFamily="34" charset="0"/>
              </a:rPr>
              <a:t>2.3 kg/min</a:t>
            </a:r>
          </a:p>
        </p:txBody>
      </p:sp>
      <p:sp>
        <p:nvSpPr>
          <p:cNvPr id="49" name="TextBox 84">
            <a:extLst>
              <a:ext uri="{FF2B5EF4-FFF2-40B4-BE49-F238E27FC236}">
                <a16:creationId xmlns:a16="http://schemas.microsoft.com/office/drawing/2014/main" id="{865087A6-FC5F-AD0C-EB7D-E7064329CF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8213" y="5599113"/>
            <a:ext cx="1639887" cy="87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700" dirty="0">
                <a:solidFill>
                  <a:srgbClr val="6ECD43"/>
                </a:solidFill>
                <a:latin typeface="Grandview" panose="020B0502040204020203" pitchFamily="34" charset="0"/>
              </a:rPr>
              <a:t>P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700" dirty="0">
                <a:solidFill>
                  <a:srgbClr val="DB5151"/>
                </a:solidFill>
                <a:latin typeface="Grandview" panose="020B0502040204020203" pitchFamily="34" charset="0"/>
              </a:rPr>
              <a:t>F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700" dirty="0">
                <a:latin typeface="Grandview" panose="020B0502040204020203" pitchFamily="34" charset="0"/>
              </a:rPr>
              <a:t>3.0 </a:t>
            </a:r>
            <a:r>
              <a:rPr lang="en-US" altLang="en-US" sz="1700" dirty="0" err="1">
                <a:latin typeface="Grandview" panose="020B0502040204020203" pitchFamily="34" charset="0"/>
              </a:rPr>
              <a:t>wt</a:t>
            </a:r>
            <a:r>
              <a:rPr lang="en-US" altLang="en-US" sz="1700" dirty="0">
                <a:latin typeface="Grandview" panose="020B0502040204020203" pitchFamily="34" charset="0"/>
              </a:rPr>
              <a:t>%  </a:t>
            </a:r>
            <a:r>
              <a:rPr lang="en-US" altLang="en-US" sz="1700" dirty="0">
                <a:solidFill>
                  <a:srgbClr val="6663EF"/>
                </a:solidFill>
                <a:latin typeface="Grandview" panose="020B0502040204020203" pitchFamily="34" charset="0"/>
              </a:rPr>
              <a:t>H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6E3EF7F-DF64-29E1-6604-37F761EC24E4}"/>
              </a:ext>
            </a:extLst>
          </p:cNvPr>
          <p:cNvSpPr/>
          <p:nvPr/>
        </p:nvSpPr>
        <p:spPr>
          <a:xfrm>
            <a:off x="938213" y="3511550"/>
            <a:ext cx="6178550" cy="2965450"/>
          </a:xfrm>
          <a:prstGeom prst="rect">
            <a:avLst/>
          </a:prstGeom>
          <a:noFill/>
          <a:ln w="19050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n w="38100">
                <a:solidFill>
                  <a:schemeClr val="tx1"/>
                </a:solidFill>
                <a:prstDash val="dash"/>
              </a:ln>
              <a:latin typeface="Grandview" panose="020B0502040204020203" pitchFamily="34" charset="0"/>
            </a:endParaRPr>
          </a:p>
        </p:txBody>
      </p:sp>
      <p:sp>
        <p:nvSpPr>
          <p:cNvPr id="51" name="TextBox 84">
            <a:extLst>
              <a:ext uri="{FF2B5EF4-FFF2-40B4-BE49-F238E27FC236}">
                <a16:creationId xmlns:a16="http://schemas.microsoft.com/office/drawing/2014/main" id="{48267757-B6D9-479C-57CA-54847A4303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4859" y="5599113"/>
            <a:ext cx="1639887" cy="87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700" dirty="0">
                <a:latin typeface="Grandview" panose="020B0502040204020203" pitchFamily="34" charset="0"/>
              </a:rPr>
              <a:t>1.035 kg/min </a:t>
            </a:r>
            <a:r>
              <a:rPr lang="en-US" altLang="en-US" sz="1700" dirty="0">
                <a:solidFill>
                  <a:srgbClr val="6ECD43"/>
                </a:solidFill>
                <a:latin typeface="Grandview" panose="020B0502040204020203" pitchFamily="34" charset="0"/>
              </a:rPr>
              <a:t>P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700" dirty="0">
                <a:latin typeface="Grandview" panose="020B0502040204020203" pitchFamily="34" charset="0"/>
              </a:rPr>
              <a:t>0.414 kg/min </a:t>
            </a:r>
            <a:r>
              <a:rPr lang="en-US" altLang="en-US" sz="1700" dirty="0">
                <a:solidFill>
                  <a:srgbClr val="DB5151"/>
                </a:solidFill>
                <a:latin typeface="Grandview" panose="020B0502040204020203" pitchFamily="34" charset="0"/>
              </a:rPr>
              <a:t>F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700" dirty="0">
                <a:latin typeface="Grandview" panose="020B0502040204020203" pitchFamily="34" charset="0"/>
              </a:rPr>
              <a:t>3.0 </a:t>
            </a:r>
            <a:r>
              <a:rPr lang="en-US" altLang="en-US" sz="1700" dirty="0" err="1">
                <a:latin typeface="Grandview" panose="020B0502040204020203" pitchFamily="34" charset="0"/>
              </a:rPr>
              <a:t>wt</a:t>
            </a:r>
            <a:r>
              <a:rPr lang="en-US" altLang="en-US" sz="1700" dirty="0">
                <a:latin typeface="Grandview" panose="020B0502040204020203" pitchFamily="34" charset="0"/>
              </a:rPr>
              <a:t>%  </a:t>
            </a:r>
            <a:r>
              <a:rPr lang="en-US" altLang="en-US" sz="1700" dirty="0">
                <a:solidFill>
                  <a:srgbClr val="6663EF"/>
                </a:solidFill>
                <a:latin typeface="Grandview" panose="020B0502040204020203" pitchFamily="34" charset="0"/>
              </a:rPr>
              <a:t>H</a:t>
            </a:r>
          </a:p>
        </p:txBody>
      </p:sp>
      <p:sp>
        <p:nvSpPr>
          <p:cNvPr id="12299" name="TextBox 55">
            <a:extLst>
              <a:ext uri="{FF2B5EF4-FFF2-40B4-BE49-F238E27FC236}">
                <a16:creationId xmlns:a16="http://schemas.microsoft.com/office/drawing/2014/main" id="{E2B93DA9-C539-D665-92EE-76BAB4844D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8288" y="3965575"/>
            <a:ext cx="277812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500">
                <a:latin typeface="Grandview" panose="020B0502040204020203" pitchFamily="34" charset="0"/>
              </a:rPr>
              <a:t>1</a:t>
            </a:r>
          </a:p>
        </p:txBody>
      </p:sp>
      <p:sp>
        <p:nvSpPr>
          <p:cNvPr id="12300" name="TextBox 55">
            <a:extLst>
              <a:ext uri="{FF2B5EF4-FFF2-40B4-BE49-F238E27FC236}">
                <a16:creationId xmlns:a16="http://schemas.microsoft.com/office/drawing/2014/main" id="{66C5B138-E7ED-51B5-B4FD-54EC6D6F1F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0988" y="5562600"/>
            <a:ext cx="27622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500">
                <a:latin typeface="Grandview" panose="020B0502040204020203" pitchFamily="34" charset="0"/>
              </a:rPr>
              <a:t>2</a:t>
            </a:r>
          </a:p>
        </p:txBody>
      </p:sp>
      <p:sp>
        <p:nvSpPr>
          <p:cNvPr id="12301" name="TextBox 55">
            <a:extLst>
              <a:ext uri="{FF2B5EF4-FFF2-40B4-BE49-F238E27FC236}">
                <a16:creationId xmlns:a16="http://schemas.microsoft.com/office/drawing/2014/main" id="{203ED62A-9447-79F2-D3B2-09125D5CA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9763" y="3854450"/>
            <a:ext cx="27622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500" dirty="0">
                <a:latin typeface="Grandview" panose="020B0502040204020203" pitchFamily="34" charset="0"/>
              </a:rPr>
              <a:t>3</a:t>
            </a:r>
          </a:p>
        </p:txBody>
      </p:sp>
      <p:sp>
        <p:nvSpPr>
          <p:cNvPr id="12302" name="TextBox 55">
            <a:extLst>
              <a:ext uri="{FF2B5EF4-FFF2-40B4-BE49-F238E27FC236}">
                <a16:creationId xmlns:a16="http://schemas.microsoft.com/office/drawing/2014/main" id="{9408BBCF-423F-87C2-5FE1-70BAA6C3D7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3888" y="5797550"/>
            <a:ext cx="27622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500">
                <a:latin typeface="Grandview" panose="020B0502040204020203" pitchFamily="34" charset="0"/>
              </a:rPr>
              <a:t>4</a:t>
            </a:r>
          </a:p>
        </p:txBody>
      </p:sp>
      <p:sp>
        <p:nvSpPr>
          <p:cNvPr id="12303" name="TextBox 55">
            <a:extLst>
              <a:ext uri="{FF2B5EF4-FFF2-40B4-BE49-F238E27FC236}">
                <a16:creationId xmlns:a16="http://schemas.microsoft.com/office/drawing/2014/main" id="{4274174D-5DD1-FF0B-ADD8-6E206507AD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7263" y="4010025"/>
            <a:ext cx="276225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500">
                <a:latin typeface="Grandview" panose="020B0502040204020203" pitchFamily="34" charset="0"/>
              </a:rPr>
              <a:t>5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49FAB14-1436-A9FF-EFD8-F3932EDB03DB}"/>
              </a:ext>
            </a:extLst>
          </p:cNvPr>
          <p:cNvSpPr/>
          <p:nvPr/>
        </p:nvSpPr>
        <p:spPr bwMode="auto">
          <a:xfrm>
            <a:off x="6656388" y="4794250"/>
            <a:ext cx="265112" cy="258763"/>
          </a:xfrm>
          <a:prstGeom prst="ellipse">
            <a:avLst/>
          </a:prstGeom>
          <a:solidFill>
            <a:srgbClr val="FFFFFF"/>
          </a:solidFill>
          <a:ln w="381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randview" panose="020B0502040204020203" pitchFamily="34" charset="0"/>
            </a:endParaRPr>
          </a:p>
        </p:txBody>
      </p:sp>
      <p:sp>
        <p:nvSpPr>
          <p:cNvPr id="12305" name="TextBox 55">
            <a:extLst>
              <a:ext uri="{FF2B5EF4-FFF2-40B4-BE49-F238E27FC236}">
                <a16:creationId xmlns:a16="http://schemas.microsoft.com/office/drawing/2014/main" id="{ECB3B6EF-2D28-48CA-9AC1-F3B2805F60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5913" y="4756150"/>
            <a:ext cx="285750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500">
                <a:latin typeface="Grandview" panose="020B0502040204020203" pitchFamily="34" charset="0"/>
              </a:rPr>
              <a:t>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CDE174-FAC4-8472-2171-8C018FE616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6890" y="3810446"/>
            <a:ext cx="187007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Grandview" panose="020B0502040204020203" pitchFamily="34" charset="0"/>
              </a:rPr>
              <a:t>Note: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Grandview" panose="020B0502040204020203" pitchFamily="34" charset="0"/>
              </a:rPr>
              <a:t>There is NO </a:t>
            </a:r>
            <a:r>
              <a:rPr lang="en-US" altLang="en-US" sz="1800" dirty="0">
                <a:solidFill>
                  <a:srgbClr val="6ECD43"/>
                </a:solidFill>
                <a:latin typeface="Grandview" panose="020B0502040204020203" pitchFamily="34" charset="0"/>
              </a:rPr>
              <a:t>protein</a:t>
            </a:r>
            <a:r>
              <a:rPr lang="en-US" altLang="en-US" sz="1800" dirty="0">
                <a:latin typeface="Grandview" panose="020B0502040204020203" pitchFamily="34" charset="0"/>
              </a:rPr>
              <a:t> or </a:t>
            </a:r>
            <a:r>
              <a:rPr lang="en-US" altLang="en-US" sz="1800" dirty="0">
                <a:solidFill>
                  <a:srgbClr val="DB5151"/>
                </a:solidFill>
                <a:latin typeface="Grandview" panose="020B0502040204020203" pitchFamily="34" charset="0"/>
              </a:rPr>
              <a:t>fiber</a:t>
            </a:r>
            <a:r>
              <a:rPr lang="en-US" altLang="en-US" sz="1800" dirty="0">
                <a:latin typeface="Grandview" panose="020B0502040204020203" pitchFamily="34" charset="0"/>
              </a:rPr>
              <a:t> in input stream 5 or output stream 6.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Grandview" panose="020B0502040204020203" pitchFamily="34" charset="0"/>
              </a:rPr>
              <a:t>x</a:t>
            </a:r>
            <a:r>
              <a:rPr lang="en-US" altLang="en-US" sz="1800" baseline="-25000" dirty="0">
                <a:latin typeface="Grandview" panose="020B0502040204020203" pitchFamily="34" charset="0"/>
              </a:rPr>
              <a:t>P,5</a:t>
            </a:r>
            <a:r>
              <a:rPr lang="en-US" altLang="en-US" sz="1800" dirty="0">
                <a:latin typeface="Grandview" panose="020B0502040204020203" pitchFamily="34" charset="0"/>
              </a:rPr>
              <a:t> , x</a:t>
            </a:r>
            <a:r>
              <a:rPr lang="en-US" altLang="en-US" sz="1800" baseline="-25000" dirty="0">
                <a:latin typeface="Grandview" panose="020B0502040204020203" pitchFamily="34" charset="0"/>
              </a:rPr>
              <a:t>P,6</a:t>
            </a:r>
            <a:r>
              <a:rPr lang="en-US" altLang="en-US" sz="1800" dirty="0">
                <a:latin typeface="Grandview" panose="020B0502040204020203" pitchFamily="34" charset="0"/>
              </a:rPr>
              <a:t> = 0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1800" dirty="0">
                <a:latin typeface="Grandview" panose="020B0502040204020203" pitchFamily="34" charset="0"/>
              </a:rPr>
              <a:t>x</a:t>
            </a:r>
            <a:r>
              <a:rPr lang="en-US" altLang="en-US" sz="1800" baseline="-25000" dirty="0">
                <a:latin typeface="Grandview" panose="020B0502040204020203" pitchFamily="34" charset="0"/>
              </a:rPr>
              <a:t>F,5</a:t>
            </a:r>
            <a:r>
              <a:rPr lang="en-US" altLang="en-US" sz="1800" dirty="0">
                <a:latin typeface="Grandview" panose="020B0502040204020203" pitchFamily="34" charset="0"/>
              </a:rPr>
              <a:t> , x</a:t>
            </a:r>
            <a:r>
              <a:rPr lang="en-US" altLang="en-US" sz="1800" baseline="-25000" dirty="0">
                <a:latin typeface="Grandview" panose="020B0502040204020203" pitchFamily="34" charset="0"/>
              </a:rPr>
              <a:t>F,6</a:t>
            </a:r>
            <a:r>
              <a:rPr lang="en-US" altLang="en-US" sz="1800" dirty="0">
                <a:latin typeface="Grandview" panose="020B0502040204020203" pitchFamily="34" charset="0"/>
              </a:rPr>
              <a:t> = 0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E75E9BD-5926-5A00-EB84-FDE7E5F50CFF}"/>
              </a:ext>
            </a:extLst>
          </p:cNvPr>
          <p:cNvCxnSpPr/>
          <p:nvPr/>
        </p:nvCxnSpPr>
        <p:spPr>
          <a:xfrm flipH="1">
            <a:off x="1199630" y="1095801"/>
            <a:ext cx="555172" cy="4490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7645032-125E-DB22-B177-AAC91F23789B}"/>
              </a:ext>
            </a:extLst>
          </p:cNvPr>
          <p:cNvCxnSpPr/>
          <p:nvPr/>
        </p:nvCxnSpPr>
        <p:spPr>
          <a:xfrm flipH="1">
            <a:off x="2937669" y="1095801"/>
            <a:ext cx="555172" cy="4490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F33077F-72A3-D502-256A-F16E4A142FBF}"/>
              </a:ext>
            </a:extLst>
          </p:cNvPr>
          <p:cNvCxnSpPr/>
          <p:nvPr/>
        </p:nvCxnSpPr>
        <p:spPr>
          <a:xfrm flipH="1">
            <a:off x="5514975" y="1095801"/>
            <a:ext cx="555172" cy="4490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B70E627-779A-5C3A-61D6-44EDF8CAB5CE}"/>
              </a:ext>
            </a:extLst>
          </p:cNvPr>
          <p:cNvCxnSpPr/>
          <p:nvPr/>
        </p:nvCxnSpPr>
        <p:spPr>
          <a:xfrm flipH="1">
            <a:off x="7143749" y="1042887"/>
            <a:ext cx="555172" cy="4490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49" grpId="0"/>
      <p:bldP spid="51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91" name="TextBox 84">
            <a:extLst>
              <a:ext uri="{FF2B5EF4-FFF2-40B4-BE49-F238E27FC236}">
                <a16:creationId xmlns:a16="http://schemas.microsoft.com/office/drawing/2014/main" id="{4C35395A-AADF-8E94-6107-572E251054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5863" y="2497138"/>
            <a:ext cx="1639887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700" dirty="0">
                <a:latin typeface="Grandview" panose="020B0502040204020203" pitchFamily="34" charset="0"/>
              </a:rPr>
              <a:t>1.035 kg/min </a:t>
            </a:r>
            <a:r>
              <a:rPr lang="en-US" altLang="en-US" sz="1700" dirty="0">
                <a:solidFill>
                  <a:srgbClr val="6ECD43"/>
                </a:solidFill>
                <a:latin typeface="Grandview" panose="020B0502040204020203" pitchFamily="34" charset="0"/>
              </a:rPr>
              <a:t>P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700" dirty="0">
                <a:latin typeface="Grandview" panose="020B0502040204020203" pitchFamily="34" charset="0"/>
              </a:rPr>
              <a:t>0.414 kg/min </a:t>
            </a:r>
            <a:r>
              <a:rPr lang="en-US" altLang="en-US" sz="1700" dirty="0">
                <a:solidFill>
                  <a:srgbClr val="DB5151"/>
                </a:solidFill>
                <a:latin typeface="Grandview" panose="020B0502040204020203" pitchFamily="34" charset="0"/>
              </a:rPr>
              <a:t>F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700" dirty="0">
                <a:latin typeface="Grandview" panose="020B0502040204020203" pitchFamily="34" charset="0"/>
              </a:rPr>
              <a:t>3.0 </a:t>
            </a:r>
            <a:r>
              <a:rPr lang="en-US" altLang="en-US" sz="1700" dirty="0" err="1">
                <a:latin typeface="Grandview" panose="020B0502040204020203" pitchFamily="34" charset="0"/>
              </a:rPr>
              <a:t>wt</a:t>
            </a:r>
            <a:r>
              <a:rPr lang="en-US" altLang="en-US" sz="1700" dirty="0">
                <a:latin typeface="Grandview" panose="020B0502040204020203" pitchFamily="34" charset="0"/>
              </a:rPr>
              <a:t>%  </a:t>
            </a:r>
            <a:r>
              <a:rPr lang="en-US" altLang="en-US" sz="1700" dirty="0">
                <a:solidFill>
                  <a:srgbClr val="6663EF"/>
                </a:solidFill>
                <a:latin typeface="Grandview" panose="020B0502040204020203" pitchFamily="34" charset="0"/>
              </a:rPr>
              <a:t>H</a:t>
            </a:r>
          </a:p>
        </p:txBody>
      </p:sp>
      <p:sp>
        <p:nvSpPr>
          <p:cNvPr id="8" name="Content Placeholder 47">
            <a:extLst>
              <a:ext uri="{FF2B5EF4-FFF2-40B4-BE49-F238E27FC236}">
                <a16:creationId xmlns:a16="http://schemas.microsoft.com/office/drawing/2014/main" id="{81F7016C-D2DB-E46A-F8A0-B60F6D667FEF}"/>
              </a:ext>
            </a:extLst>
          </p:cNvPr>
          <p:cNvSpPr txBox="1">
            <a:spLocks/>
          </p:cNvSpPr>
          <p:nvPr/>
        </p:nvSpPr>
        <p:spPr bwMode="auto">
          <a:xfrm>
            <a:off x="40490" y="3848100"/>
            <a:ext cx="6021369" cy="210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760538" algn="r"/>
                <a:tab pos="1933575" algn="l"/>
                <a:tab pos="3419475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60538" algn="r"/>
                <a:tab pos="1933575" algn="l"/>
                <a:tab pos="3419475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60538" algn="r"/>
                <a:tab pos="1933575" algn="l"/>
                <a:tab pos="34194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60538" algn="r"/>
                <a:tab pos="1933575" algn="l"/>
                <a:tab pos="34194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60538" algn="r"/>
                <a:tab pos="1933575" algn="l"/>
                <a:tab pos="34194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60538" algn="r"/>
                <a:tab pos="1933575" algn="l"/>
                <a:tab pos="34194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60538" algn="r"/>
                <a:tab pos="1933575" algn="l"/>
                <a:tab pos="34194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60538" algn="r"/>
                <a:tab pos="1933575" algn="l"/>
                <a:tab pos="34194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60538" algn="r"/>
                <a:tab pos="1933575" algn="l"/>
                <a:tab pos="34194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altLang="en-US" sz="2400" dirty="0">
                <a:latin typeface="Grandview" panose="020B0502040204020203" pitchFamily="34" charset="0"/>
              </a:rPr>
              <a:t>	F</a:t>
            </a:r>
            <a:r>
              <a:rPr lang="en-US" altLang="en-US" sz="2400" baseline="-25000" dirty="0">
                <a:latin typeface="Grandview" panose="020B0502040204020203" pitchFamily="34" charset="0"/>
              </a:rPr>
              <a:t>T,2</a:t>
            </a:r>
            <a:r>
              <a:rPr lang="en-US" altLang="en-US" sz="2400" dirty="0">
                <a:latin typeface="Grandview" panose="020B0502040204020203" pitchFamily="34" charset="0"/>
              </a:rPr>
              <a:t>  	=  F</a:t>
            </a:r>
            <a:r>
              <a:rPr lang="en-US" altLang="en-US" sz="2400" baseline="-25000" dirty="0">
                <a:latin typeface="Grandview" panose="020B0502040204020203" pitchFamily="34" charset="0"/>
              </a:rPr>
              <a:t>P,2</a:t>
            </a:r>
            <a:r>
              <a:rPr lang="en-US" altLang="en-US" sz="2400" dirty="0">
                <a:latin typeface="Grandview" panose="020B0502040204020203" pitchFamily="34" charset="0"/>
              </a:rPr>
              <a:t> + F</a:t>
            </a:r>
            <a:r>
              <a:rPr lang="en-US" altLang="en-US" sz="2400" baseline="-25000" dirty="0">
                <a:latin typeface="Grandview" panose="020B0502040204020203" pitchFamily="34" charset="0"/>
              </a:rPr>
              <a:t>F,2</a:t>
            </a:r>
            <a:r>
              <a:rPr lang="en-US" altLang="en-US" sz="2400" dirty="0">
                <a:latin typeface="Grandview" panose="020B0502040204020203" pitchFamily="34" charset="0"/>
              </a:rPr>
              <a:t> + F</a:t>
            </a:r>
            <a:r>
              <a:rPr lang="en-US" altLang="en-US" sz="2400" baseline="-25000" dirty="0">
                <a:latin typeface="Grandview" panose="020B0502040204020203" pitchFamily="34" charset="0"/>
              </a:rPr>
              <a:t>H,2</a:t>
            </a:r>
          </a:p>
          <a:p>
            <a:pPr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6663EF"/>
                </a:solidFill>
                <a:latin typeface="Grandview" panose="020B0502040204020203" pitchFamily="34" charset="0"/>
              </a:rPr>
              <a:t>		F</a:t>
            </a:r>
            <a:r>
              <a:rPr lang="en-US" altLang="en-US" sz="2400" baseline="-25000" dirty="0">
                <a:solidFill>
                  <a:srgbClr val="6663EF"/>
                </a:solidFill>
                <a:latin typeface="Grandview" panose="020B0502040204020203" pitchFamily="34" charset="0"/>
              </a:rPr>
              <a:t>H,2</a:t>
            </a:r>
            <a:r>
              <a:rPr lang="en-US" altLang="en-US" sz="2400" dirty="0">
                <a:solidFill>
                  <a:srgbClr val="6663EF"/>
                </a:solidFill>
                <a:latin typeface="Grandview" panose="020B0502040204020203" pitchFamily="34" charset="0"/>
              </a:rPr>
              <a:t> = 0.030 F</a:t>
            </a:r>
            <a:r>
              <a:rPr lang="en-US" altLang="en-US" sz="2400" baseline="-25000" dirty="0">
                <a:solidFill>
                  <a:srgbClr val="6663EF"/>
                </a:solidFill>
                <a:latin typeface="Grandview" panose="020B0502040204020203" pitchFamily="34" charset="0"/>
              </a:rPr>
              <a:t>T,2</a:t>
            </a:r>
            <a:r>
              <a:rPr lang="en-US" altLang="en-US" sz="2400" dirty="0">
                <a:latin typeface="Grandview" panose="020B0502040204020203" pitchFamily="34" charset="0"/>
              </a:rPr>
              <a:t>		</a:t>
            </a:r>
          </a:p>
          <a:p>
            <a:pPr algn="ctr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altLang="en-US" sz="2400" dirty="0">
                <a:latin typeface="Grandview" panose="020B0502040204020203" pitchFamily="34" charset="0"/>
              </a:rPr>
              <a:t>	F</a:t>
            </a:r>
            <a:r>
              <a:rPr lang="en-US" altLang="en-US" sz="2400" baseline="-25000" dirty="0">
                <a:latin typeface="Grandview" panose="020B0502040204020203" pitchFamily="34" charset="0"/>
              </a:rPr>
              <a:t>T,2 </a:t>
            </a:r>
            <a:r>
              <a:rPr lang="en-US" altLang="en-US" sz="2400" dirty="0">
                <a:latin typeface="Grandview" panose="020B0502040204020203" pitchFamily="34" charset="0"/>
              </a:rPr>
              <a:t>=  (1.035 + 0.414) kg/min + 0.030 F</a:t>
            </a:r>
            <a:r>
              <a:rPr lang="en-US" altLang="en-US" sz="2400" baseline="-25000" dirty="0">
                <a:latin typeface="Grandview" panose="020B0502040204020203" pitchFamily="34" charset="0"/>
              </a:rPr>
              <a:t>T,2</a:t>
            </a:r>
          </a:p>
          <a:p>
            <a:pPr algn="ctr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altLang="en-US" sz="2400" dirty="0">
                <a:latin typeface="Grandview" panose="020B0502040204020203" pitchFamily="34" charset="0"/>
              </a:rPr>
              <a:t>	(1 - 0.030) F</a:t>
            </a:r>
            <a:r>
              <a:rPr lang="en-US" altLang="en-US" sz="2400" baseline="-25000" dirty="0">
                <a:latin typeface="Grandview" panose="020B0502040204020203" pitchFamily="34" charset="0"/>
              </a:rPr>
              <a:t>T,2</a:t>
            </a:r>
            <a:r>
              <a:rPr lang="en-US" altLang="en-US" sz="2400" dirty="0">
                <a:latin typeface="Grandview" panose="020B0502040204020203" pitchFamily="34" charset="0"/>
              </a:rPr>
              <a:t> = (1.035 + 0.414) kg/min</a:t>
            </a:r>
          </a:p>
          <a:p>
            <a:pPr algn="ctr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altLang="en-US" sz="2400" dirty="0">
                <a:latin typeface="Grandview" panose="020B0502040204020203" pitchFamily="34" charset="0"/>
              </a:rPr>
              <a:t>F</a:t>
            </a:r>
            <a:r>
              <a:rPr lang="en-US" altLang="en-US" sz="2400" baseline="-25000" dirty="0">
                <a:latin typeface="Grandview" panose="020B0502040204020203" pitchFamily="34" charset="0"/>
              </a:rPr>
              <a:t>T,2</a:t>
            </a:r>
            <a:r>
              <a:rPr lang="en-US" altLang="en-US" sz="2400" dirty="0">
                <a:latin typeface="Grandview" panose="020B0502040204020203" pitchFamily="34" charset="0"/>
              </a:rPr>
              <a:t>	=  1.5 kg/min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EF09E9-8217-4175-DFF1-9F6EA8D627EB}"/>
              </a:ext>
            </a:extLst>
          </p:cNvPr>
          <p:cNvSpPr/>
          <p:nvPr/>
        </p:nvSpPr>
        <p:spPr>
          <a:xfrm>
            <a:off x="1785134" y="5986463"/>
            <a:ext cx="2471737" cy="508000"/>
          </a:xfrm>
          <a:prstGeom prst="rect">
            <a:avLst/>
          </a:prstGeom>
          <a:noFill/>
          <a:ln w="19050">
            <a:solidFill>
              <a:srgbClr val="ED7D3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Grandview" panose="020B0502040204020203" pitchFamily="34" charset="0"/>
            </a:endParaRPr>
          </a:p>
        </p:txBody>
      </p:sp>
      <p:pic>
        <p:nvPicPr>
          <p:cNvPr id="11" name="Content Placeholder 47">
            <a:extLst>
              <a:ext uri="{FF2B5EF4-FFF2-40B4-BE49-F238E27FC236}">
                <a16:creationId xmlns:a16="http://schemas.microsoft.com/office/drawing/2014/main" id="{D72E450A-206F-8CC8-5A3B-E31658B91A21}"/>
              </a:ext>
            </a:extLst>
          </p:cNvPr>
          <p:cNvPicPr>
            <a:picLocks noRot="1" noMove="1" noResize="1" noEditPoints="1" noAdjustHandles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600" y="4648200"/>
            <a:ext cx="5854700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14D2CD9-DA94-0C22-EA68-BC577EF2C0EF}"/>
              </a:ext>
            </a:extLst>
          </p:cNvPr>
          <p:cNvSpPr txBox="1"/>
          <p:nvPr/>
        </p:nvSpPr>
        <p:spPr>
          <a:xfrm>
            <a:off x="6503988" y="4102100"/>
            <a:ext cx="2352675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i="1" dirty="0">
                <a:solidFill>
                  <a:schemeClr val="tx2"/>
                </a:solidFill>
                <a:latin typeface="Grandview" panose="020B0502040204020203" pitchFamily="34" charset="0"/>
              </a:rPr>
              <a:t>Composition?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F55A46F-071A-630D-6B28-E5FBC926CA17}"/>
              </a:ext>
            </a:extLst>
          </p:cNvPr>
          <p:cNvSpPr/>
          <p:nvPr/>
        </p:nvSpPr>
        <p:spPr>
          <a:xfrm>
            <a:off x="6973888" y="5367338"/>
            <a:ext cx="1401762" cy="942975"/>
          </a:xfrm>
          <a:prstGeom prst="rect">
            <a:avLst/>
          </a:prstGeom>
          <a:noFill/>
          <a:ln w="19050">
            <a:solidFill>
              <a:srgbClr val="ED7D3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Grandview" panose="020B0502040204020203" pitchFamily="34" charset="0"/>
            </a:endParaRPr>
          </a:p>
        </p:txBody>
      </p:sp>
      <p:grpSp>
        <p:nvGrpSpPr>
          <p:cNvPr id="14343" name="Group 81">
            <a:extLst>
              <a:ext uri="{FF2B5EF4-FFF2-40B4-BE49-F238E27FC236}">
                <a16:creationId xmlns:a16="http://schemas.microsoft.com/office/drawing/2014/main" id="{AF5AA52C-852D-B0F9-5193-39CE13B0B9CD}"/>
              </a:ext>
            </a:extLst>
          </p:cNvPr>
          <p:cNvGrpSpPr>
            <a:grpSpLocks/>
          </p:cNvGrpSpPr>
          <p:nvPr/>
        </p:nvGrpSpPr>
        <p:grpSpPr bwMode="auto">
          <a:xfrm>
            <a:off x="2941638" y="268288"/>
            <a:ext cx="4611687" cy="3429000"/>
            <a:chOff x="1397334" y="472849"/>
            <a:chExt cx="7327306" cy="5552599"/>
          </a:xfrm>
        </p:grpSpPr>
        <p:cxnSp>
          <p:nvCxnSpPr>
            <p:cNvPr id="14368" name="Straight Arrow Connector 14367">
              <a:extLst>
                <a:ext uri="{FF2B5EF4-FFF2-40B4-BE49-F238E27FC236}">
                  <a16:creationId xmlns:a16="http://schemas.microsoft.com/office/drawing/2014/main" id="{DCE0135B-5678-6FA2-4ADD-DC7CA06EE52A}"/>
                </a:ext>
              </a:extLst>
            </p:cNvPr>
            <p:cNvCxnSpPr/>
            <p:nvPr/>
          </p:nvCxnSpPr>
          <p:spPr>
            <a:xfrm>
              <a:off x="1775680" y="472849"/>
              <a:ext cx="0" cy="2164485"/>
            </a:xfrm>
            <a:prstGeom prst="straightConnector1">
              <a:avLst/>
            </a:prstGeom>
            <a:ln w="38100" cmpd="sng"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356" name="Group 80">
              <a:extLst>
                <a:ext uri="{FF2B5EF4-FFF2-40B4-BE49-F238E27FC236}">
                  <a16:creationId xmlns:a16="http://schemas.microsoft.com/office/drawing/2014/main" id="{DBDA4C35-CE7B-EBC2-63D9-E0CDCF7E7BC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97334" y="472849"/>
              <a:ext cx="7327306" cy="5552599"/>
              <a:chOff x="1397334" y="472849"/>
              <a:chExt cx="7327306" cy="5552599"/>
            </a:xfrm>
          </p:grpSpPr>
          <p:grpSp>
            <p:nvGrpSpPr>
              <p:cNvPr id="14357" name="Group 73">
                <a:extLst>
                  <a:ext uri="{FF2B5EF4-FFF2-40B4-BE49-F238E27FC236}">
                    <a16:creationId xmlns:a16="http://schemas.microsoft.com/office/drawing/2014/main" id="{FDE3ECC7-4F2F-DEE2-0C22-CF7C5FB5E87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97334" y="472849"/>
                <a:ext cx="7327306" cy="5552599"/>
                <a:chOff x="1397334" y="486359"/>
                <a:chExt cx="7327306" cy="5552599"/>
              </a:xfrm>
            </p:grpSpPr>
            <p:sp>
              <p:nvSpPr>
                <p:cNvPr id="14374" name="Rectangle 14373">
                  <a:extLst>
                    <a:ext uri="{FF2B5EF4-FFF2-40B4-BE49-F238E27FC236}">
                      <a16:creationId xmlns:a16="http://schemas.microsoft.com/office/drawing/2014/main" id="{1D661705-8334-3D12-688E-AC6E04D3892F}"/>
                    </a:ext>
                  </a:extLst>
                </p:cNvPr>
                <p:cNvSpPr/>
                <p:nvPr/>
              </p:nvSpPr>
              <p:spPr>
                <a:xfrm>
                  <a:off x="1397334" y="2637990"/>
                  <a:ext cx="1833718" cy="876592"/>
                </a:xfrm>
                <a:prstGeom prst="rect">
                  <a:avLst/>
                </a:prstGeom>
                <a:noFill/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  <p:sp>
              <p:nvSpPr>
                <p:cNvPr id="14375" name="Rectangle 14374">
                  <a:extLst>
                    <a:ext uri="{FF2B5EF4-FFF2-40B4-BE49-F238E27FC236}">
                      <a16:creationId xmlns:a16="http://schemas.microsoft.com/office/drawing/2014/main" id="{8CB5C659-72BA-A108-038B-AAAF5773606E}"/>
                    </a:ext>
                  </a:extLst>
                </p:cNvPr>
                <p:cNvSpPr/>
                <p:nvPr/>
              </p:nvSpPr>
              <p:spPr>
                <a:xfrm>
                  <a:off x="5445639" y="2637990"/>
                  <a:ext cx="1833719" cy="876592"/>
                </a:xfrm>
                <a:prstGeom prst="rect">
                  <a:avLst/>
                </a:prstGeom>
                <a:noFill/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  <p:grpSp>
              <p:nvGrpSpPr>
                <p:cNvPr id="14363" name="Group 28">
                  <a:extLst>
                    <a:ext uri="{FF2B5EF4-FFF2-40B4-BE49-F238E27FC236}">
                      <a16:creationId xmlns:a16="http://schemas.microsoft.com/office/drawing/2014/main" id="{E139668D-0782-66E6-EBBD-0548B44B751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695222" y="1524000"/>
                  <a:ext cx="3175000" cy="1114779"/>
                  <a:chOff x="2695222" y="1524000"/>
                  <a:chExt cx="3372556" cy="1114779"/>
                </a:xfrm>
              </p:grpSpPr>
              <p:cxnSp>
                <p:nvCxnSpPr>
                  <p:cNvPr id="14386" name="Elbow Connector 18">
                    <a:extLst>
                      <a:ext uri="{FF2B5EF4-FFF2-40B4-BE49-F238E27FC236}">
                        <a16:creationId xmlns:a16="http://schemas.microsoft.com/office/drawing/2014/main" id="{069EC294-DE41-17FF-C92F-B57A81132F7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696390" y="1524900"/>
                    <a:ext cx="3370500" cy="1113090"/>
                  </a:xfrm>
                  <a:prstGeom prst="bentConnector3">
                    <a:avLst>
                      <a:gd name="adj1" fmla="val 628"/>
                    </a:avLst>
                  </a:prstGeom>
                  <a:ln w="38100" cmpd="sng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87" name="Straight Arrow Connector 14386">
                    <a:extLst>
                      <a:ext uri="{FF2B5EF4-FFF2-40B4-BE49-F238E27FC236}">
                        <a16:creationId xmlns:a16="http://schemas.microsoft.com/office/drawing/2014/main" id="{6A5C6DFA-75A4-D481-6B3B-5A91F8CFB55C}"/>
                      </a:ext>
                    </a:extLst>
                  </p:cNvPr>
                  <p:cNvCxnSpPr/>
                  <p:nvPr/>
                </p:nvCxnSpPr>
                <p:spPr>
                  <a:xfrm>
                    <a:off x="6066890" y="1524900"/>
                    <a:ext cx="0" cy="1113090"/>
                  </a:xfrm>
                  <a:prstGeom prst="straightConnector1">
                    <a:avLst/>
                  </a:prstGeom>
                  <a:ln w="38100" cmpd="sng">
                    <a:solidFill>
                      <a:srgbClr val="000000"/>
                    </a:solidFill>
                    <a:tailEnd type="arrow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364" name="Group 29">
                  <a:extLst>
                    <a:ext uri="{FF2B5EF4-FFF2-40B4-BE49-F238E27FC236}">
                      <a16:creationId xmlns:a16="http://schemas.microsoft.com/office/drawing/2014/main" id="{AFEC4323-4E93-8D09-1C44-CC2BDD0F220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flipH="1" flipV="1">
                  <a:off x="2695222" y="3517900"/>
                  <a:ext cx="3175000" cy="1114779"/>
                  <a:chOff x="2695222" y="1524000"/>
                  <a:chExt cx="3372556" cy="1114779"/>
                </a:xfrm>
              </p:grpSpPr>
              <p:cxnSp>
                <p:nvCxnSpPr>
                  <p:cNvPr id="14384" name="Elbow Connector 30">
                    <a:extLst>
                      <a:ext uri="{FF2B5EF4-FFF2-40B4-BE49-F238E27FC236}">
                        <a16:creationId xmlns:a16="http://schemas.microsoft.com/office/drawing/2014/main" id="{C9BBB292-7854-23BF-FE68-D31C91BB260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696110" y="1523866"/>
                    <a:ext cx="3370500" cy="1115662"/>
                  </a:xfrm>
                  <a:prstGeom prst="bentConnector3">
                    <a:avLst>
                      <a:gd name="adj1" fmla="val 628"/>
                    </a:avLst>
                  </a:prstGeom>
                  <a:ln w="38100" cmpd="sng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85" name="Straight Arrow Connector 14384">
                    <a:extLst>
                      <a:ext uri="{FF2B5EF4-FFF2-40B4-BE49-F238E27FC236}">
                        <a16:creationId xmlns:a16="http://schemas.microsoft.com/office/drawing/2014/main" id="{CF770932-6E13-458B-A0AB-ABF5C1731DE5}"/>
                      </a:ext>
                    </a:extLst>
                  </p:cNvPr>
                  <p:cNvCxnSpPr/>
                  <p:nvPr/>
                </p:nvCxnSpPr>
                <p:spPr>
                  <a:xfrm>
                    <a:off x="6066610" y="1523866"/>
                    <a:ext cx="0" cy="1115662"/>
                  </a:xfrm>
                  <a:prstGeom prst="straightConnector1">
                    <a:avLst/>
                  </a:prstGeom>
                  <a:ln w="38100" cmpd="sng">
                    <a:solidFill>
                      <a:srgbClr val="000000"/>
                    </a:solidFill>
                    <a:tailEnd type="arrow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4378" name="Straight Arrow Connector 14377">
                  <a:extLst>
                    <a:ext uri="{FF2B5EF4-FFF2-40B4-BE49-F238E27FC236}">
                      <a16:creationId xmlns:a16="http://schemas.microsoft.com/office/drawing/2014/main" id="{B15F341C-4095-773A-B42C-89184C19D17C}"/>
                    </a:ext>
                  </a:extLst>
                </p:cNvPr>
                <p:cNvCxnSpPr/>
                <p:nvPr/>
              </p:nvCxnSpPr>
              <p:spPr>
                <a:xfrm>
                  <a:off x="1775680" y="3517152"/>
                  <a:ext cx="0" cy="2521806"/>
                </a:xfrm>
                <a:prstGeom prst="straightConnector1">
                  <a:avLst/>
                </a:prstGeom>
                <a:ln w="38100" cmpd="sng">
                  <a:solidFill>
                    <a:srgbClr val="000000"/>
                  </a:solidFill>
                  <a:tailEnd type="arrow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79" name="Straight Arrow Connector 14378">
                  <a:extLst>
                    <a:ext uri="{FF2B5EF4-FFF2-40B4-BE49-F238E27FC236}">
                      <a16:creationId xmlns:a16="http://schemas.microsoft.com/office/drawing/2014/main" id="{3E900348-CA7D-3365-AEE0-0FCF46880845}"/>
                    </a:ext>
                  </a:extLst>
                </p:cNvPr>
                <p:cNvCxnSpPr/>
                <p:nvPr/>
              </p:nvCxnSpPr>
              <p:spPr>
                <a:xfrm>
                  <a:off x="6888399" y="486359"/>
                  <a:ext cx="0" cy="2151631"/>
                </a:xfrm>
                <a:prstGeom prst="straightConnector1">
                  <a:avLst/>
                </a:prstGeom>
                <a:ln w="38100" cmpd="sng">
                  <a:solidFill>
                    <a:srgbClr val="000000"/>
                  </a:solidFill>
                  <a:tailEnd type="arrow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80" name="Straight Arrow Connector 14379">
                  <a:extLst>
                    <a:ext uri="{FF2B5EF4-FFF2-40B4-BE49-F238E27FC236}">
                      <a16:creationId xmlns:a16="http://schemas.microsoft.com/office/drawing/2014/main" id="{0F08C22E-B88A-7B0D-D74A-09422452F418}"/>
                    </a:ext>
                  </a:extLst>
                </p:cNvPr>
                <p:cNvCxnSpPr/>
                <p:nvPr/>
              </p:nvCxnSpPr>
              <p:spPr>
                <a:xfrm>
                  <a:off x="7279358" y="3044153"/>
                  <a:ext cx="1445282" cy="0"/>
                </a:xfrm>
                <a:prstGeom prst="straightConnector1">
                  <a:avLst/>
                </a:prstGeom>
                <a:ln w="38100" cmpd="sng">
                  <a:solidFill>
                    <a:srgbClr val="000000"/>
                  </a:solidFill>
                  <a:tailEnd type="arrow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381" name="Oval 14380">
                  <a:extLst>
                    <a:ext uri="{FF2B5EF4-FFF2-40B4-BE49-F238E27FC236}">
                      <a16:creationId xmlns:a16="http://schemas.microsoft.com/office/drawing/2014/main" id="{6603F1C7-7EF2-9A36-6C26-6044525ED82D}"/>
                    </a:ext>
                  </a:extLst>
                </p:cNvPr>
                <p:cNvSpPr/>
                <p:nvPr/>
              </p:nvSpPr>
              <p:spPr>
                <a:xfrm>
                  <a:off x="1589029" y="1524901"/>
                  <a:ext cx="380868" cy="380456"/>
                </a:xfrm>
                <a:prstGeom prst="ellipse">
                  <a:avLst/>
                </a:prstGeom>
                <a:solidFill>
                  <a:srgbClr val="FFFFFF"/>
                </a:solidFill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  <p:sp>
              <p:nvSpPr>
                <p:cNvPr id="14382" name="Oval 14381">
                  <a:extLst>
                    <a:ext uri="{FF2B5EF4-FFF2-40B4-BE49-F238E27FC236}">
                      <a16:creationId xmlns:a16="http://schemas.microsoft.com/office/drawing/2014/main" id="{53E0C2F8-EEF5-98E2-D2DF-C2BE0B85DF39}"/>
                    </a:ext>
                  </a:extLst>
                </p:cNvPr>
                <p:cNvSpPr/>
                <p:nvPr/>
              </p:nvSpPr>
              <p:spPr>
                <a:xfrm>
                  <a:off x="1583985" y="4108401"/>
                  <a:ext cx="380868" cy="380456"/>
                </a:xfrm>
                <a:prstGeom prst="ellipse">
                  <a:avLst/>
                </a:prstGeom>
                <a:solidFill>
                  <a:srgbClr val="FFFFFF"/>
                </a:solidFill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  <p:sp>
              <p:nvSpPr>
                <p:cNvPr id="14383" name="Oval 14382">
                  <a:extLst>
                    <a:ext uri="{FF2B5EF4-FFF2-40B4-BE49-F238E27FC236}">
                      <a16:creationId xmlns:a16="http://schemas.microsoft.com/office/drawing/2014/main" id="{DDA2B251-6066-FA08-64E2-535328F3CEBB}"/>
                    </a:ext>
                  </a:extLst>
                </p:cNvPr>
                <p:cNvSpPr/>
                <p:nvPr/>
              </p:nvSpPr>
              <p:spPr>
                <a:xfrm>
                  <a:off x="6699227" y="1591738"/>
                  <a:ext cx="380868" cy="383026"/>
                </a:xfrm>
                <a:prstGeom prst="ellipse">
                  <a:avLst/>
                </a:prstGeom>
                <a:solidFill>
                  <a:srgbClr val="FFFFFF"/>
                </a:solidFill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</p:grpSp>
          <p:sp>
            <p:nvSpPr>
              <p:cNvPr id="14371" name="Oval 14370">
                <a:extLst>
                  <a:ext uri="{FF2B5EF4-FFF2-40B4-BE49-F238E27FC236}">
                    <a16:creationId xmlns:a16="http://schemas.microsoft.com/office/drawing/2014/main" id="{77045FBF-AE05-60AC-1D4A-56B6C6A11299}"/>
                  </a:ext>
                </a:extLst>
              </p:cNvPr>
              <p:cNvSpPr/>
              <p:nvPr/>
            </p:nvSpPr>
            <p:spPr>
              <a:xfrm>
                <a:off x="4176918" y="1318591"/>
                <a:ext cx="380868" cy="380456"/>
              </a:xfrm>
              <a:prstGeom prst="ellipse">
                <a:avLst/>
              </a:prstGeom>
              <a:solidFill>
                <a:srgbClr val="FFFFFF"/>
              </a:solidFill>
              <a:ln w="3810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Grandview" panose="020B0502040204020203" pitchFamily="34" charset="0"/>
                </a:endParaRPr>
              </a:p>
            </p:txBody>
          </p:sp>
          <p:sp>
            <p:nvSpPr>
              <p:cNvPr id="14359" name="TextBox 75">
                <a:extLst>
                  <a:ext uri="{FF2B5EF4-FFF2-40B4-BE49-F238E27FC236}">
                    <a16:creationId xmlns:a16="http://schemas.microsoft.com/office/drawing/2014/main" id="{B4074DFB-09B7-775E-059F-B5E4A07959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38806" y="1318629"/>
                <a:ext cx="276639" cy="647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altLang="en-US" sz="2000">
                  <a:latin typeface="Grandview" panose="020B0502040204020203" pitchFamily="34" charset="0"/>
                </a:endParaRPr>
              </a:p>
            </p:txBody>
          </p:sp>
          <p:sp>
            <p:nvSpPr>
              <p:cNvPr id="14373" name="Oval 14372">
                <a:extLst>
                  <a:ext uri="{FF2B5EF4-FFF2-40B4-BE49-F238E27FC236}">
                    <a16:creationId xmlns:a16="http://schemas.microsoft.com/office/drawing/2014/main" id="{C499AB42-60EB-A3AB-817B-7E340A79224F}"/>
                  </a:ext>
                </a:extLst>
              </p:cNvPr>
              <p:cNvSpPr/>
              <p:nvPr/>
            </p:nvSpPr>
            <p:spPr>
              <a:xfrm>
                <a:off x="4179440" y="4475347"/>
                <a:ext cx="380869" cy="380456"/>
              </a:xfrm>
              <a:prstGeom prst="ellipse">
                <a:avLst/>
              </a:prstGeom>
              <a:solidFill>
                <a:srgbClr val="FFFFFF"/>
              </a:solidFill>
              <a:ln w="3810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Grandview" panose="020B0502040204020203" pitchFamily="34" charset="0"/>
                </a:endParaRPr>
              </a:p>
            </p:txBody>
          </p:sp>
        </p:grpSp>
      </p:grpSp>
      <p:sp>
        <p:nvSpPr>
          <p:cNvPr id="14344" name="TextBox 72">
            <a:extLst>
              <a:ext uri="{FF2B5EF4-FFF2-40B4-BE49-F238E27FC236}">
                <a16:creationId xmlns:a16="http://schemas.microsoft.com/office/drawing/2014/main" id="{8E9F2BDB-5A78-99B6-21CD-503521349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4613" y="442913"/>
            <a:ext cx="1489075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700">
                <a:latin typeface="Grandview" panose="020B0502040204020203" pitchFamily="34" charset="0"/>
              </a:rPr>
              <a:t>37 wt%  </a:t>
            </a:r>
            <a:r>
              <a:rPr lang="en-US" altLang="en-US" sz="1700">
                <a:solidFill>
                  <a:srgbClr val="00B0F0"/>
                </a:solidFill>
                <a:latin typeface="Grandview" panose="020B0502040204020203" pitchFamily="34" charset="0"/>
              </a:rPr>
              <a:t>O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700">
                <a:latin typeface="Grandview" panose="020B0502040204020203" pitchFamily="34" charset="0"/>
              </a:rPr>
              <a:t>45 wt%  </a:t>
            </a:r>
            <a:r>
              <a:rPr lang="en-US" altLang="en-US" sz="1700">
                <a:solidFill>
                  <a:srgbClr val="6ECD43"/>
                </a:solidFill>
                <a:latin typeface="Grandview" panose="020B0502040204020203" pitchFamily="34" charset="0"/>
              </a:rPr>
              <a:t>P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700">
                <a:latin typeface="Grandview" panose="020B0502040204020203" pitchFamily="34" charset="0"/>
              </a:rPr>
              <a:t>18 wt%  </a:t>
            </a:r>
            <a:r>
              <a:rPr lang="en-US" altLang="en-US" sz="1700">
                <a:solidFill>
                  <a:srgbClr val="DB5151"/>
                </a:solidFill>
                <a:latin typeface="Grandview" panose="020B0502040204020203" pitchFamily="34" charset="0"/>
              </a:rPr>
              <a:t>F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700">
              <a:latin typeface="Grandview" panose="020B0502040204020203" pitchFamily="34" charset="0"/>
            </a:endParaRP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700">
                <a:latin typeface="Grandview" panose="020B0502040204020203" pitchFamily="34" charset="0"/>
              </a:rPr>
              <a:t>2.3 kg/min</a:t>
            </a:r>
          </a:p>
        </p:txBody>
      </p:sp>
      <p:sp>
        <p:nvSpPr>
          <p:cNvPr id="14390" name="Rectangle 14389">
            <a:extLst>
              <a:ext uri="{FF2B5EF4-FFF2-40B4-BE49-F238E27FC236}">
                <a16:creationId xmlns:a16="http://schemas.microsoft.com/office/drawing/2014/main" id="{D6F3F52C-4902-681D-4758-2FA3DF7FCD9E}"/>
              </a:ext>
            </a:extLst>
          </p:cNvPr>
          <p:cNvSpPr/>
          <p:nvPr/>
        </p:nvSpPr>
        <p:spPr>
          <a:xfrm>
            <a:off x="1185863" y="407988"/>
            <a:ext cx="6173787" cy="2965450"/>
          </a:xfrm>
          <a:prstGeom prst="rect">
            <a:avLst/>
          </a:prstGeom>
          <a:noFill/>
          <a:ln w="19050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n w="38100">
                <a:solidFill>
                  <a:schemeClr val="tx1"/>
                </a:solidFill>
                <a:prstDash val="dash"/>
              </a:ln>
              <a:latin typeface="Grandview" panose="020B0502040204020203" pitchFamily="34" charset="0"/>
            </a:endParaRPr>
          </a:p>
        </p:txBody>
      </p:sp>
      <p:sp>
        <p:nvSpPr>
          <p:cNvPr id="14348" name="TextBox 55">
            <a:extLst>
              <a:ext uri="{FF2B5EF4-FFF2-40B4-BE49-F238E27FC236}">
                <a16:creationId xmlns:a16="http://schemas.microsoft.com/office/drawing/2014/main" id="{F0E28B04-8E46-9ABB-0B7A-5388BA67D0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1175" y="863600"/>
            <a:ext cx="276225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500" dirty="0">
                <a:latin typeface="Grandview" panose="020B0502040204020203" pitchFamily="34" charset="0"/>
              </a:rPr>
              <a:t>1</a:t>
            </a:r>
          </a:p>
        </p:txBody>
      </p:sp>
      <p:sp>
        <p:nvSpPr>
          <p:cNvPr id="14349" name="TextBox 55">
            <a:extLst>
              <a:ext uri="{FF2B5EF4-FFF2-40B4-BE49-F238E27FC236}">
                <a16:creationId xmlns:a16="http://schemas.microsoft.com/office/drawing/2014/main" id="{1C0C87DA-075F-A200-72DD-AEEDC1405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2288" y="2460625"/>
            <a:ext cx="277812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500">
                <a:latin typeface="Grandview" panose="020B0502040204020203" pitchFamily="34" charset="0"/>
              </a:rPr>
              <a:t>2</a:t>
            </a:r>
          </a:p>
        </p:txBody>
      </p:sp>
      <p:sp>
        <p:nvSpPr>
          <p:cNvPr id="14350" name="TextBox 55">
            <a:extLst>
              <a:ext uri="{FF2B5EF4-FFF2-40B4-BE49-F238E27FC236}">
                <a16:creationId xmlns:a16="http://schemas.microsoft.com/office/drawing/2014/main" id="{3F3F6A16-F135-9A18-837B-F46CA917F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1063" y="752475"/>
            <a:ext cx="277812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500">
                <a:latin typeface="Grandview" panose="020B0502040204020203" pitchFamily="34" charset="0"/>
              </a:rPr>
              <a:t>3</a:t>
            </a:r>
          </a:p>
        </p:txBody>
      </p:sp>
      <p:sp>
        <p:nvSpPr>
          <p:cNvPr id="14351" name="TextBox 55">
            <a:extLst>
              <a:ext uri="{FF2B5EF4-FFF2-40B4-BE49-F238E27FC236}">
                <a16:creationId xmlns:a16="http://schemas.microsoft.com/office/drawing/2014/main" id="{29ECFCC5-8514-9D8C-8A76-6B965A123C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188" y="2695575"/>
            <a:ext cx="277812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500">
                <a:latin typeface="Grandview" panose="020B0502040204020203" pitchFamily="34" charset="0"/>
              </a:rPr>
              <a:t>4</a:t>
            </a:r>
          </a:p>
        </p:txBody>
      </p:sp>
      <p:sp>
        <p:nvSpPr>
          <p:cNvPr id="14352" name="TextBox 55">
            <a:extLst>
              <a:ext uri="{FF2B5EF4-FFF2-40B4-BE49-F238E27FC236}">
                <a16:creationId xmlns:a16="http://schemas.microsoft.com/office/drawing/2014/main" id="{A2856A1B-D28B-3CAC-EE0B-76D0776C3B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8563" y="906463"/>
            <a:ext cx="277812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500">
                <a:latin typeface="Grandview" panose="020B0502040204020203" pitchFamily="34" charset="0"/>
              </a:rPr>
              <a:t>5</a:t>
            </a:r>
          </a:p>
        </p:txBody>
      </p:sp>
      <p:sp>
        <p:nvSpPr>
          <p:cNvPr id="14397" name="Oval 14396">
            <a:extLst>
              <a:ext uri="{FF2B5EF4-FFF2-40B4-BE49-F238E27FC236}">
                <a16:creationId xmlns:a16="http://schemas.microsoft.com/office/drawing/2014/main" id="{ED7B54AA-940C-E33D-7AFE-39D58032620F}"/>
              </a:ext>
            </a:extLst>
          </p:cNvPr>
          <p:cNvSpPr/>
          <p:nvPr/>
        </p:nvSpPr>
        <p:spPr bwMode="auto">
          <a:xfrm>
            <a:off x="6899275" y="1690688"/>
            <a:ext cx="265113" cy="258762"/>
          </a:xfrm>
          <a:prstGeom prst="ellipse">
            <a:avLst/>
          </a:prstGeom>
          <a:solidFill>
            <a:srgbClr val="FFFFFF"/>
          </a:solidFill>
          <a:ln w="381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randview" panose="020B0502040204020203" pitchFamily="34" charset="0"/>
            </a:endParaRPr>
          </a:p>
        </p:txBody>
      </p:sp>
      <p:sp>
        <p:nvSpPr>
          <p:cNvPr id="14354" name="TextBox 55">
            <a:extLst>
              <a:ext uri="{FF2B5EF4-FFF2-40B4-BE49-F238E27FC236}">
                <a16:creationId xmlns:a16="http://schemas.microsoft.com/office/drawing/2014/main" id="{5335E53F-72AF-B4E1-982D-205B8751AD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7213" y="1652588"/>
            <a:ext cx="287337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500">
                <a:latin typeface="Grandview" panose="020B0502040204020203" pitchFamily="34" charset="0"/>
              </a:rPr>
              <a:t>6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91" grpId="0"/>
      <p:bldP spid="9" grpId="0" animBg="1"/>
      <p:bldP spid="12" grpId="0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68">
            <a:extLst>
              <a:ext uri="{FF2B5EF4-FFF2-40B4-BE49-F238E27FC236}">
                <a16:creationId xmlns:a16="http://schemas.microsoft.com/office/drawing/2014/main" id="{54EAE774-69A1-8CD2-86F9-E14CF0110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1463" y="3023877"/>
            <a:ext cx="18272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Grandview" panose="020B0502040204020203" pitchFamily="34" charset="0"/>
              </a:rPr>
              <a:t>Oil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Grandview" panose="020B0502040204020203" pitchFamily="34" charset="0"/>
              </a:rPr>
              <a:t>Extractor</a:t>
            </a:r>
          </a:p>
        </p:txBody>
      </p:sp>
      <p:sp>
        <p:nvSpPr>
          <p:cNvPr id="6147" name="TextBox 69">
            <a:extLst>
              <a:ext uri="{FF2B5EF4-FFF2-40B4-BE49-F238E27FC236}">
                <a16:creationId xmlns:a16="http://schemas.microsoft.com/office/drawing/2014/main" id="{1996CED0-F490-0248-AA9D-2823CEB838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713" y="3023877"/>
            <a:ext cx="18256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Grandview" panose="020B0502040204020203" pitchFamily="34" charset="0"/>
              </a:rPr>
              <a:t>Oil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Grandview" panose="020B0502040204020203" pitchFamily="34" charset="0"/>
              </a:rPr>
              <a:t>Recovery</a:t>
            </a:r>
          </a:p>
        </p:txBody>
      </p:sp>
      <p:grpSp>
        <p:nvGrpSpPr>
          <p:cNvPr id="6148" name="Group 81">
            <a:extLst>
              <a:ext uri="{FF2B5EF4-FFF2-40B4-BE49-F238E27FC236}">
                <a16:creationId xmlns:a16="http://schemas.microsoft.com/office/drawing/2014/main" id="{CE21D38F-E612-BC4F-5B9C-69772970AE9C}"/>
              </a:ext>
            </a:extLst>
          </p:cNvPr>
          <p:cNvGrpSpPr>
            <a:grpSpLocks/>
          </p:cNvGrpSpPr>
          <p:nvPr/>
        </p:nvGrpSpPr>
        <p:grpSpPr bwMode="auto">
          <a:xfrm>
            <a:off x="-1" y="837889"/>
            <a:ext cx="8896351" cy="5553075"/>
            <a:chOff x="-149986" y="472849"/>
            <a:chExt cx="8897209" cy="5552599"/>
          </a:xfrm>
        </p:grpSpPr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0FB7EFEA-395D-8B8F-161D-0345019F0718}"/>
                </a:ext>
              </a:extLst>
            </p:cNvPr>
            <p:cNvCxnSpPr/>
            <p:nvPr/>
          </p:nvCxnSpPr>
          <p:spPr>
            <a:xfrm>
              <a:off x="1774249" y="472849"/>
              <a:ext cx="0" cy="2165164"/>
            </a:xfrm>
            <a:prstGeom prst="straightConnector1">
              <a:avLst/>
            </a:prstGeom>
            <a:ln w="38100" cmpd="sng"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157" name="Group 80">
              <a:extLst>
                <a:ext uri="{FF2B5EF4-FFF2-40B4-BE49-F238E27FC236}">
                  <a16:creationId xmlns:a16="http://schemas.microsoft.com/office/drawing/2014/main" id="{B29175A0-8F9F-B342-2F62-334F76B030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49986" y="472849"/>
              <a:ext cx="8897209" cy="5552599"/>
              <a:chOff x="-149986" y="472849"/>
              <a:chExt cx="8897209" cy="5552599"/>
            </a:xfrm>
          </p:grpSpPr>
          <p:grpSp>
            <p:nvGrpSpPr>
              <p:cNvPr id="6158" name="Group 73">
                <a:extLst>
                  <a:ext uri="{FF2B5EF4-FFF2-40B4-BE49-F238E27FC236}">
                    <a16:creationId xmlns:a16="http://schemas.microsoft.com/office/drawing/2014/main" id="{59F4E0EC-3369-660D-E957-480DA08E49D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-149986" y="472849"/>
                <a:ext cx="8897209" cy="5552599"/>
                <a:chOff x="-149986" y="486359"/>
                <a:chExt cx="8897209" cy="5552599"/>
              </a:xfrm>
            </p:grpSpPr>
            <p:sp>
              <p:nvSpPr>
                <p:cNvPr id="4" name="Rectangle 3">
                  <a:extLst>
                    <a:ext uri="{FF2B5EF4-FFF2-40B4-BE49-F238E27FC236}">
                      <a16:creationId xmlns:a16="http://schemas.microsoft.com/office/drawing/2014/main" id="{21D881E5-B206-BA20-47AF-FE6F00BB1704}"/>
                    </a:ext>
                  </a:extLst>
                </p:cNvPr>
                <p:cNvSpPr/>
                <p:nvPr/>
              </p:nvSpPr>
              <p:spPr>
                <a:xfrm>
                  <a:off x="1396388" y="2638824"/>
                  <a:ext cx="1833740" cy="874638"/>
                </a:xfrm>
                <a:prstGeom prst="rect">
                  <a:avLst/>
                </a:prstGeom>
                <a:noFill/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5B3DF461-2F2C-B9B6-43B8-57A6F5A255AE}"/>
                    </a:ext>
                  </a:extLst>
                </p:cNvPr>
                <p:cNvSpPr/>
                <p:nvPr/>
              </p:nvSpPr>
              <p:spPr>
                <a:xfrm>
                  <a:off x="5443317" y="2638824"/>
                  <a:ext cx="1833739" cy="874638"/>
                </a:xfrm>
                <a:prstGeom prst="rect">
                  <a:avLst/>
                </a:prstGeom>
                <a:noFill/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  <p:grpSp>
              <p:nvGrpSpPr>
                <p:cNvPr id="6165" name="Group 28">
                  <a:extLst>
                    <a:ext uri="{FF2B5EF4-FFF2-40B4-BE49-F238E27FC236}">
                      <a16:creationId xmlns:a16="http://schemas.microsoft.com/office/drawing/2014/main" id="{0DBC6BAD-4A83-7B53-DCBF-5DF0404D782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695222" y="1524000"/>
                  <a:ext cx="3175000" cy="1114779"/>
                  <a:chOff x="2695222" y="1524000"/>
                  <a:chExt cx="3372556" cy="1114779"/>
                </a:xfrm>
              </p:grpSpPr>
              <p:cxnSp>
                <p:nvCxnSpPr>
                  <p:cNvPr id="19" name="Elbow Connector 18">
                    <a:extLst>
                      <a:ext uri="{FF2B5EF4-FFF2-40B4-BE49-F238E27FC236}">
                        <a16:creationId xmlns:a16="http://schemas.microsoft.com/office/drawing/2014/main" id="{A167DE6D-1C7A-98F4-9E76-5A31EC4A168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695080" y="1524495"/>
                    <a:ext cx="3372882" cy="1114329"/>
                  </a:xfrm>
                  <a:prstGeom prst="bentConnector3">
                    <a:avLst>
                      <a:gd name="adj1" fmla="val 628"/>
                    </a:avLst>
                  </a:prstGeom>
                  <a:ln w="38100" cmpd="sng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Straight Arrow Connector 27">
                    <a:extLst>
                      <a:ext uri="{FF2B5EF4-FFF2-40B4-BE49-F238E27FC236}">
                        <a16:creationId xmlns:a16="http://schemas.microsoft.com/office/drawing/2014/main" id="{314F89E5-D08D-E06B-1EE6-1D026D772CF3}"/>
                      </a:ext>
                    </a:extLst>
                  </p:cNvPr>
                  <p:cNvCxnSpPr/>
                  <p:nvPr/>
                </p:nvCxnSpPr>
                <p:spPr>
                  <a:xfrm>
                    <a:off x="6067962" y="1524495"/>
                    <a:ext cx="0" cy="1114329"/>
                  </a:xfrm>
                  <a:prstGeom prst="straightConnector1">
                    <a:avLst/>
                  </a:prstGeom>
                  <a:ln w="38100" cmpd="sng">
                    <a:solidFill>
                      <a:srgbClr val="000000"/>
                    </a:solidFill>
                    <a:tailEnd type="arrow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166" name="Group 29">
                  <a:extLst>
                    <a:ext uri="{FF2B5EF4-FFF2-40B4-BE49-F238E27FC236}">
                      <a16:creationId xmlns:a16="http://schemas.microsoft.com/office/drawing/2014/main" id="{B36EB95C-CD17-C61E-CE90-DDC7F81D769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flipH="1" flipV="1">
                  <a:off x="2695222" y="3517900"/>
                  <a:ext cx="3175000" cy="1114779"/>
                  <a:chOff x="2695222" y="1524000"/>
                  <a:chExt cx="3372556" cy="1114779"/>
                </a:xfrm>
              </p:grpSpPr>
              <p:cxnSp>
                <p:nvCxnSpPr>
                  <p:cNvPr id="31" name="Elbow Connector 30">
                    <a:extLst>
                      <a:ext uri="{FF2B5EF4-FFF2-40B4-BE49-F238E27FC236}">
                        <a16:creationId xmlns:a16="http://schemas.microsoft.com/office/drawing/2014/main" id="{1012B10F-DCDF-5D70-BFF2-870FDC265F8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695038" y="1524126"/>
                    <a:ext cx="3372882" cy="1114329"/>
                  </a:xfrm>
                  <a:prstGeom prst="bentConnector3">
                    <a:avLst>
                      <a:gd name="adj1" fmla="val 628"/>
                    </a:avLst>
                  </a:prstGeom>
                  <a:ln w="38100" cmpd="sng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Straight Arrow Connector 31">
                    <a:extLst>
                      <a:ext uri="{FF2B5EF4-FFF2-40B4-BE49-F238E27FC236}">
                        <a16:creationId xmlns:a16="http://schemas.microsoft.com/office/drawing/2014/main" id="{2E5A7FB0-CE2C-BBF2-3308-EDEAEBDBB516}"/>
                      </a:ext>
                    </a:extLst>
                  </p:cNvPr>
                  <p:cNvCxnSpPr/>
                  <p:nvPr/>
                </p:nvCxnSpPr>
                <p:spPr>
                  <a:xfrm>
                    <a:off x="6067920" y="1524126"/>
                    <a:ext cx="0" cy="1114329"/>
                  </a:xfrm>
                  <a:prstGeom prst="straightConnector1">
                    <a:avLst/>
                  </a:prstGeom>
                  <a:ln w="38100" cmpd="sng">
                    <a:solidFill>
                      <a:srgbClr val="000000"/>
                    </a:solidFill>
                    <a:tailEnd type="arrow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6" name="Straight Arrow Connector 35">
                  <a:extLst>
                    <a:ext uri="{FF2B5EF4-FFF2-40B4-BE49-F238E27FC236}">
                      <a16:creationId xmlns:a16="http://schemas.microsoft.com/office/drawing/2014/main" id="{FBF09FB6-4A47-6B35-8508-6FB793CED2EE}"/>
                    </a:ext>
                  </a:extLst>
                </p:cNvPr>
                <p:cNvCxnSpPr/>
                <p:nvPr/>
              </p:nvCxnSpPr>
              <p:spPr>
                <a:xfrm>
                  <a:off x="1774249" y="3518224"/>
                  <a:ext cx="0" cy="2520734"/>
                </a:xfrm>
                <a:prstGeom prst="straightConnector1">
                  <a:avLst/>
                </a:prstGeom>
                <a:ln w="38100" cmpd="sng">
                  <a:solidFill>
                    <a:srgbClr val="000000"/>
                  </a:solidFill>
                  <a:tailEnd type="arrow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Arrow Connector 36">
                  <a:extLst>
                    <a:ext uri="{FF2B5EF4-FFF2-40B4-BE49-F238E27FC236}">
                      <a16:creationId xmlns:a16="http://schemas.microsoft.com/office/drawing/2014/main" id="{89AE9B40-C5C2-84DB-E08C-E1B889C7605E}"/>
                    </a:ext>
                  </a:extLst>
                </p:cNvPr>
                <p:cNvCxnSpPr/>
                <p:nvPr/>
              </p:nvCxnSpPr>
              <p:spPr>
                <a:xfrm>
                  <a:off x="6888081" y="486359"/>
                  <a:ext cx="0" cy="2152465"/>
                </a:xfrm>
                <a:prstGeom prst="straightConnector1">
                  <a:avLst/>
                </a:prstGeom>
                <a:ln w="38100" cmpd="sng">
                  <a:solidFill>
                    <a:srgbClr val="000000"/>
                  </a:solidFill>
                  <a:tailEnd type="arrow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Arrow Connector 37">
                  <a:extLst>
                    <a:ext uri="{FF2B5EF4-FFF2-40B4-BE49-F238E27FC236}">
                      <a16:creationId xmlns:a16="http://schemas.microsoft.com/office/drawing/2014/main" id="{53D74193-8964-D731-4C84-4B1563BC06A2}"/>
                    </a:ext>
                  </a:extLst>
                </p:cNvPr>
                <p:cNvCxnSpPr/>
                <p:nvPr/>
              </p:nvCxnSpPr>
              <p:spPr>
                <a:xfrm flipV="1">
                  <a:off x="7277056" y="3043603"/>
                  <a:ext cx="1470167" cy="0"/>
                </a:xfrm>
                <a:prstGeom prst="straightConnector1">
                  <a:avLst/>
                </a:prstGeom>
                <a:ln w="38100" cmpd="sng">
                  <a:solidFill>
                    <a:srgbClr val="000000"/>
                  </a:solidFill>
                  <a:tailEnd type="arrow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" name="Oval 40">
                  <a:extLst>
                    <a:ext uri="{FF2B5EF4-FFF2-40B4-BE49-F238E27FC236}">
                      <a16:creationId xmlns:a16="http://schemas.microsoft.com/office/drawing/2014/main" id="{D6C3C008-2321-5A29-6CA1-9E4387149348}"/>
                    </a:ext>
                  </a:extLst>
                </p:cNvPr>
                <p:cNvSpPr/>
                <p:nvPr/>
              </p:nvSpPr>
              <p:spPr>
                <a:xfrm>
                  <a:off x="1588494" y="1524495"/>
                  <a:ext cx="381037" cy="380967"/>
                </a:xfrm>
                <a:prstGeom prst="ellipse">
                  <a:avLst/>
                </a:prstGeom>
                <a:solidFill>
                  <a:srgbClr val="FFFFFF"/>
                </a:solidFill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  <p:sp>
              <p:nvSpPr>
                <p:cNvPr id="42" name="Oval 41">
                  <a:extLst>
                    <a:ext uri="{FF2B5EF4-FFF2-40B4-BE49-F238E27FC236}">
                      <a16:creationId xmlns:a16="http://schemas.microsoft.com/office/drawing/2014/main" id="{113AD850-81C1-7185-BAFB-23D473DD5B9F}"/>
                    </a:ext>
                  </a:extLst>
                </p:cNvPr>
                <p:cNvSpPr/>
                <p:nvPr/>
              </p:nvSpPr>
              <p:spPr>
                <a:xfrm>
                  <a:off x="1583731" y="4107137"/>
                  <a:ext cx="381037" cy="380967"/>
                </a:xfrm>
                <a:prstGeom prst="ellipse">
                  <a:avLst/>
                </a:prstGeom>
                <a:solidFill>
                  <a:srgbClr val="FFFFFF"/>
                </a:solidFill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  <p:sp>
              <p:nvSpPr>
                <p:cNvPr id="6172" name="TextBox 72">
                  <a:extLst>
                    <a:ext uri="{FF2B5EF4-FFF2-40B4-BE49-F238E27FC236}">
                      <a16:creationId xmlns:a16="http://schemas.microsoft.com/office/drawing/2014/main" id="{5D5D43F4-DC3E-62DA-3627-41880711789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-149986" y="543049"/>
                  <a:ext cx="1759715" cy="17541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lang="en-US" altLang="en-US" sz="1800" dirty="0">
                    <a:latin typeface="Grandview" panose="020B0502040204020203" pitchFamily="34" charset="0"/>
                  </a:endParaRPr>
                </a:p>
                <a:p>
                  <a:pPr algn="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dirty="0">
                      <a:latin typeface="Grandview" panose="020B0502040204020203" pitchFamily="34" charset="0"/>
                    </a:rPr>
                    <a:t>37 </a:t>
                  </a:r>
                  <a:r>
                    <a:rPr lang="en-US" altLang="en-US" sz="1800" dirty="0" err="1">
                      <a:latin typeface="Grandview" panose="020B0502040204020203" pitchFamily="34" charset="0"/>
                    </a:rPr>
                    <a:t>wt</a:t>
                  </a:r>
                  <a:r>
                    <a:rPr lang="en-US" altLang="en-US" sz="1800" dirty="0">
                      <a:latin typeface="Grandview" panose="020B0502040204020203" pitchFamily="34" charset="0"/>
                    </a:rPr>
                    <a:t>% </a:t>
                  </a:r>
                  <a:r>
                    <a:rPr lang="en-US" altLang="en-US" sz="1800" dirty="0">
                      <a:solidFill>
                        <a:srgbClr val="00B0F0"/>
                      </a:solidFill>
                      <a:latin typeface="Grandview" panose="020B0502040204020203" pitchFamily="34" charset="0"/>
                    </a:rPr>
                    <a:t>O</a:t>
                  </a:r>
                </a:p>
                <a:p>
                  <a:pPr algn="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dirty="0">
                      <a:latin typeface="Grandview" panose="020B0502040204020203" pitchFamily="34" charset="0"/>
                    </a:rPr>
                    <a:t>45 </a:t>
                  </a:r>
                  <a:r>
                    <a:rPr lang="en-US" altLang="en-US" sz="1800" dirty="0" err="1">
                      <a:latin typeface="Grandview" panose="020B0502040204020203" pitchFamily="34" charset="0"/>
                    </a:rPr>
                    <a:t>wt</a:t>
                  </a:r>
                  <a:r>
                    <a:rPr lang="en-US" altLang="en-US" sz="1800" dirty="0">
                      <a:latin typeface="Grandview" panose="020B0502040204020203" pitchFamily="34" charset="0"/>
                    </a:rPr>
                    <a:t>% </a:t>
                  </a:r>
                  <a:r>
                    <a:rPr lang="en-US" altLang="en-US" sz="1800" dirty="0">
                      <a:solidFill>
                        <a:srgbClr val="6ECD43"/>
                      </a:solidFill>
                      <a:latin typeface="Grandview" panose="020B0502040204020203" pitchFamily="34" charset="0"/>
                    </a:rPr>
                    <a:t>P</a:t>
                  </a:r>
                </a:p>
                <a:p>
                  <a:pPr algn="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dirty="0">
                      <a:latin typeface="Grandview" panose="020B0502040204020203" pitchFamily="34" charset="0"/>
                    </a:rPr>
                    <a:t>18 </a:t>
                  </a:r>
                  <a:r>
                    <a:rPr lang="en-US" altLang="en-US" sz="1800" dirty="0" err="1">
                      <a:latin typeface="Grandview" panose="020B0502040204020203" pitchFamily="34" charset="0"/>
                    </a:rPr>
                    <a:t>wt</a:t>
                  </a:r>
                  <a:r>
                    <a:rPr lang="en-US" altLang="en-US" sz="1800" dirty="0">
                      <a:latin typeface="Grandview" panose="020B0502040204020203" pitchFamily="34" charset="0"/>
                    </a:rPr>
                    <a:t>% </a:t>
                  </a:r>
                  <a:r>
                    <a:rPr lang="en-US" altLang="en-US" sz="1800" dirty="0">
                      <a:solidFill>
                        <a:srgbClr val="DB5151"/>
                      </a:solidFill>
                      <a:latin typeface="Grandview" panose="020B0502040204020203" pitchFamily="34" charset="0"/>
                    </a:rPr>
                    <a:t>F</a:t>
                  </a:r>
                </a:p>
                <a:p>
                  <a:pPr algn="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lang="en-US" altLang="en-US" sz="1800" dirty="0">
                    <a:latin typeface="Grandview" panose="020B0502040204020203" pitchFamily="34" charset="0"/>
                  </a:endParaRPr>
                </a:p>
                <a:p>
                  <a:pPr algn="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dirty="0">
                      <a:latin typeface="Grandview" panose="020B0502040204020203" pitchFamily="34" charset="0"/>
                    </a:rPr>
                    <a:t>2.3 kg/min</a:t>
                  </a:r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CB2AD44F-2722-5837-DDF1-C244D078EE3D}"/>
                    </a:ext>
                  </a:extLst>
                </p:cNvPr>
                <p:cNvSpPr/>
                <p:nvPr/>
              </p:nvSpPr>
              <p:spPr>
                <a:xfrm>
                  <a:off x="6697563" y="1592752"/>
                  <a:ext cx="381037" cy="380967"/>
                </a:xfrm>
                <a:prstGeom prst="ellipse">
                  <a:avLst/>
                </a:prstGeom>
                <a:solidFill>
                  <a:srgbClr val="FFFFFF"/>
                </a:solidFill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  <p:sp>
              <p:nvSpPr>
                <p:cNvPr id="6174" name="TextBox 55">
                  <a:extLst>
                    <a:ext uri="{FF2B5EF4-FFF2-40B4-BE49-F238E27FC236}">
                      <a16:creationId xmlns:a16="http://schemas.microsoft.com/office/drawing/2014/main" id="{7A40E4A4-ACDC-42F1-1A34-318ACB1FFB4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636858" y="1524000"/>
                  <a:ext cx="276639" cy="4000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 dirty="0">
                      <a:latin typeface="Grandview" panose="020B0502040204020203" pitchFamily="34" charset="0"/>
                    </a:rPr>
                    <a:t>1</a:t>
                  </a:r>
                  <a:endParaRPr lang="en-US" altLang="en-US" sz="1800" dirty="0">
                    <a:latin typeface="Grandview" panose="020B0502040204020203" pitchFamily="34" charset="0"/>
                  </a:endParaRPr>
                </a:p>
              </p:txBody>
            </p:sp>
            <p:sp>
              <p:nvSpPr>
                <p:cNvPr id="6175" name="TextBox 56">
                  <a:extLst>
                    <a:ext uri="{FF2B5EF4-FFF2-40B4-BE49-F238E27FC236}">
                      <a16:creationId xmlns:a16="http://schemas.microsoft.com/office/drawing/2014/main" id="{E36EDBE1-C7FA-7DA5-09AA-668F20BF696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636858" y="4095399"/>
                  <a:ext cx="276639" cy="4000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latin typeface="Grandview" panose="020B0502040204020203" pitchFamily="34" charset="0"/>
                    </a:rPr>
                    <a:t>2</a:t>
                  </a:r>
                </a:p>
              </p:txBody>
            </p:sp>
            <p:sp>
              <p:nvSpPr>
                <p:cNvPr id="6176" name="TextBox 59">
                  <a:extLst>
                    <a:ext uri="{FF2B5EF4-FFF2-40B4-BE49-F238E27FC236}">
                      <a16:creationId xmlns:a16="http://schemas.microsoft.com/office/drawing/2014/main" id="{ACF9F828-BC19-D604-32ED-B2436E0E52F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750725" y="1578610"/>
                  <a:ext cx="276639" cy="4000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 dirty="0">
                      <a:latin typeface="Grandview" panose="020B0502040204020203" pitchFamily="34" charset="0"/>
                    </a:rPr>
                    <a:t>5</a:t>
                  </a:r>
                </a:p>
              </p:txBody>
            </p:sp>
          </p:grp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EC65E736-BA80-FD54-4F0C-5DCBB84CD1E3}"/>
                  </a:ext>
                </a:extLst>
              </p:cNvPr>
              <p:cNvSpPr/>
              <p:nvPr/>
            </p:nvSpPr>
            <p:spPr>
              <a:xfrm>
                <a:off x="4174781" y="1318914"/>
                <a:ext cx="381037" cy="380967"/>
              </a:xfrm>
              <a:prstGeom prst="ellipse">
                <a:avLst/>
              </a:prstGeom>
              <a:solidFill>
                <a:srgbClr val="FFFFFF"/>
              </a:solidFill>
              <a:ln w="3810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Grandview" panose="020B0502040204020203" pitchFamily="34" charset="0"/>
                </a:endParaRPr>
              </a:p>
            </p:txBody>
          </p:sp>
          <p:sp>
            <p:nvSpPr>
              <p:cNvPr id="6160" name="TextBox 75">
                <a:extLst>
                  <a:ext uri="{FF2B5EF4-FFF2-40B4-BE49-F238E27FC236}">
                    <a16:creationId xmlns:a16="http://schemas.microsoft.com/office/drawing/2014/main" id="{EE780EDD-CCEB-39E8-37D6-C6A0DF7CCFE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38806" y="1318630"/>
                <a:ext cx="276639" cy="4000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Grandview" panose="020B0502040204020203" pitchFamily="34" charset="0"/>
                  </a:rPr>
                  <a:t>3</a:t>
                </a:r>
                <a:endParaRPr lang="en-US" altLang="en-US" sz="1800" dirty="0">
                  <a:latin typeface="Grandview" panose="020B0502040204020203" pitchFamily="34" charset="0"/>
                </a:endParaRPr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49BB0F0F-40B6-FF8B-32EA-066407447527}"/>
                  </a:ext>
                </a:extLst>
              </p:cNvPr>
              <p:cNvSpPr/>
              <p:nvPr/>
            </p:nvSpPr>
            <p:spPr>
              <a:xfrm>
                <a:off x="4177956" y="4474594"/>
                <a:ext cx="381037" cy="380967"/>
              </a:xfrm>
              <a:prstGeom prst="ellipse">
                <a:avLst/>
              </a:prstGeom>
              <a:solidFill>
                <a:srgbClr val="FFFFFF"/>
              </a:solidFill>
              <a:ln w="3810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Grandview" panose="020B0502040204020203" pitchFamily="34" charset="0"/>
                </a:endParaRPr>
              </a:p>
            </p:txBody>
          </p:sp>
          <p:sp>
            <p:nvSpPr>
              <p:cNvPr id="6162" name="TextBox 78">
                <a:extLst>
                  <a:ext uri="{FF2B5EF4-FFF2-40B4-BE49-F238E27FC236}">
                    <a16:creationId xmlns:a16="http://schemas.microsoft.com/office/drawing/2014/main" id="{FF146455-1BC2-3FC2-3DF4-49873EAB55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28310" y="4475236"/>
                <a:ext cx="276639" cy="4000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latin typeface="Grandview" panose="020B0502040204020203" pitchFamily="34" charset="0"/>
                  </a:rPr>
                  <a:t>4</a:t>
                </a:r>
              </a:p>
            </p:txBody>
          </p:sp>
        </p:grpSp>
      </p:grpSp>
      <p:sp>
        <p:nvSpPr>
          <p:cNvPr id="83" name="Oval 82">
            <a:extLst>
              <a:ext uri="{FF2B5EF4-FFF2-40B4-BE49-F238E27FC236}">
                <a16:creationId xmlns:a16="http://schemas.microsoft.com/office/drawing/2014/main" id="{A2F75E54-9489-19D4-3C3D-25C2239F292D}"/>
              </a:ext>
            </a:extLst>
          </p:cNvPr>
          <p:cNvSpPr/>
          <p:nvPr/>
        </p:nvSpPr>
        <p:spPr>
          <a:xfrm>
            <a:off x="7945438" y="3198502"/>
            <a:ext cx="381000" cy="381000"/>
          </a:xfrm>
          <a:prstGeom prst="ellipse">
            <a:avLst/>
          </a:prstGeom>
          <a:solidFill>
            <a:srgbClr val="FFFFFF"/>
          </a:solidFill>
          <a:ln w="381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randview" panose="020B0502040204020203" pitchFamily="34" charset="0"/>
            </a:endParaRPr>
          </a:p>
        </p:txBody>
      </p:sp>
      <p:sp>
        <p:nvSpPr>
          <p:cNvPr id="6150" name="TextBox 83">
            <a:extLst>
              <a:ext uri="{FF2B5EF4-FFF2-40B4-BE49-F238E27FC236}">
                <a16:creationId xmlns:a16="http://schemas.microsoft.com/office/drawing/2014/main" id="{2EE51712-BF00-7BAE-F747-2EC356D08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3538" y="3196914"/>
            <a:ext cx="342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Grandview" panose="020B0502040204020203" pitchFamily="34" charset="0"/>
              </a:rPr>
              <a:t>6</a:t>
            </a:r>
          </a:p>
        </p:txBody>
      </p:sp>
      <p:sp>
        <p:nvSpPr>
          <p:cNvPr id="6151" name="TextBox 84">
            <a:extLst>
              <a:ext uri="{FF2B5EF4-FFF2-40B4-BE49-F238E27FC236}">
                <a16:creationId xmlns:a16="http://schemas.microsoft.com/office/drawing/2014/main" id="{DFE39278-D55E-5868-40C4-59E99BA86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8153" y="4655792"/>
            <a:ext cx="1812457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Grandview" panose="020B0502040204020203" pitchFamily="34" charset="0"/>
              </a:rPr>
              <a:t>69 </a:t>
            </a:r>
            <a:r>
              <a:rPr lang="en-US" altLang="en-US" sz="1800" dirty="0" err="1">
                <a:latin typeface="Grandview" panose="020B0502040204020203" pitchFamily="34" charset="0"/>
              </a:rPr>
              <a:t>wt</a:t>
            </a:r>
            <a:r>
              <a:rPr lang="en-US" altLang="en-US" sz="1800" dirty="0">
                <a:latin typeface="Grandview" panose="020B0502040204020203" pitchFamily="34" charset="0"/>
              </a:rPr>
              <a:t>% </a:t>
            </a:r>
            <a:r>
              <a:rPr lang="en-US" altLang="en-US" sz="1800" dirty="0">
                <a:solidFill>
                  <a:srgbClr val="6ECD43"/>
                </a:solidFill>
                <a:latin typeface="Grandview" panose="020B0502040204020203" pitchFamily="34" charset="0"/>
              </a:rPr>
              <a:t>P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Grandview" panose="020B0502040204020203" pitchFamily="34" charset="0"/>
              </a:rPr>
              <a:t>28 </a:t>
            </a:r>
            <a:r>
              <a:rPr lang="en-US" altLang="en-US" sz="1800" dirty="0" err="1">
                <a:latin typeface="Grandview" panose="020B0502040204020203" pitchFamily="34" charset="0"/>
              </a:rPr>
              <a:t>wt</a:t>
            </a:r>
            <a:r>
              <a:rPr lang="en-US" altLang="en-US" sz="1800" dirty="0">
                <a:latin typeface="Grandview" panose="020B0502040204020203" pitchFamily="34" charset="0"/>
              </a:rPr>
              <a:t>% </a:t>
            </a:r>
            <a:r>
              <a:rPr lang="en-US" altLang="en-US" sz="1800" dirty="0">
                <a:solidFill>
                  <a:srgbClr val="DB5151"/>
                </a:solidFill>
                <a:latin typeface="Grandview" panose="020B0502040204020203" pitchFamily="34" charset="0"/>
              </a:rPr>
              <a:t>F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Grandview" panose="020B0502040204020203" pitchFamily="34" charset="0"/>
              </a:rPr>
              <a:t>3.0 </a:t>
            </a:r>
            <a:r>
              <a:rPr lang="en-US" altLang="en-US" sz="1800" dirty="0" err="1">
                <a:latin typeface="Grandview" panose="020B0502040204020203" pitchFamily="34" charset="0"/>
              </a:rPr>
              <a:t>wt</a:t>
            </a:r>
            <a:r>
              <a:rPr lang="en-US" altLang="en-US" sz="1800" dirty="0">
                <a:latin typeface="Grandview" panose="020B0502040204020203" pitchFamily="34" charset="0"/>
              </a:rPr>
              <a:t>% </a:t>
            </a:r>
            <a:r>
              <a:rPr lang="en-US" altLang="en-US" sz="1800" dirty="0">
                <a:solidFill>
                  <a:srgbClr val="6663EF"/>
                </a:solidFill>
                <a:latin typeface="Grandview" panose="020B0502040204020203" pitchFamily="34" charset="0"/>
              </a:rPr>
              <a:t>H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rgbClr val="6663EF"/>
              </a:solidFill>
              <a:latin typeface="Grandview" panose="020B0502040204020203" pitchFamily="34" charset="0"/>
            </a:endParaRP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Grandview" panose="020B0502040204020203" pitchFamily="34" charset="0"/>
              </a:rPr>
              <a:t>1.5 kg/min</a:t>
            </a:r>
          </a:p>
        </p:txBody>
      </p:sp>
      <p:sp>
        <p:nvSpPr>
          <p:cNvPr id="6152" name="TextBox 85">
            <a:extLst>
              <a:ext uri="{FF2B5EF4-FFF2-40B4-BE49-F238E27FC236}">
                <a16:creationId xmlns:a16="http://schemas.microsoft.com/office/drawing/2014/main" id="{A016A49C-2C61-DDBB-710A-42DD648AF3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9413" y="1153802"/>
            <a:ext cx="16891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6663EF"/>
                </a:solidFill>
                <a:latin typeface="Grandview" panose="020B0502040204020203" pitchFamily="34" charset="0"/>
              </a:rPr>
              <a:t>H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B0F0"/>
                </a:solidFill>
                <a:latin typeface="Grandview" panose="020B0502040204020203" pitchFamily="34" charset="0"/>
              </a:rPr>
              <a:t>O</a:t>
            </a:r>
          </a:p>
        </p:txBody>
      </p:sp>
      <p:sp>
        <p:nvSpPr>
          <p:cNvPr id="6153" name="TextBox 86">
            <a:extLst>
              <a:ext uri="{FF2B5EF4-FFF2-40B4-BE49-F238E27FC236}">
                <a16:creationId xmlns:a16="http://schemas.microsoft.com/office/drawing/2014/main" id="{FDFFC010-64E7-7FC9-2B55-8037C217A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3963" y="4124014"/>
            <a:ext cx="16891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6663EF"/>
                </a:solidFill>
                <a:latin typeface="Grandview" panose="020B0502040204020203" pitchFamily="34" charset="0"/>
              </a:rPr>
              <a:t>H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Grandview" panose="020B0502040204020203" pitchFamily="34" charset="0"/>
              </a:rPr>
              <a:t>7.4 kg/min</a:t>
            </a:r>
          </a:p>
        </p:txBody>
      </p:sp>
      <p:sp>
        <p:nvSpPr>
          <p:cNvPr id="6154" name="TextBox 87">
            <a:extLst>
              <a:ext uri="{FF2B5EF4-FFF2-40B4-BE49-F238E27FC236}">
                <a16:creationId xmlns:a16="http://schemas.microsoft.com/office/drawing/2014/main" id="{101EBEA4-F6B0-853F-2EA3-9AC801EEF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0888" y="1430027"/>
            <a:ext cx="1689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6663EF"/>
                </a:solidFill>
                <a:latin typeface="Grandview" panose="020B0502040204020203" pitchFamily="34" charset="0"/>
              </a:rPr>
              <a:t>H</a:t>
            </a:r>
          </a:p>
        </p:txBody>
      </p:sp>
      <p:sp>
        <p:nvSpPr>
          <p:cNvPr id="6155" name="TextBox 88">
            <a:extLst>
              <a:ext uri="{FF2B5EF4-FFF2-40B4-BE49-F238E27FC236}">
                <a16:creationId xmlns:a16="http://schemas.microsoft.com/office/drawing/2014/main" id="{0F65A46B-F7FF-CA18-B9B9-8DDB8DEA2B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7463" y="2788927"/>
            <a:ext cx="844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B0F0"/>
                </a:solidFill>
                <a:latin typeface="Grandview" panose="020B0502040204020203" pitchFamily="34" charset="0"/>
              </a:rPr>
              <a:t>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2CC922-A137-256D-8322-E591D58F9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3484" y="97512"/>
            <a:ext cx="244637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Grandview" panose="020B0502040204020203" pitchFamily="34" charset="0"/>
              </a:rPr>
              <a:t>Parts (B) &amp; (C)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2400" dirty="0">
                <a:latin typeface="Grandview" panose="020B0502040204020203" pitchFamily="34" charset="0"/>
              </a:rPr>
              <a:t>F</a:t>
            </a:r>
            <a:r>
              <a:rPr lang="en-US" altLang="en-US" sz="2400" baseline="-25000" dirty="0">
                <a:latin typeface="Grandview" panose="020B0502040204020203" pitchFamily="34" charset="0"/>
              </a:rPr>
              <a:t>T,6</a:t>
            </a:r>
            <a:r>
              <a:rPr lang="en-US" altLang="en-US" sz="2400" dirty="0">
                <a:latin typeface="Grandview" panose="020B0502040204020203" pitchFamily="34" charset="0"/>
              </a:rPr>
              <a:t> ? F</a:t>
            </a:r>
            <a:r>
              <a:rPr lang="en-US" altLang="en-US" sz="2400" baseline="-25000" dirty="0">
                <a:latin typeface="Grandview" panose="020B0502040204020203" pitchFamily="34" charset="0"/>
              </a:rPr>
              <a:t>T,5</a:t>
            </a:r>
            <a:r>
              <a:rPr lang="en-US" altLang="en-US" sz="2400" dirty="0">
                <a:latin typeface="Grandview" panose="020B0502040204020203" pitchFamily="34" charset="0"/>
              </a:rPr>
              <a:t> 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085E891-64A1-68F7-A3AC-EE789AB3DB5A}"/>
              </a:ext>
            </a:extLst>
          </p:cNvPr>
          <p:cNvSpPr/>
          <p:nvPr/>
        </p:nvSpPr>
        <p:spPr>
          <a:xfrm>
            <a:off x="566674" y="1014102"/>
            <a:ext cx="8126560" cy="5102224"/>
          </a:xfrm>
          <a:prstGeom prst="rect">
            <a:avLst/>
          </a:prstGeom>
          <a:noFill/>
          <a:ln w="19050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n w="38100">
                <a:solidFill>
                  <a:schemeClr val="tx1"/>
                </a:solidFill>
                <a:prstDash val="dash"/>
              </a:ln>
              <a:latin typeface="Grandview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239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ontent Placeholder 47">
            <a:extLst>
              <a:ext uri="{FF2B5EF4-FFF2-40B4-BE49-F238E27FC236}">
                <a16:creationId xmlns:a16="http://schemas.microsoft.com/office/drawing/2014/main" id="{F5F82B48-C459-B0B4-C3BF-CD14547932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9538" y="149225"/>
            <a:ext cx="3860800" cy="325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312863" algn="r"/>
                <a:tab pos="14716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12863" algn="r"/>
                <a:tab pos="14716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12863" algn="r"/>
                <a:tab pos="14716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12863" algn="r"/>
                <a:tab pos="14716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12863" algn="r"/>
                <a:tab pos="14716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12863" algn="r"/>
                <a:tab pos="14716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12863" algn="r"/>
                <a:tab pos="14716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12863" algn="r"/>
                <a:tab pos="14716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12863" algn="r"/>
                <a:tab pos="14716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altLang="en-US" sz="2400" dirty="0" err="1">
                <a:solidFill>
                  <a:srgbClr val="00B0F0"/>
                </a:solidFill>
                <a:latin typeface="Grandview" panose="020B0502040204020203" pitchFamily="34" charset="0"/>
              </a:rPr>
              <a:t>F</a:t>
            </a:r>
            <a:r>
              <a:rPr lang="en-US" altLang="en-US" sz="2400" baseline="-25000" dirty="0" err="1">
                <a:solidFill>
                  <a:srgbClr val="00B0F0"/>
                </a:solidFill>
                <a:latin typeface="Grandview" panose="020B0502040204020203" pitchFamily="34" charset="0"/>
              </a:rPr>
              <a:t>O,in</a:t>
            </a:r>
            <a:r>
              <a:rPr lang="en-US" altLang="en-US" sz="2400" dirty="0">
                <a:solidFill>
                  <a:srgbClr val="00B0F0"/>
                </a:solidFill>
                <a:latin typeface="Grandview" panose="020B0502040204020203" pitchFamily="34" charset="0"/>
              </a:rPr>
              <a:t>  	=  </a:t>
            </a:r>
            <a:r>
              <a:rPr lang="en-US" altLang="en-US" sz="2400" dirty="0" err="1">
                <a:solidFill>
                  <a:srgbClr val="00B0F0"/>
                </a:solidFill>
                <a:latin typeface="Grandview" panose="020B0502040204020203" pitchFamily="34" charset="0"/>
              </a:rPr>
              <a:t>F</a:t>
            </a:r>
            <a:r>
              <a:rPr lang="en-US" altLang="en-US" sz="2400" baseline="-25000" dirty="0" err="1">
                <a:solidFill>
                  <a:srgbClr val="00B0F0"/>
                </a:solidFill>
                <a:latin typeface="Grandview" panose="020B0502040204020203" pitchFamily="34" charset="0"/>
              </a:rPr>
              <a:t>O,out</a:t>
            </a:r>
            <a:endParaRPr lang="en-US" altLang="en-US" sz="2400" baseline="-25000" dirty="0">
              <a:solidFill>
                <a:srgbClr val="00B0F0"/>
              </a:solidFill>
              <a:latin typeface="Grandview" panose="020B0502040204020203" pitchFamily="34" charset="0"/>
            </a:endParaRPr>
          </a:p>
          <a:p>
            <a:pPr algn="ctr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altLang="en-US" sz="2400" dirty="0">
                <a:latin typeface="Grandview" panose="020B0502040204020203" pitchFamily="34" charset="0"/>
              </a:rPr>
              <a:t>F</a:t>
            </a:r>
            <a:r>
              <a:rPr lang="en-US" altLang="en-US" sz="2400" baseline="-25000" dirty="0">
                <a:latin typeface="Grandview" panose="020B0502040204020203" pitchFamily="34" charset="0"/>
              </a:rPr>
              <a:t>O,1</a:t>
            </a:r>
            <a:r>
              <a:rPr lang="en-US" altLang="en-US" sz="2400" dirty="0">
                <a:latin typeface="Grandview" panose="020B0502040204020203" pitchFamily="34" charset="0"/>
              </a:rPr>
              <a:t>  	=  F</a:t>
            </a:r>
            <a:r>
              <a:rPr lang="en-US" altLang="en-US" sz="2400" baseline="-25000" dirty="0">
                <a:latin typeface="Grandview" panose="020B0502040204020203" pitchFamily="34" charset="0"/>
              </a:rPr>
              <a:t>O,6</a:t>
            </a:r>
          </a:p>
          <a:p>
            <a:pPr algn="ctr" eaLnBrk="1" hangingPunct="1">
              <a:lnSpc>
                <a:spcPct val="110000"/>
              </a:lnSpc>
              <a:buFontTx/>
              <a:buNone/>
            </a:pPr>
            <a:r>
              <a:rPr lang="en-US" altLang="en-US" sz="2400" dirty="0">
                <a:latin typeface="Grandview" panose="020B0502040204020203" pitchFamily="34" charset="0"/>
              </a:rPr>
              <a:t>F</a:t>
            </a:r>
            <a:r>
              <a:rPr lang="en-US" altLang="en-US" sz="2400" baseline="-25000" dirty="0">
                <a:latin typeface="Grandview" panose="020B0502040204020203" pitchFamily="34" charset="0"/>
              </a:rPr>
              <a:t>T,6</a:t>
            </a:r>
            <a:r>
              <a:rPr lang="en-US" altLang="en-US" sz="2400" dirty="0">
                <a:latin typeface="Grandview" panose="020B0502040204020203" pitchFamily="34" charset="0"/>
              </a:rPr>
              <a:t> =  F</a:t>
            </a:r>
            <a:r>
              <a:rPr lang="en-US" altLang="en-US" sz="2400" baseline="-25000" dirty="0">
                <a:latin typeface="Grandview" panose="020B0502040204020203" pitchFamily="34" charset="0"/>
              </a:rPr>
              <a:t>O,6</a:t>
            </a:r>
            <a:r>
              <a:rPr lang="en-US" altLang="en-US" sz="2400" dirty="0">
                <a:latin typeface="Grandview" panose="020B0502040204020203" pitchFamily="34" charset="0"/>
              </a:rPr>
              <a:t> </a:t>
            </a:r>
          </a:p>
          <a:p>
            <a:pPr algn="ctr" eaLnBrk="1" hangingPunct="1">
              <a:lnSpc>
                <a:spcPct val="110000"/>
              </a:lnSpc>
              <a:buFontTx/>
              <a:buNone/>
            </a:pPr>
            <a:r>
              <a:rPr lang="en-US" altLang="en-US" sz="2400" dirty="0">
                <a:latin typeface="Grandview" panose="020B0502040204020203" pitchFamily="34" charset="0"/>
              </a:rPr>
              <a:t>F</a:t>
            </a:r>
            <a:r>
              <a:rPr lang="en-US" altLang="en-US" sz="2400" baseline="-25000" dirty="0">
                <a:latin typeface="Grandview" panose="020B0502040204020203" pitchFamily="34" charset="0"/>
              </a:rPr>
              <a:t>T,6</a:t>
            </a:r>
            <a:r>
              <a:rPr lang="en-US" altLang="en-US" sz="2400" dirty="0">
                <a:latin typeface="Grandview" panose="020B0502040204020203" pitchFamily="34" charset="0"/>
              </a:rPr>
              <a:t> = x</a:t>
            </a:r>
            <a:r>
              <a:rPr lang="en-US" altLang="en-US" sz="2400" baseline="-25000" dirty="0">
                <a:latin typeface="Grandview" panose="020B0502040204020203" pitchFamily="34" charset="0"/>
              </a:rPr>
              <a:t>O,1</a:t>
            </a:r>
            <a:r>
              <a:rPr lang="en-US" altLang="en-US" sz="2400" dirty="0">
                <a:latin typeface="Grandview" panose="020B0502040204020203" pitchFamily="34" charset="0"/>
              </a:rPr>
              <a:t>F</a:t>
            </a:r>
            <a:r>
              <a:rPr lang="en-US" altLang="en-US" sz="2400" baseline="-25000" dirty="0">
                <a:latin typeface="Grandview" panose="020B0502040204020203" pitchFamily="34" charset="0"/>
              </a:rPr>
              <a:t>T,1</a:t>
            </a:r>
            <a:r>
              <a:rPr lang="en-US" altLang="en-US" sz="2400" dirty="0">
                <a:latin typeface="Grandview" panose="020B0502040204020203" pitchFamily="34" charset="0"/>
              </a:rPr>
              <a:t>  </a:t>
            </a:r>
          </a:p>
          <a:p>
            <a:pPr algn="ctr" eaLnBrk="1" hangingPunct="1">
              <a:lnSpc>
                <a:spcPct val="110000"/>
              </a:lnSpc>
              <a:buFontTx/>
              <a:buNone/>
            </a:pPr>
            <a:r>
              <a:rPr lang="en-US" altLang="en-US" sz="2400" dirty="0">
                <a:latin typeface="Grandview" panose="020B0502040204020203" pitchFamily="34" charset="0"/>
              </a:rPr>
              <a:t>	F</a:t>
            </a:r>
            <a:r>
              <a:rPr lang="en-US" altLang="en-US" sz="2400" baseline="-25000" dirty="0">
                <a:latin typeface="Grandview" panose="020B0502040204020203" pitchFamily="34" charset="0"/>
              </a:rPr>
              <a:t>T,6</a:t>
            </a:r>
            <a:r>
              <a:rPr lang="en-US" altLang="en-US" sz="2400" dirty="0">
                <a:latin typeface="Grandview" panose="020B0502040204020203" pitchFamily="34" charset="0"/>
              </a:rPr>
              <a:t> = 0.37*2.3 kg/min </a:t>
            </a:r>
          </a:p>
          <a:p>
            <a:pPr algn="ctr" eaLnBrk="1" hangingPunct="1">
              <a:lnSpc>
                <a:spcPct val="110000"/>
              </a:lnSpc>
              <a:buFontTx/>
              <a:buNone/>
            </a:pPr>
            <a:r>
              <a:rPr lang="en-US" altLang="en-US" sz="2400" dirty="0">
                <a:latin typeface="Grandview" panose="020B0502040204020203" pitchFamily="34" charset="0"/>
              </a:rPr>
              <a:t>F</a:t>
            </a:r>
            <a:r>
              <a:rPr lang="en-US" altLang="en-US" sz="2400" baseline="-25000" dirty="0">
                <a:latin typeface="Grandview" panose="020B0502040204020203" pitchFamily="34" charset="0"/>
              </a:rPr>
              <a:t>T,6</a:t>
            </a:r>
            <a:r>
              <a:rPr lang="en-US" altLang="en-US" sz="2400" dirty="0">
                <a:latin typeface="Grandview" panose="020B0502040204020203" pitchFamily="34" charset="0"/>
              </a:rPr>
              <a:t> 	=  0.85 kg/min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81BE145-EC2E-8B92-2485-9CE6CE554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2063" y="211114"/>
            <a:ext cx="2565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Grandview" panose="020B0502040204020203" pitchFamily="34" charset="0"/>
              </a:rPr>
              <a:t>Conservation of Oil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F433D99-81E2-4D01-B90F-8079BEAB2BE2}"/>
              </a:ext>
            </a:extLst>
          </p:cNvPr>
          <p:cNvSpPr/>
          <p:nvPr/>
        </p:nvSpPr>
        <p:spPr>
          <a:xfrm>
            <a:off x="3318926" y="2738438"/>
            <a:ext cx="2547937" cy="508000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accent2">
                  <a:lumMod val="75000"/>
                </a:schemeClr>
              </a:solidFill>
              <a:latin typeface="Grandview" panose="020B0502040204020203" pitchFamily="34" charset="0"/>
            </a:endParaRPr>
          </a:p>
        </p:txBody>
      </p:sp>
      <p:sp>
        <p:nvSpPr>
          <p:cNvPr id="18437" name="TextBox 53">
            <a:extLst>
              <a:ext uri="{FF2B5EF4-FFF2-40B4-BE49-F238E27FC236}">
                <a16:creationId xmlns:a16="http://schemas.microsoft.com/office/drawing/2014/main" id="{EA39B1A1-9F55-A625-404D-40BA3045C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144463"/>
            <a:ext cx="1081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Grandview" panose="020B0502040204020203" pitchFamily="34" charset="0"/>
              </a:rPr>
              <a:t>B.</a:t>
            </a:r>
          </a:p>
        </p:txBody>
      </p:sp>
      <p:grpSp>
        <p:nvGrpSpPr>
          <p:cNvPr id="18438" name="Group 81">
            <a:extLst>
              <a:ext uri="{FF2B5EF4-FFF2-40B4-BE49-F238E27FC236}">
                <a16:creationId xmlns:a16="http://schemas.microsoft.com/office/drawing/2014/main" id="{AA5EEBFC-A32C-912B-D17F-A276181D71CC}"/>
              </a:ext>
            </a:extLst>
          </p:cNvPr>
          <p:cNvGrpSpPr>
            <a:grpSpLocks/>
          </p:cNvGrpSpPr>
          <p:nvPr/>
        </p:nvGrpSpPr>
        <p:grpSpPr bwMode="auto">
          <a:xfrm>
            <a:off x="3054350" y="3421063"/>
            <a:ext cx="4611688" cy="3429000"/>
            <a:chOff x="1397334" y="472849"/>
            <a:chExt cx="7327306" cy="5552599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0716B551-A7FF-B7E7-5438-907F9562E2B5}"/>
                </a:ext>
              </a:extLst>
            </p:cNvPr>
            <p:cNvCxnSpPr/>
            <p:nvPr/>
          </p:nvCxnSpPr>
          <p:spPr>
            <a:xfrm>
              <a:off x="1775680" y="472849"/>
              <a:ext cx="0" cy="2164485"/>
            </a:xfrm>
            <a:prstGeom prst="straightConnector1">
              <a:avLst/>
            </a:prstGeom>
            <a:ln w="38100" cmpd="sng"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452" name="Group 80">
              <a:extLst>
                <a:ext uri="{FF2B5EF4-FFF2-40B4-BE49-F238E27FC236}">
                  <a16:creationId xmlns:a16="http://schemas.microsoft.com/office/drawing/2014/main" id="{8B386426-33B5-58AE-461E-7D864386DE2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97334" y="472849"/>
              <a:ext cx="7327306" cy="5552599"/>
              <a:chOff x="1397334" y="472849"/>
              <a:chExt cx="7327306" cy="5552599"/>
            </a:xfrm>
          </p:grpSpPr>
          <p:grpSp>
            <p:nvGrpSpPr>
              <p:cNvPr id="18453" name="Group 73">
                <a:extLst>
                  <a:ext uri="{FF2B5EF4-FFF2-40B4-BE49-F238E27FC236}">
                    <a16:creationId xmlns:a16="http://schemas.microsoft.com/office/drawing/2014/main" id="{2B197B5F-C6D6-4F7F-30F4-0A7128E753A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97334" y="472849"/>
                <a:ext cx="7327306" cy="5552599"/>
                <a:chOff x="1397334" y="486359"/>
                <a:chExt cx="7327306" cy="5552599"/>
              </a:xfrm>
            </p:grpSpPr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B86C211E-94CD-FD16-4BA3-5A3A03E039C8}"/>
                    </a:ext>
                  </a:extLst>
                </p:cNvPr>
                <p:cNvSpPr/>
                <p:nvPr/>
              </p:nvSpPr>
              <p:spPr>
                <a:xfrm>
                  <a:off x="1397334" y="2637990"/>
                  <a:ext cx="1833719" cy="876592"/>
                </a:xfrm>
                <a:prstGeom prst="rect">
                  <a:avLst/>
                </a:prstGeom>
                <a:noFill/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7B357AB2-3C3E-6E71-1390-EE2AAF7B7A04}"/>
                    </a:ext>
                  </a:extLst>
                </p:cNvPr>
                <p:cNvSpPr/>
                <p:nvPr/>
              </p:nvSpPr>
              <p:spPr>
                <a:xfrm>
                  <a:off x="5445639" y="2637990"/>
                  <a:ext cx="1833717" cy="876592"/>
                </a:xfrm>
                <a:prstGeom prst="rect">
                  <a:avLst/>
                </a:prstGeom>
                <a:noFill/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  <p:grpSp>
              <p:nvGrpSpPr>
                <p:cNvPr id="18459" name="Group 28">
                  <a:extLst>
                    <a:ext uri="{FF2B5EF4-FFF2-40B4-BE49-F238E27FC236}">
                      <a16:creationId xmlns:a16="http://schemas.microsoft.com/office/drawing/2014/main" id="{CA82E11B-82AE-6B18-884F-7847A525522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695222" y="1524000"/>
                  <a:ext cx="3175000" cy="1114779"/>
                  <a:chOff x="2695222" y="1524000"/>
                  <a:chExt cx="3372556" cy="1114779"/>
                </a:xfrm>
              </p:grpSpPr>
              <p:cxnSp>
                <p:nvCxnSpPr>
                  <p:cNvPr id="25" name="Elbow Connector 18">
                    <a:extLst>
                      <a:ext uri="{FF2B5EF4-FFF2-40B4-BE49-F238E27FC236}">
                        <a16:creationId xmlns:a16="http://schemas.microsoft.com/office/drawing/2014/main" id="{8F9DD237-F5E6-15F5-48A2-AD8A107B846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696392" y="1524900"/>
                    <a:ext cx="3370499" cy="1113090"/>
                  </a:xfrm>
                  <a:prstGeom prst="bentConnector3">
                    <a:avLst>
                      <a:gd name="adj1" fmla="val 628"/>
                    </a:avLst>
                  </a:prstGeom>
                  <a:ln w="38100" cmpd="sng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Straight Arrow Connector 25">
                    <a:extLst>
                      <a:ext uri="{FF2B5EF4-FFF2-40B4-BE49-F238E27FC236}">
                        <a16:creationId xmlns:a16="http://schemas.microsoft.com/office/drawing/2014/main" id="{3D840551-25DC-AEBC-9F7E-47022439F132}"/>
                      </a:ext>
                    </a:extLst>
                  </p:cNvPr>
                  <p:cNvCxnSpPr/>
                  <p:nvPr/>
                </p:nvCxnSpPr>
                <p:spPr>
                  <a:xfrm>
                    <a:off x="6066890" y="1524900"/>
                    <a:ext cx="0" cy="1113090"/>
                  </a:xfrm>
                  <a:prstGeom prst="straightConnector1">
                    <a:avLst/>
                  </a:prstGeom>
                  <a:ln w="38100" cmpd="sng">
                    <a:solidFill>
                      <a:srgbClr val="000000"/>
                    </a:solidFill>
                    <a:tailEnd type="arrow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460" name="Group 29">
                  <a:extLst>
                    <a:ext uri="{FF2B5EF4-FFF2-40B4-BE49-F238E27FC236}">
                      <a16:creationId xmlns:a16="http://schemas.microsoft.com/office/drawing/2014/main" id="{F270C803-AEA6-F81A-2A94-9F2F2DD1A7C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flipH="1" flipV="1">
                  <a:off x="2695222" y="3517900"/>
                  <a:ext cx="3175000" cy="1114779"/>
                  <a:chOff x="2695222" y="1524000"/>
                  <a:chExt cx="3372556" cy="1114779"/>
                </a:xfrm>
              </p:grpSpPr>
              <p:cxnSp>
                <p:nvCxnSpPr>
                  <p:cNvPr id="23" name="Elbow Connector 30">
                    <a:extLst>
                      <a:ext uri="{FF2B5EF4-FFF2-40B4-BE49-F238E27FC236}">
                        <a16:creationId xmlns:a16="http://schemas.microsoft.com/office/drawing/2014/main" id="{3361AF8A-6A84-F297-2452-FFD914CCA87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696110" y="1523866"/>
                    <a:ext cx="3370499" cy="1115662"/>
                  </a:xfrm>
                  <a:prstGeom prst="bentConnector3">
                    <a:avLst>
                      <a:gd name="adj1" fmla="val 628"/>
                    </a:avLst>
                  </a:prstGeom>
                  <a:ln w="38100" cmpd="sng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Straight Arrow Connector 23">
                    <a:extLst>
                      <a:ext uri="{FF2B5EF4-FFF2-40B4-BE49-F238E27FC236}">
                        <a16:creationId xmlns:a16="http://schemas.microsoft.com/office/drawing/2014/main" id="{DDB5DC91-C7CA-6FC7-CE6B-375992C01846}"/>
                      </a:ext>
                    </a:extLst>
                  </p:cNvPr>
                  <p:cNvCxnSpPr/>
                  <p:nvPr/>
                </p:nvCxnSpPr>
                <p:spPr>
                  <a:xfrm>
                    <a:off x="6066608" y="1523866"/>
                    <a:ext cx="0" cy="1115662"/>
                  </a:xfrm>
                  <a:prstGeom prst="straightConnector1">
                    <a:avLst/>
                  </a:prstGeom>
                  <a:ln w="38100" cmpd="sng">
                    <a:solidFill>
                      <a:srgbClr val="000000"/>
                    </a:solidFill>
                    <a:tailEnd type="arrow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7" name="Straight Arrow Connector 16">
                  <a:extLst>
                    <a:ext uri="{FF2B5EF4-FFF2-40B4-BE49-F238E27FC236}">
                      <a16:creationId xmlns:a16="http://schemas.microsoft.com/office/drawing/2014/main" id="{9D75D148-9C11-065B-660A-CE26C483A7B3}"/>
                    </a:ext>
                  </a:extLst>
                </p:cNvPr>
                <p:cNvCxnSpPr/>
                <p:nvPr/>
              </p:nvCxnSpPr>
              <p:spPr>
                <a:xfrm>
                  <a:off x="1775680" y="3517152"/>
                  <a:ext cx="0" cy="2521806"/>
                </a:xfrm>
                <a:prstGeom prst="straightConnector1">
                  <a:avLst/>
                </a:prstGeom>
                <a:ln w="38100" cmpd="sng">
                  <a:solidFill>
                    <a:srgbClr val="000000"/>
                  </a:solidFill>
                  <a:tailEnd type="arrow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Arrow Connector 17">
                  <a:extLst>
                    <a:ext uri="{FF2B5EF4-FFF2-40B4-BE49-F238E27FC236}">
                      <a16:creationId xmlns:a16="http://schemas.microsoft.com/office/drawing/2014/main" id="{6F1FA6C3-14B5-E694-1A66-D13F06155C53}"/>
                    </a:ext>
                  </a:extLst>
                </p:cNvPr>
                <p:cNvCxnSpPr/>
                <p:nvPr/>
              </p:nvCxnSpPr>
              <p:spPr>
                <a:xfrm>
                  <a:off x="6888400" y="486359"/>
                  <a:ext cx="0" cy="2151631"/>
                </a:xfrm>
                <a:prstGeom prst="straightConnector1">
                  <a:avLst/>
                </a:prstGeom>
                <a:ln w="38100" cmpd="sng">
                  <a:solidFill>
                    <a:srgbClr val="000000"/>
                  </a:solidFill>
                  <a:tailEnd type="arrow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Arrow Connector 18">
                  <a:extLst>
                    <a:ext uri="{FF2B5EF4-FFF2-40B4-BE49-F238E27FC236}">
                      <a16:creationId xmlns:a16="http://schemas.microsoft.com/office/drawing/2014/main" id="{0CECC9E7-7513-4A97-39C7-602B7922F38E}"/>
                    </a:ext>
                  </a:extLst>
                </p:cNvPr>
                <p:cNvCxnSpPr/>
                <p:nvPr/>
              </p:nvCxnSpPr>
              <p:spPr>
                <a:xfrm>
                  <a:off x="7279357" y="3044153"/>
                  <a:ext cx="1445283" cy="0"/>
                </a:xfrm>
                <a:prstGeom prst="straightConnector1">
                  <a:avLst/>
                </a:prstGeom>
                <a:ln w="38100" cmpd="sng">
                  <a:solidFill>
                    <a:srgbClr val="000000"/>
                  </a:solidFill>
                  <a:tailEnd type="arrow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" name="Oval 19">
                  <a:extLst>
                    <a:ext uri="{FF2B5EF4-FFF2-40B4-BE49-F238E27FC236}">
                      <a16:creationId xmlns:a16="http://schemas.microsoft.com/office/drawing/2014/main" id="{69CC36EA-DAD2-880E-1ECC-79105C96D36B}"/>
                    </a:ext>
                  </a:extLst>
                </p:cNvPr>
                <p:cNvSpPr/>
                <p:nvPr/>
              </p:nvSpPr>
              <p:spPr>
                <a:xfrm>
                  <a:off x="1589029" y="1524901"/>
                  <a:ext cx="380869" cy="380456"/>
                </a:xfrm>
                <a:prstGeom prst="ellipse">
                  <a:avLst/>
                </a:prstGeom>
                <a:solidFill>
                  <a:srgbClr val="FFFFFF"/>
                </a:solidFill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  <p:sp>
              <p:nvSpPr>
                <p:cNvPr id="21" name="Oval 20">
                  <a:extLst>
                    <a:ext uri="{FF2B5EF4-FFF2-40B4-BE49-F238E27FC236}">
                      <a16:creationId xmlns:a16="http://schemas.microsoft.com/office/drawing/2014/main" id="{C10D26A5-FD9F-78E8-7E20-1F3297EB0741}"/>
                    </a:ext>
                  </a:extLst>
                </p:cNvPr>
                <p:cNvSpPr/>
                <p:nvPr/>
              </p:nvSpPr>
              <p:spPr>
                <a:xfrm>
                  <a:off x="1583985" y="4108401"/>
                  <a:ext cx="380869" cy="380456"/>
                </a:xfrm>
                <a:prstGeom prst="ellipse">
                  <a:avLst/>
                </a:prstGeom>
                <a:solidFill>
                  <a:srgbClr val="FFFFFF"/>
                </a:solidFill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  <p:sp>
              <p:nvSpPr>
                <p:cNvPr id="22" name="Oval 21">
                  <a:extLst>
                    <a:ext uri="{FF2B5EF4-FFF2-40B4-BE49-F238E27FC236}">
                      <a16:creationId xmlns:a16="http://schemas.microsoft.com/office/drawing/2014/main" id="{D8EEC0B2-D6B7-ADD4-2699-499903E95C73}"/>
                    </a:ext>
                  </a:extLst>
                </p:cNvPr>
                <p:cNvSpPr/>
                <p:nvPr/>
              </p:nvSpPr>
              <p:spPr>
                <a:xfrm>
                  <a:off x="6699226" y="1591738"/>
                  <a:ext cx="380869" cy="383026"/>
                </a:xfrm>
                <a:prstGeom prst="ellipse">
                  <a:avLst/>
                </a:prstGeom>
                <a:solidFill>
                  <a:srgbClr val="FFFFFF"/>
                </a:solidFill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</p:grp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53141EB8-E115-2BC9-2351-71E571306603}"/>
                  </a:ext>
                </a:extLst>
              </p:cNvPr>
              <p:cNvSpPr/>
              <p:nvPr/>
            </p:nvSpPr>
            <p:spPr>
              <a:xfrm>
                <a:off x="4176918" y="1318591"/>
                <a:ext cx="380869" cy="380456"/>
              </a:xfrm>
              <a:prstGeom prst="ellipse">
                <a:avLst/>
              </a:prstGeom>
              <a:solidFill>
                <a:srgbClr val="FFFFFF"/>
              </a:solidFill>
              <a:ln w="3810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Grandview" panose="020B0502040204020203" pitchFamily="34" charset="0"/>
                </a:endParaRPr>
              </a:p>
            </p:txBody>
          </p:sp>
          <p:sp>
            <p:nvSpPr>
              <p:cNvPr id="18455" name="TextBox 75">
                <a:extLst>
                  <a:ext uri="{FF2B5EF4-FFF2-40B4-BE49-F238E27FC236}">
                    <a16:creationId xmlns:a16="http://schemas.microsoft.com/office/drawing/2014/main" id="{7CB73871-5598-A611-05DB-92141D71AB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38807" y="1318629"/>
                <a:ext cx="276639" cy="647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altLang="en-US" sz="2000">
                  <a:latin typeface="Grandview" panose="020B0502040204020203" pitchFamily="34" charset="0"/>
                </a:endParaRPr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6DD554C1-3504-A866-892E-7D57F3106A87}"/>
                  </a:ext>
                </a:extLst>
              </p:cNvPr>
              <p:cNvSpPr/>
              <p:nvPr/>
            </p:nvSpPr>
            <p:spPr>
              <a:xfrm>
                <a:off x="4179441" y="4475347"/>
                <a:ext cx="380868" cy="380456"/>
              </a:xfrm>
              <a:prstGeom prst="ellipse">
                <a:avLst/>
              </a:prstGeom>
              <a:solidFill>
                <a:srgbClr val="FFFFFF"/>
              </a:solidFill>
              <a:ln w="3810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Grandview" panose="020B0502040204020203" pitchFamily="34" charset="0"/>
                </a:endParaRPr>
              </a:p>
            </p:txBody>
          </p:sp>
        </p:grpSp>
      </p:grpSp>
      <p:sp>
        <p:nvSpPr>
          <p:cNvPr id="18439" name="TextBox 72">
            <a:extLst>
              <a:ext uri="{FF2B5EF4-FFF2-40B4-BE49-F238E27FC236}">
                <a16:creationId xmlns:a16="http://schemas.microsoft.com/office/drawing/2014/main" id="{DA187F7A-1BE6-FDF8-F332-CE004153F4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7325" y="3597275"/>
            <a:ext cx="1489075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700">
                <a:latin typeface="Grandview" panose="020B0502040204020203" pitchFamily="34" charset="0"/>
              </a:rPr>
              <a:t>37 wt%  </a:t>
            </a:r>
            <a:r>
              <a:rPr lang="en-US" altLang="en-US" sz="1700">
                <a:solidFill>
                  <a:srgbClr val="00B0F0"/>
                </a:solidFill>
                <a:latin typeface="Grandview" panose="020B0502040204020203" pitchFamily="34" charset="0"/>
              </a:rPr>
              <a:t>O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700">
                <a:latin typeface="Grandview" panose="020B0502040204020203" pitchFamily="34" charset="0"/>
              </a:rPr>
              <a:t>45 wt%  </a:t>
            </a:r>
            <a:r>
              <a:rPr lang="en-US" altLang="en-US" sz="1700">
                <a:solidFill>
                  <a:srgbClr val="6ECD43"/>
                </a:solidFill>
                <a:latin typeface="Grandview" panose="020B0502040204020203" pitchFamily="34" charset="0"/>
              </a:rPr>
              <a:t>P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700">
                <a:latin typeface="Grandview" panose="020B0502040204020203" pitchFamily="34" charset="0"/>
              </a:rPr>
              <a:t>18 wt%  </a:t>
            </a:r>
            <a:r>
              <a:rPr lang="en-US" altLang="en-US" sz="1700">
                <a:solidFill>
                  <a:srgbClr val="DB5151"/>
                </a:solidFill>
                <a:latin typeface="Grandview" panose="020B0502040204020203" pitchFamily="34" charset="0"/>
              </a:rPr>
              <a:t>F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700">
              <a:latin typeface="Grandview" panose="020B0502040204020203" pitchFamily="34" charset="0"/>
            </a:endParaRP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700">
                <a:latin typeface="Grandview" panose="020B0502040204020203" pitchFamily="34" charset="0"/>
              </a:rPr>
              <a:t>2.3 kg/min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D0ED4FD-DFF4-8596-A44E-78D2964AF371}"/>
              </a:ext>
            </a:extLst>
          </p:cNvPr>
          <p:cNvSpPr/>
          <p:nvPr/>
        </p:nvSpPr>
        <p:spPr>
          <a:xfrm>
            <a:off x="1354138" y="3562350"/>
            <a:ext cx="6116637" cy="2965450"/>
          </a:xfrm>
          <a:prstGeom prst="rect">
            <a:avLst/>
          </a:prstGeom>
          <a:noFill/>
          <a:ln w="19050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n w="38100">
                <a:solidFill>
                  <a:schemeClr val="tx1"/>
                </a:solidFill>
                <a:prstDash val="dash"/>
              </a:ln>
              <a:latin typeface="Grandview" panose="020B0502040204020203" pitchFamily="34" charset="0"/>
            </a:endParaRPr>
          </a:p>
        </p:txBody>
      </p:sp>
      <p:sp>
        <p:nvSpPr>
          <p:cNvPr id="18441" name="TextBox 55">
            <a:extLst>
              <a:ext uri="{FF2B5EF4-FFF2-40B4-BE49-F238E27FC236}">
                <a16:creationId xmlns:a16="http://schemas.microsoft.com/office/drawing/2014/main" id="{D3F9EDF3-99E9-713B-B9E6-74F57D75F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3888" y="4016375"/>
            <a:ext cx="27622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500">
                <a:latin typeface="Grandview" panose="020B0502040204020203" pitchFamily="34" charset="0"/>
              </a:rPr>
              <a:t>1</a:t>
            </a:r>
          </a:p>
        </p:txBody>
      </p:sp>
      <p:sp>
        <p:nvSpPr>
          <p:cNvPr id="18442" name="TextBox 55">
            <a:extLst>
              <a:ext uri="{FF2B5EF4-FFF2-40B4-BE49-F238E27FC236}">
                <a16:creationId xmlns:a16="http://schemas.microsoft.com/office/drawing/2014/main" id="{55455955-81C3-1E9E-13A2-9A111D52CA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5000" y="5613400"/>
            <a:ext cx="276225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500">
                <a:latin typeface="Grandview" panose="020B0502040204020203" pitchFamily="34" charset="0"/>
              </a:rPr>
              <a:t>2</a:t>
            </a:r>
          </a:p>
        </p:txBody>
      </p:sp>
      <p:sp>
        <p:nvSpPr>
          <p:cNvPr id="18443" name="TextBox 55">
            <a:extLst>
              <a:ext uri="{FF2B5EF4-FFF2-40B4-BE49-F238E27FC236}">
                <a16:creationId xmlns:a16="http://schemas.microsoft.com/office/drawing/2014/main" id="{94F5860E-5F71-D491-421C-B0000C28C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3775" y="3905250"/>
            <a:ext cx="276225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500">
                <a:latin typeface="Grandview" panose="020B0502040204020203" pitchFamily="34" charset="0"/>
              </a:rPr>
              <a:t>3</a:t>
            </a:r>
          </a:p>
        </p:txBody>
      </p:sp>
      <p:sp>
        <p:nvSpPr>
          <p:cNvPr id="18444" name="TextBox 55">
            <a:extLst>
              <a:ext uri="{FF2B5EF4-FFF2-40B4-BE49-F238E27FC236}">
                <a16:creationId xmlns:a16="http://schemas.microsoft.com/office/drawing/2014/main" id="{0B72E316-32D7-5438-7F0F-D1007AFAC1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900" y="5848350"/>
            <a:ext cx="276225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500">
                <a:latin typeface="Grandview" panose="020B0502040204020203" pitchFamily="34" charset="0"/>
              </a:rPr>
              <a:t>4</a:t>
            </a:r>
          </a:p>
        </p:txBody>
      </p:sp>
      <p:sp>
        <p:nvSpPr>
          <p:cNvPr id="18445" name="TextBox 55">
            <a:extLst>
              <a:ext uri="{FF2B5EF4-FFF2-40B4-BE49-F238E27FC236}">
                <a16:creationId xmlns:a16="http://schemas.microsoft.com/office/drawing/2014/main" id="{EA7942BE-F9E9-0C40-034C-239F3B29D6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1275" y="4059238"/>
            <a:ext cx="27622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500">
                <a:latin typeface="Grandview" panose="020B0502040204020203" pitchFamily="34" charset="0"/>
              </a:rPr>
              <a:t>5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9769A271-FE06-5017-DF17-7AEE4DB02B2C}"/>
              </a:ext>
            </a:extLst>
          </p:cNvPr>
          <p:cNvSpPr/>
          <p:nvPr/>
        </p:nvSpPr>
        <p:spPr bwMode="auto">
          <a:xfrm>
            <a:off x="7011988" y="4843463"/>
            <a:ext cx="263525" cy="258762"/>
          </a:xfrm>
          <a:prstGeom prst="ellipse">
            <a:avLst/>
          </a:prstGeom>
          <a:solidFill>
            <a:srgbClr val="FFFFFF"/>
          </a:solidFill>
          <a:ln w="381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randview" panose="020B0502040204020203" pitchFamily="34" charset="0"/>
            </a:endParaRPr>
          </a:p>
        </p:txBody>
      </p:sp>
      <p:sp>
        <p:nvSpPr>
          <p:cNvPr id="18447" name="TextBox 55">
            <a:extLst>
              <a:ext uri="{FF2B5EF4-FFF2-40B4-BE49-F238E27FC236}">
                <a16:creationId xmlns:a16="http://schemas.microsoft.com/office/drawing/2014/main" id="{5C1CB6F2-B5AC-3BD1-C2FB-214ED11A6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9925" y="4805363"/>
            <a:ext cx="287338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500">
                <a:latin typeface="Grandview" panose="020B0502040204020203" pitchFamily="34" charset="0"/>
              </a:rPr>
              <a:t>6</a:t>
            </a:r>
          </a:p>
        </p:txBody>
      </p:sp>
      <p:sp>
        <p:nvSpPr>
          <p:cNvPr id="18448" name="TextBox 88">
            <a:extLst>
              <a:ext uri="{FF2B5EF4-FFF2-40B4-BE49-F238E27FC236}">
                <a16:creationId xmlns:a16="http://schemas.microsoft.com/office/drawing/2014/main" id="{11CC5697-8AE9-CAEF-6255-4760457E39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2300" y="4456113"/>
            <a:ext cx="844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B0F0"/>
                </a:solidFill>
                <a:latin typeface="Grandview" panose="020B0502040204020203" pitchFamily="34" charset="0"/>
              </a:rPr>
              <a:t>O</a:t>
            </a:r>
          </a:p>
        </p:txBody>
      </p:sp>
      <p:sp>
        <p:nvSpPr>
          <p:cNvPr id="41" name="TextBox 84">
            <a:extLst>
              <a:ext uri="{FF2B5EF4-FFF2-40B4-BE49-F238E27FC236}">
                <a16:creationId xmlns:a16="http://schemas.microsoft.com/office/drawing/2014/main" id="{4047E849-0F4C-928D-CE87-B3390878EF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4138" y="5541963"/>
            <a:ext cx="1639887" cy="87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700">
                <a:latin typeface="Grandview" panose="020B0502040204020203" pitchFamily="34" charset="0"/>
              </a:rPr>
              <a:t>1.035 kg/min </a:t>
            </a:r>
            <a:r>
              <a:rPr lang="en-US" altLang="en-US" sz="1700">
                <a:solidFill>
                  <a:srgbClr val="6ECD43"/>
                </a:solidFill>
                <a:latin typeface="Grandview" panose="020B0502040204020203" pitchFamily="34" charset="0"/>
              </a:rPr>
              <a:t>P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700">
                <a:latin typeface="Grandview" panose="020B0502040204020203" pitchFamily="34" charset="0"/>
              </a:rPr>
              <a:t>0.414 kg/min </a:t>
            </a:r>
            <a:r>
              <a:rPr lang="en-US" altLang="en-US" sz="1700">
                <a:solidFill>
                  <a:srgbClr val="DB5151"/>
                </a:solidFill>
                <a:latin typeface="Grandview" panose="020B0502040204020203" pitchFamily="34" charset="0"/>
              </a:rPr>
              <a:t>F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700">
                <a:latin typeface="Grandview" panose="020B0502040204020203" pitchFamily="34" charset="0"/>
              </a:rPr>
              <a:t>3.0 wt%  </a:t>
            </a:r>
            <a:r>
              <a:rPr lang="en-US" altLang="en-US" sz="1700">
                <a:solidFill>
                  <a:srgbClr val="6663EF"/>
                </a:solidFill>
                <a:latin typeface="Grandview" panose="020B0502040204020203" pitchFamily="34" charset="0"/>
              </a:rPr>
              <a:t>H</a:t>
            </a:r>
          </a:p>
        </p:txBody>
      </p:sp>
      <p:sp>
        <p:nvSpPr>
          <p:cNvPr id="42" name="TextBox 87">
            <a:extLst>
              <a:ext uri="{FF2B5EF4-FFF2-40B4-BE49-F238E27FC236}">
                <a16:creationId xmlns:a16="http://schemas.microsoft.com/office/drawing/2014/main" id="{B4DF08C7-8FC6-BA60-2399-26A68D7281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7800" y="3654425"/>
            <a:ext cx="168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63EF"/>
                </a:solidFill>
                <a:latin typeface="Grandview" panose="020B0502040204020203" pitchFamily="34" charset="0"/>
              </a:rPr>
              <a:t>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495B4F6-DC5D-7BEB-EFE6-11DE27AA55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1000" y="579414"/>
            <a:ext cx="2245575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Grandview" panose="020B0502040204020203" pitchFamily="34" charset="0"/>
              </a:rPr>
              <a:t>Note: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Grandview" panose="020B0502040204020203" pitchFamily="34" charset="0"/>
              </a:rPr>
              <a:t>There is NO </a:t>
            </a:r>
            <a:r>
              <a:rPr lang="en-US" altLang="en-US" sz="1800" dirty="0">
                <a:solidFill>
                  <a:srgbClr val="00B0F0"/>
                </a:solidFill>
                <a:latin typeface="Grandview" panose="020B0502040204020203" pitchFamily="34" charset="0"/>
              </a:rPr>
              <a:t>oil</a:t>
            </a:r>
            <a:r>
              <a:rPr lang="en-US" altLang="en-US" sz="1800" dirty="0">
                <a:latin typeface="Grandview" panose="020B0502040204020203" pitchFamily="34" charset="0"/>
              </a:rPr>
              <a:t> in input stream 5 or output stream 2.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Grandview" panose="020B0502040204020203" pitchFamily="34" charset="0"/>
              </a:rPr>
              <a:t>x</a:t>
            </a:r>
            <a:r>
              <a:rPr lang="en-US" altLang="en-US" sz="1800" baseline="-25000" dirty="0">
                <a:latin typeface="Grandview" panose="020B0502040204020203" pitchFamily="34" charset="0"/>
              </a:rPr>
              <a:t>O,5</a:t>
            </a:r>
            <a:r>
              <a:rPr lang="en-US" altLang="en-US" sz="1800" dirty="0">
                <a:latin typeface="Grandview" panose="020B0502040204020203" pitchFamily="34" charset="0"/>
              </a:rPr>
              <a:t> , x</a:t>
            </a:r>
            <a:r>
              <a:rPr lang="en-US" altLang="en-US" sz="1800" baseline="-25000" dirty="0">
                <a:latin typeface="Grandview" panose="020B0502040204020203" pitchFamily="34" charset="0"/>
              </a:rPr>
              <a:t>O,2</a:t>
            </a:r>
            <a:r>
              <a:rPr lang="en-US" altLang="en-US" sz="1800" dirty="0">
                <a:latin typeface="Grandview" panose="020B0502040204020203" pitchFamily="34" charset="0"/>
              </a:rPr>
              <a:t> = 0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utoUpdateAnimBg="0"/>
      <p:bldP spid="53" grpId="0" animBg="1"/>
      <p:bldP spid="41" grpId="0"/>
      <p:bldP spid="42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ontent Placeholder 47">
            <a:extLst>
              <a:ext uri="{FF2B5EF4-FFF2-40B4-BE49-F238E27FC236}">
                <a16:creationId xmlns:a16="http://schemas.microsoft.com/office/drawing/2014/main" id="{985ACF55-4497-6AE6-6240-539F45EA56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6725" y="73025"/>
            <a:ext cx="4260850" cy="262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312863" algn="r"/>
                <a:tab pos="14716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12863" algn="r"/>
                <a:tab pos="14716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12863" algn="r"/>
                <a:tab pos="14716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12863" algn="r"/>
                <a:tab pos="14716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12863" algn="r"/>
                <a:tab pos="14716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12863" algn="r"/>
                <a:tab pos="14716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12863" algn="r"/>
                <a:tab pos="14716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12863" algn="r"/>
                <a:tab pos="14716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12863" algn="r"/>
                <a:tab pos="14716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US" altLang="en-US" sz="2400">
                <a:solidFill>
                  <a:srgbClr val="CC00FF"/>
                </a:solidFill>
                <a:latin typeface="Grandview" panose="020B0502040204020203" pitchFamily="34" charset="0"/>
              </a:rPr>
              <a:t>	</a:t>
            </a:r>
            <a:r>
              <a:rPr lang="en-US" altLang="en-US" sz="2400">
                <a:solidFill>
                  <a:srgbClr val="6663EF"/>
                </a:solidFill>
                <a:latin typeface="Grandview" panose="020B0502040204020203" pitchFamily="34" charset="0"/>
              </a:rPr>
              <a:t>F</a:t>
            </a:r>
            <a:r>
              <a:rPr lang="en-US" altLang="en-US" sz="2400" baseline="-25000">
                <a:solidFill>
                  <a:srgbClr val="6663EF"/>
                </a:solidFill>
                <a:latin typeface="Grandview" panose="020B0502040204020203" pitchFamily="34" charset="0"/>
              </a:rPr>
              <a:t>H,in</a:t>
            </a:r>
            <a:r>
              <a:rPr lang="en-US" altLang="en-US" sz="2400">
                <a:solidFill>
                  <a:srgbClr val="6663EF"/>
                </a:solidFill>
                <a:latin typeface="Grandview" panose="020B0502040204020203" pitchFamily="34" charset="0"/>
              </a:rPr>
              <a:t>  	=  F</a:t>
            </a:r>
            <a:r>
              <a:rPr lang="en-US" altLang="en-US" sz="2400" baseline="-25000">
                <a:solidFill>
                  <a:srgbClr val="6663EF"/>
                </a:solidFill>
                <a:latin typeface="Grandview" panose="020B0502040204020203" pitchFamily="34" charset="0"/>
              </a:rPr>
              <a:t>H,out</a:t>
            </a:r>
          </a:p>
          <a:p>
            <a:pPr eaLnBrk="1" hangingPunct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altLang="en-US" sz="2400">
                <a:latin typeface="Grandview" panose="020B0502040204020203" pitchFamily="34" charset="0"/>
              </a:rPr>
              <a:t>	F</a:t>
            </a:r>
            <a:r>
              <a:rPr lang="en-US" altLang="en-US" sz="2400" baseline="-25000">
                <a:latin typeface="Grandview" panose="020B0502040204020203" pitchFamily="34" charset="0"/>
              </a:rPr>
              <a:t>H,5</a:t>
            </a:r>
            <a:r>
              <a:rPr lang="en-US" altLang="en-US" sz="2400">
                <a:latin typeface="Grandview" panose="020B0502040204020203" pitchFamily="34" charset="0"/>
              </a:rPr>
              <a:t> 	= F</a:t>
            </a:r>
            <a:r>
              <a:rPr lang="en-US" altLang="en-US" sz="2400" baseline="-25000">
                <a:latin typeface="Grandview" panose="020B0502040204020203" pitchFamily="34" charset="0"/>
              </a:rPr>
              <a:t>H,2</a:t>
            </a:r>
            <a:r>
              <a:rPr lang="en-US" altLang="en-US" sz="2400">
                <a:latin typeface="Grandview" panose="020B0502040204020203" pitchFamily="34" charset="0"/>
              </a:rPr>
              <a:t> 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US" altLang="en-US" sz="2400">
                <a:latin typeface="Grandview" panose="020B0502040204020203" pitchFamily="34" charset="0"/>
              </a:rPr>
              <a:t>	F</a:t>
            </a:r>
            <a:r>
              <a:rPr lang="en-US" altLang="en-US" sz="2400" baseline="-25000">
                <a:latin typeface="Grandview" panose="020B0502040204020203" pitchFamily="34" charset="0"/>
              </a:rPr>
              <a:t>T,5</a:t>
            </a:r>
            <a:r>
              <a:rPr lang="en-US" altLang="en-US" sz="2400">
                <a:latin typeface="Grandview" panose="020B0502040204020203" pitchFamily="34" charset="0"/>
              </a:rPr>
              <a:t>  	=  F</a:t>
            </a:r>
            <a:r>
              <a:rPr lang="en-US" altLang="en-US" sz="2400" baseline="-25000">
                <a:latin typeface="Grandview" panose="020B0502040204020203" pitchFamily="34" charset="0"/>
              </a:rPr>
              <a:t>H,5</a:t>
            </a:r>
            <a:endParaRPr lang="en-US" altLang="en-US" sz="2400">
              <a:latin typeface="Grandview" panose="020B0502040204020203" pitchFamily="34" charset="0"/>
            </a:endParaRPr>
          </a:p>
          <a:p>
            <a:pPr eaLnBrk="1" hangingPunct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altLang="en-US" sz="2400">
                <a:latin typeface="Grandview" panose="020B0502040204020203" pitchFamily="34" charset="0"/>
              </a:rPr>
              <a:t>	F</a:t>
            </a:r>
            <a:r>
              <a:rPr lang="en-US" altLang="en-US" sz="2400" baseline="-25000">
                <a:latin typeface="Grandview" panose="020B0502040204020203" pitchFamily="34" charset="0"/>
              </a:rPr>
              <a:t>T,5</a:t>
            </a:r>
            <a:r>
              <a:rPr lang="en-US" altLang="en-US" sz="2400">
                <a:latin typeface="Grandview" panose="020B0502040204020203" pitchFamily="34" charset="0"/>
              </a:rPr>
              <a:t> 	= 0.03F</a:t>
            </a:r>
            <a:r>
              <a:rPr lang="en-US" altLang="en-US" sz="2400" baseline="-25000">
                <a:latin typeface="Grandview" panose="020B0502040204020203" pitchFamily="34" charset="0"/>
              </a:rPr>
              <a:t>T,2</a:t>
            </a:r>
            <a:r>
              <a:rPr lang="en-US" altLang="en-US" sz="2400">
                <a:latin typeface="Grandview" panose="020B0502040204020203" pitchFamily="34" charset="0"/>
              </a:rPr>
              <a:t> </a:t>
            </a:r>
          </a:p>
          <a:p>
            <a:pPr eaLnBrk="1" hangingPunct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altLang="en-US" sz="2400">
                <a:latin typeface="Grandview" panose="020B0502040204020203" pitchFamily="34" charset="0"/>
              </a:rPr>
              <a:t>	 F</a:t>
            </a:r>
            <a:r>
              <a:rPr lang="en-US" altLang="en-US" sz="2400" baseline="-25000">
                <a:latin typeface="Grandview" panose="020B0502040204020203" pitchFamily="34" charset="0"/>
              </a:rPr>
              <a:t>T,5 </a:t>
            </a:r>
            <a:r>
              <a:rPr lang="en-US" altLang="en-US" sz="2400">
                <a:latin typeface="Grandview" panose="020B0502040204020203" pitchFamily="34" charset="0"/>
              </a:rPr>
              <a:t>	=  0.03*1.5 kg/min </a:t>
            </a:r>
          </a:p>
          <a:p>
            <a:pPr eaLnBrk="1" hangingPunct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altLang="en-US" sz="2400">
                <a:latin typeface="Grandview" panose="020B0502040204020203" pitchFamily="34" charset="0"/>
              </a:rPr>
              <a:t>	F</a:t>
            </a:r>
            <a:r>
              <a:rPr lang="en-US" altLang="en-US" sz="2400" baseline="-25000">
                <a:latin typeface="Grandview" panose="020B0502040204020203" pitchFamily="34" charset="0"/>
              </a:rPr>
              <a:t>T,5</a:t>
            </a:r>
            <a:r>
              <a:rPr lang="en-US" altLang="en-US" sz="2400">
                <a:latin typeface="Grandview" panose="020B0502040204020203" pitchFamily="34" charset="0"/>
              </a:rPr>
              <a:t>  	=  0.05 kg/min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0E359EB-4616-AD7C-D060-E7DB92C740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1563" y="122214"/>
            <a:ext cx="30972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Grandview" panose="020B0502040204020203" pitchFamily="34" charset="0"/>
              </a:rPr>
              <a:t>Conservation of Hexane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B4F357D2-721C-53CD-76D3-915253C45BEB}"/>
              </a:ext>
            </a:extLst>
          </p:cNvPr>
          <p:cNvSpPr/>
          <p:nvPr/>
        </p:nvSpPr>
        <p:spPr>
          <a:xfrm>
            <a:off x="3922713" y="2500314"/>
            <a:ext cx="3011482" cy="633411"/>
          </a:xfrm>
          <a:prstGeom prst="rect">
            <a:avLst/>
          </a:prstGeom>
          <a:noFill/>
          <a:ln w="19050">
            <a:solidFill>
              <a:srgbClr val="6663E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Grandview" panose="020B0502040204020203" pitchFamily="34" charset="0"/>
            </a:endParaRPr>
          </a:p>
        </p:txBody>
      </p:sp>
      <p:sp>
        <p:nvSpPr>
          <p:cNvPr id="20485" name="TextBox 58">
            <a:extLst>
              <a:ext uri="{FF2B5EF4-FFF2-40B4-BE49-F238E27FC236}">
                <a16:creationId xmlns:a16="http://schemas.microsoft.com/office/drawing/2014/main" id="{F141C8D4-F434-8409-7796-F01EE9595A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238" y="19050"/>
            <a:ext cx="10810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Grandview" panose="020B0502040204020203" pitchFamily="34" charset="0"/>
              </a:rPr>
              <a:t>C.</a:t>
            </a:r>
          </a:p>
        </p:txBody>
      </p:sp>
      <p:grpSp>
        <p:nvGrpSpPr>
          <p:cNvPr id="20486" name="Group 81">
            <a:extLst>
              <a:ext uri="{FF2B5EF4-FFF2-40B4-BE49-F238E27FC236}">
                <a16:creationId xmlns:a16="http://schemas.microsoft.com/office/drawing/2014/main" id="{ADC83137-AC5F-E5A6-B322-95B7CCE9C54F}"/>
              </a:ext>
            </a:extLst>
          </p:cNvPr>
          <p:cNvGrpSpPr>
            <a:grpSpLocks/>
          </p:cNvGrpSpPr>
          <p:nvPr/>
        </p:nvGrpSpPr>
        <p:grpSpPr bwMode="auto">
          <a:xfrm>
            <a:off x="3014663" y="3387725"/>
            <a:ext cx="4611687" cy="3429000"/>
            <a:chOff x="1397334" y="472849"/>
            <a:chExt cx="7327306" cy="5552599"/>
          </a:xfrm>
        </p:grpSpPr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9ECA0634-9581-3D80-0280-2C735AF4D898}"/>
                </a:ext>
              </a:extLst>
            </p:cNvPr>
            <p:cNvCxnSpPr/>
            <p:nvPr/>
          </p:nvCxnSpPr>
          <p:spPr>
            <a:xfrm>
              <a:off x="1775680" y="472849"/>
              <a:ext cx="0" cy="2164485"/>
            </a:xfrm>
            <a:prstGeom prst="straightConnector1">
              <a:avLst/>
            </a:prstGeom>
            <a:ln w="38100" cmpd="sng"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500" name="Group 80">
              <a:extLst>
                <a:ext uri="{FF2B5EF4-FFF2-40B4-BE49-F238E27FC236}">
                  <a16:creationId xmlns:a16="http://schemas.microsoft.com/office/drawing/2014/main" id="{FB72CFF3-94B6-7B8B-E841-34B613221CF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97334" y="472849"/>
              <a:ext cx="7327306" cy="5552599"/>
              <a:chOff x="1397334" y="472849"/>
              <a:chExt cx="7327306" cy="5552599"/>
            </a:xfrm>
          </p:grpSpPr>
          <p:grpSp>
            <p:nvGrpSpPr>
              <p:cNvPr id="20501" name="Group 73">
                <a:extLst>
                  <a:ext uri="{FF2B5EF4-FFF2-40B4-BE49-F238E27FC236}">
                    <a16:creationId xmlns:a16="http://schemas.microsoft.com/office/drawing/2014/main" id="{C31A538A-0358-9CD0-46C7-1B1714C16DA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97334" y="472849"/>
                <a:ext cx="7327306" cy="5552599"/>
                <a:chOff x="1397334" y="486359"/>
                <a:chExt cx="7327306" cy="5552599"/>
              </a:xfrm>
            </p:grpSpPr>
            <p:sp>
              <p:nvSpPr>
                <p:cNvPr id="41" name="Rectangle 40">
                  <a:extLst>
                    <a:ext uri="{FF2B5EF4-FFF2-40B4-BE49-F238E27FC236}">
                      <a16:creationId xmlns:a16="http://schemas.microsoft.com/office/drawing/2014/main" id="{8484F408-E6E8-7135-72DA-3AC1DDCE74F7}"/>
                    </a:ext>
                  </a:extLst>
                </p:cNvPr>
                <p:cNvSpPr/>
                <p:nvPr/>
              </p:nvSpPr>
              <p:spPr>
                <a:xfrm>
                  <a:off x="1397334" y="2637992"/>
                  <a:ext cx="1833718" cy="876590"/>
                </a:xfrm>
                <a:prstGeom prst="rect">
                  <a:avLst/>
                </a:prstGeom>
                <a:noFill/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  <p:sp>
              <p:nvSpPr>
                <p:cNvPr id="42" name="Rectangle 41">
                  <a:extLst>
                    <a:ext uri="{FF2B5EF4-FFF2-40B4-BE49-F238E27FC236}">
                      <a16:creationId xmlns:a16="http://schemas.microsoft.com/office/drawing/2014/main" id="{70BEABAC-17D7-98B2-1E43-1FAA51011B71}"/>
                    </a:ext>
                  </a:extLst>
                </p:cNvPr>
                <p:cNvSpPr/>
                <p:nvPr/>
              </p:nvSpPr>
              <p:spPr>
                <a:xfrm>
                  <a:off x="5445639" y="2637992"/>
                  <a:ext cx="1833719" cy="876590"/>
                </a:xfrm>
                <a:prstGeom prst="rect">
                  <a:avLst/>
                </a:prstGeom>
                <a:noFill/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  <p:grpSp>
              <p:nvGrpSpPr>
                <p:cNvPr id="20507" name="Group 28">
                  <a:extLst>
                    <a:ext uri="{FF2B5EF4-FFF2-40B4-BE49-F238E27FC236}">
                      <a16:creationId xmlns:a16="http://schemas.microsoft.com/office/drawing/2014/main" id="{A3C0270E-BC02-CE4F-4233-459927E5097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695222" y="1524000"/>
                  <a:ext cx="3175000" cy="1114779"/>
                  <a:chOff x="2695222" y="1524000"/>
                  <a:chExt cx="3372556" cy="1114779"/>
                </a:xfrm>
              </p:grpSpPr>
              <p:cxnSp>
                <p:nvCxnSpPr>
                  <p:cNvPr id="61" name="Elbow Connector 18">
                    <a:extLst>
                      <a:ext uri="{FF2B5EF4-FFF2-40B4-BE49-F238E27FC236}">
                        <a16:creationId xmlns:a16="http://schemas.microsoft.com/office/drawing/2014/main" id="{BA455E24-FC92-05E0-39A8-67A92A058D4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696390" y="1524900"/>
                    <a:ext cx="3370500" cy="1113092"/>
                  </a:xfrm>
                  <a:prstGeom prst="bentConnector3">
                    <a:avLst>
                      <a:gd name="adj1" fmla="val 628"/>
                    </a:avLst>
                  </a:prstGeom>
                  <a:ln w="38100" cmpd="sng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Straight Arrow Connector 61">
                    <a:extLst>
                      <a:ext uri="{FF2B5EF4-FFF2-40B4-BE49-F238E27FC236}">
                        <a16:creationId xmlns:a16="http://schemas.microsoft.com/office/drawing/2014/main" id="{55E4CA68-562C-CD19-8B43-10D0FDA6719D}"/>
                      </a:ext>
                    </a:extLst>
                  </p:cNvPr>
                  <p:cNvCxnSpPr/>
                  <p:nvPr/>
                </p:nvCxnSpPr>
                <p:spPr>
                  <a:xfrm>
                    <a:off x="6066890" y="1524900"/>
                    <a:ext cx="0" cy="1113092"/>
                  </a:xfrm>
                  <a:prstGeom prst="straightConnector1">
                    <a:avLst/>
                  </a:prstGeom>
                  <a:ln w="38100" cmpd="sng">
                    <a:solidFill>
                      <a:srgbClr val="000000"/>
                    </a:solidFill>
                    <a:tailEnd type="arrow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0508" name="Group 29">
                  <a:extLst>
                    <a:ext uri="{FF2B5EF4-FFF2-40B4-BE49-F238E27FC236}">
                      <a16:creationId xmlns:a16="http://schemas.microsoft.com/office/drawing/2014/main" id="{626A88C8-F56B-2625-D022-B39E2CC30B8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flipH="1" flipV="1">
                  <a:off x="2695222" y="3517900"/>
                  <a:ext cx="3175000" cy="1114779"/>
                  <a:chOff x="2695222" y="1524000"/>
                  <a:chExt cx="3372556" cy="1114779"/>
                </a:xfrm>
              </p:grpSpPr>
              <p:cxnSp>
                <p:nvCxnSpPr>
                  <p:cNvPr id="55" name="Elbow Connector 30">
                    <a:extLst>
                      <a:ext uri="{FF2B5EF4-FFF2-40B4-BE49-F238E27FC236}">
                        <a16:creationId xmlns:a16="http://schemas.microsoft.com/office/drawing/2014/main" id="{C375D190-D2B5-8642-E052-3A267BA8E7C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696110" y="1523864"/>
                    <a:ext cx="3370500" cy="1115662"/>
                  </a:xfrm>
                  <a:prstGeom prst="bentConnector3">
                    <a:avLst>
                      <a:gd name="adj1" fmla="val 628"/>
                    </a:avLst>
                  </a:prstGeom>
                  <a:ln w="38100" cmpd="sng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" name="Straight Arrow Connector 59">
                    <a:extLst>
                      <a:ext uri="{FF2B5EF4-FFF2-40B4-BE49-F238E27FC236}">
                        <a16:creationId xmlns:a16="http://schemas.microsoft.com/office/drawing/2014/main" id="{E2E7F87A-0BC3-0E7E-CF3A-5A8729E27A6F}"/>
                      </a:ext>
                    </a:extLst>
                  </p:cNvPr>
                  <p:cNvCxnSpPr/>
                  <p:nvPr/>
                </p:nvCxnSpPr>
                <p:spPr>
                  <a:xfrm>
                    <a:off x="6066610" y="1523864"/>
                    <a:ext cx="0" cy="1115662"/>
                  </a:xfrm>
                  <a:prstGeom prst="straightConnector1">
                    <a:avLst/>
                  </a:prstGeom>
                  <a:ln w="38100" cmpd="sng">
                    <a:solidFill>
                      <a:srgbClr val="000000"/>
                    </a:solidFill>
                    <a:tailEnd type="arrow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5" name="Straight Arrow Connector 44">
                  <a:extLst>
                    <a:ext uri="{FF2B5EF4-FFF2-40B4-BE49-F238E27FC236}">
                      <a16:creationId xmlns:a16="http://schemas.microsoft.com/office/drawing/2014/main" id="{E0A9663F-29ED-71E9-2390-0CBB324E6904}"/>
                    </a:ext>
                  </a:extLst>
                </p:cNvPr>
                <p:cNvCxnSpPr/>
                <p:nvPr/>
              </p:nvCxnSpPr>
              <p:spPr>
                <a:xfrm>
                  <a:off x="1775680" y="3517153"/>
                  <a:ext cx="0" cy="2521805"/>
                </a:xfrm>
                <a:prstGeom prst="straightConnector1">
                  <a:avLst/>
                </a:prstGeom>
                <a:ln w="38100" cmpd="sng">
                  <a:solidFill>
                    <a:srgbClr val="000000"/>
                  </a:solidFill>
                  <a:tailEnd type="arrow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Arrow Connector 45">
                  <a:extLst>
                    <a:ext uri="{FF2B5EF4-FFF2-40B4-BE49-F238E27FC236}">
                      <a16:creationId xmlns:a16="http://schemas.microsoft.com/office/drawing/2014/main" id="{9BEC96F7-0F74-5A0E-65B0-01C9982C3505}"/>
                    </a:ext>
                  </a:extLst>
                </p:cNvPr>
                <p:cNvCxnSpPr/>
                <p:nvPr/>
              </p:nvCxnSpPr>
              <p:spPr>
                <a:xfrm>
                  <a:off x="6888399" y="486359"/>
                  <a:ext cx="0" cy="2151633"/>
                </a:xfrm>
                <a:prstGeom prst="straightConnector1">
                  <a:avLst/>
                </a:prstGeom>
                <a:ln w="38100" cmpd="sng">
                  <a:solidFill>
                    <a:srgbClr val="000000"/>
                  </a:solidFill>
                  <a:tailEnd type="arrow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Arrow Connector 46">
                  <a:extLst>
                    <a:ext uri="{FF2B5EF4-FFF2-40B4-BE49-F238E27FC236}">
                      <a16:creationId xmlns:a16="http://schemas.microsoft.com/office/drawing/2014/main" id="{B34557E2-149F-BE28-A948-7E47F4B57CD0}"/>
                    </a:ext>
                  </a:extLst>
                </p:cNvPr>
                <p:cNvCxnSpPr/>
                <p:nvPr/>
              </p:nvCxnSpPr>
              <p:spPr>
                <a:xfrm>
                  <a:off x="7279358" y="3044154"/>
                  <a:ext cx="1445282" cy="0"/>
                </a:xfrm>
                <a:prstGeom prst="straightConnector1">
                  <a:avLst/>
                </a:prstGeom>
                <a:ln w="38100" cmpd="sng">
                  <a:solidFill>
                    <a:srgbClr val="000000"/>
                  </a:solidFill>
                  <a:tailEnd type="arrow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3C43EFFE-AD12-AE19-3307-6A9C95954042}"/>
                    </a:ext>
                  </a:extLst>
                </p:cNvPr>
                <p:cNvSpPr/>
                <p:nvPr/>
              </p:nvSpPr>
              <p:spPr>
                <a:xfrm>
                  <a:off x="1589029" y="1524901"/>
                  <a:ext cx="380868" cy="380456"/>
                </a:xfrm>
                <a:prstGeom prst="ellipse">
                  <a:avLst/>
                </a:prstGeom>
                <a:solidFill>
                  <a:srgbClr val="FFFFFF"/>
                </a:solidFill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  <p:sp>
              <p:nvSpPr>
                <p:cNvPr id="51" name="Oval 50">
                  <a:extLst>
                    <a:ext uri="{FF2B5EF4-FFF2-40B4-BE49-F238E27FC236}">
                      <a16:creationId xmlns:a16="http://schemas.microsoft.com/office/drawing/2014/main" id="{26053D75-0446-9298-048B-66D60EFB5566}"/>
                    </a:ext>
                  </a:extLst>
                </p:cNvPr>
                <p:cNvSpPr/>
                <p:nvPr/>
              </p:nvSpPr>
              <p:spPr>
                <a:xfrm>
                  <a:off x="1583985" y="4108402"/>
                  <a:ext cx="380868" cy="380456"/>
                </a:xfrm>
                <a:prstGeom prst="ellipse">
                  <a:avLst/>
                </a:prstGeom>
                <a:solidFill>
                  <a:srgbClr val="FFFFFF"/>
                </a:solidFill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  <p:sp>
              <p:nvSpPr>
                <p:cNvPr id="52" name="Oval 51">
                  <a:extLst>
                    <a:ext uri="{FF2B5EF4-FFF2-40B4-BE49-F238E27FC236}">
                      <a16:creationId xmlns:a16="http://schemas.microsoft.com/office/drawing/2014/main" id="{A0ACE656-A9F6-055E-644F-4C0E4051F048}"/>
                    </a:ext>
                  </a:extLst>
                </p:cNvPr>
                <p:cNvSpPr/>
                <p:nvPr/>
              </p:nvSpPr>
              <p:spPr>
                <a:xfrm>
                  <a:off x="6699227" y="1591738"/>
                  <a:ext cx="380868" cy="383027"/>
                </a:xfrm>
                <a:prstGeom prst="ellipse">
                  <a:avLst/>
                </a:prstGeom>
                <a:solidFill>
                  <a:srgbClr val="FFFFFF"/>
                </a:solidFill>
                <a:ln w="38100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Grandview" panose="020B0502040204020203" pitchFamily="34" charset="0"/>
                  </a:endParaRPr>
                </a:p>
              </p:txBody>
            </p:sp>
          </p:grp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FAF302D7-35B7-474D-7747-120A845B1EED}"/>
                  </a:ext>
                </a:extLst>
              </p:cNvPr>
              <p:cNvSpPr/>
              <p:nvPr/>
            </p:nvSpPr>
            <p:spPr>
              <a:xfrm>
                <a:off x="4176918" y="1318593"/>
                <a:ext cx="380868" cy="380456"/>
              </a:xfrm>
              <a:prstGeom prst="ellipse">
                <a:avLst/>
              </a:prstGeom>
              <a:solidFill>
                <a:srgbClr val="FFFFFF"/>
              </a:solidFill>
              <a:ln w="3810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Grandview" panose="020B0502040204020203" pitchFamily="34" charset="0"/>
                </a:endParaRPr>
              </a:p>
            </p:txBody>
          </p:sp>
          <p:sp>
            <p:nvSpPr>
              <p:cNvPr id="20503" name="TextBox 75">
                <a:extLst>
                  <a:ext uri="{FF2B5EF4-FFF2-40B4-BE49-F238E27FC236}">
                    <a16:creationId xmlns:a16="http://schemas.microsoft.com/office/drawing/2014/main" id="{547B7668-36F2-06D9-1D47-D69AFAB6794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38806" y="1318629"/>
                <a:ext cx="276639" cy="647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altLang="en-US" sz="2000">
                  <a:latin typeface="Grandview" panose="020B0502040204020203" pitchFamily="34" charset="0"/>
                </a:endParaRPr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26BB3471-BF17-6B73-5E2D-FF5CF25372A7}"/>
                  </a:ext>
                </a:extLst>
              </p:cNvPr>
              <p:cNvSpPr/>
              <p:nvPr/>
            </p:nvSpPr>
            <p:spPr>
              <a:xfrm>
                <a:off x="4179440" y="4475348"/>
                <a:ext cx="380869" cy="380456"/>
              </a:xfrm>
              <a:prstGeom prst="ellipse">
                <a:avLst/>
              </a:prstGeom>
              <a:solidFill>
                <a:srgbClr val="FFFFFF"/>
              </a:solidFill>
              <a:ln w="3810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Grandview" panose="020B0502040204020203" pitchFamily="34" charset="0"/>
                </a:endParaRPr>
              </a:p>
            </p:txBody>
          </p:sp>
        </p:grpSp>
      </p:grpSp>
      <p:sp>
        <p:nvSpPr>
          <p:cNvPr id="63" name="TextBox 72">
            <a:extLst>
              <a:ext uri="{FF2B5EF4-FFF2-40B4-BE49-F238E27FC236}">
                <a16:creationId xmlns:a16="http://schemas.microsoft.com/office/drawing/2014/main" id="{20B2419C-2E24-8ED7-A909-F09B345316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7638" y="3495675"/>
            <a:ext cx="1489075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700">
                <a:latin typeface="Grandview" panose="020B0502040204020203" pitchFamily="34" charset="0"/>
              </a:rPr>
              <a:t>37 wt%  </a:t>
            </a:r>
            <a:r>
              <a:rPr lang="en-US" altLang="en-US" sz="1700">
                <a:solidFill>
                  <a:srgbClr val="00B0F0"/>
                </a:solidFill>
                <a:latin typeface="Grandview" panose="020B0502040204020203" pitchFamily="34" charset="0"/>
              </a:rPr>
              <a:t>O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700">
                <a:latin typeface="Grandview" panose="020B0502040204020203" pitchFamily="34" charset="0"/>
              </a:rPr>
              <a:t>45 wt%  </a:t>
            </a:r>
            <a:r>
              <a:rPr lang="en-US" altLang="en-US" sz="1700">
                <a:solidFill>
                  <a:srgbClr val="6ECD43"/>
                </a:solidFill>
                <a:latin typeface="Grandview" panose="020B0502040204020203" pitchFamily="34" charset="0"/>
              </a:rPr>
              <a:t>P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700">
                <a:latin typeface="Grandview" panose="020B0502040204020203" pitchFamily="34" charset="0"/>
              </a:rPr>
              <a:t>18 wt%  </a:t>
            </a:r>
            <a:r>
              <a:rPr lang="en-US" altLang="en-US" sz="1700">
                <a:solidFill>
                  <a:srgbClr val="DB5151"/>
                </a:solidFill>
                <a:latin typeface="Grandview" panose="020B0502040204020203" pitchFamily="34" charset="0"/>
              </a:rPr>
              <a:t>F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700">
              <a:latin typeface="Grandview" panose="020B0502040204020203" pitchFamily="34" charset="0"/>
            </a:endParaRP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700">
                <a:latin typeface="Grandview" panose="020B0502040204020203" pitchFamily="34" charset="0"/>
              </a:rPr>
              <a:t>2.3 kg/min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98A246A-A992-0E95-DFD5-F71B4BCEB220}"/>
              </a:ext>
            </a:extLst>
          </p:cNvPr>
          <p:cNvSpPr/>
          <p:nvPr/>
        </p:nvSpPr>
        <p:spPr>
          <a:xfrm>
            <a:off x="1417638" y="3529013"/>
            <a:ext cx="6015037" cy="2965450"/>
          </a:xfrm>
          <a:prstGeom prst="rect">
            <a:avLst/>
          </a:prstGeom>
          <a:noFill/>
          <a:ln w="19050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n w="38100">
                <a:solidFill>
                  <a:schemeClr val="tx1"/>
                </a:solidFill>
                <a:prstDash val="dash"/>
              </a:ln>
              <a:latin typeface="Grandview" panose="020B0502040204020203" pitchFamily="34" charset="0"/>
            </a:endParaRPr>
          </a:p>
        </p:txBody>
      </p:sp>
      <p:sp>
        <p:nvSpPr>
          <p:cNvPr id="20489" name="TextBox 55">
            <a:extLst>
              <a:ext uri="{FF2B5EF4-FFF2-40B4-BE49-F238E27FC236}">
                <a16:creationId xmlns:a16="http://schemas.microsoft.com/office/drawing/2014/main" id="{24973F9A-A4AE-D333-F184-2CAA53036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984625"/>
            <a:ext cx="276225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500">
                <a:latin typeface="Grandview" panose="020B0502040204020203" pitchFamily="34" charset="0"/>
              </a:rPr>
              <a:t>1</a:t>
            </a:r>
          </a:p>
        </p:txBody>
      </p:sp>
      <p:sp>
        <p:nvSpPr>
          <p:cNvPr id="20490" name="TextBox 55">
            <a:extLst>
              <a:ext uri="{FF2B5EF4-FFF2-40B4-BE49-F238E27FC236}">
                <a16:creationId xmlns:a16="http://schemas.microsoft.com/office/drawing/2014/main" id="{3B4BB357-2D90-D2B9-793A-18AF75339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5313" y="5580063"/>
            <a:ext cx="277812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500">
                <a:latin typeface="Grandview" panose="020B0502040204020203" pitchFamily="34" charset="0"/>
              </a:rPr>
              <a:t>2</a:t>
            </a:r>
          </a:p>
        </p:txBody>
      </p:sp>
      <p:sp>
        <p:nvSpPr>
          <p:cNvPr id="20491" name="TextBox 55">
            <a:extLst>
              <a:ext uri="{FF2B5EF4-FFF2-40B4-BE49-F238E27FC236}">
                <a16:creationId xmlns:a16="http://schemas.microsoft.com/office/drawing/2014/main" id="{62D33E5A-4AB0-8389-49ED-CD375939E2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4088" y="3871913"/>
            <a:ext cx="277812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500">
                <a:latin typeface="Grandview" panose="020B0502040204020203" pitchFamily="34" charset="0"/>
              </a:rPr>
              <a:t>3</a:t>
            </a:r>
          </a:p>
        </p:txBody>
      </p:sp>
      <p:sp>
        <p:nvSpPr>
          <p:cNvPr id="20492" name="TextBox 55">
            <a:extLst>
              <a:ext uri="{FF2B5EF4-FFF2-40B4-BE49-F238E27FC236}">
                <a16:creationId xmlns:a16="http://schemas.microsoft.com/office/drawing/2014/main" id="{62AB1615-E1BD-2FD2-38B7-93F603F7D8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8213" y="5815013"/>
            <a:ext cx="277812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500">
                <a:latin typeface="Grandview" panose="020B0502040204020203" pitchFamily="34" charset="0"/>
              </a:rPr>
              <a:t>4</a:t>
            </a:r>
          </a:p>
        </p:txBody>
      </p:sp>
      <p:sp>
        <p:nvSpPr>
          <p:cNvPr id="20493" name="TextBox 55">
            <a:extLst>
              <a:ext uri="{FF2B5EF4-FFF2-40B4-BE49-F238E27FC236}">
                <a16:creationId xmlns:a16="http://schemas.microsoft.com/office/drawing/2014/main" id="{E1CF574A-CB3A-B9F9-8D86-32F542B614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1588" y="4027488"/>
            <a:ext cx="277812" cy="32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500">
                <a:latin typeface="Grandview" panose="020B0502040204020203" pitchFamily="34" charset="0"/>
              </a:rPr>
              <a:t>5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5F69BFF7-96E5-AF3D-F375-75C4DFFAA8F7}"/>
              </a:ext>
            </a:extLst>
          </p:cNvPr>
          <p:cNvSpPr/>
          <p:nvPr/>
        </p:nvSpPr>
        <p:spPr bwMode="auto">
          <a:xfrm>
            <a:off x="6972300" y="4811713"/>
            <a:ext cx="265113" cy="258762"/>
          </a:xfrm>
          <a:prstGeom prst="ellipse">
            <a:avLst/>
          </a:prstGeom>
          <a:solidFill>
            <a:srgbClr val="FFFFFF"/>
          </a:solidFill>
          <a:ln w="381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randview" panose="020B0502040204020203" pitchFamily="34" charset="0"/>
            </a:endParaRPr>
          </a:p>
        </p:txBody>
      </p:sp>
      <p:sp>
        <p:nvSpPr>
          <p:cNvPr id="20495" name="TextBox 55">
            <a:extLst>
              <a:ext uri="{FF2B5EF4-FFF2-40B4-BE49-F238E27FC236}">
                <a16:creationId xmlns:a16="http://schemas.microsoft.com/office/drawing/2014/main" id="{8FF5121F-0414-9BCA-520B-598A0EDCEA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0238" y="4773613"/>
            <a:ext cx="287337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500">
                <a:latin typeface="Grandview" panose="020B0502040204020203" pitchFamily="34" charset="0"/>
              </a:rPr>
              <a:t>6</a:t>
            </a:r>
          </a:p>
        </p:txBody>
      </p:sp>
      <p:sp>
        <p:nvSpPr>
          <p:cNvPr id="72" name="TextBox 88">
            <a:extLst>
              <a:ext uri="{FF2B5EF4-FFF2-40B4-BE49-F238E27FC236}">
                <a16:creationId xmlns:a16="http://schemas.microsoft.com/office/drawing/2014/main" id="{28416452-EE29-468B-E8D4-5D300D8A60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424363"/>
            <a:ext cx="844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B0F0"/>
                </a:solidFill>
                <a:latin typeface="Grandview" panose="020B0502040204020203" pitchFamily="34" charset="0"/>
              </a:rPr>
              <a:t>O</a:t>
            </a:r>
          </a:p>
        </p:txBody>
      </p:sp>
      <p:sp>
        <p:nvSpPr>
          <p:cNvPr id="20497" name="TextBox 84">
            <a:extLst>
              <a:ext uri="{FF2B5EF4-FFF2-40B4-BE49-F238E27FC236}">
                <a16:creationId xmlns:a16="http://schemas.microsoft.com/office/drawing/2014/main" id="{66BBFA5A-67BB-135B-7C74-8A16DF656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4450" y="5129213"/>
            <a:ext cx="1639888" cy="166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700">
                <a:latin typeface="Grandview" panose="020B0502040204020203" pitchFamily="34" charset="0"/>
              </a:rPr>
              <a:t>1.035 kg/min </a:t>
            </a:r>
            <a:r>
              <a:rPr lang="en-US" altLang="en-US" sz="1700">
                <a:solidFill>
                  <a:srgbClr val="6ECD43"/>
                </a:solidFill>
                <a:latin typeface="Grandview" panose="020B0502040204020203" pitchFamily="34" charset="0"/>
              </a:rPr>
              <a:t>P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700">
                <a:latin typeface="Grandview" panose="020B0502040204020203" pitchFamily="34" charset="0"/>
              </a:rPr>
              <a:t>0.414 kg/min </a:t>
            </a:r>
            <a:r>
              <a:rPr lang="en-US" altLang="en-US" sz="1700">
                <a:solidFill>
                  <a:srgbClr val="DB5151"/>
                </a:solidFill>
                <a:latin typeface="Grandview" panose="020B0502040204020203" pitchFamily="34" charset="0"/>
              </a:rPr>
              <a:t>F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700">
                <a:latin typeface="Grandview" panose="020B0502040204020203" pitchFamily="34" charset="0"/>
              </a:rPr>
              <a:t>3.0 wt%  </a:t>
            </a:r>
            <a:r>
              <a:rPr lang="en-US" altLang="en-US" sz="1700">
                <a:solidFill>
                  <a:srgbClr val="6663EF"/>
                </a:solidFill>
                <a:latin typeface="Grandview" panose="020B0502040204020203" pitchFamily="34" charset="0"/>
              </a:rPr>
              <a:t>H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700">
              <a:solidFill>
                <a:srgbClr val="6663EF"/>
              </a:solidFill>
              <a:latin typeface="Grandview" panose="020B0502040204020203" pitchFamily="34" charset="0"/>
            </a:endParaRP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1700">
                <a:latin typeface="Grandview" panose="020B0502040204020203" pitchFamily="34" charset="0"/>
              </a:rPr>
              <a:t>1.5 kg/min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700">
              <a:solidFill>
                <a:srgbClr val="6663EF"/>
              </a:solidFill>
              <a:latin typeface="Grandview" panose="020B0502040204020203" pitchFamily="34" charset="0"/>
            </a:endParaRPr>
          </a:p>
        </p:txBody>
      </p:sp>
      <p:sp>
        <p:nvSpPr>
          <p:cNvPr id="20498" name="TextBox 87">
            <a:extLst>
              <a:ext uri="{FF2B5EF4-FFF2-40B4-BE49-F238E27FC236}">
                <a16:creationId xmlns:a16="http://schemas.microsoft.com/office/drawing/2014/main" id="{E3217483-832D-28A6-4282-00B66FF0E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8113" y="3622675"/>
            <a:ext cx="168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63EF"/>
                </a:solidFill>
                <a:latin typeface="Grandview" panose="020B0502040204020203" pitchFamily="34" charset="0"/>
              </a:rPr>
              <a:t>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97C2ED-850B-6A58-076C-08E5E357B4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6713" y="353006"/>
            <a:ext cx="2245575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Grandview" panose="020B0502040204020203" pitchFamily="34" charset="0"/>
              </a:rPr>
              <a:t>Note: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Grandview" panose="020B0502040204020203" pitchFamily="34" charset="0"/>
              </a:rPr>
              <a:t>There is NO </a:t>
            </a:r>
            <a:r>
              <a:rPr lang="en-US" altLang="en-US" sz="1800" dirty="0">
                <a:solidFill>
                  <a:srgbClr val="6663EF"/>
                </a:solidFill>
                <a:latin typeface="Grandview" panose="020B0502040204020203" pitchFamily="34" charset="0"/>
              </a:rPr>
              <a:t>Hexane</a:t>
            </a:r>
            <a:r>
              <a:rPr lang="en-US" altLang="en-US" sz="1800" dirty="0">
                <a:latin typeface="Grandview" panose="020B0502040204020203" pitchFamily="34" charset="0"/>
              </a:rPr>
              <a:t> in input stream 1 or output stream 6.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Grandview" panose="020B0502040204020203" pitchFamily="34" charset="0"/>
              </a:rPr>
              <a:t>x</a:t>
            </a:r>
            <a:r>
              <a:rPr lang="en-US" altLang="en-US" sz="1800" baseline="-25000" dirty="0">
                <a:latin typeface="Grandview" panose="020B0502040204020203" pitchFamily="34" charset="0"/>
              </a:rPr>
              <a:t>H,1</a:t>
            </a:r>
            <a:r>
              <a:rPr lang="en-US" altLang="en-US" sz="1800" dirty="0">
                <a:latin typeface="Grandview" panose="020B0502040204020203" pitchFamily="34" charset="0"/>
              </a:rPr>
              <a:t> , x</a:t>
            </a:r>
            <a:r>
              <a:rPr lang="en-US" altLang="en-US" sz="1800" baseline="-25000" dirty="0">
                <a:latin typeface="Grandview" panose="020B0502040204020203" pitchFamily="34" charset="0"/>
              </a:rPr>
              <a:t>H,6</a:t>
            </a:r>
            <a:r>
              <a:rPr lang="en-US" altLang="en-US" sz="1800" dirty="0">
                <a:latin typeface="Grandview" panose="020B0502040204020203" pitchFamily="34" charset="0"/>
              </a:rPr>
              <a:t> = 0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8" grpId="0" animBg="1"/>
      <p:bldP spid="63" grpId="0"/>
      <p:bldP spid="72" grpId="0"/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8301</TotalTime>
  <Words>1261</Words>
  <Application>Microsoft Office PowerPoint</Application>
  <PresentationFormat>On-screen Show (4:3)</PresentationFormat>
  <Paragraphs>287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Grandview</vt:lpstr>
      <vt:lpstr>Office Theme</vt:lpstr>
      <vt:lpstr>Exercise 3.24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Takeaways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Angela Z</dc:creator>
  <cp:lastModifiedBy>Lauren de Silva</cp:lastModifiedBy>
  <cp:revision>135</cp:revision>
  <dcterms:created xsi:type="dcterms:W3CDTF">2015-09-13T17:06:09Z</dcterms:created>
  <dcterms:modified xsi:type="dcterms:W3CDTF">2024-09-11T19:10:44Z</dcterms:modified>
</cp:coreProperties>
</file>