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3" r:id="rId1"/>
  </p:sldMasterIdLst>
  <p:notesMasterIdLst>
    <p:notesMasterId r:id="rId12"/>
  </p:notesMasterIdLst>
  <p:sldIdLst>
    <p:sldId id="256" r:id="rId2"/>
    <p:sldId id="317" r:id="rId3"/>
    <p:sldId id="268" r:id="rId4"/>
    <p:sldId id="257" r:id="rId5"/>
    <p:sldId id="319" r:id="rId6"/>
    <p:sldId id="320" r:id="rId7"/>
    <p:sldId id="321" r:id="rId8"/>
    <p:sldId id="269" r:id="rId9"/>
    <p:sldId id="270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85BD"/>
    <a:srgbClr val="9BBF9C"/>
    <a:srgbClr val="748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4"/>
    <p:restoredTop sz="88604" autoAdjust="0"/>
  </p:normalViewPr>
  <p:slideViewPr>
    <p:cSldViewPr snapToGrid="0" snapToObjects="1">
      <p:cViewPr varScale="1">
        <p:scale>
          <a:sx n="53" d="100"/>
          <a:sy n="53" d="100"/>
        </p:scale>
        <p:origin x="996" y="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DE798E-D8C0-F3C5-60DA-62395E10D9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2AD989-3D9A-167E-2F18-1698A686515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62E3C5-D59B-B14C-8816-F22766DAC240}" type="datetime1">
              <a:rPr lang="en-US" altLang="en-US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05054EE-0EA4-F573-8FA6-E806C76030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3CCE0FA-76A2-9D45-83C6-717710434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A5FEC-F12B-06EC-F9F4-D7B041E2E8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0DDCE-10A2-8911-8D21-40C5FA35BA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A0A48F-39EB-0144-B667-832A1C5A11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59720208-AC96-1A69-98F5-5281EB9A3B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9D8B2ED8-80CA-C6D2-365F-031630A3C7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9274FA14-5C25-3DF6-AACA-CE2131802A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284E16-DEF7-F64C-BFB7-C3862CBDF06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DB28EF11-BAD6-2952-AFE0-7430FE75C1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6E6A429D-690E-A44C-1B4A-DC9F317D6E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Draw boundaries around system</a:t>
            </a:r>
          </a:p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Assumptions!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71E1C342-6310-5ADC-ED2E-1612CF001A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D86EAA-0F68-1642-9B99-F02DC654FF4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DB28EF11-BAD6-2952-AFE0-7430FE75C1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6E6A429D-690E-A44C-1B4A-DC9F317D6E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Draw boundaries around system</a:t>
            </a:r>
          </a:p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Assumptions!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71E1C342-6310-5ADC-ED2E-1612CF001A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D86EAA-0F68-1642-9B99-F02DC654FF4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1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DB28EF11-BAD6-2952-AFE0-7430FE75C1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6E6A429D-690E-A44C-1B4A-DC9F317D6E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Draw boundaries around system</a:t>
            </a:r>
          </a:p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Assumptions!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71E1C342-6310-5ADC-ED2E-1612CF001A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D86EAA-0F68-1642-9B99-F02DC654FF4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726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DB28EF11-BAD6-2952-AFE0-7430FE75C1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6E6A429D-690E-A44C-1B4A-DC9F317D6E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Draw boundaries around system</a:t>
            </a:r>
          </a:p>
          <a:p>
            <a:pPr marL="228600" indent="-228600" eaLnBrk="1" hangingPunct="1">
              <a:buFontTx/>
              <a:buAutoNum type="arabicParenR"/>
            </a:pPr>
            <a:r>
              <a:rPr lang="en-US" altLang="en-US"/>
              <a:t>Assumptions!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71E1C342-6310-5ADC-ED2E-1612CF001A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D86EAA-0F68-1642-9B99-F02DC654FF4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067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A0A48F-39EB-0144-B667-832A1C5A118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280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06BE4F-3840-6B4C-8982-8E4741420971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747B32-CDDE-7C41-8349-1B7E295E01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140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123775-2FC9-1F4A-B821-1B0C9490C65A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9452E-6F41-5747-852F-C95A324289E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11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F866B-12D5-0641-873F-2ACC78346E4B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AA0D6-905D-4E45-BC37-54674F4679A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92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69F6FB-E1E9-F544-9ECA-072971AE77B7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E3FCD-F4DD-DC4D-8BC6-428289B6223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8C213D-D9B4-054F-9C74-5EF95BA679C2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B931E-F04A-4C40-B1B3-8AE9D8DF92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44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0C179D-E106-184B-BFA9-DC652605F96A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C9B98-65D3-994E-981F-308D767A6A2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06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C2284B-F6B0-BA4A-8208-6CF9EB9BE67A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775FAA-4B0A-E74E-BA8F-B66A5DB4FF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86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A6D60-BB83-9242-9A14-77739FFE0573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D746-25CE-3841-A260-605135CE4B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02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22A7D-12CA-C348-9E3F-9FC7E5F09DCB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84632-6DE9-8E4E-B281-AC129DFEC2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02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39D69C-5913-6842-BDF2-C53EB3A1211C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C6726-6DD8-DC47-B9D0-88C809DCBA4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1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75114-0B9B-D44A-AF86-601C33BA8DE8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80538-76FC-834A-8091-9DEC3BD23DC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20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27DEAA-5342-F345-865F-C11083118227}" type="datetime1">
              <a:rPr lang="en-US" altLang="en-US" smtClean="0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733D2C-E96D-9544-B159-B29D62E161F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5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8355AD4-B341-92BF-8BF4-31559FA64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3565" y="1500188"/>
            <a:ext cx="8484870" cy="2387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65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3</a:t>
            </a:r>
            <a:br>
              <a:rPr lang="en-US" altLang="en-US" sz="65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65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3.4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9E55D51C-115D-8870-A180-2842769CF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8313" y="3910648"/>
            <a:ext cx="6155373" cy="1655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Created by: Spencer Hong (‘20)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Edited by: Sarah Huang (‘22), Leon Lee (‘23), Maggie </a:t>
            </a:r>
            <a:r>
              <a:rPr lang="en-US" altLang="en-US" dirty="0" err="1">
                <a:solidFill>
                  <a:schemeClr val="bg1">
                    <a:lumMod val="50000"/>
                  </a:schemeClr>
                </a:solidFill>
              </a:rPr>
              <a:t>MacNeel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 (‘24), &amp; </a:t>
            </a:r>
            <a:r>
              <a:rPr lang="en-US" altLang="en-US" dirty="0"/>
              <a:t>Ashlyn Dumaw (‘25)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219265B4-0ECB-CA59-AE7B-D355422337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2979" y="412750"/>
            <a:ext cx="8080375" cy="739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63450-2719-787F-4333-5B952712B87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8026" y="1465346"/>
            <a:ext cx="10960100" cy="5119688"/>
          </a:xfrm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Drawing Boundaries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Encompass entire units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Overall: Streams coming in from outside system or leaving system must cross system boundaries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Formal Mass Balances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List Assumptions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Mass in = Mass out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Write out equations in terms of variables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Plug in values and solve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Mass Balance Equations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Overall mass balance (F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+ 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Species balances (x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W,1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x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W,2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+ x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W,3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640080" lvl="1" indent="-45720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Stream totals (x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W,1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 x</a:t>
            </a:r>
            <a:r>
              <a:rPr lang="en-US" baseline="-25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S,1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1)</a:t>
            </a:r>
          </a:p>
          <a:p>
            <a:pPr marL="91440" indent="-9144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623029"/>
            <a:ext cx="7809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stream flow rates using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formal mass balances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7488C6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771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D85BD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58" y="4654550"/>
            <a:ext cx="4883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your variables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 system borders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3310244"/>
            <a:ext cx="74879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Flow rates of some of the streams</a:t>
            </a:r>
          </a:p>
        </p:txBody>
      </p:sp>
    </p:spTree>
    <p:extLst>
      <p:ext uri="{BB962C8B-B14F-4D97-AF65-F5344CB8AC3E}">
        <p14:creationId xmlns:p14="http://schemas.microsoft.com/office/powerpoint/2010/main" val="183117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E5CD2C6-7A4C-5D54-BED7-97CFCBB96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181" y="441327"/>
            <a:ext cx="8968582" cy="10239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Nomenclature</a:t>
            </a:r>
          </a:p>
        </p:txBody>
      </p:sp>
      <p:sp>
        <p:nvSpPr>
          <p:cNvPr id="8195" name="TextBox 3">
            <a:extLst>
              <a:ext uri="{FF2B5EF4-FFF2-40B4-BE49-F238E27FC236}">
                <a16:creationId xmlns:a16="http://schemas.microsoft.com/office/drawing/2014/main" id="{2FA5AB16-D0E0-AE6E-AD71-7212F7EB4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480" y="2077256"/>
            <a:ext cx="1920004" cy="5478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7000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F</a:t>
            </a:r>
            <a:r>
              <a:rPr lang="en-US" altLang="en-US" sz="7000" baseline="-25000" dirty="0">
                <a:solidFill>
                  <a:schemeClr val="accent6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W</a:t>
            </a:r>
            <a:r>
              <a:rPr lang="en-US" altLang="en-US" sz="7000" baseline="-250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sz="7000" baseline="-25000" dirty="0">
                <a:solidFill>
                  <a:schemeClr val="accent3">
                    <a:lumMod val="75000"/>
                  </a:schemeClr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2</a:t>
            </a:r>
            <a:r>
              <a:rPr lang="en-US" altLang="en-US" sz="7000" dirty="0">
                <a:solidFill>
                  <a:srgbClr val="FF0000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											</a:t>
            </a:r>
            <a:endParaRPr lang="en-US" altLang="en-US" sz="7000" baseline="-25000" dirty="0">
              <a:solidFill>
                <a:schemeClr val="accent3"/>
              </a:solidFill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5367" name="TextBox 13">
            <a:extLst>
              <a:ext uri="{FF2B5EF4-FFF2-40B4-BE49-F238E27FC236}">
                <a16:creationId xmlns:a16="http://schemas.microsoft.com/office/drawing/2014/main" id="{78C344B0-5E6E-063E-B6F3-8714A7DC5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787" y="2105411"/>
            <a:ext cx="176053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Flow rate</a:t>
            </a:r>
          </a:p>
        </p:txBody>
      </p:sp>
      <p:sp>
        <p:nvSpPr>
          <p:cNvPr id="15368" name="TextBox 14">
            <a:extLst>
              <a:ext uri="{FF2B5EF4-FFF2-40B4-BE49-F238E27FC236}">
                <a16:creationId xmlns:a16="http://schemas.microsoft.com/office/drawing/2014/main" id="{F2934804-5C82-A046-3FF8-481A483A5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787" y="2532820"/>
            <a:ext cx="313387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dirty="0">
                <a:solidFill>
                  <a:schemeClr val="accent6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Species (e.g. water)</a:t>
            </a:r>
          </a:p>
        </p:txBody>
      </p:sp>
      <p:sp>
        <p:nvSpPr>
          <p:cNvPr id="15369" name="TextBox 15">
            <a:extLst>
              <a:ext uri="{FF2B5EF4-FFF2-40B4-BE49-F238E27FC236}">
                <a16:creationId xmlns:a16="http://schemas.microsoft.com/office/drawing/2014/main" id="{F1916AB1-22B4-C0E2-CB37-BCA1B68B0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787" y="2960228"/>
            <a:ext cx="2065651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dirty="0">
                <a:solidFill>
                  <a:schemeClr val="accent3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Stream #</a:t>
            </a:r>
          </a:p>
        </p:txBody>
      </p:sp>
      <p:sp>
        <p:nvSpPr>
          <p:cNvPr id="15371" name="TextBox 17">
            <a:extLst>
              <a:ext uri="{FF2B5EF4-FFF2-40B4-BE49-F238E27FC236}">
                <a16:creationId xmlns:a16="http://schemas.microsoft.com/office/drawing/2014/main" id="{33B9C3B0-732C-8E38-EF3B-B16BBE73C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787" y="4564498"/>
            <a:ext cx="3987641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3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400">
                <a:solidFill>
                  <a:srgbClr val="262626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 sz="2000" i="1">
                <a:solidFill>
                  <a:srgbClr val="262626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>
                <a:solidFill>
                  <a:srgbClr val="262626"/>
                </a:solidFill>
                <a:latin typeface="Calibri Light" panose="020F03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Mass fraction (or mole fraction) </a:t>
            </a:r>
            <a:r>
              <a:rPr lang="en-US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of </a:t>
            </a:r>
            <a:r>
              <a:rPr lang="en-US" altLang="en-US" dirty="0">
                <a:solidFill>
                  <a:schemeClr val="accent6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water</a:t>
            </a:r>
            <a:r>
              <a:rPr lang="en-US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 in </a:t>
            </a:r>
            <a:r>
              <a:rPr lang="en-US" altLang="en-US" dirty="0">
                <a:solidFill>
                  <a:schemeClr val="accent3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stream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FD7736-E9F9-A9D6-ED83-3C28EE63C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5246" y="2077256"/>
            <a:ext cx="3411860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**If you choose your own notation, please define your variables clearly!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D0C28D-410B-4AC6-FA53-2EBDF43015B4}"/>
              </a:ext>
            </a:extLst>
          </p:cNvPr>
          <p:cNvSpPr txBox="1"/>
          <p:nvPr/>
        </p:nvSpPr>
        <p:spPr>
          <a:xfrm>
            <a:off x="1080136" y="4225944"/>
            <a:ext cx="364902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7000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7000" baseline="-25000" dirty="0">
                <a:solidFill>
                  <a:schemeClr val="accent6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W</a:t>
            </a:r>
            <a:r>
              <a:rPr lang="en-US" altLang="en-US" sz="7000" baseline="-250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sz="7000" baseline="-25000" dirty="0">
                <a:solidFill>
                  <a:schemeClr val="accent3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B41EAE-AF9B-1042-97EB-4334BC2A3D9E}"/>
              </a:ext>
            </a:extLst>
          </p:cNvPr>
          <p:cNvSpPr/>
          <p:nvPr/>
        </p:nvSpPr>
        <p:spPr>
          <a:xfrm>
            <a:off x="7514069" y="1920240"/>
            <a:ext cx="3767341" cy="1508760"/>
          </a:xfrm>
          <a:prstGeom prst="rect">
            <a:avLst/>
          </a:prstGeom>
          <a:noFill/>
          <a:ln w="57150">
            <a:solidFill>
              <a:srgbClr val="9D85B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15367" grpId="0"/>
      <p:bldP spid="15367" grpId="1"/>
      <p:bldP spid="15368" grpId="0"/>
      <p:bldP spid="15368" grpId="1"/>
      <p:bldP spid="15369" grpId="0"/>
      <p:bldP spid="15369" grpId="1"/>
      <p:bldP spid="15371" grpId="0"/>
      <p:bldP spid="15371" grpId="1"/>
      <p:bldP spid="5" grpId="0"/>
      <p:bldP spid="5" grpId="1"/>
      <p:bldP spid="1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TextBox 36">
            <a:extLst>
              <a:ext uri="{FF2B5EF4-FFF2-40B4-BE49-F238E27FC236}">
                <a16:creationId xmlns:a16="http://schemas.microsoft.com/office/drawing/2014/main" id="{D182F968-68CB-ED50-C1C2-01037F629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4819473"/>
            <a:ext cx="620712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b="1" u="sng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Assumptions</a:t>
            </a:r>
            <a:endParaRPr lang="en-US" altLang="en-US" sz="2400" dirty="0">
              <a:solidFill>
                <a:schemeClr val="bg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steady state.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no reaction.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D79878-B9EA-C6DF-0A22-214E2CF81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109" y="1797094"/>
            <a:ext cx="4269657" cy="11868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W, 3</a:t>
            </a:r>
            <a:r>
              <a:rPr lang="en-US" altLang="en-US" sz="2500" dirty="0">
                <a:latin typeface="+mn-lt"/>
              </a:rPr>
              <a:t> = (0.99) * 100. kg/min</a:t>
            </a:r>
            <a:br>
              <a:rPr lang="en-US" altLang="en-US" sz="2500" dirty="0">
                <a:latin typeface="+mn-lt"/>
              </a:rPr>
            </a:br>
            <a:r>
              <a:rPr lang="en-US" altLang="en-US" sz="2500" dirty="0">
                <a:latin typeface="+mn-lt"/>
              </a:rPr>
              <a:t>= </a:t>
            </a:r>
            <a:r>
              <a:rPr lang="en-US" altLang="en-US" sz="2500" b="1" dirty="0">
                <a:solidFill>
                  <a:srgbClr val="FF0000"/>
                </a:solidFill>
                <a:latin typeface="+mn-lt"/>
              </a:rPr>
              <a:t>99 kg/min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37B9E9-0D76-1988-C270-A6D77EC1F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1" y="4154708"/>
            <a:ext cx="2806821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S, 3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S, 1</a:t>
            </a:r>
            <a:r>
              <a:rPr lang="en-US" altLang="en-US" sz="2500" dirty="0">
                <a:latin typeface="+mn-lt"/>
              </a:rPr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FBFB11-DAB3-0B00-0BE2-E150187BE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1" y="740961"/>
            <a:ext cx="5335586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  <a:cs typeface="Helvetica Light" pitchFamily="34" charset="0"/>
              </a:rPr>
              <a:t>Rate </a:t>
            </a:r>
            <a:r>
              <a:rPr lang="en-US" altLang="en-US" sz="25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water</a:t>
            </a:r>
            <a:r>
              <a:rPr lang="en-US" altLang="en-US" sz="2500" dirty="0">
                <a:latin typeface="+mn-lt"/>
                <a:cs typeface="Helvetica Light" pitchFamily="34" charset="0"/>
              </a:rPr>
              <a:t> in = Rate </a:t>
            </a:r>
            <a:r>
              <a:rPr lang="en-US" altLang="en-US" sz="25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water</a:t>
            </a:r>
            <a:r>
              <a:rPr lang="en-US" altLang="en-US" sz="2500" dirty="0">
                <a:latin typeface="+mn-lt"/>
                <a:cs typeface="Helvetica Light" pitchFamily="34" charset="0"/>
              </a:rPr>
              <a:t> out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39965F5-243C-EC0C-DC95-78676036E14F}"/>
              </a:ext>
            </a:extLst>
          </p:cNvPr>
          <p:cNvSpPr txBox="1"/>
          <p:nvPr/>
        </p:nvSpPr>
        <p:spPr>
          <a:xfrm>
            <a:off x="7073901" y="3637124"/>
            <a:ext cx="533558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>
                <a:latin typeface="+mn-lt"/>
                <a:cs typeface="Helvetica Light"/>
              </a:rPr>
              <a:t>Rate </a:t>
            </a:r>
            <a:r>
              <a:rPr lang="en-US" sz="25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  <a:r>
              <a:rPr lang="en-US" sz="2500" dirty="0">
                <a:latin typeface="+mn-lt"/>
                <a:cs typeface="Helvetica Light"/>
              </a:rPr>
              <a:t> in = Rate </a:t>
            </a:r>
            <a:r>
              <a:rPr lang="en-US" sz="25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  <a:r>
              <a:rPr lang="en-US" sz="2500" dirty="0">
                <a:latin typeface="+mn-lt"/>
                <a:cs typeface="Helvetica Light"/>
              </a:rPr>
              <a:t> out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A12466-2AFB-F98B-271F-DC9463993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110" y="1249116"/>
            <a:ext cx="3008246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W, 3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W, 1</a:t>
            </a:r>
            <a:endParaRPr lang="en-US" altLang="en-US" sz="2500" dirty="0"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5E8F7BB-A581-8AFB-1CC3-0075D0352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110" y="4856832"/>
            <a:ext cx="4619650" cy="11868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S, 3</a:t>
            </a:r>
            <a:r>
              <a:rPr lang="en-US" altLang="en-US" sz="2500" dirty="0">
                <a:latin typeface="+mn-lt"/>
              </a:rPr>
              <a:t> = (0.01) * 100.</a:t>
            </a:r>
            <a:br>
              <a:rPr lang="en-US" altLang="en-US" sz="2500" dirty="0">
                <a:latin typeface="+mn-lt"/>
              </a:rPr>
            </a:br>
            <a:r>
              <a:rPr lang="en-US" altLang="en-US" sz="2500" dirty="0">
                <a:latin typeface="+mn-lt"/>
              </a:rPr>
              <a:t>= </a:t>
            </a:r>
            <a:r>
              <a:rPr lang="en-US" altLang="en-US" sz="2500" b="1" dirty="0">
                <a:solidFill>
                  <a:srgbClr val="9BBF9C"/>
                </a:solidFill>
                <a:latin typeface="+mn-lt"/>
              </a:rPr>
              <a:t>1 kg/min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1E07F5-6AFA-FFC8-04C3-2B469EEF8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14" y="622157"/>
            <a:ext cx="5637982" cy="371802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52BB9-8F77-5080-DA9A-420C5EBDD15A}"/>
              </a:ext>
            </a:extLst>
          </p:cNvPr>
          <p:cNvSpPr/>
          <p:nvPr/>
        </p:nvSpPr>
        <p:spPr>
          <a:xfrm>
            <a:off x="4859676" y="3637124"/>
            <a:ext cx="760288" cy="2465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F92915-DE9C-349A-B19F-D787A37F8020}"/>
              </a:ext>
            </a:extLst>
          </p:cNvPr>
          <p:cNvSpPr/>
          <p:nvPr/>
        </p:nvSpPr>
        <p:spPr>
          <a:xfrm>
            <a:off x="1685938" y="1724457"/>
            <a:ext cx="760288" cy="2465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D4E8E-CE88-2434-50CA-53F9B36C5E05}"/>
              </a:ext>
            </a:extLst>
          </p:cNvPr>
          <p:cNvSpPr/>
          <p:nvPr/>
        </p:nvSpPr>
        <p:spPr>
          <a:xfrm>
            <a:off x="2517170" y="1797094"/>
            <a:ext cx="1695236" cy="1500910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890E66-77F3-EC74-EB3F-36362612FFB2}"/>
              </a:ext>
            </a:extLst>
          </p:cNvPr>
          <p:cNvSpPr/>
          <p:nvPr/>
        </p:nvSpPr>
        <p:spPr>
          <a:xfrm>
            <a:off x="1684225" y="2000110"/>
            <a:ext cx="760288" cy="246507"/>
          </a:xfrm>
          <a:prstGeom prst="rect">
            <a:avLst/>
          </a:prstGeom>
          <a:noFill/>
          <a:ln w="28575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2A665A-A871-B163-E259-CA50B971ED32}"/>
              </a:ext>
            </a:extLst>
          </p:cNvPr>
          <p:cNvSpPr/>
          <p:nvPr/>
        </p:nvSpPr>
        <p:spPr>
          <a:xfrm>
            <a:off x="4850283" y="3897882"/>
            <a:ext cx="760288" cy="246507"/>
          </a:xfrm>
          <a:prstGeom prst="rect">
            <a:avLst/>
          </a:prstGeom>
          <a:noFill/>
          <a:ln w="28575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Thumbs down - Free social media icons">
            <a:extLst>
              <a:ext uri="{FF2B5EF4-FFF2-40B4-BE49-F238E27FC236}">
                <a16:creationId xmlns:a16="http://schemas.microsoft.com/office/drawing/2014/main" id="{8874C5F7-D5C1-BA9C-8850-1BDD5E6F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356" y="4465502"/>
            <a:ext cx="1370080" cy="137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C61C4F3-4FB5-01DB-1E07-65E3CC7A95D6}"/>
              </a:ext>
            </a:extLst>
          </p:cNvPr>
          <p:cNvSpPr/>
          <p:nvPr/>
        </p:nvSpPr>
        <p:spPr>
          <a:xfrm>
            <a:off x="5506948" y="904302"/>
            <a:ext cx="760288" cy="313713"/>
          </a:xfrm>
          <a:prstGeom prst="rect">
            <a:avLst/>
          </a:prstGeom>
          <a:noFill/>
          <a:ln w="28575">
            <a:solidFill>
              <a:srgbClr val="9D85B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4913D0-5AAD-6997-587E-1B4137F09706}"/>
              </a:ext>
            </a:extLst>
          </p:cNvPr>
          <p:cNvSpPr/>
          <p:nvPr/>
        </p:nvSpPr>
        <p:spPr>
          <a:xfrm>
            <a:off x="7073901" y="1253068"/>
            <a:ext cx="1628310" cy="544026"/>
          </a:xfrm>
          <a:prstGeom prst="rect">
            <a:avLst/>
          </a:prstGeom>
          <a:noFill/>
          <a:ln w="28575">
            <a:solidFill>
              <a:srgbClr val="9D85B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1" grpId="0"/>
      <p:bldP spid="3091" grpId="1"/>
      <p:bldP spid="5" grpId="0"/>
      <p:bldP spid="5" grpId="1" build="p"/>
      <p:bldP spid="35" grpId="0"/>
      <p:bldP spid="35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8" grpId="0" animBg="1"/>
      <p:bldP spid="9" grpId="0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TextBox 36">
            <a:extLst>
              <a:ext uri="{FF2B5EF4-FFF2-40B4-BE49-F238E27FC236}">
                <a16:creationId xmlns:a16="http://schemas.microsoft.com/office/drawing/2014/main" id="{D182F968-68CB-ED50-C1C2-01037F629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4819473"/>
            <a:ext cx="620712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b="1" u="sng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Assumptions</a:t>
            </a:r>
            <a:endParaRPr lang="en-US" altLang="en-US" sz="2400" dirty="0">
              <a:solidFill>
                <a:schemeClr val="bg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steady state.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no reaction.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FBFB11-DAB3-0B00-0BE2-E150187BE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1" y="740961"/>
            <a:ext cx="5335586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  <a:cs typeface="Helvetica Light" pitchFamily="34" charset="0"/>
              </a:rPr>
              <a:t>Rate </a:t>
            </a:r>
            <a:r>
              <a:rPr lang="en-US" altLang="en-US" sz="25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water</a:t>
            </a:r>
            <a:r>
              <a:rPr lang="en-US" altLang="en-US" sz="2500" dirty="0">
                <a:latin typeface="+mn-lt"/>
                <a:cs typeface="Helvetica Light" pitchFamily="34" charset="0"/>
              </a:rPr>
              <a:t> in = Rate </a:t>
            </a:r>
            <a:r>
              <a:rPr lang="en-US" altLang="en-US" sz="25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water</a:t>
            </a:r>
            <a:r>
              <a:rPr lang="en-US" altLang="en-US" sz="2500" dirty="0">
                <a:latin typeface="+mn-lt"/>
                <a:cs typeface="Helvetica Light" pitchFamily="34" charset="0"/>
              </a:rPr>
              <a:t> out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1E07F5-6AFA-FFC8-04C3-2B469EEF8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14" y="622157"/>
            <a:ext cx="5637982" cy="371802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15D4E8E-CE88-2434-50CA-53F9B36C5E05}"/>
              </a:ext>
            </a:extLst>
          </p:cNvPr>
          <p:cNvSpPr/>
          <p:nvPr/>
        </p:nvSpPr>
        <p:spPr>
          <a:xfrm>
            <a:off x="2517170" y="1797094"/>
            <a:ext cx="1695236" cy="1500910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EAF76A-3E03-EC90-072D-7F5A78F9F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0553" y="2321335"/>
            <a:ext cx="4444317" cy="11868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W, 1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T, 1</a:t>
            </a:r>
            <a:r>
              <a:rPr lang="en-US" altLang="en-US" sz="2500" dirty="0">
                <a:latin typeface="+mn-lt"/>
              </a:rPr>
              <a:t> * </a:t>
            </a:r>
            <a:r>
              <a:rPr lang="en-US" altLang="en-US" sz="2500" dirty="0" err="1">
                <a:latin typeface="+mn-lt"/>
              </a:rPr>
              <a:t>x</a:t>
            </a:r>
            <a:r>
              <a:rPr lang="en-US" altLang="en-US" sz="2500" baseline="-25000" dirty="0" err="1">
                <a:latin typeface="+mn-lt"/>
              </a:rPr>
              <a:t>W</a:t>
            </a:r>
            <a:r>
              <a:rPr lang="en-US" altLang="en-US" sz="2500" baseline="-25000" dirty="0">
                <a:latin typeface="+mn-lt"/>
              </a:rPr>
              <a:t>,</a:t>
            </a:r>
            <a:r>
              <a:rPr lang="en-US" altLang="en-US" sz="2500" dirty="0">
                <a:latin typeface="+mn-lt"/>
              </a:rPr>
              <a:t> </a:t>
            </a:r>
            <a:r>
              <a:rPr lang="en-US" altLang="en-US" sz="2500" baseline="-25000" dirty="0">
                <a:latin typeface="+mn-lt"/>
              </a:rPr>
              <a:t>1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	  = (100.)(0.99) = 99 kg/min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AAA4DE-38FE-5659-ABBC-8B6C42DC7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485" y="3591505"/>
            <a:ext cx="4316413" cy="11868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W, 3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W, 1</a:t>
            </a:r>
            <a:r>
              <a:rPr lang="en-US" altLang="en-US" sz="2500" dirty="0">
                <a:latin typeface="+mn-lt"/>
              </a:rPr>
              <a:t> - F</a:t>
            </a:r>
            <a:r>
              <a:rPr lang="en-US" altLang="en-US" sz="2500" baseline="-25000" dirty="0">
                <a:latin typeface="+mn-lt"/>
              </a:rPr>
              <a:t>W, 2</a:t>
            </a:r>
            <a:br>
              <a:rPr lang="en-US" altLang="en-US" sz="2500" dirty="0">
                <a:latin typeface="+mn-lt"/>
              </a:rPr>
            </a:br>
            <a:r>
              <a:rPr lang="en-US" altLang="en-US" sz="2500" dirty="0">
                <a:latin typeface="+mn-lt"/>
              </a:rPr>
              <a:t>	  = 99 – 26 = 73 kg/min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DC37CA-4A5A-70E3-5DBA-547391293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0553" y="1239270"/>
            <a:ext cx="3957968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W, 1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W, 2</a:t>
            </a:r>
            <a:r>
              <a:rPr lang="en-US" altLang="en-US" sz="2500" dirty="0">
                <a:latin typeface="+mn-lt"/>
              </a:rPr>
              <a:t> + F</a:t>
            </a:r>
            <a:r>
              <a:rPr lang="en-US" altLang="en-US" sz="2500" baseline="-25000" dirty="0">
                <a:latin typeface="+mn-lt"/>
              </a:rPr>
              <a:t>W, 3</a:t>
            </a:r>
            <a:r>
              <a:rPr lang="en-US" altLang="en-US" sz="2500" dirty="0">
                <a:latin typeface="+mn-lt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AA10A1-ABB5-B2A7-5127-1D8019B7D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534" y="1769563"/>
            <a:ext cx="4444317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W, 2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T, 2</a:t>
            </a:r>
            <a:r>
              <a:rPr lang="en-US" altLang="en-US" sz="2500" dirty="0">
                <a:latin typeface="+mn-lt"/>
              </a:rPr>
              <a:t> = 26 kg/min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01B924-129A-6358-B190-B257D6F41B14}"/>
              </a:ext>
            </a:extLst>
          </p:cNvPr>
          <p:cNvSpPr txBox="1"/>
          <p:nvPr/>
        </p:nvSpPr>
        <p:spPr>
          <a:xfrm>
            <a:off x="701136" y="1654441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ACD746-8813-B9B8-E367-EFFBC114F9BC}"/>
              </a:ext>
            </a:extLst>
          </p:cNvPr>
          <p:cNvSpPr txBox="1"/>
          <p:nvPr/>
        </p:nvSpPr>
        <p:spPr>
          <a:xfrm>
            <a:off x="6147464" y="869939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D63CB4-D205-7A15-1849-71F356FE4D6D}"/>
              </a:ext>
            </a:extLst>
          </p:cNvPr>
          <p:cNvSpPr txBox="1"/>
          <p:nvPr/>
        </p:nvSpPr>
        <p:spPr>
          <a:xfrm>
            <a:off x="5537939" y="3575711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73</a:t>
            </a:r>
          </a:p>
        </p:txBody>
      </p:sp>
    </p:spTree>
    <p:extLst>
      <p:ext uri="{BB962C8B-B14F-4D97-AF65-F5344CB8AC3E}">
        <p14:creationId xmlns:p14="http://schemas.microsoft.com/office/powerpoint/2010/main" val="289261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1" grpId="0"/>
      <p:bldP spid="37" grpId="0"/>
      <p:bldP spid="10" grpId="0" animBg="1"/>
      <p:bldP spid="2" grpId="0"/>
      <p:bldP spid="2" grpId="1"/>
      <p:bldP spid="3" grpId="0"/>
      <p:bldP spid="3" grpId="1"/>
      <p:bldP spid="7" grpId="0"/>
      <p:bldP spid="7" grpId="1"/>
      <p:bldP spid="15" grpId="0"/>
      <p:bldP spid="15" grpId="1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TextBox 36">
            <a:extLst>
              <a:ext uri="{FF2B5EF4-FFF2-40B4-BE49-F238E27FC236}">
                <a16:creationId xmlns:a16="http://schemas.microsoft.com/office/drawing/2014/main" id="{D182F968-68CB-ED50-C1C2-01037F629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4819473"/>
            <a:ext cx="620712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b="1" u="sng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Assumptions</a:t>
            </a:r>
            <a:endParaRPr lang="en-US" altLang="en-US" sz="2400" dirty="0">
              <a:solidFill>
                <a:schemeClr val="bg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steady state.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no reaction.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1E07F5-6AFA-FFC8-04C3-2B469EEF8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14" y="622157"/>
            <a:ext cx="5637982" cy="371802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15D4E8E-CE88-2434-50CA-53F9B36C5E05}"/>
              </a:ext>
            </a:extLst>
          </p:cNvPr>
          <p:cNvSpPr/>
          <p:nvPr/>
        </p:nvSpPr>
        <p:spPr>
          <a:xfrm>
            <a:off x="2517170" y="1797094"/>
            <a:ext cx="1695236" cy="1500910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58CF7-4C3F-E88C-A9A7-52CC12C78B35}"/>
              </a:ext>
            </a:extLst>
          </p:cNvPr>
          <p:cNvSpPr txBox="1"/>
          <p:nvPr/>
        </p:nvSpPr>
        <p:spPr>
          <a:xfrm>
            <a:off x="701136" y="1654441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1D12DD-C1DD-5752-D789-DF72B0F861B1}"/>
              </a:ext>
            </a:extLst>
          </p:cNvPr>
          <p:cNvSpPr txBox="1"/>
          <p:nvPr/>
        </p:nvSpPr>
        <p:spPr>
          <a:xfrm>
            <a:off x="6147464" y="869939"/>
            <a:ext cx="452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0E732B-75CE-9ADD-1A18-BC847DBC482D}"/>
              </a:ext>
            </a:extLst>
          </p:cNvPr>
          <p:cNvSpPr txBox="1"/>
          <p:nvPr/>
        </p:nvSpPr>
        <p:spPr>
          <a:xfrm>
            <a:off x="5537939" y="3575711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3B9A8D-0BD0-19E7-382A-5906D2AD44A8}"/>
              </a:ext>
            </a:extLst>
          </p:cNvPr>
          <p:cNvSpPr txBox="1"/>
          <p:nvPr/>
        </p:nvSpPr>
        <p:spPr>
          <a:xfrm>
            <a:off x="7127536" y="883003"/>
            <a:ext cx="533558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>
                <a:latin typeface="+mn-lt"/>
                <a:cs typeface="Helvetica Light"/>
              </a:rPr>
              <a:t>Rate </a:t>
            </a:r>
            <a:r>
              <a:rPr lang="en-US" sz="25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  <a:r>
              <a:rPr lang="en-US" sz="2500" dirty="0">
                <a:latin typeface="+mn-lt"/>
                <a:cs typeface="Helvetica Light"/>
              </a:rPr>
              <a:t> in = Rate </a:t>
            </a:r>
            <a:r>
              <a:rPr lang="en-US" sz="25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  <a:r>
              <a:rPr lang="en-US" sz="2500" dirty="0">
                <a:latin typeface="+mn-lt"/>
                <a:cs typeface="Helvetica Light"/>
              </a:rPr>
              <a:t> out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0B07FA-354A-846D-ADF0-9435426DE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9761" y="1415914"/>
            <a:ext cx="2925146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S, 1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S, 2</a:t>
            </a:r>
            <a:r>
              <a:rPr lang="en-US" altLang="en-US" sz="2500" dirty="0">
                <a:latin typeface="+mn-lt"/>
              </a:rPr>
              <a:t> + F</a:t>
            </a:r>
            <a:r>
              <a:rPr lang="en-US" altLang="en-US" sz="2500" baseline="-25000" dirty="0">
                <a:latin typeface="+mn-lt"/>
              </a:rPr>
              <a:t>S, 3</a:t>
            </a:r>
            <a:r>
              <a:rPr lang="en-US" altLang="en-US" sz="2500" dirty="0">
                <a:latin typeface="+mn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52DC2F-E8FF-157D-96CB-3745C660B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536" y="2002340"/>
            <a:ext cx="4296452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S, 2</a:t>
            </a:r>
            <a:r>
              <a:rPr lang="en-US" altLang="en-US" sz="2500" dirty="0">
                <a:latin typeface="+mn-lt"/>
              </a:rPr>
              <a:t> = no solid! = 0 kg/min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1BA939-0AFF-3B65-D51C-BBD232487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9760" y="2496334"/>
            <a:ext cx="4264508" cy="11868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S, 1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T, 1</a:t>
            </a:r>
            <a:r>
              <a:rPr lang="en-US" altLang="en-US" sz="2500" dirty="0">
                <a:latin typeface="+mn-lt"/>
              </a:rPr>
              <a:t> * </a:t>
            </a:r>
            <a:r>
              <a:rPr lang="en-US" altLang="en-US" sz="2500" dirty="0" err="1">
                <a:latin typeface="+mn-lt"/>
              </a:rPr>
              <a:t>x</a:t>
            </a:r>
            <a:r>
              <a:rPr lang="en-US" altLang="en-US" sz="2500" baseline="-25000" dirty="0" err="1">
                <a:latin typeface="+mn-lt"/>
              </a:rPr>
              <a:t>S</a:t>
            </a:r>
            <a:r>
              <a:rPr lang="en-US" altLang="en-US" sz="2500" baseline="-25000" dirty="0">
                <a:latin typeface="+mn-lt"/>
              </a:rPr>
              <a:t>, 1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	  = (100.)(0.01) = 1 kg/min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313D46-6ED9-BDBE-B1E0-30B8CB8E9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9761" y="3757156"/>
            <a:ext cx="4408666" cy="11868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S, 3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S, 1</a:t>
            </a:r>
            <a:r>
              <a:rPr lang="en-US" altLang="en-US" sz="2500" dirty="0">
                <a:latin typeface="+mn-lt"/>
              </a:rPr>
              <a:t> - F</a:t>
            </a:r>
            <a:r>
              <a:rPr lang="en-US" altLang="en-US" sz="2500" baseline="-25000" dirty="0">
                <a:latin typeface="+mn-lt"/>
              </a:rPr>
              <a:t>S, 2</a:t>
            </a:r>
            <a:r>
              <a:rPr lang="en-US" altLang="en-US" sz="2500" dirty="0">
                <a:latin typeface="+mn-lt"/>
              </a:rPr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	 = 1 – 0 = 1 kg/min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6E7544-E5EA-9B53-3265-C338568CB102}"/>
              </a:ext>
            </a:extLst>
          </p:cNvPr>
          <p:cNvSpPr txBox="1"/>
          <p:nvPr/>
        </p:nvSpPr>
        <p:spPr>
          <a:xfrm>
            <a:off x="789341" y="1921786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E424E9-7630-F97D-2998-D41B814FBFCC}"/>
              </a:ext>
            </a:extLst>
          </p:cNvPr>
          <p:cNvSpPr txBox="1"/>
          <p:nvPr/>
        </p:nvSpPr>
        <p:spPr>
          <a:xfrm>
            <a:off x="5562043" y="3835906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4173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TextBox 36">
            <a:extLst>
              <a:ext uri="{FF2B5EF4-FFF2-40B4-BE49-F238E27FC236}">
                <a16:creationId xmlns:a16="http://schemas.microsoft.com/office/drawing/2014/main" id="{D182F968-68CB-ED50-C1C2-01037F629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4819473"/>
            <a:ext cx="620712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b="1" u="sng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Assumptions</a:t>
            </a:r>
            <a:endParaRPr lang="en-US" altLang="en-US" sz="2400" dirty="0">
              <a:solidFill>
                <a:schemeClr val="bg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steady state.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no reaction.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1E07F5-6AFA-FFC8-04C3-2B469EEF8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14" y="622157"/>
            <a:ext cx="5637982" cy="371802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15D4E8E-CE88-2434-50CA-53F9B36C5E05}"/>
              </a:ext>
            </a:extLst>
          </p:cNvPr>
          <p:cNvSpPr/>
          <p:nvPr/>
        </p:nvSpPr>
        <p:spPr>
          <a:xfrm>
            <a:off x="2517170" y="1797094"/>
            <a:ext cx="1695236" cy="1500910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58CF7-4C3F-E88C-A9A7-52CC12C78B35}"/>
              </a:ext>
            </a:extLst>
          </p:cNvPr>
          <p:cNvSpPr txBox="1"/>
          <p:nvPr/>
        </p:nvSpPr>
        <p:spPr>
          <a:xfrm>
            <a:off x="701136" y="1654441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1D12DD-C1DD-5752-D789-DF72B0F861B1}"/>
              </a:ext>
            </a:extLst>
          </p:cNvPr>
          <p:cNvSpPr txBox="1"/>
          <p:nvPr/>
        </p:nvSpPr>
        <p:spPr>
          <a:xfrm>
            <a:off x="6147464" y="869939"/>
            <a:ext cx="452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0E732B-75CE-9ADD-1A18-BC847DBC482D}"/>
              </a:ext>
            </a:extLst>
          </p:cNvPr>
          <p:cNvSpPr txBox="1"/>
          <p:nvPr/>
        </p:nvSpPr>
        <p:spPr>
          <a:xfrm>
            <a:off x="5537939" y="3575711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6E7544-E5EA-9B53-3265-C338568CB102}"/>
              </a:ext>
            </a:extLst>
          </p:cNvPr>
          <p:cNvSpPr txBox="1"/>
          <p:nvPr/>
        </p:nvSpPr>
        <p:spPr>
          <a:xfrm>
            <a:off x="789341" y="1921786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E424E9-7630-F97D-2998-D41B814FBFCC}"/>
              </a:ext>
            </a:extLst>
          </p:cNvPr>
          <p:cNvSpPr txBox="1"/>
          <p:nvPr/>
        </p:nvSpPr>
        <p:spPr>
          <a:xfrm>
            <a:off x="5562043" y="3835906"/>
            <a:ext cx="452063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90AA10-2BCF-3117-0A30-A2BF69E54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116" y="447667"/>
            <a:ext cx="5729957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solidFill>
                  <a:srgbClr val="9D85BD"/>
                </a:solidFill>
                <a:latin typeface="+mn-lt"/>
                <a:cs typeface="Helvetica Light" pitchFamily="34" charset="0"/>
              </a:rPr>
              <a:t>Flow rate </a:t>
            </a:r>
            <a:r>
              <a:rPr lang="en-US" altLang="en-US" sz="2500" i="1" dirty="0">
                <a:solidFill>
                  <a:srgbClr val="9D85BD"/>
                </a:solidFill>
                <a:latin typeface="+mn-lt"/>
                <a:cs typeface="Helvetica Light" pitchFamily="34" charset="0"/>
              </a:rPr>
              <a:t>and</a:t>
            </a:r>
            <a:r>
              <a:rPr lang="en-US" altLang="en-US" sz="2500" dirty="0">
                <a:solidFill>
                  <a:srgbClr val="9D85BD"/>
                </a:solidFill>
                <a:latin typeface="+mn-lt"/>
                <a:cs typeface="Helvetica Light" pitchFamily="34" charset="0"/>
              </a:rPr>
              <a:t> composition of stream 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7A7D1CC-E9FD-75DC-4EEB-7EFD24E48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8845" y="2519545"/>
            <a:ext cx="5068039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solidFill>
                  <a:srgbClr val="9D85BD"/>
                </a:solidFill>
                <a:latin typeface="+mn-lt"/>
                <a:cs typeface="Helvetica Light" pitchFamily="34" charset="0"/>
              </a:rPr>
              <a:t>Mole/mass fractions must sum to 1!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3C28D97-1575-58B2-D6FC-04666576C948}"/>
              </a:ext>
            </a:extLst>
          </p:cNvPr>
          <p:cNvSpPr txBox="1"/>
          <p:nvPr/>
        </p:nvSpPr>
        <p:spPr>
          <a:xfrm>
            <a:off x="6698845" y="3025554"/>
            <a:ext cx="4344668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500" dirty="0" err="1">
                <a:latin typeface="+mn-lt"/>
                <a:ea typeface="MS PGothic" panose="020B0600070205080204" pitchFamily="34" charset="-128"/>
              </a:rPr>
              <a:t>x</a:t>
            </a:r>
            <a:r>
              <a:rPr lang="en-US" altLang="en-US" sz="2500" baseline="-25000" dirty="0" err="1">
                <a:latin typeface="+mn-lt"/>
                <a:ea typeface="MS PGothic" panose="020B0600070205080204" pitchFamily="34" charset="-128"/>
              </a:rPr>
              <a:t>W</a:t>
            </a:r>
            <a:r>
              <a:rPr lang="en-US" altLang="en-US" sz="2500" baseline="-25000" dirty="0">
                <a:latin typeface="+mn-lt"/>
                <a:ea typeface="MS PGothic" panose="020B0600070205080204" pitchFamily="34" charset="-128"/>
              </a:rPr>
              <a:t>, 3</a:t>
            </a:r>
            <a:r>
              <a:rPr lang="en-US" altLang="en-US" sz="2500" dirty="0">
                <a:latin typeface="+mn-lt"/>
                <a:ea typeface="MS PGothic" panose="020B0600070205080204" pitchFamily="34" charset="-128"/>
              </a:rPr>
              <a:t> + </a:t>
            </a:r>
            <a:r>
              <a:rPr lang="en-US" altLang="en-US" sz="2500" dirty="0" err="1">
                <a:latin typeface="+mn-lt"/>
                <a:ea typeface="MS PGothic" panose="020B0600070205080204" pitchFamily="34" charset="-128"/>
              </a:rPr>
              <a:t>x</a:t>
            </a:r>
            <a:r>
              <a:rPr lang="en-US" altLang="en-US" sz="2500" baseline="-25000" dirty="0" err="1">
                <a:latin typeface="+mn-lt"/>
                <a:ea typeface="MS PGothic" panose="020B0600070205080204" pitchFamily="34" charset="-128"/>
              </a:rPr>
              <a:t>S</a:t>
            </a:r>
            <a:r>
              <a:rPr lang="en-US" altLang="en-US" sz="2500" baseline="-25000" dirty="0">
                <a:latin typeface="+mn-lt"/>
                <a:ea typeface="MS PGothic" panose="020B0600070205080204" pitchFamily="34" charset="-128"/>
              </a:rPr>
              <a:t>, 3</a:t>
            </a:r>
            <a:r>
              <a:rPr lang="en-US" altLang="en-US" sz="2500" dirty="0">
                <a:latin typeface="+mn-lt"/>
                <a:ea typeface="MS PGothic" panose="020B0600070205080204" pitchFamily="34" charset="-128"/>
              </a:rPr>
              <a:t> = 1</a:t>
            </a:r>
          </a:p>
          <a:p>
            <a:pPr>
              <a:spcAft>
                <a:spcPts val="1200"/>
              </a:spcAft>
              <a:defRPr/>
            </a:pPr>
            <a:r>
              <a:rPr lang="en-US" altLang="en-US" sz="2500" dirty="0" err="1">
                <a:latin typeface="+mn-lt"/>
                <a:ea typeface="MS PGothic" panose="020B0600070205080204" pitchFamily="34" charset="-128"/>
              </a:rPr>
              <a:t>x</a:t>
            </a:r>
            <a:r>
              <a:rPr lang="en-US" altLang="en-US" sz="2500" baseline="-25000" dirty="0" err="1">
                <a:latin typeface="+mn-lt"/>
                <a:ea typeface="MS PGothic" panose="020B0600070205080204" pitchFamily="34" charset="-128"/>
              </a:rPr>
              <a:t>S</a:t>
            </a:r>
            <a:r>
              <a:rPr lang="en-US" altLang="en-US" sz="2500" baseline="-25000" dirty="0">
                <a:latin typeface="+mn-lt"/>
                <a:ea typeface="MS PGothic" panose="020B0600070205080204" pitchFamily="34" charset="-128"/>
              </a:rPr>
              <a:t>, 3</a:t>
            </a:r>
            <a:r>
              <a:rPr lang="en-US" altLang="en-US" sz="2500" dirty="0">
                <a:latin typeface="+mn-lt"/>
                <a:ea typeface="MS PGothic" panose="020B0600070205080204" pitchFamily="34" charset="-128"/>
              </a:rPr>
              <a:t> = 1 - </a:t>
            </a:r>
            <a:r>
              <a:rPr lang="en-US" altLang="en-US" sz="2500" dirty="0" err="1">
                <a:ea typeface="MS PGothic" panose="020B0600070205080204" pitchFamily="34" charset="-128"/>
              </a:rPr>
              <a:t>x</a:t>
            </a:r>
            <a:r>
              <a:rPr lang="en-US" altLang="en-US" sz="2500" baseline="-25000" dirty="0" err="1">
                <a:ea typeface="MS PGothic" panose="020B0600070205080204" pitchFamily="34" charset="-128"/>
              </a:rPr>
              <a:t>W</a:t>
            </a:r>
            <a:r>
              <a:rPr lang="en-US" altLang="en-US" sz="2500" baseline="-25000" dirty="0">
                <a:ea typeface="MS PGothic" panose="020B0600070205080204" pitchFamily="34" charset="-128"/>
              </a:rPr>
              <a:t>, 3</a:t>
            </a:r>
            <a:endParaRPr lang="en-US" altLang="en-US" sz="2500" dirty="0">
              <a:latin typeface="+mn-lt"/>
              <a:ea typeface="MS PGothic" panose="020B0600070205080204" pitchFamily="34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500" dirty="0">
                <a:ea typeface="MS PGothic" panose="020B0600070205080204" pitchFamily="34" charset="-128"/>
              </a:rPr>
              <a:t>	 </a:t>
            </a:r>
            <a:r>
              <a:rPr lang="en-US" altLang="en-US" sz="2500" dirty="0">
                <a:latin typeface="+mn-lt"/>
                <a:ea typeface="MS PGothic" panose="020B0600070205080204" pitchFamily="34" charset="-128"/>
              </a:rPr>
              <a:t>= 1 - (</a:t>
            </a:r>
            <a:r>
              <a:rPr lang="en-US" altLang="en-US" sz="2500" dirty="0">
                <a:solidFill>
                  <a:srgbClr val="00B0F0"/>
                </a:solidFill>
                <a:latin typeface="+mn-lt"/>
                <a:ea typeface="MS PGothic" panose="020B0600070205080204" pitchFamily="34" charset="-128"/>
              </a:rPr>
              <a:t>73</a:t>
            </a:r>
            <a:r>
              <a:rPr lang="en-US" altLang="en-US" sz="2500" dirty="0">
                <a:latin typeface="+mn-lt"/>
                <a:ea typeface="MS PGothic" panose="020B0600070205080204" pitchFamily="34" charset="-128"/>
              </a:rPr>
              <a:t>/74) = </a:t>
            </a:r>
            <a:r>
              <a:rPr lang="en-US" altLang="en-US" sz="2500" dirty="0">
                <a:solidFill>
                  <a:schemeClr val="accent3">
                    <a:lumMod val="75000"/>
                  </a:schemeClr>
                </a:solidFill>
                <a:latin typeface="+mn-lt"/>
                <a:ea typeface="MS PGothic" panose="020B0600070205080204" pitchFamily="34" charset="-128"/>
              </a:rPr>
              <a:t>0.01351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5654D04-7DDC-8B09-C647-AA2284AD5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116" y="939198"/>
            <a:ext cx="2957973" cy="4770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latin typeface="+mn-lt"/>
              </a:rPr>
              <a:t>F</a:t>
            </a:r>
            <a:r>
              <a:rPr lang="en-US" altLang="en-US" sz="2500" baseline="-25000" dirty="0">
                <a:latin typeface="+mn-lt"/>
              </a:rPr>
              <a:t>T, 3</a:t>
            </a:r>
            <a:r>
              <a:rPr lang="en-US" altLang="en-US" sz="2500" dirty="0">
                <a:latin typeface="+mn-lt"/>
              </a:rPr>
              <a:t> = F</a:t>
            </a:r>
            <a:r>
              <a:rPr lang="en-US" altLang="en-US" sz="2500" baseline="-25000" dirty="0">
                <a:latin typeface="+mn-lt"/>
              </a:rPr>
              <a:t>W, 3</a:t>
            </a:r>
            <a:r>
              <a:rPr lang="en-US" altLang="en-US" sz="2500" dirty="0">
                <a:latin typeface="+mn-lt"/>
              </a:rPr>
              <a:t> + F</a:t>
            </a:r>
            <a:r>
              <a:rPr lang="en-US" altLang="en-US" sz="2500" baseline="-25000" dirty="0">
                <a:latin typeface="+mn-lt"/>
              </a:rPr>
              <a:t>S, 3</a:t>
            </a:r>
            <a:r>
              <a:rPr lang="en-US" altLang="en-US" sz="2500" dirty="0">
                <a:latin typeface="+mn-lt"/>
              </a:rPr>
              <a:t>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470B9C6-266D-7257-207B-6EB9B9F6FDDF}"/>
              </a:ext>
            </a:extLst>
          </p:cNvPr>
          <p:cNvSpPr txBox="1"/>
          <p:nvPr/>
        </p:nvSpPr>
        <p:spPr>
          <a:xfrm>
            <a:off x="6698845" y="1507826"/>
            <a:ext cx="431236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>
                <a:latin typeface="+mn-lt"/>
              </a:rPr>
              <a:t>F</a:t>
            </a:r>
            <a:r>
              <a:rPr lang="en-US" sz="2500" baseline="-25000" dirty="0">
                <a:latin typeface="+mn-lt"/>
              </a:rPr>
              <a:t>T, 3</a:t>
            </a:r>
            <a:r>
              <a:rPr lang="en-US" sz="2500" dirty="0">
                <a:latin typeface="+mn-lt"/>
              </a:rPr>
              <a:t> = </a:t>
            </a:r>
            <a:r>
              <a:rPr lang="en-US" sz="2500" dirty="0">
                <a:solidFill>
                  <a:srgbClr val="00B0F0"/>
                </a:solidFill>
                <a:latin typeface="+mn-lt"/>
              </a:rPr>
              <a:t>73</a:t>
            </a:r>
            <a:r>
              <a:rPr lang="en-US" sz="2500" dirty="0">
                <a:latin typeface="+mn-lt"/>
              </a:rPr>
              <a:t> + </a:t>
            </a:r>
            <a:r>
              <a:rPr lang="en-US" sz="25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1</a:t>
            </a:r>
            <a:r>
              <a:rPr lang="en-US" sz="2500" dirty="0">
                <a:latin typeface="+mn-lt"/>
              </a:rPr>
              <a:t> = 74 kg/min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A448288-AB2A-083D-BB06-BE6D4DF109E7}"/>
              </a:ext>
            </a:extLst>
          </p:cNvPr>
          <p:cNvSpPr txBox="1"/>
          <p:nvPr/>
        </p:nvSpPr>
        <p:spPr>
          <a:xfrm>
            <a:off x="9196768" y="4089619"/>
            <a:ext cx="1182224" cy="4770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500" dirty="0">
                <a:solidFill>
                  <a:srgbClr val="9BBF9C"/>
                </a:solidFill>
                <a:latin typeface="+mn-lt"/>
                <a:ea typeface="MS PGothic" panose="020B0600070205080204" pitchFamily="34" charset="-128"/>
              </a:rPr>
              <a:t>0.014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F0E28B-79D4-E7F7-E28D-F57886931665}"/>
              </a:ext>
            </a:extLst>
          </p:cNvPr>
          <p:cNvSpPr txBox="1"/>
          <p:nvPr/>
        </p:nvSpPr>
        <p:spPr>
          <a:xfrm>
            <a:off x="6707116" y="4608781"/>
            <a:ext cx="434466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500" dirty="0" err="1">
                <a:ea typeface="MS PGothic" panose="020B0600070205080204" pitchFamily="34" charset="-128"/>
              </a:rPr>
              <a:t>x</a:t>
            </a:r>
            <a:r>
              <a:rPr lang="en-US" altLang="en-US" sz="2500" baseline="-25000" dirty="0" err="1">
                <a:ea typeface="MS PGothic" panose="020B0600070205080204" pitchFamily="34" charset="-128"/>
              </a:rPr>
              <a:t>W</a:t>
            </a:r>
            <a:r>
              <a:rPr lang="en-US" altLang="en-US" sz="2500" baseline="-25000" dirty="0">
                <a:ea typeface="MS PGothic" panose="020B0600070205080204" pitchFamily="34" charset="-128"/>
              </a:rPr>
              <a:t>, 3</a:t>
            </a:r>
            <a:r>
              <a:rPr lang="en-US" altLang="en-US" sz="2500" dirty="0">
                <a:ea typeface="MS PGothic" panose="020B0600070205080204" pitchFamily="34" charset="-128"/>
              </a:rPr>
              <a:t> = 1 - 0.014 = 0.986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5F6B34-3833-09F5-2A5F-C17A5782F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8074" y="5472605"/>
            <a:ext cx="6207125" cy="8617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Total flow rate: 74 kg/min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Composition: 98.6 </a:t>
            </a:r>
            <a:r>
              <a:rPr lang="en-US" altLang="en-US" sz="2500" dirty="0" err="1">
                <a:solidFill>
                  <a:srgbClr val="9BBF9C"/>
                </a:solidFill>
                <a:latin typeface="+mn-lt"/>
                <a:cs typeface="Helvetica Light" pitchFamily="34" charset="0"/>
              </a:rPr>
              <a:t>wt</a:t>
            </a: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% water, 1.4 </a:t>
            </a:r>
            <a:r>
              <a:rPr lang="en-US" altLang="en-US" sz="2500" dirty="0" err="1">
                <a:solidFill>
                  <a:srgbClr val="9BBF9C"/>
                </a:solidFill>
                <a:latin typeface="+mn-lt"/>
                <a:cs typeface="Helvetica Light" pitchFamily="34" charset="0"/>
              </a:rPr>
              <a:t>wt</a:t>
            </a: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 % solids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07F50C-53C1-D98A-03D9-562F6DE0420E}"/>
              </a:ext>
            </a:extLst>
          </p:cNvPr>
          <p:cNvSpPr/>
          <p:nvPr/>
        </p:nvSpPr>
        <p:spPr>
          <a:xfrm>
            <a:off x="4764505" y="5380179"/>
            <a:ext cx="6207125" cy="1022521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3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1" grpId="1"/>
      <p:bldP spid="53" grpId="0"/>
      <p:bldP spid="53" grpId="1" build="p"/>
      <p:bldP spid="56" grpId="0"/>
      <p:bldP spid="56" grpId="1"/>
      <p:bldP spid="57" grpId="0"/>
      <p:bldP spid="57" grpId="1"/>
      <p:bldP spid="59" grpId="0" animBg="1"/>
      <p:bldP spid="59" grpId="1" animBg="1"/>
      <p:bldP spid="3" grpId="0"/>
      <p:bldP spid="3" grpId="1"/>
      <p:bldP spid="2" grpId="0"/>
      <p:bldP spid="2" grpId="1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CCA129-9590-83BA-8752-26394F19760A}"/>
              </a:ext>
            </a:extLst>
          </p:cNvPr>
          <p:cNvSpPr>
            <a:spLocks noChangeAspect="1"/>
          </p:cNvSpPr>
          <p:nvPr/>
        </p:nvSpPr>
        <p:spPr>
          <a:xfrm>
            <a:off x="2768600" y="1371601"/>
            <a:ext cx="1023938" cy="887413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A509B72-58E6-A734-1548-26B776D3BE11}"/>
              </a:ext>
            </a:extLst>
          </p:cNvPr>
          <p:cNvCxnSpPr>
            <a:cxnSpLocks noChangeAspect="1"/>
          </p:cNvCxnSpPr>
          <p:nvPr/>
        </p:nvCxnSpPr>
        <p:spPr>
          <a:xfrm>
            <a:off x="1749426" y="1830388"/>
            <a:ext cx="1019175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>
            <a:extLst>
              <a:ext uri="{FF2B5EF4-FFF2-40B4-BE49-F238E27FC236}">
                <a16:creationId xmlns:a16="http://schemas.microsoft.com/office/drawing/2014/main" id="{9E7E6DCC-9192-B83A-4EC2-F537A173E49F}"/>
              </a:ext>
            </a:extLst>
          </p:cNvPr>
          <p:cNvCxnSpPr>
            <a:cxnSpLocks noChangeAspect="1"/>
            <a:stCxn id="2" idx="0"/>
          </p:cNvCxnSpPr>
          <p:nvPr/>
        </p:nvCxnSpPr>
        <p:spPr>
          <a:xfrm rot="5400000" flipH="1" flipV="1">
            <a:off x="3477419" y="661194"/>
            <a:ext cx="512762" cy="908050"/>
          </a:xfrm>
          <a:prstGeom prst="bentConnector2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>
            <a:extLst>
              <a:ext uri="{FF2B5EF4-FFF2-40B4-BE49-F238E27FC236}">
                <a16:creationId xmlns:a16="http://schemas.microsoft.com/office/drawing/2014/main" id="{FA02E5CE-318E-1E4B-D80E-85663713B6D6}"/>
              </a:ext>
            </a:extLst>
          </p:cNvPr>
          <p:cNvCxnSpPr>
            <a:cxnSpLocks noChangeAspect="1"/>
          </p:cNvCxnSpPr>
          <p:nvPr/>
        </p:nvCxnSpPr>
        <p:spPr>
          <a:xfrm rot="16200000" flipH="1">
            <a:off x="3477419" y="2061369"/>
            <a:ext cx="512762" cy="908050"/>
          </a:xfrm>
          <a:prstGeom prst="bentConnector2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0D0DBFD2-E0E8-7661-A4B6-6D45CBC544BA}"/>
              </a:ext>
            </a:extLst>
          </p:cNvPr>
          <p:cNvSpPr>
            <a:spLocks noChangeAspect="1"/>
          </p:cNvSpPr>
          <p:nvPr/>
        </p:nvSpPr>
        <p:spPr>
          <a:xfrm>
            <a:off x="2111375" y="1673226"/>
            <a:ext cx="312738" cy="314325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ea typeface="Helvetica Light" panose="020B0403020202020204" pitchFamily="34" charset="0"/>
              <a:cs typeface="Helvetica Light" panose="020B0403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E12CBCC-00A0-24BD-F660-3A8BA176EEB0}"/>
              </a:ext>
            </a:extLst>
          </p:cNvPr>
          <p:cNvSpPr>
            <a:spLocks noChangeAspect="1"/>
          </p:cNvSpPr>
          <p:nvPr/>
        </p:nvSpPr>
        <p:spPr>
          <a:xfrm>
            <a:off x="3635375" y="703264"/>
            <a:ext cx="312738" cy="312737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D9ABB96-B2EF-97E2-5045-A5BFFBF59AAB}"/>
              </a:ext>
            </a:extLst>
          </p:cNvPr>
          <p:cNvSpPr>
            <a:spLocks noChangeAspect="1"/>
          </p:cNvSpPr>
          <p:nvPr/>
        </p:nvSpPr>
        <p:spPr>
          <a:xfrm>
            <a:off x="3635375" y="2614614"/>
            <a:ext cx="312738" cy="312737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60" name="TextBox 8">
            <a:extLst>
              <a:ext uri="{FF2B5EF4-FFF2-40B4-BE49-F238E27FC236}">
                <a16:creationId xmlns:a16="http://schemas.microsoft.com/office/drawing/2014/main" id="{A6E0D6F3-6796-67C2-88B5-4CB1E21F696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768600" y="1346200"/>
            <a:ext cx="10239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ea typeface="Helvetica Light" panose="020B0403020202020204" pitchFamily="34" charset="0"/>
                <a:cs typeface="Helvetica Light" panose="020B0403020202020204" pitchFamily="34" charset="0"/>
              </a:rPr>
              <a:t>Liquid-gas separator 100ºC</a:t>
            </a:r>
          </a:p>
        </p:txBody>
      </p:sp>
      <p:sp>
        <p:nvSpPr>
          <p:cNvPr id="22538" name="TextBox 9">
            <a:extLst>
              <a:ext uri="{FF2B5EF4-FFF2-40B4-BE49-F238E27FC236}">
                <a16:creationId xmlns:a16="http://schemas.microsoft.com/office/drawing/2014/main" id="{F07B834F-AA38-2C8F-050A-CCCC865CF26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117725" y="1635125"/>
            <a:ext cx="312738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1</a:t>
            </a:r>
          </a:p>
        </p:txBody>
      </p:sp>
      <p:sp>
        <p:nvSpPr>
          <p:cNvPr id="22539" name="TextBox 10">
            <a:extLst>
              <a:ext uri="{FF2B5EF4-FFF2-40B4-BE49-F238E27FC236}">
                <a16:creationId xmlns:a16="http://schemas.microsoft.com/office/drawing/2014/main" id="{32A6354B-6B20-BEC7-CEC9-ED75BAE4C42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43314" y="665164"/>
            <a:ext cx="31273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2</a:t>
            </a:r>
          </a:p>
        </p:txBody>
      </p:sp>
      <p:sp>
        <p:nvSpPr>
          <p:cNvPr id="22540" name="TextBox 11">
            <a:extLst>
              <a:ext uri="{FF2B5EF4-FFF2-40B4-BE49-F238E27FC236}">
                <a16:creationId xmlns:a16="http://schemas.microsoft.com/office/drawing/2014/main" id="{E8787A93-E227-E5EE-BFD6-570615B9D14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43314" y="2576514"/>
            <a:ext cx="31273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DFD60B-5011-4F0E-4536-D2344CE2DEE3}"/>
              </a:ext>
            </a:extLst>
          </p:cNvPr>
          <p:cNvSpPr txBox="1">
            <a:spLocks noChangeAspect="1"/>
          </p:cNvSpPr>
          <p:nvPr/>
        </p:nvSpPr>
        <p:spPr>
          <a:xfrm>
            <a:off x="1624013" y="1201739"/>
            <a:ext cx="131445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Helvetica Light"/>
              </a:rPr>
              <a:t>99.0%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Helvetica Light"/>
              </a:rPr>
              <a:t>water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Helvetica Light"/>
              </a:rPr>
              <a:t>1.0 %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</a:p>
        </p:txBody>
      </p:sp>
      <p:sp>
        <p:nvSpPr>
          <p:cNvPr id="22542" name="TextBox 13">
            <a:extLst>
              <a:ext uri="{FF2B5EF4-FFF2-40B4-BE49-F238E27FC236}">
                <a16:creationId xmlns:a16="http://schemas.microsoft.com/office/drawing/2014/main" id="{724843BB-E33B-1862-50FA-DA1DC542A5C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24014" y="2016126"/>
            <a:ext cx="1144587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100. kg/min</a:t>
            </a:r>
          </a:p>
        </p:txBody>
      </p:sp>
      <p:sp>
        <p:nvSpPr>
          <p:cNvPr id="22543" name="TextBox 14">
            <a:extLst>
              <a:ext uri="{FF2B5EF4-FFF2-40B4-BE49-F238E27FC236}">
                <a16:creationId xmlns:a16="http://schemas.microsoft.com/office/drawing/2014/main" id="{5AE967EE-CEE3-CD65-35A7-7B4447BCA2F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276725" y="690564"/>
            <a:ext cx="150495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26.0 kg/min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AE8AD3-F9AB-E3F1-701B-C9BB6C9E64F9}"/>
              </a:ext>
            </a:extLst>
          </p:cNvPr>
          <p:cNvSpPr txBox="1"/>
          <p:nvPr/>
        </p:nvSpPr>
        <p:spPr>
          <a:xfrm>
            <a:off x="8810626" y="5338764"/>
            <a:ext cx="15843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B0F0"/>
                </a:solidFill>
                <a:latin typeface="+mn-lt"/>
                <a:cs typeface="Helvetica Light"/>
              </a:rPr>
              <a:t>Water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C40E51-5A48-A31D-A3F4-0C0358066EC9}"/>
              </a:ext>
            </a:extLst>
          </p:cNvPr>
          <p:cNvSpPr>
            <a:spLocks noChangeAspect="1"/>
          </p:cNvSpPr>
          <p:nvPr/>
        </p:nvSpPr>
        <p:spPr>
          <a:xfrm>
            <a:off x="4187825" y="2300288"/>
            <a:ext cx="1023938" cy="887412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7E0D88D1-A8F7-28CB-4154-A0E78F9D152D}"/>
              </a:ext>
            </a:extLst>
          </p:cNvPr>
          <p:cNvCxnSpPr>
            <a:cxnSpLocks/>
            <a:stCxn id="17" idx="0"/>
          </p:cNvCxnSpPr>
          <p:nvPr/>
        </p:nvCxnSpPr>
        <p:spPr>
          <a:xfrm rot="5400000" flipH="1" flipV="1">
            <a:off x="6500020" y="-10318"/>
            <a:ext cx="511175" cy="4110037"/>
          </a:xfrm>
          <a:prstGeom prst="bentConnector2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52DF7B48-7FC0-AC6C-097D-59A3C4926372}"/>
              </a:ext>
            </a:extLst>
          </p:cNvPr>
          <p:cNvCxnSpPr>
            <a:cxnSpLocks noChangeAspect="1"/>
          </p:cNvCxnSpPr>
          <p:nvPr/>
        </p:nvCxnSpPr>
        <p:spPr>
          <a:xfrm rot="16200000" flipH="1">
            <a:off x="4899026" y="2990851"/>
            <a:ext cx="511175" cy="908050"/>
          </a:xfrm>
          <a:prstGeom prst="bentConnector2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490CFCB-E578-849F-B50A-242F2B9E489D}"/>
              </a:ext>
            </a:extLst>
          </p:cNvPr>
          <p:cNvSpPr>
            <a:spLocks noChangeAspect="1"/>
          </p:cNvSpPr>
          <p:nvPr/>
        </p:nvSpPr>
        <p:spPr>
          <a:xfrm>
            <a:off x="5054601" y="1631950"/>
            <a:ext cx="314325" cy="31273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03DCB77-1BD8-69AD-D8ED-433E07E70A29}"/>
              </a:ext>
            </a:extLst>
          </p:cNvPr>
          <p:cNvSpPr>
            <a:spLocks noChangeAspect="1"/>
          </p:cNvSpPr>
          <p:nvPr/>
        </p:nvSpPr>
        <p:spPr>
          <a:xfrm>
            <a:off x="5054601" y="3543301"/>
            <a:ext cx="314325" cy="314325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73" name="TextBox 21">
            <a:extLst>
              <a:ext uri="{FF2B5EF4-FFF2-40B4-BE49-F238E27FC236}">
                <a16:creationId xmlns:a16="http://schemas.microsoft.com/office/drawing/2014/main" id="{6D08B765-4611-7992-EC91-3A6E716B9E2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187825" y="2276475"/>
            <a:ext cx="10239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ea typeface="Helvetica Light" panose="020B0403020202020204" pitchFamily="34" charset="0"/>
                <a:cs typeface="Helvetica Light" panose="020B0403020202020204" pitchFamily="34" charset="0"/>
              </a:rPr>
              <a:t>Liquid-gas separator 100ºC</a:t>
            </a:r>
          </a:p>
        </p:txBody>
      </p:sp>
      <p:sp>
        <p:nvSpPr>
          <p:cNvPr id="22551" name="TextBox 22">
            <a:extLst>
              <a:ext uri="{FF2B5EF4-FFF2-40B4-BE49-F238E27FC236}">
                <a16:creationId xmlns:a16="http://schemas.microsoft.com/office/drawing/2014/main" id="{3480238B-98C7-068E-CB18-0D119E3B775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62539" y="1593850"/>
            <a:ext cx="314325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4</a:t>
            </a:r>
          </a:p>
        </p:txBody>
      </p:sp>
      <p:sp>
        <p:nvSpPr>
          <p:cNvPr id="22552" name="TextBox 23">
            <a:extLst>
              <a:ext uri="{FF2B5EF4-FFF2-40B4-BE49-F238E27FC236}">
                <a16:creationId xmlns:a16="http://schemas.microsoft.com/office/drawing/2014/main" id="{1EB9A40C-4B9F-5EFE-5920-033F98BFDE8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62539" y="3506788"/>
            <a:ext cx="314325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5</a:t>
            </a:r>
          </a:p>
        </p:txBody>
      </p:sp>
      <p:sp>
        <p:nvSpPr>
          <p:cNvPr id="22553" name="TextBox 24">
            <a:extLst>
              <a:ext uri="{FF2B5EF4-FFF2-40B4-BE49-F238E27FC236}">
                <a16:creationId xmlns:a16="http://schemas.microsoft.com/office/drawing/2014/main" id="{8FD68812-069E-C131-A130-D4E09A77920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608638" y="1214439"/>
            <a:ext cx="1503362" cy="5222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23.0 kg/min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E465244-AA4D-0242-C36E-18EBBB058D27}"/>
              </a:ext>
            </a:extLst>
          </p:cNvPr>
          <p:cNvSpPr>
            <a:spLocks noChangeAspect="1"/>
          </p:cNvSpPr>
          <p:nvPr/>
        </p:nvSpPr>
        <p:spPr>
          <a:xfrm>
            <a:off x="5608638" y="3270251"/>
            <a:ext cx="1022350" cy="887413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3550BB19-1836-C521-B4CE-650FF6EFA698}"/>
              </a:ext>
            </a:extLst>
          </p:cNvPr>
          <p:cNvCxnSpPr>
            <a:cxnSpLocks/>
            <a:stCxn id="26" idx="0"/>
          </p:cNvCxnSpPr>
          <p:nvPr/>
        </p:nvCxnSpPr>
        <p:spPr>
          <a:xfrm rot="5400000" flipH="1" flipV="1">
            <a:off x="7215982" y="1675607"/>
            <a:ext cx="498475" cy="2690812"/>
          </a:xfrm>
          <a:prstGeom prst="bentConnector2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C5B868E2-B034-8306-E08F-1A4AF41D4202}"/>
              </a:ext>
            </a:extLst>
          </p:cNvPr>
          <p:cNvCxnSpPr>
            <a:cxnSpLocks noChangeAspect="1"/>
          </p:cNvCxnSpPr>
          <p:nvPr/>
        </p:nvCxnSpPr>
        <p:spPr>
          <a:xfrm rot="16200000" flipH="1">
            <a:off x="6318251" y="3960813"/>
            <a:ext cx="511175" cy="908050"/>
          </a:xfrm>
          <a:prstGeom prst="bentConnector2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023A7882-9971-CE8C-133D-83D329CABCC9}"/>
              </a:ext>
            </a:extLst>
          </p:cNvPr>
          <p:cNvSpPr>
            <a:spLocks noChangeAspect="1"/>
          </p:cNvSpPr>
          <p:nvPr/>
        </p:nvSpPr>
        <p:spPr>
          <a:xfrm>
            <a:off x="6475414" y="2603500"/>
            <a:ext cx="312737" cy="31273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4592E02-F3EA-F575-8FF2-A0CA3C3FD106}"/>
              </a:ext>
            </a:extLst>
          </p:cNvPr>
          <p:cNvSpPr>
            <a:spLocks noChangeAspect="1"/>
          </p:cNvSpPr>
          <p:nvPr/>
        </p:nvSpPr>
        <p:spPr>
          <a:xfrm>
            <a:off x="6475414" y="4514850"/>
            <a:ext cx="312737" cy="31273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82" name="TextBox 30">
            <a:extLst>
              <a:ext uri="{FF2B5EF4-FFF2-40B4-BE49-F238E27FC236}">
                <a16:creationId xmlns:a16="http://schemas.microsoft.com/office/drawing/2014/main" id="{06E760E5-319B-BDFC-EC8D-FD378AE5F27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608638" y="3246439"/>
            <a:ext cx="10223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ea typeface="Helvetica Light" panose="020B0403020202020204" pitchFamily="34" charset="0"/>
                <a:cs typeface="Helvetica Light" panose="020B0403020202020204" pitchFamily="34" charset="0"/>
              </a:rPr>
              <a:t>Liquid-gas separator 100ºC</a:t>
            </a:r>
          </a:p>
        </p:txBody>
      </p:sp>
      <p:sp>
        <p:nvSpPr>
          <p:cNvPr id="22560" name="TextBox 31">
            <a:extLst>
              <a:ext uri="{FF2B5EF4-FFF2-40B4-BE49-F238E27FC236}">
                <a16:creationId xmlns:a16="http://schemas.microsoft.com/office/drawing/2014/main" id="{6A8DE53A-1957-986A-0A71-B5A5EDDBE90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483350" y="2565400"/>
            <a:ext cx="312738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6</a:t>
            </a:r>
          </a:p>
        </p:txBody>
      </p:sp>
      <p:sp>
        <p:nvSpPr>
          <p:cNvPr id="22561" name="TextBox 32">
            <a:extLst>
              <a:ext uri="{FF2B5EF4-FFF2-40B4-BE49-F238E27FC236}">
                <a16:creationId xmlns:a16="http://schemas.microsoft.com/office/drawing/2014/main" id="{40F12161-BFC1-2AD6-2019-827D93E027F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483350" y="4476750"/>
            <a:ext cx="312738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7</a:t>
            </a:r>
          </a:p>
        </p:txBody>
      </p:sp>
      <p:sp>
        <p:nvSpPr>
          <p:cNvPr id="22562" name="TextBox 33">
            <a:extLst>
              <a:ext uri="{FF2B5EF4-FFF2-40B4-BE49-F238E27FC236}">
                <a16:creationId xmlns:a16="http://schemas.microsoft.com/office/drawing/2014/main" id="{8D04CC02-CC00-C1F7-61BF-488C2151B6F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889750" y="2246314"/>
            <a:ext cx="1504950" cy="5222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17.0 kg/min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976DEF8-D1BF-E7F9-F797-C5FC4EBA5E1C}"/>
              </a:ext>
            </a:extLst>
          </p:cNvPr>
          <p:cNvSpPr>
            <a:spLocks noChangeAspect="1"/>
          </p:cNvSpPr>
          <p:nvPr/>
        </p:nvSpPr>
        <p:spPr>
          <a:xfrm>
            <a:off x="7035800" y="4200526"/>
            <a:ext cx="1022350" cy="887413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A8AEF8AB-4872-95A3-D3F5-0AF325C2D201}"/>
              </a:ext>
            </a:extLst>
          </p:cNvPr>
          <p:cNvCxnSpPr>
            <a:cxnSpLocks/>
            <a:stCxn id="35" idx="0"/>
          </p:cNvCxnSpPr>
          <p:nvPr/>
        </p:nvCxnSpPr>
        <p:spPr>
          <a:xfrm rot="5400000" flipH="1" flipV="1">
            <a:off x="7928769" y="3318669"/>
            <a:ext cx="500062" cy="1263650"/>
          </a:xfrm>
          <a:prstGeom prst="bentConnector2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04B082F9-028F-31D6-84B6-44752B051EEE}"/>
              </a:ext>
            </a:extLst>
          </p:cNvPr>
          <p:cNvCxnSpPr>
            <a:cxnSpLocks/>
          </p:cNvCxnSpPr>
          <p:nvPr/>
        </p:nvCxnSpPr>
        <p:spPr>
          <a:xfrm>
            <a:off x="7546975" y="5089526"/>
            <a:ext cx="1263650" cy="511175"/>
          </a:xfrm>
          <a:prstGeom prst="bentConnector3">
            <a:avLst>
              <a:gd name="adj1" fmla="val 270"/>
            </a:avLst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D7006534-2C7B-2BAF-D02D-4708B1549A58}"/>
              </a:ext>
            </a:extLst>
          </p:cNvPr>
          <p:cNvSpPr>
            <a:spLocks noChangeAspect="1"/>
          </p:cNvSpPr>
          <p:nvPr/>
        </p:nvSpPr>
        <p:spPr>
          <a:xfrm>
            <a:off x="7902575" y="3532189"/>
            <a:ext cx="312738" cy="312737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601CE0F-5A51-5563-5EDB-725A558F8814}"/>
              </a:ext>
            </a:extLst>
          </p:cNvPr>
          <p:cNvSpPr>
            <a:spLocks noChangeAspect="1"/>
          </p:cNvSpPr>
          <p:nvPr/>
        </p:nvSpPr>
        <p:spPr>
          <a:xfrm>
            <a:off x="7902575" y="5443539"/>
            <a:ext cx="312738" cy="314325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91" name="TextBox 39">
            <a:extLst>
              <a:ext uri="{FF2B5EF4-FFF2-40B4-BE49-F238E27FC236}">
                <a16:creationId xmlns:a16="http://schemas.microsoft.com/office/drawing/2014/main" id="{9909784A-5805-EA66-A829-EA0AB741DB7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035800" y="4175125"/>
            <a:ext cx="10223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>
                <a:ea typeface="Helvetica Light" panose="020B0403020202020204" pitchFamily="34" charset="0"/>
                <a:cs typeface="Helvetica Light" panose="020B0403020202020204" pitchFamily="34" charset="0"/>
              </a:rPr>
              <a:t>Liquid-gas separator 100ºC</a:t>
            </a:r>
          </a:p>
        </p:txBody>
      </p:sp>
      <p:sp>
        <p:nvSpPr>
          <p:cNvPr id="22569" name="TextBox 40">
            <a:extLst>
              <a:ext uri="{FF2B5EF4-FFF2-40B4-BE49-F238E27FC236}">
                <a16:creationId xmlns:a16="http://schemas.microsoft.com/office/drawing/2014/main" id="{E4BBA6F8-B311-D70D-FFFF-A747EDB6703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910514" y="3494089"/>
            <a:ext cx="31273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8</a:t>
            </a:r>
          </a:p>
        </p:txBody>
      </p:sp>
      <p:sp>
        <p:nvSpPr>
          <p:cNvPr id="22570" name="TextBox 41">
            <a:extLst>
              <a:ext uri="{FF2B5EF4-FFF2-40B4-BE49-F238E27FC236}">
                <a16:creationId xmlns:a16="http://schemas.microsoft.com/office/drawing/2014/main" id="{E4C59A43-F76B-67F4-B2F3-23C3550CD45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910514" y="5407025"/>
            <a:ext cx="312737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9</a:t>
            </a:r>
          </a:p>
        </p:txBody>
      </p:sp>
      <p:sp>
        <p:nvSpPr>
          <p:cNvPr id="22571" name="TextBox 42">
            <a:extLst>
              <a:ext uri="{FF2B5EF4-FFF2-40B4-BE49-F238E27FC236}">
                <a16:creationId xmlns:a16="http://schemas.microsoft.com/office/drawing/2014/main" id="{52C0DAC9-A9B9-F61C-0ACF-417DB2DB1E7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011988" y="2981325"/>
            <a:ext cx="1503362" cy="522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>
                <a:latin typeface="+mn-lt"/>
                <a:cs typeface="Helvetica Light" pitchFamily="34" charset="0"/>
              </a:rPr>
              <a:t>13.0 kg/min</a:t>
            </a:r>
          </a:p>
        </p:txBody>
      </p:sp>
      <p:sp>
        <p:nvSpPr>
          <p:cNvPr id="10" name="TextBox 36">
            <a:extLst>
              <a:ext uri="{FF2B5EF4-FFF2-40B4-BE49-F238E27FC236}">
                <a16:creationId xmlns:a16="http://schemas.microsoft.com/office/drawing/2014/main" id="{66186D93-50B8-ACA5-0B1A-270CAE582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971" y="529581"/>
            <a:ext cx="2344736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600" b="1" u="sng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Assumptions</a:t>
            </a: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steady state.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no reaction.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5510FF-3A74-7E57-3ECA-2F95499D1EE8}"/>
              </a:ext>
            </a:extLst>
          </p:cNvPr>
          <p:cNvSpPr/>
          <p:nvPr/>
        </p:nvSpPr>
        <p:spPr>
          <a:xfrm>
            <a:off x="2713396" y="1305358"/>
            <a:ext cx="1137880" cy="1018743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6264A-289B-CA4E-2B54-F6AD19C26AC6}"/>
              </a:ext>
            </a:extLst>
          </p:cNvPr>
          <p:cNvSpPr/>
          <p:nvPr/>
        </p:nvSpPr>
        <p:spPr>
          <a:xfrm>
            <a:off x="4115773" y="2227947"/>
            <a:ext cx="1137880" cy="1018743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FC5D27-2A02-CC60-9330-78E15B98CA2D}"/>
              </a:ext>
            </a:extLst>
          </p:cNvPr>
          <p:cNvSpPr/>
          <p:nvPr/>
        </p:nvSpPr>
        <p:spPr>
          <a:xfrm>
            <a:off x="5554967" y="3186530"/>
            <a:ext cx="1137880" cy="1018743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1869F8-0128-05C4-D3E3-EB9861CA4CFE}"/>
              </a:ext>
            </a:extLst>
          </p:cNvPr>
          <p:cNvSpPr/>
          <p:nvPr/>
        </p:nvSpPr>
        <p:spPr>
          <a:xfrm>
            <a:off x="6982549" y="4132367"/>
            <a:ext cx="1137880" cy="1018743"/>
          </a:xfrm>
          <a:prstGeom prst="rect">
            <a:avLst/>
          </a:prstGeom>
          <a:noFill/>
          <a:ln w="57150" cmpd="sng">
            <a:solidFill>
              <a:srgbClr val="9D85BD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AE0383-E466-D08A-C704-296BBE760636}"/>
              </a:ext>
            </a:extLst>
          </p:cNvPr>
          <p:cNvSpPr/>
          <p:nvPr/>
        </p:nvSpPr>
        <p:spPr>
          <a:xfrm>
            <a:off x="2374286" y="1114851"/>
            <a:ext cx="6020413" cy="4705350"/>
          </a:xfrm>
          <a:prstGeom prst="rect">
            <a:avLst/>
          </a:prstGeom>
          <a:noFill/>
          <a:ln w="57150" cmpd="sng">
            <a:solidFill>
              <a:srgbClr val="9BBF9C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EEC3A83-336D-6131-B30B-647D2FB1B752}"/>
              </a:ext>
            </a:extLst>
          </p:cNvPr>
          <p:cNvSpPr/>
          <p:nvPr/>
        </p:nvSpPr>
        <p:spPr>
          <a:xfrm>
            <a:off x="2354917" y="1108159"/>
            <a:ext cx="6020413" cy="4705350"/>
          </a:xfrm>
          <a:prstGeom prst="rect">
            <a:avLst/>
          </a:prstGeom>
          <a:solidFill>
            <a:schemeClr val="bg1"/>
          </a:solidFill>
          <a:ln w="57150" cmpd="sng">
            <a:solidFill>
              <a:srgbClr val="9BBF9C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0" dirty="0">
                <a:solidFill>
                  <a:srgbClr val="9BBF9C"/>
                </a:solidFill>
              </a:rPr>
              <a:t>liquid-gas</a:t>
            </a:r>
            <a:br>
              <a:rPr lang="en-US" sz="5500" dirty="0">
                <a:solidFill>
                  <a:srgbClr val="9BBF9C"/>
                </a:solidFill>
              </a:rPr>
            </a:br>
            <a:r>
              <a:rPr lang="en-US" sz="5500" dirty="0">
                <a:solidFill>
                  <a:srgbClr val="9BBF9C"/>
                </a:solidFill>
              </a:rPr>
              <a:t>separator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EE4C756-EC24-CE3C-344C-B02AB9D3E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134" y="4539080"/>
            <a:ext cx="1314450" cy="923330"/>
          </a:xfrm>
          <a:prstGeom prst="rect">
            <a:avLst/>
          </a:prstGeom>
          <a:solidFill>
            <a:srgbClr val="9BBF9C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 dirty="0">
                <a:solidFill>
                  <a:schemeClr val="bg1"/>
                </a:solidFill>
                <a:latin typeface="+mn-lt"/>
              </a:rPr>
              <a:t>Overall System Boundary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4" grpId="0" animBg="1"/>
      <p:bldP spid="15" grpId="0" animBg="1"/>
      <p:bldP spid="22" grpId="0" animBg="1"/>
      <p:bldP spid="52" grpId="0" animBg="1"/>
      <p:bldP spid="5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9291E1F-0A11-AF07-930E-06A6F236BB4C}"/>
              </a:ext>
            </a:extLst>
          </p:cNvPr>
          <p:cNvCxnSpPr>
            <a:cxnSpLocks noChangeAspect="1"/>
          </p:cNvCxnSpPr>
          <p:nvPr/>
        </p:nvCxnSpPr>
        <p:spPr>
          <a:xfrm>
            <a:off x="4991226" y="696437"/>
            <a:ext cx="2131469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A34F1A5-27F2-A986-321D-2FE1E6B97B8C}"/>
              </a:ext>
            </a:extLst>
          </p:cNvPr>
          <p:cNvCxnSpPr>
            <a:cxnSpLocks noChangeAspect="1"/>
          </p:cNvCxnSpPr>
          <p:nvPr/>
        </p:nvCxnSpPr>
        <p:spPr>
          <a:xfrm>
            <a:off x="848179" y="1685784"/>
            <a:ext cx="1189037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1A11D379-03EB-8183-0186-9D5892CFE348}"/>
              </a:ext>
            </a:extLst>
          </p:cNvPr>
          <p:cNvSpPr>
            <a:spLocks noChangeAspect="1"/>
          </p:cNvSpPr>
          <p:nvPr/>
        </p:nvSpPr>
        <p:spPr>
          <a:xfrm>
            <a:off x="981533" y="1528622"/>
            <a:ext cx="312738" cy="314325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ea typeface="Helvetica Light" panose="020B0403020202020204" pitchFamily="34" charset="0"/>
              <a:cs typeface="Helvetica Light" panose="020B0403020202020204" pitchFamily="34" charset="0"/>
            </a:endParaRPr>
          </a:p>
        </p:txBody>
      </p:sp>
      <p:sp>
        <p:nvSpPr>
          <p:cNvPr id="23562" name="TextBox 9">
            <a:extLst>
              <a:ext uri="{FF2B5EF4-FFF2-40B4-BE49-F238E27FC236}">
                <a16:creationId xmlns:a16="http://schemas.microsoft.com/office/drawing/2014/main" id="{82A600B8-8FFC-D57B-E6A9-619B19BB60E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987883" y="1490521"/>
            <a:ext cx="312738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 dirty="0">
                <a:latin typeface="+mn-lt"/>
                <a:cs typeface="Helvetica Light" pitchFamily="34" charset="0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FF45E9-010F-9E6D-A770-100DAAAFC52E}"/>
              </a:ext>
            </a:extLst>
          </p:cNvPr>
          <p:cNvSpPr txBox="1">
            <a:spLocks noChangeAspect="1"/>
          </p:cNvSpPr>
          <p:nvPr/>
        </p:nvSpPr>
        <p:spPr>
          <a:xfrm>
            <a:off x="374148" y="937118"/>
            <a:ext cx="131445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Helvetica Light"/>
              </a:rPr>
              <a:t>99.0% </a:t>
            </a:r>
            <a:r>
              <a:rPr lang="en-US" sz="1400" dirty="0">
                <a:solidFill>
                  <a:srgbClr val="00B0F0"/>
                </a:solidFill>
                <a:latin typeface="+mn-lt"/>
                <a:cs typeface="Helvetica Light"/>
              </a:rPr>
              <a:t>water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Helvetica Light"/>
              </a:rPr>
              <a:t>1.0 %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</a:p>
        </p:txBody>
      </p:sp>
      <p:sp>
        <p:nvSpPr>
          <p:cNvPr id="23566" name="TextBox 13">
            <a:extLst>
              <a:ext uri="{FF2B5EF4-FFF2-40B4-BE49-F238E27FC236}">
                <a16:creationId xmlns:a16="http://schemas.microsoft.com/office/drawing/2014/main" id="{B41605BA-B6A0-581E-DF6B-6479F9E62C6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09774" y="1896013"/>
            <a:ext cx="1144587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100. kg/min</a:t>
            </a:r>
          </a:p>
        </p:txBody>
      </p:sp>
      <p:sp>
        <p:nvSpPr>
          <p:cNvPr id="23567" name="TextBox 14">
            <a:extLst>
              <a:ext uri="{FF2B5EF4-FFF2-40B4-BE49-F238E27FC236}">
                <a16:creationId xmlns:a16="http://schemas.microsoft.com/office/drawing/2014/main" id="{E2326F12-8A82-01CC-74EA-3C7E6C983BF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130634" y="278096"/>
            <a:ext cx="150495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26.0 kg/min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0A481-440D-64AD-8A9B-9D67A24CB7B2}"/>
              </a:ext>
            </a:extLst>
          </p:cNvPr>
          <p:cNvSpPr txBox="1"/>
          <p:nvPr/>
        </p:nvSpPr>
        <p:spPr>
          <a:xfrm>
            <a:off x="7189712" y="2328658"/>
            <a:ext cx="15843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B0F0"/>
                </a:solidFill>
                <a:latin typeface="+mn-lt"/>
                <a:cs typeface="Helvetica Light"/>
              </a:rPr>
              <a:t>Water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</a:p>
        </p:txBody>
      </p:sp>
      <p:sp>
        <p:nvSpPr>
          <p:cNvPr id="23577" name="TextBox 24">
            <a:extLst>
              <a:ext uri="{FF2B5EF4-FFF2-40B4-BE49-F238E27FC236}">
                <a16:creationId xmlns:a16="http://schemas.microsoft.com/office/drawing/2014/main" id="{53D038B3-E233-B7F6-B766-A778BF76CBE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164804" y="828958"/>
            <a:ext cx="1503362" cy="5222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23.0 kg/min</a:t>
            </a:r>
          </a:p>
        </p:txBody>
      </p:sp>
      <p:sp>
        <p:nvSpPr>
          <p:cNvPr id="23586" name="TextBox 33">
            <a:extLst>
              <a:ext uri="{FF2B5EF4-FFF2-40B4-BE49-F238E27FC236}">
                <a16:creationId xmlns:a16="http://schemas.microsoft.com/office/drawing/2014/main" id="{4A3D3E9A-4C5E-C97A-4A2C-65ACC36A5BB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158039" y="1342757"/>
            <a:ext cx="1504950" cy="5222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17.0 kg/min</a:t>
            </a:r>
          </a:p>
        </p:txBody>
      </p:sp>
      <p:sp>
        <p:nvSpPr>
          <p:cNvPr id="23595" name="TextBox 42">
            <a:extLst>
              <a:ext uri="{FF2B5EF4-FFF2-40B4-BE49-F238E27FC236}">
                <a16:creationId xmlns:a16="http://schemas.microsoft.com/office/drawing/2014/main" id="{2689F8FF-C004-0E58-DB9C-522AE1C9BF8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122695" y="1840274"/>
            <a:ext cx="1503362" cy="522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100.0 % </a:t>
            </a:r>
            <a:r>
              <a:rPr lang="en-US" altLang="en-US" sz="1400" dirty="0">
                <a:solidFill>
                  <a:srgbClr val="00B0F0"/>
                </a:solidFill>
                <a:latin typeface="+mn-lt"/>
                <a:cs typeface="Helvetica Light" pitchFamily="34" charset="0"/>
              </a:rPr>
              <a:t>steam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400" dirty="0">
                <a:latin typeface="+mn-lt"/>
                <a:cs typeface="Helvetica Light" pitchFamily="34" charset="0"/>
              </a:rPr>
              <a:t>13.0 kg/min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557FEC4-3FEA-463D-F534-B985A428D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14" y="3289402"/>
            <a:ext cx="36861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T,1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=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T,2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+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T,4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+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T,6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+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T,8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+ </a:t>
            </a:r>
            <a:r>
              <a:rPr lang="en-US" altLang="en-US" sz="2000" dirty="0">
                <a:solidFill>
                  <a:srgbClr val="FF0000"/>
                </a:solidFill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solidFill>
                  <a:srgbClr val="FF0000"/>
                </a:solidFill>
                <a:ea typeface="Helvetica Light" panose="020B0403020202020204" pitchFamily="34" charset="0"/>
                <a:cs typeface="Helvetica Light" panose="020B0403020202020204" pitchFamily="34" charset="0"/>
              </a:rPr>
              <a:t>T,9</a:t>
            </a:r>
            <a:endParaRPr lang="en-US" altLang="en-US" sz="2000" dirty="0">
              <a:solidFill>
                <a:srgbClr val="FF0000"/>
              </a:solidFill>
              <a:ea typeface="Helvetica Light" panose="020B0403020202020204" pitchFamily="34" charset="0"/>
              <a:cs typeface="Helvetica Light" panose="020B0403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2B6EC44-324E-DF3D-B83E-DCA8E4E37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14" y="2925041"/>
            <a:ext cx="3867150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Rate in = Rate out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6B22DC2-C287-D0DA-F386-A8E52E29B8F7}"/>
              </a:ext>
            </a:extLst>
          </p:cNvPr>
          <p:cNvSpPr txBox="1"/>
          <p:nvPr/>
        </p:nvSpPr>
        <p:spPr>
          <a:xfrm>
            <a:off x="494213" y="4893911"/>
            <a:ext cx="38671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Helvetica Light"/>
              </a:rPr>
              <a:t>Rate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  <a:r>
              <a:rPr lang="en-US" sz="2000" dirty="0">
                <a:latin typeface="+mn-lt"/>
                <a:cs typeface="Helvetica Light"/>
              </a:rPr>
              <a:t> in = Rate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+mn-lt"/>
                <a:cs typeface="Helvetica Light"/>
              </a:rPr>
              <a:t>solids</a:t>
            </a:r>
            <a:r>
              <a:rPr lang="en-US" sz="2000" dirty="0">
                <a:latin typeface="+mn-lt"/>
                <a:cs typeface="Helvetica Light"/>
              </a:rPr>
              <a:t> out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D8FEB57-AEF1-BB81-DDCC-16DC2E73A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13" y="5294021"/>
            <a:ext cx="3687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S,1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=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S,2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+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S,4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+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S,6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+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S,8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+ </a:t>
            </a:r>
            <a:r>
              <a:rPr lang="en-US" altLang="en-US" sz="2000" dirty="0">
                <a:solidFill>
                  <a:srgbClr val="FF0000"/>
                </a:solidFill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solidFill>
                  <a:srgbClr val="FF0000"/>
                </a:solidFill>
                <a:ea typeface="Helvetica Light" panose="020B0403020202020204" pitchFamily="34" charset="0"/>
                <a:cs typeface="Helvetica Light" panose="020B0403020202020204" pitchFamily="34" charset="0"/>
              </a:rPr>
              <a:t>S,9</a:t>
            </a:r>
            <a:endParaRPr lang="en-US" altLang="en-US" sz="2000" dirty="0">
              <a:solidFill>
                <a:srgbClr val="FF0000"/>
              </a:solidFill>
              <a:ea typeface="Helvetica Light" panose="020B0403020202020204" pitchFamily="34" charset="0"/>
              <a:cs typeface="Helvetica Light" panose="020B0403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D33B30C-3103-D358-683A-B145582F6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13" y="6101197"/>
            <a:ext cx="3687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S,9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=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S,1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= 1. kg/min</a:t>
            </a:r>
            <a:endParaRPr lang="en-US" altLang="en-US" sz="2000" dirty="0">
              <a:solidFill>
                <a:srgbClr val="FF0000"/>
              </a:solidFill>
              <a:ea typeface="Helvetica Light" panose="020B0403020202020204" pitchFamily="34" charset="0"/>
              <a:cs typeface="Helvetica Light" panose="020B0403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7A8B5D-68CD-0289-57D9-97C1A467B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13" y="5697609"/>
            <a:ext cx="3687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S,1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= 0 + 0 + 0 + 0 + </a:t>
            </a:r>
            <a:r>
              <a:rPr lang="en-US" altLang="en-US" sz="2000" dirty="0">
                <a:solidFill>
                  <a:srgbClr val="FF0000"/>
                </a:solidFill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solidFill>
                  <a:srgbClr val="FF0000"/>
                </a:solidFill>
                <a:ea typeface="Helvetica Light" panose="020B0403020202020204" pitchFamily="34" charset="0"/>
                <a:cs typeface="Helvetica Light" panose="020B0403020202020204" pitchFamily="34" charset="0"/>
              </a:rPr>
              <a:t>S,9</a:t>
            </a:r>
            <a:endParaRPr lang="en-US" altLang="en-US" sz="2000" dirty="0">
              <a:solidFill>
                <a:srgbClr val="FF0000"/>
              </a:solidFill>
              <a:ea typeface="Helvetica Light" panose="020B0403020202020204" pitchFamily="34" charset="0"/>
              <a:cs typeface="Helvetica Light" panose="020B0403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DCAC2BE-6CA8-AB4A-8A9C-F83046751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580" y="3382251"/>
            <a:ext cx="560691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dirty="0">
                <a:solidFill>
                  <a:srgbClr val="9D85BD"/>
                </a:solidFill>
                <a:latin typeface="+mn-lt"/>
                <a:cs typeface="Helvetica Light" pitchFamily="34" charset="0"/>
              </a:rPr>
              <a:t>Mole/mass fractions must sum to 1!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922348E-91FB-9F72-0F4E-97877B7342BC}"/>
              </a:ext>
            </a:extLst>
          </p:cNvPr>
          <p:cNvSpPr txBox="1"/>
          <p:nvPr/>
        </p:nvSpPr>
        <p:spPr>
          <a:xfrm>
            <a:off x="6003850" y="3823430"/>
            <a:ext cx="27701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000" dirty="0">
                <a:latin typeface="+mn-lt"/>
                <a:ea typeface="MS PGothic" panose="020B0600070205080204" pitchFamily="34" charset="-128"/>
              </a:rPr>
              <a:t>X</a:t>
            </a:r>
            <a:r>
              <a:rPr lang="en-US" altLang="en-US" sz="2000" baseline="-25000" dirty="0">
                <a:latin typeface="+mn-lt"/>
                <a:ea typeface="MS PGothic" panose="020B0600070205080204" pitchFamily="34" charset="-128"/>
              </a:rPr>
              <a:t>W,9</a:t>
            </a:r>
            <a:r>
              <a:rPr lang="en-US" altLang="en-US" sz="2000" dirty="0">
                <a:latin typeface="+mn-lt"/>
                <a:ea typeface="MS PGothic" panose="020B0600070205080204" pitchFamily="34" charset="-128"/>
              </a:rPr>
              <a:t> + X</a:t>
            </a:r>
            <a:r>
              <a:rPr lang="en-US" altLang="en-US" sz="2000" baseline="-25000" dirty="0">
                <a:latin typeface="+mn-lt"/>
                <a:ea typeface="MS PGothic" panose="020B0600070205080204" pitchFamily="34" charset="-128"/>
              </a:rPr>
              <a:t>S,9</a:t>
            </a:r>
            <a:r>
              <a:rPr lang="en-US" altLang="en-US" sz="2000" dirty="0">
                <a:latin typeface="+mn-lt"/>
                <a:ea typeface="MS PGothic" panose="020B0600070205080204" pitchFamily="34" charset="-128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000" dirty="0">
                <a:latin typeface="+mn-lt"/>
                <a:ea typeface="MS PGothic" panose="020B0600070205080204" pitchFamily="34" charset="-128"/>
              </a:rPr>
              <a:t>X</a:t>
            </a:r>
            <a:r>
              <a:rPr lang="en-US" altLang="en-US" sz="2000" baseline="-25000" dirty="0">
                <a:latin typeface="+mn-lt"/>
                <a:ea typeface="MS PGothic" panose="020B0600070205080204" pitchFamily="34" charset="-128"/>
              </a:rPr>
              <a:t>S,9</a:t>
            </a:r>
            <a:r>
              <a:rPr lang="en-US" altLang="en-US" sz="2000" dirty="0">
                <a:latin typeface="+mn-lt"/>
                <a:ea typeface="MS PGothic" panose="020B0600070205080204" pitchFamily="34" charset="-128"/>
              </a:rPr>
              <a:t> = 1 - (</a:t>
            </a:r>
            <a:r>
              <a:rPr lang="en-US" altLang="en-US" sz="2000" dirty="0">
                <a:solidFill>
                  <a:srgbClr val="00B0F0"/>
                </a:solidFill>
                <a:latin typeface="+mn-lt"/>
                <a:ea typeface="MS PGothic" panose="020B0600070205080204" pitchFamily="34" charset="-128"/>
              </a:rPr>
              <a:t>20</a:t>
            </a:r>
            <a:r>
              <a:rPr lang="en-US" altLang="en-US" sz="2000" dirty="0">
                <a:latin typeface="+mn-lt"/>
                <a:ea typeface="MS PGothic" panose="020B0600070205080204" pitchFamily="34" charset="-128"/>
              </a:rPr>
              <a:t>/21) = </a:t>
            </a:r>
            <a:r>
              <a:rPr lang="en-US" altLang="en-US" sz="2000" dirty="0">
                <a:solidFill>
                  <a:schemeClr val="accent3">
                    <a:lumMod val="75000"/>
                  </a:schemeClr>
                </a:solidFill>
                <a:latin typeface="+mn-lt"/>
                <a:ea typeface="MS PGothic" panose="020B0600070205080204" pitchFamily="34" charset="-128"/>
              </a:rPr>
              <a:t>0.05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A731C5-778A-061E-67F3-CF811379DD95}"/>
              </a:ext>
            </a:extLst>
          </p:cNvPr>
          <p:cNvSpPr txBox="1"/>
          <p:nvPr/>
        </p:nvSpPr>
        <p:spPr>
          <a:xfrm>
            <a:off x="6003850" y="4726273"/>
            <a:ext cx="27701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X</a:t>
            </a:r>
            <a:r>
              <a:rPr lang="en-US" altLang="en-US" sz="2000" baseline="-25000" dirty="0">
                <a:ea typeface="MS PGothic" panose="020B0600070205080204" pitchFamily="34" charset="-128"/>
              </a:rPr>
              <a:t>W,9</a:t>
            </a:r>
            <a:r>
              <a:rPr lang="en-US" altLang="en-US" sz="2000" dirty="0">
                <a:ea typeface="MS PGothic" panose="020B0600070205080204" pitchFamily="34" charset="-128"/>
              </a:rPr>
              <a:t> = 1 - 0.05 = </a:t>
            </a:r>
            <a:r>
              <a:rPr lang="en-US" altLang="en-US" sz="2000" dirty="0">
                <a:solidFill>
                  <a:schemeClr val="accent3">
                    <a:lumMod val="75000"/>
                  </a:schemeClr>
                </a:solidFill>
                <a:ea typeface="MS PGothic" panose="020B0600070205080204" pitchFamily="34" charset="-128"/>
              </a:rPr>
              <a:t>0.95</a:t>
            </a:r>
          </a:p>
        </p:txBody>
      </p:sp>
      <p:sp>
        <p:nvSpPr>
          <p:cNvPr id="12" name="TextBox 36">
            <a:extLst>
              <a:ext uri="{FF2B5EF4-FFF2-40B4-BE49-F238E27FC236}">
                <a16:creationId xmlns:a16="http://schemas.microsoft.com/office/drawing/2014/main" id="{A9BBB183-BA1A-5D87-97D5-9BD13D4D5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971" y="529581"/>
            <a:ext cx="2344736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600" b="1" u="sng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Assumptions</a:t>
            </a: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steady state.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Assume no reaction.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AB13D5-B1EB-2C7B-B007-B3A51440ED7C}"/>
              </a:ext>
            </a:extLst>
          </p:cNvPr>
          <p:cNvSpPr/>
          <p:nvPr/>
        </p:nvSpPr>
        <p:spPr>
          <a:xfrm>
            <a:off x="2076574" y="562919"/>
            <a:ext cx="2914652" cy="2081964"/>
          </a:xfrm>
          <a:prstGeom prst="rect">
            <a:avLst/>
          </a:prstGeom>
          <a:solidFill>
            <a:schemeClr val="bg1"/>
          </a:solidFill>
          <a:ln w="57150" cmpd="sng">
            <a:solidFill>
              <a:srgbClr val="9BBF9C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rgbClr val="9BBF9C"/>
                </a:solidFill>
              </a:rPr>
              <a:t>liquid-gas separator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646BEF8-9295-619B-FEA3-BFBD20657C49}"/>
              </a:ext>
            </a:extLst>
          </p:cNvPr>
          <p:cNvCxnSpPr>
            <a:cxnSpLocks noChangeAspect="1"/>
          </p:cNvCxnSpPr>
          <p:nvPr/>
        </p:nvCxnSpPr>
        <p:spPr>
          <a:xfrm>
            <a:off x="5030265" y="1142179"/>
            <a:ext cx="2131469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26B38C8-D8D5-727A-87EE-AED5F4163626}"/>
              </a:ext>
            </a:extLst>
          </p:cNvPr>
          <p:cNvCxnSpPr>
            <a:cxnSpLocks noChangeAspect="1"/>
          </p:cNvCxnSpPr>
          <p:nvPr/>
        </p:nvCxnSpPr>
        <p:spPr>
          <a:xfrm>
            <a:off x="5030265" y="1587921"/>
            <a:ext cx="2131469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037904E-9EB2-FC66-E4A0-5C320B5D3A44}"/>
              </a:ext>
            </a:extLst>
          </p:cNvPr>
          <p:cNvCxnSpPr>
            <a:cxnSpLocks noChangeAspect="1"/>
          </p:cNvCxnSpPr>
          <p:nvPr/>
        </p:nvCxnSpPr>
        <p:spPr>
          <a:xfrm>
            <a:off x="5030265" y="2033663"/>
            <a:ext cx="2131469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32BB6C1-8A0F-E0AE-92DE-77A28918D6A2}"/>
              </a:ext>
            </a:extLst>
          </p:cNvPr>
          <p:cNvCxnSpPr>
            <a:cxnSpLocks noChangeAspect="1"/>
          </p:cNvCxnSpPr>
          <p:nvPr/>
        </p:nvCxnSpPr>
        <p:spPr>
          <a:xfrm>
            <a:off x="5030265" y="2479407"/>
            <a:ext cx="2131469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092A4714-7C52-24E2-12DF-6029A2724E9D}"/>
              </a:ext>
            </a:extLst>
          </p:cNvPr>
          <p:cNvSpPr>
            <a:spLocks noChangeAspect="1"/>
          </p:cNvSpPr>
          <p:nvPr/>
        </p:nvSpPr>
        <p:spPr>
          <a:xfrm>
            <a:off x="6603800" y="545966"/>
            <a:ext cx="312738" cy="312737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63" name="TextBox 10">
            <a:extLst>
              <a:ext uri="{FF2B5EF4-FFF2-40B4-BE49-F238E27FC236}">
                <a16:creationId xmlns:a16="http://schemas.microsoft.com/office/drawing/2014/main" id="{733B7919-6229-6A1C-B906-687E79B8EE6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611739" y="507866"/>
            <a:ext cx="31273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DA253ED-64D1-7B32-45D8-C862FB49C7F3}"/>
              </a:ext>
            </a:extLst>
          </p:cNvPr>
          <p:cNvSpPr>
            <a:spLocks noChangeAspect="1"/>
          </p:cNvSpPr>
          <p:nvPr/>
        </p:nvSpPr>
        <p:spPr>
          <a:xfrm>
            <a:off x="6616916" y="991714"/>
            <a:ext cx="314325" cy="31273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75" name="TextBox 22">
            <a:extLst>
              <a:ext uri="{FF2B5EF4-FFF2-40B4-BE49-F238E27FC236}">
                <a16:creationId xmlns:a16="http://schemas.microsoft.com/office/drawing/2014/main" id="{F88E517E-623F-D861-951F-C489CFE2BCE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624854" y="953614"/>
            <a:ext cx="314325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7C3ED51-FB25-BF7B-1555-4884D09A9700}"/>
              </a:ext>
            </a:extLst>
          </p:cNvPr>
          <p:cNvSpPr>
            <a:spLocks noChangeAspect="1"/>
          </p:cNvSpPr>
          <p:nvPr/>
        </p:nvSpPr>
        <p:spPr>
          <a:xfrm>
            <a:off x="6621012" y="1431732"/>
            <a:ext cx="312737" cy="312738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84" name="TextBox 31">
            <a:extLst>
              <a:ext uri="{FF2B5EF4-FFF2-40B4-BE49-F238E27FC236}">
                <a16:creationId xmlns:a16="http://schemas.microsoft.com/office/drawing/2014/main" id="{1134FFA2-EBE9-3847-9C22-2593D21232C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628948" y="1393632"/>
            <a:ext cx="312738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 dirty="0">
                <a:latin typeface="+mn-lt"/>
                <a:cs typeface="Helvetica Light" pitchFamily="34" charset="0"/>
              </a:rPr>
              <a:t>6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6BD547A-6226-6353-6C30-65BE0C8F06F2}"/>
              </a:ext>
            </a:extLst>
          </p:cNvPr>
          <p:cNvSpPr>
            <a:spLocks noChangeAspect="1"/>
          </p:cNvSpPr>
          <p:nvPr/>
        </p:nvSpPr>
        <p:spPr>
          <a:xfrm>
            <a:off x="6642568" y="1877016"/>
            <a:ext cx="312738" cy="312737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581599C-52D2-1E6A-00FE-201A8A7CE901}"/>
              </a:ext>
            </a:extLst>
          </p:cNvPr>
          <p:cNvSpPr>
            <a:spLocks noChangeAspect="1"/>
          </p:cNvSpPr>
          <p:nvPr/>
        </p:nvSpPr>
        <p:spPr>
          <a:xfrm>
            <a:off x="6642568" y="2312161"/>
            <a:ext cx="312738" cy="314325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93" name="TextBox 40">
            <a:extLst>
              <a:ext uri="{FF2B5EF4-FFF2-40B4-BE49-F238E27FC236}">
                <a16:creationId xmlns:a16="http://schemas.microsoft.com/office/drawing/2014/main" id="{5F9FA78A-81B0-0612-DB8A-96FA0497D05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650507" y="1838916"/>
            <a:ext cx="312737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8</a:t>
            </a:r>
          </a:p>
        </p:txBody>
      </p:sp>
      <p:sp>
        <p:nvSpPr>
          <p:cNvPr id="23594" name="TextBox 41">
            <a:extLst>
              <a:ext uri="{FF2B5EF4-FFF2-40B4-BE49-F238E27FC236}">
                <a16:creationId xmlns:a16="http://schemas.microsoft.com/office/drawing/2014/main" id="{1D7E1821-E47C-8E09-334F-3E4F5CFA991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650507" y="2275647"/>
            <a:ext cx="312737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1800">
                <a:latin typeface="+mn-lt"/>
                <a:cs typeface="Helvetica Light" pitchFamily="34" charset="0"/>
              </a:rPr>
              <a:t>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69E498-33AD-C262-E121-3BD7D9C89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13" y="3610286"/>
            <a:ext cx="4454797" cy="96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T,9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=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T,1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-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T,2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-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T,4 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-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T,6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- F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T,8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      = 100 - 26 - 23</a:t>
            </a:r>
            <a:r>
              <a:rPr lang="en-US" altLang="en-US" sz="2000" baseline="-25000" dirty="0">
                <a:ea typeface="Helvetica Light" panose="020B0403020202020204" pitchFamily="34" charset="0"/>
                <a:cs typeface="Helvetica Light" panose="020B0403020202020204" pitchFamily="34" charset="0"/>
              </a:rPr>
              <a:t> </a:t>
            </a:r>
            <a:r>
              <a:rPr lang="en-US" altLang="en-US" sz="2000" dirty="0">
                <a:ea typeface="Helvetica Light" panose="020B0403020202020204" pitchFamily="34" charset="0"/>
                <a:cs typeface="Helvetica Light" panose="020B0403020202020204" pitchFamily="34" charset="0"/>
              </a:rPr>
              <a:t>- 17 – 13 = 21.0 kg/min</a:t>
            </a:r>
            <a:endParaRPr lang="en-US" altLang="en-US" sz="2000" baseline="-25000" dirty="0">
              <a:ea typeface="Helvetica Light" panose="020B0403020202020204" pitchFamily="34" charset="0"/>
              <a:cs typeface="Helvetica Light" panose="020B0403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9B03139-741C-4364-B7F0-F1E9F3C8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8074" y="5472605"/>
            <a:ext cx="6207125" cy="8617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Total flow rate: 21.0 kg/min</a:t>
            </a:r>
          </a:p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Composition: 95. </a:t>
            </a:r>
            <a:r>
              <a:rPr lang="en-US" altLang="en-US" sz="2500" dirty="0" err="1">
                <a:solidFill>
                  <a:srgbClr val="9BBF9C"/>
                </a:solidFill>
                <a:latin typeface="+mn-lt"/>
                <a:cs typeface="Helvetica Light" pitchFamily="34" charset="0"/>
              </a:rPr>
              <a:t>wt</a:t>
            </a: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% water, 5. </a:t>
            </a:r>
            <a:r>
              <a:rPr lang="en-US" altLang="en-US" sz="2500" dirty="0" err="1">
                <a:solidFill>
                  <a:srgbClr val="9BBF9C"/>
                </a:solidFill>
                <a:latin typeface="+mn-lt"/>
                <a:cs typeface="Helvetica Light" pitchFamily="34" charset="0"/>
              </a:rPr>
              <a:t>wt</a:t>
            </a:r>
            <a:r>
              <a:rPr lang="en-US" altLang="en-US" sz="2500" dirty="0">
                <a:solidFill>
                  <a:srgbClr val="9BBF9C"/>
                </a:solidFill>
                <a:latin typeface="+mn-lt"/>
                <a:cs typeface="Helvetica Light" pitchFamily="34" charset="0"/>
              </a:rPr>
              <a:t> % solids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88264D-1470-56C9-409F-A8DBFEAD1847}"/>
              </a:ext>
            </a:extLst>
          </p:cNvPr>
          <p:cNvSpPr/>
          <p:nvPr/>
        </p:nvSpPr>
        <p:spPr>
          <a:xfrm>
            <a:off x="4764505" y="5380179"/>
            <a:ext cx="6207125" cy="1022521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3562" grpId="0"/>
      <p:bldP spid="13" grpId="0"/>
      <p:bldP spid="23566" grpId="0"/>
      <p:bldP spid="23567" grpId="0"/>
      <p:bldP spid="16" grpId="0"/>
      <p:bldP spid="23577" grpId="0"/>
      <p:bldP spid="23586" grpId="0"/>
      <p:bldP spid="23595" grpId="0"/>
      <p:bldP spid="53" grpId="0"/>
      <p:bldP spid="53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 build="p"/>
      <p:bldP spid="9" grpId="0"/>
      <p:bldP spid="9" grpId="1"/>
      <p:bldP spid="7" grpId="0" animBg="1"/>
      <p:bldP spid="23563" grpId="0"/>
      <p:bldP spid="20" grpId="0" animBg="1"/>
      <p:bldP spid="23575" grpId="0"/>
      <p:bldP spid="29" grpId="0" animBg="1"/>
      <p:bldP spid="23584" grpId="0"/>
      <p:bldP spid="38" grpId="0" animBg="1"/>
      <p:bldP spid="39" grpId="0" animBg="1"/>
      <p:bldP spid="23593" grpId="0"/>
      <p:bldP spid="23594" grpId="0"/>
      <p:bldP spid="40" grpId="0"/>
      <p:bldP spid="40" grpId="1"/>
      <p:bldP spid="41" grpId="0"/>
      <p:bldP spid="41" grpId="1" build="p"/>
      <p:bldP spid="42" grpId="0" animBg="1"/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10081</TotalTime>
  <Words>918</Words>
  <Application>Microsoft Office PowerPoint</Application>
  <PresentationFormat>Widescreen</PresentationFormat>
  <Paragraphs>168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Helvetica Light</vt:lpstr>
      <vt:lpstr>Times New Roman</vt:lpstr>
      <vt:lpstr>Office 2013 - 2022 Theme</vt:lpstr>
      <vt:lpstr>Calculation Session 3 Exercise 3.4</vt:lpstr>
      <vt:lpstr>PowerPoint Presentation</vt:lpstr>
      <vt:lpstr>Nomenclature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</dc:title>
  <dc:creator>Katherine Reilly</dc:creator>
  <cp:lastModifiedBy>Ashlyn Dumaw</cp:lastModifiedBy>
  <cp:revision>156</cp:revision>
  <dcterms:created xsi:type="dcterms:W3CDTF">2011-09-20T00:06:54Z</dcterms:created>
  <dcterms:modified xsi:type="dcterms:W3CDTF">2024-09-11T18:21:38Z</dcterms:modified>
</cp:coreProperties>
</file>