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3" r:id="rId2"/>
  </p:sldMasterIdLst>
  <p:notesMasterIdLst>
    <p:notesMasterId r:id="rId23"/>
  </p:notesMasterIdLst>
  <p:sldIdLst>
    <p:sldId id="334" r:id="rId3"/>
    <p:sldId id="256" r:id="rId4"/>
    <p:sldId id="335" r:id="rId5"/>
    <p:sldId id="279" r:id="rId6"/>
    <p:sldId id="257" r:id="rId7"/>
    <p:sldId id="280" r:id="rId8"/>
    <p:sldId id="281" r:id="rId9"/>
    <p:sldId id="262" r:id="rId10"/>
    <p:sldId id="282" r:id="rId11"/>
    <p:sldId id="266" r:id="rId12"/>
    <p:sldId id="283" r:id="rId13"/>
    <p:sldId id="269" r:id="rId14"/>
    <p:sldId id="319" r:id="rId15"/>
    <p:sldId id="277" r:id="rId16"/>
    <p:sldId id="274" r:id="rId17"/>
    <p:sldId id="278" r:id="rId18"/>
    <p:sldId id="336" r:id="rId19"/>
    <p:sldId id="337" r:id="rId20"/>
    <p:sldId id="338" r:id="rId21"/>
    <p:sldId id="339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8C6"/>
    <a:srgbClr val="9BBF9C"/>
    <a:srgbClr val="9D85B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7" autoAdjust="0"/>
    <p:restoredTop sz="85897" autoAdjust="0"/>
  </p:normalViewPr>
  <p:slideViewPr>
    <p:cSldViewPr>
      <p:cViewPr varScale="1">
        <p:scale>
          <a:sx n="51" d="100"/>
          <a:sy n="51" d="100"/>
        </p:scale>
        <p:origin x="8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Adjusting</a:t>
            </a:r>
            <a:r>
              <a:rPr lang="en-US" baseline="0"/>
              <a:t> Recycle Ratio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 to market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Sheet1!$D$3:$D$17</c:f>
              <c:numCache>
                <c:formatCode>General</c:formatCode>
                <c:ptCount val="15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0.91</c:v>
                </c:pt>
                <c:pt idx="4">
                  <c:v>0.92</c:v>
                </c:pt>
                <c:pt idx="5">
                  <c:v>0.93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0.97</c:v>
                </c:pt>
                <c:pt idx="10">
                  <c:v>0.98</c:v>
                </c:pt>
                <c:pt idx="11">
                  <c:v>0.99</c:v>
                </c:pt>
                <c:pt idx="12">
                  <c:v>0.995</c:v>
                </c:pt>
                <c:pt idx="13">
                  <c:v>0.99990000000000001</c:v>
                </c:pt>
                <c:pt idx="14">
                  <c:v>0.99999000000000005</c:v>
                </c:pt>
              </c:numCache>
            </c:numRef>
          </c:xVal>
          <c:yVal>
            <c:numRef>
              <c:f>Sheet1!$G$3:$G$17</c:f>
              <c:numCache>
                <c:formatCode>General</c:formatCode>
                <c:ptCount val="15"/>
                <c:pt idx="0">
                  <c:v>1.0000000000000002</c:v>
                </c:pt>
                <c:pt idx="1">
                  <c:v>1.3333333333333333</c:v>
                </c:pt>
                <c:pt idx="2">
                  <c:v>2.0000000000000004</c:v>
                </c:pt>
                <c:pt idx="3">
                  <c:v>2.2222222222222232</c:v>
                </c:pt>
                <c:pt idx="4">
                  <c:v>2.5000000000000013</c:v>
                </c:pt>
                <c:pt idx="5">
                  <c:v>2.8571428571428594</c:v>
                </c:pt>
                <c:pt idx="6">
                  <c:v>3.3333333333333304</c:v>
                </c:pt>
                <c:pt idx="7">
                  <c:v>3.9999999999999969</c:v>
                </c:pt>
                <c:pt idx="8">
                  <c:v>4.9999999999999956</c:v>
                </c:pt>
                <c:pt idx="9">
                  <c:v>6.6666666666666607</c:v>
                </c:pt>
                <c:pt idx="10">
                  <c:v>9.9999999999999911</c:v>
                </c:pt>
                <c:pt idx="11">
                  <c:v>19.999999999999982</c:v>
                </c:pt>
                <c:pt idx="12">
                  <c:v>39.999999999999964</c:v>
                </c:pt>
                <c:pt idx="13">
                  <c:v>2000.0000000002203</c:v>
                </c:pt>
                <c:pt idx="14">
                  <c:v>20000.000000091022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D-4157-BB24-08AFB8A59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195024"/>
        <c:axId val="617196992"/>
      </c:scatterChart>
      <c:valAx>
        <c:axId val="617195024"/>
        <c:scaling>
          <c:orientation val="minMax"/>
          <c:max val="1"/>
          <c:min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</a:t>
                </a:r>
                <a:r>
                  <a:rPr lang="en-US" sz="1400" baseline="0"/>
                  <a:t> to market (1-f purged)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6992"/>
        <c:crosses val="autoZero"/>
        <c:crossBetween val="midCat"/>
      </c:valAx>
      <c:valAx>
        <c:axId val="617196992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B in Recycle (relative reactor size)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48D4C3-A966-49BC-94D6-2F2E93AB8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41DAF-1769-4D9E-A5DD-01D4B113C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A1872BE-B342-4B4E-B954-5120EBC8853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975818-2CEB-4643-A428-A20763D7E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586AAE-5239-4621-8B1A-41143375D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FB68E-CCAC-4CCA-B83C-208FC326CA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5B0E-5EFD-43CF-BCEE-FAA764159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B7543D-CDA0-4BBB-BDC0-DB3036B8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21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3224CA3-790C-40C6-A8E8-F5AD875CD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7BEC39B-7E9E-41D2-B506-B519CE7CE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6F93832-4198-46C6-929F-73815B3A2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AAC6E8-626A-47D6-A1A9-8D0660E9673A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we can get higher and higher conversion of P (highest point is 0.99999).  However, B in the recycle grows extremely quickly.  We use this to approximate </a:t>
            </a:r>
            <a:r>
              <a:rPr lang="en-US"/>
              <a:t>reactor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6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980C04-C2C6-458B-A490-C4321B10E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413DB47-955B-4095-A68C-600583348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1a. Produces P </a:t>
            </a:r>
            <a:r>
              <a:rPr lang="en-US" altLang="en-US" i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39C536A-EDE8-4D9C-8A25-8B53652A6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18193D-6910-460E-9D05-AF8B87450BA5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8832D85-0283-4C72-9EE3-71E31912E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7236C06-3465-4544-81B8-9E09CC915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1a. Produces P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1EA57E3-7B69-467A-ABCE-6B93A6E76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1C26B-5BCE-4AF9-AFBB-CB468F076C2E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smart about where you set your variables. This approach sets the variable as what’s entering the reactor,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22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AAB8040-A310-4F77-816F-F2167EDF8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231B5C3-6F26-4198-A7B6-C96F63CB6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1a. Produces P </a:t>
            </a:r>
            <a:r>
              <a:rPr lang="en-US" altLang="en-US" i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24E0AEE-C7D0-42C1-9BE2-6ABBE7076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E45948-EC36-4443-96B6-6CE745D678F4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0962940-E705-4857-9486-F795D92E2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BCE48A0-37CB-4DF3-B4B8-882E254FF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A0FEB91-39AB-4F49-968B-756BB0912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3F496-BFD7-48D6-8ED2-BA336DAC290B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D546CFF-F83A-4B9C-9ABF-C6D3A34A7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0D8CE4-21B4-406B-9274-A70226D6E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C27C3FD-1588-4D97-AC5B-881851E2A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2DD669-35A8-444F-AB9C-7D9FAFD4514E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8AC9CA5-47B0-46CD-99D8-9000C1F3E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14D8F5A-FEE9-42F4-BF8B-DF43D3D1E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Correct!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 F leaves process, but it does leave the reactor (0.11 mol/min)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5842F2C-2060-4BF3-8935-E4A2FDC63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E1B3E-B122-4929-90B5-FCEB51488A29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0B10FF3-4433-42EF-9FB6-619FBF28B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05B31B3-62C7-4869-B74E-182199900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3EC1486-B44F-471C-9F6D-9678355DA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55968E-CD4D-4CC0-9885-3B9AB316FB27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0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93EB-0306-4B05-AC2D-E9B447F1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7B35-345B-4735-85B5-B8B640961EED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F8B1F-C6CE-4B3B-98C7-AAECBF3E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7AA7-F029-4BE3-AFC8-C5C1DBA0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5265-8E26-4D33-B3E4-4547D77D6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3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1910-26B4-4CD3-AF4B-D70D89AB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9B7E-14EF-4060-B1E0-2F25E522F6AF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A31E-914D-4BF8-ACE6-2CCB543E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A73E-4370-4D0B-93DE-4783418A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AFEB-A7FF-47B2-A600-994E01079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D28D-FE12-4C62-B043-59C95181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9CD9-61D0-4182-95AF-CB9484C14713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9911-6D0E-4A5E-9F78-A2FA6752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6E55-4067-4EAC-90BE-7B564D24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20EA-FD7F-40BE-8546-5DAD4EC4F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A6D60-BB83-9242-9A14-77739FFE0573}" type="datetime1">
              <a:rPr lang="en-US" altLang="en-US" smtClean="0"/>
              <a:pPr>
                <a:defRPr/>
              </a:pPr>
              <a:t>9/18/2024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D746-25CE-3841-A260-605135CE4B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2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95ED3-2F53-4622-9F5C-23CD4BB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ECDE-D2CA-47A1-B528-39CF5AC2004D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3BCAD-B92D-4603-B7FF-3A977B11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95AF-42D4-4624-8FDE-DD17FD5B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174B-0722-425C-B9C9-DAD2D7FB8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FC3D-ADE8-4D0A-B78B-3B41D711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823C-46F5-4522-BFFC-1FC424737097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62C0-B3B7-4A5A-9C89-1EECA9C6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4B1F-4973-4A2C-ABEC-4CD8422B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D485-332B-45E9-B1F6-B65A8F874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7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C8DAF5-CF86-482B-98A0-92B2FE29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A480-0533-45D7-BEA9-33706C32E7A8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93E730-06E5-4770-AB8B-30F8D750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465D6-EEDB-4077-9F3F-B1FE9953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89F0-0504-49DB-8622-3F8360970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1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6B1C54-0D64-4AD4-BF8D-7342BD80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4D09-E37A-4822-B118-51EB0B3539D0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A2D6CF-84BB-4478-BB42-B413A156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CF1018-F3A2-41F3-A9BC-03D3BC19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DD17-448D-43B2-8838-E1A528EA0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C9B996-1EC9-42E2-9112-ED70C342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A012-BCEB-40FA-88CB-35D4295959F5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3A3CD-72F6-4CB7-942B-D909BBF4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013DB4-3F5A-4AE3-9017-7C1489AB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E2BD-4587-4408-AA07-EACEB5A1F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5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037760-522E-455C-89F0-C3328BE8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332E-40A2-47EB-84AD-13BA2B88B312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23A1C4-8319-4B05-8864-6B33F59D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46D2D-7F4C-43C7-9AE0-A6B9015F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6288-AF8E-4577-927E-3835CB9E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3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CBE83-9CD0-438A-8158-F8FCFA79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D473-64BA-413B-80F1-FE6BE1F5EFC7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1B712-0A22-4B32-B5F5-7689C4C0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557F2F-1CA4-44B1-A726-1B470018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0942-2011-4810-BC8C-0775B243B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5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CA29C1-455B-4F8A-9C71-C7AD4897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AB94-8AE7-4C06-902F-F62C3C2A28F1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4F1230-0C8D-43C4-9770-531D3BC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01EBF-4EDB-4577-8B11-948BB502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99F1-831F-4800-95E6-4C7EC8558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3B271A-D946-4C01-B2CE-2A88FB078B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ADBF01-849C-4F23-A138-31BDAD530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D797-9093-485A-974A-8689C5B99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2D4272C-C2E6-4F14-BB84-BBFD0218E8EE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F19E-4D71-4A86-933D-4EB61733B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A454-AC5A-4832-AC48-E2C0642E4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610D4E-94B8-4B44-8BE6-CA1A5A4B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7DEAA-5342-F345-865F-C11083118227}" type="datetime1">
              <a:rPr lang="en-US" altLang="en-US" smtClean="0"/>
              <a:pPr>
                <a:defRPr/>
              </a:pPr>
              <a:t>9/18/2024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33D2C-E96D-9544-B159-B29D62E161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3C7BE7D7-9E3F-3248-A9C6-5F61F170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  <a:cs typeface="Times New Roman" panose="02020603050405020304" pitchFamily="18" charset="0"/>
              </a:rPr>
              <a:t>Calculation Session 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E6004FD0-7404-D741-A27F-59D1E5A6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876800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7211A00C-9D48-5748-B462-43401091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676400"/>
            <a:ext cx="77962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3.116 – process design with approximate flow rates.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Assess your process: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Does your process agree with an overall mass balance?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A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90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Q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10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theoretical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actual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DA502AFC-5236-4545-8E93-CFA617F8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838200"/>
            <a:ext cx="8226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2.34 revisited – process analysis with informal mass balances.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Calculate approximate flow rates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in mol/min.</a:t>
            </a:r>
          </a:p>
        </p:txBody>
      </p:sp>
      <p:sp>
        <p:nvSpPr>
          <p:cNvPr id="4102" name="AutoShape 1033">
            <a:extLst>
              <a:ext uri="{FF2B5EF4-FFF2-40B4-BE49-F238E27FC236}">
                <a16:creationId xmlns:a16="http://schemas.microsoft.com/office/drawing/2014/main" id="{D9151F1E-BDC6-3C47-89FF-D5D48774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82650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12">
            <a:extLst>
              <a:ext uri="{FF2B5EF4-FFF2-40B4-BE49-F238E27FC236}">
                <a16:creationId xmlns:a16="http://schemas.microsoft.com/office/drawing/2014/main" id="{349B3111-737D-9349-BF69-37D73A7F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43401"/>
            <a:ext cx="40973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3.114 – process analysis.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C451DB6-CBF9-446E-A2C7-8A4A0E9F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745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>
            <a:extLst>
              <a:ext uri="{FF2B5EF4-FFF2-40B4-BE49-F238E27FC236}">
                <a16:creationId xmlns:a16="http://schemas.microsoft.com/office/drawing/2014/main" id="{0903F704-ED7D-40F3-8D18-AE525F98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3401"/>
            <a:ext cx="1608138" cy="523875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9D85BD"/>
                </a:solidFill>
                <a:latin typeface="+mj-lt"/>
              </a:rPr>
              <a:t>Process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0C77C-4E2A-4353-8C9F-C2C9D61D922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122364"/>
            <a:ext cx="8153400" cy="4135437"/>
            <a:chOff x="609600" y="1122674"/>
            <a:chExt cx="8153400" cy="39065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D9ED20-5E51-4736-8CF8-4AA721FF3CB5}"/>
                </a:ext>
              </a:extLst>
            </p:cNvPr>
            <p:cNvCxnSpPr/>
            <p:nvPr/>
          </p:nvCxnSpPr>
          <p:spPr>
            <a:xfrm flipH="1">
              <a:off x="609600" y="1143669"/>
              <a:ext cx="2209800" cy="0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8AE856-C08E-4413-B042-7463A0AB0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1146668"/>
              <a:ext cx="0" cy="3806052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9C1B3C-4E98-4306-AD53-40BFB9519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1122674"/>
              <a:ext cx="12700" cy="857786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6618A9-726D-4B51-BA30-C61B651F5F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" y="4988711"/>
              <a:ext cx="8059738" cy="40489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605A4B-17E9-4D26-B268-A11A75A5E3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5538" y="1980460"/>
              <a:ext cx="17462" cy="2972259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5B137E-6A20-466E-8BCB-9EE5758FD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100" y="1980460"/>
              <a:ext cx="5913438" cy="0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026E92D-2134-47DB-9FF0-95A698D9A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319087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F748AB-7437-4990-B5E0-A7C14BB0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366553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DD3258-3562-4BE5-A7C1-CC27DEA9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390366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FAD972-489A-4355-A511-4EB1EA11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3433763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9EC6D-588A-41DF-BD7D-279ABDF9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2819400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8">
            <a:extLst>
              <a:ext uri="{FF2B5EF4-FFF2-40B4-BE49-F238E27FC236}">
                <a16:creationId xmlns:a16="http://schemas.microsoft.com/office/drawing/2014/main" id="{6DBDC781-EADF-4B39-819A-0CEEF27D09A2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1676400"/>
            <a:ext cx="4727575" cy="4205288"/>
            <a:chOff x="1524000" y="1828800"/>
            <a:chExt cx="5796264" cy="472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B9F37F-0B9E-4BC4-96AD-C6A991BF0A10}"/>
                </a:ext>
              </a:extLst>
            </p:cNvPr>
            <p:cNvSpPr/>
            <p:nvPr/>
          </p:nvSpPr>
          <p:spPr>
            <a:xfrm>
              <a:off x="3199818" y="3048690"/>
              <a:ext cx="2444630" cy="228462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F07D68-426A-4D93-B3D6-186DD0268E6F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182880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DFEB424-F539-4955-A88A-3108BEC01A76}"/>
                </a:ext>
              </a:extLst>
            </p:cNvPr>
            <p:cNvCxnSpPr/>
            <p:nvPr/>
          </p:nvCxnSpPr>
          <p:spPr>
            <a:xfrm>
              <a:off x="1524000" y="4191892"/>
              <a:ext cx="167581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BFD97FF-8D8B-4F23-97FF-68CF6BDEDE72}"/>
                </a:ext>
              </a:extLst>
            </p:cNvPr>
            <p:cNvCxnSpPr/>
            <p:nvPr/>
          </p:nvCxnSpPr>
          <p:spPr>
            <a:xfrm>
              <a:off x="5644448" y="3428569"/>
              <a:ext cx="16758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93E3B3-516D-4F2B-ADD6-F7D12D4A5610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11" y="4725148"/>
              <a:ext cx="165635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29" name="TextBox 6">
              <a:extLst>
                <a:ext uri="{FF2B5EF4-FFF2-40B4-BE49-F238E27FC236}">
                  <a16:creationId xmlns:a16="http://schemas.microsoft.com/office/drawing/2014/main" id="{DFC71F55-D959-4154-A799-BD433C746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88" y="2163244"/>
              <a:ext cx="1332847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 (3.0)</a:t>
              </a:r>
            </a:p>
          </p:txBody>
        </p:sp>
        <p:sp>
          <p:nvSpPr>
            <p:cNvPr id="13330" name="TextBox 23">
              <a:extLst>
                <a:ext uri="{FF2B5EF4-FFF2-40B4-BE49-F238E27FC236}">
                  <a16:creationId xmlns:a16="http://schemas.microsoft.com/office/drawing/2014/main" id="{2C7FCB74-FF13-478B-BB12-B84146A7B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191470"/>
              <a:ext cx="1676399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 (1000)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 (1.0)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I (2.0)</a:t>
              </a:r>
            </a:p>
          </p:txBody>
        </p:sp>
        <p:sp>
          <p:nvSpPr>
            <p:cNvPr id="13331" name="TextBox 25">
              <a:extLst>
                <a:ext uri="{FF2B5EF4-FFF2-40B4-BE49-F238E27FC236}">
                  <a16:creationId xmlns:a16="http://schemas.microsoft.com/office/drawing/2014/main" id="{72360BF2-A56E-433C-A63F-2EC4E1CFF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2335" y="2444332"/>
              <a:ext cx="333566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</a:t>
              </a:r>
            </a:p>
          </p:txBody>
        </p:sp>
        <p:sp>
          <p:nvSpPr>
            <p:cNvPr id="13332" name="TextBox 26">
              <a:extLst>
                <a:ext uri="{FF2B5EF4-FFF2-40B4-BE49-F238E27FC236}">
                  <a16:creationId xmlns:a16="http://schemas.microsoft.com/office/drawing/2014/main" id="{8F4180A5-18D7-474F-A735-0B8A24CB7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4311384"/>
              <a:ext cx="328501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ECE0BF-292C-444D-8B17-F49222DF815E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533331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4" name="TextBox 30">
              <a:extLst>
                <a:ext uri="{FF2B5EF4-FFF2-40B4-BE49-F238E27FC236}">
                  <a16:creationId xmlns:a16="http://schemas.microsoft.com/office/drawing/2014/main" id="{94EE2343-A8AA-4E65-842D-CF3D50B0C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574268"/>
              <a:ext cx="1031903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7A48C11-E3D3-4966-BC27-F57D24203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1" y="3894139"/>
            <a:ext cx="91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(0.99)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76082-9B7B-4AB6-A933-211C570B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21456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(2.0)</a:t>
            </a:r>
          </a:p>
        </p:txBody>
      </p:sp>
      <p:sp>
        <p:nvSpPr>
          <p:cNvPr id="13320" name="TextBox 20">
            <a:extLst>
              <a:ext uri="{FF2B5EF4-FFF2-40B4-BE49-F238E27FC236}">
                <a16:creationId xmlns:a16="http://schemas.microsoft.com/office/drawing/2014/main" id="{F61BC294-C4D5-4623-8AFB-78216E7F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762250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(0.010)</a:t>
            </a:r>
          </a:p>
        </p:txBody>
      </p:sp>
      <p:sp>
        <p:nvSpPr>
          <p:cNvPr id="13321" name="TextBox 22">
            <a:extLst>
              <a:ext uri="{FF2B5EF4-FFF2-40B4-BE49-F238E27FC236}">
                <a16:creationId xmlns:a16="http://schemas.microsoft.com/office/drawing/2014/main" id="{13F07268-3E09-4DB6-B9FF-33399C79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1" y="2478089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7DE72-650B-4FB9-AC9F-C2F61DCB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5147"/>
            <a:ext cx="3873500" cy="11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  <a:cs typeface="Arial" panose="020B0604020202020204" pitchFamily="34" charset="0"/>
              </a:rPr>
              <a:t>I does not leave the process.</a:t>
            </a:r>
            <a:br>
              <a:rPr lang="en-US" altLang="en-US" sz="2500" dirty="0">
                <a:latin typeface="+mj-lt"/>
                <a:cs typeface="Arial" panose="020B0604020202020204" pitchFamily="34" charset="0"/>
              </a:rPr>
            </a:br>
            <a:r>
              <a:rPr lang="en-US" altLang="en-US" sz="25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500" b="1" baseline="-25000" dirty="0">
                <a:latin typeface="+mj-lt"/>
                <a:cs typeface="Arial" panose="020B0604020202020204" pitchFamily="34" charset="0"/>
              </a:rPr>
              <a:t>out</a:t>
            </a:r>
            <a:r>
              <a:rPr lang="en-US" altLang="en-US" sz="2500" b="1" dirty="0">
                <a:latin typeface="+mj-lt"/>
                <a:cs typeface="Arial" panose="020B0604020202020204" pitchFamily="34" charset="0"/>
              </a:rPr>
              <a:t> = 2.0 mol/min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BFB38-EE01-439E-81CB-7BCAE294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57826"/>
            <a:ext cx="3103562" cy="17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P</a:t>
            </a:r>
            <a:r>
              <a:rPr lang="en-US" altLang="en-US" sz="2500" baseline="-25000" dirty="0">
                <a:latin typeface="+mj-lt"/>
              </a:rPr>
              <a:t>out</a:t>
            </a:r>
            <a:r>
              <a:rPr lang="en-US" altLang="en-US" sz="2500" dirty="0">
                <a:latin typeface="+mj-lt"/>
              </a:rPr>
              <a:t> = F</a:t>
            </a:r>
            <a:r>
              <a:rPr lang="en-US" altLang="en-US" sz="2500" baseline="-25000" dirty="0">
                <a:latin typeface="+mj-lt"/>
              </a:rPr>
              <a:t>in</a:t>
            </a:r>
            <a:r>
              <a:rPr lang="en-US" altLang="en-US" sz="2500" dirty="0">
                <a:latin typeface="+mj-lt"/>
              </a:rPr>
              <a:t> – </a:t>
            </a:r>
            <a:r>
              <a:rPr lang="en-US" altLang="en-US" sz="2500" dirty="0" err="1">
                <a:latin typeface="+mj-lt"/>
              </a:rPr>
              <a:t>F</a:t>
            </a:r>
            <a:r>
              <a:rPr lang="en-US" altLang="en-US" sz="2500" baseline="-25000" dirty="0" err="1">
                <a:latin typeface="+mj-lt"/>
              </a:rPr>
              <a:t>out</a:t>
            </a:r>
            <a:endParaRPr lang="en-US" altLang="en-US" sz="25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P</a:t>
            </a:r>
            <a:r>
              <a:rPr lang="en-US" altLang="en-US" sz="2500" baseline="-25000" dirty="0">
                <a:latin typeface="+mj-lt"/>
              </a:rPr>
              <a:t>out </a:t>
            </a:r>
            <a:r>
              <a:rPr lang="en-US" altLang="en-US" sz="2500" dirty="0">
                <a:latin typeface="+mj-lt"/>
              </a:rPr>
              <a:t>= 1 – 0.01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1" dirty="0">
                <a:latin typeface="+mj-lt"/>
              </a:rPr>
              <a:t>P</a:t>
            </a:r>
            <a:r>
              <a:rPr lang="en-US" altLang="en-US" sz="2500" b="1" baseline="-25000" dirty="0">
                <a:latin typeface="+mj-lt"/>
              </a:rPr>
              <a:t>out</a:t>
            </a:r>
            <a:r>
              <a:rPr lang="en-US" altLang="en-US" sz="2500" b="1" dirty="0">
                <a:latin typeface="+mj-lt"/>
              </a:rPr>
              <a:t> = 0.99 mol/min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6E346513-FA9E-8A95-EC89-255842F6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189952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B: Overall Mass Balance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8654BEB-D162-777C-E58A-67763214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16412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 dirty="0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4AC768-5F9D-4996-A5D0-3064E87B0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76803"/>
              </p:ext>
            </p:extLst>
          </p:nvPr>
        </p:nvGraphicFramePr>
        <p:xfrm>
          <a:off x="1684338" y="4465638"/>
          <a:ext cx="25146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9080" imgH="1508400" progId="Equation.DSMT4">
                  <p:embed/>
                </p:oleObj>
              </mc:Choice>
              <mc:Fallback>
                <p:oleObj name="Equation" r:id="rId3" imgW="1819080" imgH="150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465638"/>
                        <a:ext cx="25146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2">
            <a:extLst>
              <a:ext uri="{FF2B5EF4-FFF2-40B4-BE49-F238E27FC236}">
                <a16:creationId xmlns:a16="http://schemas.microsoft.com/office/drawing/2014/main" id="{2BCCEAB4-D3BA-40CE-A1D9-89A4DF63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19088"/>
            <a:ext cx="8745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7">
            <a:extLst>
              <a:ext uri="{FF2B5EF4-FFF2-40B4-BE49-F238E27FC236}">
                <a16:creationId xmlns:a16="http://schemas.microsoft.com/office/drawing/2014/main" id="{13CDBCBA-D989-43DB-9732-683741A0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1" y="272573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341" name="TextBox 38">
            <a:extLst>
              <a:ext uri="{FF2B5EF4-FFF2-40B4-BE49-F238E27FC236}">
                <a16:creationId xmlns:a16="http://schemas.microsoft.com/office/drawing/2014/main" id="{55CD5F1D-DDF5-4212-A72F-1D245737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20040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342" name="TextBox 39">
            <a:extLst>
              <a:ext uri="{FF2B5EF4-FFF2-40B4-BE49-F238E27FC236}">
                <a16:creationId xmlns:a16="http://schemas.microsoft.com/office/drawing/2014/main" id="{A233A7BD-93CE-4655-91B0-F8937B4F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343852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4343" name="TextBox 40">
            <a:extLst>
              <a:ext uri="{FF2B5EF4-FFF2-40B4-BE49-F238E27FC236}">
                <a16:creationId xmlns:a16="http://schemas.microsoft.com/office/drawing/2014/main" id="{46DEC2AC-1D6C-473C-8D0E-8268819E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1" y="29638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4344" name="TextBox 41">
            <a:extLst>
              <a:ext uri="{FF2B5EF4-FFF2-40B4-BE49-F238E27FC236}">
                <a16:creationId xmlns:a16="http://schemas.microsoft.com/office/drawing/2014/main" id="{989FD302-EA12-4A5E-B0C1-BF19AD99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1" y="5461000"/>
            <a:ext cx="83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349821-B96B-403E-B9F6-C4063F7A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4051301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</a:t>
            </a:r>
            <a:r>
              <a:rPr lang="en-US" altLang="en-US" sz="1800" i="1">
                <a:solidFill>
                  <a:srgbClr val="0070C0"/>
                </a:solidFill>
                <a:latin typeface="+mj-lt"/>
              </a:rPr>
              <a:t>x</a:t>
            </a:r>
            <a:r>
              <a:rPr lang="en-US" altLang="en-US" sz="180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97B806-A980-4C0F-9582-34371DE1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4051300"/>
            <a:ext cx="609600" cy="37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(20)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6B6BDB-21A5-4B20-8A10-F9FCD3D3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285750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(20)</a:t>
            </a:r>
          </a:p>
        </p:txBody>
      </p:sp>
      <p:sp>
        <p:nvSpPr>
          <p:cNvPr id="14348" name="TextBox 45">
            <a:extLst>
              <a:ext uri="{FF2B5EF4-FFF2-40B4-BE49-F238E27FC236}">
                <a16:creationId xmlns:a16="http://schemas.microsoft.com/office/drawing/2014/main" id="{D1E68751-B1B9-433D-A5E3-74DE96C1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4724400"/>
            <a:ext cx="909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60F2E7-FEA4-4DEE-95B7-A83883A6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739" y="2143125"/>
            <a:ext cx="909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2ABCE0-8C74-4BB9-B007-E54D5F5C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28606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7355C5-BC41-4668-959B-15A454C3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2643188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F5B8F2-0B11-4369-A97F-EAA4B73C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0" y="4273550"/>
            <a:ext cx="609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(22)</a:t>
            </a:r>
          </a:p>
        </p:txBody>
      </p:sp>
      <p:sp>
        <p:nvSpPr>
          <p:cNvPr id="14353" name="TextBox 50">
            <a:extLst>
              <a:ext uri="{FF2B5EF4-FFF2-40B4-BE49-F238E27FC236}">
                <a16:creationId xmlns:a16="http://schemas.microsoft.com/office/drawing/2014/main" id="{417E0D36-6CF0-426C-9CF4-DD4B79AB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6" y="241141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2A881-61B6-4851-84AE-4AC37D82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6" y="1057276"/>
            <a:ext cx="1438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P</a:t>
            </a:r>
            <a:r>
              <a:rPr lang="en-US" altLang="en-US" sz="1800" baseline="-25000">
                <a:latin typeface="+mj-lt"/>
              </a:rPr>
              <a:t>out</a:t>
            </a:r>
            <a:r>
              <a:rPr lang="en-US" altLang="en-US" sz="1800">
                <a:latin typeface="+mj-lt"/>
              </a:rPr>
              <a:t>=0.9*F</a:t>
            </a:r>
            <a:r>
              <a:rPr lang="en-US" altLang="en-US" sz="1800" baseline="-25000">
                <a:latin typeface="+mj-lt"/>
              </a:rPr>
              <a:t>in</a:t>
            </a:r>
            <a:endParaRPr lang="en-US" altLang="en-US" sz="18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0.99=0.9*F</a:t>
            </a:r>
            <a:r>
              <a:rPr lang="en-US" altLang="en-US" sz="1800" baseline="-25000">
                <a:latin typeface="+mj-lt"/>
              </a:rPr>
              <a:t>in</a:t>
            </a:r>
            <a:endParaRPr lang="en-US" altLang="en-US" sz="18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F</a:t>
            </a:r>
            <a:r>
              <a:rPr lang="en-US" altLang="en-US" sz="1800" baseline="-25000">
                <a:latin typeface="+mj-lt"/>
              </a:rPr>
              <a:t>in</a:t>
            </a:r>
            <a:r>
              <a:rPr lang="en-US" altLang="en-US" sz="1800">
                <a:latin typeface="+mj-lt"/>
              </a:rPr>
              <a:t>= 1.11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E91A8-84C9-41F9-8B2D-86292C08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6" y="2143125"/>
            <a:ext cx="855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(1.11)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28EE6A-6E85-4FA2-B801-6E504650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5" y="2141538"/>
            <a:ext cx="909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F4628-0AC1-409B-9708-575DF600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4" y="379730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74EF7E-A89D-4DCB-9143-D3C84C75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6" y="355441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(0.10)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469CB8-30B3-46F7-97A1-48CAA60AD1AA}"/>
              </a:ext>
            </a:extLst>
          </p:cNvPr>
          <p:cNvSpPr txBox="1"/>
          <p:nvPr/>
        </p:nvSpPr>
        <p:spPr>
          <a:xfrm>
            <a:off x="5037139" y="3808414"/>
            <a:ext cx="828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AA73D4-9FC0-4A30-956D-51B97648BE29}"/>
              </a:ext>
            </a:extLst>
          </p:cNvPr>
          <p:cNvSpPr txBox="1"/>
          <p:nvPr/>
        </p:nvSpPr>
        <p:spPr>
          <a:xfrm>
            <a:off x="9988551" y="4038600"/>
            <a:ext cx="828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78AA08-F811-4ED2-A32D-43F5A413FD37}"/>
              </a:ext>
            </a:extLst>
          </p:cNvPr>
          <p:cNvSpPr txBox="1"/>
          <p:nvPr/>
        </p:nvSpPr>
        <p:spPr>
          <a:xfrm>
            <a:off x="5159376" y="2627314"/>
            <a:ext cx="828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537214-955D-4A92-A229-A1E48C63AF9C}"/>
              </a:ext>
            </a:extLst>
          </p:cNvPr>
          <p:cNvSpPr txBox="1"/>
          <p:nvPr/>
        </p:nvSpPr>
        <p:spPr>
          <a:xfrm>
            <a:off x="7478714" y="2395538"/>
            <a:ext cx="8286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1314052-8D44-1AC0-9B2F-BFA314F6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3401"/>
            <a:ext cx="1608138" cy="523875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9D85BD"/>
                </a:solidFill>
                <a:latin typeface="+mj-lt"/>
              </a:rPr>
              <a:t>Process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1032D-24B3-5E0D-606E-A19C1F1A389B}"/>
              </a:ext>
            </a:extLst>
          </p:cNvPr>
          <p:cNvSpPr/>
          <p:nvPr/>
        </p:nvSpPr>
        <p:spPr>
          <a:xfrm>
            <a:off x="1905000" y="4427538"/>
            <a:ext cx="2100264" cy="75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663C2-5F82-841E-A83A-5266375E2917}"/>
              </a:ext>
            </a:extLst>
          </p:cNvPr>
          <p:cNvSpPr/>
          <p:nvPr/>
        </p:nvSpPr>
        <p:spPr>
          <a:xfrm>
            <a:off x="1343024" y="5359318"/>
            <a:ext cx="3076576" cy="75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2E887-6D72-2E84-66C8-B1357F0206EF}"/>
              </a:ext>
            </a:extLst>
          </p:cNvPr>
          <p:cNvSpPr/>
          <p:nvPr/>
        </p:nvSpPr>
        <p:spPr>
          <a:xfrm>
            <a:off x="1344195" y="6291098"/>
            <a:ext cx="3076576" cy="39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 animBg="1"/>
      <p:bldP spid="45" grpId="0"/>
      <p:bldP spid="47" grpId="0"/>
      <p:bldP spid="48" grpId="0"/>
      <p:bldP spid="49" grpId="0"/>
      <p:bldP spid="50" grpId="0"/>
      <p:bldP spid="4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15B7-9431-45BB-8B2B-55FEF99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Recycle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D55613-7392-4B1C-97D8-2D2F6E246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07529"/>
              </p:ext>
            </p:extLst>
          </p:nvPr>
        </p:nvGraphicFramePr>
        <p:xfrm>
          <a:off x="2667000" y="1417638"/>
          <a:ext cx="6858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04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C5BF115-36F4-381B-3658-C62F3D9F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70" y="271511"/>
            <a:ext cx="1661993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A94825-0BE6-A066-F45D-97BC1BEC9F68}"/>
              </a:ext>
            </a:extLst>
          </p:cNvPr>
          <p:cNvCxnSpPr>
            <a:cxnSpLocks/>
          </p:cNvCxnSpPr>
          <p:nvPr/>
        </p:nvCxnSpPr>
        <p:spPr>
          <a:xfrm>
            <a:off x="304800" y="4092576"/>
            <a:ext cx="3810000" cy="22224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13B2C5-E7D7-0057-51A7-C74510E7A28A}"/>
              </a:ext>
            </a:extLst>
          </p:cNvPr>
          <p:cNvCxnSpPr>
            <a:cxnSpLocks/>
          </p:cNvCxnSpPr>
          <p:nvPr/>
        </p:nvCxnSpPr>
        <p:spPr>
          <a:xfrm>
            <a:off x="6596062" y="3276600"/>
            <a:ext cx="5291138" cy="0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441E7E-D1D8-DA7E-C58C-F94D619CED46}"/>
              </a:ext>
            </a:extLst>
          </p:cNvPr>
          <p:cNvCxnSpPr>
            <a:cxnSpLocks/>
          </p:cNvCxnSpPr>
          <p:nvPr/>
        </p:nvCxnSpPr>
        <p:spPr>
          <a:xfrm flipV="1">
            <a:off x="4114800" y="3276600"/>
            <a:ext cx="2481262" cy="815976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3A212669-713D-A207-64C5-3895E681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166" y="3495649"/>
            <a:ext cx="1660968" cy="523220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</a:t>
            </a:r>
          </a:p>
        </p:txBody>
      </p:sp>
      <p:grpSp>
        <p:nvGrpSpPr>
          <p:cNvPr id="25603" name="Group 16">
            <a:extLst>
              <a:ext uri="{FF2B5EF4-FFF2-40B4-BE49-F238E27FC236}">
                <a16:creationId xmlns:a16="http://schemas.microsoft.com/office/drawing/2014/main" id="{8C5711BA-57D3-47A7-A777-299A0E05CBDA}"/>
              </a:ext>
            </a:extLst>
          </p:cNvPr>
          <p:cNvGrpSpPr>
            <a:grpSpLocks/>
          </p:cNvGrpSpPr>
          <p:nvPr/>
        </p:nvGrpSpPr>
        <p:grpSpPr bwMode="auto">
          <a:xfrm>
            <a:off x="375912" y="314687"/>
            <a:ext cx="5133400" cy="3504427"/>
            <a:chOff x="-73482" y="533400"/>
            <a:chExt cx="10150070" cy="6301527"/>
          </a:xfrm>
        </p:grpSpPr>
        <p:pic>
          <p:nvPicPr>
            <p:cNvPr id="25640" name="Picture 2">
              <a:extLst>
                <a:ext uri="{FF2B5EF4-FFF2-40B4-BE49-F238E27FC236}">
                  <a16:creationId xmlns:a16="http://schemas.microsoft.com/office/drawing/2014/main" id="{8DE4CD29-7149-45BC-8364-D13618A70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8859128" cy="577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1" name="TextBox 18">
              <a:extLst>
                <a:ext uri="{FF2B5EF4-FFF2-40B4-BE49-F238E27FC236}">
                  <a16:creationId xmlns:a16="http://schemas.microsoft.com/office/drawing/2014/main" id="{CB5163EA-5069-485C-96A5-066860FF7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482" y="3632710"/>
              <a:ext cx="1696345" cy="4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 mol/min)</a:t>
              </a:r>
            </a:p>
          </p:txBody>
        </p:sp>
        <p:sp>
          <p:nvSpPr>
            <p:cNvPr id="25642" name="TextBox 19">
              <a:extLst>
                <a:ext uri="{FF2B5EF4-FFF2-40B4-BE49-F238E27FC236}">
                  <a16:creationId xmlns:a16="http://schemas.microsoft.com/office/drawing/2014/main" id="{CE07EA60-0BFA-4B8C-8599-991C4842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5068" y="5438003"/>
              <a:ext cx="1696345" cy="4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mol/min)</a:t>
              </a:r>
            </a:p>
          </p:txBody>
        </p:sp>
        <p:sp>
          <p:nvSpPr>
            <p:cNvPr id="25643" name="TextBox 20">
              <a:extLst>
                <a:ext uri="{FF2B5EF4-FFF2-40B4-BE49-F238E27FC236}">
                  <a16:creationId xmlns:a16="http://schemas.microsoft.com/office/drawing/2014/main" id="{47A49097-B2C2-40E6-8499-8C0DEE6CE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950" y="2057400"/>
              <a:ext cx="1721702" cy="77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6.2 mol/min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25644" name="TextBox 21">
              <a:extLst>
                <a:ext uri="{FF2B5EF4-FFF2-40B4-BE49-F238E27FC236}">
                  <a16:creationId xmlns:a16="http://schemas.microsoft.com/office/drawing/2014/main" id="{35C3589E-B872-47F2-AC81-5376E09D0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835" y="6060123"/>
              <a:ext cx="1721702" cy="77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2.2 mol/min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25645" name="TextBox 22">
              <a:extLst>
                <a:ext uri="{FF2B5EF4-FFF2-40B4-BE49-F238E27FC236}">
                  <a16:creationId xmlns:a16="http://schemas.microsoft.com/office/drawing/2014/main" id="{9294922B-4467-415D-9B89-C157EEE5C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5156" y="2895036"/>
              <a:ext cx="1791432" cy="77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3.2 mol/min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</p:grp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0845E0AB-B740-4EA7-94FF-6B75BF735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12048"/>
              </p:ext>
            </p:extLst>
          </p:nvPr>
        </p:nvGraphicFramePr>
        <p:xfrm>
          <a:off x="1042696" y="4800600"/>
          <a:ext cx="2960687" cy="13827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521">
                <a:tc>
                  <a:txBody>
                    <a:bodyPr/>
                    <a:lstStyle/>
                    <a:p>
                      <a:r>
                        <a:rPr lang="en-US" sz="1800" dirty="0"/>
                        <a:t>Unit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Capacity (mol/min)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 dirty="0"/>
                        <a:t>Reactor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 dirty="0"/>
                        <a:t>Separator at 60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D2CE4FC8-7DB2-45AC-8B9B-A60868570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94750"/>
              </p:ext>
            </p:extLst>
          </p:nvPr>
        </p:nvGraphicFramePr>
        <p:xfrm>
          <a:off x="7506934" y="716679"/>
          <a:ext cx="29606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 (mol/min)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Reactor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Separator at 60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Separator at 80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9">
            <a:extLst>
              <a:ext uri="{FF2B5EF4-FFF2-40B4-BE49-F238E27FC236}">
                <a16:creationId xmlns:a16="http://schemas.microsoft.com/office/drawing/2014/main" id="{0DD509E7-B0B2-428E-8DDB-91DA38D4DE87}"/>
              </a:ext>
            </a:extLst>
          </p:cNvPr>
          <p:cNvGrpSpPr>
            <a:grpSpLocks/>
          </p:cNvGrpSpPr>
          <p:nvPr/>
        </p:nvGrpSpPr>
        <p:grpSpPr bwMode="auto">
          <a:xfrm>
            <a:off x="6074743" y="3561798"/>
            <a:ext cx="5254625" cy="3127375"/>
            <a:chOff x="0" y="457200"/>
            <a:chExt cx="9313417" cy="59436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D4609BA-F57C-4F6E-B2BD-2F078B931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891540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8827B44C-8D36-4C18-8BB0-0CEACD181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3388" y="5791201"/>
              <a:ext cx="1833105" cy="5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(0.99 mol/min)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D066ED0-7CE2-484F-9ED6-841B03D4C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52" y="5815985"/>
              <a:ext cx="1708095" cy="5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(2.0 mol/min)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EEBC5D46-CE42-481E-A0AC-1BEC98BA8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936" y="2096514"/>
              <a:ext cx="1645590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(26 mol/min)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6E1AE4F-7EF5-40E0-A73E-34CDB122A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5322" y="1425326"/>
              <a:ext cx="1708095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(23 mol/min)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ransparent background confetti">
            <a:extLst>
              <a:ext uri="{FF2B5EF4-FFF2-40B4-BE49-F238E27FC236}">
                <a16:creationId xmlns:a16="http://schemas.microsoft.com/office/drawing/2014/main" id="{725FCEFC-F97E-44BD-94CD-2DF6B6FA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20788"/>
            <a:ext cx="12420600" cy="93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7D083-8C41-42B2-B3AB-3F40A2C7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24468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winner is…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500" b="1" dirty="0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9BBF9C"/>
                </a:solidFill>
                <a:latin typeface="+mj-lt"/>
              </a:rPr>
              <a:t>(with the caveat that economic analysis is still necessary!)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CFF2-01FD-48A9-929F-1E5CD3F2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How to judge a design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Flow rates of products to market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Reactor/separator capacities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Economic analysis (when available)</a:t>
            </a:r>
          </a:p>
          <a:p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Calculating flow rates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Trace provided flow rates through the process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Review overall mass balances and reaction chemistry to determine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inner flow rates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Use the splitter-composition rule when applicable</a:t>
            </a:r>
          </a:p>
          <a:p>
            <a:pPr lvl="1"/>
            <a:endParaRPr lang="en-US" altLang="en-US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8FAD2F1A-A257-4C20-AB08-58B1540A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Key Takeaways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FC701F0C-9CC4-2100-CFAD-F8FA359C8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14409"/>
          <a:stretch/>
        </p:blipFill>
        <p:spPr>
          <a:xfrm>
            <a:off x="1311585" y="2514600"/>
            <a:ext cx="9868829" cy="419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AAA6B-173A-FFB4-F30C-86B5F0E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Recycle Loop Variables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DE90A-6CC5-7BA2-8311-032A9A1EDB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2844"/>
          <a:stretch/>
        </p:blipFill>
        <p:spPr>
          <a:xfrm>
            <a:off x="1354762" y="1487245"/>
            <a:ext cx="9482476" cy="12774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291F56-5972-2ED4-0C58-C021E43767AB}"/>
              </a:ext>
            </a:extLst>
          </p:cNvPr>
          <p:cNvSpPr/>
          <p:nvPr/>
        </p:nvSpPr>
        <p:spPr>
          <a:xfrm>
            <a:off x="3505200" y="3756106"/>
            <a:ext cx="457200" cy="55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D39649-635D-0BEB-44AE-CDAB8EBD24B9}"/>
              </a:ext>
            </a:extLst>
          </p:cNvPr>
          <p:cNvSpPr/>
          <p:nvPr/>
        </p:nvSpPr>
        <p:spPr>
          <a:xfrm>
            <a:off x="3154906" y="4724400"/>
            <a:ext cx="813757" cy="75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B48A4F-139B-A2A9-3511-BF112D89A6AA}"/>
              </a:ext>
            </a:extLst>
          </p:cNvPr>
          <p:cNvSpPr/>
          <p:nvPr/>
        </p:nvSpPr>
        <p:spPr>
          <a:xfrm>
            <a:off x="7162800" y="3425985"/>
            <a:ext cx="813757" cy="82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B5703D-2EBE-C171-ACB4-1EE447778EF5}"/>
              </a:ext>
            </a:extLst>
          </p:cNvPr>
          <p:cNvSpPr/>
          <p:nvPr/>
        </p:nvSpPr>
        <p:spPr>
          <a:xfrm>
            <a:off x="9602863" y="4970910"/>
            <a:ext cx="813757" cy="97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0E2D1-D29A-4E8E-A5EF-E275DEC6BA77}"/>
              </a:ext>
            </a:extLst>
          </p:cNvPr>
          <p:cNvSpPr/>
          <p:nvPr/>
        </p:nvSpPr>
        <p:spPr>
          <a:xfrm>
            <a:off x="6601858" y="1523161"/>
            <a:ext cx="3407884" cy="102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long grey line on a white background&#10;&#10;Description automatically generated">
            <a:extLst>
              <a:ext uri="{FF2B5EF4-FFF2-40B4-BE49-F238E27FC236}">
                <a16:creationId xmlns:a16="http://schemas.microsoft.com/office/drawing/2014/main" id="{19A03296-EFEB-8A14-EA51-92FB6EA18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5879592"/>
            <a:ext cx="1371600" cy="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75CE3AC6-7AAE-F55C-97D0-8E9D62361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16667"/>
          <a:stretch/>
        </p:blipFill>
        <p:spPr>
          <a:xfrm>
            <a:off x="1332571" y="2743200"/>
            <a:ext cx="9868829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AAA6B-173A-FFB4-F30C-86B5F0E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Recycle Loop Variables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A4459-5F92-B2FC-E776-DDB13F72EEF9}"/>
              </a:ext>
            </a:extLst>
          </p:cNvPr>
          <p:cNvSpPr/>
          <p:nvPr/>
        </p:nvSpPr>
        <p:spPr>
          <a:xfrm>
            <a:off x="3534881" y="3560717"/>
            <a:ext cx="685800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681D0-31E0-6016-D207-1D314D785167}"/>
              </a:ext>
            </a:extLst>
          </p:cNvPr>
          <p:cNvSpPr/>
          <p:nvPr/>
        </p:nvSpPr>
        <p:spPr>
          <a:xfrm>
            <a:off x="3200400" y="4807234"/>
            <a:ext cx="813757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EB325-8DDA-749B-2800-D6008BC5B959}"/>
              </a:ext>
            </a:extLst>
          </p:cNvPr>
          <p:cNvSpPr/>
          <p:nvPr/>
        </p:nvSpPr>
        <p:spPr>
          <a:xfrm>
            <a:off x="7172607" y="3419351"/>
            <a:ext cx="813757" cy="83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EF88B-4934-AE2B-B930-E4E0C2FEFEB2}"/>
              </a:ext>
            </a:extLst>
          </p:cNvPr>
          <p:cNvSpPr/>
          <p:nvPr/>
        </p:nvSpPr>
        <p:spPr>
          <a:xfrm>
            <a:off x="9601200" y="5029200"/>
            <a:ext cx="877214" cy="87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F7D7E9-1D18-ED6E-AA5B-84626FCD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039" b="74446"/>
          <a:stretch/>
        </p:blipFill>
        <p:spPr>
          <a:xfrm>
            <a:off x="6858000" y="1391651"/>
            <a:ext cx="3407884" cy="11991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DD1D38-5FD4-5B07-0FAD-DD1461F543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786" b="74508"/>
          <a:stretch/>
        </p:blipFill>
        <p:spPr>
          <a:xfrm>
            <a:off x="1354762" y="1487245"/>
            <a:ext cx="5046038" cy="11991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B7C567-23B3-5515-4921-D14C07B76F44}"/>
              </a:ext>
            </a:extLst>
          </p:cNvPr>
          <p:cNvSpPr/>
          <p:nvPr/>
        </p:nvSpPr>
        <p:spPr>
          <a:xfrm>
            <a:off x="6906883" y="1560570"/>
            <a:ext cx="3407884" cy="102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long grey line on a white background&#10;&#10;Description automatically generated">
            <a:extLst>
              <a:ext uri="{FF2B5EF4-FFF2-40B4-BE49-F238E27FC236}">
                <a16:creationId xmlns:a16="http://schemas.microsoft.com/office/drawing/2014/main" id="{261E1938-D036-F719-D87A-988FFFD30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885088"/>
            <a:ext cx="1371600" cy="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AA6B-173A-FFB4-F30C-86B5F0E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Recycle Loop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C429-3EF7-D24B-278F-B40122C19F09}"/>
              </a:ext>
            </a:extLst>
          </p:cNvPr>
          <p:cNvSpPr/>
          <p:nvPr/>
        </p:nvSpPr>
        <p:spPr>
          <a:xfrm>
            <a:off x="8915400" y="1219200"/>
            <a:ext cx="2590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67198-7E7E-BFD0-8BAA-D4AA504CB357}"/>
              </a:ext>
            </a:extLst>
          </p:cNvPr>
          <p:cNvSpPr/>
          <p:nvPr/>
        </p:nvSpPr>
        <p:spPr>
          <a:xfrm>
            <a:off x="8305800" y="4446658"/>
            <a:ext cx="762000" cy="65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63B52-AEEC-C016-6BCC-915BF1B2E2C5}"/>
              </a:ext>
            </a:extLst>
          </p:cNvPr>
          <p:cNvSpPr/>
          <p:nvPr/>
        </p:nvSpPr>
        <p:spPr>
          <a:xfrm>
            <a:off x="8330242" y="4970911"/>
            <a:ext cx="762000" cy="65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18CC4-CC70-6E81-5270-182DA4D01891}"/>
              </a:ext>
            </a:extLst>
          </p:cNvPr>
          <p:cNvSpPr/>
          <p:nvPr/>
        </p:nvSpPr>
        <p:spPr>
          <a:xfrm>
            <a:off x="6477000" y="3503648"/>
            <a:ext cx="457200" cy="335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A4459-5F92-B2FC-E776-DDB13F72EEF9}"/>
              </a:ext>
            </a:extLst>
          </p:cNvPr>
          <p:cNvSpPr/>
          <p:nvPr/>
        </p:nvSpPr>
        <p:spPr>
          <a:xfrm>
            <a:off x="3886200" y="38862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681D0-31E0-6016-D207-1D314D785167}"/>
              </a:ext>
            </a:extLst>
          </p:cNvPr>
          <p:cNvSpPr/>
          <p:nvPr/>
        </p:nvSpPr>
        <p:spPr>
          <a:xfrm>
            <a:off x="3581400" y="5118668"/>
            <a:ext cx="813757" cy="59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EB325-8DDA-749B-2800-D6008BC5B959}"/>
              </a:ext>
            </a:extLst>
          </p:cNvPr>
          <p:cNvSpPr/>
          <p:nvPr/>
        </p:nvSpPr>
        <p:spPr>
          <a:xfrm>
            <a:off x="7239000" y="3503648"/>
            <a:ext cx="813757" cy="83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EF88B-4934-AE2B-B930-E4E0C2FEFEB2}"/>
              </a:ext>
            </a:extLst>
          </p:cNvPr>
          <p:cNvSpPr/>
          <p:nvPr/>
        </p:nvSpPr>
        <p:spPr>
          <a:xfrm>
            <a:off x="9296401" y="5003220"/>
            <a:ext cx="877214" cy="59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DD1D38-5FD4-5B07-0FAD-DD1461F5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86" b="74508"/>
          <a:stretch/>
        </p:blipFill>
        <p:spPr>
          <a:xfrm>
            <a:off x="1354762" y="1487245"/>
            <a:ext cx="5046038" cy="1199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218E03-690F-BCED-8BBC-07DD2028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25" t="-740" r="1267" b="76541"/>
          <a:stretch/>
        </p:blipFill>
        <p:spPr>
          <a:xfrm>
            <a:off x="2160698" y="1570039"/>
            <a:ext cx="4087702" cy="11383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2331FF-DED8-7D3D-E61A-05AC43B3F07E}"/>
              </a:ext>
            </a:extLst>
          </p:cNvPr>
          <p:cNvSpPr/>
          <p:nvPr/>
        </p:nvSpPr>
        <p:spPr>
          <a:xfrm>
            <a:off x="1143000" y="1604841"/>
            <a:ext cx="1295400" cy="108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D4BFDF3D-DCDC-8740-C474-14018F587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16667"/>
          <a:stretch/>
        </p:blipFill>
        <p:spPr>
          <a:xfrm>
            <a:off x="1332571" y="2743200"/>
            <a:ext cx="9868829" cy="381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7C8E87-0942-5E39-243A-C4A598DC8F90}"/>
              </a:ext>
            </a:extLst>
          </p:cNvPr>
          <p:cNvSpPr/>
          <p:nvPr/>
        </p:nvSpPr>
        <p:spPr>
          <a:xfrm>
            <a:off x="3534881" y="3560717"/>
            <a:ext cx="685800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F2D15E-D31A-35A4-C878-7E1748912114}"/>
              </a:ext>
            </a:extLst>
          </p:cNvPr>
          <p:cNvSpPr/>
          <p:nvPr/>
        </p:nvSpPr>
        <p:spPr>
          <a:xfrm>
            <a:off x="3200400" y="4807234"/>
            <a:ext cx="813757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DD18E7-1193-284C-0927-079DF806D8DC}"/>
              </a:ext>
            </a:extLst>
          </p:cNvPr>
          <p:cNvSpPr/>
          <p:nvPr/>
        </p:nvSpPr>
        <p:spPr>
          <a:xfrm>
            <a:off x="7172607" y="3419351"/>
            <a:ext cx="813757" cy="83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F171A-E83B-60E7-66B8-C900FB7DD912}"/>
              </a:ext>
            </a:extLst>
          </p:cNvPr>
          <p:cNvSpPr/>
          <p:nvPr/>
        </p:nvSpPr>
        <p:spPr>
          <a:xfrm>
            <a:off x="9601200" y="5029200"/>
            <a:ext cx="877214" cy="87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long grey line on a white background&#10;&#10;Description automatically generated">
            <a:extLst>
              <a:ext uri="{FF2B5EF4-FFF2-40B4-BE49-F238E27FC236}">
                <a16:creationId xmlns:a16="http://schemas.microsoft.com/office/drawing/2014/main" id="{0F6AB2B2-36B6-6D7D-928E-8BE93A907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885088"/>
            <a:ext cx="1371600" cy="551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F7D7E9-1D18-ED6E-AA5B-84626FCDB5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039" b="74446"/>
          <a:stretch/>
        </p:blipFill>
        <p:spPr>
          <a:xfrm>
            <a:off x="5943600" y="1391651"/>
            <a:ext cx="3407884" cy="11991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A09B55-5FCC-EDD0-435C-85524E66719C}"/>
              </a:ext>
            </a:extLst>
          </p:cNvPr>
          <p:cNvSpPr/>
          <p:nvPr/>
        </p:nvSpPr>
        <p:spPr>
          <a:xfrm>
            <a:off x="6019800" y="1487245"/>
            <a:ext cx="2514600" cy="1187852"/>
          </a:xfrm>
          <a:prstGeom prst="rect">
            <a:avLst/>
          </a:prstGeom>
          <a:noFill/>
          <a:ln w="38100">
            <a:solidFill>
              <a:srgbClr val="7488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216BA6-AFC0-C87C-4C8A-03E796A19CE9}"/>
              </a:ext>
            </a:extLst>
          </p:cNvPr>
          <p:cNvSpPr txBox="1"/>
          <p:nvPr/>
        </p:nvSpPr>
        <p:spPr>
          <a:xfrm>
            <a:off x="8686800" y="1447800"/>
            <a:ext cx="32521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7488C6"/>
                </a:solidFill>
                <a:latin typeface="+mj-lt"/>
              </a:rPr>
              <a:t>Set the reactor effluent as your variables to make the math easier!</a:t>
            </a:r>
          </a:p>
        </p:txBody>
      </p:sp>
    </p:spTree>
    <p:extLst>
      <p:ext uri="{BB962C8B-B14F-4D97-AF65-F5344CB8AC3E}">
        <p14:creationId xmlns:p14="http://schemas.microsoft.com/office/powerpoint/2010/main" val="17709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A1EC84D-1459-4AFF-9D51-CBDBEF91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31" y="1828800"/>
            <a:ext cx="7729537" cy="1470025"/>
          </a:xfrm>
        </p:spPr>
        <p:txBody>
          <a:bodyPr/>
          <a:lstStyle/>
          <a:p>
            <a:pPr eaLnBrk="1" hangingPunct="1"/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Calculation Session 4</a:t>
            </a:r>
            <a:b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Exercise 2.34 (Revisited)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534EAF0-5686-D1CA-6F34-3D074988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699" y="3429000"/>
            <a:ext cx="93726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Created by: Chida Balaji ’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Revised by: Andrew </a:t>
            </a:r>
            <a:r>
              <a:rPr lang="en-US" altLang="en-US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Broenen</a:t>
            </a:r>
            <a:r>
              <a:rPr lang="en-US" altLang="en-US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fr-FR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’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13,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Alanda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Szkodny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’14, Kathy Fein ’15, Jesse Garcia ’16, Jenny Bushnell ’17, Joe Hassler ’18, Francis Ledesma ’19, Michelle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Quien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’20, Gavin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Batsimm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’21, Kelsey Levine ’22, Leon Lee ’23, Burke Combs ’24, and </a:t>
            </a:r>
            <a:r>
              <a:rPr lang="en-US" altLang="ja-JP" sz="2500" dirty="0">
                <a:latin typeface="+mj-lt"/>
              </a:rPr>
              <a:t>Ashlyn Dumaw ‘25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3C7BE7D7-9E3F-3248-A9C6-5F61F170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  <a:cs typeface="Times New Roman" panose="02020603050405020304" pitchFamily="18" charset="0"/>
              </a:rPr>
              <a:t>Calculation Session 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E6004FD0-7404-D741-A27F-59D1E5A6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876800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7211A00C-9D48-5748-B462-43401091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676400"/>
            <a:ext cx="77962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3.116 – process design with approximate flow rates.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Assess your process: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Does your process agree with an overall mass balance?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A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90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Q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10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theoretical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actual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DA502AFC-5236-4545-8E93-CFA617F8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838200"/>
            <a:ext cx="8226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2.34 revisited – process analysis with informal mass balances.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Calculate approximate flow rates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in mol/min.</a:t>
            </a:r>
          </a:p>
        </p:txBody>
      </p:sp>
      <p:sp>
        <p:nvSpPr>
          <p:cNvPr id="4102" name="AutoShape 1033">
            <a:extLst>
              <a:ext uri="{FF2B5EF4-FFF2-40B4-BE49-F238E27FC236}">
                <a16:creationId xmlns:a16="http://schemas.microsoft.com/office/drawing/2014/main" id="{D9151F1E-BDC6-3C47-89FF-D5D48774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22438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12">
            <a:extLst>
              <a:ext uri="{FF2B5EF4-FFF2-40B4-BE49-F238E27FC236}">
                <a16:creationId xmlns:a16="http://schemas.microsoft.com/office/drawing/2014/main" id="{349B3111-737D-9349-BF69-37D73A7F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43401"/>
            <a:ext cx="40973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3.114 – process analysis.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32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5E110-475A-F750-37DA-7AD3B8C7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945" y="1343025"/>
            <a:ext cx="1714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Goal: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6DAD7-47DA-ED3B-FFB4-7921AF1F9D15}"/>
              </a:ext>
            </a:extLst>
          </p:cNvPr>
          <p:cNvSpPr txBox="1"/>
          <p:nvPr/>
        </p:nvSpPr>
        <p:spPr>
          <a:xfrm>
            <a:off x="3614046" y="1371600"/>
            <a:ext cx="748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flow rates and reactor/separator capacities using informal mass balances and determine the better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2D5B-C5A5-67AA-DB47-63F4B25B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746" y="3019425"/>
            <a:ext cx="1536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Info: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5D737EF-3EA6-389B-9767-9794D1B69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71" y="4654550"/>
            <a:ext cx="45307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D85B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 to start: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9CDD84B-ABB6-5414-35C1-11F2673A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858" y="4654550"/>
            <a:ext cx="488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 through provided flow 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mass balances to solve the 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B4EF-541E-8DF0-9EEE-6F3E63F3F63C}"/>
              </a:ext>
            </a:extLst>
          </p:cNvPr>
          <p:cNvSpPr txBox="1"/>
          <p:nvPr/>
        </p:nvSpPr>
        <p:spPr>
          <a:xfrm>
            <a:off x="3614046" y="3010634"/>
            <a:ext cx="748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Two proposed design solutions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Inlet flow rates for the components</a:t>
            </a:r>
          </a:p>
        </p:txBody>
      </p:sp>
    </p:spTree>
    <p:extLst>
      <p:ext uri="{BB962C8B-B14F-4D97-AF65-F5344CB8AC3E}">
        <p14:creationId xmlns:p14="http://schemas.microsoft.com/office/powerpoint/2010/main" val="18311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0">
            <a:extLst>
              <a:ext uri="{FF2B5EF4-FFF2-40B4-BE49-F238E27FC236}">
                <a16:creationId xmlns:a16="http://schemas.microsoft.com/office/drawing/2014/main" id="{D51A8101-93C8-47D1-B8E9-CB1D3CEB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" y="270083"/>
            <a:ext cx="5012669" cy="327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extBox 4">
            <a:extLst>
              <a:ext uri="{FF2B5EF4-FFF2-40B4-BE49-F238E27FC236}">
                <a16:creationId xmlns:a16="http://schemas.microsoft.com/office/drawing/2014/main" id="{91838B42-C4CF-48E9-B0E7-177115AD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70" y="271511"/>
            <a:ext cx="1661993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</a:t>
            </a: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3E18D7F4-42CB-4E58-82B1-0ECA4546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97" y="4623404"/>
            <a:ext cx="541020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  <a:cs typeface="Arial" panose="020B0604020202020204" pitchFamily="34" charset="0"/>
              </a:rPr>
              <a:t>Reactions: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B1C8B-1333-4D8B-B5A8-A07104AB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2" y="746793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What are the main differences?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Which would you guess is a better process?</a:t>
            </a:r>
          </a:p>
        </p:txBody>
      </p:sp>
      <p:pic>
        <p:nvPicPr>
          <p:cNvPr id="6150" name="Picture 11">
            <a:extLst>
              <a:ext uri="{FF2B5EF4-FFF2-40B4-BE49-F238E27FC236}">
                <a16:creationId xmlns:a16="http://schemas.microsoft.com/office/drawing/2014/main" id="{5063FBB3-6763-4E0E-96BB-542B9E1C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5" y="3603468"/>
            <a:ext cx="5012669" cy="30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331450-F7FA-422E-A347-559D03EBC20E}"/>
              </a:ext>
            </a:extLst>
          </p:cNvPr>
          <p:cNvCxnSpPr>
            <a:cxnSpLocks/>
          </p:cNvCxnSpPr>
          <p:nvPr/>
        </p:nvCxnSpPr>
        <p:spPr>
          <a:xfrm>
            <a:off x="304800" y="4092576"/>
            <a:ext cx="3810000" cy="22224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414FB-34C0-4E2E-94F9-4F8BDB214AF5}"/>
              </a:ext>
            </a:extLst>
          </p:cNvPr>
          <p:cNvCxnSpPr>
            <a:cxnSpLocks/>
          </p:cNvCxnSpPr>
          <p:nvPr/>
        </p:nvCxnSpPr>
        <p:spPr>
          <a:xfrm>
            <a:off x="6596062" y="3276600"/>
            <a:ext cx="5291138" cy="0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3464D-80E0-4411-B349-81C647C1BA52}"/>
              </a:ext>
            </a:extLst>
          </p:cNvPr>
          <p:cNvCxnSpPr>
            <a:cxnSpLocks/>
          </p:cNvCxnSpPr>
          <p:nvPr/>
        </p:nvCxnSpPr>
        <p:spPr>
          <a:xfrm flipV="1">
            <a:off x="4114800" y="3276600"/>
            <a:ext cx="2481262" cy="815976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4">
            <a:extLst>
              <a:ext uri="{FF2B5EF4-FFF2-40B4-BE49-F238E27FC236}">
                <a16:creationId xmlns:a16="http://schemas.microsoft.com/office/drawing/2014/main" id="{D183B7E3-34D7-43A3-B030-E0973110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516" y="3580468"/>
            <a:ext cx="1660968" cy="523220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693FE30-0494-4540-9948-558A5C3B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88926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0">
            <a:extLst>
              <a:ext uri="{FF2B5EF4-FFF2-40B4-BE49-F238E27FC236}">
                <a16:creationId xmlns:a16="http://schemas.microsoft.com/office/drawing/2014/main" id="{653E1690-BF02-4F62-8C93-0F1F51AE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  <p:sp>
        <p:nvSpPr>
          <p:cNvPr id="6148" name="TextBox 61">
            <a:extLst>
              <a:ext uri="{FF2B5EF4-FFF2-40B4-BE49-F238E27FC236}">
                <a16:creationId xmlns:a16="http://schemas.microsoft.com/office/drawing/2014/main" id="{44C18D5B-56E0-4283-AD96-0BAA9B18F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122363"/>
            <a:ext cx="3048000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488C6"/>
                </a:solidFill>
                <a:latin typeface="+mj-lt"/>
              </a:rPr>
              <a:t>Overall Mass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293B-78A8-47E1-8EB5-482447A5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618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29A26-BB04-482D-875D-878B93D9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4" y="2754314"/>
            <a:ext cx="75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CE795-7759-4A11-A10A-1A7A8734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1940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6F0C-6CAC-4029-AAD8-7C9BF6FE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951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94E65-556A-4CD0-9CA6-66B7CCB7F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6" y="2386013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F79453-B7FD-420C-B985-2879E269E633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1122364"/>
            <a:ext cx="7861300" cy="4937125"/>
            <a:chOff x="596299" y="1122674"/>
            <a:chExt cx="7861901" cy="493692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51B249E-1DAC-48F4-AC84-900B25A7303B}"/>
                </a:ext>
              </a:extLst>
            </p:cNvPr>
            <p:cNvCxnSpPr/>
            <p:nvPr/>
          </p:nvCxnSpPr>
          <p:spPr>
            <a:xfrm flipH="1">
              <a:off x="609000" y="1143310"/>
              <a:ext cx="2209969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E19B2E-4455-4C13-B77D-2AD04C5AF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299" y="1146485"/>
              <a:ext cx="12701" cy="2231934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52C14A-0C8F-4F48-8D70-6FB4E2756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3258" y="1122674"/>
              <a:ext cx="0" cy="554014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81DEC-DC61-4C84-9A75-B1FF80680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99" y="3378419"/>
              <a:ext cx="1765435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7A27B4-DE3E-4EE0-8A59-EF75EF4F3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1734" y="3429217"/>
              <a:ext cx="0" cy="263038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18A9F2-4F00-46BD-B729-C7F314618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1734" y="6019911"/>
              <a:ext cx="6096466" cy="39686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94ED79-7853-4CDD-86A0-1736CD510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8200" y="1676688"/>
              <a:ext cx="0" cy="4343222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291A51-5DD6-4F2A-B738-8BBD217F8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3258" y="1756060"/>
              <a:ext cx="5624942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0">
            <a:extLst>
              <a:ext uri="{FF2B5EF4-FFF2-40B4-BE49-F238E27FC236}">
                <a16:creationId xmlns:a16="http://schemas.microsoft.com/office/drawing/2014/main" id="{BC396816-D25C-482B-9A23-104B557C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189823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A: Overall Mass Balance</a:t>
            </a:r>
          </a:p>
        </p:txBody>
      </p:sp>
      <p:grpSp>
        <p:nvGrpSpPr>
          <p:cNvPr id="18436" name="Group 8">
            <a:extLst>
              <a:ext uri="{FF2B5EF4-FFF2-40B4-BE49-F238E27FC236}">
                <a16:creationId xmlns:a16="http://schemas.microsoft.com/office/drawing/2014/main" id="{36C980DA-CA8A-4038-8F43-8E3D2B290156}"/>
              </a:ext>
            </a:extLst>
          </p:cNvPr>
          <p:cNvGrpSpPr>
            <a:grpSpLocks/>
          </p:cNvGrpSpPr>
          <p:nvPr/>
        </p:nvGrpSpPr>
        <p:grpSpPr bwMode="auto">
          <a:xfrm>
            <a:off x="755183" y="1710479"/>
            <a:ext cx="4727575" cy="4205288"/>
            <a:chOff x="1524000" y="1828800"/>
            <a:chExt cx="5796264" cy="472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DC2B44-70B7-4628-BF8D-49EFCA0B80F7}"/>
                </a:ext>
              </a:extLst>
            </p:cNvPr>
            <p:cNvSpPr/>
            <p:nvPr/>
          </p:nvSpPr>
          <p:spPr>
            <a:xfrm>
              <a:off x="3199818" y="3048690"/>
              <a:ext cx="2444630" cy="22846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488C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DF49D39-51BB-422A-826A-F10F2218E0FD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182880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E35CC5-B7EC-4B89-8F78-68304E549B3D}"/>
                </a:ext>
              </a:extLst>
            </p:cNvPr>
            <p:cNvCxnSpPr/>
            <p:nvPr/>
          </p:nvCxnSpPr>
          <p:spPr>
            <a:xfrm>
              <a:off x="1524000" y="4191892"/>
              <a:ext cx="167581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A4FE42-1A83-4481-95E1-A532D411340D}"/>
                </a:ext>
              </a:extLst>
            </p:cNvPr>
            <p:cNvCxnSpPr/>
            <p:nvPr/>
          </p:nvCxnSpPr>
          <p:spPr>
            <a:xfrm>
              <a:off x="5644448" y="3428569"/>
              <a:ext cx="16758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165E11-D1FA-4868-9410-951EDFD56CF6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11" y="4725148"/>
              <a:ext cx="165635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1" name="TextBox 6">
              <a:extLst>
                <a:ext uri="{FF2B5EF4-FFF2-40B4-BE49-F238E27FC236}">
                  <a16:creationId xmlns:a16="http://schemas.microsoft.com/office/drawing/2014/main" id="{B7225CCC-E29C-4A9C-BC8C-E13A3018A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88" y="2163244"/>
              <a:ext cx="1332847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 (3.0)</a:t>
              </a:r>
            </a:p>
          </p:txBody>
        </p:sp>
        <p:sp>
          <p:nvSpPr>
            <p:cNvPr id="18452" name="TextBox 23">
              <a:extLst>
                <a:ext uri="{FF2B5EF4-FFF2-40B4-BE49-F238E27FC236}">
                  <a16:creationId xmlns:a16="http://schemas.microsoft.com/office/drawing/2014/main" id="{E18BC6CC-F00F-4382-9065-B321EBDB3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191470"/>
              <a:ext cx="1676399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j-lt"/>
                </a:rPr>
                <a:t>H</a:t>
              </a:r>
              <a:r>
                <a:rPr lang="en-US" altLang="en-US" sz="1800" baseline="-25000" dirty="0">
                  <a:latin typeface="+mj-lt"/>
                </a:rPr>
                <a:t>2</a:t>
              </a:r>
              <a:r>
                <a:rPr lang="en-US" altLang="en-US" sz="1800" dirty="0">
                  <a:latin typeface="+mj-lt"/>
                </a:rPr>
                <a:t>O (1000)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j-lt"/>
                </a:rPr>
                <a:t>F (1.0)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j-lt"/>
                </a:rPr>
                <a:t>I (2.0)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98CCA3BB-30F2-45F8-816A-D810DB3E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3048000"/>
              <a:ext cx="328501" cy="41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B</a:t>
              </a:r>
            </a:p>
          </p:txBody>
        </p:sp>
        <p:sp>
          <p:nvSpPr>
            <p:cNvPr id="18454" name="TextBox 26">
              <a:extLst>
                <a:ext uri="{FF2B5EF4-FFF2-40B4-BE49-F238E27FC236}">
                  <a16:creationId xmlns:a16="http://schemas.microsoft.com/office/drawing/2014/main" id="{ED9CA255-B3B2-474A-A892-D32DB2EFC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4311384"/>
              <a:ext cx="328501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678675-CA92-4DF3-A68A-C5EA036AD2A0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533331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6" name="TextBox 30">
              <a:extLst>
                <a:ext uri="{FF2B5EF4-FFF2-40B4-BE49-F238E27FC236}">
                  <a16:creationId xmlns:a16="http://schemas.microsoft.com/office/drawing/2014/main" id="{5BF01DC5-2876-48AD-9F3F-4C8B2ED1A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574268"/>
              <a:ext cx="1031903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61D9600-CDE1-450B-806B-F42A41FE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4136768"/>
            <a:ext cx="50763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90% of the F is converted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So 0.9 P leaves the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08FB20-F659-48FD-B102-391D59A6F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2950035"/>
            <a:ext cx="52118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I does not leave the process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All I must be converted to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E79AE-F94B-4133-91D9-914A9C32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45" y="392821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(1.0)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918B4-CC92-41E7-8106-E2514547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708" y="2796329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(2.0)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58A2379B-9074-47CA-B73E-FC5DB60E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062" y="1371600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 dirty="0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60C42-BEA1-4ADB-9610-D802AD10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5314106"/>
            <a:ext cx="4021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No F leaves the process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All F is converted to 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DE45A-414C-4DBB-855F-80FB68206828}"/>
              </a:ext>
            </a:extLst>
          </p:cNvPr>
          <p:cNvGrpSpPr>
            <a:grpSpLocks/>
          </p:cNvGrpSpPr>
          <p:nvPr/>
        </p:nvGrpSpPr>
        <p:grpSpPr bwMode="auto">
          <a:xfrm>
            <a:off x="5995052" y="4225236"/>
            <a:ext cx="4182411" cy="755650"/>
            <a:chOff x="3928697" y="4598983"/>
            <a:chExt cx="4338086" cy="88023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C16A633-5F00-495A-9698-AA3E63B36039}"/>
                </a:ext>
              </a:extLst>
            </p:cNvPr>
            <p:cNvCxnSpPr/>
            <p:nvPr/>
          </p:nvCxnSpPr>
          <p:spPr>
            <a:xfrm flipH="1">
              <a:off x="3928697" y="4598983"/>
              <a:ext cx="4264666" cy="880236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7D4244-6FCC-4C1F-8EF0-84D78D6BD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1997" y="4636893"/>
              <a:ext cx="4254786" cy="804417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1DB1630-FDD3-439F-8CCB-51557C68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15901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ED530-24F0-4C82-B138-AF681DAD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9" y="232727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56FDD-8827-4252-AEE7-D5CB748D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3894139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987DD-6211-4F2C-8D72-70D5A1F1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789" y="443071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1CFE1-A2CC-4032-A6E3-EFC43799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411797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E52E4-ED4A-4A2B-A0AF-0B4625FA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6" y="47244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74553-9A8A-4F11-A1AC-95795640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2448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CC40B-3870-4370-91A2-EFE6D6A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194945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729FC-2E55-4F21-86EA-8528B868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9" y="25336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F081C-FEFE-4208-927F-E7D21C1032FF}"/>
              </a:ext>
            </a:extLst>
          </p:cNvPr>
          <p:cNvSpPr/>
          <p:nvPr/>
        </p:nvSpPr>
        <p:spPr>
          <a:xfrm>
            <a:off x="5715000" y="2255839"/>
            <a:ext cx="1360488" cy="1387475"/>
          </a:xfrm>
          <a:prstGeom prst="rect">
            <a:avLst/>
          </a:prstGeom>
          <a:noFill/>
          <a:ln>
            <a:solidFill>
              <a:srgbClr val="9BBF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9" name="TextBox 30">
            <a:extLst>
              <a:ext uri="{FF2B5EF4-FFF2-40B4-BE49-F238E27FC236}">
                <a16:creationId xmlns:a16="http://schemas.microsoft.com/office/drawing/2014/main" id="{98634CEA-AEE1-4C55-82E3-DD84F49E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59039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9470" name="TextBox 31">
            <a:extLst>
              <a:ext uri="{FF2B5EF4-FFF2-40B4-BE49-F238E27FC236}">
                <a16:creationId xmlns:a16="http://schemas.microsoft.com/office/drawing/2014/main" id="{BCFF5CCD-2D63-4861-9FB6-3F922A1AC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97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9471" name="TextBox 33">
            <a:extLst>
              <a:ext uri="{FF2B5EF4-FFF2-40B4-BE49-F238E27FC236}">
                <a16:creationId xmlns:a16="http://schemas.microsoft.com/office/drawing/2014/main" id="{B7FBBDA8-B69F-4FAE-96B3-55B74C4F6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13531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9472" name="TextBox 37">
            <a:extLst>
              <a:ext uri="{FF2B5EF4-FFF2-40B4-BE49-F238E27FC236}">
                <a16:creationId xmlns:a16="http://schemas.microsoft.com/office/drawing/2014/main" id="{DF57AA66-A4B7-4B32-B05E-3004DF12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894013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9473" name="TextBox 38">
            <a:extLst>
              <a:ext uri="{FF2B5EF4-FFF2-40B4-BE49-F238E27FC236}">
                <a16:creationId xmlns:a16="http://schemas.microsoft.com/office/drawing/2014/main" id="{96DF5250-E217-4819-9F90-3ECCF09D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2727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2869A005-1DFB-9DB3-BEAB-A8A05663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1F3C0E5-8CB6-49D7-9787-B1E750B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-6956" b="3386"/>
          <a:stretch>
            <a:fillRect/>
          </a:stretch>
        </p:blipFill>
        <p:spPr bwMode="auto">
          <a:xfrm>
            <a:off x="838200" y="1981200"/>
            <a:ext cx="4244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D7741-A429-4F4B-937B-64BA5436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2" y="3482976"/>
            <a:ext cx="62706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(1.0)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A6951-5603-4283-B1C5-1B4FCAF2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2" y="3224212"/>
            <a:ext cx="62706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(2.0)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57290-F936-4EDC-8E67-3433E9CE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95281"/>
            <a:ext cx="3733800" cy="17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P</a:t>
            </a:r>
            <a:r>
              <a:rPr lang="en-US" altLang="en-US" sz="2500" baseline="-25000" dirty="0">
                <a:latin typeface="+mj-lt"/>
              </a:rPr>
              <a:t>out </a:t>
            </a:r>
            <a:r>
              <a:rPr lang="en-US" altLang="en-US" sz="2500" dirty="0">
                <a:latin typeface="+mj-lt"/>
              </a:rPr>
              <a:t>= 0.9*F</a:t>
            </a:r>
            <a:r>
              <a:rPr lang="en-US" altLang="en-US" sz="2500" baseline="-25000" dirty="0">
                <a:latin typeface="+mj-lt"/>
              </a:rPr>
              <a:t>in</a:t>
            </a:r>
            <a:endParaRPr lang="en-US" altLang="en-US" sz="25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1.0 = 0.9*F</a:t>
            </a:r>
            <a:r>
              <a:rPr lang="en-US" altLang="en-US" sz="2500" baseline="-25000" dirty="0">
                <a:latin typeface="+mj-lt"/>
              </a:rPr>
              <a:t>in</a:t>
            </a:r>
            <a:endParaRPr lang="en-US" altLang="en-US" sz="25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F</a:t>
            </a:r>
            <a:r>
              <a:rPr lang="en-US" altLang="en-US" sz="2500" baseline="-25000" dirty="0">
                <a:latin typeface="+mj-lt"/>
              </a:rPr>
              <a:t>in </a:t>
            </a:r>
            <a:r>
              <a:rPr lang="en-US" altLang="en-US" sz="2500" dirty="0">
                <a:latin typeface="+mj-lt"/>
              </a:rPr>
              <a:t>= 1.11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AEB91-E1D6-4C7C-A024-DE6D6F955989}"/>
              </a:ext>
            </a:extLst>
          </p:cNvPr>
          <p:cNvSpPr txBox="1"/>
          <p:nvPr/>
        </p:nvSpPr>
        <p:spPr>
          <a:xfrm>
            <a:off x="1079499" y="3233737"/>
            <a:ext cx="7604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C247F1-448A-48B6-A077-BB3C9F578B3E}"/>
              </a:ext>
            </a:extLst>
          </p:cNvPr>
          <p:cNvSpPr txBox="1"/>
          <p:nvPr/>
        </p:nvSpPr>
        <p:spPr>
          <a:xfrm>
            <a:off x="1111249" y="2936876"/>
            <a:ext cx="9255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(1.11)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BD66E-1406-4458-800F-0A81EF8DA168}"/>
              </a:ext>
            </a:extLst>
          </p:cNvPr>
          <p:cNvSpPr txBox="1"/>
          <p:nvPr/>
        </p:nvSpPr>
        <p:spPr>
          <a:xfrm>
            <a:off x="4046537" y="2660651"/>
            <a:ext cx="925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AA531-6674-4676-BBE9-59B1158E907B}"/>
              </a:ext>
            </a:extLst>
          </p:cNvPr>
          <p:cNvSpPr/>
          <p:nvPr/>
        </p:nvSpPr>
        <p:spPr>
          <a:xfrm>
            <a:off x="5931893" y="2110026"/>
            <a:ext cx="4351338" cy="377824"/>
          </a:xfrm>
          <a:prstGeom prst="rect">
            <a:avLst/>
          </a:prstGeom>
          <a:noFill/>
          <a:ln>
            <a:solidFill>
              <a:srgbClr val="9BBF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50EF-36D1-4C9C-80FC-900DD3A7E038}"/>
              </a:ext>
            </a:extLst>
          </p:cNvPr>
          <p:cNvSpPr txBox="1"/>
          <p:nvPr/>
        </p:nvSpPr>
        <p:spPr>
          <a:xfrm>
            <a:off x="1069975" y="3506787"/>
            <a:ext cx="923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2687AB-7AB3-4ECA-99A9-4E18E7DF5AF4}"/>
              </a:ext>
            </a:extLst>
          </p:cNvPr>
          <p:cNvSpPr txBox="1"/>
          <p:nvPr/>
        </p:nvSpPr>
        <p:spPr>
          <a:xfrm>
            <a:off x="4054475" y="2957512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4E29FE58-22D6-7869-8838-2F294F55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285619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A: Reactor Mass Balance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F958290-D7CE-83D0-B978-D200D24F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893" y="1675547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 dirty="0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8" grpId="0" animBg="1"/>
      <p:bldP spid="8" grpId="1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>
            <a:extLst>
              <a:ext uri="{FF2B5EF4-FFF2-40B4-BE49-F238E27FC236}">
                <a16:creationId xmlns:a16="http://schemas.microsoft.com/office/drawing/2014/main" id="{00F4DD34-E5F5-429A-B923-FA04FECE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1" y="44196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C40936D0-D335-4696-B521-22CA5025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15901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3">
            <a:extLst>
              <a:ext uri="{FF2B5EF4-FFF2-40B4-BE49-F238E27FC236}">
                <a16:creationId xmlns:a16="http://schemas.microsoft.com/office/drawing/2014/main" id="{FAA784B4-4158-42BD-8F19-B0B587EA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6" y="231616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58" name="TextBox 24">
            <a:extLst>
              <a:ext uri="{FF2B5EF4-FFF2-40B4-BE49-F238E27FC236}">
                <a16:creationId xmlns:a16="http://schemas.microsoft.com/office/drawing/2014/main" id="{039F76C4-3E2F-4382-B925-36D18E732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164" y="3925889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59" name="TextBox 26">
            <a:extLst>
              <a:ext uri="{FF2B5EF4-FFF2-40B4-BE49-F238E27FC236}">
                <a16:creationId xmlns:a16="http://schemas.microsoft.com/office/drawing/2014/main" id="{A551CAC0-6E50-4969-A56C-FFDA9983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411797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60" name="TextBox 27">
            <a:extLst>
              <a:ext uri="{FF2B5EF4-FFF2-40B4-BE49-F238E27FC236}">
                <a16:creationId xmlns:a16="http://schemas.microsoft.com/office/drawing/2014/main" id="{043BB650-9DBC-4049-8B33-07D81840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6" y="473392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61" name="TextBox 28">
            <a:extLst>
              <a:ext uri="{FF2B5EF4-FFF2-40B4-BE49-F238E27FC236}">
                <a16:creationId xmlns:a16="http://schemas.microsoft.com/office/drawing/2014/main" id="{5548943E-CEA1-4031-9EE8-22AE13B0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2448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2" name="TextBox 29">
            <a:extLst>
              <a:ext uri="{FF2B5EF4-FFF2-40B4-BE49-F238E27FC236}">
                <a16:creationId xmlns:a16="http://schemas.microsoft.com/office/drawing/2014/main" id="{A393BBBA-88A6-4B9A-BE9C-3A567E6B3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194945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3" name="TextBox 30">
            <a:extLst>
              <a:ext uri="{FF2B5EF4-FFF2-40B4-BE49-F238E27FC236}">
                <a16:creationId xmlns:a16="http://schemas.microsoft.com/office/drawing/2014/main" id="{9420F1FA-3D0B-4BD7-852A-24043B44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6" y="25590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4" name="TextBox 32">
            <a:extLst>
              <a:ext uri="{FF2B5EF4-FFF2-40B4-BE49-F238E27FC236}">
                <a16:creationId xmlns:a16="http://schemas.microsoft.com/office/drawing/2014/main" id="{7CAEE594-58D2-46EA-844F-4780CA24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466975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23565" name="TextBox 33">
            <a:extLst>
              <a:ext uri="{FF2B5EF4-FFF2-40B4-BE49-F238E27FC236}">
                <a16:creationId xmlns:a16="http://schemas.microsoft.com/office/drawing/2014/main" id="{D9D59C30-269E-429A-8445-5F3A8212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97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6" name="TextBox 34">
            <a:extLst>
              <a:ext uri="{FF2B5EF4-FFF2-40B4-BE49-F238E27FC236}">
                <a16:creationId xmlns:a16="http://schemas.microsoft.com/office/drawing/2014/main" id="{3A0F68CA-AB80-45C1-87F8-C51BFD89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13531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7" name="TextBox 35">
            <a:extLst>
              <a:ext uri="{FF2B5EF4-FFF2-40B4-BE49-F238E27FC236}">
                <a16:creationId xmlns:a16="http://schemas.microsoft.com/office/drawing/2014/main" id="{E956FF63-668B-4D1F-AC34-9E704701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894013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23568" name="TextBox 36">
            <a:extLst>
              <a:ext uri="{FF2B5EF4-FFF2-40B4-BE49-F238E27FC236}">
                <a16:creationId xmlns:a16="http://schemas.microsoft.com/office/drawing/2014/main" id="{CEB49093-ECD9-4B2A-B1B8-66D98B484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2727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9" name="TextBox 37">
            <a:extLst>
              <a:ext uri="{FF2B5EF4-FFF2-40B4-BE49-F238E27FC236}">
                <a16:creationId xmlns:a16="http://schemas.microsoft.com/office/drawing/2014/main" id="{B03AB37B-0F01-4E77-84AD-B5532161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6" y="2089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(1.1)</a:t>
            </a:r>
          </a:p>
        </p:txBody>
      </p:sp>
      <p:sp>
        <p:nvSpPr>
          <p:cNvPr id="23570" name="TextBox 38">
            <a:extLst>
              <a:ext uri="{FF2B5EF4-FFF2-40B4-BE49-F238E27FC236}">
                <a16:creationId xmlns:a16="http://schemas.microsoft.com/office/drawing/2014/main" id="{BFB89EBE-E3D6-44B3-B630-78A5CBDF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1870075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126D31-A054-450B-92D2-E130FA527BF0}"/>
              </a:ext>
            </a:extLst>
          </p:cNvPr>
          <p:cNvSpPr txBox="1"/>
          <p:nvPr/>
        </p:nvSpPr>
        <p:spPr>
          <a:xfrm>
            <a:off x="4976813" y="2557464"/>
            <a:ext cx="9255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631B72-5A59-42F7-899E-0270AF13D01B}"/>
              </a:ext>
            </a:extLst>
          </p:cNvPr>
          <p:cNvSpPr txBox="1"/>
          <p:nvPr/>
        </p:nvSpPr>
        <p:spPr>
          <a:xfrm>
            <a:off x="7192963" y="2101850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8807C-C56A-4563-91FD-7A842FFC95F3}"/>
              </a:ext>
            </a:extLst>
          </p:cNvPr>
          <p:cNvSpPr txBox="1"/>
          <p:nvPr/>
        </p:nvSpPr>
        <p:spPr>
          <a:xfrm>
            <a:off x="9555164" y="3679825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31067-797C-4DC9-9BD4-8A1E0FCBDA87}"/>
              </a:ext>
            </a:extLst>
          </p:cNvPr>
          <p:cNvSpPr txBox="1"/>
          <p:nvPr/>
        </p:nvSpPr>
        <p:spPr>
          <a:xfrm>
            <a:off x="7986713" y="4486275"/>
            <a:ext cx="9255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A5C71-F0EA-4246-A931-DB084D0E4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4256088"/>
            <a:ext cx="925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E18A05-A18D-4D3B-B049-C4D61F7ABCBB}"/>
              </a:ext>
            </a:extLst>
          </p:cNvPr>
          <p:cNvSpPr txBox="1"/>
          <p:nvPr/>
        </p:nvSpPr>
        <p:spPr>
          <a:xfrm>
            <a:off x="5932488" y="5359400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921D92-73CE-4C7F-8F01-89AE67B9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4" y="5173664"/>
            <a:ext cx="92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485114-3820-4CB5-8680-ABA10D00D6D1}"/>
              </a:ext>
            </a:extLst>
          </p:cNvPr>
          <p:cNvSpPr txBox="1"/>
          <p:nvPr/>
        </p:nvSpPr>
        <p:spPr>
          <a:xfrm>
            <a:off x="4822826" y="4359275"/>
            <a:ext cx="925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5A887E-8BF2-4B9D-B46F-D1E7C0FA7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1" y="4075113"/>
            <a:ext cx="925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91F80E-1BCE-4454-A0EE-7011D9A2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13" y="3440113"/>
            <a:ext cx="925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4" name="TextBox 50">
            <a:extLst>
              <a:ext uri="{FF2B5EF4-FFF2-40B4-BE49-F238E27FC236}">
                <a16:creationId xmlns:a16="http://schemas.microsoft.com/office/drawing/2014/main" id="{2D2A493C-69FF-4D9A-8808-5D625288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59" y="4548765"/>
            <a:ext cx="3144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9D85BD"/>
                </a:solidFill>
                <a:latin typeface="+mj-lt"/>
              </a:rPr>
              <a:t>Moles are not conserved… Mass is!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2E36FE6E-A235-2620-78FC-F45EFBCF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12167</TotalTime>
  <Words>1287</Words>
  <Application>Microsoft Office PowerPoint</Application>
  <PresentationFormat>Widescreen</PresentationFormat>
  <Paragraphs>278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Symbol</vt:lpstr>
      <vt:lpstr>Times</vt:lpstr>
      <vt:lpstr>Times New Roman</vt:lpstr>
      <vt:lpstr>Office Theme</vt:lpstr>
      <vt:lpstr>Office 2013 - 2022 Theme</vt:lpstr>
      <vt:lpstr>Equation</vt:lpstr>
      <vt:lpstr>PowerPoint Presentation</vt:lpstr>
      <vt:lpstr>Calculation Session 4 Exercise 2.34 (Revisited)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Recycle</vt:lpstr>
      <vt:lpstr>PowerPoint Presentation</vt:lpstr>
      <vt:lpstr>PowerPoint Presentation</vt:lpstr>
      <vt:lpstr>Key Takeaways</vt:lpstr>
      <vt:lpstr>Setting Recycle Loop Variables</vt:lpstr>
      <vt:lpstr>Setting Recycle Loop Variables</vt:lpstr>
      <vt:lpstr>Setting Recycle Loop Variables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3.mb.22</dc:title>
  <dc:creator>Chida</dc:creator>
  <cp:lastModifiedBy>Ashlyn Dumaw</cp:lastModifiedBy>
  <cp:revision>247</cp:revision>
  <dcterms:created xsi:type="dcterms:W3CDTF">2012-09-17T20:25:19Z</dcterms:created>
  <dcterms:modified xsi:type="dcterms:W3CDTF">2024-09-18T18:45:36Z</dcterms:modified>
</cp:coreProperties>
</file>