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8" r:id="rId3"/>
    <p:sldId id="289" r:id="rId4"/>
    <p:sldId id="284" r:id="rId5"/>
    <p:sldId id="260" r:id="rId6"/>
    <p:sldId id="263" r:id="rId7"/>
    <p:sldId id="261" r:id="rId8"/>
    <p:sldId id="267" r:id="rId9"/>
    <p:sldId id="268" r:id="rId10"/>
    <p:sldId id="290" r:id="rId11"/>
    <p:sldId id="28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AD39"/>
    <a:srgbClr val="FFFFFF"/>
    <a:srgbClr val="008000"/>
    <a:srgbClr val="990099"/>
    <a:srgbClr val="F5F5F5"/>
    <a:srgbClr val="0000FF"/>
    <a:srgbClr val="B7E1B5"/>
    <a:srgbClr val="D9E7D9"/>
    <a:srgbClr val="CEE0CE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887" autoAdjust="0"/>
    <p:restoredTop sz="69057" autoAdjust="0"/>
  </p:normalViewPr>
  <p:slideViewPr>
    <p:cSldViewPr>
      <p:cViewPr varScale="1">
        <p:scale>
          <a:sx n="76" d="100"/>
          <a:sy n="76" d="100"/>
        </p:scale>
        <p:origin x="1604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AE2191-C22E-4B2F-97A9-D74151B856CB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734CE6-6A90-4F3D-8B2C-C56B4367D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2740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734CE6-6A90-4F3D-8B2C-C56B4367D12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4230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Recap of questions you can ask (so it</a:t>
            </a:r>
            <a:r>
              <a:rPr lang="en-US" baseline="0" dirty="0"/>
              <a:t> can be left projected on board)</a:t>
            </a:r>
          </a:p>
          <a:p>
            <a:r>
              <a:rPr lang="en-US" baseline="0" dirty="0"/>
              <a:t>Recap of things we manipulated and how they affected stuff</a:t>
            </a:r>
          </a:p>
          <a:p>
            <a:r>
              <a:rPr lang="en-US" baseline="0" dirty="0"/>
              <a:t>	Profitable products -&gt; overall reaction -&gt; eliminate reactor and some reactant input</a:t>
            </a:r>
          </a:p>
          <a:p>
            <a:r>
              <a:rPr lang="en-US" baseline="0" dirty="0"/>
              <a:t>	When to separate -&gt; eliminate separator, decrease in flow rates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734CE6-6A90-4F3D-8B2C-C56B4367D12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5997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exercise tells us some stuff about chemical reactions</a:t>
            </a:r>
            <a:r>
              <a:rPr lang="en-US" baseline="0" dirty="0"/>
              <a:t> and conversions and that the process is viable – so we don’t need to worry about checking the molar flow rates. </a:t>
            </a:r>
          </a:p>
          <a:p>
            <a:endParaRPr lang="en-US" baseline="0" dirty="0"/>
          </a:p>
          <a:p>
            <a:r>
              <a:rPr lang="en-US" dirty="0"/>
              <a:t>We’re asked to find improvements to reduce</a:t>
            </a:r>
            <a:r>
              <a:rPr lang="en-US" baseline="0" dirty="0"/>
              <a:t> costs or increase revenue</a:t>
            </a:r>
          </a:p>
          <a:p>
            <a:r>
              <a:rPr lang="en-US" baseline="0" dirty="0"/>
              <a:t>It also gives us a couple of things we could potentially do</a:t>
            </a:r>
          </a:p>
          <a:p>
            <a:r>
              <a:rPr lang="en-US" baseline="0" dirty="0"/>
              <a:t>Let’s translate them into questions you might be asking when we’re going through the PFD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734CE6-6A90-4F3D-8B2C-C56B4367D12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6308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734CE6-6A90-4F3D-8B2C-C56B4367D12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053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exercise tells us some stuff about chemical reactions</a:t>
            </a:r>
            <a:r>
              <a:rPr lang="en-US" baseline="0" dirty="0"/>
              <a:t> and conversions and that the process is viable – so we don’t need to worry about checking the molar flow rates. </a:t>
            </a:r>
          </a:p>
          <a:p>
            <a:endParaRPr lang="en-US" baseline="0" dirty="0"/>
          </a:p>
          <a:p>
            <a:r>
              <a:rPr lang="en-US" dirty="0"/>
              <a:t>We’re asked to find improvements to reduce</a:t>
            </a:r>
            <a:r>
              <a:rPr lang="en-US" baseline="0" dirty="0"/>
              <a:t> costs or increase revenue</a:t>
            </a:r>
          </a:p>
          <a:p>
            <a:r>
              <a:rPr lang="en-US" baseline="0" dirty="0"/>
              <a:t>It also gives us a couple of things we could potentially do</a:t>
            </a:r>
          </a:p>
          <a:p>
            <a:r>
              <a:rPr lang="en-US" baseline="0" dirty="0"/>
              <a:t>Let’s translate them into questions you might be asking when we’re going through the PFD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734CE6-6A90-4F3D-8B2C-C56B4367D12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9868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Looking at the overall process, we can figure out the cost</a:t>
            </a:r>
            <a:r>
              <a:rPr lang="en-US" baseline="0" dirty="0"/>
              <a:t> of the reactants going in, the amount of money we can sell the products for, which gives us a net value for our process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734CE6-6A90-4F3D-8B2C-C56B4367D12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0574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any suggestions? </a:t>
            </a:r>
          </a:p>
          <a:p>
            <a:endParaRPr lang="en-US" dirty="0"/>
          </a:p>
          <a:p>
            <a:r>
              <a:rPr lang="en-US" dirty="0"/>
              <a:t>A+B – click</a:t>
            </a:r>
            <a:r>
              <a:rPr lang="en-US" baseline="0" dirty="0"/>
              <a:t> their combiner [slide 7]</a:t>
            </a:r>
          </a:p>
          <a:p>
            <a:r>
              <a:rPr lang="en-US" baseline="0" dirty="0"/>
              <a:t>Move C input – click splitter of C(18) -&gt; C(12) and C(6) [slide 9]</a:t>
            </a:r>
          </a:p>
          <a:p>
            <a:r>
              <a:rPr lang="en-US" baseline="0" dirty="0"/>
              <a:t>Reactor 3 – click reaction in reactor 3 [slide 11]</a:t>
            </a:r>
          </a:p>
          <a:p>
            <a:r>
              <a:rPr lang="en-US" baseline="0" dirty="0"/>
              <a:t>Circle on bottom = end (13)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734CE6-6A90-4F3D-8B2C-C56B4367D12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6171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A+B,</a:t>
            </a:r>
            <a:r>
              <a:rPr lang="en-US" baseline="0" dirty="0"/>
              <a:t> separating them out right before combining them, just </a:t>
            </a:r>
            <a:r>
              <a:rPr lang="en-US" baseline="0" dirty="0" err="1"/>
              <a:t>sep</a:t>
            </a:r>
            <a:r>
              <a:rPr lang="en-US" baseline="0" dirty="0"/>
              <a:t> out together to recycle, and put K directly from second </a:t>
            </a:r>
            <a:r>
              <a:rPr lang="en-US" baseline="0" dirty="0" err="1"/>
              <a:t>sep</a:t>
            </a:r>
            <a:r>
              <a:rPr lang="en-US" baseline="0" dirty="0"/>
              <a:t> into reactor 3</a:t>
            </a:r>
          </a:p>
          <a:p>
            <a:endParaRPr lang="en-US" baseline="0" dirty="0"/>
          </a:p>
          <a:p>
            <a:r>
              <a:rPr lang="en-US" baseline="0" dirty="0"/>
              <a:t>Move C input – click splitter of C(18) -&gt; C(12) and C(6) [slide 6]</a:t>
            </a:r>
          </a:p>
          <a:p>
            <a:r>
              <a:rPr lang="en-US" baseline="0" dirty="0"/>
              <a:t>Reactor 3 – click reaction in reactor 3 [slide 8]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734CE6-6A90-4F3D-8B2C-C56B4367D12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7291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add</a:t>
            </a:r>
            <a:r>
              <a:rPr lang="en-US" baseline="0" dirty="0"/>
              <a:t> C here and it isn’t needed until right before reactor 2 – so we can add it after only H is separated out</a:t>
            </a:r>
          </a:p>
          <a:p>
            <a:endParaRPr lang="en-US" baseline="0" dirty="0"/>
          </a:p>
          <a:p>
            <a:r>
              <a:rPr lang="en-US" baseline="0" dirty="0"/>
              <a:t>Reactor 3 – click reaction in reactor 3 [slide 7]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734CE6-6A90-4F3D-8B2C-C56B4367D12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5230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we look back at</a:t>
            </a:r>
            <a:r>
              <a:rPr lang="en-US" baseline="0" dirty="0"/>
              <a:t> the values of the chemicals, the reactants of reactor 3 are more valuable than the products, so we’re actually losing money! We can just get rid of it and the extra input of C. </a:t>
            </a:r>
          </a:p>
          <a:p>
            <a:endParaRPr lang="en-US" baseline="0" dirty="0"/>
          </a:p>
          <a:p>
            <a:r>
              <a:rPr lang="en-US" baseline="0" dirty="0"/>
              <a:t>By the reduction of C and selling of K, we can increase our process’s value</a:t>
            </a:r>
          </a:p>
          <a:p>
            <a:endParaRPr lang="en-US" baseline="0" dirty="0"/>
          </a:p>
          <a:p>
            <a:r>
              <a:rPr lang="en-US" baseline="0" dirty="0"/>
              <a:t>Overall, we made that $156/min more, have one less reactor, one less separator, and a smaller separator</a:t>
            </a:r>
          </a:p>
          <a:p>
            <a:endParaRPr lang="en-US" baseline="0" dirty="0"/>
          </a:p>
          <a:p>
            <a:r>
              <a:rPr lang="en-US" baseline="0" dirty="0"/>
              <a:t>Any other suggestions?  -- click in bottom right area to slide 17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734CE6-6A90-4F3D-8B2C-C56B4367D12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8756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43B47-9F80-4E04-896C-CD54F1654000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DDFE0-77E1-448D-B666-71EE424285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875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43B47-9F80-4E04-896C-CD54F1654000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DDFE0-77E1-448D-B666-71EE424285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685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43B47-9F80-4E04-896C-CD54F1654000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DDFE0-77E1-448D-B666-71EE424285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598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43B47-9F80-4E04-896C-CD54F1654000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DDFE0-77E1-448D-B666-71EE424285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825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43B47-9F80-4E04-896C-CD54F1654000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DDFE0-77E1-448D-B666-71EE424285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631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iginal PF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43B47-9F80-4E04-896C-CD54F1654000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DDFE0-77E1-448D-B666-71EE42428543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1778000" y="1996440"/>
            <a:ext cx="1463040" cy="109728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reactor 1</a:t>
            </a:r>
          </a:p>
          <a:p>
            <a:pPr algn="ctr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+ B → 2H</a:t>
            </a:r>
          </a:p>
          <a:p>
            <a:pPr algn="ctr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+ B → 2K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4064000" y="2087880"/>
            <a:ext cx="1143000" cy="9144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liquid-gas separator</a:t>
            </a:r>
          </a:p>
          <a:p>
            <a:pPr algn="ctr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35°C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5581780" y="2087880"/>
            <a:ext cx="1143000" cy="9144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liquid-gas separator</a:t>
            </a:r>
          </a:p>
          <a:p>
            <a:pPr algn="ctr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70°C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6731000" y="3920412"/>
            <a:ext cx="1143000" cy="9144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liquid-gas separator</a:t>
            </a:r>
          </a:p>
          <a:p>
            <a:pPr algn="ctr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125°C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6502400" y="5715000"/>
            <a:ext cx="1463040" cy="8382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reactor 3</a:t>
            </a:r>
          </a:p>
          <a:p>
            <a:pPr algn="ctr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 + C → 2Q</a:t>
            </a:r>
          </a:p>
        </p:txBody>
      </p:sp>
      <p:sp>
        <p:nvSpPr>
          <p:cNvPr id="11" name="Rectangle 10"/>
          <p:cNvSpPr/>
          <p:nvPr userDrawn="1"/>
        </p:nvSpPr>
        <p:spPr>
          <a:xfrm>
            <a:off x="7553960" y="1379375"/>
            <a:ext cx="1463040" cy="8382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reactor 2</a:t>
            </a:r>
          </a:p>
          <a:p>
            <a:pPr algn="ctr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 + C → 2P</a:t>
            </a:r>
          </a:p>
        </p:txBody>
      </p:sp>
      <p:sp>
        <p:nvSpPr>
          <p:cNvPr id="12" name="Oval 11"/>
          <p:cNvSpPr/>
          <p:nvPr userDrawn="1"/>
        </p:nvSpPr>
        <p:spPr>
          <a:xfrm>
            <a:off x="817880" y="2407920"/>
            <a:ext cx="274320" cy="274320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/>
          <p:cNvCxnSpPr>
            <a:stCxn id="12" idx="6"/>
            <a:endCxn id="6" idx="1"/>
          </p:cNvCxnSpPr>
          <p:nvPr userDrawn="1"/>
        </p:nvCxnSpPr>
        <p:spPr>
          <a:xfrm>
            <a:off x="1092200" y="2545080"/>
            <a:ext cx="685800" cy="0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endCxn id="12" idx="2"/>
          </p:cNvCxnSpPr>
          <p:nvPr userDrawn="1"/>
        </p:nvCxnSpPr>
        <p:spPr>
          <a:xfrm>
            <a:off x="152400" y="2545079"/>
            <a:ext cx="665480" cy="1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6" idx="3"/>
            <a:endCxn id="7" idx="1"/>
          </p:cNvCxnSpPr>
          <p:nvPr userDrawn="1"/>
        </p:nvCxnSpPr>
        <p:spPr>
          <a:xfrm>
            <a:off x="3241040" y="2545080"/>
            <a:ext cx="822960" cy="0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 userDrawn="1"/>
        </p:nvSpPr>
        <p:spPr>
          <a:xfrm>
            <a:off x="4498340" y="914400"/>
            <a:ext cx="274320" cy="274320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 userDrawn="1"/>
        </p:nvSpPr>
        <p:spPr>
          <a:xfrm>
            <a:off x="817880" y="914400"/>
            <a:ext cx="274320" cy="274320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 userDrawn="1"/>
        </p:nvSpPr>
        <p:spPr>
          <a:xfrm>
            <a:off x="4498340" y="4240452"/>
            <a:ext cx="274320" cy="274320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 userDrawn="1"/>
        </p:nvSpPr>
        <p:spPr>
          <a:xfrm>
            <a:off x="4498340" y="5139612"/>
            <a:ext cx="274320" cy="274320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 userDrawn="1"/>
        </p:nvSpPr>
        <p:spPr>
          <a:xfrm>
            <a:off x="6016120" y="5139612"/>
            <a:ext cx="274320" cy="274320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Arrow Connector 20"/>
          <p:cNvCxnSpPr>
            <a:stCxn id="7" idx="2"/>
            <a:endCxn id="18" idx="0"/>
          </p:cNvCxnSpPr>
          <p:nvPr userDrawn="1"/>
        </p:nvCxnSpPr>
        <p:spPr>
          <a:xfrm>
            <a:off x="4635500" y="3002280"/>
            <a:ext cx="0" cy="1238172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endCxn id="19" idx="2"/>
          </p:cNvCxnSpPr>
          <p:nvPr userDrawn="1"/>
        </p:nvCxnSpPr>
        <p:spPr>
          <a:xfrm>
            <a:off x="3626239" y="5276772"/>
            <a:ext cx="872101" cy="0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9" idx="6"/>
            <a:endCxn id="20" idx="2"/>
          </p:cNvCxnSpPr>
          <p:nvPr userDrawn="1"/>
        </p:nvCxnSpPr>
        <p:spPr>
          <a:xfrm>
            <a:off x="4772660" y="5276772"/>
            <a:ext cx="1243460" cy="0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9" idx="0"/>
            <a:endCxn id="18" idx="4"/>
          </p:cNvCxnSpPr>
          <p:nvPr userDrawn="1"/>
        </p:nvCxnSpPr>
        <p:spPr>
          <a:xfrm flipV="1">
            <a:off x="4635500" y="4514772"/>
            <a:ext cx="0" cy="624840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1" idx="0"/>
          </p:cNvCxnSpPr>
          <p:nvPr userDrawn="1"/>
        </p:nvCxnSpPr>
        <p:spPr>
          <a:xfrm flipV="1">
            <a:off x="8285480" y="762000"/>
            <a:ext cx="0" cy="617375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7" idx="0"/>
            <a:endCxn id="16" idx="4"/>
          </p:cNvCxnSpPr>
          <p:nvPr userDrawn="1"/>
        </p:nvCxnSpPr>
        <p:spPr>
          <a:xfrm flipV="1">
            <a:off x="4635500" y="1188720"/>
            <a:ext cx="0" cy="899160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6" idx="2"/>
            <a:endCxn id="17" idx="6"/>
          </p:cNvCxnSpPr>
          <p:nvPr userDrawn="1"/>
        </p:nvCxnSpPr>
        <p:spPr>
          <a:xfrm flipH="1">
            <a:off x="1092200" y="1051560"/>
            <a:ext cx="3406140" cy="0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7" idx="4"/>
            <a:endCxn id="12" idx="0"/>
          </p:cNvCxnSpPr>
          <p:nvPr userDrawn="1"/>
        </p:nvCxnSpPr>
        <p:spPr>
          <a:xfrm>
            <a:off x="955040" y="1188720"/>
            <a:ext cx="0" cy="1219200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7" idx="2"/>
          </p:cNvCxnSpPr>
          <p:nvPr userDrawn="1"/>
        </p:nvCxnSpPr>
        <p:spPr>
          <a:xfrm flipH="1">
            <a:off x="152400" y="1051560"/>
            <a:ext cx="665480" cy="0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29"/>
          <p:cNvCxnSpPr>
            <a:stCxn id="9" idx="0"/>
            <a:endCxn id="8" idx="3"/>
          </p:cNvCxnSpPr>
          <p:nvPr userDrawn="1"/>
        </p:nvCxnSpPr>
        <p:spPr>
          <a:xfrm rot="16200000" flipV="1">
            <a:off x="6325974" y="2943886"/>
            <a:ext cx="1375332" cy="577720"/>
          </a:xfrm>
          <a:prstGeom prst="bentConnector2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lbow Connector 30"/>
          <p:cNvCxnSpPr>
            <a:stCxn id="8" idx="0"/>
            <a:endCxn id="16" idx="6"/>
          </p:cNvCxnSpPr>
          <p:nvPr userDrawn="1"/>
        </p:nvCxnSpPr>
        <p:spPr>
          <a:xfrm rot="16200000" flipV="1">
            <a:off x="4944810" y="879410"/>
            <a:ext cx="1036320" cy="1380620"/>
          </a:xfrm>
          <a:prstGeom prst="bentConnector2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Elbow Connector 31"/>
          <p:cNvCxnSpPr>
            <a:stCxn id="9" idx="2"/>
            <a:endCxn id="11" idx="2"/>
          </p:cNvCxnSpPr>
          <p:nvPr userDrawn="1"/>
        </p:nvCxnSpPr>
        <p:spPr>
          <a:xfrm rot="5400000" flipH="1" flipV="1">
            <a:off x="6485371" y="3034704"/>
            <a:ext cx="2617237" cy="982980"/>
          </a:xfrm>
          <a:prstGeom prst="bentConnector3">
            <a:avLst>
              <a:gd name="adj1" fmla="val -8734"/>
            </a:avLst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lbow Connector 32"/>
          <p:cNvCxnSpPr>
            <a:stCxn id="20" idx="4"/>
            <a:endCxn id="10" idx="1"/>
          </p:cNvCxnSpPr>
          <p:nvPr userDrawn="1"/>
        </p:nvCxnSpPr>
        <p:spPr>
          <a:xfrm rot="16200000" flipH="1">
            <a:off x="5967756" y="5599456"/>
            <a:ext cx="720168" cy="349120"/>
          </a:xfrm>
          <a:prstGeom prst="bentConnector2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10" idx="3"/>
          </p:cNvCxnSpPr>
          <p:nvPr userDrawn="1"/>
        </p:nvCxnSpPr>
        <p:spPr>
          <a:xfrm>
            <a:off x="7965440" y="6134100"/>
            <a:ext cx="1051560" cy="0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8" idx="2"/>
            <a:endCxn id="20" idx="0"/>
          </p:cNvCxnSpPr>
          <p:nvPr userDrawn="1"/>
        </p:nvCxnSpPr>
        <p:spPr>
          <a:xfrm>
            <a:off x="6153280" y="3002280"/>
            <a:ext cx="0" cy="2137332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6" name="Table 35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694021215"/>
              </p:ext>
            </p:extLst>
          </p:nvPr>
        </p:nvGraphicFramePr>
        <p:xfrm>
          <a:off x="3296039" y="1371600"/>
          <a:ext cx="660400" cy="1097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2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8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941">
                <a:tc>
                  <a:txBody>
                    <a:bodyPr/>
                    <a:lstStyle/>
                    <a:p>
                      <a:r>
                        <a:rPr lang="en-US" sz="18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8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701">
                <a:tc>
                  <a:txBody>
                    <a:bodyPr/>
                    <a:lstStyle/>
                    <a:p>
                      <a:r>
                        <a:rPr lang="en-US" sz="18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(12)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8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(6)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37" name="Table 36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320875947"/>
              </p:ext>
            </p:extLst>
          </p:nvPr>
        </p:nvGraphicFramePr>
        <p:xfrm>
          <a:off x="5384800" y="3232745"/>
          <a:ext cx="660400" cy="1097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2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8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941">
                <a:tc>
                  <a:txBody>
                    <a:bodyPr/>
                    <a:lstStyle/>
                    <a:p>
                      <a:r>
                        <a:rPr lang="en-US" sz="18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8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(12)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701">
                <a:tc>
                  <a:txBody>
                    <a:bodyPr/>
                    <a:lstStyle/>
                    <a:p>
                      <a:r>
                        <a:rPr lang="en-US" sz="18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(12)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8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(6)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38" name="Table 37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768896881"/>
              </p:ext>
            </p:extLst>
          </p:nvPr>
        </p:nvGraphicFramePr>
        <p:xfrm>
          <a:off x="4699000" y="3114714"/>
          <a:ext cx="660400" cy="8229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2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8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941">
                <a:tc>
                  <a:txBody>
                    <a:bodyPr/>
                    <a:lstStyle/>
                    <a:p>
                      <a:r>
                        <a:rPr lang="en-US" sz="18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701">
                <a:tc>
                  <a:txBody>
                    <a:bodyPr/>
                    <a:lstStyle/>
                    <a:p>
                      <a:r>
                        <a:rPr lang="en-US" sz="18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(12)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8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(6)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9" name="Table 38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837853438"/>
              </p:ext>
            </p:extLst>
          </p:nvPr>
        </p:nvGraphicFramePr>
        <p:xfrm>
          <a:off x="2032000" y="457200"/>
          <a:ext cx="660400" cy="548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2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8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941">
                <a:tc>
                  <a:txBody>
                    <a:bodyPr/>
                    <a:lstStyle/>
                    <a:p>
                      <a:r>
                        <a:rPr lang="en-US" sz="18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8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0" name="Table 39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418141972"/>
              </p:ext>
            </p:extLst>
          </p:nvPr>
        </p:nvGraphicFramePr>
        <p:xfrm>
          <a:off x="1104900" y="1905000"/>
          <a:ext cx="660400" cy="548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2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8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941">
                <a:tc>
                  <a:txBody>
                    <a:bodyPr/>
                    <a:lstStyle/>
                    <a:p>
                      <a:r>
                        <a:rPr lang="en-US" sz="18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(10)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8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(10)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41" name="Straight Arrow Connector 40"/>
          <p:cNvCxnSpPr>
            <a:endCxn id="12" idx="4"/>
          </p:cNvCxnSpPr>
          <p:nvPr userDrawn="1"/>
        </p:nvCxnSpPr>
        <p:spPr>
          <a:xfrm flipV="1">
            <a:off x="955040" y="2682240"/>
            <a:ext cx="0" cy="550505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2" name="Table 41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61146647"/>
              </p:ext>
            </p:extLst>
          </p:nvPr>
        </p:nvGraphicFramePr>
        <p:xfrm>
          <a:off x="7366000" y="3270067"/>
          <a:ext cx="660400" cy="548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2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8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941">
                <a:tc>
                  <a:txBody>
                    <a:bodyPr/>
                    <a:lstStyle/>
                    <a:p>
                      <a:r>
                        <a:rPr lang="en-US" sz="18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8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(6)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3" name="Table 42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767748353"/>
              </p:ext>
            </p:extLst>
          </p:nvPr>
        </p:nvGraphicFramePr>
        <p:xfrm>
          <a:off x="4703147" y="1661315"/>
          <a:ext cx="660400" cy="274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2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8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8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4" name="Table 43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123915310"/>
              </p:ext>
            </p:extLst>
          </p:nvPr>
        </p:nvGraphicFramePr>
        <p:xfrm>
          <a:off x="6239122" y="1661160"/>
          <a:ext cx="660400" cy="274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2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8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941">
                <a:tc>
                  <a:txBody>
                    <a:bodyPr/>
                    <a:lstStyle/>
                    <a:p>
                      <a:r>
                        <a:rPr lang="en-US" sz="18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5" name="Chord 44"/>
          <p:cNvSpPr/>
          <p:nvPr userDrawn="1"/>
        </p:nvSpPr>
        <p:spPr>
          <a:xfrm>
            <a:off x="5997420" y="4217592"/>
            <a:ext cx="311720" cy="320040"/>
          </a:xfrm>
          <a:prstGeom prst="chord">
            <a:avLst>
              <a:gd name="adj1" fmla="val 5542487"/>
              <a:gd name="adj2" fmla="val 16046626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Chord 45"/>
          <p:cNvSpPr/>
          <p:nvPr userDrawn="1"/>
        </p:nvSpPr>
        <p:spPr>
          <a:xfrm>
            <a:off x="6011548" y="4235880"/>
            <a:ext cx="283464" cy="283464"/>
          </a:xfrm>
          <a:prstGeom prst="chord">
            <a:avLst>
              <a:gd name="adj1" fmla="val 4726873"/>
              <a:gd name="adj2" fmla="val 16885771"/>
            </a:avLst>
          </a:prstGeom>
          <a:solidFill>
            <a:schemeClr val="bg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7" name="Straight Arrow Connector 46"/>
          <p:cNvCxnSpPr>
            <a:stCxn id="18" idx="6"/>
            <a:endCxn id="9" idx="1"/>
          </p:cNvCxnSpPr>
          <p:nvPr userDrawn="1"/>
        </p:nvCxnSpPr>
        <p:spPr>
          <a:xfrm>
            <a:off x="4772660" y="4377612"/>
            <a:ext cx="1958340" cy="0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8" name="Table 47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132784596"/>
              </p:ext>
            </p:extLst>
          </p:nvPr>
        </p:nvGraphicFramePr>
        <p:xfrm>
          <a:off x="1016000" y="2865120"/>
          <a:ext cx="660400" cy="274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2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8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8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(9)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9" name="Table 48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202253730"/>
              </p:ext>
            </p:extLst>
          </p:nvPr>
        </p:nvGraphicFramePr>
        <p:xfrm>
          <a:off x="243840" y="2209800"/>
          <a:ext cx="660400" cy="274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2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8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8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(9)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0" name="Table 49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785398000"/>
              </p:ext>
            </p:extLst>
          </p:nvPr>
        </p:nvGraphicFramePr>
        <p:xfrm>
          <a:off x="3683000" y="4953000"/>
          <a:ext cx="660400" cy="274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2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8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8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(18)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1" name="Table 50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841384530"/>
              </p:ext>
            </p:extLst>
          </p:nvPr>
        </p:nvGraphicFramePr>
        <p:xfrm>
          <a:off x="4699000" y="4618653"/>
          <a:ext cx="660400" cy="274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2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8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8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(12)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2" name="Table 51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131623445"/>
              </p:ext>
            </p:extLst>
          </p:nvPr>
        </p:nvGraphicFramePr>
        <p:xfrm>
          <a:off x="5232400" y="4953000"/>
          <a:ext cx="660400" cy="274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2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8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8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(6)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3" name="Table 52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4000842524"/>
              </p:ext>
            </p:extLst>
          </p:nvPr>
        </p:nvGraphicFramePr>
        <p:xfrm>
          <a:off x="5613400" y="5547360"/>
          <a:ext cx="660400" cy="548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2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8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8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(6)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8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(6)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4" name="Table 53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581933681"/>
              </p:ext>
            </p:extLst>
          </p:nvPr>
        </p:nvGraphicFramePr>
        <p:xfrm>
          <a:off x="8407400" y="2743200"/>
          <a:ext cx="660400" cy="548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2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8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8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(12)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701">
                <a:tc>
                  <a:txBody>
                    <a:bodyPr/>
                    <a:lstStyle/>
                    <a:p>
                      <a:r>
                        <a:rPr lang="en-US" sz="18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(12)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5" name="Table 54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389171545"/>
              </p:ext>
            </p:extLst>
          </p:nvPr>
        </p:nvGraphicFramePr>
        <p:xfrm>
          <a:off x="8376816" y="1021080"/>
          <a:ext cx="660400" cy="274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2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8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701">
                <a:tc>
                  <a:txBody>
                    <a:bodyPr/>
                    <a:lstStyle/>
                    <a:p>
                      <a:r>
                        <a:rPr lang="en-US" sz="18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(24)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6" name="Table 55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796784181"/>
              </p:ext>
            </p:extLst>
          </p:nvPr>
        </p:nvGraphicFramePr>
        <p:xfrm>
          <a:off x="8161020" y="5805739"/>
          <a:ext cx="660400" cy="274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2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8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701">
                <a:tc>
                  <a:txBody>
                    <a:bodyPr/>
                    <a:lstStyle/>
                    <a:p>
                      <a:r>
                        <a:rPr lang="en-US" sz="18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(12)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7" name="TextBox 56"/>
          <p:cNvSpPr txBox="1"/>
          <p:nvPr userDrawn="1"/>
        </p:nvSpPr>
        <p:spPr>
          <a:xfrm>
            <a:off x="152400" y="609600"/>
            <a:ext cx="727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purge</a:t>
            </a:r>
          </a:p>
        </p:txBody>
      </p:sp>
      <p:sp>
        <p:nvSpPr>
          <p:cNvPr id="58" name="Rectangle 57"/>
          <p:cNvSpPr/>
          <p:nvPr userDrawn="1"/>
        </p:nvSpPr>
        <p:spPr>
          <a:xfrm>
            <a:off x="6705600" y="57468"/>
            <a:ext cx="23583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baseline="0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Originally:</a:t>
            </a:r>
            <a:r>
              <a:rPr lang="en-US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baseline="0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$2190/min</a:t>
            </a:r>
            <a:endParaRPr lang="en-US" dirty="0">
              <a:solidFill>
                <a:srgbClr val="800000"/>
              </a:solidFill>
            </a:endParaRPr>
          </a:p>
        </p:txBody>
      </p:sp>
      <p:graphicFrame>
        <p:nvGraphicFramePr>
          <p:cNvPr id="59" name="Table 58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76153199"/>
              </p:ext>
            </p:extLst>
          </p:nvPr>
        </p:nvGraphicFramePr>
        <p:xfrm>
          <a:off x="237490" y="4084320"/>
          <a:ext cx="2752725" cy="265887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21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7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US" sz="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m.p</a:t>
                      </a:r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(°C)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b.p</a:t>
                      </a:r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(°C)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$/</a:t>
                      </a:r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mol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r>
                        <a:rPr lang="en-US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-85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r>
                        <a:rPr lang="en-US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-109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r>
                        <a:rPr lang="en-US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r>
                        <a:rPr lang="en-US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r>
                        <a:rPr lang="en-US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r>
                        <a:rPr lang="en-US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r>
                        <a:rPr lang="en-US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r>
                        <a:rPr lang="en-US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marL="0" marR="0" marT="0" marB="0" anchor="ctr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-72</a:t>
                      </a:r>
                    </a:p>
                  </a:txBody>
                  <a:tcPr marL="0" marR="0" marT="0" marB="0" anchor="ctr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  <a:tcPr marL="0" marR="0" marT="0" marB="0" anchor="ctr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0" marR="0" marT="0" marB="0" anchor="ctr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4243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tter Original PF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43B47-9F80-4E04-896C-CD54F1654000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DDFE0-77E1-448D-B666-71EE42428543}" type="slidenum">
              <a:rPr lang="en-US" smtClean="0"/>
              <a:t>‹#›</a:t>
            </a:fld>
            <a:endParaRPr lang="en-US"/>
          </a:p>
        </p:txBody>
      </p:sp>
      <p:sp>
        <p:nvSpPr>
          <p:cNvPr id="41" name="Rectangle 40"/>
          <p:cNvSpPr/>
          <p:nvPr userDrawn="1"/>
        </p:nvSpPr>
        <p:spPr>
          <a:xfrm>
            <a:off x="6068268" y="0"/>
            <a:ext cx="30796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baseline="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Originally:</a:t>
            </a:r>
            <a:r>
              <a:rPr 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baseline="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$2190/min</a:t>
            </a:r>
            <a:endParaRPr lang="en-US" sz="2400" dirty="0">
              <a:solidFill>
                <a:srgbClr val="008000"/>
              </a:solidFill>
            </a:endParaRPr>
          </a:p>
        </p:txBody>
      </p:sp>
      <p:graphicFrame>
        <p:nvGraphicFramePr>
          <p:cNvPr id="43" name="Table 42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165675112"/>
              </p:ext>
            </p:extLst>
          </p:nvPr>
        </p:nvGraphicFramePr>
        <p:xfrm>
          <a:off x="237490" y="4084320"/>
          <a:ext cx="2752725" cy="265887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21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7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US" sz="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m.p</a:t>
                      </a:r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(°C)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b.p</a:t>
                      </a:r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(°C)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$/</a:t>
                      </a:r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mol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r>
                        <a:rPr lang="en-US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-85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r>
                        <a:rPr lang="en-US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-109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r>
                        <a:rPr lang="en-US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r>
                        <a:rPr lang="en-US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r>
                        <a:rPr lang="en-US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r>
                        <a:rPr lang="en-US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r>
                        <a:rPr lang="en-US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r>
                        <a:rPr lang="en-US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marL="0" marR="0" marT="0" marB="0" anchor="ctr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-72</a:t>
                      </a:r>
                    </a:p>
                  </a:txBody>
                  <a:tcPr marL="0" marR="0" marT="0" marB="0" anchor="ctr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  <a:tcPr marL="0" marR="0" marT="0" marB="0" anchor="ctr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0" marR="0" marT="0" marB="0" anchor="ctr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pSp>
        <p:nvGrpSpPr>
          <p:cNvPr id="65" name="Group 64"/>
          <p:cNvGrpSpPr/>
          <p:nvPr userDrawn="1"/>
        </p:nvGrpSpPr>
        <p:grpSpPr>
          <a:xfrm>
            <a:off x="152400" y="400859"/>
            <a:ext cx="8933299" cy="6152341"/>
            <a:chOff x="152400" y="400859"/>
            <a:chExt cx="8933299" cy="6152341"/>
          </a:xfrm>
        </p:grpSpPr>
        <p:sp>
          <p:nvSpPr>
            <p:cNvPr id="6" name="Rectangle 5"/>
            <p:cNvSpPr/>
            <p:nvPr userDrawn="1"/>
          </p:nvSpPr>
          <p:spPr>
            <a:xfrm>
              <a:off x="1778000" y="1996440"/>
              <a:ext cx="1463040" cy="109728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reactor 1</a:t>
              </a:r>
            </a:p>
            <a:p>
              <a:pPr algn="ctr"/>
              <a:r>
                <a:rPr lang="en-US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+ </a:t>
              </a:r>
              <a:r>
                <a:rPr lang="en-US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→ 2</a:t>
              </a:r>
              <a:r>
                <a:rPr lang="en-US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</a:p>
            <a:p>
              <a:pPr algn="ctr"/>
              <a:r>
                <a:rPr lang="en-US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+ </a:t>
              </a:r>
              <a:r>
                <a:rPr lang="en-US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→ 2</a:t>
              </a:r>
              <a:r>
                <a:rPr lang="en-US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</a:t>
              </a:r>
              <a:endParaRPr lang="en-US" i="1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/>
            <p:cNvSpPr/>
            <p:nvPr userDrawn="1"/>
          </p:nvSpPr>
          <p:spPr>
            <a:xfrm>
              <a:off x="4064000" y="2087880"/>
              <a:ext cx="1143000" cy="91440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liquid-gas separator</a:t>
              </a:r>
            </a:p>
            <a:p>
              <a:pPr algn="ctr"/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35°C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5581780" y="2087880"/>
              <a:ext cx="1143000" cy="91440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liquid-gas separator</a:t>
              </a:r>
            </a:p>
            <a:p>
              <a:pPr algn="ctr"/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70°C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6731000" y="3920412"/>
              <a:ext cx="1143000" cy="91440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liquid-gas separator</a:t>
              </a:r>
            </a:p>
            <a:p>
              <a:pPr algn="ctr"/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125°C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6502400" y="5715000"/>
              <a:ext cx="1463040" cy="83820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reactor 3</a:t>
              </a:r>
            </a:p>
            <a:p>
              <a:pPr algn="ctr"/>
              <a:r>
                <a:rPr lang="en-US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</a:t>
              </a:r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+ </a:t>
              </a:r>
              <a:r>
                <a:rPr lang="en-US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→ 2</a:t>
              </a:r>
              <a:r>
                <a:rPr lang="en-US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7553960" y="1379375"/>
              <a:ext cx="1463040" cy="83820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reactor 2</a:t>
              </a:r>
            </a:p>
            <a:p>
              <a:pPr algn="ctr"/>
              <a:r>
                <a:rPr lang="en-US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+ </a:t>
              </a:r>
              <a:r>
                <a:rPr lang="en-US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→ 2</a:t>
              </a:r>
              <a:r>
                <a:rPr lang="en-US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</a:p>
          </p:txBody>
        </p:sp>
        <p:sp>
          <p:nvSpPr>
            <p:cNvPr id="12" name="Oval 11"/>
            <p:cNvSpPr/>
            <p:nvPr userDrawn="1"/>
          </p:nvSpPr>
          <p:spPr>
            <a:xfrm>
              <a:off x="817880" y="2407920"/>
              <a:ext cx="274320" cy="27432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Arrow Connector 12"/>
            <p:cNvCxnSpPr>
              <a:stCxn id="12" idx="6"/>
              <a:endCxn id="6" idx="1"/>
            </p:cNvCxnSpPr>
            <p:nvPr userDrawn="1"/>
          </p:nvCxnSpPr>
          <p:spPr>
            <a:xfrm>
              <a:off x="1092200" y="2545080"/>
              <a:ext cx="68580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endCxn id="12" idx="2"/>
            </p:cNvCxnSpPr>
            <p:nvPr userDrawn="1"/>
          </p:nvCxnSpPr>
          <p:spPr>
            <a:xfrm>
              <a:off x="152400" y="2545079"/>
              <a:ext cx="665480" cy="1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>
              <a:stCxn id="6" idx="3"/>
              <a:endCxn id="7" idx="1"/>
            </p:cNvCxnSpPr>
            <p:nvPr userDrawn="1"/>
          </p:nvCxnSpPr>
          <p:spPr>
            <a:xfrm>
              <a:off x="3241040" y="2545080"/>
              <a:ext cx="82296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Oval 15"/>
            <p:cNvSpPr/>
            <p:nvPr userDrawn="1"/>
          </p:nvSpPr>
          <p:spPr>
            <a:xfrm>
              <a:off x="4498340" y="914400"/>
              <a:ext cx="274320" cy="27432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 userDrawn="1"/>
          </p:nvSpPr>
          <p:spPr>
            <a:xfrm>
              <a:off x="817880" y="914400"/>
              <a:ext cx="274320" cy="27432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 userDrawn="1"/>
          </p:nvSpPr>
          <p:spPr>
            <a:xfrm>
              <a:off x="4498340" y="4240452"/>
              <a:ext cx="274320" cy="27432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 userDrawn="1"/>
          </p:nvSpPr>
          <p:spPr>
            <a:xfrm>
              <a:off x="4498340" y="5139612"/>
              <a:ext cx="274320" cy="27432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 userDrawn="1"/>
          </p:nvSpPr>
          <p:spPr>
            <a:xfrm>
              <a:off x="6016120" y="5139612"/>
              <a:ext cx="274320" cy="27432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Arrow Connector 20"/>
            <p:cNvCxnSpPr>
              <a:stCxn id="7" idx="2"/>
              <a:endCxn id="18" idx="0"/>
            </p:cNvCxnSpPr>
            <p:nvPr userDrawn="1"/>
          </p:nvCxnSpPr>
          <p:spPr>
            <a:xfrm>
              <a:off x="4635500" y="3002280"/>
              <a:ext cx="0" cy="123817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endCxn id="19" idx="2"/>
            </p:cNvCxnSpPr>
            <p:nvPr userDrawn="1"/>
          </p:nvCxnSpPr>
          <p:spPr>
            <a:xfrm>
              <a:off x="3626239" y="5276772"/>
              <a:ext cx="872101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stCxn id="19" idx="6"/>
              <a:endCxn id="20" idx="2"/>
            </p:cNvCxnSpPr>
            <p:nvPr userDrawn="1"/>
          </p:nvCxnSpPr>
          <p:spPr>
            <a:xfrm>
              <a:off x="4772660" y="5276772"/>
              <a:ext cx="124346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19" idx="0"/>
              <a:endCxn id="18" idx="4"/>
            </p:cNvCxnSpPr>
            <p:nvPr userDrawn="1"/>
          </p:nvCxnSpPr>
          <p:spPr>
            <a:xfrm flipV="1">
              <a:off x="4635500" y="4514772"/>
              <a:ext cx="0" cy="62484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stCxn id="11" idx="0"/>
            </p:cNvCxnSpPr>
            <p:nvPr userDrawn="1"/>
          </p:nvCxnSpPr>
          <p:spPr>
            <a:xfrm flipV="1">
              <a:off x="8285480" y="762000"/>
              <a:ext cx="0" cy="617375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7" idx="0"/>
              <a:endCxn id="16" idx="4"/>
            </p:cNvCxnSpPr>
            <p:nvPr userDrawn="1"/>
          </p:nvCxnSpPr>
          <p:spPr>
            <a:xfrm flipV="1">
              <a:off x="4635500" y="1188720"/>
              <a:ext cx="0" cy="89916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16" idx="2"/>
              <a:endCxn id="17" idx="6"/>
            </p:cNvCxnSpPr>
            <p:nvPr userDrawn="1"/>
          </p:nvCxnSpPr>
          <p:spPr>
            <a:xfrm flipH="1">
              <a:off x="1092200" y="1051560"/>
              <a:ext cx="340614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17" idx="4"/>
              <a:endCxn id="12" idx="0"/>
            </p:cNvCxnSpPr>
            <p:nvPr userDrawn="1"/>
          </p:nvCxnSpPr>
          <p:spPr>
            <a:xfrm>
              <a:off x="955040" y="1188720"/>
              <a:ext cx="0" cy="121920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17" idx="2"/>
            </p:cNvCxnSpPr>
            <p:nvPr userDrawn="1"/>
          </p:nvCxnSpPr>
          <p:spPr>
            <a:xfrm flipH="1">
              <a:off x="152400" y="1051560"/>
              <a:ext cx="66548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Elbow Connector 29"/>
            <p:cNvCxnSpPr>
              <a:stCxn id="9" idx="0"/>
              <a:endCxn id="8" idx="3"/>
            </p:cNvCxnSpPr>
            <p:nvPr userDrawn="1"/>
          </p:nvCxnSpPr>
          <p:spPr>
            <a:xfrm rot="16200000" flipV="1">
              <a:off x="6325974" y="2943886"/>
              <a:ext cx="1375332" cy="577720"/>
            </a:xfrm>
            <a:prstGeom prst="bentConnector2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Elbow Connector 30"/>
            <p:cNvCxnSpPr>
              <a:stCxn id="8" idx="0"/>
              <a:endCxn id="16" idx="6"/>
            </p:cNvCxnSpPr>
            <p:nvPr userDrawn="1"/>
          </p:nvCxnSpPr>
          <p:spPr>
            <a:xfrm rot="16200000" flipV="1">
              <a:off x="4944810" y="879410"/>
              <a:ext cx="1036320" cy="1380620"/>
            </a:xfrm>
            <a:prstGeom prst="bentConnector2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Elbow Connector 31"/>
            <p:cNvCxnSpPr>
              <a:stCxn id="9" idx="2"/>
              <a:endCxn id="11" idx="2"/>
            </p:cNvCxnSpPr>
            <p:nvPr userDrawn="1"/>
          </p:nvCxnSpPr>
          <p:spPr>
            <a:xfrm rot="5400000" flipH="1" flipV="1">
              <a:off x="6485371" y="3034704"/>
              <a:ext cx="2617237" cy="982980"/>
            </a:xfrm>
            <a:prstGeom prst="bentConnector3">
              <a:avLst>
                <a:gd name="adj1" fmla="val -9953"/>
              </a:avLst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Elbow Connector 32"/>
            <p:cNvCxnSpPr>
              <a:stCxn id="20" idx="4"/>
              <a:endCxn id="10" idx="1"/>
            </p:cNvCxnSpPr>
            <p:nvPr userDrawn="1"/>
          </p:nvCxnSpPr>
          <p:spPr>
            <a:xfrm rot="16200000" flipH="1">
              <a:off x="5967756" y="5599456"/>
              <a:ext cx="720168" cy="349120"/>
            </a:xfrm>
            <a:prstGeom prst="bentConnector2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>
              <a:stCxn id="10" idx="3"/>
            </p:cNvCxnSpPr>
            <p:nvPr userDrawn="1"/>
          </p:nvCxnSpPr>
          <p:spPr>
            <a:xfrm>
              <a:off x="7965440" y="6134100"/>
              <a:ext cx="105156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>
              <a:stCxn id="8" idx="2"/>
              <a:endCxn id="20" idx="0"/>
            </p:cNvCxnSpPr>
            <p:nvPr userDrawn="1"/>
          </p:nvCxnSpPr>
          <p:spPr>
            <a:xfrm>
              <a:off x="6153280" y="3002280"/>
              <a:ext cx="0" cy="21373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>
              <a:endCxn id="12" idx="4"/>
            </p:cNvCxnSpPr>
            <p:nvPr userDrawn="1"/>
          </p:nvCxnSpPr>
          <p:spPr>
            <a:xfrm flipV="1">
              <a:off x="955040" y="2682240"/>
              <a:ext cx="0" cy="550505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Chord 36"/>
            <p:cNvSpPr/>
            <p:nvPr userDrawn="1"/>
          </p:nvSpPr>
          <p:spPr>
            <a:xfrm>
              <a:off x="5997420" y="4217592"/>
              <a:ext cx="311720" cy="320040"/>
            </a:xfrm>
            <a:prstGeom prst="chord">
              <a:avLst>
                <a:gd name="adj1" fmla="val 5542487"/>
                <a:gd name="adj2" fmla="val 16046626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Chord 37"/>
            <p:cNvSpPr/>
            <p:nvPr userDrawn="1"/>
          </p:nvSpPr>
          <p:spPr>
            <a:xfrm>
              <a:off x="6011548" y="4235880"/>
              <a:ext cx="283464" cy="283464"/>
            </a:xfrm>
            <a:prstGeom prst="chord">
              <a:avLst>
                <a:gd name="adj1" fmla="val 4726873"/>
                <a:gd name="adj2" fmla="val 16885771"/>
              </a:avLst>
            </a:prstGeom>
            <a:solidFill>
              <a:schemeClr val="bg1"/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9" name="Straight Arrow Connector 38"/>
            <p:cNvCxnSpPr>
              <a:stCxn id="18" idx="6"/>
              <a:endCxn id="9" idx="1"/>
            </p:cNvCxnSpPr>
            <p:nvPr userDrawn="1"/>
          </p:nvCxnSpPr>
          <p:spPr>
            <a:xfrm>
              <a:off x="4772660" y="4377612"/>
              <a:ext cx="195834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/>
            <p:cNvSpPr txBox="1"/>
            <p:nvPr userDrawn="1"/>
          </p:nvSpPr>
          <p:spPr>
            <a:xfrm>
              <a:off x="152400" y="609600"/>
              <a:ext cx="7278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purge</a:t>
              </a:r>
            </a:p>
          </p:txBody>
        </p:sp>
        <p:sp>
          <p:nvSpPr>
            <p:cNvPr id="44" name="TextBox 43"/>
            <p:cNvSpPr txBox="1"/>
            <p:nvPr userDrawn="1"/>
          </p:nvSpPr>
          <p:spPr>
            <a:xfrm>
              <a:off x="5297674" y="3177282"/>
              <a:ext cx="800219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(1)</a:t>
              </a:r>
            </a:p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(12)</a:t>
              </a:r>
            </a:p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(12)</a:t>
              </a:r>
            </a:p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(6)</a:t>
              </a:r>
            </a:p>
          </p:txBody>
        </p:sp>
        <p:sp>
          <p:nvSpPr>
            <p:cNvPr id="45" name="TextBox 44"/>
            <p:cNvSpPr txBox="1"/>
            <p:nvPr userDrawn="1"/>
          </p:nvSpPr>
          <p:spPr>
            <a:xfrm>
              <a:off x="6133402" y="3054367"/>
              <a:ext cx="6655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(6)</a:t>
              </a:r>
            </a:p>
          </p:txBody>
        </p:sp>
        <p:sp>
          <p:nvSpPr>
            <p:cNvPr id="46" name="TextBox 45"/>
            <p:cNvSpPr txBox="1"/>
            <p:nvPr userDrawn="1"/>
          </p:nvSpPr>
          <p:spPr>
            <a:xfrm>
              <a:off x="4635500" y="3002280"/>
              <a:ext cx="800219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(1)</a:t>
              </a:r>
            </a:p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(12)</a:t>
              </a:r>
            </a:p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(6)</a:t>
              </a:r>
            </a:p>
          </p:txBody>
        </p:sp>
        <p:sp>
          <p:nvSpPr>
            <p:cNvPr id="47" name="TextBox 46"/>
            <p:cNvSpPr txBox="1"/>
            <p:nvPr userDrawn="1"/>
          </p:nvSpPr>
          <p:spPr>
            <a:xfrm>
              <a:off x="5184945" y="4907440"/>
              <a:ext cx="6655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(6)</a:t>
              </a:r>
            </a:p>
          </p:txBody>
        </p:sp>
        <p:sp>
          <p:nvSpPr>
            <p:cNvPr id="48" name="TextBox 47"/>
            <p:cNvSpPr txBox="1"/>
            <p:nvPr userDrawn="1"/>
          </p:nvSpPr>
          <p:spPr>
            <a:xfrm>
              <a:off x="3620019" y="4907440"/>
              <a:ext cx="7809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(18)</a:t>
              </a:r>
            </a:p>
          </p:txBody>
        </p:sp>
        <p:sp>
          <p:nvSpPr>
            <p:cNvPr id="49" name="TextBox 48"/>
            <p:cNvSpPr txBox="1"/>
            <p:nvPr userDrawn="1"/>
          </p:nvSpPr>
          <p:spPr>
            <a:xfrm>
              <a:off x="4635500" y="4572000"/>
              <a:ext cx="7809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(12)</a:t>
              </a:r>
            </a:p>
          </p:txBody>
        </p:sp>
        <p:sp>
          <p:nvSpPr>
            <p:cNvPr id="50" name="TextBox 49"/>
            <p:cNvSpPr txBox="1"/>
            <p:nvPr userDrawn="1"/>
          </p:nvSpPr>
          <p:spPr>
            <a:xfrm>
              <a:off x="5499585" y="5508404"/>
              <a:ext cx="68480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	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(6)</a:t>
              </a:r>
              <a:endParaRPr lang="en-US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(6)</a:t>
              </a:r>
            </a:p>
          </p:txBody>
        </p:sp>
        <p:sp>
          <p:nvSpPr>
            <p:cNvPr id="51" name="TextBox 50"/>
            <p:cNvSpPr txBox="1"/>
            <p:nvPr userDrawn="1"/>
          </p:nvSpPr>
          <p:spPr>
            <a:xfrm>
              <a:off x="8094316" y="5764768"/>
              <a:ext cx="7938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(12)</a:t>
              </a:r>
            </a:p>
          </p:txBody>
        </p:sp>
        <p:sp>
          <p:nvSpPr>
            <p:cNvPr id="52" name="TextBox 51"/>
            <p:cNvSpPr txBox="1"/>
            <p:nvPr userDrawn="1"/>
          </p:nvSpPr>
          <p:spPr>
            <a:xfrm>
              <a:off x="7302500" y="3274081"/>
              <a:ext cx="68480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	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(1)</a:t>
              </a:r>
              <a:endParaRPr lang="en-US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(6)</a:t>
              </a:r>
            </a:p>
          </p:txBody>
        </p:sp>
        <p:sp>
          <p:nvSpPr>
            <p:cNvPr id="53" name="TextBox 52"/>
            <p:cNvSpPr txBox="1"/>
            <p:nvPr userDrawn="1"/>
          </p:nvSpPr>
          <p:spPr>
            <a:xfrm>
              <a:off x="8285480" y="2679114"/>
              <a:ext cx="80021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	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(12)</a:t>
              </a:r>
              <a:endParaRPr lang="en-US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(12)</a:t>
              </a:r>
            </a:p>
          </p:txBody>
        </p:sp>
        <p:sp>
          <p:nvSpPr>
            <p:cNvPr id="54" name="TextBox 53"/>
            <p:cNvSpPr txBox="1"/>
            <p:nvPr userDrawn="1"/>
          </p:nvSpPr>
          <p:spPr>
            <a:xfrm>
              <a:off x="8285480" y="1010043"/>
              <a:ext cx="7681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(24)</a:t>
              </a:r>
            </a:p>
          </p:txBody>
        </p:sp>
        <p:sp>
          <p:nvSpPr>
            <p:cNvPr id="55" name="TextBox 54"/>
            <p:cNvSpPr txBox="1"/>
            <p:nvPr userDrawn="1"/>
          </p:nvSpPr>
          <p:spPr>
            <a:xfrm>
              <a:off x="6151529" y="1718548"/>
              <a:ext cx="6848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	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(1)</a:t>
              </a:r>
              <a:endParaRPr lang="en-US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6" name="TextBox 55"/>
            <p:cNvSpPr txBox="1"/>
            <p:nvPr userDrawn="1"/>
          </p:nvSpPr>
          <p:spPr>
            <a:xfrm>
              <a:off x="4635500" y="1718548"/>
              <a:ext cx="6848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	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(1)</a:t>
              </a:r>
              <a:endParaRPr lang="en-US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7" name="TextBox 56"/>
            <p:cNvSpPr txBox="1"/>
            <p:nvPr userDrawn="1"/>
          </p:nvSpPr>
          <p:spPr>
            <a:xfrm>
              <a:off x="3241040" y="1344751"/>
              <a:ext cx="800219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(1)</a:t>
              </a:r>
            </a:p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(1)</a:t>
              </a:r>
            </a:p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(12)</a:t>
              </a:r>
            </a:p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(6)</a:t>
              </a:r>
            </a:p>
          </p:txBody>
        </p:sp>
        <p:sp>
          <p:nvSpPr>
            <p:cNvPr id="58" name="Rectangle 57"/>
            <p:cNvSpPr/>
            <p:nvPr userDrawn="1"/>
          </p:nvSpPr>
          <p:spPr>
            <a:xfrm>
              <a:off x="2001830" y="400859"/>
              <a:ext cx="793440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(1)</a:t>
              </a:r>
            </a:p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(1)</a:t>
              </a:r>
            </a:p>
          </p:txBody>
        </p:sp>
        <p:sp>
          <p:nvSpPr>
            <p:cNvPr id="59" name="Rectangle 58"/>
            <p:cNvSpPr/>
            <p:nvPr userDrawn="1"/>
          </p:nvSpPr>
          <p:spPr>
            <a:xfrm>
              <a:off x="1035360" y="1898748"/>
              <a:ext cx="793440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(10)</a:t>
              </a:r>
            </a:p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(10)</a:t>
              </a:r>
            </a:p>
          </p:txBody>
        </p:sp>
        <p:sp>
          <p:nvSpPr>
            <p:cNvPr id="60" name="TextBox 59"/>
            <p:cNvSpPr txBox="1"/>
            <p:nvPr userDrawn="1"/>
          </p:nvSpPr>
          <p:spPr>
            <a:xfrm>
              <a:off x="173912" y="2175747"/>
              <a:ext cx="6848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	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(9)</a:t>
              </a:r>
              <a:endParaRPr lang="en-US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1" name="TextBox 60"/>
            <p:cNvSpPr txBox="1"/>
            <p:nvPr userDrawn="1"/>
          </p:nvSpPr>
          <p:spPr>
            <a:xfrm>
              <a:off x="955040" y="2817613"/>
              <a:ext cx="6848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	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(9)</a:t>
              </a:r>
              <a:endParaRPr lang="en-US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07416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$ Original PF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43B47-9F80-4E04-896C-CD54F1654000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DDFE0-77E1-448D-B666-71EE42428543}" type="slidenum">
              <a:rPr lang="en-US" smtClean="0"/>
              <a:t>‹#›</a:t>
            </a:fld>
            <a:endParaRPr lang="en-US"/>
          </a:p>
        </p:txBody>
      </p:sp>
      <p:sp>
        <p:nvSpPr>
          <p:cNvPr id="41" name="Rectangle 40"/>
          <p:cNvSpPr/>
          <p:nvPr userDrawn="1"/>
        </p:nvSpPr>
        <p:spPr>
          <a:xfrm>
            <a:off x="6068268" y="0"/>
            <a:ext cx="30796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baseline="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Originally:</a:t>
            </a:r>
            <a:r>
              <a:rPr 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baseline="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$2190/min</a:t>
            </a:r>
            <a:endParaRPr lang="en-US" sz="2400" dirty="0">
              <a:solidFill>
                <a:srgbClr val="008000"/>
              </a:solidFill>
            </a:endParaRPr>
          </a:p>
        </p:txBody>
      </p:sp>
      <p:grpSp>
        <p:nvGrpSpPr>
          <p:cNvPr id="65" name="Group 64"/>
          <p:cNvGrpSpPr/>
          <p:nvPr userDrawn="1"/>
        </p:nvGrpSpPr>
        <p:grpSpPr>
          <a:xfrm>
            <a:off x="152400" y="400859"/>
            <a:ext cx="8933299" cy="6152341"/>
            <a:chOff x="152400" y="400859"/>
            <a:chExt cx="8933299" cy="6152341"/>
          </a:xfrm>
        </p:grpSpPr>
        <p:sp>
          <p:nvSpPr>
            <p:cNvPr id="6" name="Rectangle 5"/>
            <p:cNvSpPr/>
            <p:nvPr userDrawn="1"/>
          </p:nvSpPr>
          <p:spPr>
            <a:xfrm>
              <a:off x="1778000" y="1996440"/>
              <a:ext cx="1463040" cy="109728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reactor 1</a:t>
              </a:r>
            </a:p>
            <a:p>
              <a:pPr algn="ctr"/>
              <a:r>
                <a:rPr lang="en-US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+ </a:t>
              </a:r>
              <a:r>
                <a:rPr lang="en-US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→ 2</a:t>
              </a:r>
              <a:r>
                <a:rPr lang="en-US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</a:p>
            <a:p>
              <a:pPr algn="ctr"/>
              <a:r>
                <a:rPr lang="en-US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+ </a:t>
              </a:r>
              <a:r>
                <a:rPr lang="en-US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→ 2</a:t>
              </a:r>
              <a:r>
                <a:rPr lang="en-US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</a:t>
              </a:r>
              <a:endParaRPr lang="en-US" i="1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/>
            <p:cNvSpPr/>
            <p:nvPr userDrawn="1"/>
          </p:nvSpPr>
          <p:spPr>
            <a:xfrm>
              <a:off x="4064000" y="2087880"/>
              <a:ext cx="1143000" cy="91440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liquid-gas separator</a:t>
              </a:r>
            </a:p>
            <a:p>
              <a:pPr algn="ctr"/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35°C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5581780" y="2087880"/>
              <a:ext cx="1143000" cy="91440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liquid-gas separator</a:t>
              </a:r>
            </a:p>
            <a:p>
              <a:pPr algn="ctr"/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70°C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6731000" y="3920412"/>
              <a:ext cx="1143000" cy="91440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liquid-gas separator</a:t>
              </a:r>
            </a:p>
            <a:p>
              <a:pPr algn="ctr"/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125°C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6502400" y="5715000"/>
              <a:ext cx="1463040" cy="83820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reactor 3</a:t>
              </a:r>
            </a:p>
            <a:p>
              <a:pPr algn="ctr"/>
              <a:r>
                <a:rPr lang="en-US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</a:t>
              </a:r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+ </a:t>
              </a:r>
              <a:r>
                <a:rPr lang="en-US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→ 2</a:t>
              </a:r>
              <a:r>
                <a:rPr lang="en-US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7553960" y="1379375"/>
              <a:ext cx="1463040" cy="83820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reactor 2</a:t>
              </a:r>
            </a:p>
            <a:p>
              <a:pPr algn="ctr"/>
              <a:r>
                <a:rPr lang="en-US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+ </a:t>
              </a:r>
              <a:r>
                <a:rPr lang="en-US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→ 2</a:t>
              </a:r>
              <a:r>
                <a:rPr lang="en-US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</a:p>
          </p:txBody>
        </p:sp>
        <p:sp>
          <p:nvSpPr>
            <p:cNvPr id="12" name="Oval 11"/>
            <p:cNvSpPr/>
            <p:nvPr userDrawn="1"/>
          </p:nvSpPr>
          <p:spPr>
            <a:xfrm>
              <a:off x="817880" y="2407920"/>
              <a:ext cx="274320" cy="27432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Arrow Connector 12"/>
            <p:cNvCxnSpPr>
              <a:stCxn id="12" idx="6"/>
              <a:endCxn id="6" idx="1"/>
            </p:cNvCxnSpPr>
            <p:nvPr userDrawn="1"/>
          </p:nvCxnSpPr>
          <p:spPr>
            <a:xfrm>
              <a:off x="1092200" y="2545080"/>
              <a:ext cx="68580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endCxn id="12" idx="2"/>
            </p:cNvCxnSpPr>
            <p:nvPr userDrawn="1"/>
          </p:nvCxnSpPr>
          <p:spPr>
            <a:xfrm>
              <a:off x="152400" y="2545079"/>
              <a:ext cx="665480" cy="1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>
              <a:stCxn id="6" idx="3"/>
              <a:endCxn id="7" idx="1"/>
            </p:cNvCxnSpPr>
            <p:nvPr userDrawn="1"/>
          </p:nvCxnSpPr>
          <p:spPr>
            <a:xfrm>
              <a:off x="3241040" y="2545080"/>
              <a:ext cx="82296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Oval 15"/>
            <p:cNvSpPr/>
            <p:nvPr userDrawn="1"/>
          </p:nvSpPr>
          <p:spPr>
            <a:xfrm>
              <a:off x="4498340" y="914400"/>
              <a:ext cx="274320" cy="27432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 userDrawn="1"/>
          </p:nvSpPr>
          <p:spPr>
            <a:xfrm>
              <a:off x="817880" y="914400"/>
              <a:ext cx="274320" cy="27432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 userDrawn="1"/>
          </p:nvSpPr>
          <p:spPr>
            <a:xfrm>
              <a:off x="4498340" y="4240452"/>
              <a:ext cx="274320" cy="27432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 userDrawn="1"/>
          </p:nvSpPr>
          <p:spPr>
            <a:xfrm>
              <a:off x="4498340" y="5139612"/>
              <a:ext cx="274320" cy="27432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 userDrawn="1"/>
          </p:nvSpPr>
          <p:spPr>
            <a:xfrm>
              <a:off x="6016120" y="5139612"/>
              <a:ext cx="274320" cy="27432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Arrow Connector 20"/>
            <p:cNvCxnSpPr>
              <a:stCxn id="7" idx="2"/>
              <a:endCxn id="18" idx="0"/>
            </p:cNvCxnSpPr>
            <p:nvPr userDrawn="1"/>
          </p:nvCxnSpPr>
          <p:spPr>
            <a:xfrm>
              <a:off x="4635500" y="3002280"/>
              <a:ext cx="0" cy="123817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endCxn id="19" idx="2"/>
            </p:cNvCxnSpPr>
            <p:nvPr userDrawn="1"/>
          </p:nvCxnSpPr>
          <p:spPr>
            <a:xfrm>
              <a:off x="3626239" y="5276772"/>
              <a:ext cx="872101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stCxn id="19" idx="6"/>
              <a:endCxn id="20" idx="2"/>
            </p:cNvCxnSpPr>
            <p:nvPr userDrawn="1"/>
          </p:nvCxnSpPr>
          <p:spPr>
            <a:xfrm>
              <a:off x="4772660" y="5276772"/>
              <a:ext cx="124346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19" idx="0"/>
              <a:endCxn id="18" idx="4"/>
            </p:cNvCxnSpPr>
            <p:nvPr userDrawn="1"/>
          </p:nvCxnSpPr>
          <p:spPr>
            <a:xfrm flipV="1">
              <a:off x="4635500" y="4514772"/>
              <a:ext cx="0" cy="62484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stCxn id="11" idx="0"/>
            </p:cNvCxnSpPr>
            <p:nvPr userDrawn="1"/>
          </p:nvCxnSpPr>
          <p:spPr>
            <a:xfrm flipV="1">
              <a:off x="8285480" y="762000"/>
              <a:ext cx="0" cy="617375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7" idx="0"/>
              <a:endCxn id="16" idx="4"/>
            </p:cNvCxnSpPr>
            <p:nvPr userDrawn="1"/>
          </p:nvCxnSpPr>
          <p:spPr>
            <a:xfrm flipV="1">
              <a:off x="4635500" y="1188720"/>
              <a:ext cx="0" cy="89916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16" idx="2"/>
              <a:endCxn id="17" idx="6"/>
            </p:cNvCxnSpPr>
            <p:nvPr userDrawn="1"/>
          </p:nvCxnSpPr>
          <p:spPr>
            <a:xfrm flipH="1">
              <a:off x="1092200" y="1051560"/>
              <a:ext cx="340614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17" idx="4"/>
              <a:endCxn id="12" idx="0"/>
            </p:cNvCxnSpPr>
            <p:nvPr userDrawn="1"/>
          </p:nvCxnSpPr>
          <p:spPr>
            <a:xfrm>
              <a:off x="955040" y="1188720"/>
              <a:ext cx="0" cy="121920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17" idx="2"/>
            </p:cNvCxnSpPr>
            <p:nvPr userDrawn="1"/>
          </p:nvCxnSpPr>
          <p:spPr>
            <a:xfrm flipH="1">
              <a:off x="152400" y="1051560"/>
              <a:ext cx="66548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Elbow Connector 29"/>
            <p:cNvCxnSpPr>
              <a:stCxn id="9" idx="0"/>
              <a:endCxn id="8" idx="3"/>
            </p:cNvCxnSpPr>
            <p:nvPr userDrawn="1"/>
          </p:nvCxnSpPr>
          <p:spPr>
            <a:xfrm rot="16200000" flipV="1">
              <a:off x="6325974" y="2943886"/>
              <a:ext cx="1375332" cy="577720"/>
            </a:xfrm>
            <a:prstGeom prst="bentConnector2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Elbow Connector 30"/>
            <p:cNvCxnSpPr>
              <a:stCxn id="8" idx="0"/>
              <a:endCxn id="16" idx="6"/>
            </p:cNvCxnSpPr>
            <p:nvPr userDrawn="1"/>
          </p:nvCxnSpPr>
          <p:spPr>
            <a:xfrm rot="16200000" flipV="1">
              <a:off x="4944810" y="879410"/>
              <a:ext cx="1036320" cy="1380620"/>
            </a:xfrm>
            <a:prstGeom prst="bentConnector2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Elbow Connector 31"/>
            <p:cNvCxnSpPr>
              <a:stCxn id="9" idx="2"/>
              <a:endCxn id="11" idx="2"/>
            </p:cNvCxnSpPr>
            <p:nvPr userDrawn="1"/>
          </p:nvCxnSpPr>
          <p:spPr>
            <a:xfrm rot="5400000" flipH="1" flipV="1">
              <a:off x="6485371" y="3034704"/>
              <a:ext cx="2617237" cy="982980"/>
            </a:xfrm>
            <a:prstGeom prst="bentConnector3">
              <a:avLst>
                <a:gd name="adj1" fmla="val -9953"/>
              </a:avLst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Elbow Connector 32"/>
            <p:cNvCxnSpPr>
              <a:stCxn id="20" idx="4"/>
              <a:endCxn id="10" idx="1"/>
            </p:cNvCxnSpPr>
            <p:nvPr userDrawn="1"/>
          </p:nvCxnSpPr>
          <p:spPr>
            <a:xfrm rot="16200000" flipH="1">
              <a:off x="5967756" y="5599456"/>
              <a:ext cx="720168" cy="349120"/>
            </a:xfrm>
            <a:prstGeom prst="bentConnector2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>
              <a:stCxn id="10" idx="3"/>
            </p:cNvCxnSpPr>
            <p:nvPr userDrawn="1"/>
          </p:nvCxnSpPr>
          <p:spPr>
            <a:xfrm>
              <a:off x="7965440" y="6134100"/>
              <a:ext cx="105156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>
              <a:stCxn id="8" idx="2"/>
              <a:endCxn id="20" idx="0"/>
            </p:cNvCxnSpPr>
            <p:nvPr userDrawn="1"/>
          </p:nvCxnSpPr>
          <p:spPr>
            <a:xfrm>
              <a:off x="6153280" y="3002280"/>
              <a:ext cx="0" cy="21373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>
              <a:endCxn id="12" idx="4"/>
            </p:cNvCxnSpPr>
            <p:nvPr userDrawn="1"/>
          </p:nvCxnSpPr>
          <p:spPr>
            <a:xfrm flipV="1">
              <a:off x="955040" y="2682240"/>
              <a:ext cx="0" cy="550505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Chord 36"/>
            <p:cNvSpPr/>
            <p:nvPr userDrawn="1"/>
          </p:nvSpPr>
          <p:spPr>
            <a:xfrm>
              <a:off x="5997420" y="4217592"/>
              <a:ext cx="311720" cy="320040"/>
            </a:xfrm>
            <a:prstGeom prst="chord">
              <a:avLst>
                <a:gd name="adj1" fmla="val 5542487"/>
                <a:gd name="adj2" fmla="val 16046626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Chord 37"/>
            <p:cNvSpPr/>
            <p:nvPr userDrawn="1"/>
          </p:nvSpPr>
          <p:spPr>
            <a:xfrm>
              <a:off x="6011548" y="4235880"/>
              <a:ext cx="283464" cy="283464"/>
            </a:xfrm>
            <a:prstGeom prst="chord">
              <a:avLst>
                <a:gd name="adj1" fmla="val 4726873"/>
                <a:gd name="adj2" fmla="val 16885771"/>
              </a:avLst>
            </a:prstGeom>
            <a:solidFill>
              <a:schemeClr val="bg1"/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9" name="Straight Arrow Connector 38"/>
            <p:cNvCxnSpPr>
              <a:stCxn id="18" idx="6"/>
              <a:endCxn id="9" idx="1"/>
            </p:cNvCxnSpPr>
            <p:nvPr userDrawn="1"/>
          </p:nvCxnSpPr>
          <p:spPr>
            <a:xfrm>
              <a:off x="4772660" y="4377612"/>
              <a:ext cx="195834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/>
            <p:cNvSpPr txBox="1"/>
            <p:nvPr userDrawn="1"/>
          </p:nvSpPr>
          <p:spPr>
            <a:xfrm>
              <a:off x="152400" y="609600"/>
              <a:ext cx="7278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purge</a:t>
              </a:r>
            </a:p>
          </p:txBody>
        </p:sp>
        <p:sp>
          <p:nvSpPr>
            <p:cNvPr id="44" name="TextBox 43"/>
            <p:cNvSpPr txBox="1"/>
            <p:nvPr userDrawn="1"/>
          </p:nvSpPr>
          <p:spPr>
            <a:xfrm>
              <a:off x="5297674" y="3177282"/>
              <a:ext cx="800219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(1)</a:t>
              </a:r>
            </a:p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(12)</a:t>
              </a:r>
            </a:p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(12)</a:t>
              </a:r>
            </a:p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(6)</a:t>
              </a:r>
            </a:p>
          </p:txBody>
        </p:sp>
        <p:sp>
          <p:nvSpPr>
            <p:cNvPr id="45" name="TextBox 44"/>
            <p:cNvSpPr txBox="1"/>
            <p:nvPr userDrawn="1"/>
          </p:nvSpPr>
          <p:spPr>
            <a:xfrm>
              <a:off x="6133402" y="3054367"/>
              <a:ext cx="6655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(6)</a:t>
              </a:r>
            </a:p>
          </p:txBody>
        </p:sp>
        <p:sp>
          <p:nvSpPr>
            <p:cNvPr id="46" name="TextBox 45"/>
            <p:cNvSpPr txBox="1"/>
            <p:nvPr userDrawn="1"/>
          </p:nvSpPr>
          <p:spPr>
            <a:xfrm>
              <a:off x="4635500" y="3002280"/>
              <a:ext cx="800219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(1)</a:t>
              </a:r>
            </a:p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(12)</a:t>
              </a:r>
            </a:p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(6)</a:t>
              </a:r>
            </a:p>
          </p:txBody>
        </p:sp>
        <p:sp>
          <p:nvSpPr>
            <p:cNvPr id="47" name="TextBox 46"/>
            <p:cNvSpPr txBox="1"/>
            <p:nvPr userDrawn="1"/>
          </p:nvSpPr>
          <p:spPr>
            <a:xfrm>
              <a:off x="5184945" y="4907440"/>
              <a:ext cx="6655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(6)</a:t>
              </a:r>
            </a:p>
          </p:txBody>
        </p:sp>
        <p:sp>
          <p:nvSpPr>
            <p:cNvPr id="48" name="TextBox 47"/>
            <p:cNvSpPr txBox="1"/>
            <p:nvPr userDrawn="1"/>
          </p:nvSpPr>
          <p:spPr>
            <a:xfrm>
              <a:off x="3620019" y="4907440"/>
              <a:ext cx="7809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(18)</a:t>
              </a:r>
            </a:p>
          </p:txBody>
        </p:sp>
        <p:sp>
          <p:nvSpPr>
            <p:cNvPr id="49" name="TextBox 48"/>
            <p:cNvSpPr txBox="1"/>
            <p:nvPr userDrawn="1"/>
          </p:nvSpPr>
          <p:spPr>
            <a:xfrm>
              <a:off x="4635500" y="4572000"/>
              <a:ext cx="7809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(12)</a:t>
              </a:r>
            </a:p>
          </p:txBody>
        </p:sp>
        <p:sp>
          <p:nvSpPr>
            <p:cNvPr id="50" name="TextBox 49"/>
            <p:cNvSpPr txBox="1"/>
            <p:nvPr userDrawn="1"/>
          </p:nvSpPr>
          <p:spPr>
            <a:xfrm>
              <a:off x="5499585" y="5508404"/>
              <a:ext cx="68480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	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(6)</a:t>
              </a:r>
              <a:endParaRPr lang="en-US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(6)</a:t>
              </a:r>
            </a:p>
          </p:txBody>
        </p:sp>
        <p:sp>
          <p:nvSpPr>
            <p:cNvPr id="51" name="TextBox 50"/>
            <p:cNvSpPr txBox="1"/>
            <p:nvPr userDrawn="1"/>
          </p:nvSpPr>
          <p:spPr>
            <a:xfrm>
              <a:off x="8094316" y="5764768"/>
              <a:ext cx="7938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(12)</a:t>
              </a:r>
            </a:p>
          </p:txBody>
        </p:sp>
        <p:sp>
          <p:nvSpPr>
            <p:cNvPr id="52" name="TextBox 51"/>
            <p:cNvSpPr txBox="1"/>
            <p:nvPr userDrawn="1"/>
          </p:nvSpPr>
          <p:spPr>
            <a:xfrm>
              <a:off x="7302500" y="3274081"/>
              <a:ext cx="68480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	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(1)</a:t>
              </a:r>
              <a:endParaRPr lang="en-US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(6)</a:t>
              </a:r>
            </a:p>
          </p:txBody>
        </p:sp>
        <p:sp>
          <p:nvSpPr>
            <p:cNvPr id="53" name="TextBox 52"/>
            <p:cNvSpPr txBox="1"/>
            <p:nvPr userDrawn="1"/>
          </p:nvSpPr>
          <p:spPr>
            <a:xfrm>
              <a:off x="8285480" y="2679114"/>
              <a:ext cx="80021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	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(12)</a:t>
              </a:r>
              <a:endParaRPr lang="en-US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(12)</a:t>
              </a:r>
            </a:p>
          </p:txBody>
        </p:sp>
        <p:sp>
          <p:nvSpPr>
            <p:cNvPr id="54" name="TextBox 53"/>
            <p:cNvSpPr txBox="1"/>
            <p:nvPr userDrawn="1"/>
          </p:nvSpPr>
          <p:spPr>
            <a:xfrm>
              <a:off x="8285480" y="1010043"/>
              <a:ext cx="7681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(24)</a:t>
              </a:r>
            </a:p>
          </p:txBody>
        </p:sp>
        <p:sp>
          <p:nvSpPr>
            <p:cNvPr id="55" name="TextBox 54"/>
            <p:cNvSpPr txBox="1"/>
            <p:nvPr userDrawn="1"/>
          </p:nvSpPr>
          <p:spPr>
            <a:xfrm>
              <a:off x="6151529" y="1718548"/>
              <a:ext cx="6848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	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(1)</a:t>
              </a:r>
              <a:endParaRPr lang="en-US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6" name="TextBox 55"/>
            <p:cNvSpPr txBox="1"/>
            <p:nvPr userDrawn="1"/>
          </p:nvSpPr>
          <p:spPr>
            <a:xfrm>
              <a:off x="4635500" y="1718548"/>
              <a:ext cx="6848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	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(1)</a:t>
              </a:r>
              <a:endParaRPr lang="en-US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7" name="TextBox 56"/>
            <p:cNvSpPr txBox="1"/>
            <p:nvPr userDrawn="1"/>
          </p:nvSpPr>
          <p:spPr>
            <a:xfrm>
              <a:off x="3241040" y="1344751"/>
              <a:ext cx="800219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(1)</a:t>
              </a:r>
            </a:p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(1)</a:t>
              </a:r>
            </a:p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(12)</a:t>
              </a:r>
            </a:p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(6)</a:t>
              </a:r>
            </a:p>
          </p:txBody>
        </p:sp>
        <p:sp>
          <p:nvSpPr>
            <p:cNvPr id="58" name="Rectangle 57"/>
            <p:cNvSpPr/>
            <p:nvPr userDrawn="1"/>
          </p:nvSpPr>
          <p:spPr>
            <a:xfrm>
              <a:off x="2001830" y="400859"/>
              <a:ext cx="793440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(1)</a:t>
              </a:r>
            </a:p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(1)</a:t>
              </a:r>
            </a:p>
          </p:txBody>
        </p:sp>
        <p:sp>
          <p:nvSpPr>
            <p:cNvPr id="59" name="Rectangle 58"/>
            <p:cNvSpPr/>
            <p:nvPr userDrawn="1"/>
          </p:nvSpPr>
          <p:spPr>
            <a:xfrm>
              <a:off x="1035360" y="1898748"/>
              <a:ext cx="793440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(10)</a:t>
              </a:r>
            </a:p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(10)</a:t>
              </a:r>
            </a:p>
          </p:txBody>
        </p:sp>
        <p:sp>
          <p:nvSpPr>
            <p:cNvPr id="60" name="TextBox 59"/>
            <p:cNvSpPr txBox="1"/>
            <p:nvPr userDrawn="1"/>
          </p:nvSpPr>
          <p:spPr>
            <a:xfrm>
              <a:off x="173912" y="2175747"/>
              <a:ext cx="6848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	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(9)</a:t>
              </a:r>
              <a:endParaRPr lang="en-US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1" name="TextBox 60"/>
            <p:cNvSpPr txBox="1"/>
            <p:nvPr userDrawn="1"/>
          </p:nvSpPr>
          <p:spPr>
            <a:xfrm>
              <a:off x="955040" y="2817613"/>
              <a:ext cx="6848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tabLst>
                  <a:tab pos="228600" algn="l"/>
                </a:tabLst>
              </a:pP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	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(9)</a:t>
              </a:r>
              <a:endParaRPr lang="en-US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aphicFrame>
        <p:nvGraphicFramePr>
          <p:cNvPr id="63" name="Table 62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685608562"/>
              </p:ext>
            </p:extLst>
          </p:nvPr>
        </p:nvGraphicFramePr>
        <p:xfrm>
          <a:off x="38100" y="3705860"/>
          <a:ext cx="3214370" cy="3114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797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0033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Flow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rate </a:t>
                      </a:r>
                      <a:b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mol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/min)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0033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Price</a:t>
                      </a:r>
                      <a:b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($/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mol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0" marR="0" marT="0" marB="0" anchor="ctr">
                    <a:solidFill>
                      <a:srgbClr val="0033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Value</a:t>
                      </a:r>
                      <a:b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($/min)</a:t>
                      </a:r>
                    </a:p>
                  </a:txBody>
                  <a:tcPr marL="0" marR="0" marT="0" marB="0">
                    <a:solidFill>
                      <a:srgbClr val="003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 gridSpan="4"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Reactant costs</a:t>
                      </a:r>
                      <a:endParaRPr lang="en-US" sz="1600" i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solidFill>
                      <a:srgbClr val="008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/>
                      <a:r>
                        <a:rPr lang="en-US" sz="16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T="0" marB="0" anchor="ctr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pPr algn="l"/>
                      <a:r>
                        <a:rPr lang="en-US" sz="16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T="0" marB="0">
                    <a:solidFill>
                      <a:srgbClr val="B7E1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T="0" marB="0">
                    <a:solidFill>
                      <a:srgbClr val="B7E1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T="0" marB="0" anchor="ctr">
                    <a:solidFill>
                      <a:srgbClr val="B7E1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</a:p>
                  </a:txBody>
                  <a:tcPr marT="0" marB="0">
                    <a:solidFill>
                      <a:srgbClr val="B7E1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">
                <a:tc>
                  <a:txBody>
                    <a:bodyPr/>
                    <a:lstStyle/>
                    <a:p>
                      <a:pPr algn="l"/>
                      <a:r>
                        <a:rPr lang="en-US" sz="16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T="0" marB="0" anchor="ctr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342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2788">
                <a:tc gridSpan="4"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= $414/min</a:t>
                      </a:r>
                      <a:endParaRPr lang="en-US" sz="16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solidFill>
                      <a:srgbClr val="B7E1B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320">
                <a:tc gridSpan="4"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Product revenues</a:t>
                      </a:r>
                      <a:endParaRPr lang="en-US" sz="1600" i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solidFill>
                      <a:srgbClr val="008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6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</a:p>
                  </a:txBody>
                  <a:tcPr marT="0" marB="0">
                    <a:solidFill>
                      <a:srgbClr val="B7E1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T="0" marB="0">
                    <a:solidFill>
                      <a:srgbClr val="B7E1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T="0" marB="0" anchor="ctr">
                    <a:solidFill>
                      <a:srgbClr val="B7E1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2400</a:t>
                      </a:r>
                    </a:p>
                  </a:txBody>
                  <a:tcPr marT="0" marB="0">
                    <a:solidFill>
                      <a:srgbClr val="B7E1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800">
                <a:tc>
                  <a:txBody>
                    <a:bodyPr/>
                    <a:lstStyle/>
                    <a:p>
                      <a:pPr algn="l"/>
                      <a:r>
                        <a:rPr lang="en-US" sz="16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T="0" marB="0" anchor="ctr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204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18188">
                <a:tc gridSpan="4"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 = $2604/min</a:t>
                      </a:r>
                      <a:endParaRPr lang="en-US" sz="16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solidFill>
                      <a:srgbClr val="B7E1B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l"/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Net</a:t>
                      </a:r>
                      <a:r>
                        <a:rPr lang="en-US" sz="1600" b="1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= $2604 - $414 = $2190/min</a:t>
                      </a:r>
                      <a:endParaRPr lang="en-US" sz="1600" b="1" i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solidFill>
                      <a:srgbClr val="008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8169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043B47-9F80-4E04-896C-CD54F1654000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DDDFE0-77E1-448D-B666-71EE424285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793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Relationship Id="rId6" Type="http://schemas.openxmlformats.org/officeDocument/2006/relationships/slide" Target="slide10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7" Type="http://schemas.openxmlformats.org/officeDocument/2006/relationships/slide" Target="slide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.png"/><Relationship Id="rId5" Type="http://schemas.openxmlformats.org/officeDocument/2006/relationships/slide" Target="slide10.xml"/><Relationship Id="rId4" Type="http://schemas.openxmlformats.org/officeDocument/2006/relationships/slide" Target="slid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Relationship Id="rId5" Type="http://schemas.openxmlformats.org/officeDocument/2006/relationships/slide" Target="slide6.xml"/><Relationship Id="rId4" Type="http://schemas.openxmlformats.org/officeDocument/2006/relationships/slide" Target="slide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slide" Target="slide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89A2D2F-D471-453E-8DBB-2AB01FD59F7D}"/>
              </a:ext>
            </a:extLst>
          </p:cNvPr>
          <p:cNvSpPr/>
          <p:nvPr/>
        </p:nvSpPr>
        <p:spPr>
          <a:xfrm>
            <a:off x="0" y="0"/>
            <a:ext cx="9144000" cy="69342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rgbClr val="39AD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600" b="1" dirty="0">
                <a:solidFill>
                  <a:srgbClr val="FFFFFF"/>
                </a:solidFill>
                <a:latin typeface="Rockwell Light" panose="02040303020102020203" pitchFamily="18" charset="0"/>
              </a:rPr>
              <a:t>Exercise 3.114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5181599"/>
            <a:ext cx="8458200" cy="1752601"/>
          </a:xfrm>
        </p:spPr>
        <p:txBody>
          <a:bodyPr>
            <a:normAutofit fontScale="85000" lnSpcReduction="20000"/>
          </a:bodyPr>
          <a:lstStyle/>
          <a:p>
            <a:pPr algn="r"/>
            <a:r>
              <a:rPr lang="en-US" sz="2800" dirty="0">
                <a:solidFill>
                  <a:srgbClr val="FFFFFF"/>
                </a:solidFill>
                <a:latin typeface="Century Gothic" panose="020B0502020202020204" pitchFamily="34" charset="0"/>
              </a:rPr>
              <a:t>Created by Angela Tang (‘18)</a:t>
            </a:r>
          </a:p>
          <a:p>
            <a:pPr algn="r"/>
            <a:r>
              <a:rPr lang="en-US" sz="2800" dirty="0">
                <a:solidFill>
                  <a:srgbClr val="FFFFFF"/>
                </a:solidFill>
                <a:latin typeface="Century Gothic" panose="020B0502020202020204" pitchFamily="34" charset="0"/>
              </a:rPr>
              <a:t>Revised by: Sydney Brannan (‘19),  Sabrina Chen (‘20), Apoorva Agarwal (‘21), Lucy Cadanau (‘22), Ariel Struzyk (‘23), Austin Kwan (‘24), Donovan Cho (’25), James Chen (’26)</a:t>
            </a:r>
          </a:p>
          <a:p>
            <a:endParaRPr lang="en-US" sz="2800" dirty="0">
              <a:solidFill>
                <a:srgbClr val="FFFFFF"/>
              </a:solidFill>
              <a:latin typeface="Bodoni MT" panose="02070603080606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61660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11FE826-8AF5-4AF0-76B0-6BBFAB3441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7841" y="1777403"/>
            <a:ext cx="7772400" cy="500916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412E986-B25D-4C96-B3FF-35D673586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39AD39"/>
                </a:solidFill>
              </a:rPr>
              <a:t>Improved Design </a:t>
            </a:r>
            <a:endParaRPr lang="en-US" dirty="0">
              <a:solidFill>
                <a:srgbClr val="39AD39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C1BD1E-6F04-444E-B47F-082C6DB43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>
            <a:normAutofit/>
          </a:bodyPr>
          <a:lstStyle/>
          <a:p>
            <a:r>
              <a:rPr lang="en-US" sz="2800" dirty="0"/>
              <a:t>Only 2 reactors and 2 separators </a:t>
            </a:r>
          </a:p>
          <a:p>
            <a:r>
              <a:rPr lang="en-US" sz="2800" dirty="0"/>
              <a:t>Smaller Separator 2</a:t>
            </a:r>
          </a:p>
          <a:p>
            <a:r>
              <a:rPr lang="en-US" sz="2800" dirty="0"/>
              <a:t>Greater profit – leveraging prices of each component 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78E3572-09B5-41D0-BE7D-62B56B5FB2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276600"/>
            <a:ext cx="8113682" cy="3509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2270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39AD39"/>
                </a:solidFill>
              </a:rPr>
              <a:t>Analysis Recap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3023" y="1295400"/>
            <a:ext cx="8229600" cy="5181600"/>
          </a:xfrm>
        </p:spPr>
        <p:txBody>
          <a:bodyPr>
            <a:normAutofit/>
          </a:bodyPr>
          <a:lstStyle/>
          <a:p>
            <a:pPr marL="171450" indent="-230188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800" dirty="0">
                <a:latin typeface="+mj-lt"/>
                <a:cs typeface="Times New Roman" panose="02020603050405020304" pitchFamily="18" charset="0"/>
              </a:rPr>
              <a:t>Eliminate a unit</a:t>
            </a:r>
          </a:p>
          <a:p>
            <a:pPr marL="171450" indent="-230188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800" dirty="0">
                <a:latin typeface="+mj-lt"/>
                <a:cs typeface="Times New Roman" panose="02020603050405020304" pitchFamily="18" charset="0"/>
              </a:rPr>
              <a:t>Decrease flow rate through unit</a:t>
            </a:r>
          </a:p>
          <a:p>
            <a:pPr marL="171450" indent="-230188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n-US" sz="2800" dirty="0">
              <a:latin typeface="+mj-lt"/>
              <a:cs typeface="Times New Roman" panose="02020603050405020304" pitchFamily="18" charset="0"/>
            </a:endParaRPr>
          </a:p>
          <a:p>
            <a:pPr marL="171450" indent="-230188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800" dirty="0">
                <a:latin typeface="+mj-lt"/>
                <a:cs typeface="Times New Roman" panose="02020603050405020304" pitchFamily="18" charset="0"/>
              </a:rPr>
              <a:t>Decrease reactant flow rate</a:t>
            </a:r>
          </a:p>
          <a:p>
            <a:pPr marL="571500" lvl="1" indent="-230188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n-US" sz="2400" dirty="0">
              <a:latin typeface="+mj-lt"/>
              <a:cs typeface="Times New Roman" panose="02020603050405020304" pitchFamily="18" charset="0"/>
            </a:endParaRPr>
          </a:p>
          <a:p>
            <a:pPr marL="171450" indent="-230188">
              <a:buFont typeface="Wingdings" panose="05000000000000000000" pitchFamily="2" charset="2"/>
              <a:buChar char="§"/>
            </a:pPr>
            <a:r>
              <a:rPr lang="en-US" sz="2800" dirty="0">
                <a:cs typeface="Times New Roman" panose="02020603050405020304" pitchFamily="18" charset="0"/>
              </a:rPr>
              <a:t>Most profitable products (or reactants!)</a:t>
            </a:r>
          </a:p>
          <a:p>
            <a:pPr marL="571500" lvl="1" indent="-230188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n-US" sz="2400" dirty="0">
              <a:latin typeface="+mj-lt"/>
              <a:cs typeface="Times New Roman" panose="02020603050405020304" pitchFamily="18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F6A0E098-3D24-4BFB-B7DF-BE413FB0A955}"/>
              </a:ext>
            </a:extLst>
          </p:cNvPr>
          <p:cNvGrpSpPr/>
          <p:nvPr/>
        </p:nvGrpSpPr>
        <p:grpSpPr>
          <a:xfrm>
            <a:off x="3200400" y="1378803"/>
            <a:ext cx="4397025" cy="830997"/>
            <a:chOff x="2713074" y="2861101"/>
            <a:chExt cx="4397025" cy="830997"/>
          </a:xfrm>
        </p:grpSpPr>
        <p:sp>
          <p:nvSpPr>
            <p:cNvPr id="4" name="TextBox 3"/>
            <p:cNvSpPr txBox="1"/>
            <p:nvPr/>
          </p:nvSpPr>
          <p:spPr>
            <a:xfrm>
              <a:off x="3124200" y="2861101"/>
              <a:ext cx="398589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Do I need to separate species?</a:t>
              </a:r>
            </a:p>
            <a:p>
              <a:r>
                <a:rPr lang="en-US" sz="2400" dirty="0"/>
                <a:t>Do I need to react species?</a:t>
              </a:r>
            </a:p>
          </p:txBody>
        </p:sp>
        <p:sp>
          <p:nvSpPr>
            <p:cNvPr id="7" name="Right Arrow 6"/>
            <p:cNvSpPr/>
            <p:nvPr/>
          </p:nvSpPr>
          <p:spPr>
            <a:xfrm>
              <a:off x="2713074" y="3124199"/>
              <a:ext cx="304800" cy="304800"/>
            </a:xfrm>
            <a:prstGeom prst="rightArrow">
              <a:avLst/>
            </a:prstGeom>
            <a:solidFill>
              <a:srgbClr val="39AD39"/>
            </a:solidFill>
            <a:ln>
              <a:solidFill>
                <a:srgbClr val="39AD3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39AD39"/>
                </a:solidFill>
              </a:endParaRP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B58747CD-B7A8-47E7-8740-2BEBA7F94925}"/>
              </a:ext>
            </a:extLst>
          </p:cNvPr>
          <p:cNvGrpSpPr/>
          <p:nvPr/>
        </p:nvGrpSpPr>
        <p:grpSpPr>
          <a:xfrm>
            <a:off x="3161414" y="2598003"/>
            <a:ext cx="5803023" cy="830997"/>
            <a:chOff x="2695475" y="4156501"/>
            <a:chExt cx="5803023" cy="830997"/>
          </a:xfrm>
        </p:grpSpPr>
        <p:sp>
          <p:nvSpPr>
            <p:cNvPr id="5" name="TextBox 4"/>
            <p:cNvSpPr txBox="1"/>
            <p:nvPr/>
          </p:nvSpPr>
          <p:spPr>
            <a:xfrm>
              <a:off x="3124200" y="4156501"/>
              <a:ext cx="537429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Can I separate out more stuff earlier?</a:t>
              </a:r>
            </a:p>
            <a:p>
              <a:r>
                <a:rPr lang="en-US" sz="2400" dirty="0"/>
                <a:t>Can I combine streams after the unit?</a:t>
              </a:r>
            </a:p>
          </p:txBody>
        </p:sp>
        <p:sp>
          <p:nvSpPr>
            <p:cNvPr id="10" name="Right Arrow 9"/>
            <p:cNvSpPr/>
            <p:nvPr/>
          </p:nvSpPr>
          <p:spPr>
            <a:xfrm>
              <a:off x="2695475" y="4419599"/>
              <a:ext cx="304800" cy="304800"/>
            </a:xfrm>
            <a:prstGeom prst="rightArrow">
              <a:avLst/>
            </a:prstGeom>
            <a:solidFill>
              <a:srgbClr val="39AD39"/>
            </a:solidFill>
            <a:ln>
              <a:solidFill>
                <a:srgbClr val="39AD3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39AD39"/>
                </a:solidFill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9FF2CF6-699B-4EF4-90D5-3B80880900A7}"/>
              </a:ext>
            </a:extLst>
          </p:cNvPr>
          <p:cNvGrpSpPr/>
          <p:nvPr/>
        </p:nvGrpSpPr>
        <p:grpSpPr>
          <a:xfrm>
            <a:off x="2639109" y="3741003"/>
            <a:ext cx="6335961" cy="830997"/>
            <a:chOff x="2772135" y="5451902"/>
            <a:chExt cx="6335961" cy="830997"/>
          </a:xfrm>
        </p:grpSpPr>
        <p:sp>
          <p:nvSpPr>
            <p:cNvPr id="6" name="TextBox 5"/>
            <p:cNvSpPr txBox="1"/>
            <p:nvPr/>
          </p:nvSpPr>
          <p:spPr>
            <a:xfrm>
              <a:off x="3102935" y="5451902"/>
              <a:ext cx="600516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Maximize cost per reactant </a:t>
              </a:r>
            </a:p>
            <a:p>
              <a:r>
                <a:rPr lang="en-US" sz="2400" dirty="0"/>
                <a:t>Do I add a recycle?</a:t>
              </a:r>
            </a:p>
          </p:txBody>
        </p:sp>
        <p:sp>
          <p:nvSpPr>
            <p:cNvPr id="11" name="Right Arrow 10"/>
            <p:cNvSpPr/>
            <p:nvPr/>
          </p:nvSpPr>
          <p:spPr>
            <a:xfrm>
              <a:off x="2772135" y="5666663"/>
              <a:ext cx="304800" cy="304800"/>
            </a:xfrm>
            <a:prstGeom prst="rightArrow">
              <a:avLst/>
            </a:prstGeom>
            <a:solidFill>
              <a:srgbClr val="39AD39"/>
            </a:solidFill>
            <a:ln>
              <a:solidFill>
                <a:srgbClr val="39AD3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39AD3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59944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39AD39"/>
                </a:solidFill>
                <a:latin typeface="Rockwell Light" panose="02040303020102020203" pitchFamily="18" charset="0"/>
              </a:rPr>
              <a:t>What we’re given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800" dirty="0">
                <a:latin typeface="+mj-lt"/>
                <a:cs typeface="Times New Roman" panose="02020603050405020304" pitchFamily="18" charset="0"/>
              </a:rPr>
              <a:t>Chemical reactions and conversions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>
                <a:latin typeface="+mj-lt"/>
                <a:cs typeface="Times New Roman" panose="02020603050405020304" pitchFamily="18" charset="0"/>
              </a:rPr>
              <a:t>A + B </a:t>
            </a:r>
            <a:r>
              <a:rPr lang="en-US" sz="2400" dirty="0">
                <a:latin typeface="+mj-lt"/>
                <a:cs typeface="Times New Roman" panose="02020603050405020304" pitchFamily="18" charset="0"/>
                <a:sym typeface="Wingdings" panose="05000000000000000000" pitchFamily="2" charset="2"/>
              </a:rPr>
              <a:t> 2H	60%		</a:t>
            </a:r>
            <a:r>
              <a:rPr lang="en-US" sz="2400" dirty="0">
                <a:cs typeface="Times New Roman" panose="02020603050405020304" pitchFamily="18" charset="0"/>
                <a:sym typeface="Wingdings" panose="05000000000000000000" pitchFamily="2" charset="2"/>
              </a:rPr>
              <a:t>H + C  2P	100%</a:t>
            </a:r>
            <a:endParaRPr lang="en-US" sz="2400" dirty="0">
              <a:latin typeface="+mj-lt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>
                <a:cs typeface="Times New Roman" panose="02020603050405020304" pitchFamily="18" charset="0"/>
                <a:sym typeface="Wingdings" panose="05000000000000000000" pitchFamily="2" charset="2"/>
              </a:rPr>
              <a:t>A + B  2K	30% </a:t>
            </a:r>
            <a:r>
              <a:rPr lang="en-US" sz="2400" dirty="0">
                <a:latin typeface="+mj-lt"/>
                <a:cs typeface="Times New Roman" panose="02020603050405020304" pitchFamily="18" charset="0"/>
                <a:sym typeface="Wingdings" panose="05000000000000000000" pitchFamily="2" charset="2"/>
              </a:rPr>
              <a:t>		</a:t>
            </a:r>
            <a:r>
              <a:rPr lang="en-US" sz="2400" dirty="0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B + C  2X	90% (avoid!)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>
                <a:cs typeface="Times New Roman" panose="02020603050405020304" pitchFamily="18" charset="0"/>
                <a:sym typeface="Wingdings" panose="05000000000000000000" pitchFamily="2" charset="2"/>
              </a:rPr>
              <a:t>K + C  2Q	100%</a:t>
            </a:r>
            <a:endParaRPr lang="en-US" sz="2400" dirty="0">
              <a:latin typeface="+mj-lt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1">
              <a:buFont typeface="Wingdings" panose="05000000000000000000" pitchFamily="2" charset="2"/>
              <a:buChar char="§"/>
            </a:pPr>
            <a:endParaRPr lang="en-US" sz="2400" dirty="0">
              <a:latin typeface="+mj-lt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1">
              <a:buFont typeface="Wingdings" panose="05000000000000000000" pitchFamily="2" charset="2"/>
              <a:buChar char="§"/>
            </a:pPr>
            <a:endParaRPr lang="en-US" sz="2400" dirty="0">
              <a:latin typeface="+mj-lt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latin typeface="+mj-lt"/>
                <a:cs typeface="Times New Roman" panose="02020603050405020304" pitchFamily="18" charset="0"/>
                <a:sym typeface="Wingdings" panose="05000000000000000000" pitchFamily="2" charset="2"/>
              </a:rPr>
              <a:t>P &amp; Q are inseparable</a:t>
            </a:r>
            <a:endParaRPr lang="en-US" sz="2800" dirty="0">
              <a:latin typeface="+mj-lt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800" dirty="0">
                <a:latin typeface="+mj-lt"/>
                <a:cs typeface="Times New Roman" panose="02020603050405020304" pitchFamily="18" charset="0"/>
              </a:rPr>
              <a:t>Process given is viable – molar flow rates are correct</a:t>
            </a:r>
          </a:p>
        </p:txBody>
      </p:sp>
    </p:spTree>
    <p:extLst>
      <p:ext uri="{BB962C8B-B14F-4D97-AF65-F5344CB8AC3E}">
        <p14:creationId xmlns:p14="http://schemas.microsoft.com/office/powerpoint/2010/main" val="2864323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DD5CFA-F176-4D0B-92D1-EEE2515E2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9AD39"/>
                </a:solidFill>
              </a:rPr>
              <a:t>Method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2C8E7D6-0523-4202-AD53-D808DB812B34}"/>
              </a:ext>
            </a:extLst>
          </p:cNvPr>
          <p:cNvSpPr txBox="1"/>
          <p:nvPr/>
        </p:nvSpPr>
        <p:spPr>
          <a:xfrm>
            <a:off x="457200" y="1417638"/>
            <a:ext cx="83058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800" dirty="0"/>
              <a:t>Determine Objective (what makes a process better?) </a:t>
            </a:r>
          </a:p>
          <a:p>
            <a:pPr marL="342900" indent="-342900">
              <a:buAutoNum type="arabicPeriod"/>
            </a:pPr>
            <a:r>
              <a:rPr lang="en-US" sz="2800" dirty="0"/>
              <a:t>Assess Original Design</a:t>
            </a:r>
          </a:p>
          <a:p>
            <a:pPr marL="342900" indent="-342900">
              <a:buAutoNum type="arabicPeriod"/>
            </a:pPr>
            <a:r>
              <a:rPr lang="en-US" sz="2800" dirty="0"/>
              <a:t>Make Incremental Changes (Step By Step) </a:t>
            </a:r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Objective: </a:t>
            </a:r>
            <a:r>
              <a:rPr lang="en-US" sz="2800" dirty="0">
                <a:solidFill>
                  <a:srgbClr val="39AD39"/>
                </a:solidFill>
              </a:rPr>
              <a:t>INCREASE Profitability </a:t>
            </a:r>
            <a:r>
              <a:rPr lang="en-US" sz="2800" dirty="0"/>
              <a:t>= Revenue – Cost </a:t>
            </a:r>
          </a:p>
          <a:p>
            <a:pPr lvl="1"/>
            <a:r>
              <a:rPr lang="en-US" sz="2800" dirty="0"/>
              <a:t>Increase Revenue and/or Decrease Cost  </a:t>
            </a:r>
          </a:p>
          <a:p>
            <a:endParaRPr lang="en-US" sz="2800" dirty="0"/>
          </a:p>
          <a:p>
            <a:pPr marL="800100" lvl="1" indent="-34290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5636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6701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rgbClr val="39AD39"/>
                </a:solidFill>
              </a:rPr>
              <a:t>What can we change?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800" dirty="0">
                <a:latin typeface="+mj-lt"/>
                <a:cs typeface="Times New Roman" panose="02020603050405020304" pitchFamily="18" charset="0"/>
              </a:rPr>
              <a:t>Improvements to reduce costs or increase revenue:</a:t>
            </a:r>
          </a:p>
          <a:p>
            <a:pPr marL="571500" lvl="1" indent="-230188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latin typeface="+mj-lt"/>
                <a:cs typeface="Times New Roman" panose="02020603050405020304" pitchFamily="18" charset="0"/>
              </a:rPr>
              <a:t>Eliminate a unit</a:t>
            </a:r>
          </a:p>
          <a:p>
            <a:pPr marL="571500" lvl="1" indent="-230188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sz="2400" dirty="0">
              <a:latin typeface="+mj-lt"/>
              <a:cs typeface="Times New Roman" panose="02020603050405020304" pitchFamily="18" charset="0"/>
            </a:endParaRPr>
          </a:p>
          <a:p>
            <a:pPr marL="571500" lvl="1" indent="-230188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latin typeface="+mj-lt"/>
                <a:cs typeface="Times New Roman" panose="02020603050405020304" pitchFamily="18" charset="0"/>
              </a:rPr>
              <a:t>Decrease unit size</a:t>
            </a:r>
          </a:p>
          <a:p>
            <a:pPr marL="571500" lvl="1" indent="-230188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sz="2400" dirty="0">
              <a:latin typeface="+mj-lt"/>
              <a:cs typeface="Times New Roman" panose="02020603050405020304" pitchFamily="18" charset="0"/>
            </a:endParaRPr>
          </a:p>
          <a:p>
            <a:pPr marL="571500" lvl="1" indent="-230188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latin typeface="+mj-lt"/>
                <a:cs typeface="Times New Roman" panose="02020603050405020304" pitchFamily="18" charset="0"/>
              </a:rPr>
              <a:t>Decrease reactants purchased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F6A0E098-3D24-4BFB-B7DF-BE413FB0A955}"/>
              </a:ext>
            </a:extLst>
          </p:cNvPr>
          <p:cNvGrpSpPr/>
          <p:nvPr/>
        </p:nvGrpSpPr>
        <p:grpSpPr>
          <a:xfrm>
            <a:off x="1828801" y="2861101"/>
            <a:ext cx="5263699" cy="830997"/>
            <a:chOff x="2713074" y="2861101"/>
            <a:chExt cx="4397025" cy="830997"/>
          </a:xfrm>
        </p:grpSpPr>
        <p:sp>
          <p:nvSpPr>
            <p:cNvPr id="4" name="TextBox 3"/>
            <p:cNvSpPr txBox="1"/>
            <p:nvPr/>
          </p:nvSpPr>
          <p:spPr>
            <a:xfrm>
              <a:off x="3124200" y="2861101"/>
              <a:ext cx="398589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Do I need to separate species?</a:t>
              </a:r>
            </a:p>
            <a:p>
              <a:r>
                <a:rPr lang="en-US" sz="2400" dirty="0"/>
                <a:t>Do I need to react species?</a:t>
              </a:r>
            </a:p>
          </p:txBody>
        </p:sp>
        <p:sp>
          <p:nvSpPr>
            <p:cNvPr id="7" name="Right Arrow 6"/>
            <p:cNvSpPr/>
            <p:nvPr/>
          </p:nvSpPr>
          <p:spPr>
            <a:xfrm>
              <a:off x="2713074" y="3124199"/>
              <a:ext cx="304800" cy="304800"/>
            </a:xfrm>
            <a:prstGeom prst="rightArrow">
              <a:avLst/>
            </a:prstGeom>
            <a:solidFill>
              <a:srgbClr val="39AD39"/>
            </a:solidFill>
            <a:ln>
              <a:solidFill>
                <a:srgbClr val="39AD3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39AD39"/>
                </a:solidFill>
              </a:endParaRP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B58747CD-B7A8-47E7-8740-2BEBA7F94925}"/>
              </a:ext>
            </a:extLst>
          </p:cNvPr>
          <p:cNvGrpSpPr/>
          <p:nvPr/>
        </p:nvGrpSpPr>
        <p:grpSpPr>
          <a:xfrm>
            <a:off x="1828801" y="4156501"/>
            <a:ext cx="6669697" cy="830997"/>
            <a:chOff x="2695475" y="4156501"/>
            <a:chExt cx="5803023" cy="830997"/>
          </a:xfrm>
        </p:grpSpPr>
        <p:sp>
          <p:nvSpPr>
            <p:cNvPr id="5" name="TextBox 4"/>
            <p:cNvSpPr txBox="1"/>
            <p:nvPr/>
          </p:nvSpPr>
          <p:spPr>
            <a:xfrm>
              <a:off x="3124200" y="4156501"/>
              <a:ext cx="537429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Can I separate out more species earlier?</a:t>
              </a:r>
            </a:p>
            <a:p>
              <a:r>
                <a:rPr lang="en-US" sz="2400" dirty="0"/>
                <a:t>Can I combine streams after the unit?</a:t>
              </a:r>
            </a:p>
          </p:txBody>
        </p:sp>
        <p:sp>
          <p:nvSpPr>
            <p:cNvPr id="10" name="Right Arrow 9"/>
            <p:cNvSpPr/>
            <p:nvPr/>
          </p:nvSpPr>
          <p:spPr>
            <a:xfrm>
              <a:off x="2695475" y="4419599"/>
              <a:ext cx="304800" cy="304800"/>
            </a:xfrm>
            <a:prstGeom prst="rightArrow">
              <a:avLst/>
            </a:prstGeom>
            <a:solidFill>
              <a:srgbClr val="39AD39"/>
            </a:solidFill>
            <a:ln>
              <a:solidFill>
                <a:srgbClr val="39AD3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39AD39"/>
                </a:solidFill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9FF2CF6-699B-4EF4-90D5-3B80880900A7}"/>
              </a:ext>
            </a:extLst>
          </p:cNvPr>
          <p:cNvGrpSpPr/>
          <p:nvPr/>
        </p:nvGrpSpPr>
        <p:grpSpPr>
          <a:xfrm>
            <a:off x="1828801" y="5451901"/>
            <a:ext cx="7060140" cy="830997"/>
            <a:chOff x="2721935" y="5451901"/>
            <a:chExt cx="6193465" cy="830997"/>
          </a:xfrm>
        </p:grpSpPr>
        <p:sp>
          <p:nvSpPr>
            <p:cNvPr id="6" name="TextBox 5"/>
            <p:cNvSpPr txBox="1"/>
            <p:nvPr/>
          </p:nvSpPr>
          <p:spPr>
            <a:xfrm>
              <a:off x="3102935" y="5451901"/>
              <a:ext cx="581246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Are we getting maximum profit from our reactants?</a:t>
              </a:r>
            </a:p>
            <a:p>
              <a:r>
                <a:rPr lang="en-US" sz="2400" dirty="0"/>
                <a:t>Do I add a recycle?</a:t>
              </a:r>
            </a:p>
          </p:txBody>
        </p:sp>
        <p:sp>
          <p:nvSpPr>
            <p:cNvPr id="11" name="Right Arrow 10"/>
            <p:cNvSpPr/>
            <p:nvPr/>
          </p:nvSpPr>
          <p:spPr>
            <a:xfrm>
              <a:off x="2721935" y="5714999"/>
              <a:ext cx="304800" cy="304800"/>
            </a:xfrm>
            <a:prstGeom prst="rightArrow">
              <a:avLst/>
            </a:prstGeom>
            <a:solidFill>
              <a:srgbClr val="39AD39"/>
            </a:solidFill>
            <a:ln>
              <a:solidFill>
                <a:srgbClr val="39AD3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39AD3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43163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0" y="0"/>
            <a:ext cx="2961132" cy="4095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reeform 1"/>
          <p:cNvSpPr/>
          <p:nvPr/>
        </p:nvSpPr>
        <p:spPr>
          <a:xfrm>
            <a:off x="800100" y="296266"/>
            <a:ext cx="8257032" cy="6287413"/>
          </a:xfrm>
          <a:custGeom>
            <a:avLst/>
            <a:gdLst>
              <a:gd name="connsiteX0" fmla="*/ 0 w 8324850"/>
              <a:gd name="connsiteY0" fmla="*/ 38100 h 6324600"/>
              <a:gd name="connsiteX1" fmla="*/ 0 w 8324850"/>
              <a:gd name="connsiteY1" fmla="*/ 2343150 h 6324600"/>
              <a:gd name="connsiteX2" fmla="*/ 838200 w 8324850"/>
              <a:gd name="connsiteY2" fmla="*/ 2343150 h 6324600"/>
              <a:gd name="connsiteX3" fmla="*/ 838200 w 8324850"/>
              <a:gd name="connsiteY3" fmla="*/ 2857500 h 6324600"/>
              <a:gd name="connsiteX4" fmla="*/ 3638550 w 8324850"/>
              <a:gd name="connsiteY4" fmla="*/ 2857500 h 6324600"/>
              <a:gd name="connsiteX5" fmla="*/ 3638550 w 8324850"/>
              <a:gd name="connsiteY5" fmla="*/ 6324600 h 6324600"/>
              <a:gd name="connsiteX6" fmla="*/ 7277100 w 8324850"/>
              <a:gd name="connsiteY6" fmla="*/ 6324600 h 6324600"/>
              <a:gd name="connsiteX7" fmla="*/ 7277100 w 8324850"/>
              <a:gd name="connsiteY7" fmla="*/ 4914900 h 6324600"/>
              <a:gd name="connsiteX8" fmla="*/ 8324850 w 8324850"/>
              <a:gd name="connsiteY8" fmla="*/ 4914900 h 6324600"/>
              <a:gd name="connsiteX9" fmla="*/ 8324850 w 8324850"/>
              <a:gd name="connsiteY9" fmla="*/ 0 h 6324600"/>
              <a:gd name="connsiteX10" fmla="*/ 0 w 8324850"/>
              <a:gd name="connsiteY10" fmla="*/ 38100 h 6324600"/>
              <a:gd name="connsiteX0" fmla="*/ 0 w 8324850"/>
              <a:gd name="connsiteY0" fmla="*/ 0 h 6286500"/>
              <a:gd name="connsiteX1" fmla="*/ 0 w 8324850"/>
              <a:gd name="connsiteY1" fmla="*/ 2305050 h 6286500"/>
              <a:gd name="connsiteX2" fmla="*/ 838200 w 8324850"/>
              <a:gd name="connsiteY2" fmla="*/ 2305050 h 6286500"/>
              <a:gd name="connsiteX3" fmla="*/ 838200 w 8324850"/>
              <a:gd name="connsiteY3" fmla="*/ 2819400 h 6286500"/>
              <a:gd name="connsiteX4" fmla="*/ 3638550 w 8324850"/>
              <a:gd name="connsiteY4" fmla="*/ 2819400 h 6286500"/>
              <a:gd name="connsiteX5" fmla="*/ 3638550 w 8324850"/>
              <a:gd name="connsiteY5" fmla="*/ 6286500 h 6286500"/>
              <a:gd name="connsiteX6" fmla="*/ 7277100 w 8324850"/>
              <a:gd name="connsiteY6" fmla="*/ 6286500 h 6286500"/>
              <a:gd name="connsiteX7" fmla="*/ 7277100 w 8324850"/>
              <a:gd name="connsiteY7" fmla="*/ 4876800 h 6286500"/>
              <a:gd name="connsiteX8" fmla="*/ 8324850 w 8324850"/>
              <a:gd name="connsiteY8" fmla="*/ 4876800 h 6286500"/>
              <a:gd name="connsiteX9" fmla="*/ 8324850 w 8324850"/>
              <a:gd name="connsiteY9" fmla="*/ 800100 h 6286500"/>
              <a:gd name="connsiteX10" fmla="*/ 0 w 8324850"/>
              <a:gd name="connsiteY10" fmla="*/ 0 h 6286500"/>
              <a:gd name="connsiteX0" fmla="*/ 0 w 8324850"/>
              <a:gd name="connsiteY0" fmla="*/ 0 h 6286500"/>
              <a:gd name="connsiteX1" fmla="*/ 0 w 8324850"/>
              <a:gd name="connsiteY1" fmla="*/ 2305050 h 6286500"/>
              <a:gd name="connsiteX2" fmla="*/ 838200 w 8324850"/>
              <a:gd name="connsiteY2" fmla="*/ 2305050 h 6286500"/>
              <a:gd name="connsiteX3" fmla="*/ 838200 w 8324850"/>
              <a:gd name="connsiteY3" fmla="*/ 2819400 h 6286500"/>
              <a:gd name="connsiteX4" fmla="*/ 3638550 w 8324850"/>
              <a:gd name="connsiteY4" fmla="*/ 2819400 h 6286500"/>
              <a:gd name="connsiteX5" fmla="*/ 3638550 w 8324850"/>
              <a:gd name="connsiteY5" fmla="*/ 6286500 h 6286500"/>
              <a:gd name="connsiteX6" fmla="*/ 7277100 w 8324850"/>
              <a:gd name="connsiteY6" fmla="*/ 6286500 h 6286500"/>
              <a:gd name="connsiteX7" fmla="*/ 7277100 w 8324850"/>
              <a:gd name="connsiteY7" fmla="*/ 4876800 h 6286500"/>
              <a:gd name="connsiteX8" fmla="*/ 8324850 w 8324850"/>
              <a:gd name="connsiteY8" fmla="*/ 4876800 h 6286500"/>
              <a:gd name="connsiteX9" fmla="*/ 8324850 w 8324850"/>
              <a:gd name="connsiteY9" fmla="*/ 901700 h 6286500"/>
              <a:gd name="connsiteX10" fmla="*/ 0 w 8324850"/>
              <a:gd name="connsiteY10" fmla="*/ 0 h 6286500"/>
              <a:gd name="connsiteX0" fmla="*/ 0 w 8324850"/>
              <a:gd name="connsiteY0" fmla="*/ 0 h 6286500"/>
              <a:gd name="connsiteX1" fmla="*/ 0 w 8324850"/>
              <a:gd name="connsiteY1" fmla="*/ 2305050 h 6286500"/>
              <a:gd name="connsiteX2" fmla="*/ 838200 w 8324850"/>
              <a:gd name="connsiteY2" fmla="*/ 2305050 h 6286500"/>
              <a:gd name="connsiteX3" fmla="*/ 838200 w 8324850"/>
              <a:gd name="connsiteY3" fmla="*/ 2819400 h 6286500"/>
              <a:gd name="connsiteX4" fmla="*/ 3638550 w 8324850"/>
              <a:gd name="connsiteY4" fmla="*/ 2819400 h 6286500"/>
              <a:gd name="connsiteX5" fmla="*/ 3638550 w 8324850"/>
              <a:gd name="connsiteY5" fmla="*/ 6286500 h 6286500"/>
              <a:gd name="connsiteX6" fmla="*/ 7277100 w 8324850"/>
              <a:gd name="connsiteY6" fmla="*/ 6286500 h 6286500"/>
              <a:gd name="connsiteX7" fmla="*/ 7277100 w 8324850"/>
              <a:gd name="connsiteY7" fmla="*/ 4876800 h 6286500"/>
              <a:gd name="connsiteX8" fmla="*/ 8324850 w 8324850"/>
              <a:gd name="connsiteY8" fmla="*/ 4876800 h 6286500"/>
              <a:gd name="connsiteX9" fmla="*/ 8324850 w 8324850"/>
              <a:gd name="connsiteY9" fmla="*/ 901700 h 6286500"/>
              <a:gd name="connsiteX10" fmla="*/ 4860471 w 8324850"/>
              <a:gd name="connsiteY10" fmla="*/ 190500 h 6286500"/>
              <a:gd name="connsiteX11" fmla="*/ 0 w 8324850"/>
              <a:gd name="connsiteY11" fmla="*/ 0 h 6286500"/>
              <a:gd name="connsiteX0" fmla="*/ 0 w 8324850"/>
              <a:gd name="connsiteY0" fmla="*/ 0 h 6286500"/>
              <a:gd name="connsiteX1" fmla="*/ 0 w 8324850"/>
              <a:gd name="connsiteY1" fmla="*/ 2305050 h 6286500"/>
              <a:gd name="connsiteX2" fmla="*/ 838200 w 8324850"/>
              <a:gd name="connsiteY2" fmla="*/ 2305050 h 6286500"/>
              <a:gd name="connsiteX3" fmla="*/ 838200 w 8324850"/>
              <a:gd name="connsiteY3" fmla="*/ 2819400 h 6286500"/>
              <a:gd name="connsiteX4" fmla="*/ 3638550 w 8324850"/>
              <a:gd name="connsiteY4" fmla="*/ 2819400 h 6286500"/>
              <a:gd name="connsiteX5" fmla="*/ 3638550 w 8324850"/>
              <a:gd name="connsiteY5" fmla="*/ 6286500 h 6286500"/>
              <a:gd name="connsiteX6" fmla="*/ 7277100 w 8324850"/>
              <a:gd name="connsiteY6" fmla="*/ 6286500 h 6286500"/>
              <a:gd name="connsiteX7" fmla="*/ 7277100 w 8324850"/>
              <a:gd name="connsiteY7" fmla="*/ 4876800 h 6286500"/>
              <a:gd name="connsiteX8" fmla="*/ 8324850 w 8324850"/>
              <a:gd name="connsiteY8" fmla="*/ 4876800 h 6286500"/>
              <a:gd name="connsiteX9" fmla="*/ 8324850 w 8324850"/>
              <a:gd name="connsiteY9" fmla="*/ 901700 h 6286500"/>
              <a:gd name="connsiteX10" fmla="*/ 6021614 w 8324850"/>
              <a:gd name="connsiteY10" fmla="*/ 45357 h 6286500"/>
              <a:gd name="connsiteX11" fmla="*/ 0 w 8324850"/>
              <a:gd name="connsiteY11" fmla="*/ 0 h 6286500"/>
              <a:gd name="connsiteX0" fmla="*/ 0 w 8324850"/>
              <a:gd name="connsiteY0" fmla="*/ 0 h 6286500"/>
              <a:gd name="connsiteX1" fmla="*/ 0 w 8324850"/>
              <a:gd name="connsiteY1" fmla="*/ 2305050 h 6286500"/>
              <a:gd name="connsiteX2" fmla="*/ 838200 w 8324850"/>
              <a:gd name="connsiteY2" fmla="*/ 2305050 h 6286500"/>
              <a:gd name="connsiteX3" fmla="*/ 838200 w 8324850"/>
              <a:gd name="connsiteY3" fmla="*/ 2819400 h 6286500"/>
              <a:gd name="connsiteX4" fmla="*/ 3638550 w 8324850"/>
              <a:gd name="connsiteY4" fmla="*/ 2819400 h 6286500"/>
              <a:gd name="connsiteX5" fmla="*/ 3638550 w 8324850"/>
              <a:gd name="connsiteY5" fmla="*/ 6286500 h 6286500"/>
              <a:gd name="connsiteX6" fmla="*/ 7277100 w 8324850"/>
              <a:gd name="connsiteY6" fmla="*/ 6286500 h 6286500"/>
              <a:gd name="connsiteX7" fmla="*/ 7277100 w 8324850"/>
              <a:gd name="connsiteY7" fmla="*/ 4876800 h 6286500"/>
              <a:gd name="connsiteX8" fmla="*/ 8324850 w 8324850"/>
              <a:gd name="connsiteY8" fmla="*/ 4876800 h 6286500"/>
              <a:gd name="connsiteX9" fmla="*/ 8324850 w 8324850"/>
              <a:gd name="connsiteY9" fmla="*/ 901700 h 6286500"/>
              <a:gd name="connsiteX10" fmla="*/ 6137729 w 8324850"/>
              <a:gd name="connsiteY10" fmla="*/ 974271 h 6286500"/>
              <a:gd name="connsiteX11" fmla="*/ 6021614 w 8324850"/>
              <a:gd name="connsiteY11" fmla="*/ 45357 h 6286500"/>
              <a:gd name="connsiteX12" fmla="*/ 0 w 8324850"/>
              <a:gd name="connsiteY12" fmla="*/ 0 h 6286500"/>
              <a:gd name="connsiteX0" fmla="*/ 0 w 8324850"/>
              <a:gd name="connsiteY0" fmla="*/ 0 h 6286500"/>
              <a:gd name="connsiteX1" fmla="*/ 0 w 8324850"/>
              <a:gd name="connsiteY1" fmla="*/ 2305050 h 6286500"/>
              <a:gd name="connsiteX2" fmla="*/ 838200 w 8324850"/>
              <a:gd name="connsiteY2" fmla="*/ 2305050 h 6286500"/>
              <a:gd name="connsiteX3" fmla="*/ 838200 w 8324850"/>
              <a:gd name="connsiteY3" fmla="*/ 2819400 h 6286500"/>
              <a:gd name="connsiteX4" fmla="*/ 3638550 w 8324850"/>
              <a:gd name="connsiteY4" fmla="*/ 2819400 h 6286500"/>
              <a:gd name="connsiteX5" fmla="*/ 3638550 w 8324850"/>
              <a:gd name="connsiteY5" fmla="*/ 6286500 h 6286500"/>
              <a:gd name="connsiteX6" fmla="*/ 7277100 w 8324850"/>
              <a:gd name="connsiteY6" fmla="*/ 6286500 h 6286500"/>
              <a:gd name="connsiteX7" fmla="*/ 7277100 w 8324850"/>
              <a:gd name="connsiteY7" fmla="*/ 4876800 h 6286500"/>
              <a:gd name="connsiteX8" fmla="*/ 8324850 w 8324850"/>
              <a:gd name="connsiteY8" fmla="*/ 4876800 h 6286500"/>
              <a:gd name="connsiteX9" fmla="*/ 8324850 w 8324850"/>
              <a:gd name="connsiteY9" fmla="*/ 901700 h 6286500"/>
              <a:gd name="connsiteX10" fmla="*/ 6137729 w 8324850"/>
              <a:gd name="connsiteY10" fmla="*/ 974271 h 6286500"/>
              <a:gd name="connsiteX11" fmla="*/ 6021614 w 8324850"/>
              <a:gd name="connsiteY11" fmla="*/ 45357 h 6286500"/>
              <a:gd name="connsiteX12" fmla="*/ 0 w 8324850"/>
              <a:gd name="connsiteY12" fmla="*/ 0 h 6286500"/>
              <a:gd name="connsiteX0" fmla="*/ 0 w 8324850"/>
              <a:gd name="connsiteY0" fmla="*/ 0 h 6286500"/>
              <a:gd name="connsiteX1" fmla="*/ 0 w 8324850"/>
              <a:gd name="connsiteY1" fmla="*/ 2305050 h 6286500"/>
              <a:gd name="connsiteX2" fmla="*/ 838200 w 8324850"/>
              <a:gd name="connsiteY2" fmla="*/ 2305050 h 6286500"/>
              <a:gd name="connsiteX3" fmla="*/ 838200 w 8324850"/>
              <a:gd name="connsiteY3" fmla="*/ 2819400 h 6286500"/>
              <a:gd name="connsiteX4" fmla="*/ 3638550 w 8324850"/>
              <a:gd name="connsiteY4" fmla="*/ 2819400 h 6286500"/>
              <a:gd name="connsiteX5" fmla="*/ 3638550 w 8324850"/>
              <a:gd name="connsiteY5" fmla="*/ 6286500 h 6286500"/>
              <a:gd name="connsiteX6" fmla="*/ 7277100 w 8324850"/>
              <a:gd name="connsiteY6" fmla="*/ 6286500 h 6286500"/>
              <a:gd name="connsiteX7" fmla="*/ 7277100 w 8324850"/>
              <a:gd name="connsiteY7" fmla="*/ 4876800 h 6286500"/>
              <a:gd name="connsiteX8" fmla="*/ 8324850 w 8324850"/>
              <a:gd name="connsiteY8" fmla="*/ 4876800 h 6286500"/>
              <a:gd name="connsiteX9" fmla="*/ 8324850 w 8324850"/>
              <a:gd name="connsiteY9" fmla="*/ 901700 h 6286500"/>
              <a:gd name="connsiteX10" fmla="*/ 6137729 w 8324850"/>
              <a:gd name="connsiteY10" fmla="*/ 974271 h 6286500"/>
              <a:gd name="connsiteX11" fmla="*/ 6021614 w 8324850"/>
              <a:gd name="connsiteY11" fmla="*/ 45357 h 6286500"/>
              <a:gd name="connsiteX12" fmla="*/ 0 w 8324850"/>
              <a:gd name="connsiteY12" fmla="*/ 0 h 6286500"/>
              <a:gd name="connsiteX0" fmla="*/ 0 w 8324850"/>
              <a:gd name="connsiteY0" fmla="*/ 0 h 6286500"/>
              <a:gd name="connsiteX1" fmla="*/ 0 w 8324850"/>
              <a:gd name="connsiteY1" fmla="*/ 2305050 h 6286500"/>
              <a:gd name="connsiteX2" fmla="*/ 838200 w 8324850"/>
              <a:gd name="connsiteY2" fmla="*/ 2305050 h 6286500"/>
              <a:gd name="connsiteX3" fmla="*/ 838200 w 8324850"/>
              <a:gd name="connsiteY3" fmla="*/ 2819400 h 6286500"/>
              <a:gd name="connsiteX4" fmla="*/ 3638550 w 8324850"/>
              <a:gd name="connsiteY4" fmla="*/ 2819400 h 6286500"/>
              <a:gd name="connsiteX5" fmla="*/ 3638550 w 8324850"/>
              <a:gd name="connsiteY5" fmla="*/ 6286500 h 6286500"/>
              <a:gd name="connsiteX6" fmla="*/ 7277100 w 8324850"/>
              <a:gd name="connsiteY6" fmla="*/ 6286500 h 6286500"/>
              <a:gd name="connsiteX7" fmla="*/ 7277100 w 8324850"/>
              <a:gd name="connsiteY7" fmla="*/ 4876800 h 6286500"/>
              <a:gd name="connsiteX8" fmla="*/ 8324850 w 8324850"/>
              <a:gd name="connsiteY8" fmla="*/ 4876800 h 6286500"/>
              <a:gd name="connsiteX9" fmla="*/ 8324850 w 8324850"/>
              <a:gd name="connsiteY9" fmla="*/ 901700 h 6286500"/>
              <a:gd name="connsiteX10" fmla="*/ 6137729 w 8324850"/>
              <a:gd name="connsiteY10" fmla="*/ 974271 h 6286500"/>
              <a:gd name="connsiteX11" fmla="*/ 6021614 w 8324850"/>
              <a:gd name="connsiteY11" fmla="*/ 45357 h 6286500"/>
              <a:gd name="connsiteX12" fmla="*/ 0 w 8324850"/>
              <a:gd name="connsiteY12" fmla="*/ 0 h 6286500"/>
              <a:gd name="connsiteX0" fmla="*/ 0 w 8324850"/>
              <a:gd name="connsiteY0" fmla="*/ 0 h 6286500"/>
              <a:gd name="connsiteX1" fmla="*/ 0 w 8324850"/>
              <a:gd name="connsiteY1" fmla="*/ 2305050 h 6286500"/>
              <a:gd name="connsiteX2" fmla="*/ 838200 w 8324850"/>
              <a:gd name="connsiteY2" fmla="*/ 2305050 h 6286500"/>
              <a:gd name="connsiteX3" fmla="*/ 838200 w 8324850"/>
              <a:gd name="connsiteY3" fmla="*/ 2819400 h 6286500"/>
              <a:gd name="connsiteX4" fmla="*/ 3638550 w 8324850"/>
              <a:gd name="connsiteY4" fmla="*/ 2819400 h 6286500"/>
              <a:gd name="connsiteX5" fmla="*/ 3638550 w 8324850"/>
              <a:gd name="connsiteY5" fmla="*/ 6286500 h 6286500"/>
              <a:gd name="connsiteX6" fmla="*/ 7277100 w 8324850"/>
              <a:gd name="connsiteY6" fmla="*/ 6286500 h 6286500"/>
              <a:gd name="connsiteX7" fmla="*/ 7277100 w 8324850"/>
              <a:gd name="connsiteY7" fmla="*/ 4876800 h 6286500"/>
              <a:gd name="connsiteX8" fmla="*/ 8324850 w 8324850"/>
              <a:gd name="connsiteY8" fmla="*/ 4876800 h 6286500"/>
              <a:gd name="connsiteX9" fmla="*/ 8324850 w 8324850"/>
              <a:gd name="connsiteY9" fmla="*/ 901700 h 6286500"/>
              <a:gd name="connsiteX10" fmla="*/ 6137729 w 8324850"/>
              <a:gd name="connsiteY10" fmla="*/ 879021 h 6286500"/>
              <a:gd name="connsiteX11" fmla="*/ 6021614 w 8324850"/>
              <a:gd name="connsiteY11" fmla="*/ 45357 h 6286500"/>
              <a:gd name="connsiteX12" fmla="*/ 0 w 8324850"/>
              <a:gd name="connsiteY12" fmla="*/ 0 h 6286500"/>
              <a:gd name="connsiteX0" fmla="*/ 0 w 8324850"/>
              <a:gd name="connsiteY0" fmla="*/ 0 h 6286500"/>
              <a:gd name="connsiteX1" fmla="*/ 0 w 8324850"/>
              <a:gd name="connsiteY1" fmla="*/ 2305050 h 6286500"/>
              <a:gd name="connsiteX2" fmla="*/ 838200 w 8324850"/>
              <a:gd name="connsiteY2" fmla="*/ 2305050 h 6286500"/>
              <a:gd name="connsiteX3" fmla="*/ 838200 w 8324850"/>
              <a:gd name="connsiteY3" fmla="*/ 2819400 h 6286500"/>
              <a:gd name="connsiteX4" fmla="*/ 3638550 w 8324850"/>
              <a:gd name="connsiteY4" fmla="*/ 2819400 h 6286500"/>
              <a:gd name="connsiteX5" fmla="*/ 3638550 w 8324850"/>
              <a:gd name="connsiteY5" fmla="*/ 6286500 h 6286500"/>
              <a:gd name="connsiteX6" fmla="*/ 7277100 w 8324850"/>
              <a:gd name="connsiteY6" fmla="*/ 6286500 h 6286500"/>
              <a:gd name="connsiteX7" fmla="*/ 7277100 w 8324850"/>
              <a:gd name="connsiteY7" fmla="*/ 4876800 h 6286500"/>
              <a:gd name="connsiteX8" fmla="*/ 8324850 w 8324850"/>
              <a:gd name="connsiteY8" fmla="*/ 4876800 h 6286500"/>
              <a:gd name="connsiteX9" fmla="*/ 8324850 w 8324850"/>
              <a:gd name="connsiteY9" fmla="*/ 901700 h 6286500"/>
              <a:gd name="connsiteX10" fmla="*/ 6137729 w 8324850"/>
              <a:gd name="connsiteY10" fmla="*/ 879021 h 6286500"/>
              <a:gd name="connsiteX11" fmla="*/ 6021614 w 8324850"/>
              <a:gd name="connsiteY11" fmla="*/ 45357 h 6286500"/>
              <a:gd name="connsiteX12" fmla="*/ 0 w 8324850"/>
              <a:gd name="connsiteY12" fmla="*/ 0 h 6286500"/>
              <a:gd name="connsiteX0" fmla="*/ 0 w 8324850"/>
              <a:gd name="connsiteY0" fmla="*/ 0 h 6286500"/>
              <a:gd name="connsiteX1" fmla="*/ 0 w 8324850"/>
              <a:gd name="connsiteY1" fmla="*/ 2305050 h 6286500"/>
              <a:gd name="connsiteX2" fmla="*/ 838200 w 8324850"/>
              <a:gd name="connsiteY2" fmla="*/ 2305050 h 6286500"/>
              <a:gd name="connsiteX3" fmla="*/ 838200 w 8324850"/>
              <a:gd name="connsiteY3" fmla="*/ 2819400 h 6286500"/>
              <a:gd name="connsiteX4" fmla="*/ 3638550 w 8324850"/>
              <a:gd name="connsiteY4" fmla="*/ 2819400 h 6286500"/>
              <a:gd name="connsiteX5" fmla="*/ 3638550 w 8324850"/>
              <a:gd name="connsiteY5" fmla="*/ 6286500 h 6286500"/>
              <a:gd name="connsiteX6" fmla="*/ 7277100 w 8324850"/>
              <a:gd name="connsiteY6" fmla="*/ 6286500 h 6286500"/>
              <a:gd name="connsiteX7" fmla="*/ 7277100 w 8324850"/>
              <a:gd name="connsiteY7" fmla="*/ 4876800 h 6286500"/>
              <a:gd name="connsiteX8" fmla="*/ 8324850 w 8324850"/>
              <a:gd name="connsiteY8" fmla="*/ 4876800 h 6286500"/>
              <a:gd name="connsiteX9" fmla="*/ 8324850 w 8324850"/>
              <a:gd name="connsiteY9" fmla="*/ 901700 h 6286500"/>
              <a:gd name="connsiteX10" fmla="*/ 6132966 w 8324850"/>
              <a:gd name="connsiteY10" fmla="*/ 902833 h 6286500"/>
              <a:gd name="connsiteX11" fmla="*/ 6021614 w 8324850"/>
              <a:gd name="connsiteY11" fmla="*/ 45357 h 6286500"/>
              <a:gd name="connsiteX12" fmla="*/ 0 w 8324850"/>
              <a:gd name="connsiteY12" fmla="*/ 0 h 6286500"/>
              <a:gd name="connsiteX0" fmla="*/ 0 w 8324850"/>
              <a:gd name="connsiteY0" fmla="*/ 0 h 6286500"/>
              <a:gd name="connsiteX1" fmla="*/ 0 w 8324850"/>
              <a:gd name="connsiteY1" fmla="*/ 2305050 h 6286500"/>
              <a:gd name="connsiteX2" fmla="*/ 838200 w 8324850"/>
              <a:gd name="connsiteY2" fmla="*/ 2305050 h 6286500"/>
              <a:gd name="connsiteX3" fmla="*/ 838200 w 8324850"/>
              <a:gd name="connsiteY3" fmla="*/ 2819400 h 6286500"/>
              <a:gd name="connsiteX4" fmla="*/ 3638550 w 8324850"/>
              <a:gd name="connsiteY4" fmla="*/ 2819400 h 6286500"/>
              <a:gd name="connsiteX5" fmla="*/ 3638550 w 8324850"/>
              <a:gd name="connsiteY5" fmla="*/ 6286500 h 6286500"/>
              <a:gd name="connsiteX6" fmla="*/ 7277100 w 8324850"/>
              <a:gd name="connsiteY6" fmla="*/ 6286500 h 6286500"/>
              <a:gd name="connsiteX7" fmla="*/ 7277100 w 8324850"/>
              <a:gd name="connsiteY7" fmla="*/ 4876800 h 6286500"/>
              <a:gd name="connsiteX8" fmla="*/ 8324850 w 8324850"/>
              <a:gd name="connsiteY8" fmla="*/ 4876800 h 6286500"/>
              <a:gd name="connsiteX9" fmla="*/ 8324850 w 8324850"/>
              <a:gd name="connsiteY9" fmla="*/ 901700 h 6286500"/>
              <a:gd name="connsiteX10" fmla="*/ 6132966 w 8324850"/>
              <a:gd name="connsiteY10" fmla="*/ 902833 h 6286500"/>
              <a:gd name="connsiteX11" fmla="*/ 6021614 w 8324850"/>
              <a:gd name="connsiteY11" fmla="*/ 45357 h 6286500"/>
              <a:gd name="connsiteX12" fmla="*/ 0 w 8324850"/>
              <a:gd name="connsiteY12" fmla="*/ 0 h 6286500"/>
              <a:gd name="connsiteX0" fmla="*/ 0 w 8324850"/>
              <a:gd name="connsiteY0" fmla="*/ 0 h 6286500"/>
              <a:gd name="connsiteX1" fmla="*/ 0 w 8324850"/>
              <a:gd name="connsiteY1" fmla="*/ 2305050 h 6286500"/>
              <a:gd name="connsiteX2" fmla="*/ 838200 w 8324850"/>
              <a:gd name="connsiteY2" fmla="*/ 2305050 h 6286500"/>
              <a:gd name="connsiteX3" fmla="*/ 838200 w 8324850"/>
              <a:gd name="connsiteY3" fmla="*/ 2819400 h 6286500"/>
              <a:gd name="connsiteX4" fmla="*/ 3638550 w 8324850"/>
              <a:gd name="connsiteY4" fmla="*/ 2819400 h 6286500"/>
              <a:gd name="connsiteX5" fmla="*/ 3638550 w 8324850"/>
              <a:gd name="connsiteY5" fmla="*/ 6286500 h 6286500"/>
              <a:gd name="connsiteX6" fmla="*/ 7277100 w 8324850"/>
              <a:gd name="connsiteY6" fmla="*/ 6286500 h 6286500"/>
              <a:gd name="connsiteX7" fmla="*/ 7277100 w 8324850"/>
              <a:gd name="connsiteY7" fmla="*/ 4876800 h 6286500"/>
              <a:gd name="connsiteX8" fmla="*/ 8324850 w 8324850"/>
              <a:gd name="connsiteY8" fmla="*/ 4876800 h 6286500"/>
              <a:gd name="connsiteX9" fmla="*/ 8324850 w 8324850"/>
              <a:gd name="connsiteY9" fmla="*/ 901700 h 6286500"/>
              <a:gd name="connsiteX10" fmla="*/ 6132966 w 8324850"/>
              <a:gd name="connsiteY10" fmla="*/ 902833 h 6286500"/>
              <a:gd name="connsiteX11" fmla="*/ 6021614 w 8324850"/>
              <a:gd name="connsiteY11" fmla="*/ 45357 h 6286500"/>
              <a:gd name="connsiteX12" fmla="*/ 0 w 8324850"/>
              <a:gd name="connsiteY12" fmla="*/ 0 h 6286500"/>
              <a:gd name="connsiteX0" fmla="*/ 0 w 8324850"/>
              <a:gd name="connsiteY0" fmla="*/ 0 h 6286500"/>
              <a:gd name="connsiteX1" fmla="*/ 0 w 8324850"/>
              <a:gd name="connsiteY1" fmla="*/ 2305050 h 6286500"/>
              <a:gd name="connsiteX2" fmla="*/ 838200 w 8324850"/>
              <a:gd name="connsiteY2" fmla="*/ 2305050 h 6286500"/>
              <a:gd name="connsiteX3" fmla="*/ 838200 w 8324850"/>
              <a:gd name="connsiteY3" fmla="*/ 2819400 h 6286500"/>
              <a:gd name="connsiteX4" fmla="*/ 3638550 w 8324850"/>
              <a:gd name="connsiteY4" fmla="*/ 2819400 h 6286500"/>
              <a:gd name="connsiteX5" fmla="*/ 3638550 w 8324850"/>
              <a:gd name="connsiteY5" fmla="*/ 6286500 h 6286500"/>
              <a:gd name="connsiteX6" fmla="*/ 7277100 w 8324850"/>
              <a:gd name="connsiteY6" fmla="*/ 6286500 h 6286500"/>
              <a:gd name="connsiteX7" fmla="*/ 7277100 w 8324850"/>
              <a:gd name="connsiteY7" fmla="*/ 4876800 h 6286500"/>
              <a:gd name="connsiteX8" fmla="*/ 8324850 w 8324850"/>
              <a:gd name="connsiteY8" fmla="*/ 4876800 h 6286500"/>
              <a:gd name="connsiteX9" fmla="*/ 8324850 w 8324850"/>
              <a:gd name="connsiteY9" fmla="*/ 901700 h 6286500"/>
              <a:gd name="connsiteX10" fmla="*/ 6132966 w 8324850"/>
              <a:gd name="connsiteY10" fmla="*/ 902833 h 6286500"/>
              <a:gd name="connsiteX11" fmla="*/ 6021614 w 8324850"/>
              <a:gd name="connsiteY11" fmla="*/ 45357 h 6286500"/>
              <a:gd name="connsiteX12" fmla="*/ 0 w 8324850"/>
              <a:gd name="connsiteY12" fmla="*/ 0 h 6286500"/>
              <a:gd name="connsiteX0" fmla="*/ 0 w 8324850"/>
              <a:gd name="connsiteY0" fmla="*/ 0 h 6286500"/>
              <a:gd name="connsiteX1" fmla="*/ 0 w 8324850"/>
              <a:gd name="connsiteY1" fmla="*/ 2305050 h 6286500"/>
              <a:gd name="connsiteX2" fmla="*/ 838200 w 8324850"/>
              <a:gd name="connsiteY2" fmla="*/ 2305050 h 6286500"/>
              <a:gd name="connsiteX3" fmla="*/ 838200 w 8324850"/>
              <a:gd name="connsiteY3" fmla="*/ 2819400 h 6286500"/>
              <a:gd name="connsiteX4" fmla="*/ 3638550 w 8324850"/>
              <a:gd name="connsiteY4" fmla="*/ 2819400 h 6286500"/>
              <a:gd name="connsiteX5" fmla="*/ 3638550 w 8324850"/>
              <a:gd name="connsiteY5" fmla="*/ 6286500 h 6286500"/>
              <a:gd name="connsiteX6" fmla="*/ 7277100 w 8324850"/>
              <a:gd name="connsiteY6" fmla="*/ 6286500 h 6286500"/>
              <a:gd name="connsiteX7" fmla="*/ 7277100 w 8324850"/>
              <a:gd name="connsiteY7" fmla="*/ 4876800 h 6286500"/>
              <a:gd name="connsiteX8" fmla="*/ 8324850 w 8324850"/>
              <a:gd name="connsiteY8" fmla="*/ 4876800 h 6286500"/>
              <a:gd name="connsiteX9" fmla="*/ 8324850 w 8324850"/>
              <a:gd name="connsiteY9" fmla="*/ 901700 h 6286500"/>
              <a:gd name="connsiteX10" fmla="*/ 6132966 w 8324850"/>
              <a:gd name="connsiteY10" fmla="*/ 902833 h 6286500"/>
              <a:gd name="connsiteX11" fmla="*/ 6102576 w 8324850"/>
              <a:gd name="connsiteY11" fmla="*/ 35832 h 6286500"/>
              <a:gd name="connsiteX12" fmla="*/ 0 w 8324850"/>
              <a:gd name="connsiteY12" fmla="*/ 0 h 6286500"/>
              <a:gd name="connsiteX0" fmla="*/ 0 w 8324850"/>
              <a:gd name="connsiteY0" fmla="*/ 0 h 6286500"/>
              <a:gd name="connsiteX1" fmla="*/ 0 w 8324850"/>
              <a:gd name="connsiteY1" fmla="*/ 2305050 h 6286500"/>
              <a:gd name="connsiteX2" fmla="*/ 838200 w 8324850"/>
              <a:gd name="connsiteY2" fmla="*/ 2305050 h 6286500"/>
              <a:gd name="connsiteX3" fmla="*/ 838200 w 8324850"/>
              <a:gd name="connsiteY3" fmla="*/ 2819400 h 6286500"/>
              <a:gd name="connsiteX4" fmla="*/ 3638550 w 8324850"/>
              <a:gd name="connsiteY4" fmla="*/ 2819400 h 6286500"/>
              <a:gd name="connsiteX5" fmla="*/ 3638550 w 8324850"/>
              <a:gd name="connsiteY5" fmla="*/ 6286500 h 6286500"/>
              <a:gd name="connsiteX6" fmla="*/ 7277100 w 8324850"/>
              <a:gd name="connsiteY6" fmla="*/ 6286500 h 6286500"/>
              <a:gd name="connsiteX7" fmla="*/ 7277100 w 8324850"/>
              <a:gd name="connsiteY7" fmla="*/ 4876800 h 6286500"/>
              <a:gd name="connsiteX8" fmla="*/ 8324850 w 8324850"/>
              <a:gd name="connsiteY8" fmla="*/ 4876800 h 6286500"/>
              <a:gd name="connsiteX9" fmla="*/ 8324850 w 8324850"/>
              <a:gd name="connsiteY9" fmla="*/ 901700 h 6286500"/>
              <a:gd name="connsiteX10" fmla="*/ 6132966 w 8324850"/>
              <a:gd name="connsiteY10" fmla="*/ 902833 h 6286500"/>
              <a:gd name="connsiteX11" fmla="*/ 6102576 w 8324850"/>
              <a:gd name="connsiteY11" fmla="*/ 35832 h 6286500"/>
              <a:gd name="connsiteX12" fmla="*/ 0 w 8324850"/>
              <a:gd name="connsiteY12" fmla="*/ 0 h 6286500"/>
              <a:gd name="connsiteX0" fmla="*/ 0 w 8324850"/>
              <a:gd name="connsiteY0" fmla="*/ 0 h 6286500"/>
              <a:gd name="connsiteX1" fmla="*/ 0 w 8324850"/>
              <a:gd name="connsiteY1" fmla="*/ 2305050 h 6286500"/>
              <a:gd name="connsiteX2" fmla="*/ 838200 w 8324850"/>
              <a:gd name="connsiteY2" fmla="*/ 2305050 h 6286500"/>
              <a:gd name="connsiteX3" fmla="*/ 838200 w 8324850"/>
              <a:gd name="connsiteY3" fmla="*/ 2819400 h 6286500"/>
              <a:gd name="connsiteX4" fmla="*/ 3638550 w 8324850"/>
              <a:gd name="connsiteY4" fmla="*/ 2819400 h 6286500"/>
              <a:gd name="connsiteX5" fmla="*/ 3638550 w 8324850"/>
              <a:gd name="connsiteY5" fmla="*/ 6286500 h 6286500"/>
              <a:gd name="connsiteX6" fmla="*/ 7277100 w 8324850"/>
              <a:gd name="connsiteY6" fmla="*/ 6286500 h 6286500"/>
              <a:gd name="connsiteX7" fmla="*/ 7277100 w 8324850"/>
              <a:gd name="connsiteY7" fmla="*/ 4876800 h 6286500"/>
              <a:gd name="connsiteX8" fmla="*/ 8324850 w 8324850"/>
              <a:gd name="connsiteY8" fmla="*/ 4876800 h 6286500"/>
              <a:gd name="connsiteX9" fmla="*/ 8324850 w 8324850"/>
              <a:gd name="connsiteY9" fmla="*/ 901700 h 6286500"/>
              <a:gd name="connsiteX10" fmla="*/ 6132966 w 8324850"/>
              <a:gd name="connsiteY10" fmla="*/ 902833 h 6286500"/>
              <a:gd name="connsiteX11" fmla="*/ 6135913 w 8324850"/>
              <a:gd name="connsiteY11" fmla="*/ 35832 h 6286500"/>
              <a:gd name="connsiteX12" fmla="*/ 0 w 8324850"/>
              <a:gd name="connsiteY12" fmla="*/ 0 h 6286500"/>
              <a:gd name="connsiteX0" fmla="*/ 0 w 8324850"/>
              <a:gd name="connsiteY0" fmla="*/ 0 h 6286500"/>
              <a:gd name="connsiteX1" fmla="*/ 0 w 8324850"/>
              <a:gd name="connsiteY1" fmla="*/ 2305050 h 6286500"/>
              <a:gd name="connsiteX2" fmla="*/ 838200 w 8324850"/>
              <a:gd name="connsiteY2" fmla="*/ 2305050 h 6286500"/>
              <a:gd name="connsiteX3" fmla="*/ 838200 w 8324850"/>
              <a:gd name="connsiteY3" fmla="*/ 2819400 h 6286500"/>
              <a:gd name="connsiteX4" fmla="*/ 3638550 w 8324850"/>
              <a:gd name="connsiteY4" fmla="*/ 2819400 h 6286500"/>
              <a:gd name="connsiteX5" fmla="*/ 3638550 w 8324850"/>
              <a:gd name="connsiteY5" fmla="*/ 6286500 h 6286500"/>
              <a:gd name="connsiteX6" fmla="*/ 7277100 w 8324850"/>
              <a:gd name="connsiteY6" fmla="*/ 6286500 h 6286500"/>
              <a:gd name="connsiteX7" fmla="*/ 7277100 w 8324850"/>
              <a:gd name="connsiteY7" fmla="*/ 4876800 h 6286500"/>
              <a:gd name="connsiteX8" fmla="*/ 8324850 w 8324850"/>
              <a:gd name="connsiteY8" fmla="*/ 4876800 h 6286500"/>
              <a:gd name="connsiteX9" fmla="*/ 8324850 w 8324850"/>
              <a:gd name="connsiteY9" fmla="*/ 901700 h 6286500"/>
              <a:gd name="connsiteX10" fmla="*/ 6132966 w 8324850"/>
              <a:gd name="connsiteY10" fmla="*/ 902833 h 6286500"/>
              <a:gd name="connsiteX11" fmla="*/ 6135913 w 8324850"/>
              <a:gd name="connsiteY11" fmla="*/ 12019 h 6286500"/>
              <a:gd name="connsiteX12" fmla="*/ 0 w 8324850"/>
              <a:gd name="connsiteY12" fmla="*/ 0 h 6286500"/>
              <a:gd name="connsiteX0" fmla="*/ 0 w 8324850"/>
              <a:gd name="connsiteY0" fmla="*/ 9525 h 6296025"/>
              <a:gd name="connsiteX1" fmla="*/ 0 w 8324850"/>
              <a:gd name="connsiteY1" fmla="*/ 2314575 h 6296025"/>
              <a:gd name="connsiteX2" fmla="*/ 838200 w 8324850"/>
              <a:gd name="connsiteY2" fmla="*/ 2314575 h 6296025"/>
              <a:gd name="connsiteX3" fmla="*/ 838200 w 8324850"/>
              <a:gd name="connsiteY3" fmla="*/ 2828925 h 6296025"/>
              <a:gd name="connsiteX4" fmla="*/ 3638550 w 8324850"/>
              <a:gd name="connsiteY4" fmla="*/ 2828925 h 6296025"/>
              <a:gd name="connsiteX5" fmla="*/ 3638550 w 8324850"/>
              <a:gd name="connsiteY5" fmla="*/ 6296025 h 6296025"/>
              <a:gd name="connsiteX6" fmla="*/ 7277100 w 8324850"/>
              <a:gd name="connsiteY6" fmla="*/ 6296025 h 6296025"/>
              <a:gd name="connsiteX7" fmla="*/ 7277100 w 8324850"/>
              <a:gd name="connsiteY7" fmla="*/ 4886325 h 6296025"/>
              <a:gd name="connsiteX8" fmla="*/ 8324850 w 8324850"/>
              <a:gd name="connsiteY8" fmla="*/ 4886325 h 6296025"/>
              <a:gd name="connsiteX9" fmla="*/ 8324850 w 8324850"/>
              <a:gd name="connsiteY9" fmla="*/ 911225 h 6296025"/>
              <a:gd name="connsiteX10" fmla="*/ 6132966 w 8324850"/>
              <a:gd name="connsiteY10" fmla="*/ 912358 h 6296025"/>
              <a:gd name="connsiteX11" fmla="*/ 6135913 w 8324850"/>
              <a:gd name="connsiteY11" fmla="*/ 21544 h 6296025"/>
              <a:gd name="connsiteX12" fmla="*/ 2019300 w 8324850"/>
              <a:gd name="connsiteY12" fmla="*/ 0 h 6296025"/>
              <a:gd name="connsiteX13" fmla="*/ 0 w 8324850"/>
              <a:gd name="connsiteY13" fmla="*/ 9525 h 6296025"/>
              <a:gd name="connsiteX0" fmla="*/ 0 w 8324850"/>
              <a:gd name="connsiteY0" fmla="*/ 0 h 6443117"/>
              <a:gd name="connsiteX1" fmla="*/ 0 w 8324850"/>
              <a:gd name="connsiteY1" fmla="*/ 2461667 h 6443117"/>
              <a:gd name="connsiteX2" fmla="*/ 838200 w 8324850"/>
              <a:gd name="connsiteY2" fmla="*/ 2461667 h 6443117"/>
              <a:gd name="connsiteX3" fmla="*/ 838200 w 8324850"/>
              <a:gd name="connsiteY3" fmla="*/ 2976017 h 6443117"/>
              <a:gd name="connsiteX4" fmla="*/ 3638550 w 8324850"/>
              <a:gd name="connsiteY4" fmla="*/ 2976017 h 6443117"/>
              <a:gd name="connsiteX5" fmla="*/ 3638550 w 8324850"/>
              <a:gd name="connsiteY5" fmla="*/ 6443117 h 6443117"/>
              <a:gd name="connsiteX6" fmla="*/ 7277100 w 8324850"/>
              <a:gd name="connsiteY6" fmla="*/ 6443117 h 6443117"/>
              <a:gd name="connsiteX7" fmla="*/ 7277100 w 8324850"/>
              <a:gd name="connsiteY7" fmla="*/ 5033417 h 6443117"/>
              <a:gd name="connsiteX8" fmla="*/ 8324850 w 8324850"/>
              <a:gd name="connsiteY8" fmla="*/ 5033417 h 6443117"/>
              <a:gd name="connsiteX9" fmla="*/ 8324850 w 8324850"/>
              <a:gd name="connsiteY9" fmla="*/ 1058317 h 6443117"/>
              <a:gd name="connsiteX10" fmla="*/ 6132966 w 8324850"/>
              <a:gd name="connsiteY10" fmla="*/ 1059450 h 6443117"/>
              <a:gd name="connsiteX11" fmla="*/ 6135913 w 8324850"/>
              <a:gd name="connsiteY11" fmla="*/ 168636 h 6443117"/>
              <a:gd name="connsiteX12" fmla="*/ 2019300 w 8324850"/>
              <a:gd name="connsiteY12" fmla="*/ 147092 h 6443117"/>
              <a:gd name="connsiteX13" fmla="*/ 0 w 8324850"/>
              <a:gd name="connsiteY13" fmla="*/ 0 h 6443117"/>
              <a:gd name="connsiteX0" fmla="*/ 0 w 8324850"/>
              <a:gd name="connsiteY0" fmla="*/ 46713 h 6489830"/>
              <a:gd name="connsiteX1" fmla="*/ 0 w 8324850"/>
              <a:gd name="connsiteY1" fmla="*/ 2508380 h 6489830"/>
              <a:gd name="connsiteX2" fmla="*/ 838200 w 8324850"/>
              <a:gd name="connsiteY2" fmla="*/ 2508380 h 6489830"/>
              <a:gd name="connsiteX3" fmla="*/ 838200 w 8324850"/>
              <a:gd name="connsiteY3" fmla="*/ 3022730 h 6489830"/>
              <a:gd name="connsiteX4" fmla="*/ 3638550 w 8324850"/>
              <a:gd name="connsiteY4" fmla="*/ 3022730 h 6489830"/>
              <a:gd name="connsiteX5" fmla="*/ 3638550 w 8324850"/>
              <a:gd name="connsiteY5" fmla="*/ 6489830 h 6489830"/>
              <a:gd name="connsiteX6" fmla="*/ 7277100 w 8324850"/>
              <a:gd name="connsiteY6" fmla="*/ 6489830 h 6489830"/>
              <a:gd name="connsiteX7" fmla="*/ 7277100 w 8324850"/>
              <a:gd name="connsiteY7" fmla="*/ 5080130 h 6489830"/>
              <a:gd name="connsiteX8" fmla="*/ 8324850 w 8324850"/>
              <a:gd name="connsiteY8" fmla="*/ 5080130 h 6489830"/>
              <a:gd name="connsiteX9" fmla="*/ 8324850 w 8324850"/>
              <a:gd name="connsiteY9" fmla="*/ 1105030 h 6489830"/>
              <a:gd name="connsiteX10" fmla="*/ 6132966 w 8324850"/>
              <a:gd name="connsiteY10" fmla="*/ 1106163 h 6489830"/>
              <a:gd name="connsiteX11" fmla="*/ 6135913 w 8324850"/>
              <a:gd name="connsiteY11" fmla="*/ 0 h 6489830"/>
              <a:gd name="connsiteX12" fmla="*/ 2019300 w 8324850"/>
              <a:gd name="connsiteY12" fmla="*/ 193805 h 6489830"/>
              <a:gd name="connsiteX13" fmla="*/ 0 w 8324850"/>
              <a:gd name="connsiteY13" fmla="*/ 46713 h 6489830"/>
              <a:gd name="connsiteX0" fmla="*/ 0 w 8324850"/>
              <a:gd name="connsiteY0" fmla="*/ 46713 h 6489830"/>
              <a:gd name="connsiteX1" fmla="*/ 0 w 8324850"/>
              <a:gd name="connsiteY1" fmla="*/ 2508380 h 6489830"/>
              <a:gd name="connsiteX2" fmla="*/ 838200 w 8324850"/>
              <a:gd name="connsiteY2" fmla="*/ 2508380 h 6489830"/>
              <a:gd name="connsiteX3" fmla="*/ 838200 w 8324850"/>
              <a:gd name="connsiteY3" fmla="*/ 3022730 h 6489830"/>
              <a:gd name="connsiteX4" fmla="*/ 3638550 w 8324850"/>
              <a:gd name="connsiteY4" fmla="*/ 3022730 h 6489830"/>
              <a:gd name="connsiteX5" fmla="*/ 3638550 w 8324850"/>
              <a:gd name="connsiteY5" fmla="*/ 6489830 h 6489830"/>
              <a:gd name="connsiteX6" fmla="*/ 7277100 w 8324850"/>
              <a:gd name="connsiteY6" fmla="*/ 6489830 h 6489830"/>
              <a:gd name="connsiteX7" fmla="*/ 7277100 w 8324850"/>
              <a:gd name="connsiteY7" fmla="*/ 5080130 h 6489830"/>
              <a:gd name="connsiteX8" fmla="*/ 8324850 w 8324850"/>
              <a:gd name="connsiteY8" fmla="*/ 5080130 h 6489830"/>
              <a:gd name="connsiteX9" fmla="*/ 8324850 w 8324850"/>
              <a:gd name="connsiteY9" fmla="*/ 1105030 h 6489830"/>
              <a:gd name="connsiteX10" fmla="*/ 6132966 w 8324850"/>
              <a:gd name="connsiteY10" fmla="*/ 1106163 h 6489830"/>
              <a:gd name="connsiteX11" fmla="*/ 6135913 w 8324850"/>
              <a:gd name="connsiteY11" fmla="*/ 0 h 6489830"/>
              <a:gd name="connsiteX12" fmla="*/ 0 w 8324850"/>
              <a:gd name="connsiteY12" fmla="*/ 46713 h 6489830"/>
              <a:gd name="connsiteX0" fmla="*/ 0 w 8324850"/>
              <a:gd name="connsiteY0" fmla="*/ 0 h 6443117"/>
              <a:gd name="connsiteX1" fmla="*/ 0 w 8324850"/>
              <a:gd name="connsiteY1" fmla="*/ 2461667 h 6443117"/>
              <a:gd name="connsiteX2" fmla="*/ 838200 w 8324850"/>
              <a:gd name="connsiteY2" fmla="*/ 2461667 h 6443117"/>
              <a:gd name="connsiteX3" fmla="*/ 838200 w 8324850"/>
              <a:gd name="connsiteY3" fmla="*/ 2976017 h 6443117"/>
              <a:gd name="connsiteX4" fmla="*/ 3638550 w 8324850"/>
              <a:gd name="connsiteY4" fmla="*/ 2976017 h 6443117"/>
              <a:gd name="connsiteX5" fmla="*/ 3638550 w 8324850"/>
              <a:gd name="connsiteY5" fmla="*/ 6443117 h 6443117"/>
              <a:gd name="connsiteX6" fmla="*/ 7277100 w 8324850"/>
              <a:gd name="connsiteY6" fmla="*/ 6443117 h 6443117"/>
              <a:gd name="connsiteX7" fmla="*/ 7277100 w 8324850"/>
              <a:gd name="connsiteY7" fmla="*/ 5033417 h 6443117"/>
              <a:gd name="connsiteX8" fmla="*/ 8324850 w 8324850"/>
              <a:gd name="connsiteY8" fmla="*/ 5033417 h 6443117"/>
              <a:gd name="connsiteX9" fmla="*/ 8324850 w 8324850"/>
              <a:gd name="connsiteY9" fmla="*/ 1058317 h 6443117"/>
              <a:gd name="connsiteX10" fmla="*/ 6132966 w 8324850"/>
              <a:gd name="connsiteY10" fmla="*/ 1059450 h 6443117"/>
              <a:gd name="connsiteX11" fmla="*/ 6135913 w 8324850"/>
              <a:gd name="connsiteY11" fmla="*/ 12019 h 6443117"/>
              <a:gd name="connsiteX12" fmla="*/ 0 w 8324850"/>
              <a:gd name="connsiteY12" fmla="*/ 0 h 6443117"/>
              <a:gd name="connsiteX0" fmla="*/ 0 w 8324850"/>
              <a:gd name="connsiteY0" fmla="*/ 0 h 6443117"/>
              <a:gd name="connsiteX1" fmla="*/ 0 w 8324850"/>
              <a:gd name="connsiteY1" fmla="*/ 2461667 h 6443117"/>
              <a:gd name="connsiteX2" fmla="*/ 838200 w 8324850"/>
              <a:gd name="connsiteY2" fmla="*/ 2461667 h 6443117"/>
              <a:gd name="connsiteX3" fmla="*/ 838200 w 8324850"/>
              <a:gd name="connsiteY3" fmla="*/ 3602487 h 6443117"/>
              <a:gd name="connsiteX4" fmla="*/ 3638550 w 8324850"/>
              <a:gd name="connsiteY4" fmla="*/ 2976017 h 6443117"/>
              <a:gd name="connsiteX5" fmla="*/ 3638550 w 8324850"/>
              <a:gd name="connsiteY5" fmla="*/ 6443117 h 6443117"/>
              <a:gd name="connsiteX6" fmla="*/ 7277100 w 8324850"/>
              <a:gd name="connsiteY6" fmla="*/ 6443117 h 6443117"/>
              <a:gd name="connsiteX7" fmla="*/ 7277100 w 8324850"/>
              <a:gd name="connsiteY7" fmla="*/ 5033417 h 6443117"/>
              <a:gd name="connsiteX8" fmla="*/ 8324850 w 8324850"/>
              <a:gd name="connsiteY8" fmla="*/ 5033417 h 6443117"/>
              <a:gd name="connsiteX9" fmla="*/ 8324850 w 8324850"/>
              <a:gd name="connsiteY9" fmla="*/ 1058317 h 6443117"/>
              <a:gd name="connsiteX10" fmla="*/ 6132966 w 8324850"/>
              <a:gd name="connsiteY10" fmla="*/ 1059450 h 6443117"/>
              <a:gd name="connsiteX11" fmla="*/ 6135913 w 8324850"/>
              <a:gd name="connsiteY11" fmla="*/ 12019 h 6443117"/>
              <a:gd name="connsiteX12" fmla="*/ 0 w 8324850"/>
              <a:gd name="connsiteY12" fmla="*/ 0 h 6443117"/>
              <a:gd name="connsiteX0" fmla="*/ 0 w 8324850"/>
              <a:gd name="connsiteY0" fmla="*/ 0 h 6443117"/>
              <a:gd name="connsiteX1" fmla="*/ 0 w 8324850"/>
              <a:gd name="connsiteY1" fmla="*/ 2461667 h 6443117"/>
              <a:gd name="connsiteX2" fmla="*/ 838200 w 8324850"/>
              <a:gd name="connsiteY2" fmla="*/ 2461667 h 6443117"/>
              <a:gd name="connsiteX3" fmla="*/ 838200 w 8324850"/>
              <a:gd name="connsiteY3" fmla="*/ 3602487 h 6443117"/>
              <a:gd name="connsiteX4" fmla="*/ 3638550 w 8324850"/>
              <a:gd name="connsiteY4" fmla="*/ 3563333 h 6443117"/>
              <a:gd name="connsiteX5" fmla="*/ 3638550 w 8324850"/>
              <a:gd name="connsiteY5" fmla="*/ 6443117 h 6443117"/>
              <a:gd name="connsiteX6" fmla="*/ 7277100 w 8324850"/>
              <a:gd name="connsiteY6" fmla="*/ 6443117 h 6443117"/>
              <a:gd name="connsiteX7" fmla="*/ 7277100 w 8324850"/>
              <a:gd name="connsiteY7" fmla="*/ 5033417 h 6443117"/>
              <a:gd name="connsiteX8" fmla="*/ 8324850 w 8324850"/>
              <a:gd name="connsiteY8" fmla="*/ 5033417 h 6443117"/>
              <a:gd name="connsiteX9" fmla="*/ 8324850 w 8324850"/>
              <a:gd name="connsiteY9" fmla="*/ 1058317 h 6443117"/>
              <a:gd name="connsiteX10" fmla="*/ 6132966 w 8324850"/>
              <a:gd name="connsiteY10" fmla="*/ 1059450 h 6443117"/>
              <a:gd name="connsiteX11" fmla="*/ 6135913 w 8324850"/>
              <a:gd name="connsiteY11" fmla="*/ 12019 h 6443117"/>
              <a:gd name="connsiteX12" fmla="*/ 0 w 8324850"/>
              <a:gd name="connsiteY12" fmla="*/ 0 h 6443117"/>
              <a:gd name="connsiteX0" fmla="*/ 0 w 8324850"/>
              <a:gd name="connsiteY0" fmla="*/ 0 h 6443117"/>
              <a:gd name="connsiteX1" fmla="*/ 0 w 8324850"/>
              <a:gd name="connsiteY1" fmla="*/ 2461667 h 6443117"/>
              <a:gd name="connsiteX2" fmla="*/ 838200 w 8324850"/>
              <a:gd name="connsiteY2" fmla="*/ 2461667 h 6443117"/>
              <a:gd name="connsiteX3" fmla="*/ 838200 w 8324850"/>
              <a:gd name="connsiteY3" fmla="*/ 3602487 h 6443117"/>
              <a:gd name="connsiteX4" fmla="*/ 3638550 w 8324850"/>
              <a:gd name="connsiteY4" fmla="*/ 3615538 h 6443117"/>
              <a:gd name="connsiteX5" fmla="*/ 3638550 w 8324850"/>
              <a:gd name="connsiteY5" fmla="*/ 6443117 h 6443117"/>
              <a:gd name="connsiteX6" fmla="*/ 7277100 w 8324850"/>
              <a:gd name="connsiteY6" fmla="*/ 6443117 h 6443117"/>
              <a:gd name="connsiteX7" fmla="*/ 7277100 w 8324850"/>
              <a:gd name="connsiteY7" fmla="*/ 5033417 h 6443117"/>
              <a:gd name="connsiteX8" fmla="*/ 8324850 w 8324850"/>
              <a:gd name="connsiteY8" fmla="*/ 5033417 h 6443117"/>
              <a:gd name="connsiteX9" fmla="*/ 8324850 w 8324850"/>
              <a:gd name="connsiteY9" fmla="*/ 1058317 h 6443117"/>
              <a:gd name="connsiteX10" fmla="*/ 6132966 w 8324850"/>
              <a:gd name="connsiteY10" fmla="*/ 1059450 h 6443117"/>
              <a:gd name="connsiteX11" fmla="*/ 6135913 w 8324850"/>
              <a:gd name="connsiteY11" fmla="*/ 12019 h 6443117"/>
              <a:gd name="connsiteX12" fmla="*/ 0 w 8324850"/>
              <a:gd name="connsiteY12" fmla="*/ 0 h 6443117"/>
              <a:gd name="connsiteX0" fmla="*/ 0 w 8324850"/>
              <a:gd name="connsiteY0" fmla="*/ 0 h 6443117"/>
              <a:gd name="connsiteX1" fmla="*/ 0 w 8324850"/>
              <a:gd name="connsiteY1" fmla="*/ 2461667 h 6443117"/>
              <a:gd name="connsiteX2" fmla="*/ 838200 w 8324850"/>
              <a:gd name="connsiteY2" fmla="*/ 2461667 h 6443117"/>
              <a:gd name="connsiteX3" fmla="*/ 838200 w 8324850"/>
              <a:gd name="connsiteY3" fmla="*/ 3093480 h 6443117"/>
              <a:gd name="connsiteX4" fmla="*/ 3638550 w 8324850"/>
              <a:gd name="connsiteY4" fmla="*/ 3615538 h 6443117"/>
              <a:gd name="connsiteX5" fmla="*/ 3638550 w 8324850"/>
              <a:gd name="connsiteY5" fmla="*/ 6443117 h 6443117"/>
              <a:gd name="connsiteX6" fmla="*/ 7277100 w 8324850"/>
              <a:gd name="connsiteY6" fmla="*/ 6443117 h 6443117"/>
              <a:gd name="connsiteX7" fmla="*/ 7277100 w 8324850"/>
              <a:gd name="connsiteY7" fmla="*/ 5033417 h 6443117"/>
              <a:gd name="connsiteX8" fmla="*/ 8324850 w 8324850"/>
              <a:gd name="connsiteY8" fmla="*/ 5033417 h 6443117"/>
              <a:gd name="connsiteX9" fmla="*/ 8324850 w 8324850"/>
              <a:gd name="connsiteY9" fmla="*/ 1058317 h 6443117"/>
              <a:gd name="connsiteX10" fmla="*/ 6132966 w 8324850"/>
              <a:gd name="connsiteY10" fmla="*/ 1059450 h 6443117"/>
              <a:gd name="connsiteX11" fmla="*/ 6135913 w 8324850"/>
              <a:gd name="connsiteY11" fmla="*/ 12019 h 6443117"/>
              <a:gd name="connsiteX12" fmla="*/ 0 w 8324850"/>
              <a:gd name="connsiteY12" fmla="*/ 0 h 6443117"/>
              <a:gd name="connsiteX0" fmla="*/ 0 w 8324850"/>
              <a:gd name="connsiteY0" fmla="*/ 0 h 6443117"/>
              <a:gd name="connsiteX1" fmla="*/ 0 w 8324850"/>
              <a:gd name="connsiteY1" fmla="*/ 2461667 h 6443117"/>
              <a:gd name="connsiteX2" fmla="*/ 838200 w 8324850"/>
              <a:gd name="connsiteY2" fmla="*/ 2461667 h 6443117"/>
              <a:gd name="connsiteX3" fmla="*/ 838200 w 8324850"/>
              <a:gd name="connsiteY3" fmla="*/ 3093480 h 6443117"/>
              <a:gd name="connsiteX4" fmla="*/ 3638550 w 8324850"/>
              <a:gd name="connsiteY4" fmla="*/ 3093480 h 6443117"/>
              <a:gd name="connsiteX5" fmla="*/ 3638550 w 8324850"/>
              <a:gd name="connsiteY5" fmla="*/ 6443117 h 6443117"/>
              <a:gd name="connsiteX6" fmla="*/ 7277100 w 8324850"/>
              <a:gd name="connsiteY6" fmla="*/ 6443117 h 6443117"/>
              <a:gd name="connsiteX7" fmla="*/ 7277100 w 8324850"/>
              <a:gd name="connsiteY7" fmla="*/ 5033417 h 6443117"/>
              <a:gd name="connsiteX8" fmla="*/ 8324850 w 8324850"/>
              <a:gd name="connsiteY8" fmla="*/ 5033417 h 6443117"/>
              <a:gd name="connsiteX9" fmla="*/ 8324850 w 8324850"/>
              <a:gd name="connsiteY9" fmla="*/ 1058317 h 6443117"/>
              <a:gd name="connsiteX10" fmla="*/ 6132966 w 8324850"/>
              <a:gd name="connsiteY10" fmla="*/ 1059450 h 6443117"/>
              <a:gd name="connsiteX11" fmla="*/ 6135913 w 8324850"/>
              <a:gd name="connsiteY11" fmla="*/ 12019 h 6443117"/>
              <a:gd name="connsiteX12" fmla="*/ 0 w 8324850"/>
              <a:gd name="connsiteY12" fmla="*/ 0 h 6443117"/>
              <a:gd name="connsiteX0" fmla="*/ 0 w 8324850"/>
              <a:gd name="connsiteY0" fmla="*/ 0 h 6443117"/>
              <a:gd name="connsiteX1" fmla="*/ 0 w 8324850"/>
              <a:gd name="connsiteY1" fmla="*/ 2461667 h 6443117"/>
              <a:gd name="connsiteX2" fmla="*/ 838200 w 8324850"/>
              <a:gd name="connsiteY2" fmla="*/ 2461667 h 6443117"/>
              <a:gd name="connsiteX3" fmla="*/ 838200 w 8324850"/>
              <a:gd name="connsiteY3" fmla="*/ 3093480 h 6443117"/>
              <a:gd name="connsiteX4" fmla="*/ 3638550 w 8324850"/>
              <a:gd name="connsiteY4" fmla="*/ 3093480 h 6443117"/>
              <a:gd name="connsiteX5" fmla="*/ 3638550 w 8324850"/>
              <a:gd name="connsiteY5" fmla="*/ 6443117 h 6443117"/>
              <a:gd name="connsiteX6" fmla="*/ 7277100 w 8324850"/>
              <a:gd name="connsiteY6" fmla="*/ 6443117 h 6443117"/>
              <a:gd name="connsiteX7" fmla="*/ 7277100 w 8324850"/>
              <a:gd name="connsiteY7" fmla="*/ 5033417 h 6443117"/>
              <a:gd name="connsiteX8" fmla="*/ 8324850 w 8324850"/>
              <a:gd name="connsiteY8" fmla="*/ 5033417 h 6443117"/>
              <a:gd name="connsiteX9" fmla="*/ 8324850 w 8324850"/>
              <a:gd name="connsiteY9" fmla="*/ 1058317 h 6443117"/>
              <a:gd name="connsiteX10" fmla="*/ 5582793 w 8324850"/>
              <a:gd name="connsiteY10" fmla="*/ 1059450 h 6443117"/>
              <a:gd name="connsiteX11" fmla="*/ 6135913 w 8324850"/>
              <a:gd name="connsiteY11" fmla="*/ 12019 h 6443117"/>
              <a:gd name="connsiteX12" fmla="*/ 0 w 8324850"/>
              <a:gd name="connsiteY12" fmla="*/ 0 h 6443117"/>
              <a:gd name="connsiteX0" fmla="*/ 0 w 8324850"/>
              <a:gd name="connsiteY0" fmla="*/ 18295 h 6461412"/>
              <a:gd name="connsiteX1" fmla="*/ 0 w 8324850"/>
              <a:gd name="connsiteY1" fmla="*/ 2479962 h 6461412"/>
              <a:gd name="connsiteX2" fmla="*/ 838200 w 8324850"/>
              <a:gd name="connsiteY2" fmla="*/ 2479962 h 6461412"/>
              <a:gd name="connsiteX3" fmla="*/ 838200 w 8324850"/>
              <a:gd name="connsiteY3" fmla="*/ 3111775 h 6461412"/>
              <a:gd name="connsiteX4" fmla="*/ 3638550 w 8324850"/>
              <a:gd name="connsiteY4" fmla="*/ 3111775 h 6461412"/>
              <a:gd name="connsiteX5" fmla="*/ 3638550 w 8324850"/>
              <a:gd name="connsiteY5" fmla="*/ 6461412 h 6461412"/>
              <a:gd name="connsiteX6" fmla="*/ 7277100 w 8324850"/>
              <a:gd name="connsiteY6" fmla="*/ 6461412 h 6461412"/>
              <a:gd name="connsiteX7" fmla="*/ 7277100 w 8324850"/>
              <a:gd name="connsiteY7" fmla="*/ 5051712 h 6461412"/>
              <a:gd name="connsiteX8" fmla="*/ 8324850 w 8324850"/>
              <a:gd name="connsiteY8" fmla="*/ 5051712 h 6461412"/>
              <a:gd name="connsiteX9" fmla="*/ 8324850 w 8324850"/>
              <a:gd name="connsiteY9" fmla="*/ 1076612 h 6461412"/>
              <a:gd name="connsiteX10" fmla="*/ 5582793 w 8324850"/>
              <a:gd name="connsiteY10" fmla="*/ 1077745 h 6461412"/>
              <a:gd name="connsiteX11" fmla="*/ 5585741 w 8324850"/>
              <a:gd name="connsiteY11" fmla="*/ 0 h 6461412"/>
              <a:gd name="connsiteX12" fmla="*/ 0 w 8324850"/>
              <a:gd name="connsiteY12" fmla="*/ 18295 h 6461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324850" h="6461412">
                <a:moveTo>
                  <a:pt x="0" y="18295"/>
                </a:moveTo>
                <a:lnTo>
                  <a:pt x="0" y="2479962"/>
                </a:lnTo>
                <a:lnTo>
                  <a:pt x="838200" y="2479962"/>
                </a:lnTo>
                <a:lnTo>
                  <a:pt x="838200" y="3111775"/>
                </a:lnTo>
                <a:lnTo>
                  <a:pt x="3638550" y="3111775"/>
                </a:lnTo>
                <a:lnTo>
                  <a:pt x="3638550" y="6461412"/>
                </a:lnTo>
                <a:lnTo>
                  <a:pt x="7277100" y="6461412"/>
                </a:lnTo>
                <a:lnTo>
                  <a:pt x="7277100" y="5051712"/>
                </a:lnTo>
                <a:lnTo>
                  <a:pt x="8324850" y="5051712"/>
                </a:lnTo>
                <a:lnTo>
                  <a:pt x="8324850" y="1076612"/>
                </a:lnTo>
                <a:cubicBezTo>
                  <a:pt x="7757432" y="1064970"/>
                  <a:pt x="6512313" y="1074874"/>
                  <a:pt x="5582793" y="1077745"/>
                </a:cubicBezTo>
                <a:cubicBezTo>
                  <a:pt x="5584683" y="339709"/>
                  <a:pt x="5578030" y="575507"/>
                  <a:pt x="5585741" y="0"/>
                </a:cubicBezTo>
                <a:lnTo>
                  <a:pt x="0" y="18295"/>
                </a:lnTo>
                <a:close/>
              </a:path>
            </a:pathLst>
          </a:custGeom>
          <a:solidFill>
            <a:srgbClr val="FFFFFF">
              <a:alpha val="84706"/>
            </a:srgbClr>
          </a:solidFill>
          <a:ln w="28575">
            <a:solidFill>
              <a:srgbClr val="00B05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7732502"/>
              </p:ext>
            </p:extLst>
          </p:nvPr>
        </p:nvGraphicFramePr>
        <p:xfrm>
          <a:off x="38100" y="3705860"/>
          <a:ext cx="3214370" cy="3114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797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0033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Flow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rate </a:t>
                      </a:r>
                      <a:b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mol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/min)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0033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Price</a:t>
                      </a:r>
                      <a:b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($/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mol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0" marR="0" marT="0" marB="0" anchor="ctr">
                    <a:solidFill>
                      <a:srgbClr val="0033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Value</a:t>
                      </a:r>
                      <a:b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($/min)</a:t>
                      </a:r>
                    </a:p>
                  </a:txBody>
                  <a:tcPr marL="0" marR="0" marT="0" marB="0">
                    <a:solidFill>
                      <a:srgbClr val="003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 gridSpan="4"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Reactant costs</a:t>
                      </a:r>
                      <a:endParaRPr lang="en-US" sz="1600" i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solidFill>
                      <a:srgbClr val="008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/>
                      <a:r>
                        <a:rPr lang="en-US" sz="16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T="0" marB="0" anchor="ctr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pPr algn="l"/>
                      <a:r>
                        <a:rPr lang="en-US" sz="16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T="0" marB="0">
                    <a:solidFill>
                      <a:srgbClr val="B7E1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T="0" marB="0">
                    <a:solidFill>
                      <a:srgbClr val="B7E1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T="0" marB="0" anchor="ctr">
                    <a:solidFill>
                      <a:srgbClr val="B7E1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</a:p>
                  </a:txBody>
                  <a:tcPr marT="0" marB="0">
                    <a:solidFill>
                      <a:srgbClr val="B7E1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">
                <a:tc>
                  <a:txBody>
                    <a:bodyPr/>
                    <a:lstStyle/>
                    <a:p>
                      <a:pPr algn="l"/>
                      <a:r>
                        <a:rPr lang="en-US" sz="16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T="0" marB="0" anchor="ctr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342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2788">
                <a:tc gridSpan="4"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= $414/min</a:t>
                      </a:r>
                      <a:endParaRPr lang="en-US" sz="16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solidFill>
                      <a:srgbClr val="B7E1B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320">
                <a:tc gridSpan="4"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Product revenues</a:t>
                      </a:r>
                      <a:endParaRPr lang="en-US" sz="1600" i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solidFill>
                      <a:srgbClr val="008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6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</a:p>
                  </a:txBody>
                  <a:tcPr marT="0" marB="0">
                    <a:solidFill>
                      <a:srgbClr val="B7E1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T="0" marB="0">
                    <a:solidFill>
                      <a:srgbClr val="B7E1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T="0" marB="0" anchor="ctr">
                    <a:solidFill>
                      <a:srgbClr val="B7E1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2400</a:t>
                      </a:r>
                    </a:p>
                  </a:txBody>
                  <a:tcPr marT="0" marB="0">
                    <a:solidFill>
                      <a:srgbClr val="B7E1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800">
                <a:tc>
                  <a:txBody>
                    <a:bodyPr/>
                    <a:lstStyle/>
                    <a:p>
                      <a:pPr algn="l"/>
                      <a:r>
                        <a:rPr lang="en-US" sz="16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T="0" marB="0" anchor="ctr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204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18188">
                <a:tc gridSpan="4"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 = $2604/min</a:t>
                      </a:r>
                      <a:endParaRPr lang="en-US" sz="16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solidFill>
                      <a:srgbClr val="B7E1B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l"/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Net</a:t>
                      </a:r>
                      <a:r>
                        <a:rPr lang="en-US" sz="1600" b="1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= $2604 - $414 = $2190/min</a:t>
                      </a:r>
                      <a:endParaRPr lang="en-US" sz="1600" b="1" i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solidFill>
                      <a:srgbClr val="008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Title 5"/>
          <p:cNvSpPr>
            <a:spLocks noGrp="1"/>
          </p:cNvSpPr>
          <p:nvPr>
            <p:ph type="title" idx="4294967295"/>
          </p:nvPr>
        </p:nvSpPr>
        <p:spPr>
          <a:xfrm>
            <a:off x="457200" y="-533400"/>
            <a:ext cx="8229600" cy="411162"/>
          </a:xfrm>
        </p:spPr>
        <p:txBody>
          <a:bodyPr>
            <a:noAutofit/>
          </a:bodyPr>
          <a:lstStyle/>
          <a:p>
            <a:pPr algn="l"/>
            <a:r>
              <a:rPr lang="en-US" sz="2000" dirty="0"/>
              <a:t>Original Process</a:t>
            </a:r>
          </a:p>
        </p:txBody>
      </p:sp>
    </p:spTree>
    <p:extLst>
      <p:ext uri="{BB962C8B-B14F-4D97-AF65-F5344CB8AC3E}">
        <p14:creationId xmlns:p14="http://schemas.microsoft.com/office/powerpoint/2010/main" val="1544422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686550" y="5867400"/>
            <a:ext cx="1097280" cy="76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642360" y="5029200"/>
            <a:ext cx="731520" cy="76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66700" y="7162800"/>
            <a:ext cx="2748701" cy="461665"/>
          </a:xfrm>
          <a:prstGeom prst="rect">
            <a:avLst/>
          </a:prstGeom>
          <a:solidFill>
            <a:srgbClr val="00B400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Maximize revenue?</a:t>
            </a:r>
          </a:p>
        </p:txBody>
      </p:sp>
      <p:sp>
        <p:nvSpPr>
          <p:cNvPr id="6" name="Oval 5">
            <a:hlinkClick r:id="rId3" action="ppaction://hlinksldjump"/>
          </p:cNvPr>
          <p:cNvSpPr/>
          <p:nvPr/>
        </p:nvSpPr>
        <p:spPr>
          <a:xfrm>
            <a:off x="4572000" y="990600"/>
            <a:ext cx="152400" cy="1524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hlinkClick r:id="rId4" action="ppaction://hlinksldjump"/>
          </p:cNvPr>
          <p:cNvSpPr/>
          <p:nvPr/>
        </p:nvSpPr>
        <p:spPr>
          <a:xfrm>
            <a:off x="4564626" y="5181600"/>
            <a:ext cx="152400" cy="1524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 idx="4294967295"/>
          </p:nvPr>
        </p:nvSpPr>
        <p:spPr>
          <a:xfrm>
            <a:off x="449826" y="-11430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2000" dirty="0"/>
              <a:t>Ask</a:t>
            </a:r>
            <a:r>
              <a:rPr lang="en-US" sz="2000" baseline="0" dirty="0"/>
              <a:t> for suggestions</a:t>
            </a:r>
            <a:endParaRPr lang="en-US" sz="2000" dirty="0"/>
          </a:p>
        </p:txBody>
      </p:sp>
      <p:sp>
        <p:nvSpPr>
          <p:cNvPr id="11" name="Right Arrow 10">
            <a:hlinkClick r:id="rId5" action="ppaction://hlinksldjump"/>
          </p:cNvPr>
          <p:cNvSpPr/>
          <p:nvPr/>
        </p:nvSpPr>
        <p:spPr>
          <a:xfrm>
            <a:off x="6686550" y="6096000"/>
            <a:ext cx="1097280" cy="304800"/>
          </a:xfrm>
          <a:prstGeom prst="rightArrow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>
            <a:hlinkClick r:id="rId6" action="ppaction://hlinksldjump"/>
            <a:extLst>
              <a:ext uri="{FF2B5EF4-FFF2-40B4-BE49-F238E27FC236}">
                <a16:creationId xmlns:a16="http://schemas.microsoft.com/office/drawing/2014/main" id="{AE91FF35-56E1-4F96-A45D-D1BE0BE8C2C4}"/>
              </a:ext>
            </a:extLst>
          </p:cNvPr>
          <p:cNvSpPr/>
          <p:nvPr/>
        </p:nvSpPr>
        <p:spPr>
          <a:xfrm>
            <a:off x="8839200" y="6477000"/>
            <a:ext cx="304800" cy="381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068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064000" y="2087880"/>
            <a:ext cx="1143000" cy="914400"/>
          </a:xfrm>
          <a:prstGeom prst="rect">
            <a:avLst/>
          </a:prstGeom>
          <a:solidFill>
            <a:srgbClr val="FFFFFF"/>
          </a:solidFill>
          <a:ln w="190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liquid-gas separator</a:t>
            </a:r>
          </a:p>
          <a:p>
            <a:pPr algn="ctr"/>
            <a:r>
              <a:rPr lang="en-US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70°C</a:t>
            </a:r>
            <a:endParaRPr lang="en-US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4181474" y="866775"/>
            <a:ext cx="3867150" cy="3495675"/>
            <a:chOff x="4181474" y="866775"/>
            <a:chExt cx="3867150" cy="3495675"/>
          </a:xfrm>
        </p:grpSpPr>
        <p:sp>
          <p:nvSpPr>
            <p:cNvPr id="3" name="Freeform 2"/>
            <p:cNvSpPr/>
            <p:nvPr/>
          </p:nvSpPr>
          <p:spPr>
            <a:xfrm>
              <a:off x="4181474" y="866775"/>
              <a:ext cx="3867150" cy="3495675"/>
            </a:xfrm>
            <a:custGeom>
              <a:avLst/>
              <a:gdLst>
                <a:gd name="connsiteX0" fmla="*/ 0 w 3257550"/>
                <a:gd name="connsiteY0" fmla="*/ 19050 h 3495675"/>
                <a:gd name="connsiteX1" fmla="*/ 9525 w 3257550"/>
                <a:gd name="connsiteY1" fmla="*/ 361950 h 3495675"/>
                <a:gd name="connsiteX2" fmla="*/ 533400 w 3257550"/>
                <a:gd name="connsiteY2" fmla="*/ 361950 h 3495675"/>
                <a:gd name="connsiteX3" fmla="*/ 552450 w 3257550"/>
                <a:gd name="connsiteY3" fmla="*/ 3495675 h 3495675"/>
                <a:gd name="connsiteX4" fmla="*/ 1562100 w 3257550"/>
                <a:gd name="connsiteY4" fmla="*/ 3486150 h 3495675"/>
                <a:gd name="connsiteX5" fmla="*/ 1885950 w 3257550"/>
                <a:gd name="connsiteY5" fmla="*/ 3028950 h 3495675"/>
                <a:gd name="connsiteX6" fmla="*/ 3257550 w 3257550"/>
                <a:gd name="connsiteY6" fmla="*/ 3028950 h 3495675"/>
                <a:gd name="connsiteX7" fmla="*/ 3228975 w 3257550"/>
                <a:gd name="connsiteY7" fmla="*/ 1581150 h 3495675"/>
                <a:gd name="connsiteX8" fmla="*/ 2295525 w 3257550"/>
                <a:gd name="connsiteY8" fmla="*/ 1552575 h 3495675"/>
                <a:gd name="connsiteX9" fmla="*/ 2057400 w 3257550"/>
                <a:gd name="connsiteY9" fmla="*/ 0 h 3495675"/>
                <a:gd name="connsiteX10" fmla="*/ 0 w 3257550"/>
                <a:gd name="connsiteY10" fmla="*/ 19050 h 3495675"/>
                <a:gd name="connsiteX0" fmla="*/ 0 w 3257550"/>
                <a:gd name="connsiteY0" fmla="*/ 19050 h 3495675"/>
                <a:gd name="connsiteX1" fmla="*/ 9525 w 3257550"/>
                <a:gd name="connsiteY1" fmla="*/ 361950 h 3495675"/>
                <a:gd name="connsiteX2" fmla="*/ 561975 w 3257550"/>
                <a:gd name="connsiteY2" fmla="*/ 1171575 h 3495675"/>
                <a:gd name="connsiteX3" fmla="*/ 552450 w 3257550"/>
                <a:gd name="connsiteY3" fmla="*/ 3495675 h 3495675"/>
                <a:gd name="connsiteX4" fmla="*/ 1562100 w 3257550"/>
                <a:gd name="connsiteY4" fmla="*/ 3486150 h 3495675"/>
                <a:gd name="connsiteX5" fmla="*/ 1885950 w 3257550"/>
                <a:gd name="connsiteY5" fmla="*/ 3028950 h 3495675"/>
                <a:gd name="connsiteX6" fmla="*/ 3257550 w 3257550"/>
                <a:gd name="connsiteY6" fmla="*/ 3028950 h 3495675"/>
                <a:gd name="connsiteX7" fmla="*/ 3228975 w 3257550"/>
                <a:gd name="connsiteY7" fmla="*/ 1581150 h 3495675"/>
                <a:gd name="connsiteX8" fmla="*/ 2295525 w 3257550"/>
                <a:gd name="connsiteY8" fmla="*/ 1552575 h 3495675"/>
                <a:gd name="connsiteX9" fmla="*/ 2057400 w 3257550"/>
                <a:gd name="connsiteY9" fmla="*/ 0 h 3495675"/>
                <a:gd name="connsiteX10" fmla="*/ 0 w 3257550"/>
                <a:gd name="connsiteY10" fmla="*/ 19050 h 3495675"/>
                <a:gd name="connsiteX0" fmla="*/ 600075 w 3857625"/>
                <a:gd name="connsiteY0" fmla="*/ 19050 h 3495675"/>
                <a:gd name="connsiteX1" fmla="*/ 0 w 3857625"/>
                <a:gd name="connsiteY1" fmla="*/ 1162050 h 3495675"/>
                <a:gd name="connsiteX2" fmla="*/ 1162050 w 3857625"/>
                <a:gd name="connsiteY2" fmla="*/ 1171575 h 3495675"/>
                <a:gd name="connsiteX3" fmla="*/ 1152525 w 3857625"/>
                <a:gd name="connsiteY3" fmla="*/ 3495675 h 3495675"/>
                <a:gd name="connsiteX4" fmla="*/ 2162175 w 3857625"/>
                <a:gd name="connsiteY4" fmla="*/ 3486150 h 3495675"/>
                <a:gd name="connsiteX5" fmla="*/ 2486025 w 3857625"/>
                <a:gd name="connsiteY5" fmla="*/ 3028950 h 3495675"/>
                <a:gd name="connsiteX6" fmla="*/ 3857625 w 3857625"/>
                <a:gd name="connsiteY6" fmla="*/ 3028950 h 3495675"/>
                <a:gd name="connsiteX7" fmla="*/ 3829050 w 3857625"/>
                <a:gd name="connsiteY7" fmla="*/ 1581150 h 3495675"/>
                <a:gd name="connsiteX8" fmla="*/ 2895600 w 3857625"/>
                <a:gd name="connsiteY8" fmla="*/ 1552575 h 3495675"/>
                <a:gd name="connsiteX9" fmla="*/ 2657475 w 3857625"/>
                <a:gd name="connsiteY9" fmla="*/ 0 h 3495675"/>
                <a:gd name="connsiteX10" fmla="*/ 600075 w 3857625"/>
                <a:gd name="connsiteY10" fmla="*/ 19050 h 3495675"/>
                <a:gd name="connsiteX0" fmla="*/ 0 w 3867150"/>
                <a:gd name="connsiteY0" fmla="*/ 19050 h 3495675"/>
                <a:gd name="connsiteX1" fmla="*/ 9525 w 3867150"/>
                <a:gd name="connsiteY1" fmla="*/ 1162050 h 3495675"/>
                <a:gd name="connsiteX2" fmla="*/ 1171575 w 3867150"/>
                <a:gd name="connsiteY2" fmla="*/ 1171575 h 3495675"/>
                <a:gd name="connsiteX3" fmla="*/ 1162050 w 3867150"/>
                <a:gd name="connsiteY3" fmla="*/ 3495675 h 3495675"/>
                <a:gd name="connsiteX4" fmla="*/ 2171700 w 3867150"/>
                <a:gd name="connsiteY4" fmla="*/ 3486150 h 3495675"/>
                <a:gd name="connsiteX5" fmla="*/ 2495550 w 3867150"/>
                <a:gd name="connsiteY5" fmla="*/ 3028950 h 3495675"/>
                <a:gd name="connsiteX6" fmla="*/ 3867150 w 3867150"/>
                <a:gd name="connsiteY6" fmla="*/ 3028950 h 3495675"/>
                <a:gd name="connsiteX7" fmla="*/ 3838575 w 3867150"/>
                <a:gd name="connsiteY7" fmla="*/ 1581150 h 3495675"/>
                <a:gd name="connsiteX8" fmla="*/ 2905125 w 3867150"/>
                <a:gd name="connsiteY8" fmla="*/ 1552575 h 3495675"/>
                <a:gd name="connsiteX9" fmla="*/ 2667000 w 3867150"/>
                <a:gd name="connsiteY9" fmla="*/ 0 h 3495675"/>
                <a:gd name="connsiteX10" fmla="*/ 0 w 3867150"/>
                <a:gd name="connsiteY10" fmla="*/ 19050 h 3495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867150" h="3495675">
                  <a:moveTo>
                    <a:pt x="0" y="19050"/>
                  </a:moveTo>
                  <a:lnTo>
                    <a:pt x="9525" y="1162050"/>
                  </a:lnTo>
                  <a:lnTo>
                    <a:pt x="1171575" y="1171575"/>
                  </a:lnTo>
                  <a:lnTo>
                    <a:pt x="1162050" y="3495675"/>
                  </a:lnTo>
                  <a:lnTo>
                    <a:pt x="2171700" y="3486150"/>
                  </a:lnTo>
                  <a:lnTo>
                    <a:pt x="2495550" y="3028950"/>
                  </a:lnTo>
                  <a:lnTo>
                    <a:pt x="3867150" y="3028950"/>
                  </a:lnTo>
                  <a:lnTo>
                    <a:pt x="3838575" y="1581150"/>
                  </a:lnTo>
                  <a:lnTo>
                    <a:pt x="2905125" y="1552575"/>
                  </a:lnTo>
                  <a:lnTo>
                    <a:pt x="2667000" y="0"/>
                  </a:lnTo>
                  <a:lnTo>
                    <a:pt x="0" y="19050"/>
                  </a:lnTo>
                  <a:close/>
                </a:path>
              </a:pathLst>
            </a:custGeom>
            <a:solidFill>
              <a:srgbClr val="FFFFFF">
                <a:alpha val="8509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4648200" y="3048000"/>
              <a:ext cx="762000" cy="304800"/>
            </a:xfrm>
            <a:prstGeom prst="rect">
              <a:avLst/>
            </a:prstGeom>
            <a:solidFill>
              <a:srgbClr val="FFFFFF">
                <a:alpha val="8509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Rectangle 10"/>
          <p:cNvSpPr/>
          <p:nvPr/>
        </p:nvSpPr>
        <p:spPr>
          <a:xfrm>
            <a:off x="5867400" y="4391025"/>
            <a:ext cx="533400" cy="742950"/>
          </a:xfrm>
          <a:prstGeom prst="rect">
            <a:avLst/>
          </a:prstGeom>
          <a:solidFill>
            <a:srgbClr val="FFFFFF">
              <a:alpha val="8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7302500" y="3274081"/>
            <a:ext cx="6848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228600" algn="l"/>
              </a:tabLst>
            </a:pP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228600" algn="l"/>
              </a:tabLst>
            </a:pPr>
            <a:r>
              <a:rPr lang="en-US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(6)</a:t>
            </a:r>
          </a:p>
        </p:txBody>
      </p:sp>
      <p:cxnSp>
        <p:nvCxnSpPr>
          <p:cNvPr id="22" name="Elbow Connector 21"/>
          <p:cNvCxnSpPr>
            <a:stCxn id="2" idx="0"/>
          </p:cNvCxnSpPr>
          <p:nvPr/>
        </p:nvCxnSpPr>
        <p:spPr>
          <a:xfrm rot="16200000" flipV="1">
            <a:off x="2345690" y="-201930"/>
            <a:ext cx="1036320" cy="3543300"/>
          </a:xfrm>
          <a:prstGeom prst="bentConnector2">
            <a:avLst/>
          </a:prstGeom>
          <a:ln w="38100">
            <a:solidFill>
              <a:srgbClr val="0000FF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635500" y="1441548"/>
            <a:ext cx="6848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228600" algn="l"/>
              </a:tabLst>
            </a:pPr>
            <a:r>
              <a:rPr lang="en-US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	</a:t>
            </a:r>
            <a:r>
              <a:rPr lang="en-US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endParaRPr lang="en-US" i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228600" algn="l"/>
              </a:tabLst>
            </a:pPr>
            <a:r>
              <a:rPr lang="en-US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	</a:t>
            </a:r>
            <a:r>
              <a:rPr lang="en-US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endParaRPr lang="en-US" i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6115049" y="1734234"/>
            <a:ext cx="742951" cy="365760"/>
          </a:xfrm>
          <a:prstGeom prst="ellipse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4577352" y="1722119"/>
            <a:ext cx="742951" cy="365760"/>
          </a:xfrm>
          <a:prstGeom prst="ellipse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4234950" y="728392"/>
            <a:ext cx="742951" cy="713155"/>
          </a:xfrm>
          <a:prstGeom prst="ellipse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Elbow Connector 13"/>
          <p:cNvCxnSpPr/>
          <p:nvPr/>
        </p:nvCxnSpPr>
        <p:spPr>
          <a:xfrm rot="5400000">
            <a:off x="6118290" y="3955402"/>
            <a:ext cx="1219200" cy="1149220"/>
          </a:xfrm>
          <a:prstGeom prst="bentConnector3">
            <a:avLst>
              <a:gd name="adj1" fmla="val -35938"/>
            </a:avLst>
          </a:prstGeom>
          <a:ln w="38100">
            <a:solidFill>
              <a:srgbClr val="0000FF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>
            <a:hlinkClick r:id="rId3" action="ppaction://hlinksldjump"/>
          </p:cNvPr>
          <p:cNvSpPr/>
          <p:nvPr/>
        </p:nvSpPr>
        <p:spPr>
          <a:xfrm>
            <a:off x="4564626" y="5181600"/>
            <a:ext cx="152400" cy="1524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 idx="4294967295"/>
          </p:nvPr>
        </p:nvSpPr>
        <p:spPr>
          <a:xfrm>
            <a:off x="449826" y="-11430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2000" dirty="0"/>
              <a:t>AB First</a:t>
            </a:r>
          </a:p>
        </p:txBody>
      </p:sp>
      <p:sp>
        <p:nvSpPr>
          <p:cNvPr id="21" name="Oval 20">
            <a:hlinkClick r:id="rId4" action="ppaction://hlinksldjump"/>
          </p:cNvPr>
          <p:cNvSpPr/>
          <p:nvPr/>
        </p:nvSpPr>
        <p:spPr>
          <a:xfrm>
            <a:off x="4572000" y="5181600"/>
            <a:ext cx="152400" cy="1524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Arrow 22">
            <a:hlinkClick r:id="rId5" action="ppaction://hlinksldjump"/>
          </p:cNvPr>
          <p:cNvSpPr/>
          <p:nvPr/>
        </p:nvSpPr>
        <p:spPr>
          <a:xfrm>
            <a:off x="6686550" y="6096000"/>
            <a:ext cx="1097280" cy="304800"/>
          </a:xfrm>
          <a:prstGeom prst="rightArrow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122AB16-9617-436D-A2FF-6674BC072642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b="10023"/>
          <a:stretch/>
        </p:blipFill>
        <p:spPr>
          <a:xfrm rot="1861632">
            <a:off x="5338706" y="1969586"/>
            <a:ext cx="2261635" cy="921983"/>
          </a:xfrm>
          <a:prstGeom prst="rect">
            <a:avLst/>
          </a:prstGeom>
        </p:spPr>
      </p:pic>
      <p:sp>
        <p:nvSpPr>
          <p:cNvPr id="6" name="Oval 5">
            <a:hlinkClick r:id="rId7" action="ppaction://hlinksldjump"/>
            <a:extLst>
              <a:ext uri="{FF2B5EF4-FFF2-40B4-BE49-F238E27FC236}">
                <a16:creationId xmlns:a16="http://schemas.microsoft.com/office/drawing/2014/main" id="{50B66F44-FFA6-41AD-92B9-E494ABB95C12}"/>
              </a:ext>
            </a:extLst>
          </p:cNvPr>
          <p:cNvSpPr/>
          <p:nvPr/>
        </p:nvSpPr>
        <p:spPr>
          <a:xfrm>
            <a:off x="43427" y="44033"/>
            <a:ext cx="406399" cy="336967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111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6667 -4.81481E-6 L -3.33333E-6 -4.81481E-6 " pathEditMode="fixed" rAng="0" ptsTypes="AA"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33" y="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8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grpId="1" nodeType="withEffect">
                                  <p:stCondLst>
                                    <p:cond delay="8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grpId="1" nodeType="withEffect">
                                  <p:stCondLst>
                                    <p:cond delay="8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1" nodeType="withEffect">
                                  <p:stCondLst>
                                    <p:cond delay="8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11" grpId="0" animBg="1"/>
      <p:bldP spid="18" grpId="0"/>
      <p:bldP spid="7" grpId="0"/>
      <p:bldP spid="4" grpId="0" animBg="1"/>
      <p:bldP spid="4" grpId="1" animBg="1"/>
      <p:bldP spid="12" grpId="0" animBg="1"/>
      <p:bldP spid="12" grpId="1" animBg="1"/>
      <p:bldP spid="13" grpId="0" animBg="1"/>
      <p:bldP spid="13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4417805" y="3859452"/>
            <a:ext cx="902497" cy="1148357"/>
          </a:xfrm>
          <a:prstGeom prst="rect">
            <a:avLst/>
          </a:prstGeom>
          <a:solidFill>
            <a:srgbClr val="FFFFFF">
              <a:alpha val="8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hlinkClick r:id="rId3" action="ppaction://hlinksldjump"/>
          </p:cNvPr>
          <p:cNvSpPr/>
          <p:nvPr/>
        </p:nvSpPr>
        <p:spPr>
          <a:xfrm>
            <a:off x="4564626" y="5181600"/>
            <a:ext cx="152400" cy="1524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8305800" y="2682240"/>
            <a:ext cx="742951" cy="365760"/>
          </a:xfrm>
          <a:prstGeom prst="ellipse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6858000" y="4850984"/>
            <a:ext cx="1290320" cy="489544"/>
          </a:xfrm>
          <a:prstGeom prst="rect">
            <a:avLst/>
          </a:pr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8148320" y="4953000"/>
            <a:ext cx="274320" cy="274320"/>
          </a:xfrm>
          <a:prstGeom prst="ellipse">
            <a:avLst/>
          </a:prstGeom>
          <a:solidFill>
            <a:srgbClr val="FFFFFF">
              <a:alpha val="80000"/>
            </a:srgbClr>
          </a:solidFill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Elbow Connector 20"/>
          <p:cNvCxnSpPr>
            <a:endCxn id="20" idx="2"/>
          </p:cNvCxnSpPr>
          <p:nvPr/>
        </p:nvCxnSpPr>
        <p:spPr>
          <a:xfrm rot="16200000" flipH="1">
            <a:off x="7597736" y="4539576"/>
            <a:ext cx="255348" cy="845820"/>
          </a:xfrm>
          <a:prstGeom prst="bentConnector2">
            <a:avLst/>
          </a:prstGeom>
          <a:ln w="38100">
            <a:solidFill>
              <a:schemeClr val="accent6">
                <a:lumMod val="7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endCxn id="20" idx="6"/>
          </p:cNvCxnSpPr>
          <p:nvPr/>
        </p:nvCxnSpPr>
        <p:spPr>
          <a:xfrm flipH="1">
            <a:off x="8422640" y="5090160"/>
            <a:ext cx="640080" cy="0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8382000" y="4575684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228600" algn="l"/>
              </a:tabLst>
            </a:pPr>
            <a:r>
              <a:rPr lang="en-US" b="1" i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	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(12)</a:t>
            </a:r>
            <a:endParaRPr lang="en-US" b="1" i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514981" y="4823143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228600" algn="l"/>
              </a:tabLst>
            </a:pPr>
            <a:r>
              <a:rPr lang="en-US" b="1" i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	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(12)</a:t>
            </a:r>
            <a:endParaRPr lang="en-US" b="1" i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52801" y="4530012"/>
            <a:ext cx="2222094" cy="1337388"/>
          </a:xfrm>
          <a:custGeom>
            <a:avLst/>
            <a:gdLst>
              <a:gd name="connsiteX0" fmla="*/ 0 w 1447800"/>
              <a:gd name="connsiteY0" fmla="*/ 0 h 1337388"/>
              <a:gd name="connsiteX1" fmla="*/ 1447800 w 1447800"/>
              <a:gd name="connsiteY1" fmla="*/ 0 h 1337388"/>
              <a:gd name="connsiteX2" fmla="*/ 1447800 w 1447800"/>
              <a:gd name="connsiteY2" fmla="*/ 1337388 h 1337388"/>
              <a:gd name="connsiteX3" fmla="*/ 0 w 1447800"/>
              <a:gd name="connsiteY3" fmla="*/ 1337388 h 1337388"/>
              <a:gd name="connsiteX4" fmla="*/ 0 w 1447800"/>
              <a:gd name="connsiteY4" fmla="*/ 0 h 1337388"/>
              <a:gd name="connsiteX0" fmla="*/ 0 w 2222094"/>
              <a:gd name="connsiteY0" fmla="*/ 0 h 1337388"/>
              <a:gd name="connsiteX1" fmla="*/ 1447800 w 2222094"/>
              <a:gd name="connsiteY1" fmla="*/ 0 h 1337388"/>
              <a:gd name="connsiteX2" fmla="*/ 2222089 w 2222094"/>
              <a:gd name="connsiteY2" fmla="*/ 71485 h 1337388"/>
              <a:gd name="connsiteX3" fmla="*/ 1447800 w 2222094"/>
              <a:gd name="connsiteY3" fmla="*/ 1337388 h 1337388"/>
              <a:gd name="connsiteX4" fmla="*/ 0 w 2222094"/>
              <a:gd name="connsiteY4" fmla="*/ 1337388 h 1337388"/>
              <a:gd name="connsiteX5" fmla="*/ 0 w 2222094"/>
              <a:gd name="connsiteY5" fmla="*/ 0 h 1337388"/>
              <a:gd name="connsiteX0" fmla="*/ 0 w 2222094"/>
              <a:gd name="connsiteY0" fmla="*/ 0 h 1337388"/>
              <a:gd name="connsiteX1" fmla="*/ 1447800 w 2222094"/>
              <a:gd name="connsiteY1" fmla="*/ 0 h 1337388"/>
              <a:gd name="connsiteX2" fmla="*/ 2222089 w 2222094"/>
              <a:gd name="connsiteY2" fmla="*/ 71485 h 1337388"/>
              <a:gd name="connsiteX3" fmla="*/ 2133599 w 2222094"/>
              <a:gd name="connsiteY3" fmla="*/ 440194 h 1337388"/>
              <a:gd name="connsiteX4" fmla="*/ 1447800 w 2222094"/>
              <a:gd name="connsiteY4" fmla="*/ 1337388 h 1337388"/>
              <a:gd name="connsiteX5" fmla="*/ 0 w 2222094"/>
              <a:gd name="connsiteY5" fmla="*/ 1337388 h 1337388"/>
              <a:gd name="connsiteX6" fmla="*/ 0 w 2222094"/>
              <a:gd name="connsiteY6" fmla="*/ 0 h 1337388"/>
              <a:gd name="connsiteX0" fmla="*/ 0 w 2222094"/>
              <a:gd name="connsiteY0" fmla="*/ 0 h 1337388"/>
              <a:gd name="connsiteX1" fmla="*/ 1447800 w 2222094"/>
              <a:gd name="connsiteY1" fmla="*/ 0 h 1337388"/>
              <a:gd name="connsiteX2" fmla="*/ 2222089 w 2222094"/>
              <a:gd name="connsiteY2" fmla="*/ 71485 h 1337388"/>
              <a:gd name="connsiteX3" fmla="*/ 2133599 w 2222094"/>
              <a:gd name="connsiteY3" fmla="*/ 440194 h 1337388"/>
              <a:gd name="connsiteX4" fmla="*/ 1484670 w 2222094"/>
              <a:gd name="connsiteY4" fmla="*/ 499188 h 1337388"/>
              <a:gd name="connsiteX5" fmla="*/ 1447800 w 2222094"/>
              <a:gd name="connsiteY5" fmla="*/ 1337388 h 1337388"/>
              <a:gd name="connsiteX6" fmla="*/ 0 w 2222094"/>
              <a:gd name="connsiteY6" fmla="*/ 1337388 h 1337388"/>
              <a:gd name="connsiteX7" fmla="*/ 0 w 2222094"/>
              <a:gd name="connsiteY7" fmla="*/ 0 h 1337388"/>
              <a:gd name="connsiteX0" fmla="*/ 0 w 2222094"/>
              <a:gd name="connsiteY0" fmla="*/ 0 h 1337388"/>
              <a:gd name="connsiteX1" fmla="*/ 1447800 w 2222094"/>
              <a:gd name="connsiteY1" fmla="*/ 0 h 1337388"/>
              <a:gd name="connsiteX2" fmla="*/ 2222089 w 2222094"/>
              <a:gd name="connsiteY2" fmla="*/ 71485 h 1337388"/>
              <a:gd name="connsiteX3" fmla="*/ 2177844 w 2222094"/>
              <a:gd name="connsiteY3" fmla="*/ 351703 h 1337388"/>
              <a:gd name="connsiteX4" fmla="*/ 1484670 w 2222094"/>
              <a:gd name="connsiteY4" fmla="*/ 499188 h 1337388"/>
              <a:gd name="connsiteX5" fmla="*/ 1447800 w 2222094"/>
              <a:gd name="connsiteY5" fmla="*/ 1337388 h 1337388"/>
              <a:gd name="connsiteX6" fmla="*/ 0 w 2222094"/>
              <a:gd name="connsiteY6" fmla="*/ 1337388 h 1337388"/>
              <a:gd name="connsiteX7" fmla="*/ 0 w 2222094"/>
              <a:gd name="connsiteY7" fmla="*/ 0 h 13373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22094" h="1337388">
                <a:moveTo>
                  <a:pt x="0" y="0"/>
                </a:moveTo>
                <a:lnTo>
                  <a:pt x="1447800" y="0"/>
                </a:lnTo>
                <a:cubicBezTo>
                  <a:pt x="1445342" y="72990"/>
                  <a:pt x="2224547" y="-1505"/>
                  <a:pt x="2222089" y="71485"/>
                </a:cubicBezTo>
                <a:cubicBezTo>
                  <a:pt x="2094270" y="263214"/>
                  <a:pt x="2305663" y="159974"/>
                  <a:pt x="2177844" y="351703"/>
                </a:cubicBezTo>
                <a:cubicBezTo>
                  <a:pt x="2074605" y="484439"/>
                  <a:pt x="1587909" y="366452"/>
                  <a:pt x="1484670" y="499188"/>
                </a:cubicBezTo>
                <a:lnTo>
                  <a:pt x="1447800" y="1337388"/>
                </a:lnTo>
                <a:lnTo>
                  <a:pt x="0" y="1337388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8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667249" y="4579620"/>
            <a:ext cx="742951" cy="365760"/>
          </a:xfrm>
          <a:prstGeom prst="ellipse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ight Arrow 26">
            <a:hlinkClick r:id="rId4" action="ppaction://hlinksldjump"/>
          </p:cNvPr>
          <p:cNvSpPr/>
          <p:nvPr/>
        </p:nvSpPr>
        <p:spPr>
          <a:xfrm>
            <a:off x="6515100" y="6115050"/>
            <a:ext cx="1600200" cy="304800"/>
          </a:xfrm>
          <a:prstGeom prst="rightArrow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 idx="4294967295"/>
          </p:nvPr>
        </p:nvSpPr>
        <p:spPr>
          <a:xfrm>
            <a:off x="409705" y="-1149252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2000" dirty="0"/>
              <a:t>AB First, C second</a:t>
            </a:r>
          </a:p>
        </p:txBody>
      </p:sp>
      <p:cxnSp>
        <p:nvCxnSpPr>
          <p:cNvPr id="29" name="Elbow Connector 28"/>
          <p:cNvCxnSpPr/>
          <p:nvPr/>
        </p:nvCxnSpPr>
        <p:spPr>
          <a:xfrm rot="16200000" flipH="1">
            <a:off x="4995584" y="2642196"/>
            <a:ext cx="1375332" cy="2095500"/>
          </a:xfrm>
          <a:prstGeom prst="bentConnector2">
            <a:avLst/>
          </a:prstGeom>
          <a:ln w="38100">
            <a:solidFill>
              <a:schemeClr val="accent6">
                <a:lumMod val="7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val 3">
            <a:hlinkClick r:id="rId5" action="ppaction://hlinksldjump"/>
            <a:extLst>
              <a:ext uri="{FF2B5EF4-FFF2-40B4-BE49-F238E27FC236}">
                <a16:creationId xmlns:a16="http://schemas.microsoft.com/office/drawing/2014/main" id="{32EB6A60-B911-4699-92C2-184E7BA2ECF3}"/>
              </a:ext>
            </a:extLst>
          </p:cNvPr>
          <p:cNvSpPr/>
          <p:nvPr/>
        </p:nvSpPr>
        <p:spPr>
          <a:xfrm>
            <a:off x="43427" y="44033"/>
            <a:ext cx="406399" cy="336967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14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16" grpId="0" animBg="1"/>
      <p:bldP spid="16" grpId="1" animBg="1"/>
      <p:bldP spid="17" grpId="0" animBg="1"/>
      <p:bldP spid="20" grpId="0" animBg="1"/>
      <p:bldP spid="24" grpId="0"/>
      <p:bldP spid="25" grpId="0"/>
      <p:bldP spid="5" grpId="0" animBg="1"/>
      <p:bldP spid="15" grpId="0" animBg="1"/>
      <p:bldP spid="15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val 18">
            <a:hlinkClick r:id="rId3" action="ppaction://hlinksldjump"/>
          </p:cNvPr>
          <p:cNvSpPr/>
          <p:nvPr/>
        </p:nvSpPr>
        <p:spPr>
          <a:xfrm>
            <a:off x="4564626" y="5181600"/>
            <a:ext cx="152400" cy="1524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152400" y="6172200"/>
            <a:ext cx="2711449" cy="304800"/>
          </a:xfrm>
          <a:prstGeom prst="roundRect">
            <a:avLst/>
          </a:prstGeom>
          <a:noFill/>
          <a:ln>
            <a:solidFill>
              <a:srgbClr val="99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ounded Rectangle 25"/>
          <p:cNvSpPr/>
          <p:nvPr/>
        </p:nvSpPr>
        <p:spPr>
          <a:xfrm>
            <a:off x="152399" y="5562600"/>
            <a:ext cx="2711449" cy="304800"/>
          </a:xfrm>
          <a:prstGeom prst="roundRect">
            <a:avLst/>
          </a:prstGeom>
          <a:noFill/>
          <a:ln>
            <a:solidFill>
              <a:srgbClr val="99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ounded Rectangle 26"/>
          <p:cNvSpPr/>
          <p:nvPr/>
        </p:nvSpPr>
        <p:spPr>
          <a:xfrm>
            <a:off x="152398" y="4953000"/>
            <a:ext cx="2711449" cy="304800"/>
          </a:xfrm>
          <a:prstGeom prst="roundRect">
            <a:avLst/>
          </a:prstGeom>
          <a:noFill/>
          <a:ln>
            <a:solidFill>
              <a:srgbClr val="99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4277149"/>
              </p:ext>
            </p:extLst>
          </p:nvPr>
        </p:nvGraphicFramePr>
        <p:xfrm>
          <a:off x="36576" y="3705860"/>
          <a:ext cx="3214370" cy="3114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797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0033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Flow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rate </a:t>
                      </a:r>
                      <a:b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mol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/min)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0033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Price</a:t>
                      </a:r>
                      <a:b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($/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mol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0" marR="0" marT="0" marB="0" anchor="ctr">
                    <a:solidFill>
                      <a:srgbClr val="0033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Value</a:t>
                      </a:r>
                      <a:b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($/min)</a:t>
                      </a:r>
                    </a:p>
                  </a:txBody>
                  <a:tcPr marL="0" marR="0" marT="0" marB="0">
                    <a:solidFill>
                      <a:srgbClr val="003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 gridSpan="4"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Reactant costs</a:t>
                      </a:r>
                      <a:endParaRPr lang="en-US" sz="1600" i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solidFill>
                      <a:srgbClr val="008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/>
                      <a:r>
                        <a:rPr lang="en-US" sz="16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T="0" marB="0" anchor="ctr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pPr algn="l"/>
                      <a:r>
                        <a:rPr lang="en-US" sz="16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T="0" marB="0">
                    <a:solidFill>
                      <a:srgbClr val="B7E1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T="0" marB="0">
                    <a:solidFill>
                      <a:srgbClr val="B7E1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T="0" marB="0" anchor="ctr">
                    <a:solidFill>
                      <a:srgbClr val="B7E1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</a:p>
                  </a:txBody>
                  <a:tcPr marT="0" marB="0">
                    <a:solidFill>
                      <a:srgbClr val="B7E1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">
                <a:tc>
                  <a:txBody>
                    <a:bodyPr/>
                    <a:lstStyle/>
                    <a:p>
                      <a:pPr algn="l"/>
                      <a:r>
                        <a:rPr lang="en-US" sz="16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T="0" marB="0" anchor="ctr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342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2788">
                <a:tc gridSpan="4"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= $414/min</a:t>
                      </a:r>
                      <a:endParaRPr lang="en-US" sz="1600" b="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solidFill>
                      <a:srgbClr val="B7E1B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320">
                <a:tc gridSpan="4"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Product revenues</a:t>
                      </a:r>
                      <a:endParaRPr lang="en-US" sz="1600" i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solidFill>
                      <a:srgbClr val="008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6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</a:p>
                  </a:txBody>
                  <a:tcPr marT="0" marB="0">
                    <a:solidFill>
                      <a:srgbClr val="B7E1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T="0" marB="0">
                    <a:solidFill>
                      <a:srgbClr val="B7E1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T="0" marB="0" anchor="ctr">
                    <a:solidFill>
                      <a:srgbClr val="B7E1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2400</a:t>
                      </a:r>
                    </a:p>
                  </a:txBody>
                  <a:tcPr marT="0" marB="0">
                    <a:solidFill>
                      <a:srgbClr val="B7E1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800">
                <a:tc>
                  <a:txBody>
                    <a:bodyPr/>
                    <a:lstStyle/>
                    <a:p>
                      <a:pPr algn="l"/>
                      <a:r>
                        <a:rPr lang="en-US" sz="1600" b="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T="0" marB="0" anchor="ctr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204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18188">
                <a:tc gridSpan="4"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 = $2604/min</a:t>
                      </a:r>
                      <a:endParaRPr lang="en-US" sz="1600" b="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solidFill>
                      <a:srgbClr val="B7E1B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l"/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Net</a:t>
                      </a:r>
                      <a:r>
                        <a:rPr lang="en-US" sz="1600" b="1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= $2604 - $414 = $2190/min</a:t>
                      </a:r>
                      <a:endParaRPr lang="en-US" sz="1600" b="1" i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solidFill>
                      <a:srgbClr val="008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33" name="Table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0494932"/>
              </p:ext>
            </p:extLst>
          </p:nvPr>
        </p:nvGraphicFramePr>
        <p:xfrm>
          <a:off x="38100" y="3705860"/>
          <a:ext cx="3214370" cy="3114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797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0033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Flow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rate </a:t>
                      </a:r>
                      <a:b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mol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/min)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0033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Price</a:t>
                      </a:r>
                      <a:b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($/</a:t>
                      </a: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mol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0" marR="0" marT="0" marB="0" anchor="ctr">
                    <a:solidFill>
                      <a:srgbClr val="0033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Value</a:t>
                      </a:r>
                      <a:b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($/min)</a:t>
                      </a:r>
                    </a:p>
                  </a:txBody>
                  <a:tcPr marL="0" marR="0" marT="0" marB="0">
                    <a:solidFill>
                      <a:srgbClr val="003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 gridSpan="4"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Reactant costs</a:t>
                      </a:r>
                      <a:endParaRPr lang="en-US" sz="1600" i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solidFill>
                      <a:srgbClr val="008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">
                <a:tc>
                  <a:txBody>
                    <a:bodyPr/>
                    <a:lstStyle/>
                    <a:p>
                      <a:pPr algn="l"/>
                      <a:r>
                        <a:rPr lang="en-US" sz="16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T="0" marB="0" anchor="ctr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pPr algn="l"/>
                      <a:r>
                        <a:rPr lang="en-US" sz="16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T="0" marB="0">
                    <a:solidFill>
                      <a:srgbClr val="B7E1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T="0" marB="0">
                    <a:solidFill>
                      <a:srgbClr val="B7E1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T="0" marB="0" anchor="ctr">
                    <a:solidFill>
                      <a:srgbClr val="B7E1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</a:p>
                  </a:txBody>
                  <a:tcPr marT="0" marB="0">
                    <a:solidFill>
                      <a:srgbClr val="B7E1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">
                <a:tc>
                  <a:txBody>
                    <a:bodyPr/>
                    <a:lstStyle/>
                    <a:p>
                      <a:pPr algn="l"/>
                      <a:r>
                        <a:rPr lang="en-US" sz="16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T="0" marB="0" anchor="ctr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228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2788">
                <a:tc gridSpan="4"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r>
                        <a:rPr lang="en-US" sz="16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= $300/min</a:t>
                      </a:r>
                      <a:endParaRPr lang="en-US" sz="16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solidFill>
                      <a:srgbClr val="B7E1B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320">
                <a:tc gridSpan="4"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Product revenues</a:t>
                      </a:r>
                      <a:endParaRPr lang="en-US" sz="1600" i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solidFill>
                      <a:srgbClr val="008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6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</a:p>
                  </a:txBody>
                  <a:tcPr marT="0" marB="0">
                    <a:solidFill>
                      <a:srgbClr val="B7E1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T="0" marB="0">
                    <a:solidFill>
                      <a:srgbClr val="B7E1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T="0" marB="0" anchor="ctr">
                    <a:solidFill>
                      <a:srgbClr val="B7E1B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2400</a:t>
                      </a:r>
                    </a:p>
                  </a:txBody>
                  <a:tcPr marT="0" marB="0">
                    <a:solidFill>
                      <a:srgbClr val="B7E1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800">
                <a:tc>
                  <a:txBody>
                    <a:bodyPr/>
                    <a:lstStyle/>
                    <a:p>
                      <a:pPr algn="l"/>
                      <a:r>
                        <a:rPr lang="en-US" sz="16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</a:p>
                  </a:txBody>
                  <a:tcPr marT="0" marB="0" anchor="ctr">
                    <a:solidFill>
                      <a:srgbClr val="D9E7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246</a:t>
                      </a:r>
                    </a:p>
                  </a:txBody>
                  <a:tcPr marT="0" marB="0">
                    <a:solidFill>
                      <a:srgbClr val="D9E7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18188">
                <a:tc gridSpan="4"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 = $2646/min</a:t>
                      </a:r>
                      <a:endParaRPr lang="en-US" sz="16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solidFill>
                      <a:srgbClr val="B7E1B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l"/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Net</a:t>
                      </a:r>
                      <a:r>
                        <a:rPr lang="en-US" sz="1600" b="1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= $2646 - $300 = $2346/min</a:t>
                      </a:r>
                      <a:endParaRPr lang="en-US" sz="1600" b="1" i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>
                    <a:solidFill>
                      <a:srgbClr val="008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3" name="Rectangle 12"/>
          <p:cNvSpPr/>
          <p:nvPr/>
        </p:nvSpPr>
        <p:spPr>
          <a:xfrm>
            <a:off x="0" y="3657600"/>
            <a:ext cx="36576" cy="609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6117979" y="328282"/>
            <a:ext cx="30260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99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Improved: $2346/min</a:t>
            </a:r>
          </a:p>
        </p:txBody>
      </p:sp>
      <p:sp>
        <p:nvSpPr>
          <p:cNvPr id="36" name="Title 35"/>
          <p:cNvSpPr>
            <a:spLocks noGrp="1"/>
          </p:cNvSpPr>
          <p:nvPr>
            <p:ph type="title" idx="4294967295"/>
          </p:nvPr>
        </p:nvSpPr>
        <p:spPr>
          <a:xfrm>
            <a:off x="449826" y="-11430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2000" dirty="0"/>
              <a:t>AB</a:t>
            </a:r>
            <a:r>
              <a:rPr lang="en-US" sz="2000" baseline="0" dirty="0"/>
              <a:t> and C, reactor 3 third</a:t>
            </a:r>
            <a:endParaRPr lang="en-US" sz="2000" dirty="0"/>
          </a:p>
        </p:txBody>
      </p:sp>
      <p:sp>
        <p:nvSpPr>
          <p:cNvPr id="37" name="Right Arrow 36">
            <a:hlinkClick r:id="" action="ppaction://noaction"/>
          </p:cNvPr>
          <p:cNvSpPr/>
          <p:nvPr/>
        </p:nvSpPr>
        <p:spPr>
          <a:xfrm>
            <a:off x="8148321" y="6477000"/>
            <a:ext cx="914399" cy="228600"/>
          </a:xfrm>
          <a:prstGeom prst="rightArrow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51038" y="905363"/>
            <a:ext cx="4520701" cy="2976217"/>
          </a:xfrm>
          <a:prstGeom prst="rect">
            <a:avLst/>
          </a:prstGeom>
          <a:solidFill>
            <a:schemeClr val="bg1"/>
          </a:solidFill>
          <a:ln w="38100">
            <a:solidFill>
              <a:srgbClr val="99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reactor 3</a:t>
            </a:r>
          </a:p>
          <a:p>
            <a:pPr algn="ctr"/>
            <a:r>
              <a:rPr lang="en-US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 2</a:t>
            </a:r>
            <a:r>
              <a:rPr lang="en-US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</a:p>
          <a:p>
            <a:pPr algn="ctr"/>
            <a:endParaRPr lang="en-US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1371600" algn="l"/>
                <a:tab pos="2286000" algn="l"/>
              </a:tabLst>
            </a:pP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Reactants:	</a:t>
            </a:r>
            <a:r>
              <a:rPr lang="en-US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(6) 	⇒ $114/min</a:t>
            </a:r>
          </a:p>
          <a:p>
            <a:pPr>
              <a:tabLst>
                <a:tab pos="1371600" algn="l"/>
                <a:tab pos="2286000" algn="l"/>
              </a:tabLst>
            </a:pP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(6) 	⇒ $246/min</a:t>
            </a:r>
          </a:p>
          <a:p>
            <a:pPr>
              <a:tabLst>
                <a:tab pos="1371600" algn="l"/>
                <a:tab pos="2286000" algn="l"/>
              </a:tabLst>
            </a:pP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Products: 	</a:t>
            </a:r>
            <a:r>
              <a:rPr lang="en-US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(12) 	⇒ $204/min</a:t>
            </a:r>
          </a:p>
          <a:p>
            <a:pPr>
              <a:tabLst>
                <a:tab pos="1371600" algn="l"/>
                <a:tab pos="2286000" algn="l"/>
              </a:tabLst>
            </a:pPr>
            <a:endParaRPr lang="en-US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tabLst>
                <a:tab pos="1371600" algn="l"/>
                <a:tab pos="2286000" algn="l"/>
              </a:tabLst>
            </a:pPr>
            <a:r>
              <a:rPr lang="en-US" sz="2200" b="1" i="1" dirty="0">
                <a:solidFill>
                  <a:srgbClr val="99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We’re losing $156/min!</a:t>
            </a:r>
          </a:p>
        </p:txBody>
      </p:sp>
      <p:pic>
        <p:nvPicPr>
          <p:cNvPr id="2050" name="Picture 2" descr="Image result for money drain">
            <a:extLst>
              <a:ext uri="{FF2B5EF4-FFF2-40B4-BE49-F238E27FC236}">
                <a16:creationId xmlns:a16="http://schemas.microsoft.com/office/drawing/2014/main" id="{EC27FA5E-D5E5-4B1D-91C8-16C72B72E5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612" y="1380758"/>
            <a:ext cx="4485383" cy="2354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Oval 7">
            <a:hlinkClick r:id="rId5" action="ppaction://hlinksldjump"/>
            <a:extLst>
              <a:ext uri="{FF2B5EF4-FFF2-40B4-BE49-F238E27FC236}">
                <a16:creationId xmlns:a16="http://schemas.microsoft.com/office/drawing/2014/main" id="{8136B012-B18C-4C54-9E3E-2100A5081462}"/>
              </a:ext>
            </a:extLst>
          </p:cNvPr>
          <p:cNvSpPr/>
          <p:nvPr/>
        </p:nvSpPr>
        <p:spPr>
          <a:xfrm>
            <a:off x="43427" y="44033"/>
            <a:ext cx="406399" cy="336967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1FFDDBF-24AB-4CF3-A408-260B52D505E7}"/>
              </a:ext>
            </a:extLst>
          </p:cNvPr>
          <p:cNvSpPr/>
          <p:nvPr/>
        </p:nvSpPr>
        <p:spPr>
          <a:xfrm>
            <a:off x="3913390" y="5106742"/>
            <a:ext cx="5075524" cy="1530713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0A99F1C-968A-456B-A41A-A949E7B8EFCF}"/>
              </a:ext>
            </a:extLst>
          </p:cNvPr>
          <p:cNvSpPr/>
          <p:nvPr/>
        </p:nvSpPr>
        <p:spPr>
          <a:xfrm>
            <a:off x="3552741" y="4544684"/>
            <a:ext cx="916414" cy="916414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671045D-0C52-4B07-AD63-E80D9529ABB1}"/>
              </a:ext>
            </a:extLst>
          </p:cNvPr>
          <p:cNvSpPr/>
          <p:nvPr/>
        </p:nvSpPr>
        <p:spPr>
          <a:xfrm>
            <a:off x="4982749" y="4957573"/>
            <a:ext cx="916414" cy="916414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3115472" y="5458195"/>
            <a:ext cx="2706947" cy="132343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altLang="en-US" sz="2000" dirty="0">
                <a:latin typeface="Times New Roman"/>
                <a:cs typeface="Times New Roman"/>
              </a:rPr>
              <a:t>$156/min more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altLang="en-US" sz="2000" dirty="0">
                <a:latin typeface="Times New Roman"/>
                <a:cs typeface="Times New Roman"/>
              </a:rPr>
              <a:t>One fewer reactor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altLang="en-US" sz="2000" dirty="0">
                <a:latin typeface="Times New Roman"/>
                <a:cs typeface="Times New Roman"/>
              </a:rPr>
              <a:t>One fewer separator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altLang="en-US" sz="2000" dirty="0">
                <a:latin typeface="Times New Roman"/>
                <a:cs typeface="Times New Roman"/>
              </a:rPr>
              <a:t>Smaller separator</a:t>
            </a:r>
          </a:p>
        </p:txBody>
      </p:sp>
    </p:spTree>
    <p:extLst>
      <p:ext uri="{BB962C8B-B14F-4D97-AF65-F5344CB8AC3E}">
        <p14:creationId xmlns:p14="http://schemas.microsoft.com/office/powerpoint/2010/main" val="3220074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6" grpId="0" animBg="1"/>
      <p:bldP spid="27" grpId="0" animBg="1"/>
      <p:bldP spid="34" grpId="0"/>
      <p:bldP spid="6" grpId="0" animBg="1"/>
      <p:bldP spid="6" grpId="1" animBg="1"/>
      <p:bldP spid="14" grpId="0" animBg="1"/>
      <p:bldP spid="15" grpId="0" animBg="1"/>
      <p:bldP spid="4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5363</TotalTime>
  <Words>1119</Words>
  <Application>Microsoft Office PowerPoint</Application>
  <PresentationFormat>On-screen Show (4:3)</PresentationFormat>
  <Paragraphs>207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Bodoni MT</vt:lpstr>
      <vt:lpstr>Calibri</vt:lpstr>
      <vt:lpstr>Century Gothic</vt:lpstr>
      <vt:lpstr>Rockwell Light</vt:lpstr>
      <vt:lpstr>Times New Roman</vt:lpstr>
      <vt:lpstr>Wingdings</vt:lpstr>
      <vt:lpstr>Office Theme</vt:lpstr>
      <vt:lpstr>Exercise 3.114</vt:lpstr>
      <vt:lpstr>What we’re given</vt:lpstr>
      <vt:lpstr>Method </vt:lpstr>
      <vt:lpstr>What can we change?</vt:lpstr>
      <vt:lpstr>Original Process</vt:lpstr>
      <vt:lpstr>Ask for suggestions</vt:lpstr>
      <vt:lpstr>AB First</vt:lpstr>
      <vt:lpstr>AB First, C second</vt:lpstr>
      <vt:lpstr>AB and C, reactor 3 third</vt:lpstr>
      <vt:lpstr>Improved Design </vt:lpstr>
      <vt:lpstr>Analysis Recap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Tang</dc:creator>
  <cp:lastModifiedBy>James Zheng Xiang Chen</cp:lastModifiedBy>
  <cp:revision>178</cp:revision>
  <dcterms:created xsi:type="dcterms:W3CDTF">2017-09-14T21:42:50Z</dcterms:created>
  <dcterms:modified xsi:type="dcterms:W3CDTF">2025-09-17T03:56:32Z</dcterms:modified>
</cp:coreProperties>
</file>