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89" r:id="rId4"/>
    <p:sldId id="284" r:id="rId5"/>
    <p:sldId id="260" r:id="rId6"/>
    <p:sldId id="263" r:id="rId7"/>
    <p:sldId id="261" r:id="rId8"/>
    <p:sldId id="267" r:id="rId9"/>
    <p:sldId id="268" r:id="rId10"/>
    <p:sldId id="290" r:id="rId11"/>
    <p:sldId id="28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AD39"/>
    <a:srgbClr val="FFFFFF"/>
    <a:srgbClr val="008000"/>
    <a:srgbClr val="990099"/>
    <a:srgbClr val="F5F5F5"/>
    <a:srgbClr val="0000FF"/>
    <a:srgbClr val="B7E1B5"/>
    <a:srgbClr val="D9E7D9"/>
    <a:srgbClr val="CEE0CE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82" autoAdjust="0"/>
    <p:restoredTop sz="69051" autoAdjust="0"/>
  </p:normalViewPr>
  <p:slideViewPr>
    <p:cSldViewPr>
      <p:cViewPr varScale="1">
        <p:scale>
          <a:sx n="74" d="100"/>
          <a:sy n="74" d="100"/>
        </p:scale>
        <p:origin x="10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E2191-C22E-4B2F-97A9-D74151B856C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34CE6-6A90-4F3D-8B2C-C56B4367D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7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23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Recap of questions you can ask (so it</a:t>
            </a:r>
            <a:r>
              <a:rPr lang="en-US" baseline="0" dirty="0"/>
              <a:t> can be left projected on board)</a:t>
            </a:r>
          </a:p>
          <a:p>
            <a:r>
              <a:rPr lang="en-US" baseline="0" dirty="0"/>
              <a:t>Recap of things we manipulated and how they affected stuff</a:t>
            </a:r>
          </a:p>
          <a:p>
            <a:r>
              <a:rPr lang="en-US" baseline="0" dirty="0"/>
              <a:t>	Profitable products -&gt; overall reaction -&gt; eliminate reactor and some reactant input</a:t>
            </a:r>
          </a:p>
          <a:p>
            <a:r>
              <a:rPr lang="en-US" baseline="0" dirty="0"/>
              <a:t>	When to separate -&gt; eliminate separator, decrease in flow rates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99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exercise tells us some stuff about chemical reactions</a:t>
            </a:r>
            <a:r>
              <a:rPr lang="en-US" baseline="0" dirty="0"/>
              <a:t> and conversions and that the process is viable – so we don’t need to worry about checking the molar flow rates. </a:t>
            </a:r>
          </a:p>
          <a:p>
            <a:endParaRPr lang="en-US" baseline="0" dirty="0"/>
          </a:p>
          <a:p>
            <a:r>
              <a:rPr lang="en-US" dirty="0"/>
              <a:t>We’re asked to find improvements to reduce</a:t>
            </a:r>
            <a:r>
              <a:rPr lang="en-US" baseline="0" dirty="0"/>
              <a:t> costs or increase revenue</a:t>
            </a:r>
          </a:p>
          <a:p>
            <a:r>
              <a:rPr lang="en-US" baseline="0" dirty="0"/>
              <a:t>It also gives us a couple of things we could potentially do</a:t>
            </a:r>
          </a:p>
          <a:p>
            <a:r>
              <a:rPr lang="en-US" baseline="0" dirty="0"/>
              <a:t>Let’s translate them into questions you might be asking when we’re going through the PFD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3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5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exercise tells us some stuff about chemical reactions</a:t>
            </a:r>
            <a:r>
              <a:rPr lang="en-US" baseline="0" dirty="0"/>
              <a:t> and conversions and that the process is viable – so we don’t need to worry about checking the molar flow rates. </a:t>
            </a:r>
          </a:p>
          <a:p>
            <a:endParaRPr lang="en-US" baseline="0" dirty="0"/>
          </a:p>
          <a:p>
            <a:r>
              <a:rPr lang="en-US" dirty="0"/>
              <a:t>We’re asked to find improvements to reduce</a:t>
            </a:r>
            <a:r>
              <a:rPr lang="en-US" baseline="0" dirty="0"/>
              <a:t> costs or increase revenue</a:t>
            </a:r>
          </a:p>
          <a:p>
            <a:r>
              <a:rPr lang="en-US" baseline="0" dirty="0"/>
              <a:t>It also gives us a couple of things we could potentially do</a:t>
            </a:r>
          </a:p>
          <a:p>
            <a:r>
              <a:rPr lang="en-US" baseline="0" dirty="0"/>
              <a:t>Let’s translate them into questions you might be asking when we’re going through the PFD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86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Looking at the overall process, we can figure out the cost</a:t>
            </a:r>
            <a:r>
              <a:rPr lang="en-US" baseline="0" dirty="0"/>
              <a:t> of the reactants going in, the amount of money we can sell the products for, which gives us a net value for our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57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any suggestions? </a:t>
            </a:r>
          </a:p>
          <a:p>
            <a:endParaRPr lang="en-US" dirty="0"/>
          </a:p>
          <a:p>
            <a:r>
              <a:rPr lang="en-US" dirty="0"/>
              <a:t>A+B – click</a:t>
            </a:r>
            <a:r>
              <a:rPr lang="en-US" baseline="0" dirty="0"/>
              <a:t> their combiner [slide 7]</a:t>
            </a:r>
          </a:p>
          <a:p>
            <a:r>
              <a:rPr lang="en-US" baseline="0" dirty="0"/>
              <a:t>Move C input – click splitter of C(18) -&gt; C(12) and C(6) [slide 9]</a:t>
            </a:r>
          </a:p>
          <a:p>
            <a:r>
              <a:rPr lang="en-US" baseline="0" dirty="0"/>
              <a:t>Reactor 3 – click reaction in reactor 3 [slide 11]</a:t>
            </a:r>
          </a:p>
          <a:p>
            <a:r>
              <a:rPr lang="en-US" baseline="0" dirty="0"/>
              <a:t>Circle on bottom = end (13)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17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A+B,</a:t>
            </a:r>
            <a:r>
              <a:rPr lang="en-US" baseline="0" dirty="0"/>
              <a:t> separating them out right before combining them, just </a:t>
            </a:r>
            <a:r>
              <a:rPr lang="en-US" baseline="0" dirty="0" err="1"/>
              <a:t>sep</a:t>
            </a:r>
            <a:r>
              <a:rPr lang="en-US" baseline="0" dirty="0"/>
              <a:t> out together to recycle, and put K directly from second </a:t>
            </a:r>
            <a:r>
              <a:rPr lang="en-US" baseline="0" dirty="0" err="1"/>
              <a:t>sep</a:t>
            </a:r>
            <a:r>
              <a:rPr lang="en-US" baseline="0" dirty="0"/>
              <a:t> into reactor 3</a:t>
            </a:r>
          </a:p>
          <a:p>
            <a:endParaRPr lang="en-US" baseline="0" dirty="0"/>
          </a:p>
          <a:p>
            <a:r>
              <a:rPr lang="en-US" baseline="0" dirty="0"/>
              <a:t>Move C input – click splitter of C(18) -&gt; C(12) and C(6) [slide 6]</a:t>
            </a:r>
          </a:p>
          <a:p>
            <a:r>
              <a:rPr lang="en-US" baseline="0" dirty="0"/>
              <a:t>Reactor 3 – click reaction in reactor 3 [slide 8]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29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add</a:t>
            </a:r>
            <a:r>
              <a:rPr lang="en-US" baseline="0" dirty="0"/>
              <a:t> C here and it isn’t needed until right before reactor 2 – so we can add it after only H is separated out</a:t>
            </a:r>
          </a:p>
          <a:p>
            <a:endParaRPr lang="en-US" baseline="0" dirty="0"/>
          </a:p>
          <a:p>
            <a:r>
              <a:rPr lang="en-US" baseline="0" dirty="0"/>
              <a:t>Reactor 3 – click reaction in reactor 3 [slide 7]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23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look back at</a:t>
            </a:r>
            <a:r>
              <a:rPr lang="en-US" baseline="0" dirty="0"/>
              <a:t> the values of the chemicals, the reactants of reactor 3 are more valuable than the products, so we’re actually losing money! We can just get rid of it and the extra input of C. </a:t>
            </a:r>
          </a:p>
          <a:p>
            <a:endParaRPr lang="en-US" baseline="0" dirty="0"/>
          </a:p>
          <a:p>
            <a:r>
              <a:rPr lang="en-US" baseline="0" dirty="0"/>
              <a:t>By the reduction of C and selling of K, we can increase our process’s value</a:t>
            </a:r>
          </a:p>
          <a:p>
            <a:endParaRPr lang="en-US" baseline="0" dirty="0"/>
          </a:p>
          <a:p>
            <a:r>
              <a:rPr lang="en-US" baseline="0" dirty="0"/>
              <a:t>Overall, we made that $156/min more, have one less reactor, one less separator, and a smaller separator</a:t>
            </a:r>
          </a:p>
          <a:p>
            <a:endParaRPr lang="en-US" baseline="0" dirty="0"/>
          </a:p>
          <a:p>
            <a:r>
              <a:rPr lang="en-US" baseline="0" dirty="0"/>
              <a:t>Any other suggestions?  -- click in bottom right area to slide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7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7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8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9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3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iginal PF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778000" y="1996440"/>
            <a:ext cx="1463040" cy="109728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1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→ 2H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→ 2K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064000" y="2087880"/>
            <a:ext cx="11430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35°C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5581780" y="2087880"/>
            <a:ext cx="11430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70°C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731000" y="3920412"/>
            <a:ext cx="11430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125°C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502400" y="5715000"/>
            <a:ext cx="1463040" cy="8382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3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+ C → 2Q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7553960" y="1379375"/>
            <a:ext cx="1463040" cy="8382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2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+ C → 2P</a:t>
            </a:r>
          </a:p>
        </p:txBody>
      </p:sp>
      <p:sp>
        <p:nvSpPr>
          <p:cNvPr id="12" name="Oval 11"/>
          <p:cNvSpPr/>
          <p:nvPr userDrawn="1"/>
        </p:nvSpPr>
        <p:spPr>
          <a:xfrm>
            <a:off x="817880" y="2407920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2" idx="6"/>
            <a:endCxn id="6" idx="1"/>
          </p:cNvCxnSpPr>
          <p:nvPr userDrawn="1"/>
        </p:nvCxnSpPr>
        <p:spPr>
          <a:xfrm>
            <a:off x="1092200" y="2545080"/>
            <a:ext cx="6858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2" idx="2"/>
          </p:cNvCxnSpPr>
          <p:nvPr userDrawn="1"/>
        </p:nvCxnSpPr>
        <p:spPr>
          <a:xfrm>
            <a:off x="152400" y="2545079"/>
            <a:ext cx="665480" cy="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7" idx="1"/>
          </p:cNvCxnSpPr>
          <p:nvPr userDrawn="1"/>
        </p:nvCxnSpPr>
        <p:spPr>
          <a:xfrm>
            <a:off x="3241040" y="2545080"/>
            <a:ext cx="82296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 userDrawn="1"/>
        </p:nvSpPr>
        <p:spPr>
          <a:xfrm>
            <a:off x="4498340" y="914400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 userDrawn="1"/>
        </p:nvSpPr>
        <p:spPr>
          <a:xfrm>
            <a:off x="817880" y="914400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 userDrawn="1"/>
        </p:nvSpPr>
        <p:spPr>
          <a:xfrm>
            <a:off x="4498340" y="4240452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 userDrawn="1"/>
        </p:nvSpPr>
        <p:spPr>
          <a:xfrm>
            <a:off x="4498340" y="5139612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6016120" y="5139612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7" idx="2"/>
            <a:endCxn id="18" idx="0"/>
          </p:cNvCxnSpPr>
          <p:nvPr userDrawn="1"/>
        </p:nvCxnSpPr>
        <p:spPr>
          <a:xfrm>
            <a:off x="4635500" y="3002280"/>
            <a:ext cx="0" cy="123817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9" idx="2"/>
          </p:cNvCxnSpPr>
          <p:nvPr userDrawn="1"/>
        </p:nvCxnSpPr>
        <p:spPr>
          <a:xfrm>
            <a:off x="3626239" y="5276772"/>
            <a:ext cx="872101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6"/>
            <a:endCxn id="20" idx="2"/>
          </p:cNvCxnSpPr>
          <p:nvPr userDrawn="1"/>
        </p:nvCxnSpPr>
        <p:spPr>
          <a:xfrm>
            <a:off x="4772660" y="5276772"/>
            <a:ext cx="124346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0"/>
            <a:endCxn id="18" idx="4"/>
          </p:cNvCxnSpPr>
          <p:nvPr userDrawn="1"/>
        </p:nvCxnSpPr>
        <p:spPr>
          <a:xfrm flipV="1">
            <a:off x="4635500" y="4514772"/>
            <a:ext cx="0" cy="62484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0"/>
          </p:cNvCxnSpPr>
          <p:nvPr userDrawn="1"/>
        </p:nvCxnSpPr>
        <p:spPr>
          <a:xfrm flipV="1">
            <a:off x="8285480" y="762000"/>
            <a:ext cx="0" cy="61737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0"/>
            <a:endCxn id="16" idx="4"/>
          </p:cNvCxnSpPr>
          <p:nvPr userDrawn="1"/>
        </p:nvCxnSpPr>
        <p:spPr>
          <a:xfrm flipV="1">
            <a:off x="4635500" y="1188720"/>
            <a:ext cx="0" cy="89916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2"/>
            <a:endCxn id="17" idx="6"/>
          </p:cNvCxnSpPr>
          <p:nvPr userDrawn="1"/>
        </p:nvCxnSpPr>
        <p:spPr>
          <a:xfrm flipH="1">
            <a:off x="1092200" y="1051560"/>
            <a:ext cx="340614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4"/>
            <a:endCxn id="12" idx="0"/>
          </p:cNvCxnSpPr>
          <p:nvPr userDrawn="1"/>
        </p:nvCxnSpPr>
        <p:spPr>
          <a:xfrm>
            <a:off x="955040" y="1188720"/>
            <a:ext cx="0" cy="121920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7" idx="2"/>
          </p:cNvCxnSpPr>
          <p:nvPr userDrawn="1"/>
        </p:nvCxnSpPr>
        <p:spPr>
          <a:xfrm flipH="1">
            <a:off x="152400" y="1051560"/>
            <a:ext cx="66548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9" idx="0"/>
            <a:endCxn id="8" idx="3"/>
          </p:cNvCxnSpPr>
          <p:nvPr userDrawn="1"/>
        </p:nvCxnSpPr>
        <p:spPr>
          <a:xfrm rot="16200000" flipV="1">
            <a:off x="6325974" y="2943886"/>
            <a:ext cx="1375332" cy="577720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8" idx="0"/>
            <a:endCxn id="16" idx="6"/>
          </p:cNvCxnSpPr>
          <p:nvPr userDrawn="1"/>
        </p:nvCxnSpPr>
        <p:spPr>
          <a:xfrm rot="16200000" flipV="1">
            <a:off x="4944810" y="879410"/>
            <a:ext cx="1036320" cy="1380620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9" idx="2"/>
            <a:endCxn id="11" idx="2"/>
          </p:cNvCxnSpPr>
          <p:nvPr userDrawn="1"/>
        </p:nvCxnSpPr>
        <p:spPr>
          <a:xfrm rot="5400000" flipH="1" flipV="1">
            <a:off x="6485371" y="3034704"/>
            <a:ext cx="2617237" cy="982980"/>
          </a:xfrm>
          <a:prstGeom prst="bentConnector3">
            <a:avLst>
              <a:gd name="adj1" fmla="val -8734"/>
            </a:avLst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0" idx="4"/>
            <a:endCxn id="10" idx="1"/>
          </p:cNvCxnSpPr>
          <p:nvPr userDrawn="1"/>
        </p:nvCxnSpPr>
        <p:spPr>
          <a:xfrm rot="16200000" flipH="1">
            <a:off x="5967756" y="5599456"/>
            <a:ext cx="720168" cy="349120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3"/>
          </p:cNvCxnSpPr>
          <p:nvPr userDrawn="1"/>
        </p:nvCxnSpPr>
        <p:spPr>
          <a:xfrm>
            <a:off x="7965440" y="6134100"/>
            <a:ext cx="105156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" idx="2"/>
            <a:endCxn id="20" idx="0"/>
          </p:cNvCxnSpPr>
          <p:nvPr userDrawn="1"/>
        </p:nvCxnSpPr>
        <p:spPr>
          <a:xfrm>
            <a:off x="6153280" y="3002280"/>
            <a:ext cx="0" cy="213733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Table 3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94021215"/>
              </p:ext>
            </p:extLst>
          </p:nvPr>
        </p:nvGraphicFramePr>
        <p:xfrm>
          <a:off x="3296039" y="1371600"/>
          <a:ext cx="660400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20875947"/>
              </p:ext>
            </p:extLst>
          </p:nvPr>
        </p:nvGraphicFramePr>
        <p:xfrm>
          <a:off x="5384800" y="3232745"/>
          <a:ext cx="660400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68896881"/>
              </p:ext>
            </p:extLst>
          </p:nvPr>
        </p:nvGraphicFramePr>
        <p:xfrm>
          <a:off x="4699000" y="3114714"/>
          <a:ext cx="6604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37853438"/>
              </p:ext>
            </p:extLst>
          </p:nvPr>
        </p:nvGraphicFramePr>
        <p:xfrm>
          <a:off x="2032000" y="45720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418141972"/>
              </p:ext>
            </p:extLst>
          </p:nvPr>
        </p:nvGraphicFramePr>
        <p:xfrm>
          <a:off x="1104900" y="190500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1" name="Straight Arrow Connector 40"/>
          <p:cNvCxnSpPr>
            <a:endCxn id="12" idx="4"/>
          </p:cNvCxnSpPr>
          <p:nvPr userDrawn="1"/>
        </p:nvCxnSpPr>
        <p:spPr>
          <a:xfrm flipV="1">
            <a:off x="955040" y="2682240"/>
            <a:ext cx="0" cy="55050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le 4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1146647"/>
              </p:ext>
            </p:extLst>
          </p:nvPr>
        </p:nvGraphicFramePr>
        <p:xfrm>
          <a:off x="7366000" y="3270067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7748353"/>
              </p:ext>
            </p:extLst>
          </p:nvPr>
        </p:nvGraphicFramePr>
        <p:xfrm>
          <a:off x="4703147" y="1661315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23915310"/>
              </p:ext>
            </p:extLst>
          </p:nvPr>
        </p:nvGraphicFramePr>
        <p:xfrm>
          <a:off x="6239122" y="166116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5" name="Chord 44"/>
          <p:cNvSpPr/>
          <p:nvPr userDrawn="1"/>
        </p:nvSpPr>
        <p:spPr>
          <a:xfrm>
            <a:off x="5997420" y="4217592"/>
            <a:ext cx="311720" cy="320040"/>
          </a:xfrm>
          <a:prstGeom prst="chord">
            <a:avLst>
              <a:gd name="adj1" fmla="val 5542487"/>
              <a:gd name="adj2" fmla="val 16046626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hord 45"/>
          <p:cNvSpPr/>
          <p:nvPr userDrawn="1"/>
        </p:nvSpPr>
        <p:spPr>
          <a:xfrm>
            <a:off x="6011548" y="4235880"/>
            <a:ext cx="283464" cy="283464"/>
          </a:xfrm>
          <a:prstGeom prst="chord">
            <a:avLst>
              <a:gd name="adj1" fmla="val 4726873"/>
              <a:gd name="adj2" fmla="val 16885771"/>
            </a:avLst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18" idx="6"/>
            <a:endCxn id="9" idx="1"/>
          </p:cNvCxnSpPr>
          <p:nvPr userDrawn="1"/>
        </p:nvCxnSpPr>
        <p:spPr>
          <a:xfrm>
            <a:off x="4772660" y="4377612"/>
            <a:ext cx="195834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32784596"/>
              </p:ext>
            </p:extLst>
          </p:nvPr>
        </p:nvGraphicFramePr>
        <p:xfrm>
          <a:off x="1016000" y="286512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2253730"/>
              </p:ext>
            </p:extLst>
          </p:nvPr>
        </p:nvGraphicFramePr>
        <p:xfrm>
          <a:off x="243840" y="220980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85398000"/>
              </p:ext>
            </p:extLst>
          </p:nvPr>
        </p:nvGraphicFramePr>
        <p:xfrm>
          <a:off x="3683000" y="495300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41384530"/>
              </p:ext>
            </p:extLst>
          </p:nvPr>
        </p:nvGraphicFramePr>
        <p:xfrm>
          <a:off x="4699000" y="4618653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31623445"/>
              </p:ext>
            </p:extLst>
          </p:nvPr>
        </p:nvGraphicFramePr>
        <p:xfrm>
          <a:off x="5232400" y="495300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00842524"/>
              </p:ext>
            </p:extLst>
          </p:nvPr>
        </p:nvGraphicFramePr>
        <p:xfrm>
          <a:off x="5613400" y="554736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81933681"/>
              </p:ext>
            </p:extLst>
          </p:nvPr>
        </p:nvGraphicFramePr>
        <p:xfrm>
          <a:off x="8407400" y="274320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89171545"/>
              </p:ext>
            </p:extLst>
          </p:nvPr>
        </p:nvGraphicFramePr>
        <p:xfrm>
          <a:off x="8376816" y="102108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96784181"/>
              </p:ext>
            </p:extLst>
          </p:nvPr>
        </p:nvGraphicFramePr>
        <p:xfrm>
          <a:off x="8161020" y="5805739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7" name="TextBox 56"/>
          <p:cNvSpPr txBox="1"/>
          <p:nvPr userDrawn="1"/>
        </p:nvSpPr>
        <p:spPr>
          <a:xfrm>
            <a:off x="152400" y="609600"/>
            <a:ext cx="72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purge</a:t>
            </a:r>
          </a:p>
        </p:txBody>
      </p:sp>
      <p:sp>
        <p:nvSpPr>
          <p:cNvPr id="58" name="Rectangle 57"/>
          <p:cNvSpPr/>
          <p:nvPr userDrawn="1"/>
        </p:nvSpPr>
        <p:spPr>
          <a:xfrm>
            <a:off x="6705600" y="57468"/>
            <a:ext cx="2358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baseline="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Originally:</a:t>
            </a:r>
            <a:r>
              <a:rPr lang="en-US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$2190/min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59" name="Table 5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6153199"/>
              </p:ext>
            </p:extLst>
          </p:nvPr>
        </p:nvGraphicFramePr>
        <p:xfrm>
          <a:off x="237490" y="4084320"/>
          <a:ext cx="2752725" cy="265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$/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-85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-72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24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tter Original PF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Rectangle 40"/>
          <p:cNvSpPr/>
          <p:nvPr userDrawn="1"/>
        </p:nvSpPr>
        <p:spPr>
          <a:xfrm>
            <a:off x="6068268" y="0"/>
            <a:ext cx="3079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Originally: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$2190/min</a:t>
            </a:r>
            <a:endParaRPr lang="en-US" sz="2400" dirty="0">
              <a:solidFill>
                <a:srgbClr val="008000"/>
              </a:solidFill>
            </a:endParaRPr>
          </a:p>
        </p:txBody>
      </p:sp>
      <p:graphicFrame>
        <p:nvGraphicFramePr>
          <p:cNvPr id="43" name="Table 4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65675112"/>
              </p:ext>
            </p:extLst>
          </p:nvPr>
        </p:nvGraphicFramePr>
        <p:xfrm>
          <a:off x="237490" y="4084320"/>
          <a:ext cx="2752725" cy="265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$/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-85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-72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65" name="Group 64"/>
          <p:cNvGrpSpPr/>
          <p:nvPr userDrawn="1"/>
        </p:nvGrpSpPr>
        <p:grpSpPr>
          <a:xfrm>
            <a:off x="152400" y="400859"/>
            <a:ext cx="8933299" cy="6152341"/>
            <a:chOff x="152400" y="400859"/>
            <a:chExt cx="8933299" cy="6152341"/>
          </a:xfrm>
        </p:grpSpPr>
        <p:sp>
          <p:nvSpPr>
            <p:cNvPr id="6" name="Rectangle 5"/>
            <p:cNvSpPr/>
            <p:nvPr userDrawn="1"/>
          </p:nvSpPr>
          <p:spPr>
            <a:xfrm>
              <a:off x="1778000" y="1996440"/>
              <a:ext cx="1463040" cy="109728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1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i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6400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558178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70°C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731000" y="3920412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502400" y="5715000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3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553960" y="1379375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2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817880" y="240792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2" idx="6"/>
              <a:endCxn id="6" idx="1"/>
            </p:cNvCxnSpPr>
            <p:nvPr userDrawn="1"/>
          </p:nvCxnSpPr>
          <p:spPr>
            <a:xfrm>
              <a:off x="1092200" y="2545080"/>
              <a:ext cx="6858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12" idx="2"/>
            </p:cNvCxnSpPr>
            <p:nvPr userDrawn="1"/>
          </p:nvCxnSpPr>
          <p:spPr>
            <a:xfrm>
              <a:off x="152400" y="2545079"/>
              <a:ext cx="665480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6" idx="3"/>
              <a:endCxn id="7" idx="1"/>
            </p:cNvCxnSpPr>
            <p:nvPr userDrawn="1"/>
          </p:nvCxnSpPr>
          <p:spPr>
            <a:xfrm>
              <a:off x="3241040" y="2545080"/>
              <a:ext cx="8229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 userDrawn="1"/>
          </p:nvSpPr>
          <p:spPr>
            <a:xfrm>
              <a:off x="449834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81788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498340" y="424045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449834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01612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7" idx="2"/>
              <a:endCxn id="18" idx="0"/>
            </p:cNvCxnSpPr>
            <p:nvPr userDrawn="1"/>
          </p:nvCxnSpPr>
          <p:spPr>
            <a:xfrm>
              <a:off x="4635500" y="3002280"/>
              <a:ext cx="0" cy="12381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19" idx="2"/>
            </p:cNvCxnSpPr>
            <p:nvPr userDrawn="1"/>
          </p:nvCxnSpPr>
          <p:spPr>
            <a:xfrm>
              <a:off x="3626239" y="5276772"/>
              <a:ext cx="87210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6"/>
              <a:endCxn id="20" idx="2"/>
            </p:cNvCxnSpPr>
            <p:nvPr userDrawn="1"/>
          </p:nvCxnSpPr>
          <p:spPr>
            <a:xfrm>
              <a:off x="4772660" y="5276772"/>
              <a:ext cx="12434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9" idx="0"/>
              <a:endCxn id="18" idx="4"/>
            </p:cNvCxnSpPr>
            <p:nvPr userDrawn="1"/>
          </p:nvCxnSpPr>
          <p:spPr>
            <a:xfrm flipV="1">
              <a:off x="4635500" y="4514772"/>
              <a:ext cx="0" cy="6248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1" idx="0"/>
            </p:cNvCxnSpPr>
            <p:nvPr userDrawn="1"/>
          </p:nvCxnSpPr>
          <p:spPr>
            <a:xfrm flipV="1">
              <a:off x="8285480" y="762000"/>
              <a:ext cx="0" cy="61737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0"/>
              <a:endCxn id="16" idx="4"/>
            </p:cNvCxnSpPr>
            <p:nvPr userDrawn="1"/>
          </p:nvCxnSpPr>
          <p:spPr>
            <a:xfrm flipV="1">
              <a:off x="4635500" y="1188720"/>
              <a:ext cx="0" cy="899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6" idx="2"/>
              <a:endCxn id="17" idx="6"/>
            </p:cNvCxnSpPr>
            <p:nvPr userDrawn="1"/>
          </p:nvCxnSpPr>
          <p:spPr>
            <a:xfrm flipH="1">
              <a:off x="1092200" y="1051560"/>
              <a:ext cx="34061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7" idx="4"/>
              <a:endCxn id="12" idx="0"/>
            </p:cNvCxnSpPr>
            <p:nvPr userDrawn="1"/>
          </p:nvCxnSpPr>
          <p:spPr>
            <a:xfrm>
              <a:off x="955040" y="1188720"/>
              <a:ext cx="0" cy="1219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7" idx="2"/>
            </p:cNvCxnSpPr>
            <p:nvPr userDrawn="1"/>
          </p:nvCxnSpPr>
          <p:spPr>
            <a:xfrm flipH="1">
              <a:off x="152400" y="1051560"/>
              <a:ext cx="6654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9" idx="0"/>
              <a:endCxn id="8" idx="3"/>
            </p:cNvCxnSpPr>
            <p:nvPr userDrawn="1"/>
          </p:nvCxnSpPr>
          <p:spPr>
            <a:xfrm rot="16200000" flipV="1">
              <a:off x="6325974" y="2943886"/>
              <a:ext cx="1375332" cy="5777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8" idx="0"/>
              <a:endCxn id="16" idx="6"/>
            </p:cNvCxnSpPr>
            <p:nvPr userDrawn="1"/>
          </p:nvCxnSpPr>
          <p:spPr>
            <a:xfrm rot="16200000" flipV="1">
              <a:off x="4944810" y="879410"/>
              <a:ext cx="1036320" cy="13806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9" idx="2"/>
              <a:endCxn id="11" idx="2"/>
            </p:cNvCxnSpPr>
            <p:nvPr userDrawn="1"/>
          </p:nvCxnSpPr>
          <p:spPr>
            <a:xfrm rot="5400000" flipH="1" flipV="1">
              <a:off x="6485371" y="3034704"/>
              <a:ext cx="2617237" cy="982980"/>
            </a:xfrm>
            <a:prstGeom prst="bentConnector3">
              <a:avLst>
                <a:gd name="adj1" fmla="val -9953"/>
              </a:avLst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20" idx="4"/>
              <a:endCxn id="10" idx="1"/>
            </p:cNvCxnSpPr>
            <p:nvPr userDrawn="1"/>
          </p:nvCxnSpPr>
          <p:spPr>
            <a:xfrm rot="16200000" flipH="1">
              <a:off x="5967756" y="5599456"/>
              <a:ext cx="720168" cy="3491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0" idx="3"/>
            </p:cNvCxnSpPr>
            <p:nvPr userDrawn="1"/>
          </p:nvCxnSpPr>
          <p:spPr>
            <a:xfrm>
              <a:off x="7965440" y="6134100"/>
              <a:ext cx="10515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8" idx="2"/>
              <a:endCxn id="20" idx="0"/>
            </p:cNvCxnSpPr>
            <p:nvPr userDrawn="1"/>
          </p:nvCxnSpPr>
          <p:spPr>
            <a:xfrm>
              <a:off x="6153280" y="3002280"/>
              <a:ext cx="0" cy="21373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12" idx="4"/>
            </p:cNvCxnSpPr>
            <p:nvPr userDrawn="1"/>
          </p:nvCxnSpPr>
          <p:spPr>
            <a:xfrm flipV="1">
              <a:off x="955040" y="2682240"/>
              <a:ext cx="0" cy="55050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hord 36"/>
            <p:cNvSpPr/>
            <p:nvPr userDrawn="1"/>
          </p:nvSpPr>
          <p:spPr>
            <a:xfrm>
              <a:off x="5997420" y="4217592"/>
              <a:ext cx="311720" cy="320040"/>
            </a:xfrm>
            <a:prstGeom prst="chord">
              <a:avLst>
                <a:gd name="adj1" fmla="val 5542487"/>
                <a:gd name="adj2" fmla="val 16046626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hord 37"/>
            <p:cNvSpPr/>
            <p:nvPr userDrawn="1"/>
          </p:nvSpPr>
          <p:spPr>
            <a:xfrm>
              <a:off x="6011548" y="4235880"/>
              <a:ext cx="283464" cy="283464"/>
            </a:xfrm>
            <a:prstGeom prst="chord">
              <a:avLst>
                <a:gd name="adj1" fmla="val 4726873"/>
                <a:gd name="adj2" fmla="val 16885771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18" idx="6"/>
              <a:endCxn id="9" idx="1"/>
            </p:cNvCxnSpPr>
            <p:nvPr userDrawn="1"/>
          </p:nvCxnSpPr>
          <p:spPr>
            <a:xfrm>
              <a:off x="4772660" y="4377612"/>
              <a:ext cx="19583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 userDrawn="1"/>
          </p:nvSpPr>
          <p:spPr>
            <a:xfrm>
              <a:off x="152400" y="609600"/>
              <a:ext cx="727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purge</a:t>
              </a: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5297674" y="3177282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6133402" y="3054367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4635500" y="3002280"/>
              <a:ext cx="80021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5184945" y="4907440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8" name="TextBox 47"/>
            <p:cNvSpPr txBox="1"/>
            <p:nvPr userDrawn="1"/>
          </p:nvSpPr>
          <p:spPr>
            <a:xfrm>
              <a:off x="3620019" y="490744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(18)</a:t>
              </a:r>
            </a:p>
          </p:txBody>
        </p:sp>
        <p:sp>
          <p:nvSpPr>
            <p:cNvPr id="49" name="TextBox 48"/>
            <p:cNvSpPr txBox="1"/>
            <p:nvPr userDrawn="1"/>
          </p:nvSpPr>
          <p:spPr>
            <a:xfrm>
              <a:off x="4635500" y="45720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0" name="TextBox 49"/>
            <p:cNvSpPr txBox="1"/>
            <p:nvPr userDrawn="1"/>
          </p:nvSpPr>
          <p:spPr>
            <a:xfrm>
              <a:off x="5499585" y="5508404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(6)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1" name="TextBox 50"/>
            <p:cNvSpPr txBox="1"/>
            <p:nvPr userDrawn="1"/>
          </p:nvSpPr>
          <p:spPr>
            <a:xfrm>
              <a:off x="8094316" y="5764768"/>
              <a:ext cx="7938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2" name="TextBox 51"/>
            <p:cNvSpPr txBox="1"/>
            <p:nvPr userDrawn="1"/>
          </p:nvSpPr>
          <p:spPr>
            <a:xfrm>
              <a:off x="7302500" y="3274081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3" name="TextBox 52"/>
            <p:cNvSpPr txBox="1"/>
            <p:nvPr userDrawn="1"/>
          </p:nvSpPr>
          <p:spPr>
            <a:xfrm>
              <a:off x="8285480" y="2679114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(12)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8285480" y="1010043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(24)</a:t>
              </a:r>
            </a:p>
          </p:txBody>
        </p:sp>
        <p:sp>
          <p:nvSpPr>
            <p:cNvPr id="55" name="TextBox 54"/>
            <p:cNvSpPr txBox="1"/>
            <p:nvPr userDrawn="1"/>
          </p:nvSpPr>
          <p:spPr>
            <a:xfrm>
              <a:off x="6151529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 userDrawn="1"/>
          </p:nvSpPr>
          <p:spPr>
            <a:xfrm>
              <a:off x="4635500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 userDrawn="1"/>
          </p:nvSpPr>
          <p:spPr>
            <a:xfrm>
              <a:off x="3241040" y="1344751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8" name="Rectangle 57"/>
            <p:cNvSpPr/>
            <p:nvPr userDrawn="1"/>
          </p:nvSpPr>
          <p:spPr>
            <a:xfrm>
              <a:off x="2001830" y="400859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</p:txBody>
        </p:sp>
        <p:sp>
          <p:nvSpPr>
            <p:cNvPr id="59" name="Rectangle 58"/>
            <p:cNvSpPr/>
            <p:nvPr userDrawn="1"/>
          </p:nvSpPr>
          <p:spPr>
            <a:xfrm>
              <a:off x="1035360" y="1898748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173912" y="2175747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/>
            <p:cNvSpPr txBox="1"/>
            <p:nvPr userDrawn="1"/>
          </p:nvSpPr>
          <p:spPr>
            <a:xfrm>
              <a:off x="955040" y="281761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741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$ Original PF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Rectangle 40"/>
          <p:cNvSpPr/>
          <p:nvPr userDrawn="1"/>
        </p:nvSpPr>
        <p:spPr>
          <a:xfrm>
            <a:off x="6068268" y="0"/>
            <a:ext cx="3079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Originally: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$2190/min</a:t>
            </a:r>
            <a:endParaRPr lang="en-US" sz="2400" dirty="0">
              <a:solidFill>
                <a:srgbClr val="008000"/>
              </a:solidFill>
            </a:endParaRPr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152400" y="400859"/>
            <a:ext cx="8933299" cy="6152341"/>
            <a:chOff x="152400" y="400859"/>
            <a:chExt cx="8933299" cy="6152341"/>
          </a:xfrm>
        </p:grpSpPr>
        <p:sp>
          <p:nvSpPr>
            <p:cNvPr id="6" name="Rectangle 5"/>
            <p:cNvSpPr/>
            <p:nvPr userDrawn="1"/>
          </p:nvSpPr>
          <p:spPr>
            <a:xfrm>
              <a:off x="1778000" y="1996440"/>
              <a:ext cx="1463040" cy="109728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1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i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6400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558178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70°C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731000" y="3920412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502400" y="5715000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3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553960" y="1379375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2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817880" y="240792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2" idx="6"/>
              <a:endCxn id="6" idx="1"/>
            </p:cNvCxnSpPr>
            <p:nvPr userDrawn="1"/>
          </p:nvCxnSpPr>
          <p:spPr>
            <a:xfrm>
              <a:off x="1092200" y="2545080"/>
              <a:ext cx="6858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12" idx="2"/>
            </p:cNvCxnSpPr>
            <p:nvPr userDrawn="1"/>
          </p:nvCxnSpPr>
          <p:spPr>
            <a:xfrm>
              <a:off x="152400" y="2545079"/>
              <a:ext cx="665480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6" idx="3"/>
              <a:endCxn id="7" idx="1"/>
            </p:cNvCxnSpPr>
            <p:nvPr userDrawn="1"/>
          </p:nvCxnSpPr>
          <p:spPr>
            <a:xfrm>
              <a:off x="3241040" y="2545080"/>
              <a:ext cx="8229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 userDrawn="1"/>
          </p:nvSpPr>
          <p:spPr>
            <a:xfrm>
              <a:off x="449834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81788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498340" y="424045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449834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01612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7" idx="2"/>
              <a:endCxn id="18" idx="0"/>
            </p:cNvCxnSpPr>
            <p:nvPr userDrawn="1"/>
          </p:nvCxnSpPr>
          <p:spPr>
            <a:xfrm>
              <a:off x="4635500" y="3002280"/>
              <a:ext cx="0" cy="12381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19" idx="2"/>
            </p:cNvCxnSpPr>
            <p:nvPr userDrawn="1"/>
          </p:nvCxnSpPr>
          <p:spPr>
            <a:xfrm>
              <a:off x="3626239" y="5276772"/>
              <a:ext cx="87210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6"/>
              <a:endCxn id="20" idx="2"/>
            </p:cNvCxnSpPr>
            <p:nvPr userDrawn="1"/>
          </p:nvCxnSpPr>
          <p:spPr>
            <a:xfrm>
              <a:off x="4772660" y="5276772"/>
              <a:ext cx="12434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9" idx="0"/>
              <a:endCxn id="18" idx="4"/>
            </p:cNvCxnSpPr>
            <p:nvPr userDrawn="1"/>
          </p:nvCxnSpPr>
          <p:spPr>
            <a:xfrm flipV="1">
              <a:off x="4635500" y="4514772"/>
              <a:ext cx="0" cy="6248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1" idx="0"/>
            </p:cNvCxnSpPr>
            <p:nvPr userDrawn="1"/>
          </p:nvCxnSpPr>
          <p:spPr>
            <a:xfrm flipV="1">
              <a:off x="8285480" y="762000"/>
              <a:ext cx="0" cy="61737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0"/>
              <a:endCxn id="16" idx="4"/>
            </p:cNvCxnSpPr>
            <p:nvPr userDrawn="1"/>
          </p:nvCxnSpPr>
          <p:spPr>
            <a:xfrm flipV="1">
              <a:off x="4635500" y="1188720"/>
              <a:ext cx="0" cy="899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6" idx="2"/>
              <a:endCxn id="17" idx="6"/>
            </p:cNvCxnSpPr>
            <p:nvPr userDrawn="1"/>
          </p:nvCxnSpPr>
          <p:spPr>
            <a:xfrm flipH="1">
              <a:off x="1092200" y="1051560"/>
              <a:ext cx="34061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7" idx="4"/>
              <a:endCxn id="12" idx="0"/>
            </p:cNvCxnSpPr>
            <p:nvPr userDrawn="1"/>
          </p:nvCxnSpPr>
          <p:spPr>
            <a:xfrm>
              <a:off x="955040" y="1188720"/>
              <a:ext cx="0" cy="1219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7" idx="2"/>
            </p:cNvCxnSpPr>
            <p:nvPr userDrawn="1"/>
          </p:nvCxnSpPr>
          <p:spPr>
            <a:xfrm flipH="1">
              <a:off x="152400" y="1051560"/>
              <a:ext cx="6654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9" idx="0"/>
              <a:endCxn id="8" idx="3"/>
            </p:cNvCxnSpPr>
            <p:nvPr userDrawn="1"/>
          </p:nvCxnSpPr>
          <p:spPr>
            <a:xfrm rot="16200000" flipV="1">
              <a:off x="6325974" y="2943886"/>
              <a:ext cx="1375332" cy="5777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8" idx="0"/>
              <a:endCxn id="16" idx="6"/>
            </p:cNvCxnSpPr>
            <p:nvPr userDrawn="1"/>
          </p:nvCxnSpPr>
          <p:spPr>
            <a:xfrm rot="16200000" flipV="1">
              <a:off x="4944810" y="879410"/>
              <a:ext cx="1036320" cy="13806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9" idx="2"/>
              <a:endCxn id="11" idx="2"/>
            </p:cNvCxnSpPr>
            <p:nvPr userDrawn="1"/>
          </p:nvCxnSpPr>
          <p:spPr>
            <a:xfrm rot="5400000" flipH="1" flipV="1">
              <a:off x="6485371" y="3034704"/>
              <a:ext cx="2617237" cy="982980"/>
            </a:xfrm>
            <a:prstGeom prst="bentConnector3">
              <a:avLst>
                <a:gd name="adj1" fmla="val -9953"/>
              </a:avLst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20" idx="4"/>
              <a:endCxn id="10" idx="1"/>
            </p:cNvCxnSpPr>
            <p:nvPr userDrawn="1"/>
          </p:nvCxnSpPr>
          <p:spPr>
            <a:xfrm rot="16200000" flipH="1">
              <a:off x="5967756" y="5599456"/>
              <a:ext cx="720168" cy="3491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0" idx="3"/>
            </p:cNvCxnSpPr>
            <p:nvPr userDrawn="1"/>
          </p:nvCxnSpPr>
          <p:spPr>
            <a:xfrm>
              <a:off x="7965440" y="6134100"/>
              <a:ext cx="10515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8" idx="2"/>
              <a:endCxn id="20" idx="0"/>
            </p:cNvCxnSpPr>
            <p:nvPr userDrawn="1"/>
          </p:nvCxnSpPr>
          <p:spPr>
            <a:xfrm>
              <a:off x="6153280" y="3002280"/>
              <a:ext cx="0" cy="21373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12" idx="4"/>
            </p:cNvCxnSpPr>
            <p:nvPr userDrawn="1"/>
          </p:nvCxnSpPr>
          <p:spPr>
            <a:xfrm flipV="1">
              <a:off x="955040" y="2682240"/>
              <a:ext cx="0" cy="55050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hord 36"/>
            <p:cNvSpPr/>
            <p:nvPr userDrawn="1"/>
          </p:nvSpPr>
          <p:spPr>
            <a:xfrm>
              <a:off x="5997420" y="4217592"/>
              <a:ext cx="311720" cy="320040"/>
            </a:xfrm>
            <a:prstGeom prst="chord">
              <a:avLst>
                <a:gd name="adj1" fmla="val 5542487"/>
                <a:gd name="adj2" fmla="val 16046626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hord 37"/>
            <p:cNvSpPr/>
            <p:nvPr userDrawn="1"/>
          </p:nvSpPr>
          <p:spPr>
            <a:xfrm>
              <a:off x="6011548" y="4235880"/>
              <a:ext cx="283464" cy="283464"/>
            </a:xfrm>
            <a:prstGeom prst="chord">
              <a:avLst>
                <a:gd name="adj1" fmla="val 4726873"/>
                <a:gd name="adj2" fmla="val 16885771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18" idx="6"/>
              <a:endCxn id="9" idx="1"/>
            </p:cNvCxnSpPr>
            <p:nvPr userDrawn="1"/>
          </p:nvCxnSpPr>
          <p:spPr>
            <a:xfrm>
              <a:off x="4772660" y="4377612"/>
              <a:ext cx="19583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 userDrawn="1"/>
          </p:nvSpPr>
          <p:spPr>
            <a:xfrm>
              <a:off x="152400" y="609600"/>
              <a:ext cx="727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purge</a:t>
              </a: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5297674" y="3177282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6133402" y="3054367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4635500" y="3002280"/>
              <a:ext cx="80021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5184945" y="4907440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8" name="TextBox 47"/>
            <p:cNvSpPr txBox="1"/>
            <p:nvPr userDrawn="1"/>
          </p:nvSpPr>
          <p:spPr>
            <a:xfrm>
              <a:off x="3620019" y="490744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(18)</a:t>
              </a:r>
            </a:p>
          </p:txBody>
        </p:sp>
        <p:sp>
          <p:nvSpPr>
            <p:cNvPr id="49" name="TextBox 48"/>
            <p:cNvSpPr txBox="1"/>
            <p:nvPr userDrawn="1"/>
          </p:nvSpPr>
          <p:spPr>
            <a:xfrm>
              <a:off x="4635500" y="45720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0" name="TextBox 49"/>
            <p:cNvSpPr txBox="1"/>
            <p:nvPr userDrawn="1"/>
          </p:nvSpPr>
          <p:spPr>
            <a:xfrm>
              <a:off x="5499585" y="5508404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(6)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1" name="TextBox 50"/>
            <p:cNvSpPr txBox="1"/>
            <p:nvPr userDrawn="1"/>
          </p:nvSpPr>
          <p:spPr>
            <a:xfrm>
              <a:off x="8094316" y="5764768"/>
              <a:ext cx="7938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2" name="TextBox 51"/>
            <p:cNvSpPr txBox="1"/>
            <p:nvPr userDrawn="1"/>
          </p:nvSpPr>
          <p:spPr>
            <a:xfrm>
              <a:off x="7302500" y="3274081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3" name="TextBox 52"/>
            <p:cNvSpPr txBox="1"/>
            <p:nvPr userDrawn="1"/>
          </p:nvSpPr>
          <p:spPr>
            <a:xfrm>
              <a:off x="8285480" y="2679114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(12)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8285480" y="1010043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(24)</a:t>
              </a:r>
            </a:p>
          </p:txBody>
        </p:sp>
        <p:sp>
          <p:nvSpPr>
            <p:cNvPr id="55" name="TextBox 54"/>
            <p:cNvSpPr txBox="1"/>
            <p:nvPr userDrawn="1"/>
          </p:nvSpPr>
          <p:spPr>
            <a:xfrm>
              <a:off x="6151529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 userDrawn="1"/>
          </p:nvSpPr>
          <p:spPr>
            <a:xfrm>
              <a:off x="4635500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 userDrawn="1"/>
          </p:nvSpPr>
          <p:spPr>
            <a:xfrm>
              <a:off x="3241040" y="1344751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8" name="Rectangle 57"/>
            <p:cNvSpPr/>
            <p:nvPr userDrawn="1"/>
          </p:nvSpPr>
          <p:spPr>
            <a:xfrm>
              <a:off x="2001830" y="400859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</p:txBody>
        </p:sp>
        <p:sp>
          <p:nvSpPr>
            <p:cNvPr id="59" name="Rectangle 58"/>
            <p:cNvSpPr/>
            <p:nvPr userDrawn="1"/>
          </p:nvSpPr>
          <p:spPr>
            <a:xfrm>
              <a:off x="1035360" y="1898748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173912" y="2175747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/>
            <p:cNvSpPr txBox="1"/>
            <p:nvPr userDrawn="1"/>
          </p:nvSpPr>
          <p:spPr>
            <a:xfrm>
              <a:off x="955040" y="281761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63" name="Table 6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85608562"/>
              </p:ext>
            </p:extLst>
          </p:nvPr>
        </p:nvGraphicFramePr>
        <p:xfrm>
          <a:off x="38100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$414/min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$2604/min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$2604 - $414 = $2190/min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16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43B47-9F80-4E04-896C-CD54F1654000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9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png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A2D2F-D471-453E-8DBB-2AB01FD59F7D}"/>
              </a:ext>
            </a:extLst>
          </p:cNvPr>
          <p:cNvSpPr/>
          <p:nvPr/>
        </p:nvSpPr>
        <p:spPr>
          <a:xfrm>
            <a:off x="0" y="0"/>
            <a:ext cx="9144000" cy="6934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39A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FF"/>
                </a:solidFill>
                <a:latin typeface="Rockwell Light" panose="02040303020102020203" pitchFamily="18" charset="0"/>
              </a:rPr>
              <a:t>Exercise 3.114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854574"/>
            <a:ext cx="8458200" cy="1752601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sz="2800" dirty="0">
                <a:solidFill>
                  <a:srgbClr val="FFFFFF"/>
                </a:solidFill>
                <a:latin typeface="Century Gothic" panose="020B0502020202020204" pitchFamily="34" charset="0"/>
              </a:rPr>
              <a:t>Created by Angela Tang (‘18)</a:t>
            </a:r>
          </a:p>
          <a:p>
            <a:pPr algn="r"/>
            <a:r>
              <a:rPr lang="en-US" sz="2800" dirty="0">
                <a:solidFill>
                  <a:srgbClr val="FFFFFF"/>
                </a:solidFill>
                <a:latin typeface="Century Gothic" panose="020B0502020202020204" pitchFamily="34" charset="0"/>
              </a:rPr>
              <a:t>Revised by: Sydney Brannan (‘19),  Sabrina Chen (‘20), Apoorva Agarwal (‘21), Lucy Cadanau (‘22), Ariel Struzyk (‘23), Austin Kwan (‘24), Donovan Cho (’25) </a:t>
            </a:r>
          </a:p>
          <a:p>
            <a:pPr algn="r"/>
            <a:r>
              <a:rPr lang="en-US" sz="2800" dirty="0">
                <a:solidFill>
                  <a:srgbClr val="FFFFFF"/>
                </a:solidFill>
                <a:latin typeface="Century Gothic" panose="020B0502020202020204" pitchFamily="34" charset="0"/>
              </a:rPr>
              <a:t>Liam Gillespie (’26)</a:t>
            </a:r>
          </a:p>
          <a:p>
            <a:pPr algn="r"/>
            <a:endParaRPr lang="en-US" sz="2800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endParaRPr lang="en-US" sz="2800" dirty="0">
              <a:solidFill>
                <a:srgbClr val="FFFFFF"/>
              </a:solidFill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166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1FE826-8AF5-4AF0-76B0-6BBFAB344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841" y="1777403"/>
            <a:ext cx="7772400" cy="50091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12E986-B25D-4C96-B3FF-35D673586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9AD39"/>
                </a:solidFill>
              </a:rPr>
              <a:t>Improved Design </a:t>
            </a:r>
            <a:endParaRPr lang="en-US" dirty="0">
              <a:solidFill>
                <a:srgbClr val="39AD3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1BD1E-6F04-444E-B47F-082C6DB43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Only 2 reactors and 2 separators </a:t>
            </a:r>
          </a:p>
          <a:p>
            <a:r>
              <a:rPr lang="en-US" sz="2800" dirty="0"/>
              <a:t>Smaller Separator 2</a:t>
            </a:r>
          </a:p>
          <a:p>
            <a:r>
              <a:rPr lang="en-US" sz="2800" dirty="0"/>
              <a:t>Greater profit – leveraging prices of each component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8E3572-09B5-41D0-BE7D-62B56B5FB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76600"/>
            <a:ext cx="8113682" cy="350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27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9AD39"/>
                </a:solidFill>
              </a:rPr>
              <a:t>Analysis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023" y="1295400"/>
            <a:ext cx="8229600" cy="5181600"/>
          </a:xfrm>
        </p:spPr>
        <p:txBody>
          <a:bodyPr>
            <a:normAutofit/>
          </a:bodyPr>
          <a:lstStyle/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Eliminate a unit</a:t>
            </a:r>
          </a:p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Decrease flow rate through unit</a:t>
            </a:r>
          </a:p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800" dirty="0">
              <a:latin typeface="+mj-lt"/>
              <a:cs typeface="Times New Roman" panose="02020603050405020304" pitchFamily="18" charset="0"/>
            </a:endParaRPr>
          </a:p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Decrease reactant flow rate</a:t>
            </a:r>
          </a:p>
          <a:p>
            <a:pPr marL="571500" lvl="1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  <a:p>
            <a:pPr marL="171450" indent="-230188">
              <a:buFont typeface="Wingdings" panose="05000000000000000000" pitchFamily="2" charset="2"/>
              <a:buChar char="§"/>
            </a:pPr>
            <a:r>
              <a:rPr lang="en-US" sz="2800" dirty="0">
                <a:cs typeface="Times New Roman" panose="02020603050405020304" pitchFamily="18" charset="0"/>
              </a:rPr>
              <a:t>Most profitable products (or reactants!)</a:t>
            </a:r>
          </a:p>
          <a:p>
            <a:pPr marL="571500" lvl="1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6A0E098-3D24-4BFB-B7DF-BE413FB0A955}"/>
              </a:ext>
            </a:extLst>
          </p:cNvPr>
          <p:cNvGrpSpPr/>
          <p:nvPr/>
        </p:nvGrpSpPr>
        <p:grpSpPr>
          <a:xfrm>
            <a:off x="3200400" y="1378803"/>
            <a:ext cx="4397025" cy="830997"/>
            <a:chOff x="2713074" y="2861101"/>
            <a:chExt cx="4397025" cy="830997"/>
          </a:xfrm>
        </p:grpSpPr>
        <p:sp>
          <p:nvSpPr>
            <p:cNvPr id="4" name="TextBox 3"/>
            <p:cNvSpPr txBox="1"/>
            <p:nvPr/>
          </p:nvSpPr>
          <p:spPr>
            <a:xfrm>
              <a:off x="3124200" y="2861101"/>
              <a:ext cx="39858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Do I need to separate species?</a:t>
              </a:r>
            </a:p>
            <a:p>
              <a:r>
                <a:rPr lang="en-US" sz="2400" dirty="0"/>
                <a:t>Do I need to react species?</a:t>
              </a: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713074" y="31241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58747CD-B7A8-47E7-8740-2BEBA7F94925}"/>
              </a:ext>
            </a:extLst>
          </p:cNvPr>
          <p:cNvGrpSpPr/>
          <p:nvPr/>
        </p:nvGrpSpPr>
        <p:grpSpPr>
          <a:xfrm>
            <a:off x="3161414" y="2598003"/>
            <a:ext cx="5803023" cy="830997"/>
            <a:chOff x="2695475" y="4156501"/>
            <a:chExt cx="5803023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4156501"/>
              <a:ext cx="53742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Can I separate out more stuff earlier?</a:t>
              </a:r>
            </a:p>
            <a:p>
              <a:r>
                <a:rPr lang="en-US" sz="2400" dirty="0"/>
                <a:t>Can I combine streams after the unit?</a:t>
              </a: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2695475" y="44195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FF2CF6-699B-4EF4-90D5-3B80880900A7}"/>
              </a:ext>
            </a:extLst>
          </p:cNvPr>
          <p:cNvGrpSpPr/>
          <p:nvPr/>
        </p:nvGrpSpPr>
        <p:grpSpPr>
          <a:xfrm>
            <a:off x="2639109" y="3741003"/>
            <a:ext cx="6335961" cy="830997"/>
            <a:chOff x="2772135" y="5451902"/>
            <a:chExt cx="6335961" cy="830997"/>
          </a:xfrm>
        </p:grpSpPr>
        <p:sp>
          <p:nvSpPr>
            <p:cNvPr id="6" name="TextBox 5"/>
            <p:cNvSpPr txBox="1"/>
            <p:nvPr/>
          </p:nvSpPr>
          <p:spPr>
            <a:xfrm>
              <a:off x="3102935" y="5451902"/>
              <a:ext cx="60051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Maximize cost per reactant </a:t>
              </a:r>
            </a:p>
            <a:p>
              <a:r>
                <a:rPr lang="en-US" sz="2400" dirty="0"/>
                <a:t>Do I add a recycle?</a:t>
              </a: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2772135" y="5666663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9AD39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65F07408-26A8-354D-7ED0-75A19944F966}"/>
              </a:ext>
            </a:extLst>
          </p:cNvPr>
          <p:cNvSpPr txBox="1"/>
          <p:nvPr/>
        </p:nvSpPr>
        <p:spPr>
          <a:xfrm>
            <a:off x="1527304" y="5336866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rgbClr val="FF000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5994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9AD39"/>
                </a:solidFill>
                <a:latin typeface="Rockwell Light" panose="02040303020102020203" pitchFamily="18" charset="0"/>
              </a:rPr>
              <a:t>What we’re given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Chemical reactions and conversions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A + B </a:t>
            </a:r>
            <a:r>
              <a:rPr lang="en-US" sz="24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 2H	60%		</a:t>
            </a:r>
            <a:r>
              <a:rPr 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H + C  2P	100%</a:t>
            </a: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A + B  2K	30% </a:t>
            </a:r>
            <a:r>
              <a:rPr lang="en-US" sz="24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 + C  2X	90% (avoid!)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K + C  2Q	100%</a:t>
            </a: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P &amp; Q are inseparable</a:t>
            </a:r>
            <a:endParaRPr lang="en-US" sz="28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Process given is viable – molar flow rates are correct</a:t>
            </a:r>
          </a:p>
        </p:txBody>
      </p:sp>
    </p:spTree>
    <p:extLst>
      <p:ext uri="{BB962C8B-B14F-4D97-AF65-F5344CB8AC3E}">
        <p14:creationId xmlns:p14="http://schemas.microsoft.com/office/powerpoint/2010/main" val="286432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D5CFA-F176-4D0B-92D1-EEE2515E2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9AD39"/>
                </a:solidFill>
              </a:rPr>
              <a:t>Method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C8E7D6-0523-4202-AD53-D808DB812B34}"/>
              </a:ext>
            </a:extLst>
          </p:cNvPr>
          <p:cNvSpPr txBox="1"/>
          <p:nvPr/>
        </p:nvSpPr>
        <p:spPr>
          <a:xfrm>
            <a:off x="457200" y="1417638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/>
              <a:t>Determine Objective (what makes a process better?) </a:t>
            </a:r>
          </a:p>
          <a:p>
            <a:pPr marL="342900" indent="-342900">
              <a:buAutoNum type="arabicPeriod"/>
            </a:pPr>
            <a:r>
              <a:rPr lang="en-US" sz="2800" dirty="0"/>
              <a:t>Assess Original Design</a:t>
            </a:r>
          </a:p>
          <a:p>
            <a:pPr marL="342900" indent="-342900">
              <a:buAutoNum type="arabicPeriod"/>
            </a:pPr>
            <a:r>
              <a:rPr lang="en-US" sz="2800" dirty="0"/>
              <a:t>Make Incremental Changes (Step By Step)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Objective: </a:t>
            </a:r>
            <a:r>
              <a:rPr lang="en-US" sz="2800" dirty="0">
                <a:solidFill>
                  <a:srgbClr val="39AD39"/>
                </a:solidFill>
              </a:rPr>
              <a:t>INCREASE Profitability </a:t>
            </a:r>
            <a:r>
              <a:rPr lang="en-US" sz="2800" dirty="0"/>
              <a:t>= Revenue – Cost </a:t>
            </a:r>
          </a:p>
          <a:p>
            <a:pPr lvl="1"/>
            <a:r>
              <a:rPr lang="en-US" sz="2800" dirty="0"/>
              <a:t>Increase Revenue and/or Decrease Cost  </a:t>
            </a:r>
          </a:p>
          <a:p>
            <a:endParaRPr lang="en-US" sz="2800" dirty="0"/>
          </a:p>
          <a:p>
            <a:pPr marL="800100" lvl="1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63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1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39AD39"/>
                </a:solidFill>
              </a:rPr>
              <a:t>What can we change?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Improvements to reduce costs or increase revenue:</a:t>
            </a: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Eliminate a unit</a:t>
            </a: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Decrease unit size</a:t>
            </a: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Decrease reactants purchased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6A0E098-3D24-4BFB-B7DF-BE413FB0A955}"/>
              </a:ext>
            </a:extLst>
          </p:cNvPr>
          <p:cNvGrpSpPr/>
          <p:nvPr/>
        </p:nvGrpSpPr>
        <p:grpSpPr>
          <a:xfrm>
            <a:off x="1828801" y="2861101"/>
            <a:ext cx="5263699" cy="830997"/>
            <a:chOff x="2713074" y="2861101"/>
            <a:chExt cx="4397025" cy="830997"/>
          </a:xfrm>
        </p:grpSpPr>
        <p:sp>
          <p:nvSpPr>
            <p:cNvPr id="4" name="TextBox 3"/>
            <p:cNvSpPr txBox="1"/>
            <p:nvPr/>
          </p:nvSpPr>
          <p:spPr>
            <a:xfrm>
              <a:off x="3124200" y="2861101"/>
              <a:ext cx="39858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Do I need to separate species?</a:t>
              </a:r>
            </a:p>
            <a:p>
              <a:r>
                <a:rPr lang="en-US" sz="2400" dirty="0"/>
                <a:t>Do I need to react species?</a:t>
              </a: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713074" y="31241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58747CD-B7A8-47E7-8740-2BEBA7F94925}"/>
              </a:ext>
            </a:extLst>
          </p:cNvPr>
          <p:cNvGrpSpPr/>
          <p:nvPr/>
        </p:nvGrpSpPr>
        <p:grpSpPr>
          <a:xfrm>
            <a:off x="1828801" y="4156501"/>
            <a:ext cx="6669697" cy="830997"/>
            <a:chOff x="2695475" y="4156501"/>
            <a:chExt cx="5803023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4156501"/>
              <a:ext cx="53742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Can I separate out more species earlier?</a:t>
              </a:r>
            </a:p>
            <a:p>
              <a:r>
                <a:rPr lang="en-US" sz="2400" dirty="0"/>
                <a:t>Can I combine streams after the unit?</a:t>
              </a: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2695475" y="44195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FF2CF6-699B-4EF4-90D5-3B80880900A7}"/>
              </a:ext>
            </a:extLst>
          </p:cNvPr>
          <p:cNvGrpSpPr/>
          <p:nvPr/>
        </p:nvGrpSpPr>
        <p:grpSpPr>
          <a:xfrm>
            <a:off x="1828801" y="5451901"/>
            <a:ext cx="7060140" cy="830997"/>
            <a:chOff x="2721935" y="5451901"/>
            <a:chExt cx="6193465" cy="830997"/>
          </a:xfrm>
        </p:grpSpPr>
        <p:sp>
          <p:nvSpPr>
            <p:cNvPr id="6" name="TextBox 5"/>
            <p:cNvSpPr txBox="1"/>
            <p:nvPr/>
          </p:nvSpPr>
          <p:spPr>
            <a:xfrm>
              <a:off x="3102935" y="5451901"/>
              <a:ext cx="58124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Are we getting maximum profit from our reactants?</a:t>
              </a:r>
            </a:p>
            <a:p>
              <a:r>
                <a:rPr lang="en-US" sz="2400" dirty="0"/>
                <a:t>Do I add a recycle?</a:t>
              </a: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2721935" y="57149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316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0" y="0"/>
            <a:ext cx="2961132" cy="409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800100" y="296266"/>
            <a:ext cx="8257032" cy="6287413"/>
          </a:xfrm>
          <a:custGeom>
            <a:avLst/>
            <a:gdLst>
              <a:gd name="connsiteX0" fmla="*/ 0 w 8324850"/>
              <a:gd name="connsiteY0" fmla="*/ 38100 h 6324600"/>
              <a:gd name="connsiteX1" fmla="*/ 0 w 8324850"/>
              <a:gd name="connsiteY1" fmla="*/ 2343150 h 6324600"/>
              <a:gd name="connsiteX2" fmla="*/ 838200 w 8324850"/>
              <a:gd name="connsiteY2" fmla="*/ 2343150 h 6324600"/>
              <a:gd name="connsiteX3" fmla="*/ 838200 w 8324850"/>
              <a:gd name="connsiteY3" fmla="*/ 2857500 h 6324600"/>
              <a:gd name="connsiteX4" fmla="*/ 3638550 w 8324850"/>
              <a:gd name="connsiteY4" fmla="*/ 2857500 h 6324600"/>
              <a:gd name="connsiteX5" fmla="*/ 3638550 w 8324850"/>
              <a:gd name="connsiteY5" fmla="*/ 6324600 h 6324600"/>
              <a:gd name="connsiteX6" fmla="*/ 7277100 w 8324850"/>
              <a:gd name="connsiteY6" fmla="*/ 6324600 h 6324600"/>
              <a:gd name="connsiteX7" fmla="*/ 7277100 w 8324850"/>
              <a:gd name="connsiteY7" fmla="*/ 4914900 h 6324600"/>
              <a:gd name="connsiteX8" fmla="*/ 8324850 w 8324850"/>
              <a:gd name="connsiteY8" fmla="*/ 4914900 h 6324600"/>
              <a:gd name="connsiteX9" fmla="*/ 8324850 w 8324850"/>
              <a:gd name="connsiteY9" fmla="*/ 0 h 6324600"/>
              <a:gd name="connsiteX10" fmla="*/ 0 w 8324850"/>
              <a:gd name="connsiteY10" fmla="*/ 38100 h 63246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800100 h 6286500"/>
              <a:gd name="connsiteX10" fmla="*/ 0 w 8324850"/>
              <a:gd name="connsiteY10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0 w 8324850"/>
              <a:gd name="connsiteY10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4860471 w 8324850"/>
              <a:gd name="connsiteY10" fmla="*/ 190500 h 6286500"/>
              <a:gd name="connsiteX11" fmla="*/ 0 w 8324850"/>
              <a:gd name="connsiteY11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021614 w 8324850"/>
              <a:gd name="connsiteY10" fmla="*/ 45357 h 6286500"/>
              <a:gd name="connsiteX11" fmla="*/ 0 w 8324850"/>
              <a:gd name="connsiteY11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87902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87902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02576 w 8324850"/>
              <a:gd name="connsiteY11" fmla="*/ 35832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02576 w 8324850"/>
              <a:gd name="connsiteY11" fmla="*/ 35832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35913 w 8324850"/>
              <a:gd name="connsiteY11" fmla="*/ 35832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35913 w 8324850"/>
              <a:gd name="connsiteY11" fmla="*/ 12019 h 6286500"/>
              <a:gd name="connsiteX12" fmla="*/ 0 w 8324850"/>
              <a:gd name="connsiteY12" fmla="*/ 0 h 6286500"/>
              <a:gd name="connsiteX0" fmla="*/ 0 w 8324850"/>
              <a:gd name="connsiteY0" fmla="*/ 9525 h 6296025"/>
              <a:gd name="connsiteX1" fmla="*/ 0 w 8324850"/>
              <a:gd name="connsiteY1" fmla="*/ 2314575 h 6296025"/>
              <a:gd name="connsiteX2" fmla="*/ 838200 w 8324850"/>
              <a:gd name="connsiteY2" fmla="*/ 2314575 h 6296025"/>
              <a:gd name="connsiteX3" fmla="*/ 838200 w 8324850"/>
              <a:gd name="connsiteY3" fmla="*/ 2828925 h 6296025"/>
              <a:gd name="connsiteX4" fmla="*/ 3638550 w 8324850"/>
              <a:gd name="connsiteY4" fmla="*/ 2828925 h 6296025"/>
              <a:gd name="connsiteX5" fmla="*/ 3638550 w 8324850"/>
              <a:gd name="connsiteY5" fmla="*/ 6296025 h 6296025"/>
              <a:gd name="connsiteX6" fmla="*/ 7277100 w 8324850"/>
              <a:gd name="connsiteY6" fmla="*/ 6296025 h 6296025"/>
              <a:gd name="connsiteX7" fmla="*/ 7277100 w 8324850"/>
              <a:gd name="connsiteY7" fmla="*/ 4886325 h 6296025"/>
              <a:gd name="connsiteX8" fmla="*/ 8324850 w 8324850"/>
              <a:gd name="connsiteY8" fmla="*/ 4886325 h 6296025"/>
              <a:gd name="connsiteX9" fmla="*/ 8324850 w 8324850"/>
              <a:gd name="connsiteY9" fmla="*/ 911225 h 6296025"/>
              <a:gd name="connsiteX10" fmla="*/ 6132966 w 8324850"/>
              <a:gd name="connsiteY10" fmla="*/ 912358 h 6296025"/>
              <a:gd name="connsiteX11" fmla="*/ 6135913 w 8324850"/>
              <a:gd name="connsiteY11" fmla="*/ 21544 h 6296025"/>
              <a:gd name="connsiteX12" fmla="*/ 2019300 w 8324850"/>
              <a:gd name="connsiteY12" fmla="*/ 0 h 6296025"/>
              <a:gd name="connsiteX13" fmla="*/ 0 w 8324850"/>
              <a:gd name="connsiteY13" fmla="*/ 9525 h 6296025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2976017 h 6443117"/>
              <a:gd name="connsiteX4" fmla="*/ 3638550 w 8324850"/>
              <a:gd name="connsiteY4" fmla="*/ 2976017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68636 h 6443117"/>
              <a:gd name="connsiteX12" fmla="*/ 2019300 w 8324850"/>
              <a:gd name="connsiteY12" fmla="*/ 147092 h 6443117"/>
              <a:gd name="connsiteX13" fmla="*/ 0 w 8324850"/>
              <a:gd name="connsiteY13" fmla="*/ 0 h 6443117"/>
              <a:gd name="connsiteX0" fmla="*/ 0 w 8324850"/>
              <a:gd name="connsiteY0" fmla="*/ 46713 h 6489830"/>
              <a:gd name="connsiteX1" fmla="*/ 0 w 8324850"/>
              <a:gd name="connsiteY1" fmla="*/ 2508380 h 6489830"/>
              <a:gd name="connsiteX2" fmla="*/ 838200 w 8324850"/>
              <a:gd name="connsiteY2" fmla="*/ 2508380 h 6489830"/>
              <a:gd name="connsiteX3" fmla="*/ 838200 w 8324850"/>
              <a:gd name="connsiteY3" fmla="*/ 3022730 h 6489830"/>
              <a:gd name="connsiteX4" fmla="*/ 3638550 w 8324850"/>
              <a:gd name="connsiteY4" fmla="*/ 3022730 h 6489830"/>
              <a:gd name="connsiteX5" fmla="*/ 3638550 w 8324850"/>
              <a:gd name="connsiteY5" fmla="*/ 6489830 h 6489830"/>
              <a:gd name="connsiteX6" fmla="*/ 7277100 w 8324850"/>
              <a:gd name="connsiteY6" fmla="*/ 6489830 h 6489830"/>
              <a:gd name="connsiteX7" fmla="*/ 7277100 w 8324850"/>
              <a:gd name="connsiteY7" fmla="*/ 5080130 h 6489830"/>
              <a:gd name="connsiteX8" fmla="*/ 8324850 w 8324850"/>
              <a:gd name="connsiteY8" fmla="*/ 5080130 h 6489830"/>
              <a:gd name="connsiteX9" fmla="*/ 8324850 w 8324850"/>
              <a:gd name="connsiteY9" fmla="*/ 1105030 h 6489830"/>
              <a:gd name="connsiteX10" fmla="*/ 6132966 w 8324850"/>
              <a:gd name="connsiteY10" fmla="*/ 1106163 h 6489830"/>
              <a:gd name="connsiteX11" fmla="*/ 6135913 w 8324850"/>
              <a:gd name="connsiteY11" fmla="*/ 0 h 6489830"/>
              <a:gd name="connsiteX12" fmla="*/ 2019300 w 8324850"/>
              <a:gd name="connsiteY12" fmla="*/ 193805 h 6489830"/>
              <a:gd name="connsiteX13" fmla="*/ 0 w 8324850"/>
              <a:gd name="connsiteY13" fmla="*/ 46713 h 6489830"/>
              <a:gd name="connsiteX0" fmla="*/ 0 w 8324850"/>
              <a:gd name="connsiteY0" fmla="*/ 46713 h 6489830"/>
              <a:gd name="connsiteX1" fmla="*/ 0 w 8324850"/>
              <a:gd name="connsiteY1" fmla="*/ 2508380 h 6489830"/>
              <a:gd name="connsiteX2" fmla="*/ 838200 w 8324850"/>
              <a:gd name="connsiteY2" fmla="*/ 2508380 h 6489830"/>
              <a:gd name="connsiteX3" fmla="*/ 838200 w 8324850"/>
              <a:gd name="connsiteY3" fmla="*/ 3022730 h 6489830"/>
              <a:gd name="connsiteX4" fmla="*/ 3638550 w 8324850"/>
              <a:gd name="connsiteY4" fmla="*/ 3022730 h 6489830"/>
              <a:gd name="connsiteX5" fmla="*/ 3638550 w 8324850"/>
              <a:gd name="connsiteY5" fmla="*/ 6489830 h 6489830"/>
              <a:gd name="connsiteX6" fmla="*/ 7277100 w 8324850"/>
              <a:gd name="connsiteY6" fmla="*/ 6489830 h 6489830"/>
              <a:gd name="connsiteX7" fmla="*/ 7277100 w 8324850"/>
              <a:gd name="connsiteY7" fmla="*/ 5080130 h 6489830"/>
              <a:gd name="connsiteX8" fmla="*/ 8324850 w 8324850"/>
              <a:gd name="connsiteY8" fmla="*/ 5080130 h 6489830"/>
              <a:gd name="connsiteX9" fmla="*/ 8324850 w 8324850"/>
              <a:gd name="connsiteY9" fmla="*/ 1105030 h 6489830"/>
              <a:gd name="connsiteX10" fmla="*/ 6132966 w 8324850"/>
              <a:gd name="connsiteY10" fmla="*/ 1106163 h 6489830"/>
              <a:gd name="connsiteX11" fmla="*/ 6135913 w 8324850"/>
              <a:gd name="connsiteY11" fmla="*/ 0 h 6489830"/>
              <a:gd name="connsiteX12" fmla="*/ 0 w 8324850"/>
              <a:gd name="connsiteY12" fmla="*/ 46713 h 6489830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2976017 h 6443117"/>
              <a:gd name="connsiteX4" fmla="*/ 3638550 w 8324850"/>
              <a:gd name="connsiteY4" fmla="*/ 2976017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602487 h 6443117"/>
              <a:gd name="connsiteX4" fmla="*/ 3638550 w 8324850"/>
              <a:gd name="connsiteY4" fmla="*/ 2976017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602487 h 6443117"/>
              <a:gd name="connsiteX4" fmla="*/ 3638550 w 8324850"/>
              <a:gd name="connsiteY4" fmla="*/ 3563333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602487 h 6443117"/>
              <a:gd name="connsiteX4" fmla="*/ 3638550 w 8324850"/>
              <a:gd name="connsiteY4" fmla="*/ 3615538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093480 h 6443117"/>
              <a:gd name="connsiteX4" fmla="*/ 3638550 w 8324850"/>
              <a:gd name="connsiteY4" fmla="*/ 3615538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093480 h 6443117"/>
              <a:gd name="connsiteX4" fmla="*/ 3638550 w 8324850"/>
              <a:gd name="connsiteY4" fmla="*/ 3093480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093480 h 6443117"/>
              <a:gd name="connsiteX4" fmla="*/ 3638550 w 8324850"/>
              <a:gd name="connsiteY4" fmla="*/ 3093480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5582793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18295 h 6461412"/>
              <a:gd name="connsiteX1" fmla="*/ 0 w 8324850"/>
              <a:gd name="connsiteY1" fmla="*/ 2479962 h 6461412"/>
              <a:gd name="connsiteX2" fmla="*/ 838200 w 8324850"/>
              <a:gd name="connsiteY2" fmla="*/ 2479962 h 6461412"/>
              <a:gd name="connsiteX3" fmla="*/ 838200 w 8324850"/>
              <a:gd name="connsiteY3" fmla="*/ 3111775 h 6461412"/>
              <a:gd name="connsiteX4" fmla="*/ 3638550 w 8324850"/>
              <a:gd name="connsiteY4" fmla="*/ 3111775 h 6461412"/>
              <a:gd name="connsiteX5" fmla="*/ 3638550 w 8324850"/>
              <a:gd name="connsiteY5" fmla="*/ 6461412 h 6461412"/>
              <a:gd name="connsiteX6" fmla="*/ 7277100 w 8324850"/>
              <a:gd name="connsiteY6" fmla="*/ 6461412 h 6461412"/>
              <a:gd name="connsiteX7" fmla="*/ 7277100 w 8324850"/>
              <a:gd name="connsiteY7" fmla="*/ 5051712 h 6461412"/>
              <a:gd name="connsiteX8" fmla="*/ 8324850 w 8324850"/>
              <a:gd name="connsiteY8" fmla="*/ 5051712 h 6461412"/>
              <a:gd name="connsiteX9" fmla="*/ 8324850 w 8324850"/>
              <a:gd name="connsiteY9" fmla="*/ 1076612 h 6461412"/>
              <a:gd name="connsiteX10" fmla="*/ 5582793 w 8324850"/>
              <a:gd name="connsiteY10" fmla="*/ 1077745 h 6461412"/>
              <a:gd name="connsiteX11" fmla="*/ 5585741 w 8324850"/>
              <a:gd name="connsiteY11" fmla="*/ 0 h 6461412"/>
              <a:gd name="connsiteX12" fmla="*/ 0 w 8324850"/>
              <a:gd name="connsiteY12" fmla="*/ 18295 h 646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324850" h="6461412">
                <a:moveTo>
                  <a:pt x="0" y="18295"/>
                </a:moveTo>
                <a:lnTo>
                  <a:pt x="0" y="2479962"/>
                </a:lnTo>
                <a:lnTo>
                  <a:pt x="838200" y="2479962"/>
                </a:lnTo>
                <a:lnTo>
                  <a:pt x="838200" y="3111775"/>
                </a:lnTo>
                <a:lnTo>
                  <a:pt x="3638550" y="3111775"/>
                </a:lnTo>
                <a:lnTo>
                  <a:pt x="3638550" y="6461412"/>
                </a:lnTo>
                <a:lnTo>
                  <a:pt x="7277100" y="6461412"/>
                </a:lnTo>
                <a:lnTo>
                  <a:pt x="7277100" y="5051712"/>
                </a:lnTo>
                <a:lnTo>
                  <a:pt x="8324850" y="5051712"/>
                </a:lnTo>
                <a:lnTo>
                  <a:pt x="8324850" y="1076612"/>
                </a:lnTo>
                <a:cubicBezTo>
                  <a:pt x="7757432" y="1064970"/>
                  <a:pt x="6512313" y="1074874"/>
                  <a:pt x="5582793" y="1077745"/>
                </a:cubicBezTo>
                <a:cubicBezTo>
                  <a:pt x="5584683" y="339709"/>
                  <a:pt x="5578030" y="575507"/>
                  <a:pt x="5585741" y="0"/>
                </a:cubicBezTo>
                <a:lnTo>
                  <a:pt x="0" y="18295"/>
                </a:lnTo>
                <a:close/>
              </a:path>
            </a:pathLst>
          </a:custGeom>
          <a:solidFill>
            <a:srgbClr val="FFFFFF">
              <a:alpha val="84706"/>
            </a:srgbClr>
          </a:solidFill>
          <a:ln w="28575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732502"/>
              </p:ext>
            </p:extLst>
          </p:nvPr>
        </p:nvGraphicFramePr>
        <p:xfrm>
          <a:off x="38100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$414/min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$2604/min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$2604 - $414 = $2190/min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-533400"/>
            <a:ext cx="8229600" cy="411162"/>
          </a:xfrm>
        </p:spPr>
        <p:txBody>
          <a:bodyPr>
            <a:noAutofit/>
          </a:bodyPr>
          <a:lstStyle/>
          <a:p>
            <a:pPr algn="l"/>
            <a:r>
              <a:rPr lang="en-US" sz="2000" dirty="0"/>
              <a:t>Original Process</a:t>
            </a:r>
          </a:p>
        </p:txBody>
      </p:sp>
    </p:spTree>
    <p:extLst>
      <p:ext uri="{BB962C8B-B14F-4D97-AF65-F5344CB8AC3E}">
        <p14:creationId xmlns:p14="http://schemas.microsoft.com/office/powerpoint/2010/main" val="154442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686550" y="5867400"/>
            <a:ext cx="1097280" cy="7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42360" y="5029200"/>
            <a:ext cx="731520" cy="7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" y="7162800"/>
            <a:ext cx="2748701" cy="461665"/>
          </a:xfrm>
          <a:prstGeom prst="rect">
            <a:avLst/>
          </a:prstGeom>
          <a:solidFill>
            <a:srgbClr val="00B4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Maximize revenue?</a:t>
            </a:r>
          </a:p>
        </p:txBody>
      </p:sp>
      <p:sp>
        <p:nvSpPr>
          <p:cNvPr id="6" name="Oval 5">
            <a:hlinkClick r:id="rId3" action="ppaction://hlinksldjump"/>
          </p:cNvPr>
          <p:cNvSpPr/>
          <p:nvPr/>
        </p:nvSpPr>
        <p:spPr>
          <a:xfrm>
            <a:off x="4572000" y="990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hlinkClick r:id="rId4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>
          <a:xfrm>
            <a:off x="449826" y="-1143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Ask</a:t>
            </a:r>
            <a:r>
              <a:rPr lang="en-US" sz="2000" baseline="0" dirty="0"/>
              <a:t> for suggestions</a:t>
            </a:r>
            <a:endParaRPr lang="en-US" sz="2000" dirty="0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6686550" y="6096000"/>
            <a:ext cx="1097280" cy="3048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hlinkClick r:id="rId6" action="ppaction://hlinksldjump"/>
            <a:extLst>
              <a:ext uri="{FF2B5EF4-FFF2-40B4-BE49-F238E27FC236}">
                <a16:creationId xmlns:a16="http://schemas.microsoft.com/office/drawing/2014/main" id="{AE91FF35-56E1-4F96-A45D-D1BE0BE8C2C4}"/>
              </a:ext>
            </a:extLst>
          </p:cNvPr>
          <p:cNvSpPr/>
          <p:nvPr/>
        </p:nvSpPr>
        <p:spPr>
          <a:xfrm>
            <a:off x="8839200" y="6477000"/>
            <a:ext cx="3048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DC2D2B8C-31EE-2B1E-9A92-078152CC8C1B}"/>
              </a:ext>
            </a:extLst>
          </p:cNvPr>
          <p:cNvSpPr/>
          <p:nvPr/>
        </p:nvSpPr>
        <p:spPr>
          <a:xfrm>
            <a:off x="1" y="3657600"/>
            <a:ext cx="3323158" cy="32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4000" y="2087880"/>
            <a:ext cx="1143000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70°C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181474" y="866775"/>
            <a:ext cx="3867150" cy="3495675"/>
            <a:chOff x="4181474" y="866775"/>
            <a:chExt cx="3867150" cy="3495675"/>
          </a:xfrm>
        </p:grpSpPr>
        <p:sp>
          <p:nvSpPr>
            <p:cNvPr id="3" name="Freeform 2"/>
            <p:cNvSpPr/>
            <p:nvPr/>
          </p:nvSpPr>
          <p:spPr>
            <a:xfrm>
              <a:off x="4181474" y="866775"/>
              <a:ext cx="3867150" cy="3495675"/>
            </a:xfrm>
            <a:custGeom>
              <a:avLst/>
              <a:gdLst>
                <a:gd name="connsiteX0" fmla="*/ 0 w 3257550"/>
                <a:gd name="connsiteY0" fmla="*/ 19050 h 3495675"/>
                <a:gd name="connsiteX1" fmla="*/ 9525 w 3257550"/>
                <a:gd name="connsiteY1" fmla="*/ 361950 h 3495675"/>
                <a:gd name="connsiteX2" fmla="*/ 533400 w 3257550"/>
                <a:gd name="connsiteY2" fmla="*/ 361950 h 3495675"/>
                <a:gd name="connsiteX3" fmla="*/ 552450 w 3257550"/>
                <a:gd name="connsiteY3" fmla="*/ 3495675 h 3495675"/>
                <a:gd name="connsiteX4" fmla="*/ 1562100 w 3257550"/>
                <a:gd name="connsiteY4" fmla="*/ 3486150 h 3495675"/>
                <a:gd name="connsiteX5" fmla="*/ 1885950 w 3257550"/>
                <a:gd name="connsiteY5" fmla="*/ 3028950 h 3495675"/>
                <a:gd name="connsiteX6" fmla="*/ 3257550 w 3257550"/>
                <a:gd name="connsiteY6" fmla="*/ 3028950 h 3495675"/>
                <a:gd name="connsiteX7" fmla="*/ 3228975 w 3257550"/>
                <a:gd name="connsiteY7" fmla="*/ 1581150 h 3495675"/>
                <a:gd name="connsiteX8" fmla="*/ 2295525 w 3257550"/>
                <a:gd name="connsiteY8" fmla="*/ 1552575 h 3495675"/>
                <a:gd name="connsiteX9" fmla="*/ 2057400 w 3257550"/>
                <a:gd name="connsiteY9" fmla="*/ 0 h 3495675"/>
                <a:gd name="connsiteX10" fmla="*/ 0 w 3257550"/>
                <a:gd name="connsiteY10" fmla="*/ 19050 h 3495675"/>
                <a:gd name="connsiteX0" fmla="*/ 0 w 3257550"/>
                <a:gd name="connsiteY0" fmla="*/ 19050 h 3495675"/>
                <a:gd name="connsiteX1" fmla="*/ 9525 w 3257550"/>
                <a:gd name="connsiteY1" fmla="*/ 361950 h 3495675"/>
                <a:gd name="connsiteX2" fmla="*/ 561975 w 3257550"/>
                <a:gd name="connsiteY2" fmla="*/ 1171575 h 3495675"/>
                <a:gd name="connsiteX3" fmla="*/ 552450 w 3257550"/>
                <a:gd name="connsiteY3" fmla="*/ 3495675 h 3495675"/>
                <a:gd name="connsiteX4" fmla="*/ 1562100 w 3257550"/>
                <a:gd name="connsiteY4" fmla="*/ 3486150 h 3495675"/>
                <a:gd name="connsiteX5" fmla="*/ 1885950 w 3257550"/>
                <a:gd name="connsiteY5" fmla="*/ 3028950 h 3495675"/>
                <a:gd name="connsiteX6" fmla="*/ 3257550 w 3257550"/>
                <a:gd name="connsiteY6" fmla="*/ 3028950 h 3495675"/>
                <a:gd name="connsiteX7" fmla="*/ 3228975 w 3257550"/>
                <a:gd name="connsiteY7" fmla="*/ 1581150 h 3495675"/>
                <a:gd name="connsiteX8" fmla="*/ 2295525 w 3257550"/>
                <a:gd name="connsiteY8" fmla="*/ 1552575 h 3495675"/>
                <a:gd name="connsiteX9" fmla="*/ 2057400 w 3257550"/>
                <a:gd name="connsiteY9" fmla="*/ 0 h 3495675"/>
                <a:gd name="connsiteX10" fmla="*/ 0 w 3257550"/>
                <a:gd name="connsiteY10" fmla="*/ 19050 h 3495675"/>
                <a:gd name="connsiteX0" fmla="*/ 600075 w 3857625"/>
                <a:gd name="connsiteY0" fmla="*/ 19050 h 3495675"/>
                <a:gd name="connsiteX1" fmla="*/ 0 w 3857625"/>
                <a:gd name="connsiteY1" fmla="*/ 1162050 h 3495675"/>
                <a:gd name="connsiteX2" fmla="*/ 1162050 w 3857625"/>
                <a:gd name="connsiteY2" fmla="*/ 1171575 h 3495675"/>
                <a:gd name="connsiteX3" fmla="*/ 1152525 w 3857625"/>
                <a:gd name="connsiteY3" fmla="*/ 3495675 h 3495675"/>
                <a:gd name="connsiteX4" fmla="*/ 2162175 w 3857625"/>
                <a:gd name="connsiteY4" fmla="*/ 3486150 h 3495675"/>
                <a:gd name="connsiteX5" fmla="*/ 2486025 w 3857625"/>
                <a:gd name="connsiteY5" fmla="*/ 3028950 h 3495675"/>
                <a:gd name="connsiteX6" fmla="*/ 3857625 w 3857625"/>
                <a:gd name="connsiteY6" fmla="*/ 3028950 h 3495675"/>
                <a:gd name="connsiteX7" fmla="*/ 3829050 w 3857625"/>
                <a:gd name="connsiteY7" fmla="*/ 1581150 h 3495675"/>
                <a:gd name="connsiteX8" fmla="*/ 2895600 w 3857625"/>
                <a:gd name="connsiteY8" fmla="*/ 1552575 h 3495675"/>
                <a:gd name="connsiteX9" fmla="*/ 2657475 w 3857625"/>
                <a:gd name="connsiteY9" fmla="*/ 0 h 3495675"/>
                <a:gd name="connsiteX10" fmla="*/ 600075 w 3857625"/>
                <a:gd name="connsiteY10" fmla="*/ 19050 h 3495675"/>
                <a:gd name="connsiteX0" fmla="*/ 0 w 3867150"/>
                <a:gd name="connsiteY0" fmla="*/ 19050 h 3495675"/>
                <a:gd name="connsiteX1" fmla="*/ 9525 w 3867150"/>
                <a:gd name="connsiteY1" fmla="*/ 1162050 h 3495675"/>
                <a:gd name="connsiteX2" fmla="*/ 1171575 w 3867150"/>
                <a:gd name="connsiteY2" fmla="*/ 1171575 h 3495675"/>
                <a:gd name="connsiteX3" fmla="*/ 1162050 w 3867150"/>
                <a:gd name="connsiteY3" fmla="*/ 3495675 h 3495675"/>
                <a:gd name="connsiteX4" fmla="*/ 2171700 w 3867150"/>
                <a:gd name="connsiteY4" fmla="*/ 3486150 h 3495675"/>
                <a:gd name="connsiteX5" fmla="*/ 2495550 w 3867150"/>
                <a:gd name="connsiteY5" fmla="*/ 3028950 h 3495675"/>
                <a:gd name="connsiteX6" fmla="*/ 3867150 w 3867150"/>
                <a:gd name="connsiteY6" fmla="*/ 3028950 h 3495675"/>
                <a:gd name="connsiteX7" fmla="*/ 3838575 w 3867150"/>
                <a:gd name="connsiteY7" fmla="*/ 1581150 h 3495675"/>
                <a:gd name="connsiteX8" fmla="*/ 2905125 w 3867150"/>
                <a:gd name="connsiteY8" fmla="*/ 1552575 h 3495675"/>
                <a:gd name="connsiteX9" fmla="*/ 2667000 w 3867150"/>
                <a:gd name="connsiteY9" fmla="*/ 0 h 3495675"/>
                <a:gd name="connsiteX10" fmla="*/ 0 w 3867150"/>
                <a:gd name="connsiteY10" fmla="*/ 19050 h 349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67150" h="3495675">
                  <a:moveTo>
                    <a:pt x="0" y="19050"/>
                  </a:moveTo>
                  <a:lnTo>
                    <a:pt x="9525" y="1162050"/>
                  </a:lnTo>
                  <a:lnTo>
                    <a:pt x="1171575" y="1171575"/>
                  </a:lnTo>
                  <a:lnTo>
                    <a:pt x="1162050" y="3495675"/>
                  </a:lnTo>
                  <a:lnTo>
                    <a:pt x="2171700" y="3486150"/>
                  </a:lnTo>
                  <a:lnTo>
                    <a:pt x="2495550" y="3028950"/>
                  </a:lnTo>
                  <a:lnTo>
                    <a:pt x="3867150" y="3028950"/>
                  </a:lnTo>
                  <a:lnTo>
                    <a:pt x="3838575" y="1581150"/>
                  </a:lnTo>
                  <a:lnTo>
                    <a:pt x="2905125" y="1552575"/>
                  </a:lnTo>
                  <a:lnTo>
                    <a:pt x="266700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FFFFF">
                <a:alpha val="8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648200" y="3048000"/>
              <a:ext cx="762000" cy="304800"/>
            </a:xfrm>
            <a:prstGeom prst="rect">
              <a:avLst/>
            </a:prstGeom>
            <a:solidFill>
              <a:srgbClr val="FFFFFF">
                <a:alpha val="8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867400" y="4391025"/>
            <a:ext cx="533400" cy="74295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302500" y="3274081"/>
            <a:ext cx="684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28600" algn="l"/>
              </a:tabLst>
            </a:pPr>
            <a:r>
              <a:rPr lang="en-US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(6)</a:t>
            </a:r>
          </a:p>
        </p:txBody>
      </p:sp>
      <p:cxnSp>
        <p:nvCxnSpPr>
          <p:cNvPr id="22" name="Elbow Connector 21"/>
          <p:cNvCxnSpPr>
            <a:stCxn id="2" idx="0"/>
          </p:cNvCxnSpPr>
          <p:nvPr/>
        </p:nvCxnSpPr>
        <p:spPr>
          <a:xfrm rot="16200000" flipV="1">
            <a:off x="2345690" y="-201930"/>
            <a:ext cx="1036320" cy="3543300"/>
          </a:xfrm>
          <a:prstGeom prst="bentConnector2">
            <a:avLst/>
          </a:prstGeom>
          <a:ln w="38100">
            <a:solidFill>
              <a:srgbClr val="0000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35500" y="1441548"/>
            <a:ext cx="684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	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28600" algn="l"/>
              </a:tabLst>
            </a:pPr>
            <a:r>
              <a:rPr lang="en-US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	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115049" y="1734234"/>
            <a:ext cx="742951" cy="3657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77352" y="1722119"/>
            <a:ext cx="742951" cy="36576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34950" y="728392"/>
            <a:ext cx="742951" cy="713155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/>
          <p:nvPr/>
        </p:nvCxnSpPr>
        <p:spPr>
          <a:xfrm rot="5400000">
            <a:off x="6118290" y="3955402"/>
            <a:ext cx="1219200" cy="1149220"/>
          </a:xfrm>
          <a:prstGeom prst="bentConnector3">
            <a:avLst>
              <a:gd name="adj1" fmla="val -35938"/>
            </a:avLst>
          </a:prstGeom>
          <a:ln w="38100">
            <a:solidFill>
              <a:srgbClr val="0000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hlinkClick r:id="rId3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449826" y="-1143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AB First</a:t>
            </a:r>
          </a:p>
        </p:txBody>
      </p:sp>
      <p:sp>
        <p:nvSpPr>
          <p:cNvPr id="21" name="Oval 20">
            <a:hlinkClick r:id="rId4" action="ppaction://hlinksldjump"/>
          </p:cNvPr>
          <p:cNvSpPr/>
          <p:nvPr/>
        </p:nvSpPr>
        <p:spPr>
          <a:xfrm>
            <a:off x="4572000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rId5" action="ppaction://hlinksldjump"/>
          </p:cNvPr>
          <p:cNvSpPr/>
          <p:nvPr/>
        </p:nvSpPr>
        <p:spPr>
          <a:xfrm>
            <a:off x="6686550" y="6096000"/>
            <a:ext cx="1097280" cy="3048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22AB16-9617-436D-A2FF-6674BC07264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10023"/>
          <a:stretch/>
        </p:blipFill>
        <p:spPr>
          <a:xfrm rot="1861632">
            <a:off x="5338706" y="1969586"/>
            <a:ext cx="2261635" cy="921983"/>
          </a:xfrm>
          <a:prstGeom prst="rect">
            <a:avLst/>
          </a:prstGeom>
        </p:spPr>
      </p:pic>
      <p:sp>
        <p:nvSpPr>
          <p:cNvPr id="6" name="Oval 5">
            <a:hlinkClick r:id="rId7" action="ppaction://hlinksldjump"/>
            <a:extLst>
              <a:ext uri="{FF2B5EF4-FFF2-40B4-BE49-F238E27FC236}">
                <a16:creationId xmlns:a16="http://schemas.microsoft.com/office/drawing/2014/main" id="{50B66F44-FFA6-41AD-92B9-E494ABB95C12}"/>
              </a:ext>
            </a:extLst>
          </p:cNvPr>
          <p:cNvSpPr/>
          <p:nvPr/>
        </p:nvSpPr>
        <p:spPr>
          <a:xfrm>
            <a:off x="43427" y="44033"/>
            <a:ext cx="406399" cy="33696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B71C4180-39FF-19DA-87A2-996C74A0A5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77" y="4285144"/>
            <a:ext cx="3533861" cy="1963256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F8D96E9C-9D30-2809-EDE5-090739A6B02D}"/>
              </a:ext>
            </a:extLst>
          </p:cNvPr>
          <p:cNvSpPr/>
          <p:nvPr/>
        </p:nvSpPr>
        <p:spPr>
          <a:xfrm>
            <a:off x="43427" y="4876800"/>
            <a:ext cx="2471173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3F50C14-FABC-8F10-434A-BB2CB4ED7AE4}"/>
              </a:ext>
            </a:extLst>
          </p:cNvPr>
          <p:cNvSpPr/>
          <p:nvPr/>
        </p:nvSpPr>
        <p:spPr>
          <a:xfrm>
            <a:off x="43427" y="5029200"/>
            <a:ext cx="2471173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13C0D18-C3E0-5FC0-EBEB-C613618A90EE}"/>
              </a:ext>
            </a:extLst>
          </p:cNvPr>
          <p:cNvSpPr/>
          <p:nvPr/>
        </p:nvSpPr>
        <p:spPr>
          <a:xfrm>
            <a:off x="43427" y="5359032"/>
            <a:ext cx="2471173" cy="152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E9B02BD-512A-9361-689D-6891969E725F}"/>
              </a:ext>
            </a:extLst>
          </p:cNvPr>
          <p:cNvSpPr/>
          <p:nvPr/>
        </p:nvSpPr>
        <p:spPr>
          <a:xfrm>
            <a:off x="43427" y="5511432"/>
            <a:ext cx="2471173" cy="152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4A90CA1-C058-8F63-A135-BE54DD19BEC3}"/>
              </a:ext>
            </a:extLst>
          </p:cNvPr>
          <p:cNvSpPr/>
          <p:nvPr/>
        </p:nvSpPr>
        <p:spPr>
          <a:xfrm>
            <a:off x="4577352" y="3013401"/>
            <a:ext cx="742951" cy="3657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1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67 -4.81481E-6 L -3.33333E-6 -4.81481E-6 " pathEditMode="fixed" rAng="0" ptsTypes="AA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 animBg="1"/>
      <p:bldP spid="2" grpId="1" animBg="1"/>
      <p:bldP spid="11" grpId="0" animBg="1"/>
      <p:bldP spid="18" grpId="0"/>
      <p:bldP spid="7" grpId="0"/>
      <p:bldP spid="4" grpId="0" animBg="1"/>
      <p:bldP spid="4" grpId="1" animBg="1"/>
      <p:bldP spid="12" grpId="0" animBg="1"/>
      <p:bldP spid="12" grpId="1" animBg="1"/>
      <p:bldP spid="13" grpId="0" animBg="1"/>
      <p:bldP spid="13" grpId="1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4417805" y="3859452"/>
            <a:ext cx="902497" cy="114835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hlinkClick r:id="rId3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305800" y="2682240"/>
            <a:ext cx="742951" cy="36576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58000" y="4850984"/>
            <a:ext cx="1290320" cy="489544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148320" y="4953000"/>
            <a:ext cx="274320" cy="274320"/>
          </a:xfrm>
          <a:prstGeom prst="ellipse">
            <a:avLst/>
          </a:prstGeom>
          <a:solidFill>
            <a:srgbClr val="FFFFFF">
              <a:alpha val="80000"/>
            </a:srgb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Elbow Connector 20"/>
          <p:cNvCxnSpPr>
            <a:endCxn id="20" idx="2"/>
          </p:cNvCxnSpPr>
          <p:nvPr/>
        </p:nvCxnSpPr>
        <p:spPr>
          <a:xfrm rot="16200000" flipH="1">
            <a:off x="7597736" y="4539576"/>
            <a:ext cx="255348" cy="845820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0" idx="6"/>
          </p:cNvCxnSpPr>
          <p:nvPr/>
        </p:nvCxnSpPr>
        <p:spPr>
          <a:xfrm flipH="1">
            <a:off x="8422640" y="5090160"/>
            <a:ext cx="64008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0" y="457568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	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(12)</a:t>
            </a:r>
            <a:endParaRPr lang="en-US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14981" y="4823143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	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(12)</a:t>
            </a:r>
            <a:endParaRPr lang="en-US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1" y="4530012"/>
            <a:ext cx="2222094" cy="1337388"/>
          </a:xfrm>
          <a:custGeom>
            <a:avLst/>
            <a:gdLst>
              <a:gd name="connsiteX0" fmla="*/ 0 w 1447800"/>
              <a:gd name="connsiteY0" fmla="*/ 0 h 1337388"/>
              <a:gd name="connsiteX1" fmla="*/ 1447800 w 1447800"/>
              <a:gd name="connsiteY1" fmla="*/ 0 h 1337388"/>
              <a:gd name="connsiteX2" fmla="*/ 1447800 w 1447800"/>
              <a:gd name="connsiteY2" fmla="*/ 1337388 h 1337388"/>
              <a:gd name="connsiteX3" fmla="*/ 0 w 1447800"/>
              <a:gd name="connsiteY3" fmla="*/ 1337388 h 1337388"/>
              <a:gd name="connsiteX4" fmla="*/ 0 w 1447800"/>
              <a:gd name="connsiteY4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1447800 w 2222094"/>
              <a:gd name="connsiteY3" fmla="*/ 1337388 h 1337388"/>
              <a:gd name="connsiteX4" fmla="*/ 0 w 2222094"/>
              <a:gd name="connsiteY4" fmla="*/ 1337388 h 1337388"/>
              <a:gd name="connsiteX5" fmla="*/ 0 w 2222094"/>
              <a:gd name="connsiteY5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2133599 w 2222094"/>
              <a:gd name="connsiteY3" fmla="*/ 440194 h 1337388"/>
              <a:gd name="connsiteX4" fmla="*/ 1447800 w 2222094"/>
              <a:gd name="connsiteY4" fmla="*/ 1337388 h 1337388"/>
              <a:gd name="connsiteX5" fmla="*/ 0 w 2222094"/>
              <a:gd name="connsiteY5" fmla="*/ 1337388 h 1337388"/>
              <a:gd name="connsiteX6" fmla="*/ 0 w 2222094"/>
              <a:gd name="connsiteY6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2133599 w 2222094"/>
              <a:gd name="connsiteY3" fmla="*/ 440194 h 1337388"/>
              <a:gd name="connsiteX4" fmla="*/ 1484670 w 2222094"/>
              <a:gd name="connsiteY4" fmla="*/ 499188 h 1337388"/>
              <a:gd name="connsiteX5" fmla="*/ 1447800 w 2222094"/>
              <a:gd name="connsiteY5" fmla="*/ 1337388 h 1337388"/>
              <a:gd name="connsiteX6" fmla="*/ 0 w 2222094"/>
              <a:gd name="connsiteY6" fmla="*/ 1337388 h 1337388"/>
              <a:gd name="connsiteX7" fmla="*/ 0 w 2222094"/>
              <a:gd name="connsiteY7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2177844 w 2222094"/>
              <a:gd name="connsiteY3" fmla="*/ 351703 h 1337388"/>
              <a:gd name="connsiteX4" fmla="*/ 1484670 w 2222094"/>
              <a:gd name="connsiteY4" fmla="*/ 499188 h 1337388"/>
              <a:gd name="connsiteX5" fmla="*/ 1447800 w 2222094"/>
              <a:gd name="connsiteY5" fmla="*/ 1337388 h 1337388"/>
              <a:gd name="connsiteX6" fmla="*/ 0 w 2222094"/>
              <a:gd name="connsiteY6" fmla="*/ 1337388 h 1337388"/>
              <a:gd name="connsiteX7" fmla="*/ 0 w 2222094"/>
              <a:gd name="connsiteY7" fmla="*/ 0 h 1337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094" h="1337388">
                <a:moveTo>
                  <a:pt x="0" y="0"/>
                </a:moveTo>
                <a:lnTo>
                  <a:pt x="1447800" y="0"/>
                </a:lnTo>
                <a:cubicBezTo>
                  <a:pt x="1445342" y="72990"/>
                  <a:pt x="2224547" y="-1505"/>
                  <a:pt x="2222089" y="71485"/>
                </a:cubicBezTo>
                <a:cubicBezTo>
                  <a:pt x="2094270" y="263214"/>
                  <a:pt x="2305663" y="159974"/>
                  <a:pt x="2177844" y="351703"/>
                </a:cubicBezTo>
                <a:cubicBezTo>
                  <a:pt x="2074605" y="484439"/>
                  <a:pt x="1587909" y="366452"/>
                  <a:pt x="1484670" y="499188"/>
                </a:cubicBezTo>
                <a:lnTo>
                  <a:pt x="1447800" y="1337388"/>
                </a:lnTo>
                <a:lnTo>
                  <a:pt x="0" y="133738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667249" y="4579620"/>
            <a:ext cx="742951" cy="36576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hlinkClick r:id="rId4" action="ppaction://hlinksldjump"/>
          </p:cNvPr>
          <p:cNvSpPr/>
          <p:nvPr/>
        </p:nvSpPr>
        <p:spPr>
          <a:xfrm>
            <a:off x="6515100" y="6115050"/>
            <a:ext cx="1600200" cy="3048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09705" y="-114925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AB First, C second</a:t>
            </a:r>
          </a:p>
        </p:txBody>
      </p:sp>
      <p:cxnSp>
        <p:nvCxnSpPr>
          <p:cNvPr id="29" name="Elbow Connector 28"/>
          <p:cNvCxnSpPr/>
          <p:nvPr/>
        </p:nvCxnSpPr>
        <p:spPr>
          <a:xfrm rot="16200000" flipH="1">
            <a:off x="4995584" y="2642196"/>
            <a:ext cx="1375332" cy="2095500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hlinkClick r:id="rId5" action="ppaction://hlinksldjump"/>
            <a:extLst>
              <a:ext uri="{FF2B5EF4-FFF2-40B4-BE49-F238E27FC236}">
                <a16:creationId xmlns:a16="http://schemas.microsoft.com/office/drawing/2014/main" id="{32EB6A60-B911-4699-92C2-184E7BA2ECF3}"/>
              </a:ext>
            </a:extLst>
          </p:cNvPr>
          <p:cNvSpPr/>
          <p:nvPr/>
        </p:nvSpPr>
        <p:spPr>
          <a:xfrm>
            <a:off x="43427" y="44033"/>
            <a:ext cx="406399" cy="33696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6" grpId="0" animBg="1"/>
      <p:bldP spid="16" grpId="1" animBg="1"/>
      <p:bldP spid="17" grpId="0" animBg="1"/>
      <p:bldP spid="20" grpId="0" animBg="1"/>
      <p:bldP spid="24" grpId="0"/>
      <p:bldP spid="25" grpId="0"/>
      <p:bldP spid="5" grpId="0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>
            <a:hlinkClick r:id="rId3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6172200"/>
            <a:ext cx="2711449" cy="304800"/>
          </a:xfrm>
          <a:prstGeom prst="roundRect">
            <a:avLst/>
          </a:prstGeom>
          <a:noFill/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52399" y="5562600"/>
            <a:ext cx="2711449" cy="304800"/>
          </a:xfrm>
          <a:prstGeom prst="roundRect">
            <a:avLst/>
          </a:prstGeom>
          <a:noFill/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52398" y="4953000"/>
            <a:ext cx="2711449" cy="304800"/>
          </a:xfrm>
          <a:prstGeom prst="roundRect">
            <a:avLst/>
          </a:prstGeom>
          <a:noFill/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277149"/>
              </p:ext>
            </p:extLst>
          </p:nvPr>
        </p:nvGraphicFramePr>
        <p:xfrm>
          <a:off x="36576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$414/min</a:t>
                      </a:r>
                      <a:endParaRPr lang="en-US" sz="16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$2604/min</a:t>
                      </a:r>
                      <a:endParaRPr lang="en-US" sz="16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$2604 - $414 = $2190/min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494932"/>
              </p:ext>
            </p:extLst>
          </p:nvPr>
        </p:nvGraphicFramePr>
        <p:xfrm>
          <a:off x="38100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$300/min</a:t>
                      </a:r>
                      <a:endParaRPr lang="en-US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$2646/min</a:t>
                      </a:r>
                      <a:endParaRPr lang="en-US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$2646 - $300 = $2346/min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3657600"/>
            <a:ext cx="36576" cy="60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117979" y="328282"/>
            <a:ext cx="30260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Improved: $2346/min</a:t>
            </a:r>
          </a:p>
        </p:txBody>
      </p:sp>
      <p:sp>
        <p:nvSpPr>
          <p:cNvPr id="36" name="Title 35"/>
          <p:cNvSpPr>
            <a:spLocks noGrp="1"/>
          </p:cNvSpPr>
          <p:nvPr>
            <p:ph type="title" idx="4294967295"/>
          </p:nvPr>
        </p:nvSpPr>
        <p:spPr>
          <a:xfrm>
            <a:off x="449826" y="-1143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AB</a:t>
            </a:r>
            <a:r>
              <a:rPr lang="en-US" sz="2000" baseline="0" dirty="0"/>
              <a:t> and C, reactor 3 third</a:t>
            </a:r>
            <a:endParaRPr lang="en-US" sz="2000" dirty="0"/>
          </a:p>
        </p:txBody>
      </p:sp>
      <p:sp>
        <p:nvSpPr>
          <p:cNvPr id="37" name="Right Arrow 36">
            <a:hlinkClick r:id="" action="ppaction://noaction"/>
          </p:cNvPr>
          <p:cNvSpPr/>
          <p:nvPr/>
        </p:nvSpPr>
        <p:spPr>
          <a:xfrm>
            <a:off x="8148321" y="6477000"/>
            <a:ext cx="914399" cy="2286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1038" y="905363"/>
            <a:ext cx="4520701" cy="2976217"/>
          </a:xfrm>
          <a:prstGeom prst="rect">
            <a:avLst/>
          </a:prstGeom>
          <a:solidFill>
            <a:schemeClr val="bg1"/>
          </a:soli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3</a:t>
            </a:r>
          </a:p>
          <a:p>
            <a:pPr algn="ctr"/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2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 algn="ctr"/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371600" algn="l"/>
                <a:tab pos="2286000" algn="l"/>
              </a:tabLst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Reactants:	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(6) 	⇒ $114/min</a:t>
            </a:r>
          </a:p>
          <a:p>
            <a:pPr>
              <a:tabLst>
                <a:tab pos="1371600" algn="l"/>
                <a:tab pos="2286000" algn="l"/>
              </a:tabLst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(6) 	⇒ $246/min</a:t>
            </a:r>
          </a:p>
          <a:p>
            <a:pPr>
              <a:tabLst>
                <a:tab pos="1371600" algn="l"/>
                <a:tab pos="2286000" algn="l"/>
              </a:tabLst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Products: 	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(12) 	⇒ $204/min</a:t>
            </a:r>
          </a:p>
          <a:p>
            <a:pPr>
              <a:tabLst>
                <a:tab pos="1371600" algn="l"/>
                <a:tab pos="2286000" algn="l"/>
              </a:tabLst>
            </a:pP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1371600" algn="l"/>
                <a:tab pos="2286000" algn="l"/>
              </a:tabLst>
            </a:pPr>
            <a:r>
              <a:rPr lang="en-US" sz="2200" b="1" i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We’re losing $156/min!</a:t>
            </a:r>
          </a:p>
        </p:txBody>
      </p:sp>
      <p:pic>
        <p:nvPicPr>
          <p:cNvPr id="2050" name="Picture 2" descr="Image result for money drain">
            <a:extLst>
              <a:ext uri="{FF2B5EF4-FFF2-40B4-BE49-F238E27FC236}">
                <a16:creationId xmlns:a16="http://schemas.microsoft.com/office/drawing/2014/main" id="{EC27FA5E-D5E5-4B1D-91C8-16C72B72E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612" y="1380758"/>
            <a:ext cx="4485383" cy="235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>
            <a:hlinkClick r:id="rId5" action="ppaction://hlinksldjump"/>
            <a:extLst>
              <a:ext uri="{FF2B5EF4-FFF2-40B4-BE49-F238E27FC236}">
                <a16:creationId xmlns:a16="http://schemas.microsoft.com/office/drawing/2014/main" id="{8136B012-B18C-4C54-9E3E-2100A5081462}"/>
              </a:ext>
            </a:extLst>
          </p:cNvPr>
          <p:cNvSpPr/>
          <p:nvPr/>
        </p:nvSpPr>
        <p:spPr>
          <a:xfrm>
            <a:off x="43427" y="44033"/>
            <a:ext cx="406399" cy="33696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1FFDDBF-24AB-4CF3-A408-260B52D505E7}"/>
              </a:ext>
            </a:extLst>
          </p:cNvPr>
          <p:cNvSpPr/>
          <p:nvPr/>
        </p:nvSpPr>
        <p:spPr>
          <a:xfrm>
            <a:off x="3913390" y="5106742"/>
            <a:ext cx="5075524" cy="1530713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A99F1C-968A-456B-A41A-A949E7B8EFCF}"/>
              </a:ext>
            </a:extLst>
          </p:cNvPr>
          <p:cNvSpPr/>
          <p:nvPr/>
        </p:nvSpPr>
        <p:spPr>
          <a:xfrm>
            <a:off x="3552741" y="4544684"/>
            <a:ext cx="916414" cy="91641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671045D-0C52-4B07-AD63-E80D9529ABB1}"/>
              </a:ext>
            </a:extLst>
          </p:cNvPr>
          <p:cNvSpPr/>
          <p:nvPr/>
        </p:nvSpPr>
        <p:spPr>
          <a:xfrm>
            <a:off x="4982749" y="4957573"/>
            <a:ext cx="916414" cy="91641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7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27" grpId="0" animBg="1"/>
      <p:bldP spid="34" grpId="0"/>
      <p:bldP spid="6" grpId="0" animBg="1"/>
      <p:bldP spid="6" grpId="1" animBg="1"/>
      <p:bldP spid="14" grpId="0" animBg="1"/>
      <p:bldP spid="15" grpId="0" animBg="1"/>
      <p:bldP spid="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5426</TotalTime>
  <Words>1108</Words>
  <Application>Microsoft Macintosh PowerPoint</Application>
  <PresentationFormat>On-screen Show (4:3)</PresentationFormat>
  <Paragraphs>205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Bodoni MT</vt:lpstr>
      <vt:lpstr>Calibri</vt:lpstr>
      <vt:lpstr>Century Gothic</vt:lpstr>
      <vt:lpstr>Rockwell Light</vt:lpstr>
      <vt:lpstr>Times New Roman</vt:lpstr>
      <vt:lpstr>Wingdings</vt:lpstr>
      <vt:lpstr>Office Theme</vt:lpstr>
      <vt:lpstr>Exercise 3.114</vt:lpstr>
      <vt:lpstr>What we’re given</vt:lpstr>
      <vt:lpstr>Method </vt:lpstr>
      <vt:lpstr>What can we change?</vt:lpstr>
      <vt:lpstr>Original Process</vt:lpstr>
      <vt:lpstr>Ask for suggestions</vt:lpstr>
      <vt:lpstr>AB First</vt:lpstr>
      <vt:lpstr>AB First, C second</vt:lpstr>
      <vt:lpstr>AB and C, reactor 3 third</vt:lpstr>
      <vt:lpstr>Improved Design </vt:lpstr>
      <vt:lpstr>Analysis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Tang</dc:creator>
  <cp:lastModifiedBy>Liam Giddings Gillespie</cp:lastModifiedBy>
  <cp:revision>180</cp:revision>
  <dcterms:created xsi:type="dcterms:W3CDTF">2017-09-14T21:42:50Z</dcterms:created>
  <dcterms:modified xsi:type="dcterms:W3CDTF">2025-09-17T18:39:06Z</dcterms:modified>
</cp:coreProperties>
</file>