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79" r:id="rId6"/>
    <p:sldId id="280" r:id="rId7"/>
    <p:sldId id="261" r:id="rId8"/>
    <p:sldId id="262" r:id="rId9"/>
    <p:sldId id="281" r:id="rId10"/>
    <p:sldId id="263" r:id="rId11"/>
    <p:sldId id="264" r:id="rId12"/>
    <p:sldId id="265" r:id="rId13"/>
    <p:sldId id="271" r:id="rId14"/>
    <p:sldId id="272" r:id="rId15"/>
    <p:sldId id="274" r:id="rId16"/>
    <p:sldId id="275" r:id="rId17"/>
    <p:sldId id="276" r:id="rId18"/>
    <p:sldId id="267" r:id="rId19"/>
    <p:sldId id="278" r:id="rId20"/>
    <p:sldId id="33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5B9BD5"/>
    <a:srgbClr val="0FD719"/>
    <a:srgbClr val="FF00FF"/>
    <a:srgbClr val="FF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76947-D0A3-4ADC-B672-12F6E796EC94}" v="863" dt="2022-09-21T04:01:59.582"/>
    <p1510:client id="{14CD97DB-514E-B33A-9C22-926BF9D39A81}" v="3" dt="2022-09-21T00:29:48.748"/>
    <p1510:client id="{1A0667D2-4855-C210-9DB5-B640C8017C5C}" v="4" dt="2022-09-21T04:03:00.182"/>
    <p1510:client id="{AB4AF18C-EC31-3946-B77B-C376AF332D32}" v="2" dt="2022-09-21T02:18:54.785"/>
    <p1510:client id="{D26DCCD4-A0E3-462E-8C4E-AA5F422B5934}" v="6" dt="2022-09-26T03:38:33.876"/>
    <p1510:client id="{E5CCC470-C01C-C4D0-363B-255D1DE1C8ED}" v="41" dt="2022-09-21T16:44:59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84312" autoAdjust="0"/>
  </p:normalViewPr>
  <p:slideViewPr>
    <p:cSldViewPr snapToGrid="0">
      <p:cViewPr>
        <p:scale>
          <a:sx n="127" d="100"/>
          <a:sy n="127" d="100"/>
        </p:scale>
        <p:origin x="1304" y="-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CBE102-6685-B143-A6D1-4F396E46FA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4FC17-3980-9A44-9FF5-81C7C72D69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0663A0-7D74-4D9B-9AFF-5265C81E8C96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3EF6A5-B07D-9645-9902-CE92DEC90E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867C3-B141-A346-B58B-A7C03BE5EC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44F507-8145-4149-8BEE-08EDDE305A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78BB11-E20E-3D49-8502-76BEB164EE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655F7-7E7A-7944-A085-CCE30C7139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3A9A6F9-9614-467E-AB15-BC73954C53B7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FF9CEED-3F28-7448-B8CE-06EBE426EC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AE9D061-62BA-BB4E-8C00-C341AB0AB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95627-393C-AF43-AC4B-94A4BBCAC4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E9311-F462-F046-8266-84A16DAC9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07493C-F66C-46E4-9CD0-CCA7554F7F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913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3B7F5943-A858-4D9D-A3C4-2AF3724F5C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A4E85A5-5FF5-4C4F-A0A9-34D4F5A321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Calculate X and R coming into reactor 2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042DD30-D8C6-40A8-819D-B29A1AAEC4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57E0A4-2F14-4ACF-B94D-388E8321D831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 is twice of other reactants (A and 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683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Lets focus on producing some A first to prove that we can do it, and lets work from there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174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1B2D81A1-0070-47CB-A3A6-08CB9118D6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F7EF8A2-8287-4ABC-B3DD-79FD929C07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Separate A by </a:t>
            </a:r>
            <a:r>
              <a:rPr lang="en-US" altLang="en-US" dirty="0">
                <a:sym typeface="Wingdings" panose="05000000000000000000" pitchFamily="2" charset="2"/>
              </a:rPr>
              <a:t>converting B  Z </a:t>
            </a:r>
          </a:p>
          <a:p>
            <a:endParaRPr lang="en-US" altLang="en-US" dirty="0">
              <a:sym typeface="Wingdings" panose="05000000000000000000" pitchFamily="2" charset="2"/>
            </a:endParaRPr>
          </a:p>
          <a:p>
            <a:r>
              <a:rPr lang="en-US" altLang="en-US" dirty="0">
                <a:sym typeface="Wingdings" panose="05000000000000000000" pitchFamily="2" charset="2"/>
              </a:rPr>
              <a:t>Think about what comes out of our system  X comes out, and we know our reaction is reversible  can we use that to produce more A?</a:t>
            </a: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277F685-B2B5-4BF3-A54C-AADD5E178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67C5E0-BE22-4F94-AF20-A487EF0A1F3C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C769A21-92CC-4785-9634-3A2D20A0AB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112B9232-5808-4FD0-BF6D-094C213CAC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Recycling X improves the equilibrium of the A + R reaction. </a:t>
            </a:r>
          </a:p>
          <a:p>
            <a:endParaRPr lang="en-US" altLang="en-US" dirty="0"/>
          </a:p>
          <a:p>
            <a:r>
              <a:rPr lang="en-US" altLang="en-US" dirty="0"/>
              <a:t>BUT what if we took the X and turned it back to A?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BA48DD8-156D-48D1-BA9B-7726256166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8401C1-5A94-4360-84DC-1FD8325C749E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dirty="0">
                <a:sym typeface="Wingdings" panose="05000000000000000000" pitchFamily="2" charset="2"/>
              </a:rPr>
              <a:t> X to get it away from I 	THEN      X  A to get pure A</a:t>
            </a:r>
          </a:p>
          <a:p>
            <a:r>
              <a:rPr lang="en-US" altLang="en-US" dirty="0">
                <a:sym typeface="Wingdings" panose="05000000000000000000" pitchFamily="2" charset="2"/>
              </a:rPr>
              <a:t>Let’s leverage the reversible reaction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913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6B508AA4-DAEA-49E4-944E-D6A9F1626A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F8A48523-D85D-45F1-ABC6-0F805D0345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AutoNum type="arabicPeriod"/>
            </a:pPr>
            <a:r>
              <a:rPr lang="en-US" altLang="en-US" dirty="0"/>
              <a:t>Add reactor with inputs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our A and I out like before, produce 98% A stream</a:t>
            </a:r>
          </a:p>
          <a:p>
            <a:pPr marL="228600" indent="-228600">
              <a:buAutoNum type="arabicPeriod"/>
            </a:pPr>
            <a:r>
              <a:rPr lang="en-US" altLang="en-US" dirty="0"/>
              <a:t>Feed X into another reactor to convert it back to A!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A out to get pure A stream</a:t>
            </a:r>
          </a:p>
          <a:p>
            <a:pPr marL="228600" indent="-228600">
              <a:buAutoNum type="arabicPeriod"/>
            </a:pPr>
            <a:r>
              <a:rPr lang="en-US" altLang="en-US" dirty="0"/>
              <a:t>Separate R out to recycle</a:t>
            </a:r>
          </a:p>
          <a:p>
            <a:pPr marL="228600" indent="-228600">
              <a:buAutoNum type="arabicPeriod"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Can we make this EVEN better? Can I get all pure A? </a:t>
            </a:r>
            <a:r>
              <a:rPr lang="en-US" altLang="en-US" dirty="0">
                <a:sym typeface="Wingdings" panose="05000000000000000000" pitchFamily="2" charset="2"/>
              </a:rPr>
              <a:t> Let’s convert all A  X  A</a:t>
            </a:r>
            <a:endParaRPr lang="en-US" altLang="en-US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C7DCF4E5-4943-41A6-985D-B50DE8EEBD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1A16D8-64F2-4636-98A7-92BAEA06545B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feed A – I stream back to system, no way to I to exit our system!</a:t>
            </a:r>
          </a:p>
          <a:p>
            <a:r>
              <a:rPr lang="en-US" dirty="0"/>
              <a:t>We need to be careful and add a purge to remove our 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7493C-F66C-46E4-9CD0-CCA7554F7F9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708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AD7C274-D731-4980-A186-67C726B3C0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456008D-7D8D-41D3-839C-95AF197999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Take old system </a:t>
            </a:r>
            <a:r>
              <a:rPr lang="en-US" altLang="en-US" dirty="0">
                <a:sym typeface="Wingdings" panose="05000000000000000000" pitchFamily="2" charset="2"/>
              </a:rPr>
              <a:t> add purge to A – I stream (1:1) before recycling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9541298-5D1E-4A67-9868-1AE74BD23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8BCEB4-74B6-4F60-B0F3-03CBA5268C7E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F03325C-78A1-4339-AF0A-B244AAC94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CB507CE-0E4F-49B2-AF9F-EB5A16F899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7C4CD791-3ACC-4F5B-A4CB-6F6113302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EB81BB-6D4B-4ACE-83C8-9B416C8919B4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47526-E0E9-4EC1-89C3-0E0AA13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38992-57E5-4540-B669-582B808D1A2F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5A164-40C1-4487-B954-60F023EB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B87F4-867F-44D2-BEA3-9A5BA94E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348DF-9BE5-4B11-A433-BA9322A4F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4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5839-7278-41CB-AAF0-B0FB2606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C4CBE-AB06-40A0-A1FE-C21AC8F449FA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FB7A8-27CC-48F2-AA58-53C94DCF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4CD8D-4D6C-4E61-B1DA-88742ABF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875E3-2880-4D2D-9AB9-2F7719DD0D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08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6831-5E6C-459D-AC64-2BC2C061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3C7DF-2649-419D-9A95-7D779D888B54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F402-E142-4B12-857D-F145A5802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B43B-F2E9-47CA-A1D3-F0B0EBF8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7A339-7B4A-4FC6-9736-0D16F11092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3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EA95D-FE08-463B-ADAB-1B0F480C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8A25B-5F17-44F4-8B7E-B239AA8A96C7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9218D-29CD-403B-8829-8785806A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BC3C4-B9A9-4B68-95CD-303FAE5BE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31253-37CB-4E62-85A1-EA5EEFF36C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5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6A6C2-36F1-4E7A-93D7-DFBBB600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3501C-8986-4FDA-A10E-6A2A0C689189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8A021-B52D-489F-8CE8-88425656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1074F-227E-4CBE-81C2-730D46D1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6E0A0-55D8-45D3-9331-C145C38C2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1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BA1AA0-7F19-4319-B1E8-86EF39455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BAE1B-BF5E-4A21-AAEA-CDE339842E51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FB5DC7-4EAB-4D14-8C07-217DD4EA6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F1DA1-1D06-4DE8-8E41-08E9803A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36E19-CCAD-411F-BF70-2020CE1238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44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3BC6BD-9192-474D-A62E-6B224CDB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5D416-1BD2-4A96-9B39-5D312CEE7B36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0246E25-F12B-46F9-B6E8-716F5742F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D153CE-E7DC-4633-BF90-E4FD52A7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BFCA8-366D-44EF-9247-1DA233195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07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0D3C283-9458-4AD1-935E-CEE89D87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CC0F-4675-4E06-B8C2-3D921D9A4A75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30C3EF-98EA-4930-BBBF-A7EE9E85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3F88D4-9B31-499E-B63C-BA9C3962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13757-6B5D-42CA-8F15-C6FC31DB5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00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CC6578-2C52-4451-B633-98ABBBB6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110EB-5901-40A9-A8CA-CDD93DBBE97D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A34DF-09D2-4A71-A131-3025145D0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BC3A706-F740-4D4B-A4D8-211B360C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7C1E4-1417-4F08-9FC8-B50444D1F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17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B5448B-B44F-42C9-A29F-70B2B67AC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A94D3-19ED-4D2F-99D2-4DD0864207EA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D14C6C-BE98-4D6E-B9CF-39D480CC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FD4A94-DB7B-4170-9951-8083D47A2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C3388-E7AF-4AA9-825B-6A7EC1241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22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710C417-E724-4B33-B8B5-C76A9FFA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D45E-7CFD-4854-84F2-ED10FA7E802E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225B6D-7CFA-4E60-B296-BB311EC3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9E458D-C781-4258-9929-84B8589F1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06C4B-DE9C-47E8-AFFD-AFCCD0E1E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26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BECDC7-AA7F-468B-A1ED-86D56B8338D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93CD3DC-B75A-4C6A-8401-F9A800CFEC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77592-6212-F54D-9DCA-65914D2B7D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40F0CBF-F574-406D-8376-301EEDECC297}" type="datetimeFigureOut">
              <a:rPr lang="en-US"/>
              <a:pPr>
                <a:defRPr/>
              </a:pPr>
              <a:t>9/22/25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3EA4C-50D9-B744-8934-4AEF328A6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B3BA5-5D58-EC44-9DBA-D8CB20A74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027235E-29D6-4ADE-BCE8-F8832C4583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E1A1EDE6-39D4-4303-AF86-D5D92EFCC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9545" y="3205723"/>
            <a:ext cx="7772400" cy="13081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Exercise 3.121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BABD3237-B174-4BBA-995E-A84D96A2C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829" y="4687232"/>
            <a:ext cx="7354215" cy="1925637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Created by Ian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Slauch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(‘15) &amp; Tim Abbott (‘15)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Modified by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Jiamin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Zhang (</a:t>
            </a:r>
            <a:r>
              <a:rPr lang="fr-F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16), Robert Lee (‘17), Andy Luke (‘18), Olivia Young (‘19), Ian Morrison (‘20), Sarah Huang (‘22), Ariel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Struzyk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(‘23), Ailen Lao (‘23), Maggie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MacNeel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(‘24), Donovan Cho (‘25), Angel Liang (‘26)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5AFDE45-5F63-A853-59FA-C6E6C4991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468" y="357184"/>
            <a:ext cx="3770939" cy="29259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FF6E468-2DB1-91E5-2A01-D023C3B206A8}"/>
              </a:ext>
            </a:extLst>
          </p:cNvPr>
          <p:cNvSpPr txBox="1"/>
          <p:nvPr/>
        </p:nvSpPr>
        <p:spPr>
          <a:xfrm>
            <a:off x="4038921" y="1128592"/>
            <a:ext cx="1339902" cy="307777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1" dirty="0">
                <a:latin typeface="Arial"/>
                <a:cs typeface="Arial"/>
              </a:rPr>
              <a:t>Mathematica</a:t>
            </a:r>
            <a:endParaRPr lang="en-US" sz="1400" b="1"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84C122D-B1CD-4B48-9386-4EC17DBC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33338"/>
            <a:ext cx="8402637" cy="993775"/>
          </a:xfrm>
        </p:spPr>
        <p:txBody>
          <a:bodyPr/>
          <a:lstStyle/>
          <a:p>
            <a:pPr algn="ctr"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Improvement: Convert X to 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 separately</a:t>
            </a:r>
            <a:endParaRPr lang="en-US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3F09AB1-02B0-F4AE-9760-FDC2BF9EDC72}"/>
              </a:ext>
            </a:extLst>
          </p:cNvPr>
          <p:cNvGrpSpPr/>
          <p:nvPr/>
        </p:nvGrpSpPr>
        <p:grpSpPr>
          <a:xfrm>
            <a:off x="7109591" y="4151313"/>
            <a:ext cx="1432980" cy="2024062"/>
            <a:chOff x="7109591" y="4151313"/>
            <a:chExt cx="1432980" cy="20240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9344C5-338D-5B4D-94F2-AED02B68A36B}"/>
                </a:ext>
              </a:extLst>
            </p:cNvPr>
            <p:cNvSpPr/>
            <p:nvPr/>
          </p:nvSpPr>
          <p:spPr bwMode="auto">
            <a:xfrm>
              <a:off x="7118350" y="4649788"/>
              <a:ext cx="1122363" cy="94138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0156295-1E51-AF15-3F8B-289831593DBD}"/>
                </a:ext>
              </a:extLst>
            </p:cNvPr>
            <p:cNvGrpSpPr/>
            <p:nvPr/>
          </p:nvGrpSpPr>
          <p:grpSpPr>
            <a:xfrm>
              <a:off x="7109591" y="4151313"/>
              <a:ext cx="1432980" cy="2024062"/>
              <a:chOff x="7109591" y="4151313"/>
              <a:chExt cx="1432980" cy="2024062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D7FEC230-1383-8F4E-B94F-CE6086436E84}"/>
                  </a:ext>
                </a:extLst>
              </p:cNvPr>
              <p:cNvCxnSpPr>
                <a:stCxn id="6" idx="0"/>
                <a:endCxn id="11" idx="4"/>
              </p:cNvCxnSpPr>
              <p:nvPr/>
            </p:nvCxnSpPr>
            <p:spPr bwMode="auto">
              <a:xfrm flipV="1">
                <a:off x="7680325" y="4151313"/>
                <a:ext cx="9525" cy="49847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3BA9A993-87B4-4E40-9C28-7D9A79C03E00}"/>
                  </a:ext>
                </a:extLst>
              </p:cNvPr>
              <p:cNvCxnSpPr/>
              <p:nvPr/>
            </p:nvCxnSpPr>
            <p:spPr bwMode="auto">
              <a:xfrm>
                <a:off x="7724775" y="5584825"/>
                <a:ext cx="1588" cy="5905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6" name="TextBox 61">
                <a:extLst>
                  <a:ext uri="{FF2B5EF4-FFF2-40B4-BE49-F238E27FC236}">
                    <a16:creationId xmlns:a16="http://schemas.microsoft.com/office/drawing/2014/main" id="{1FA8BB9E-F20E-45BE-B434-368928382B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09591" y="4636780"/>
                <a:ext cx="1168891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145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30" name="TextBox 75">
                <a:extLst>
                  <a:ext uri="{FF2B5EF4-FFF2-40B4-BE49-F238E27FC236}">
                    <a16:creationId xmlns:a16="http://schemas.microsoft.com/office/drawing/2014/main" id="{91345595-177F-4295-8137-B2FC6D53D6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4218393"/>
                <a:ext cx="665840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</p:txBody>
          </p:sp>
          <p:sp>
            <p:nvSpPr>
              <p:cNvPr id="16431" name="TextBox 76">
                <a:extLst>
                  <a:ext uri="{FF2B5EF4-FFF2-40B4-BE49-F238E27FC236}">
                    <a16:creationId xmlns:a16="http://schemas.microsoft.com/office/drawing/2014/main" id="{3CEF959A-26CD-4DBC-8814-A1BEE2EE73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4794" y="5653817"/>
                <a:ext cx="817777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7562A4-9007-E037-C6AA-D4B8304F9E5F}"/>
              </a:ext>
            </a:extLst>
          </p:cNvPr>
          <p:cNvGrpSpPr/>
          <p:nvPr/>
        </p:nvGrpSpPr>
        <p:grpSpPr>
          <a:xfrm>
            <a:off x="5735638" y="1117600"/>
            <a:ext cx="2941637" cy="3033713"/>
            <a:chOff x="5735638" y="1117600"/>
            <a:chExt cx="2941637" cy="30337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E4A12E7-CB6D-834C-A436-441197AFCF3A}"/>
                </a:ext>
              </a:extLst>
            </p:cNvPr>
            <p:cNvSpPr/>
            <p:nvPr/>
          </p:nvSpPr>
          <p:spPr bwMode="auto">
            <a:xfrm>
              <a:off x="7131050" y="1871663"/>
              <a:ext cx="1120775" cy="96837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0E72948-BE96-0AD9-D447-6FA44F021CA6}"/>
                </a:ext>
              </a:extLst>
            </p:cNvPr>
            <p:cNvGrpSpPr/>
            <p:nvPr/>
          </p:nvGrpSpPr>
          <p:grpSpPr>
            <a:xfrm>
              <a:off x="5735638" y="1117600"/>
              <a:ext cx="2941637" cy="3033713"/>
              <a:chOff x="5735638" y="1117600"/>
              <a:chExt cx="2941637" cy="3033713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16347DFE-7910-9C45-B5C5-1A8DF654520E}"/>
                  </a:ext>
                </a:extLst>
              </p:cNvPr>
              <p:cNvSpPr/>
              <p:nvPr/>
            </p:nvSpPr>
            <p:spPr bwMode="auto">
              <a:xfrm>
                <a:off x="7553325" y="3879850"/>
                <a:ext cx="274638" cy="27146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19BBCDC6-11F5-4C44-A8FC-C788A61B94EB}"/>
                  </a:ext>
                </a:extLst>
              </p:cNvPr>
              <p:cNvCxnSpPr>
                <a:stCxn id="16415" idx="2"/>
                <a:endCxn id="11" idx="0"/>
              </p:cNvCxnSpPr>
              <p:nvPr/>
            </p:nvCxnSpPr>
            <p:spPr bwMode="auto">
              <a:xfrm>
                <a:off x="7689850" y="2868613"/>
                <a:ext cx="1588" cy="101123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474B9F33-9A23-F94E-9D44-62FE368916E1}"/>
                  </a:ext>
                </a:extLst>
              </p:cNvPr>
              <p:cNvCxnSpPr>
                <a:stCxn id="5" idx="0"/>
              </p:cNvCxnSpPr>
              <p:nvPr/>
            </p:nvCxnSpPr>
            <p:spPr bwMode="auto">
              <a:xfrm flipH="1" flipV="1">
                <a:off x="7680325" y="1117600"/>
                <a:ext cx="11113" cy="75406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DDCE55DC-734C-8242-B324-70CCB6568903}"/>
                  </a:ext>
                </a:extLst>
              </p:cNvPr>
              <p:cNvCxnSpPr>
                <a:stCxn id="11" idx="2"/>
                <a:endCxn id="4" idx="3"/>
              </p:cNvCxnSpPr>
              <p:nvPr/>
            </p:nvCxnSpPr>
            <p:spPr bwMode="auto">
              <a:xfrm flipH="1">
                <a:off x="5735638" y="4016375"/>
                <a:ext cx="1817687" cy="1587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5" name="TextBox 60">
                <a:extLst>
                  <a:ext uri="{FF2B5EF4-FFF2-40B4-BE49-F238E27FC236}">
                    <a16:creationId xmlns:a16="http://schemas.microsoft.com/office/drawing/2014/main" id="{5F935D35-8A09-466E-B323-34F225EFEF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18111" y="1945178"/>
                <a:ext cx="1143304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80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26" name="TextBox 71">
                <a:extLst>
                  <a:ext uri="{FF2B5EF4-FFF2-40B4-BE49-F238E27FC236}">
                    <a16:creationId xmlns:a16="http://schemas.microsoft.com/office/drawing/2014/main" id="{851026A4-0B4E-4B22-A38F-226B9F5BA3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9275" y="1176480"/>
                <a:ext cx="825002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A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I</a:t>
                </a:r>
              </a:p>
            </p:txBody>
          </p:sp>
          <p:sp>
            <p:nvSpPr>
              <p:cNvPr id="16427" name="TextBox 72">
                <a:extLst>
                  <a:ext uri="{FF2B5EF4-FFF2-40B4-BE49-F238E27FC236}">
                    <a16:creationId xmlns:a16="http://schemas.microsoft.com/office/drawing/2014/main" id="{F1E6EA15-DD29-4E95-AE78-7E109EAED4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2838991"/>
                <a:ext cx="93602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  <p:sp>
            <p:nvSpPr>
              <p:cNvPr id="16434" name="TextBox 79">
                <a:extLst>
                  <a:ext uri="{FF2B5EF4-FFF2-40B4-BE49-F238E27FC236}">
                    <a16:creationId xmlns:a16="http://schemas.microsoft.com/office/drawing/2014/main" id="{8ABA614C-DE0A-44C5-AADA-DE4CD7A1D3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6671" y="3145328"/>
                <a:ext cx="1014921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Z </a:t>
                </a:r>
              </a:p>
            </p:txBody>
          </p:sp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38905611-D163-41A1-8299-B967590C5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225" y="5181600"/>
            <a:ext cx="2441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We have pure A!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Revenue is now $1000/min, $500 from each product stream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8288CF89-6FD9-3647-AA92-34CC221D6E28}"/>
              </a:ext>
            </a:extLst>
          </p:cNvPr>
          <p:cNvSpPr/>
          <p:nvPr/>
        </p:nvSpPr>
        <p:spPr>
          <a:xfrm>
            <a:off x="339046" y="2637442"/>
            <a:ext cx="603250" cy="4968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FB2FB8A-876B-A3A8-BC32-7FF44E28B1B4}"/>
              </a:ext>
            </a:extLst>
          </p:cNvPr>
          <p:cNvGrpSpPr/>
          <p:nvPr/>
        </p:nvGrpSpPr>
        <p:grpSpPr>
          <a:xfrm>
            <a:off x="2649538" y="2889332"/>
            <a:ext cx="3086100" cy="1574718"/>
            <a:chOff x="2649538" y="2889332"/>
            <a:chExt cx="3086100" cy="157471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0560F2-BF12-C243-9351-B045E548A194}"/>
                </a:ext>
              </a:extLst>
            </p:cNvPr>
            <p:cNvSpPr/>
            <p:nvPr/>
          </p:nvSpPr>
          <p:spPr bwMode="auto">
            <a:xfrm>
              <a:off x="4367213" y="3598863"/>
              <a:ext cx="1368425" cy="86518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 dirty="0">
                  <a:solidFill>
                    <a:schemeClr val="tx1"/>
                  </a:solidFill>
                </a:rPr>
                <a:t>2X </a:t>
              </a:r>
              <a:r>
                <a:rPr lang="en-US" dirty="0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 dirty="0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4216607-1AF2-274F-B141-C5D269618558}"/>
                </a:ext>
              </a:extLst>
            </p:cNvPr>
            <p:cNvCxnSpPr>
              <a:stCxn id="4" idx="1"/>
              <a:endCxn id="7" idx="3"/>
            </p:cNvCxnSpPr>
            <p:nvPr/>
          </p:nvCxnSpPr>
          <p:spPr bwMode="auto">
            <a:xfrm flipH="1" flipV="1">
              <a:off x="2649538" y="4027488"/>
              <a:ext cx="1717675" cy="317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29" name="TextBox 74">
              <a:extLst>
                <a:ext uri="{FF2B5EF4-FFF2-40B4-BE49-F238E27FC236}">
                  <a16:creationId xmlns:a16="http://schemas.microsoft.com/office/drawing/2014/main" id="{8C13B941-7D9F-47B5-8E69-0E35079A6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870" y="2889332"/>
              <a:ext cx="985240" cy="1200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A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R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X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Z 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CA4BE46-A0FB-74A9-E33E-9D3382A7FEC0}"/>
              </a:ext>
            </a:extLst>
          </p:cNvPr>
          <p:cNvGrpSpPr/>
          <p:nvPr/>
        </p:nvGrpSpPr>
        <p:grpSpPr>
          <a:xfrm>
            <a:off x="316068" y="2752378"/>
            <a:ext cx="2768624" cy="2949922"/>
            <a:chOff x="316068" y="2752378"/>
            <a:chExt cx="2768624" cy="2949922"/>
          </a:xfrm>
        </p:grpSpPr>
        <p:sp>
          <p:nvSpPr>
            <p:cNvPr id="16424" name="TextBox 69">
              <a:extLst>
                <a:ext uri="{FF2B5EF4-FFF2-40B4-BE49-F238E27FC236}">
                  <a16:creationId xmlns:a16="http://schemas.microsoft.com/office/drawing/2014/main" id="{B861E2CE-BD5F-4066-B146-219BFDF2A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1395" y="4675911"/>
              <a:ext cx="903297" cy="9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R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X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Z 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8DF217B-1445-7233-0785-5AA4D12840D7}"/>
                </a:ext>
              </a:extLst>
            </p:cNvPr>
            <p:cNvGrpSpPr/>
            <p:nvPr/>
          </p:nvGrpSpPr>
          <p:grpSpPr>
            <a:xfrm>
              <a:off x="316068" y="2752378"/>
              <a:ext cx="2735107" cy="2949922"/>
              <a:chOff x="316068" y="2752378"/>
              <a:chExt cx="2735107" cy="2949922"/>
            </a:xfrm>
          </p:grpSpPr>
          <p:cxnSp>
            <p:nvCxnSpPr>
              <p:cNvPr id="18" name="Elbow Connector 17">
                <a:extLst>
                  <a:ext uri="{FF2B5EF4-FFF2-40B4-BE49-F238E27FC236}">
                    <a16:creationId xmlns:a16="http://schemas.microsoft.com/office/drawing/2014/main" id="{C91EF4D8-108D-8D49-A94D-F80D0606A56B}"/>
                  </a:ext>
                </a:extLst>
              </p:cNvPr>
              <p:cNvCxnSpPr>
                <a:stCxn id="7" idx="2"/>
                <a:endCxn id="8" idx="1"/>
              </p:cNvCxnSpPr>
              <p:nvPr/>
            </p:nvCxnSpPr>
            <p:spPr bwMode="auto">
              <a:xfrm rot="16200000" flipH="1">
                <a:off x="1982788" y="4633912"/>
                <a:ext cx="1168400" cy="968375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054E7C-6AF2-E149-9475-DA3100ABE51A}"/>
                  </a:ext>
                </a:extLst>
              </p:cNvPr>
              <p:cNvSpPr/>
              <p:nvPr/>
            </p:nvSpPr>
            <p:spPr bwMode="auto">
              <a:xfrm>
                <a:off x="1517650" y="3522663"/>
                <a:ext cx="1131888" cy="1011237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7" name="Arc 26">
                <a:extLst>
                  <a:ext uri="{FF2B5EF4-FFF2-40B4-BE49-F238E27FC236}">
                    <a16:creationId xmlns:a16="http://schemas.microsoft.com/office/drawing/2014/main" id="{342A53D9-53A0-A24F-8E44-2AEC5422E0AB}"/>
                  </a:ext>
                </a:extLst>
              </p:cNvPr>
              <p:cNvSpPr/>
              <p:nvPr/>
            </p:nvSpPr>
            <p:spPr bwMode="auto">
              <a:xfrm rot="19000239">
                <a:off x="1025680" y="3104053"/>
                <a:ext cx="246063" cy="249237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7CA3A57-E8B4-644A-95EC-C1077DC7CC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1238405" y="3145328"/>
                <a:ext cx="84439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FF87FB0F-023B-0346-A96D-17ACDB5F8A52}"/>
                  </a:ext>
                </a:extLst>
              </p:cNvPr>
              <p:cNvCxnSpPr/>
              <p:nvPr/>
            </p:nvCxnSpPr>
            <p:spPr bwMode="auto">
              <a:xfrm flipH="1" flipV="1">
                <a:off x="316068" y="3121515"/>
                <a:ext cx="744537" cy="127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8" name="TextBox 63">
                <a:extLst>
                  <a:ext uri="{FF2B5EF4-FFF2-40B4-BE49-F238E27FC236}">
                    <a16:creationId xmlns:a16="http://schemas.microsoft.com/office/drawing/2014/main" id="{F36661C9-050E-4957-AC86-8AB23F645F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2528" y="3587031"/>
                <a:ext cx="1243323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80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19" name="TextBox 64">
                <a:extLst>
                  <a:ext uri="{FF2B5EF4-FFF2-40B4-BE49-F238E27FC236}">
                    <a16:creationId xmlns:a16="http://schemas.microsoft.com/office/drawing/2014/main" id="{D056F596-B90E-4D3C-879B-10B5EF16E9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052" y="2752378"/>
                <a:ext cx="768283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A 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DD08EBC-5B9F-1DD0-124E-FFDFBF72C45E}"/>
                  </a:ext>
                </a:extLst>
              </p:cNvPr>
              <p:cNvCxnSpPr>
                <a:endCxn id="7" idx="0"/>
              </p:cNvCxnSpPr>
              <p:nvPr/>
            </p:nvCxnSpPr>
            <p:spPr>
              <a:xfrm>
                <a:off x="2082800" y="3145328"/>
                <a:ext cx="794" cy="37733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2A26BBE-E37D-709A-3CFD-DADCAA3F1BA7}"/>
              </a:ext>
            </a:extLst>
          </p:cNvPr>
          <p:cNvGrpSpPr/>
          <p:nvPr/>
        </p:nvGrpSpPr>
        <p:grpSpPr>
          <a:xfrm>
            <a:off x="1133475" y="4464877"/>
            <a:ext cx="5984875" cy="1880361"/>
            <a:chOff x="1133475" y="4464877"/>
            <a:chExt cx="5984875" cy="188036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78A39B-B285-4B41-8011-62430AB9D613}"/>
                </a:ext>
              </a:extLst>
            </p:cNvPr>
            <p:cNvSpPr/>
            <p:nvPr/>
          </p:nvSpPr>
          <p:spPr bwMode="auto">
            <a:xfrm>
              <a:off x="3051175" y="5235575"/>
              <a:ext cx="1193800" cy="93186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B1A5AD7-F3F9-6AA3-EEDD-B69964F8D9CF}"/>
                </a:ext>
              </a:extLst>
            </p:cNvPr>
            <p:cNvGrpSpPr/>
            <p:nvPr/>
          </p:nvGrpSpPr>
          <p:grpSpPr>
            <a:xfrm>
              <a:off x="1133475" y="4464877"/>
              <a:ext cx="5984875" cy="1880361"/>
              <a:chOff x="1133475" y="4464877"/>
              <a:chExt cx="5984875" cy="1880361"/>
            </a:xfrm>
          </p:grpSpPr>
          <p:cxnSp>
            <p:nvCxnSpPr>
              <p:cNvPr id="15" name="Elbow Connector 14">
                <a:extLst>
                  <a:ext uri="{FF2B5EF4-FFF2-40B4-BE49-F238E27FC236}">
                    <a16:creationId xmlns:a16="http://schemas.microsoft.com/office/drawing/2014/main" id="{4F7B1084-4AD6-844A-94A4-A45D6280424A}"/>
                  </a:ext>
                </a:extLst>
              </p:cNvPr>
              <p:cNvCxnSpPr>
                <a:stCxn id="8" idx="2"/>
                <a:endCxn id="10" idx="4"/>
              </p:cNvCxnSpPr>
              <p:nvPr/>
            </p:nvCxnSpPr>
            <p:spPr bwMode="auto">
              <a:xfrm rot="5400000" flipH="1">
                <a:off x="2178050" y="4697413"/>
                <a:ext cx="425450" cy="2514600"/>
              </a:xfrm>
              <a:prstGeom prst="bentConnector3">
                <a:avLst>
                  <a:gd name="adj1" fmla="val -5381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20">
                <a:extLst>
                  <a:ext uri="{FF2B5EF4-FFF2-40B4-BE49-F238E27FC236}">
                    <a16:creationId xmlns:a16="http://schemas.microsoft.com/office/drawing/2014/main" id="{7A1C16A3-53F6-AC47-82B2-B2AC6367F261}"/>
                  </a:ext>
                </a:extLst>
              </p:cNvPr>
              <p:cNvCxnSpPr>
                <a:stCxn id="8" idx="0"/>
                <a:endCxn id="6" idx="1"/>
              </p:cNvCxnSpPr>
              <p:nvPr/>
            </p:nvCxnSpPr>
            <p:spPr bwMode="auto">
              <a:xfrm rot="5400000" flipH="1" flipV="1">
                <a:off x="5325269" y="3442494"/>
                <a:ext cx="115887" cy="3470275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7" name="TextBox 62">
                <a:extLst>
                  <a:ext uri="{FF2B5EF4-FFF2-40B4-BE49-F238E27FC236}">
                    <a16:creationId xmlns:a16="http://schemas.microsoft.com/office/drawing/2014/main" id="{AECEB608-FBFF-47D8-9E23-CC0EE51427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851" y="5231088"/>
                <a:ext cx="1192217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200</a:t>
                </a:r>
                <a:r>
                  <a:rPr lang="en-US" altLang="en-US" sz="1800" baseline="30000" dirty="0"/>
                  <a:t>o</a:t>
                </a:r>
                <a:r>
                  <a:rPr lang="en-US" altLang="en-US" sz="1800" dirty="0"/>
                  <a:t>C</a:t>
                </a:r>
              </a:p>
            </p:txBody>
          </p:sp>
          <p:sp>
            <p:nvSpPr>
              <p:cNvPr id="16423" name="TextBox 68">
                <a:extLst>
                  <a:ext uri="{FF2B5EF4-FFF2-40B4-BE49-F238E27FC236}">
                    <a16:creationId xmlns:a16="http://schemas.microsoft.com/office/drawing/2014/main" id="{691AE48E-A42F-43E9-880C-41BA822226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6618" y="5975952"/>
                <a:ext cx="98022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R </a:t>
                </a:r>
              </a:p>
            </p:txBody>
          </p:sp>
          <p:sp>
            <p:nvSpPr>
              <p:cNvPr id="16432" name="TextBox 77">
                <a:extLst>
                  <a:ext uri="{FF2B5EF4-FFF2-40B4-BE49-F238E27FC236}">
                    <a16:creationId xmlns:a16="http://schemas.microsoft.com/office/drawing/2014/main" id="{C0A9AAEC-F3A7-4DBA-B31C-2BFBD96DF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8701" y="4464877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  <p:sp>
            <p:nvSpPr>
              <p:cNvPr id="16433" name="TextBox 78">
                <a:extLst>
                  <a:ext uri="{FF2B5EF4-FFF2-40B4-BE49-F238E27FC236}">
                    <a16:creationId xmlns:a16="http://schemas.microsoft.com/office/drawing/2014/main" id="{46DF6D4B-F2E3-4733-B9AB-170A59D074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3162" y="4526582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X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Z </a:t>
                </a:r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7DA3602-12AA-51A2-740F-C333619C9CAC}"/>
              </a:ext>
            </a:extLst>
          </p:cNvPr>
          <p:cNvGrpSpPr/>
          <p:nvPr/>
        </p:nvGrpSpPr>
        <p:grpSpPr>
          <a:xfrm>
            <a:off x="255581" y="969963"/>
            <a:ext cx="6862769" cy="4772025"/>
            <a:chOff x="255581" y="969963"/>
            <a:chExt cx="6862769" cy="477202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9533A18-1B96-B847-B1B6-7BEA58A159D4}"/>
                </a:ext>
              </a:extLst>
            </p:cNvPr>
            <p:cNvSpPr/>
            <p:nvPr/>
          </p:nvSpPr>
          <p:spPr bwMode="auto">
            <a:xfrm>
              <a:off x="995363" y="5470525"/>
              <a:ext cx="274637" cy="271463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EB56816C-B982-1A97-DC58-D3B284A7389C}"/>
                </a:ext>
              </a:extLst>
            </p:cNvPr>
            <p:cNvGrpSpPr/>
            <p:nvPr/>
          </p:nvGrpSpPr>
          <p:grpSpPr>
            <a:xfrm>
              <a:off x="255581" y="969963"/>
              <a:ext cx="6862769" cy="4641850"/>
              <a:chOff x="255581" y="969963"/>
              <a:chExt cx="6862769" cy="4641850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D1F499C3-AC1D-ED63-BA61-E983B93E649E}"/>
                  </a:ext>
                </a:extLst>
              </p:cNvPr>
              <p:cNvGrpSpPr/>
              <p:nvPr/>
            </p:nvGrpSpPr>
            <p:grpSpPr>
              <a:xfrm>
                <a:off x="255581" y="5178860"/>
                <a:ext cx="834566" cy="432953"/>
                <a:chOff x="255581" y="5178860"/>
                <a:chExt cx="834566" cy="432953"/>
              </a:xfrm>
            </p:grpSpPr>
            <p:cxnSp>
              <p:nvCxnSpPr>
                <p:cNvPr id="67" name="Straight Arrow Connector 66">
                  <a:extLst>
                    <a:ext uri="{FF2B5EF4-FFF2-40B4-BE49-F238E27FC236}">
                      <a16:creationId xmlns:a16="http://schemas.microsoft.com/office/drawing/2014/main" id="{6AFB243F-1BC7-784F-9560-941879E3E19B}"/>
                    </a:ext>
                  </a:extLst>
                </p:cNvPr>
                <p:cNvCxnSpPr/>
                <p:nvPr/>
              </p:nvCxnSpPr>
              <p:spPr bwMode="auto">
                <a:xfrm>
                  <a:off x="284163" y="5607050"/>
                  <a:ext cx="711200" cy="4763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422" name="TextBox 67">
                  <a:extLst>
                    <a:ext uri="{FF2B5EF4-FFF2-40B4-BE49-F238E27FC236}">
                      <a16:creationId xmlns:a16="http://schemas.microsoft.com/office/drawing/2014/main" id="{1592ECF8-A8D5-43EF-B8D7-A09EBD80CD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5581" y="5178860"/>
                  <a:ext cx="834566" cy="369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/>
                    <a:t>R </a:t>
                  </a:r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800EF2B3-BB07-822D-38DD-45517EDDA75B}"/>
                  </a:ext>
                </a:extLst>
              </p:cNvPr>
              <p:cNvGrpSpPr/>
              <p:nvPr/>
            </p:nvGrpSpPr>
            <p:grpSpPr>
              <a:xfrm>
                <a:off x="292100" y="969963"/>
                <a:ext cx="6826250" cy="4500562"/>
                <a:chOff x="292100" y="969963"/>
                <a:chExt cx="6826250" cy="4500562"/>
              </a:xfrm>
            </p:grpSpPr>
            <p:grpSp>
              <p:nvGrpSpPr>
                <p:cNvPr id="2" name="Group 1">
                  <a:extLst>
                    <a:ext uri="{FF2B5EF4-FFF2-40B4-BE49-F238E27FC236}">
                      <a16:creationId xmlns:a16="http://schemas.microsoft.com/office/drawing/2014/main" id="{0A1033E8-73EE-2ADC-546A-CC46E1F04A52}"/>
                    </a:ext>
                  </a:extLst>
                </p:cNvPr>
                <p:cNvGrpSpPr/>
                <p:nvPr/>
              </p:nvGrpSpPr>
              <p:grpSpPr>
                <a:xfrm>
                  <a:off x="292100" y="969963"/>
                  <a:ext cx="6826250" cy="1884362"/>
                  <a:chOff x="292100" y="969963"/>
                  <a:chExt cx="6826250" cy="1884362"/>
                </a:xfrm>
              </p:grpSpPr>
              <p:sp>
                <p:nvSpPr>
                  <p:cNvPr id="3" name="Rectangle 2">
                    <a:extLst>
                      <a:ext uri="{FF2B5EF4-FFF2-40B4-BE49-F238E27FC236}">
                        <a16:creationId xmlns:a16="http://schemas.microsoft.com/office/drawing/2014/main" id="{8DF9AECF-97A2-2245-9E14-02D913CD9AF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574925" y="1949450"/>
                    <a:ext cx="1371600" cy="904875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Reactor</a:t>
                    </a:r>
                  </a:p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A + R </a:t>
                    </a:r>
                    <a:r>
                      <a:rPr lang="en-US" dirty="0">
                        <a:solidFill>
                          <a:schemeClr val="tx1"/>
                        </a:solidFill>
                        <a:sym typeface="Wingdings" panose="05000000000000000000" pitchFamily="2" charset="2"/>
                      </a:rPr>
                      <a:t>⟷</a:t>
                    </a: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 2X</a:t>
                    </a:r>
                  </a:p>
                  <a:p>
                    <a:pPr algn="ctr" eaLnBrk="1" hangingPunct="1">
                      <a:defRPr/>
                    </a:pP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B + R </a:t>
                    </a:r>
                    <a:r>
                      <a:rPr lang="en-US" dirty="0">
                        <a:solidFill>
                          <a:schemeClr val="tx1"/>
                        </a:solidFill>
                        <a:sym typeface="Wingdings" panose="05000000000000000000" pitchFamily="2" charset="2"/>
                      </a:rPr>
                      <a:t>⟶</a:t>
                    </a:r>
                    <a:r>
                      <a:rPr lang="en-US" altLang="en-US" dirty="0">
                        <a:solidFill>
                          <a:schemeClr val="tx1"/>
                        </a:solidFill>
                        <a:sym typeface="Wingdings" charset="2"/>
                      </a:rPr>
                      <a:t> 2Z</a:t>
                    </a:r>
                    <a:endParaRPr lang="en-US" alt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" name="Oval 8">
                    <a:extLst>
                      <a:ext uri="{FF2B5EF4-FFF2-40B4-BE49-F238E27FC236}">
                        <a16:creationId xmlns:a16="http://schemas.microsoft.com/office/drawing/2014/main" id="{3E9D31FA-A715-1A46-864F-046612596D2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3775" y="2273300"/>
                    <a:ext cx="274638" cy="271463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cxnSp>
                <p:nvCxnSpPr>
                  <p:cNvPr id="12" name="Straight Arrow Connector 11">
                    <a:extLst>
                      <a:ext uri="{FF2B5EF4-FFF2-40B4-BE49-F238E27FC236}">
                        <a16:creationId xmlns:a16="http://schemas.microsoft.com/office/drawing/2014/main" id="{950EDD38-9254-244D-9810-68ADEC52808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92100" y="2390775"/>
                    <a:ext cx="711200" cy="3175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Arrow Connector 35">
                    <a:extLst>
                      <a:ext uri="{FF2B5EF4-FFF2-40B4-BE49-F238E27FC236}">
                        <a16:creationId xmlns:a16="http://schemas.microsoft.com/office/drawing/2014/main" id="{47876D33-C98E-B745-BDD4-D87D19A01F96}"/>
                      </a:ext>
                    </a:extLst>
                  </p:cNvPr>
                  <p:cNvCxnSpPr>
                    <a:stCxn id="9" idx="6"/>
                    <a:endCxn id="3" idx="1"/>
                  </p:cNvCxnSpPr>
                  <p:nvPr/>
                </p:nvCxnSpPr>
                <p:spPr bwMode="auto">
                  <a:xfrm flipV="1">
                    <a:off x="1268413" y="2401888"/>
                    <a:ext cx="1306512" cy="7937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Arrow Connector 37">
                    <a:extLst>
                      <a:ext uri="{FF2B5EF4-FFF2-40B4-BE49-F238E27FC236}">
                        <a16:creationId xmlns:a16="http://schemas.microsoft.com/office/drawing/2014/main" id="{E111A6F5-7A44-6D45-B6A5-FBC07FF5AA5F}"/>
                      </a:ext>
                    </a:extLst>
                  </p:cNvPr>
                  <p:cNvCxnSpPr>
                    <a:stCxn id="3" idx="3"/>
                    <a:endCxn id="16415" idx="1"/>
                  </p:cNvCxnSpPr>
                  <p:nvPr/>
                </p:nvCxnSpPr>
                <p:spPr bwMode="auto">
                  <a:xfrm>
                    <a:off x="3946525" y="2401888"/>
                    <a:ext cx="3171825" cy="4762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420" name="TextBox 65">
                    <a:extLst>
                      <a:ext uri="{FF2B5EF4-FFF2-40B4-BE49-F238E27FC236}">
                        <a16:creationId xmlns:a16="http://schemas.microsoft.com/office/drawing/2014/main" id="{C3860655-A973-48C4-870D-B393DA2CF6D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0561" y="1422122"/>
                    <a:ext cx="749065" cy="923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B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</a:t>
                    </a:r>
                  </a:p>
                </p:txBody>
              </p:sp>
              <p:sp>
                <p:nvSpPr>
                  <p:cNvPr id="16425" name="TextBox 70">
                    <a:extLst>
                      <a:ext uri="{FF2B5EF4-FFF2-40B4-BE49-F238E27FC236}">
                        <a16:creationId xmlns:a16="http://schemas.microsoft.com/office/drawing/2014/main" id="{10902495-FAC3-4EEA-8780-5C4B9765D2B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63989" y="1239581"/>
                    <a:ext cx="857029" cy="120017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B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R </a:t>
                    </a:r>
                  </a:p>
                </p:txBody>
              </p:sp>
              <p:sp>
                <p:nvSpPr>
                  <p:cNvPr id="16428" name="TextBox 73">
                    <a:extLst>
                      <a:ext uri="{FF2B5EF4-FFF2-40B4-BE49-F238E27FC236}">
                        <a16:creationId xmlns:a16="http://schemas.microsoft.com/office/drawing/2014/main" id="{EF69961F-37AA-47DC-B888-B83B1EC99D0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42408" y="969963"/>
                    <a:ext cx="950190" cy="14771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A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I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R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X </a:t>
                    </a:r>
                  </a:p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 dirty="0"/>
                      <a:t>Z </a:t>
                    </a:r>
                  </a:p>
                </p:txBody>
              </p:sp>
            </p:grpSp>
            <p:cxnSp>
              <p:nvCxnSpPr>
                <p:cNvPr id="24" name="Straight Arrow Connector 23">
                  <a:extLst>
                    <a:ext uri="{FF2B5EF4-FFF2-40B4-BE49-F238E27FC236}">
                      <a16:creationId xmlns:a16="http://schemas.microsoft.com/office/drawing/2014/main" id="{ACA46DAE-65E1-104D-8150-97F6FBA4EEB4}"/>
                    </a:ext>
                  </a:extLst>
                </p:cNvPr>
                <p:cNvCxnSpPr>
                  <a:stCxn id="10" idx="0"/>
                  <a:endCxn id="9" idx="4"/>
                </p:cNvCxnSpPr>
                <p:nvPr/>
              </p:nvCxnSpPr>
              <p:spPr bwMode="auto">
                <a:xfrm flipH="1" flipV="1">
                  <a:off x="1130300" y="2544763"/>
                  <a:ext cx="3175" cy="292576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TextBox 67">
                  <a:extLst>
                    <a:ext uri="{FF2B5EF4-FFF2-40B4-BE49-F238E27FC236}">
                      <a16:creationId xmlns:a16="http://schemas.microsoft.com/office/drawing/2014/main" id="{484CF4FC-CB05-AD34-DFEC-FCE9D01A3FD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8688" y="4106179"/>
                  <a:ext cx="85494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/>
                    <a:t>R </a:t>
                  </a:r>
                </a:p>
              </p:txBody>
            </p:sp>
          </p:grp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1A3811E-E984-8284-3F54-38C54DC7892F}"/>
              </a:ext>
            </a:extLst>
          </p:cNvPr>
          <p:cNvGrpSpPr/>
          <p:nvPr/>
        </p:nvGrpSpPr>
        <p:grpSpPr>
          <a:xfrm>
            <a:off x="255581" y="969963"/>
            <a:ext cx="8421694" cy="5375275"/>
            <a:chOff x="255581" y="969963"/>
            <a:chExt cx="8421694" cy="5375275"/>
          </a:xfrm>
        </p:grpSpPr>
        <p:sp>
          <p:nvSpPr>
            <p:cNvPr id="42" name="TextBox 64">
              <a:extLst>
                <a:ext uri="{FF2B5EF4-FFF2-40B4-BE49-F238E27FC236}">
                  <a16:creationId xmlns:a16="http://schemas.microsoft.com/office/drawing/2014/main" id="{1E704289-1A34-EE4E-6B8C-9C0BFB22C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763" y="2751821"/>
              <a:ext cx="768283" cy="369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   (5)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93897EBA-2023-5ED4-5184-7701ADBE6B3B}"/>
                </a:ext>
              </a:extLst>
            </p:cNvPr>
            <p:cNvGrpSpPr/>
            <p:nvPr/>
          </p:nvGrpSpPr>
          <p:grpSpPr>
            <a:xfrm>
              <a:off x="255581" y="969963"/>
              <a:ext cx="8421694" cy="5375275"/>
              <a:chOff x="255581" y="969963"/>
              <a:chExt cx="8421694" cy="5375275"/>
            </a:xfrm>
          </p:grpSpPr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B8F8F4F8-B3F3-D261-7ADE-24D217B126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561" y="1422122"/>
                <a:ext cx="74906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46" name="TextBox 70">
                <a:extLst>
                  <a:ext uri="{FF2B5EF4-FFF2-40B4-BE49-F238E27FC236}">
                    <a16:creationId xmlns:a16="http://schemas.microsoft.com/office/drawing/2014/main" id="{00CDE13B-CD2F-A8EA-5342-ACB75C89B1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3989" y="1239581"/>
                <a:ext cx="857029" cy="1200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(200)</a:t>
                </a:r>
              </a:p>
            </p:txBody>
          </p:sp>
          <p:sp>
            <p:nvSpPr>
              <p:cNvPr id="48" name="TextBox 73">
                <a:extLst>
                  <a:ext uri="{FF2B5EF4-FFF2-40B4-BE49-F238E27FC236}">
                    <a16:creationId xmlns:a16="http://schemas.microsoft.com/office/drawing/2014/main" id="{ECF89A14-C5D1-58C0-7A63-1D4842302C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2408" y="969963"/>
                <a:ext cx="950190" cy="1477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49" name="TextBox 75">
                <a:extLst>
                  <a:ext uri="{FF2B5EF4-FFF2-40B4-BE49-F238E27FC236}">
                    <a16:creationId xmlns:a16="http://schemas.microsoft.com/office/drawing/2014/main" id="{7A7EA7D1-4638-1341-B154-885AFC2CBB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4218393"/>
                <a:ext cx="665840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51" name="TextBox 76">
                <a:extLst>
                  <a:ext uri="{FF2B5EF4-FFF2-40B4-BE49-F238E27FC236}">
                    <a16:creationId xmlns:a16="http://schemas.microsoft.com/office/drawing/2014/main" id="{1D67EB2C-9F51-8F6F-0B07-46557D6FD4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4794" y="5653817"/>
                <a:ext cx="817777" cy="369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2" name="TextBox 68">
                <a:extLst>
                  <a:ext uri="{FF2B5EF4-FFF2-40B4-BE49-F238E27FC236}">
                    <a16:creationId xmlns:a16="http://schemas.microsoft.com/office/drawing/2014/main" id="{9DA79A98-5737-6C54-1C48-C66767668F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6618" y="5975952"/>
                <a:ext cx="98022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(156)</a:t>
                </a:r>
              </a:p>
            </p:txBody>
          </p:sp>
          <p:sp>
            <p:nvSpPr>
              <p:cNvPr id="54" name="TextBox 77">
                <a:extLst>
                  <a:ext uri="{FF2B5EF4-FFF2-40B4-BE49-F238E27FC236}">
                    <a16:creationId xmlns:a16="http://schemas.microsoft.com/office/drawing/2014/main" id="{97305D1E-13A9-877C-C7D7-48BCF8E0FA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8701" y="4464877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5" name="TextBox 78">
                <a:extLst>
                  <a:ext uri="{FF2B5EF4-FFF2-40B4-BE49-F238E27FC236}">
                    <a16:creationId xmlns:a16="http://schemas.microsoft.com/office/drawing/2014/main" id="{3125B507-E16F-DCE1-5F13-06D245ADEB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3162" y="4526582"/>
                <a:ext cx="718369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7" name="TextBox 71">
                <a:extLst>
                  <a:ext uri="{FF2B5EF4-FFF2-40B4-BE49-F238E27FC236}">
                    <a16:creationId xmlns:a16="http://schemas.microsoft.com/office/drawing/2014/main" id="{54C8CF14-5412-A3BA-1ECC-C451F099A7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9275" y="1176480"/>
                <a:ext cx="825002" cy="646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</p:txBody>
          </p:sp>
          <p:sp>
            <p:nvSpPr>
              <p:cNvPr id="58" name="TextBox 72">
                <a:extLst>
                  <a:ext uri="{FF2B5EF4-FFF2-40B4-BE49-F238E27FC236}">
                    <a16:creationId xmlns:a16="http://schemas.microsoft.com/office/drawing/2014/main" id="{006F0FD7-8F4C-7C16-D46B-7D3B9895A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41250" y="2838991"/>
                <a:ext cx="936025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59" name="TextBox 79">
                <a:extLst>
                  <a:ext uri="{FF2B5EF4-FFF2-40B4-BE49-F238E27FC236}">
                    <a16:creationId xmlns:a16="http://schemas.microsoft.com/office/drawing/2014/main" id="{76C45A87-2AB0-E047-86A2-F37E8CBCD3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6671" y="3145328"/>
                <a:ext cx="1014921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 (88)</a:t>
                </a:r>
              </a:p>
            </p:txBody>
          </p:sp>
          <p:sp>
            <p:nvSpPr>
              <p:cNvPr id="60" name="TextBox 69">
                <a:extLst>
                  <a:ext uri="{FF2B5EF4-FFF2-40B4-BE49-F238E27FC236}">
                    <a16:creationId xmlns:a16="http://schemas.microsoft.com/office/drawing/2014/main" id="{2E0818FF-9E15-CDEB-8060-CEAEF2950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3139" y="4677123"/>
                <a:ext cx="903297" cy="9232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61" name="TextBox 74">
                <a:extLst>
                  <a:ext uri="{FF2B5EF4-FFF2-40B4-BE49-F238E27FC236}">
                    <a16:creationId xmlns:a16="http://schemas.microsoft.com/office/drawing/2014/main" id="{089E549A-38FD-783B-88A7-699B62806D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1841" y="2892194"/>
                <a:ext cx="985240" cy="1200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(88)</a:t>
                </a:r>
              </a:p>
            </p:txBody>
          </p:sp>
          <p:sp>
            <p:nvSpPr>
              <p:cNvPr id="62" name="TextBox 67">
                <a:extLst>
                  <a:ext uri="{FF2B5EF4-FFF2-40B4-BE49-F238E27FC236}">
                    <a16:creationId xmlns:a16="http://schemas.microsoft.com/office/drawing/2014/main" id="{4AC1487A-2641-8072-CF29-659B7691D4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5581" y="5178860"/>
                <a:ext cx="834566" cy="369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(44)</a:t>
                </a:r>
              </a:p>
            </p:txBody>
          </p:sp>
          <p:sp>
            <p:nvSpPr>
              <p:cNvPr id="63" name="TextBox 67">
                <a:extLst>
                  <a:ext uri="{FF2B5EF4-FFF2-40B4-BE49-F238E27FC236}">
                    <a16:creationId xmlns:a16="http://schemas.microsoft.com/office/drawing/2014/main" id="{76AA26B1-EF6D-36E2-BF5E-E85A4E7987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354" y="4106179"/>
                <a:ext cx="85494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/>
                  <a:t>   (200)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3FE769F-BBCB-3B40-A776-23595240A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292100"/>
            <a:ext cx="8178800" cy="8302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How do we get even more pure A?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BDAED-E93C-4A66-8875-242135446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881" y="1899856"/>
            <a:ext cx="4137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Recycle the A-I stream!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What is the problem?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89320-8446-4EB4-8C3E-041C72FE8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7" y="3073558"/>
            <a:ext cx="54086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want to minimize the amount of A in the impure stream, while preventing the reactor from becoming too large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A2C26C-D6FF-4C1B-9DF0-4F2E554828E4}"/>
              </a:ext>
            </a:extLst>
          </p:cNvPr>
          <p:cNvSpPr txBox="1"/>
          <p:nvPr/>
        </p:nvSpPr>
        <p:spPr>
          <a:xfrm>
            <a:off x="2325688" y="484742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Purge with 1:1 ratio for A:I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A0A282FE-3E5F-4E8F-862D-8B336F968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75" y="-14288"/>
            <a:ext cx="7886700" cy="993776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Design 4: Recycle A-I Stream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44AC04-5986-CD44-9F23-1814FC23DC89}"/>
              </a:ext>
            </a:extLst>
          </p:cNvPr>
          <p:cNvSpPr/>
          <p:nvPr/>
        </p:nvSpPr>
        <p:spPr bwMode="auto">
          <a:xfrm>
            <a:off x="2528888" y="2251075"/>
            <a:ext cx="1512887" cy="8350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A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2X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sym typeface="Wingdings" charset="2"/>
              </a:rPr>
              <a:t>B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⟶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2Z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ECC22B-1EAB-BC41-93CC-965252DD2286}"/>
              </a:ext>
            </a:extLst>
          </p:cNvPr>
          <p:cNvSpPr/>
          <p:nvPr/>
        </p:nvSpPr>
        <p:spPr bwMode="auto">
          <a:xfrm>
            <a:off x="3975100" y="3541713"/>
            <a:ext cx="1314450" cy="6715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2X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A + 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C6D744-2BB5-9243-9DF0-9274671D9DB0}"/>
              </a:ext>
            </a:extLst>
          </p:cNvPr>
          <p:cNvSpPr/>
          <p:nvPr/>
        </p:nvSpPr>
        <p:spPr bwMode="auto">
          <a:xfrm>
            <a:off x="6315075" y="4764088"/>
            <a:ext cx="1068388" cy="90011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18C608-8384-3C42-92A4-B6944124C446}"/>
              </a:ext>
            </a:extLst>
          </p:cNvPr>
          <p:cNvSpPr/>
          <p:nvPr/>
        </p:nvSpPr>
        <p:spPr bwMode="auto">
          <a:xfrm>
            <a:off x="6246813" y="2195513"/>
            <a:ext cx="1208087" cy="9477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1F6E1C-84F7-4E48-B6C4-65F692E18F00}"/>
              </a:ext>
            </a:extLst>
          </p:cNvPr>
          <p:cNvSpPr/>
          <p:nvPr/>
        </p:nvSpPr>
        <p:spPr bwMode="auto">
          <a:xfrm>
            <a:off x="4052888" y="4851400"/>
            <a:ext cx="1236662" cy="10128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068A5A-7155-3D41-976B-24E28C393617}"/>
              </a:ext>
            </a:extLst>
          </p:cNvPr>
          <p:cNvSpPr/>
          <p:nvPr/>
        </p:nvSpPr>
        <p:spPr bwMode="auto">
          <a:xfrm>
            <a:off x="2035175" y="3392488"/>
            <a:ext cx="1071563" cy="9699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609DC07-B33A-1C4B-8C3E-A6AC67D59266}"/>
              </a:ext>
            </a:extLst>
          </p:cNvPr>
          <p:cNvSpPr/>
          <p:nvPr/>
        </p:nvSpPr>
        <p:spPr bwMode="auto">
          <a:xfrm>
            <a:off x="1222375" y="2527300"/>
            <a:ext cx="274638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45028-E531-F14A-AB34-2062AE67E424}"/>
              </a:ext>
            </a:extLst>
          </p:cNvPr>
          <p:cNvSpPr/>
          <p:nvPr/>
        </p:nvSpPr>
        <p:spPr bwMode="auto">
          <a:xfrm>
            <a:off x="1222375" y="5864225"/>
            <a:ext cx="274638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69422C-564D-FC45-A4CD-787A881580A1}"/>
              </a:ext>
            </a:extLst>
          </p:cNvPr>
          <p:cNvSpPr/>
          <p:nvPr/>
        </p:nvSpPr>
        <p:spPr bwMode="auto">
          <a:xfrm>
            <a:off x="2449513" y="5222875"/>
            <a:ext cx="274637" cy="27146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F2741E-56C6-5B49-9D91-B71858357987}"/>
              </a:ext>
            </a:extLst>
          </p:cNvPr>
          <p:cNvSpPr/>
          <p:nvPr/>
        </p:nvSpPr>
        <p:spPr bwMode="auto">
          <a:xfrm>
            <a:off x="6713538" y="3741738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04FEAC13-1732-B549-8487-067778B5C8E3}"/>
              </a:ext>
            </a:extLst>
          </p:cNvPr>
          <p:cNvCxnSpPr>
            <a:stCxn id="7" idx="2"/>
            <a:endCxn id="10" idx="6"/>
          </p:cNvCxnSpPr>
          <p:nvPr/>
        </p:nvCxnSpPr>
        <p:spPr bwMode="auto">
          <a:xfrm rot="5400000">
            <a:off x="3017044" y="4344194"/>
            <a:ext cx="134938" cy="317500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43290757-CCE9-CA4C-8805-FFF79801ED81}"/>
              </a:ext>
            </a:extLst>
          </p:cNvPr>
          <p:cNvCxnSpPr>
            <a:stCxn id="7" idx="0"/>
            <a:endCxn id="5" idx="1"/>
          </p:cNvCxnSpPr>
          <p:nvPr/>
        </p:nvCxnSpPr>
        <p:spPr bwMode="auto">
          <a:xfrm rot="16200000" flipH="1">
            <a:off x="5311775" y="4211638"/>
            <a:ext cx="363538" cy="1643062"/>
          </a:xfrm>
          <a:prstGeom prst="bentConnector4">
            <a:avLst>
              <a:gd name="adj1" fmla="val -62957"/>
              <a:gd name="adj2" fmla="val 5726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AFC9624-DD77-6140-925A-56DE120DCC88}"/>
              </a:ext>
            </a:extLst>
          </p:cNvPr>
          <p:cNvCxnSpPr>
            <a:endCxn id="9" idx="2"/>
          </p:cNvCxnSpPr>
          <p:nvPr/>
        </p:nvCxnSpPr>
        <p:spPr bwMode="auto">
          <a:xfrm>
            <a:off x="568325" y="2662238"/>
            <a:ext cx="65405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5C237E4-B1F6-544B-A5F0-63FD11C47615}"/>
              </a:ext>
            </a:extLst>
          </p:cNvPr>
          <p:cNvCxnSpPr>
            <a:stCxn id="9" idx="6"/>
            <a:endCxn id="3" idx="1"/>
          </p:cNvCxnSpPr>
          <p:nvPr/>
        </p:nvCxnSpPr>
        <p:spPr bwMode="auto">
          <a:xfrm>
            <a:off x="1497013" y="2662238"/>
            <a:ext cx="1031875" cy="635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D8ECE60-2106-7240-808F-DC2034A7FAF8}"/>
              </a:ext>
            </a:extLst>
          </p:cNvPr>
          <p:cNvCxnSpPr>
            <a:stCxn id="3" idx="3"/>
            <a:endCxn id="6" idx="1"/>
          </p:cNvCxnSpPr>
          <p:nvPr/>
        </p:nvCxnSpPr>
        <p:spPr bwMode="auto">
          <a:xfrm flipV="1">
            <a:off x="4041775" y="2668588"/>
            <a:ext cx="220503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960AD1A-95ED-1B49-9320-23CCC9F0A0D9}"/>
              </a:ext>
            </a:extLst>
          </p:cNvPr>
          <p:cNvCxnSpPr>
            <a:stCxn id="6" idx="2"/>
            <a:endCxn id="12" idx="0"/>
          </p:cNvCxnSpPr>
          <p:nvPr/>
        </p:nvCxnSpPr>
        <p:spPr bwMode="auto">
          <a:xfrm flipH="1">
            <a:off x="6850063" y="3143250"/>
            <a:ext cx="0" cy="5984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6DF1FD4-E6B4-B646-B358-28DD51B28178}"/>
              </a:ext>
            </a:extLst>
          </p:cNvPr>
          <p:cNvCxnSpPr>
            <a:stCxn id="12" idx="2"/>
            <a:endCxn id="4" idx="3"/>
          </p:cNvCxnSpPr>
          <p:nvPr/>
        </p:nvCxnSpPr>
        <p:spPr bwMode="auto">
          <a:xfrm flipH="1">
            <a:off x="5289550" y="3876675"/>
            <a:ext cx="14239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DAC5932-36EC-604F-B235-8384392B1D93}"/>
              </a:ext>
            </a:extLst>
          </p:cNvPr>
          <p:cNvCxnSpPr>
            <a:stCxn id="5" idx="0"/>
            <a:endCxn id="12" idx="4"/>
          </p:cNvCxnSpPr>
          <p:nvPr/>
        </p:nvCxnSpPr>
        <p:spPr bwMode="auto">
          <a:xfrm flipV="1">
            <a:off x="6850063" y="4013200"/>
            <a:ext cx="0" cy="7508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AC5DBF0-341A-C14F-8053-5A1E4E2475AB}"/>
              </a:ext>
            </a:extLst>
          </p:cNvPr>
          <p:cNvCxnSpPr>
            <a:stCxn id="4" idx="1"/>
            <a:endCxn id="8" idx="3"/>
          </p:cNvCxnSpPr>
          <p:nvPr/>
        </p:nvCxnSpPr>
        <p:spPr bwMode="auto">
          <a:xfrm flipH="1">
            <a:off x="3106738" y="3876675"/>
            <a:ext cx="8683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5769421-4F1E-4241-B95E-4BDD18B588FD}"/>
              </a:ext>
            </a:extLst>
          </p:cNvPr>
          <p:cNvCxnSpPr>
            <a:stCxn id="8" idx="2"/>
            <a:endCxn id="11" idx="0"/>
          </p:cNvCxnSpPr>
          <p:nvPr/>
        </p:nvCxnSpPr>
        <p:spPr bwMode="auto">
          <a:xfrm>
            <a:off x="2571750" y="4362450"/>
            <a:ext cx="14288" cy="8604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95012E0-0A7B-D846-A4E6-409B952BC888}"/>
              </a:ext>
            </a:extLst>
          </p:cNvPr>
          <p:cNvCxnSpPr>
            <a:stCxn id="10" idx="0"/>
            <a:endCxn id="9" idx="4"/>
          </p:cNvCxnSpPr>
          <p:nvPr/>
        </p:nvCxnSpPr>
        <p:spPr bwMode="auto">
          <a:xfrm flipV="1">
            <a:off x="1360488" y="2798763"/>
            <a:ext cx="0" cy="30654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85" name="Group 71">
            <a:extLst>
              <a:ext uri="{FF2B5EF4-FFF2-40B4-BE49-F238E27FC236}">
                <a16:creationId xmlns:a16="http://schemas.microsoft.com/office/drawing/2014/main" id="{6A2B43CC-624A-4F2D-8B6A-14D0D93409C9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3848998"/>
            <a:ext cx="1618576" cy="200052"/>
            <a:chOff x="73257" y="3714834"/>
            <a:chExt cx="2158357" cy="266692"/>
          </a:xfrm>
        </p:grpSpPr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6122E43D-6B00-2A40-B7AA-D8E3233E0095}"/>
                </a:ext>
              </a:extLst>
            </p:cNvPr>
            <p:cNvSpPr/>
            <p:nvPr/>
          </p:nvSpPr>
          <p:spPr>
            <a:xfrm rot="19386985">
              <a:off x="1135950" y="3715754"/>
              <a:ext cx="332357" cy="26665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E8949EC-774E-9F40-942F-86B31BC6E8DD}"/>
                </a:ext>
              </a:extLst>
            </p:cNvPr>
            <p:cNvCxnSpPr>
              <a:stCxn id="61" idx="2"/>
              <a:endCxn id="8" idx="1"/>
            </p:cNvCxnSpPr>
            <p:nvPr/>
          </p:nvCxnSpPr>
          <p:spPr>
            <a:xfrm>
              <a:off x="1436552" y="3749615"/>
              <a:ext cx="795961" cy="423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C7A54DEA-09B7-444C-813B-102E63424DD1}"/>
                </a:ext>
              </a:extLst>
            </p:cNvPr>
            <p:cNvCxnSpPr>
              <a:stCxn id="61" idx="0"/>
            </p:cNvCxnSpPr>
            <p:nvPr/>
          </p:nvCxnSpPr>
          <p:spPr>
            <a:xfrm flipH="1">
              <a:off x="73257" y="3743265"/>
              <a:ext cx="1147369" cy="635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Arc 73">
            <a:extLst>
              <a:ext uri="{FF2B5EF4-FFF2-40B4-BE49-F238E27FC236}">
                <a16:creationId xmlns:a16="http://schemas.microsoft.com/office/drawing/2014/main" id="{B893D1E0-2527-A84B-8736-523EDF02053D}"/>
              </a:ext>
            </a:extLst>
          </p:cNvPr>
          <p:cNvSpPr/>
          <p:nvPr/>
        </p:nvSpPr>
        <p:spPr bwMode="auto">
          <a:xfrm rot="19386985">
            <a:off x="1212850" y="5319713"/>
            <a:ext cx="249238" cy="200025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09885E0-C34A-9B48-9A59-659D84EE9413}"/>
              </a:ext>
            </a:extLst>
          </p:cNvPr>
          <p:cNvCxnSpPr>
            <a:stCxn id="74" idx="2"/>
            <a:endCxn id="11" idx="2"/>
          </p:cNvCxnSpPr>
          <p:nvPr/>
        </p:nvCxnSpPr>
        <p:spPr bwMode="auto">
          <a:xfrm>
            <a:off x="1436688" y="5343525"/>
            <a:ext cx="1012825" cy="142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A450073-C420-174A-8D5C-0E3B356DFFC8}"/>
              </a:ext>
            </a:extLst>
          </p:cNvPr>
          <p:cNvCxnSpPr>
            <a:stCxn id="74" idx="0"/>
          </p:cNvCxnSpPr>
          <p:nvPr/>
        </p:nvCxnSpPr>
        <p:spPr bwMode="auto">
          <a:xfrm flipH="1">
            <a:off x="541338" y="5338763"/>
            <a:ext cx="735012" cy="47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D7AA35D-D6EF-0C49-B527-FDC72B630231}"/>
              </a:ext>
            </a:extLst>
          </p:cNvPr>
          <p:cNvCxnSpPr/>
          <p:nvPr/>
        </p:nvCxnSpPr>
        <p:spPr bwMode="auto">
          <a:xfrm>
            <a:off x="568325" y="5999163"/>
            <a:ext cx="65405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74DEE58-E4E5-5648-8C09-85DBFEE3EA22}"/>
              </a:ext>
            </a:extLst>
          </p:cNvPr>
          <p:cNvCxnSpPr>
            <a:stCxn id="11" idx="6"/>
            <a:endCxn id="7" idx="1"/>
          </p:cNvCxnSpPr>
          <p:nvPr/>
        </p:nvCxnSpPr>
        <p:spPr bwMode="auto">
          <a:xfrm flipV="1">
            <a:off x="2724150" y="5357813"/>
            <a:ext cx="132873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4A26682-595E-E941-9620-4FC77EF65E09}"/>
              </a:ext>
            </a:extLst>
          </p:cNvPr>
          <p:cNvCxnSpPr>
            <a:stCxn id="5" idx="2"/>
          </p:cNvCxnSpPr>
          <p:nvPr/>
        </p:nvCxnSpPr>
        <p:spPr bwMode="auto">
          <a:xfrm flipH="1">
            <a:off x="6845300" y="5664200"/>
            <a:ext cx="4763" cy="6143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2" name="TextBox 88">
            <a:extLst>
              <a:ext uri="{FF2B5EF4-FFF2-40B4-BE49-F238E27FC236}">
                <a16:creationId xmlns:a16="http://schemas.microsoft.com/office/drawing/2014/main" id="{D0C5F845-2AA2-4182-8728-B698487B3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1810" y="2221279"/>
            <a:ext cx="1157069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80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3" name="TextBox 89">
            <a:extLst>
              <a:ext uri="{FF2B5EF4-FFF2-40B4-BE49-F238E27FC236}">
                <a16:creationId xmlns:a16="http://schemas.microsoft.com/office/drawing/2014/main" id="{257B8AD2-FA94-4BCB-A43C-6B84AB544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2208" y="4751915"/>
            <a:ext cx="119246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145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4" name="TextBox 90">
            <a:extLst>
              <a:ext uri="{FF2B5EF4-FFF2-40B4-BE49-F238E27FC236}">
                <a16:creationId xmlns:a16="http://schemas.microsoft.com/office/drawing/2014/main" id="{B738DD2E-B3E5-48CD-BC5D-EA11F0502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307" y="4912015"/>
            <a:ext cx="1218169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200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5" name="TextBox 91">
            <a:extLst>
              <a:ext uri="{FF2B5EF4-FFF2-40B4-BE49-F238E27FC236}">
                <a16:creationId xmlns:a16="http://schemas.microsoft.com/office/drawing/2014/main" id="{FF68B0AC-8456-45EC-B30E-DA491D413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253" y="3442022"/>
            <a:ext cx="1124597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Liquid-gas separator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80</a:t>
            </a:r>
            <a:r>
              <a:rPr lang="en-US" altLang="en-US" sz="1800" baseline="30000"/>
              <a:t>o</a:t>
            </a:r>
            <a:r>
              <a:rPr lang="en-US" altLang="en-US" sz="1800"/>
              <a:t>C</a:t>
            </a:r>
          </a:p>
        </p:txBody>
      </p:sp>
      <p:sp>
        <p:nvSpPr>
          <p:cNvPr id="19496" name="TextBox 92">
            <a:extLst>
              <a:ext uri="{FF2B5EF4-FFF2-40B4-BE49-F238E27FC236}">
                <a16:creationId xmlns:a16="http://schemas.microsoft.com/office/drawing/2014/main" id="{8770DB9D-DBCD-4C59-AD06-9340E289A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79" y="2065493"/>
            <a:ext cx="78348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</a:t>
            </a:r>
          </a:p>
        </p:txBody>
      </p:sp>
      <p:sp>
        <p:nvSpPr>
          <p:cNvPr id="19497" name="TextBox 93">
            <a:extLst>
              <a:ext uri="{FF2B5EF4-FFF2-40B4-BE49-F238E27FC236}">
                <a16:creationId xmlns:a16="http://schemas.microsoft.com/office/drawing/2014/main" id="{A2EF4F49-5B95-4FE2-B211-33AE8A754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63" y="3558363"/>
            <a:ext cx="796818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</p:txBody>
      </p:sp>
      <p:sp>
        <p:nvSpPr>
          <p:cNvPr id="19498" name="TextBox 94">
            <a:extLst>
              <a:ext uri="{FF2B5EF4-FFF2-40B4-BE49-F238E27FC236}">
                <a16:creationId xmlns:a16="http://schemas.microsoft.com/office/drawing/2014/main" id="{06342408-336F-4A3A-A6CD-06E666B6A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24" y="5002586"/>
            <a:ext cx="790657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purge</a:t>
            </a:r>
          </a:p>
        </p:txBody>
      </p:sp>
      <p:sp>
        <p:nvSpPr>
          <p:cNvPr id="19499" name="TextBox 95">
            <a:extLst>
              <a:ext uri="{FF2B5EF4-FFF2-40B4-BE49-F238E27FC236}">
                <a16:creationId xmlns:a16="http://schemas.microsoft.com/office/drawing/2014/main" id="{6F5C4D35-152E-4D79-AA89-7177A8B82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74" y="5612403"/>
            <a:ext cx="798591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0" name="TextBox 96">
            <a:extLst>
              <a:ext uri="{FF2B5EF4-FFF2-40B4-BE49-F238E27FC236}">
                <a16:creationId xmlns:a16="http://schemas.microsoft.com/office/drawing/2014/main" id="{77412A45-851C-4B91-B277-12E0B315B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747" y="5715627"/>
            <a:ext cx="988273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1" name="TextBox 97">
            <a:extLst>
              <a:ext uri="{FF2B5EF4-FFF2-40B4-BE49-F238E27FC236}">
                <a16:creationId xmlns:a16="http://schemas.microsoft.com/office/drawing/2014/main" id="{7C05D77F-15A2-4058-9E5F-8603453B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340" y="6006017"/>
            <a:ext cx="1076916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2" name="TextBox 98">
            <a:extLst>
              <a:ext uri="{FF2B5EF4-FFF2-40B4-BE49-F238E27FC236}">
                <a16:creationId xmlns:a16="http://schemas.microsoft.com/office/drawing/2014/main" id="{D71B4BCD-7A7F-4A2D-9FCE-032C02E33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045" y="2050614"/>
            <a:ext cx="1012977" cy="133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</p:txBody>
      </p:sp>
      <p:sp>
        <p:nvSpPr>
          <p:cNvPr id="19503" name="TextBox 102">
            <a:extLst>
              <a:ext uri="{FF2B5EF4-FFF2-40B4-BE49-F238E27FC236}">
                <a16:creationId xmlns:a16="http://schemas.microsoft.com/office/drawing/2014/main" id="{A76863E4-5227-433A-9715-30ADD09B9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4500" y="1709458"/>
            <a:ext cx="1153561" cy="1616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A69881-24E8-701C-D258-95CA2B1C5073}"/>
              </a:ext>
            </a:extLst>
          </p:cNvPr>
          <p:cNvGrpSpPr/>
          <p:nvPr/>
        </p:nvGrpSpPr>
        <p:grpSpPr>
          <a:xfrm>
            <a:off x="1360488" y="1031875"/>
            <a:ext cx="7318375" cy="1495425"/>
            <a:chOff x="1360488" y="1031875"/>
            <a:chExt cx="7318375" cy="1495425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A0547C-7B6B-C043-8EC6-E7AD514C00C9}"/>
                </a:ext>
              </a:extLst>
            </p:cNvPr>
            <p:cNvSpPr/>
            <p:nvPr/>
          </p:nvSpPr>
          <p:spPr bwMode="auto">
            <a:xfrm>
              <a:off x="6713538" y="1546225"/>
              <a:ext cx="273050" cy="271463"/>
            </a:xfrm>
            <a:prstGeom prst="ellipse">
              <a:avLst/>
            </a:prstGeom>
            <a:ln w="2857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7030A0"/>
                </a:solidFill>
              </a:endParaRPr>
            </a:p>
          </p:txBody>
        </p:sp>
        <p:cxnSp>
          <p:nvCxnSpPr>
            <p:cNvPr id="14" name="Elbow Connector 13">
              <a:extLst>
                <a:ext uri="{FF2B5EF4-FFF2-40B4-BE49-F238E27FC236}">
                  <a16:creationId xmlns:a16="http://schemas.microsoft.com/office/drawing/2014/main" id="{A105E5BB-8585-004E-9CFC-6C5B209A546C}"/>
                </a:ext>
              </a:extLst>
            </p:cNvPr>
            <p:cNvCxnSpPr>
              <a:stCxn id="13" idx="2"/>
              <a:endCxn id="9" idx="0"/>
            </p:cNvCxnSpPr>
            <p:nvPr/>
          </p:nvCxnSpPr>
          <p:spPr bwMode="auto">
            <a:xfrm rot="10800000" flipV="1">
              <a:off x="1360488" y="1682750"/>
              <a:ext cx="5353050" cy="844550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50CA43F-E0E5-F340-BC10-F0C104233BAD}"/>
                </a:ext>
              </a:extLst>
            </p:cNvPr>
            <p:cNvCxnSpPr>
              <a:stCxn id="6" idx="0"/>
              <a:endCxn id="13" idx="4"/>
            </p:cNvCxnSpPr>
            <p:nvPr/>
          </p:nvCxnSpPr>
          <p:spPr bwMode="auto">
            <a:xfrm flipH="1" flipV="1">
              <a:off x="6850063" y="1817688"/>
              <a:ext cx="0" cy="37782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504" name="TextBox 103">
              <a:extLst>
                <a:ext uri="{FF2B5EF4-FFF2-40B4-BE49-F238E27FC236}">
                  <a16:creationId xmlns:a16="http://schemas.microsoft.com/office/drawing/2014/main" id="{27FEB2D1-A9C5-4739-93BE-6D72B3F0D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6617" y="1624231"/>
              <a:ext cx="921370" cy="646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 </a:t>
              </a:r>
            </a:p>
          </p:txBody>
        </p: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2324ECE9-9475-EA4E-87A8-74F7A554944E}"/>
                </a:ext>
              </a:extLst>
            </p:cNvPr>
            <p:cNvCxnSpPr>
              <a:stCxn id="13" idx="6"/>
            </p:cNvCxnSpPr>
            <p:nvPr/>
          </p:nvCxnSpPr>
          <p:spPr bwMode="auto">
            <a:xfrm>
              <a:off x="6986588" y="1682750"/>
              <a:ext cx="1081087" cy="635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506" name="TextBox 107">
              <a:extLst>
                <a:ext uri="{FF2B5EF4-FFF2-40B4-BE49-F238E27FC236}">
                  <a16:creationId xmlns:a16="http://schemas.microsoft.com/office/drawing/2014/main" id="{E505F91C-77FD-492F-9DA0-671EDD472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1868" y="1043503"/>
              <a:ext cx="736995" cy="646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 (1)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 (1)</a:t>
              </a:r>
            </a:p>
          </p:txBody>
        </p:sp>
        <p:sp>
          <p:nvSpPr>
            <p:cNvPr id="19507" name="TextBox 108">
              <a:extLst>
                <a:ext uri="{FF2B5EF4-FFF2-40B4-BE49-F238E27FC236}">
                  <a16:creationId xmlns:a16="http://schemas.microsoft.com/office/drawing/2014/main" id="{5981886A-3AE7-4C5D-A715-875DA34E8F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119" y="1031875"/>
              <a:ext cx="107767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A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solidFill>
                    <a:srgbClr val="7030A0"/>
                  </a:solidFill>
                </a:rPr>
                <a:t>I</a:t>
              </a:r>
            </a:p>
          </p:txBody>
        </p:sp>
      </p:grpSp>
      <p:sp>
        <p:nvSpPr>
          <p:cNvPr id="19508" name="TextBox 109">
            <a:extLst>
              <a:ext uri="{FF2B5EF4-FFF2-40B4-BE49-F238E27FC236}">
                <a16:creationId xmlns:a16="http://schemas.microsoft.com/office/drawing/2014/main" id="{D24A79C4-BA5C-4F2F-942A-FBEC3C3CA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593" y="3084814"/>
            <a:ext cx="98008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09" name="TextBox 110">
            <a:extLst>
              <a:ext uri="{FF2B5EF4-FFF2-40B4-BE49-F238E27FC236}">
                <a16:creationId xmlns:a16="http://schemas.microsoft.com/office/drawing/2014/main" id="{FF426E26-220A-400E-805E-74CBA64BF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0316" y="3031372"/>
            <a:ext cx="1148091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0" name="TextBox 111">
            <a:extLst>
              <a:ext uri="{FF2B5EF4-FFF2-40B4-BE49-F238E27FC236}">
                <a16:creationId xmlns:a16="http://schemas.microsoft.com/office/drawing/2014/main" id="{1ABA1378-9D58-4369-AFA2-503DB90E4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7593" y="4220027"/>
            <a:ext cx="744200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</a:t>
            </a:r>
          </a:p>
        </p:txBody>
      </p:sp>
      <p:sp>
        <p:nvSpPr>
          <p:cNvPr id="19511" name="TextBox 113">
            <a:extLst>
              <a:ext uri="{FF2B5EF4-FFF2-40B4-BE49-F238E27FC236}">
                <a16:creationId xmlns:a16="http://schemas.microsoft.com/office/drawing/2014/main" id="{9E338435-7A96-4857-8DE7-BC2B73FA7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900" y="3198635"/>
            <a:ext cx="1072573" cy="133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9512" name="TextBox 114">
            <a:extLst>
              <a:ext uri="{FF2B5EF4-FFF2-40B4-BE49-F238E27FC236}">
                <a16:creationId xmlns:a16="http://schemas.microsoft.com/office/drawing/2014/main" id="{4E3752F6-B724-4D04-944B-A81F4BF6D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600" y="4388378"/>
            <a:ext cx="101542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3" name="TextBox 115">
            <a:extLst>
              <a:ext uri="{FF2B5EF4-FFF2-40B4-BE49-F238E27FC236}">
                <a16:creationId xmlns:a16="http://schemas.microsoft.com/office/drawing/2014/main" id="{ECF563A5-8979-4EAF-97D3-1F7EC9DD1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044" y="4751915"/>
            <a:ext cx="1006576" cy="92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4" name="TextBox 116">
            <a:extLst>
              <a:ext uri="{FF2B5EF4-FFF2-40B4-BE49-F238E27FC236}">
                <a16:creationId xmlns:a16="http://schemas.microsoft.com/office/drawing/2014/main" id="{6F18E25F-FFF3-4122-BCDF-EB6CAFD19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2540" y="4560368"/>
            <a:ext cx="744200" cy="64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19515" name="TextBox 117">
            <a:extLst>
              <a:ext uri="{FF2B5EF4-FFF2-40B4-BE49-F238E27FC236}">
                <a16:creationId xmlns:a16="http://schemas.microsoft.com/office/drawing/2014/main" id="{5101F956-61CA-42F8-B1BF-F80C971E6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617" y="5772596"/>
            <a:ext cx="744200" cy="369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243FDF6D-E1D8-4945-A956-4C8ACA1D4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475" y="1868488"/>
            <a:ext cx="14065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5B9BD5"/>
                </a:solidFill>
              </a:rPr>
              <a:t>Choose to recycle 1:1 with I, then balance around reactions</a:t>
            </a:r>
          </a:p>
        </p:txBody>
      </p:sp>
      <p:sp>
        <p:nvSpPr>
          <p:cNvPr id="21507" name="Title 1">
            <a:extLst>
              <a:ext uri="{FF2B5EF4-FFF2-40B4-BE49-F238E27FC236}">
                <a16:creationId xmlns:a16="http://schemas.microsoft.com/office/drawing/2014/main" id="{AC924746-076D-4E4C-A5FB-88099FEFC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38" y="-23813"/>
            <a:ext cx="7886700" cy="850901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How to Calculate Flow Rates?</a:t>
            </a:r>
          </a:p>
        </p:txBody>
      </p:sp>
      <p:grpSp>
        <p:nvGrpSpPr>
          <p:cNvPr id="21508" name="Group 118">
            <a:extLst>
              <a:ext uri="{FF2B5EF4-FFF2-40B4-BE49-F238E27FC236}">
                <a16:creationId xmlns:a16="http://schemas.microsoft.com/office/drawing/2014/main" id="{B4C51E16-033C-465D-8B68-967091513FBF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70417BF-29D3-7846-A9B3-90B863F3A124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ED08E014-EE59-D743-A8B0-F74F2DABE778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B6CBDDF3-DB01-0943-BC92-05AF4EA6B4E9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A054C4D-5367-6646-B618-2C274F25D0AE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E19531E-E030-6045-A552-8B736B72CB91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107A2C1-43C3-CE4C-98D2-0E2E212EF8D5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51F9DAF-9AC7-CD43-9633-67C0D70E9FC0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070D0BD3-9379-2246-9DA3-1A9C126E5AFB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2E88C046-95FE-3148-834E-DFB7D71427C2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2885A69-F0D4-2B47-A053-A676DD3E7EAC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08381CF0-8A2D-5141-B37E-930286913876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Elbow Connector 89">
              <a:extLst>
                <a:ext uri="{FF2B5EF4-FFF2-40B4-BE49-F238E27FC236}">
                  <a16:creationId xmlns:a16="http://schemas.microsoft.com/office/drawing/2014/main" id="{E5B6DEA3-1ADF-C44C-A71F-4A458A8D17C8}"/>
                </a:ext>
              </a:extLst>
            </p:cNvPr>
            <p:cNvCxnSpPr>
              <a:stCxn id="89" idx="2"/>
              <a:endCxn id="85" idx="0"/>
            </p:cNvCxnSpPr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Elbow Connector 90">
              <a:extLst>
                <a:ext uri="{FF2B5EF4-FFF2-40B4-BE49-F238E27FC236}">
                  <a16:creationId xmlns:a16="http://schemas.microsoft.com/office/drawing/2014/main" id="{E16ACC90-2F84-CF48-B8EB-FE07FFB2240C}"/>
                </a:ext>
              </a:extLst>
            </p:cNvPr>
            <p:cNvCxnSpPr>
              <a:stCxn id="82" idx="2"/>
              <a:endCxn id="86" idx="6"/>
            </p:cNvCxnSpPr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>
              <a:extLst>
                <a:ext uri="{FF2B5EF4-FFF2-40B4-BE49-F238E27FC236}">
                  <a16:creationId xmlns:a16="http://schemas.microsoft.com/office/drawing/2014/main" id="{EB03DDDD-4A72-324D-9054-19B65E44FDE0}"/>
                </a:ext>
              </a:extLst>
            </p:cNvPr>
            <p:cNvCxnSpPr>
              <a:stCxn id="82" idx="0"/>
              <a:endCxn id="78" idx="1"/>
            </p:cNvCxnSpPr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02B99DB8-673C-DC42-AC4C-7EF4CE3CA0CC}"/>
                </a:ext>
              </a:extLst>
            </p:cNvPr>
            <p:cNvCxnSpPr>
              <a:endCxn id="85" idx="2"/>
            </p:cNvCxnSpPr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6C79CD92-C5A4-CF40-B33C-99074CD76E6E}"/>
                </a:ext>
              </a:extLst>
            </p:cNvPr>
            <p:cNvCxnSpPr>
              <a:stCxn id="85" idx="6"/>
              <a:endCxn id="73" idx="1"/>
            </p:cNvCxnSpPr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C074686D-EC5E-334B-B7C6-2B145C65A43A}"/>
                </a:ext>
              </a:extLst>
            </p:cNvPr>
            <p:cNvCxnSpPr>
              <a:stCxn id="73" idx="3"/>
              <a:endCxn id="79" idx="1"/>
            </p:cNvCxnSpPr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46C8FF6-270D-5348-AFD9-AB5E2C8BA7C2}"/>
                </a:ext>
              </a:extLst>
            </p:cNvPr>
            <p:cNvCxnSpPr>
              <a:stCxn id="79" idx="0"/>
              <a:endCxn id="89" idx="4"/>
            </p:cNvCxnSpPr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787D3EB6-1718-8749-AFD2-870998E6198E}"/>
                </a:ext>
              </a:extLst>
            </p:cNvPr>
            <p:cNvCxnSpPr>
              <a:stCxn id="79" idx="2"/>
              <a:endCxn id="88" idx="0"/>
            </p:cNvCxnSpPr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5AD11D7-EAD4-1149-9815-C69EA6583196}"/>
                </a:ext>
              </a:extLst>
            </p:cNvPr>
            <p:cNvCxnSpPr>
              <a:stCxn id="88" idx="2"/>
              <a:endCxn id="77" idx="3"/>
            </p:cNvCxnSpPr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4FF74E75-62E4-494D-80E2-AA3CF1C4CABA}"/>
                </a:ext>
              </a:extLst>
            </p:cNvPr>
            <p:cNvCxnSpPr>
              <a:stCxn id="78" idx="0"/>
              <a:endCxn id="88" idx="4"/>
            </p:cNvCxnSpPr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718AFB9-1F7A-0849-848D-3CA015DF2727}"/>
                </a:ext>
              </a:extLst>
            </p:cNvPr>
            <p:cNvCxnSpPr>
              <a:stCxn id="77" idx="1"/>
              <a:endCxn id="83" idx="3"/>
            </p:cNvCxnSpPr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AD488845-8C16-1245-8237-D6C82CB45943}"/>
                </a:ext>
              </a:extLst>
            </p:cNvPr>
            <p:cNvCxnSpPr>
              <a:stCxn id="83" idx="2"/>
              <a:endCxn id="87" idx="0"/>
            </p:cNvCxnSpPr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922904FF-31D2-764E-8DE3-E20D8802E44F}"/>
                </a:ext>
              </a:extLst>
            </p:cNvPr>
            <p:cNvCxnSpPr>
              <a:stCxn id="86" idx="0"/>
              <a:endCxn id="85" idx="4"/>
            </p:cNvCxnSpPr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561" name="Group 71">
              <a:extLst>
                <a:ext uri="{FF2B5EF4-FFF2-40B4-BE49-F238E27FC236}">
                  <a16:creationId xmlns:a16="http://schemas.microsoft.com/office/drawing/2014/main" id="{5F9157F9-AD1A-4F40-911F-2D48E29D48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35" name="Arc 134">
                <a:extLst>
                  <a:ext uri="{FF2B5EF4-FFF2-40B4-BE49-F238E27FC236}">
                    <a16:creationId xmlns:a16="http://schemas.microsoft.com/office/drawing/2014/main" id="{D9F5B2C5-F0B1-DE4A-A858-CF0DF80DB566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0FFDBAEF-C047-E741-A0AA-C7730CCDA4F7}"/>
                  </a:ext>
                </a:extLst>
              </p:cNvPr>
              <p:cNvCxnSpPr>
                <a:endCxn id="83" idx="1"/>
              </p:cNvCxnSpPr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C17A463B-7590-AE45-B3FC-5AFE4FF6F99F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Arc 103">
              <a:extLst>
                <a:ext uri="{FF2B5EF4-FFF2-40B4-BE49-F238E27FC236}">
                  <a16:creationId xmlns:a16="http://schemas.microsoft.com/office/drawing/2014/main" id="{16B38376-1099-604B-8C6C-8C74E6608B9C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6DD5330B-E985-404C-99A7-8A08AA5D9ECB}"/>
                </a:ext>
              </a:extLst>
            </p:cNvPr>
            <p:cNvCxnSpPr>
              <a:endCxn id="87" idx="2"/>
            </p:cNvCxnSpPr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C2477A5E-F1EC-6A4C-A9F8-7E7BD8BF5D7C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84BD0835-B764-F84D-B530-09F0A138AC37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729FE687-6DBB-5740-B384-710B0D729208}"/>
                </a:ext>
              </a:extLst>
            </p:cNvPr>
            <p:cNvCxnSpPr>
              <a:stCxn id="87" idx="6"/>
              <a:endCxn id="82" idx="1"/>
            </p:cNvCxnSpPr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11A51AD0-D46E-0745-BE33-2B322E393518}"/>
                </a:ext>
              </a:extLst>
            </p:cNvPr>
            <p:cNvCxnSpPr>
              <a:stCxn id="78" idx="2"/>
            </p:cNvCxnSpPr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68" name="TextBox 88">
              <a:extLst>
                <a:ext uri="{FF2B5EF4-FFF2-40B4-BE49-F238E27FC236}">
                  <a16:creationId xmlns:a16="http://schemas.microsoft.com/office/drawing/2014/main" id="{13BFCA33-51D2-442B-9231-4B345BD601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69" name="TextBox 89">
              <a:extLst>
                <a:ext uri="{FF2B5EF4-FFF2-40B4-BE49-F238E27FC236}">
                  <a16:creationId xmlns:a16="http://schemas.microsoft.com/office/drawing/2014/main" id="{33A81512-D30C-4F0F-95D3-99FF13614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0" name="TextBox 90">
              <a:extLst>
                <a:ext uri="{FF2B5EF4-FFF2-40B4-BE49-F238E27FC236}">
                  <a16:creationId xmlns:a16="http://schemas.microsoft.com/office/drawing/2014/main" id="{5A426421-1D6B-4082-93F4-49E507418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1" name="TextBox 91">
              <a:extLst>
                <a:ext uri="{FF2B5EF4-FFF2-40B4-BE49-F238E27FC236}">
                  <a16:creationId xmlns:a16="http://schemas.microsoft.com/office/drawing/2014/main" id="{81A66939-5B80-4CFA-BCAA-1289B1C2B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1572" name="TextBox 92">
              <a:extLst>
                <a:ext uri="{FF2B5EF4-FFF2-40B4-BE49-F238E27FC236}">
                  <a16:creationId xmlns:a16="http://schemas.microsoft.com/office/drawing/2014/main" id="{5C5ED83C-7429-42DD-A4CF-96483F5671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1573" name="TextBox 94">
              <a:extLst>
                <a:ext uri="{FF2B5EF4-FFF2-40B4-BE49-F238E27FC236}">
                  <a16:creationId xmlns:a16="http://schemas.microsoft.com/office/drawing/2014/main" id="{318F167F-FAB1-409A-89FD-32298479E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9E6FFB18-0DFB-A542-915C-A38312BBE8C9}"/>
                </a:ext>
              </a:extLst>
            </p:cNvPr>
            <p:cNvCxnSpPr>
              <a:stCxn id="89" idx="6"/>
            </p:cNvCxnSpPr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1509" name="TextBox 117">
            <a:extLst>
              <a:ext uri="{FF2B5EF4-FFF2-40B4-BE49-F238E27FC236}">
                <a16:creationId xmlns:a16="http://schemas.microsoft.com/office/drawing/2014/main" id="{72EE5C3B-6C23-44B9-8FA7-2109D0EE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10" name="TextBox 95">
            <a:extLst>
              <a:ext uri="{FF2B5EF4-FFF2-40B4-BE49-F238E27FC236}">
                <a16:creationId xmlns:a16="http://schemas.microsoft.com/office/drawing/2014/main" id="{D3AB9910-E1B7-426E-BC6A-AE0A591F3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141" name="TextBox 93">
            <a:extLst>
              <a:ext uri="{FF2B5EF4-FFF2-40B4-BE49-F238E27FC236}">
                <a16:creationId xmlns:a16="http://schemas.microsoft.com/office/drawing/2014/main" id="{A8988579-84F0-4671-9D30-E0CFCC9EC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(54)</a:t>
            </a:r>
          </a:p>
        </p:txBody>
      </p:sp>
      <p:sp>
        <p:nvSpPr>
          <p:cNvPr id="21512" name="TextBox 107">
            <a:extLst>
              <a:ext uri="{FF2B5EF4-FFF2-40B4-BE49-F238E27FC236}">
                <a16:creationId xmlns:a16="http://schemas.microsoft.com/office/drawing/2014/main" id="{6A5373EA-13C9-4765-9A95-369BA854A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1513" name="TextBox 108">
            <a:extLst>
              <a:ext uri="{FF2B5EF4-FFF2-40B4-BE49-F238E27FC236}">
                <a16:creationId xmlns:a16="http://schemas.microsoft.com/office/drawing/2014/main" id="{06EDE41D-5B1B-48ED-9C4F-EB548D680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1514" name="TextBox 98">
            <a:extLst>
              <a:ext uri="{FF2B5EF4-FFF2-40B4-BE49-F238E27FC236}">
                <a16:creationId xmlns:a16="http://schemas.microsoft.com/office/drawing/2014/main" id="{8B45ADBA-662D-4448-8706-B5DC60711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051050"/>
            <a:ext cx="1012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1515" name="TextBox 102">
            <a:extLst>
              <a:ext uri="{FF2B5EF4-FFF2-40B4-BE49-F238E27FC236}">
                <a16:creationId xmlns:a16="http://schemas.microsoft.com/office/drawing/2014/main" id="{2D1FFC0C-8E0C-497C-AEE6-93400C12C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6" name="TextBox 110">
            <a:extLst>
              <a:ext uri="{FF2B5EF4-FFF2-40B4-BE49-F238E27FC236}">
                <a16:creationId xmlns:a16="http://schemas.microsoft.com/office/drawing/2014/main" id="{FC85A073-4D1A-4570-88B5-947F6C31F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88" y="3003550"/>
            <a:ext cx="11477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7" name="TextBox 113">
            <a:extLst>
              <a:ext uri="{FF2B5EF4-FFF2-40B4-BE49-F238E27FC236}">
                <a16:creationId xmlns:a16="http://schemas.microsoft.com/office/drawing/2014/main" id="{54108EE0-5616-4996-8C10-06A19AFFA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198813"/>
            <a:ext cx="107315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18" name="TextBox 96">
            <a:extLst>
              <a:ext uri="{FF2B5EF4-FFF2-40B4-BE49-F238E27FC236}">
                <a16:creationId xmlns:a16="http://schemas.microsoft.com/office/drawing/2014/main" id="{187D46A8-1102-4D6A-990D-5C7FA2B5C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1519" name="TextBox 97">
            <a:extLst>
              <a:ext uri="{FF2B5EF4-FFF2-40B4-BE49-F238E27FC236}">
                <a16:creationId xmlns:a16="http://schemas.microsoft.com/office/drawing/2014/main" id="{F91E4429-8D17-479E-AAE0-F1541CC23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1520" name="TextBox 109">
            <a:extLst>
              <a:ext uri="{FF2B5EF4-FFF2-40B4-BE49-F238E27FC236}">
                <a16:creationId xmlns:a16="http://schemas.microsoft.com/office/drawing/2014/main" id="{C353DD16-C68A-45EC-BFC7-9D81BCE66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21" name="TextBox 111">
            <a:extLst>
              <a:ext uri="{FF2B5EF4-FFF2-40B4-BE49-F238E27FC236}">
                <a16:creationId xmlns:a16="http://schemas.microsoft.com/office/drawing/2014/main" id="{0CAF011D-4471-44F1-B47A-FC1C5C60B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</p:txBody>
      </p:sp>
      <p:sp>
        <p:nvSpPr>
          <p:cNvPr id="21522" name="TextBox 114">
            <a:extLst>
              <a:ext uri="{FF2B5EF4-FFF2-40B4-BE49-F238E27FC236}">
                <a16:creationId xmlns:a16="http://schemas.microsoft.com/office/drawing/2014/main" id="{8E4210D9-0A2C-4F75-B5FC-D1AF991A5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23" name="TextBox 115">
            <a:extLst>
              <a:ext uri="{FF2B5EF4-FFF2-40B4-BE49-F238E27FC236}">
                <a16:creationId xmlns:a16="http://schemas.microsoft.com/office/drawing/2014/main" id="{C291A767-A6B7-4091-8D4A-079D47615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1524" name="TextBox 116">
            <a:extLst>
              <a:ext uri="{FF2B5EF4-FFF2-40B4-BE49-F238E27FC236}">
                <a16:creationId xmlns:a16="http://schemas.microsoft.com/office/drawing/2014/main" id="{224554D5-E18E-4278-9447-799760EE1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1525" name="TextBox 103">
            <a:extLst>
              <a:ext uri="{FF2B5EF4-FFF2-40B4-BE49-F238E27FC236}">
                <a16:creationId xmlns:a16="http://schemas.microsoft.com/office/drawing/2014/main" id="{2513B117-C632-4E34-B742-FCF03BCD8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1526" name="TextBox 115">
            <a:extLst>
              <a:ext uri="{FF2B5EF4-FFF2-40B4-BE49-F238E27FC236}">
                <a16:creationId xmlns:a16="http://schemas.microsoft.com/office/drawing/2014/main" id="{A04FB2F4-8659-4F53-A189-E7C55C62A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7" name="TextBox 115">
            <a:extLst>
              <a:ext uri="{FF2B5EF4-FFF2-40B4-BE49-F238E27FC236}">
                <a16:creationId xmlns:a16="http://schemas.microsoft.com/office/drawing/2014/main" id="{5B84F990-A4DF-48B7-BC45-235FC13BF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8" name="TextBox 115">
            <a:extLst>
              <a:ext uri="{FF2B5EF4-FFF2-40B4-BE49-F238E27FC236}">
                <a16:creationId xmlns:a16="http://schemas.microsoft.com/office/drawing/2014/main" id="{D8394BFB-E21D-4E90-A662-ED658076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29" name="TextBox 115">
            <a:extLst>
              <a:ext uri="{FF2B5EF4-FFF2-40B4-BE49-F238E27FC236}">
                <a16:creationId xmlns:a16="http://schemas.microsoft.com/office/drawing/2014/main" id="{F85EAE7B-993B-419C-9CD9-03B74C29C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" y="3330575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0" name="TextBox 115">
            <a:extLst>
              <a:ext uri="{FF2B5EF4-FFF2-40B4-BE49-F238E27FC236}">
                <a16:creationId xmlns:a16="http://schemas.microsoft.com/office/drawing/2014/main" id="{6A2E1F79-6B41-4CDA-B4D5-ED1837ECA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413" y="2992438"/>
            <a:ext cx="6858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1" name="TextBox 115">
            <a:extLst>
              <a:ext uri="{FF2B5EF4-FFF2-40B4-BE49-F238E27FC236}">
                <a16:creationId xmlns:a16="http://schemas.microsoft.com/office/drawing/2014/main" id="{898EB5D3-0DF1-4A59-98FF-5537904F0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1532" name="TextBox 115">
            <a:extLst>
              <a:ext uri="{FF2B5EF4-FFF2-40B4-BE49-F238E27FC236}">
                <a16:creationId xmlns:a16="http://schemas.microsoft.com/office/drawing/2014/main" id="{57B48504-08E2-475A-88C3-4C624DC16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800225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7FD936-5155-40E4-B5D6-206D06A39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0888" y="5761038"/>
            <a:ext cx="560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(88)</a:t>
            </a:r>
          </a:p>
        </p:txBody>
      </p:sp>
      <p:sp>
        <p:nvSpPr>
          <p:cNvPr id="21535" name="Rectangle 15">
            <a:extLst>
              <a:ext uri="{FF2B5EF4-FFF2-40B4-BE49-F238E27FC236}">
                <a16:creationId xmlns:a16="http://schemas.microsoft.com/office/drawing/2014/main" id="{E7813E65-7730-413B-8D4A-CCF9263DB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8" y="356235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65" name="TextBox 115">
            <a:extLst>
              <a:ext uri="{FF2B5EF4-FFF2-40B4-BE49-F238E27FC236}">
                <a16:creationId xmlns:a16="http://schemas.microsoft.com/office/drawing/2014/main" id="{CAC80089-FDD9-4025-9B99-AC35D4390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0" y="744538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A967A8-C612-3381-9EDA-50523DC87736}"/>
              </a:ext>
            </a:extLst>
          </p:cNvPr>
          <p:cNvSpPr/>
          <p:nvPr/>
        </p:nvSpPr>
        <p:spPr>
          <a:xfrm>
            <a:off x="956733" y="1295400"/>
            <a:ext cx="6758517" cy="4846638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93">
            <a:extLst>
              <a:ext uri="{FF2B5EF4-FFF2-40B4-BE49-F238E27FC236}">
                <a16:creationId xmlns:a16="http://schemas.microsoft.com/office/drawing/2014/main" id="{76A4D9C0-A3BB-1E2B-11D8-2AF8BF7F8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589" y="5613506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1800">
                <a:latin typeface="Calibri"/>
                <a:cs typeface="Calibri"/>
              </a:rPr>
              <a:t> (44)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141" grpId="0"/>
      <p:bldP spid="21526" grpId="0"/>
      <p:bldP spid="21527" grpId="0"/>
      <p:bldP spid="21528" grpId="0"/>
      <p:bldP spid="21529" grpId="0"/>
      <p:bldP spid="21530" grpId="0"/>
      <p:bldP spid="21531" grpId="0"/>
      <p:bldP spid="21532" grpId="0"/>
      <p:bldP spid="2" grpId="0"/>
      <p:bldP spid="3" grpId="0" animBg="1"/>
      <p:bldP spid="3" grpId="1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18">
            <a:extLst>
              <a:ext uri="{FF2B5EF4-FFF2-40B4-BE49-F238E27FC236}">
                <a16:creationId xmlns:a16="http://schemas.microsoft.com/office/drawing/2014/main" id="{3A127864-5C80-4146-ABB0-B5C786BA0D95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70EB7FF-8CB3-D149-92DC-E5019AD4DBB1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D8A362B-8F2A-1748-811E-812103E755EB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1F1E79BB-C24E-7347-A02C-1D32DBC47405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122717A-6723-D549-B217-A9DAB2DBF14F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5B17E11-137B-654E-B426-62F8363D166B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405F5C2-4B8A-3E41-A3E1-DC6740696228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C5E8AAA3-6A84-5F4E-907B-8F1959FDC748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673BF37-10E2-4740-9361-71B94354478C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0EA821FD-086F-D64A-A9C4-7CEA5D9EB378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30F82181-2B4D-104B-B827-415388C2077F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B5F65711-9841-9A46-9BB1-BD573A3B31EB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Elbow Connector 89">
              <a:extLst>
                <a:ext uri="{FF2B5EF4-FFF2-40B4-BE49-F238E27FC236}">
                  <a16:creationId xmlns:a16="http://schemas.microsoft.com/office/drawing/2014/main" id="{209D81C6-68B5-B741-A869-9B6355498297}"/>
                </a:ext>
              </a:extLst>
            </p:cNvPr>
            <p:cNvCxnSpPr>
              <a:stCxn id="89" idx="2"/>
              <a:endCxn id="85" idx="0"/>
            </p:cNvCxnSpPr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1" name="Elbow Connector 90">
              <a:extLst>
                <a:ext uri="{FF2B5EF4-FFF2-40B4-BE49-F238E27FC236}">
                  <a16:creationId xmlns:a16="http://schemas.microsoft.com/office/drawing/2014/main" id="{C84782EB-C32A-8242-9EC2-D5A4E1479BB5}"/>
                </a:ext>
              </a:extLst>
            </p:cNvPr>
            <p:cNvCxnSpPr>
              <a:stCxn id="82" idx="2"/>
              <a:endCxn id="86" idx="6"/>
            </p:cNvCxnSpPr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>
              <a:extLst>
                <a:ext uri="{FF2B5EF4-FFF2-40B4-BE49-F238E27FC236}">
                  <a16:creationId xmlns:a16="http://schemas.microsoft.com/office/drawing/2014/main" id="{748D0BC3-5994-D749-B5E0-FC50218FB194}"/>
                </a:ext>
              </a:extLst>
            </p:cNvPr>
            <p:cNvCxnSpPr>
              <a:stCxn id="82" idx="0"/>
              <a:endCxn id="78" idx="1"/>
            </p:cNvCxnSpPr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F647E9B3-B2FC-B549-B7A3-DEFA23C3C380}"/>
                </a:ext>
              </a:extLst>
            </p:cNvPr>
            <p:cNvCxnSpPr>
              <a:endCxn id="85" idx="2"/>
            </p:cNvCxnSpPr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FD066541-E002-594F-9593-F7EF33EF4207}"/>
                </a:ext>
              </a:extLst>
            </p:cNvPr>
            <p:cNvCxnSpPr>
              <a:stCxn id="85" idx="6"/>
              <a:endCxn id="73" idx="1"/>
            </p:cNvCxnSpPr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8A0FAAA3-53A4-1242-9DF9-CB8F7BD60C25}"/>
                </a:ext>
              </a:extLst>
            </p:cNvPr>
            <p:cNvCxnSpPr>
              <a:stCxn id="73" idx="3"/>
              <a:endCxn id="79" idx="1"/>
            </p:cNvCxnSpPr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E06D1295-EBA2-EF46-9CBF-D7CBFD92087A}"/>
                </a:ext>
              </a:extLst>
            </p:cNvPr>
            <p:cNvCxnSpPr>
              <a:stCxn id="79" idx="0"/>
              <a:endCxn id="89" idx="4"/>
            </p:cNvCxnSpPr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03AAC0D4-72D0-7845-B493-ACA48BA88A95}"/>
                </a:ext>
              </a:extLst>
            </p:cNvPr>
            <p:cNvCxnSpPr>
              <a:stCxn id="79" idx="2"/>
              <a:endCxn id="88" idx="0"/>
            </p:cNvCxnSpPr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3889F4E0-4037-314B-91DC-C8CC7E4FEA33}"/>
                </a:ext>
              </a:extLst>
            </p:cNvPr>
            <p:cNvCxnSpPr>
              <a:stCxn id="88" idx="2"/>
              <a:endCxn id="77" idx="3"/>
            </p:cNvCxnSpPr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47C72E74-0538-D746-9BBD-287DF9217189}"/>
                </a:ext>
              </a:extLst>
            </p:cNvPr>
            <p:cNvCxnSpPr>
              <a:stCxn id="78" idx="0"/>
              <a:endCxn id="88" idx="4"/>
            </p:cNvCxnSpPr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EE9ECA3F-26F4-D249-B095-1C4A9275854C}"/>
                </a:ext>
              </a:extLst>
            </p:cNvPr>
            <p:cNvCxnSpPr>
              <a:stCxn id="77" idx="1"/>
              <a:endCxn id="83" idx="3"/>
            </p:cNvCxnSpPr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8BA89F2C-21D6-CD41-9BC4-7C2CD29DA7CF}"/>
                </a:ext>
              </a:extLst>
            </p:cNvPr>
            <p:cNvCxnSpPr>
              <a:stCxn id="83" idx="2"/>
              <a:endCxn id="87" idx="0"/>
            </p:cNvCxnSpPr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DCCA4537-9DB2-564A-A1D5-DA36424A52DB}"/>
                </a:ext>
              </a:extLst>
            </p:cNvPr>
            <p:cNvCxnSpPr>
              <a:stCxn id="86" idx="0"/>
              <a:endCxn id="85" idx="4"/>
            </p:cNvCxnSpPr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605" name="Group 71">
              <a:extLst>
                <a:ext uri="{FF2B5EF4-FFF2-40B4-BE49-F238E27FC236}">
                  <a16:creationId xmlns:a16="http://schemas.microsoft.com/office/drawing/2014/main" id="{D030C216-883B-483F-BD3B-C23DD5C54D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35" name="Arc 134">
                <a:extLst>
                  <a:ext uri="{FF2B5EF4-FFF2-40B4-BE49-F238E27FC236}">
                    <a16:creationId xmlns:a16="http://schemas.microsoft.com/office/drawing/2014/main" id="{2B648507-F57D-C647-BF56-7E14422A6854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0CFA4283-7A77-284F-A6D1-6F9FA2B6778F}"/>
                  </a:ext>
                </a:extLst>
              </p:cNvPr>
              <p:cNvCxnSpPr>
                <a:endCxn id="83" idx="1"/>
              </p:cNvCxnSpPr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BE15780D-1A3C-A144-99AB-0B52C765292C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Arc 103">
              <a:extLst>
                <a:ext uri="{FF2B5EF4-FFF2-40B4-BE49-F238E27FC236}">
                  <a16:creationId xmlns:a16="http://schemas.microsoft.com/office/drawing/2014/main" id="{41B7EE30-F64B-8B43-A713-44E5F32C9E04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E6E40B52-CCB1-4844-9058-1A9A541546D2}"/>
                </a:ext>
              </a:extLst>
            </p:cNvPr>
            <p:cNvCxnSpPr>
              <a:endCxn id="87" idx="2"/>
            </p:cNvCxnSpPr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CA3E961F-01FC-8A46-8174-95AFB4F68377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93D3B9B1-D625-F140-A41F-F8FAA1C868C3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F49B9B58-D2C1-A84C-9949-1F589EBDCE6A}"/>
                </a:ext>
              </a:extLst>
            </p:cNvPr>
            <p:cNvCxnSpPr>
              <a:stCxn id="87" idx="6"/>
              <a:endCxn id="82" idx="1"/>
            </p:cNvCxnSpPr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0C1FA1ED-F395-DC49-9661-57A180DFB001}"/>
                </a:ext>
              </a:extLst>
            </p:cNvPr>
            <p:cNvCxnSpPr>
              <a:stCxn id="78" idx="2"/>
            </p:cNvCxnSpPr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12" name="TextBox 88">
              <a:extLst>
                <a:ext uri="{FF2B5EF4-FFF2-40B4-BE49-F238E27FC236}">
                  <a16:creationId xmlns:a16="http://schemas.microsoft.com/office/drawing/2014/main" id="{37BD0B0E-2278-4C38-A24C-E72BEF466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3" name="TextBox 89">
              <a:extLst>
                <a:ext uri="{FF2B5EF4-FFF2-40B4-BE49-F238E27FC236}">
                  <a16:creationId xmlns:a16="http://schemas.microsoft.com/office/drawing/2014/main" id="{4B668B38-7B58-42C4-8635-E0025C79F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4" name="TextBox 90">
              <a:extLst>
                <a:ext uri="{FF2B5EF4-FFF2-40B4-BE49-F238E27FC236}">
                  <a16:creationId xmlns:a16="http://schemas.microsoft.com/office/drawing/2014/main" id="{19D99DC7-D106-4A80-88D3-3109F7427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5" name="TextBox 91">
              <a:extLst>
                <a:ext uri="{FF2B5EF4-FFF2-40B4-BE49-F238E27FC236}">
                  <a16:creationId xmlns:a16="http://schemas.microsoft.com/office/drawing/2014/main" id="{87DEE6BA-EBA8-4C27-BC77-CA209DCAD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3616" name="TextBox 92">
              <a:extLst>
                <a:ext uri="{FF2B5EF4-FFF2-40B4-BE49-F238E27FC236}">
                  <a16:creationId xmlns:a16="http://schemas.microsoft.com/office/drawing/2014/main" id="{D3B42EE0-A9E1-4AEF-8395-4EF017935C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3617" name="TextBox 94">
              <a:extLst>
                <a:ext uri="{FF2B5EF4-FFF2-40B4-BE49-F238E27FC236}">
                  <a16:creationId xmlns:a16="http://schemas.microsoft.com/office/drawing/2014/main" id="{0B63058C-E627-4168-89D2-DF17A175D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B7AF917C-145B-E648-8D24-816285EC422D}"/>
                </a:ext>
              </a:extLst>
            </p:cNvPr>
            <p:cNvCxnSpPr>
              <a:stCxn id="89" idx="6"/>
            </p:cNvCxnSpPr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3555" name="TextBox 117">
            <a:extLst>
              <a:ext uri="{FF2B5EF4-FFF2-40B4-BE49-F238E27FC236}">
                <a16:creationId xmlns:a16="http://schemas.microsoft.com/office/drawing/2014/main" id="{C1533E02-5484-4521-82A1-F1491F869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3556" name="TextBox 95">
            <a:extLst>
              <a:ext uri="{FF2B5EF4-FFF2-40B4-BE49-F238E27FC236}">
                <a16:creationId xmlns:a16="http://schemas.microsoft.com/office/drawing/2014/main" id="{5AAC5F6A-4370-424D-8B69-EE3342596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3557" name="TextBox 93">
            <a:extLst>
              <a:ext uri="{FF2B5EF4-FFF2-40B4-BE49-F238E27FC236}">
                <a16:creationId xmlns:a16="http://schemas.microsoft.com/office/drawing/2014/main" id="{AADFEAB1-25F7-4A2B-8905-331CF0505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3558" name="TextBox 107">
            <a:extLst>
              <a:ext uri="{FF2B5EF4-FFF2-40B4-BE49-F238E27FC236}">
                <a16:creationId xmlns:a16="http://schemas.microsoft.com/office/drawing/2014/main" id="{38F415AB-12DF-48C7-9C0E-88B732C46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3559" name="TextBox 108">
            <a:extLst>
              <a:ext uri="{FF2B5EF4-FFF2-40B4-BE49-F238E27FC236}">
                <a16:creationId xmlns:a16="http://schemas.microsoft.com/office/drawing/2014/main" id="{B5DE61BB-B178-40F1-A98D-A3D102AE0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3560" name="TextBox 98">
            <a:extLst>
              <a:ext uri="{FF2B5EF4-FFF2-40B4-BE49-F238E27FC236}">
                <a16:creationId xmlns:a16="http://schemas.microsoft.com/office/drawing/2014/main" id="{17DBBA1C-7450-4807-8309-A4F4E0549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051050"/>
            <a:ext cx="1012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3561" name="TextBox 102">
            <a:extLst>
              <a:ext uri="{FF2B5EF4-FFF2-40B4-BE49-F238E27FC236}">
                <a16:creationId xmlns:a16="http://schemas.microsoft.com/office/drawing/2014/main" id="{73C7B322-0598-40C0-A551-0BB4AA1B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2" name="TextBox 110">
            <a:extLst>
              <a:ext uri="{FF2B5EF4-FFF2-40B4-BE49-F238E27FC236}">
                <a16:creationId xmlns:a16="http://schemas.microsoft.com/office/drawing/2014/main" id="{F2C07D72-0408-4ED9-8A07-8F5C32A2E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3" name="TextBox 113">
            <a:extLst>
              <a:ext uri="{FF2B5EF4-FFF2-40B4-BE49-F238E27FC236}">
                <a16:creationId xmlns:a16="http://schemas.microsoft.com/office/drawing/2014/main" id="{9157FB82-7219-4AAE-A135-B46095D40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4" name="TextBox 96">
            <a:extLst>
              <a:ext uri="{FF2B5EF4-FFF2-40B4-BE49-F238E27FC236}">
                <a16:creationId xmlns:a16="http://schemas.microsoft.com/office/drawing/2014/main" id="{CC9E1021-5DDA-4949-AE37-FC4522A0D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3565" name="TextBox 97">
            <a:extLst>
              <a:ext uri="{FF2B5EF4-FFF2-40B4-BE49-F238E27FC236}">
                <a16:creationId xmlns:a16="http://schemas.microsoft.com/office/drawing/2014/main" id="{5C14BCD9-830F-4D26-9F31-2373673C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3566" name="TextBox 109">
            <a:extLst>
              <a:ext uri="{FF2B5EF4-FFF2-40B4-BE49-F238E27FC236}">
                <a16:creationId xmlns:a16="http://schemas.microsoft.com/office/drawing/2014/main" id="{AC29E459-DA7B-467D-9578-39FFADC50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3567" name="TextBox 111">
            <a:extLst>
              <a:ext uri="{FF2B5EF4-FFF2-40B4-BE49-F238E27FC236}">
                <a16:creationId xmlns:a16="http://schemas.microsoft.com/office/drawing/2014/main" id="{B2D12BD5-ADB1-455E-B11C-C02B38120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</p:txBody>
      </p:sp>
      <p:sp>
        <p:nvSpPr>
          <p:cNvPr id="23568" name="TextBox 114">
            <a:extLst>
              <a:ext uri="{FF2B5EF4-FFF2-40B4-BE49-F238E27FC236}">
                <a16:creationId xmlns:a16="http://schemas.microsoft.com/office/drawing/2014/main" id="{24677F58-AE9A-47E2-A344-6C042876A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69" name="TextBox 115">
            <a:extLst>
              <a:ext uri="{FF2B5EF4-FFF2-40B4-BE49-F238E27FC236}">
                <a16:creationId xmlns:a16="http://schemas.microsoft.com/office/drawing/2014/main" id="{08B465D5-D355-4FBC-B915-2D681972D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3570" name="TextBox 116">
            <a:extLst>
              <a:ext uri="{FF2B5EF4-FFF2-40B4-BE49-F238E27FC236}">
                <a16:creationId xmlns:a16="http://schemas.microsoft.com/office/drawing/2014/main" id="{F1792D1E-97AE-44CA-984B-D40E0C85F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3571" name="TextBox 103">
            <a:extLst>
              <a:ext uri="{FF2B5EF4-FFF2-40B4-BE49-F238E27FC236}">
                <a16:creationId xmlns:a16="http://schemas.microsoft.com/office/drawing/2014/main" id="{4454C72B-4807-4F95-953A-0C881E7F9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3572" name="TextBox 115">
            <a:extLst>
              <a:ext uri="{FF2B5EF4-FFF2-40B4-BE49-F238E27FC236}">
                <a16:creationId xmlns:a16="http://schemas.microsoft.com/office/drawing/2014/main" id="{71EDDF62-8211-4964-A850-AEC75E7C7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3" name="TextBox 115">
            <a:extLst>
              <a:ext uri="{FF2B5EF4-FFF2-40B4-BE49-F238E27FC236}">
                <a16:creationId xmlns:a16="http://schemas.microsoft.com/office/drawing/2014/main" id="{D5388B52-84D3-40C5-BC28-67D5C473C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4" name="TextBox 115">
            <a:extLst>
              <a:ext uri="{FF2B5EF4-FFF2-40B4-BE49-F238E27FC236}">
                <a16:creationId xmlns:a16="http://schemas.microsoft.com/office/drawing/2014/main" id="{31C11A24-D0BA-43D3-9F8A-D9AB94832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60" name="TextBox 115">
            <a:extLst>
              <a:ext uri="{FF2B5EF4-FFF2-40B4-BE49-F238E27FC236}">
                <a16:creationId xmlns:a16="http://schemas.microsoft.com/office/drawing/2014/main" id="{A5B655A0-E647-4214-97C8-5482318E8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62" name="TextBox 115">
            <a:extLst>
              <a:ext uri="{FF2B5EF4-FFF2-40B4-BE49-F238E27FC236}">
                <a16:creationId xmlns:a16="http://schemas.microsoft.com/office/drawing/2014/main" id="{A8F66A12-1483-4CF9-ABE0-4E746D9F3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3577" name="TextBox 115">
            <a:extLst>
              <a:ext uri="{FF2B5EF4-FFF2-40B4-BE49-F238E27FC236}">
                <a16:creationId xmlns:a16="http://schemas.microsoft.com/office/drawing/2014/main" id="{E1EF81C4-281E-4C0A-BDCC-F679EBE21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3578" name="TextBox 115">
            <a:extLst>
              <a:ext uri="{FF2B5EF4-FFF2-40B4-BE49-F238E27FC236}">
                <a16:creationId xmlns:a16="http://schemas.microsoft.com/office/drawing/2014/main" id="{8D1F782E-CCCC-4378-9CAC-155BC01DC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800225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07F56-3996-4CCE-9B74-48307769E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447" y="239186"/>
            <a:ext cx="32750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Flow rate of X into reactor: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X – 54*2 = 11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X = 119</a:t>
            </a:r>
          </a:p>
        </p:txBody>
      </p:sp>
      <p:sp>
        <p:nvSpPr>
          <p:cNvPr id="23580" name="TextBox 1">
            <a:extLst>
              <a:ext uri="{FF2B5EF4-FFF2-40B4-BE49-F238E27FC236}">
                <a16:creationId xmlns:a16="http://schemas.microsoft.com/office/drawing/2014/main" id="{D565E2E6-F08F-4DC9-BF50-E589DA21C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269875"/>
            <a:ext cx="34863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at 2X ↔ A + R reactor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Recall 5:1 ratio of A:X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60ED478-5FA2-40EA-AC87-75B5341CB372}"/>
              </a:ext>
            </a:extLst>
          </p:cNvPr>
          <p:cNvSpPr txBox="1"/>
          <p:nvPr/>
        </p:nvSpPr>
        <p:spPr>
          <a:xfrm>
            <a:off x="3314239" y="32805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n-lt"/>
              </a:rPr>
              <a:t>(54)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C6BC3C-66AE-170E-2494-62A138672088}"/>
              </a:ext>
            </a:extLst>
          </p:cNvPr>
          <p:cNvSpPr/>
          <p:nvPr/>
        </p:nvSpPr>
        <p:spPr>
          <a:xfrm>
            <a:off x="3784600" y="3392488"/>
            <a:ext cx="1643062" cy="1009649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18">
            <a:extLst>
              <a:ext uri="{FF2B5EF4-FFF2-40B4-BE49-F238E27FC236}">
                <a16:creationId xmlns:a16="http://schemas.microsoft.com/office/drawing/2014/main" id="{BB7DD43F-CDB6-4487-AF0B-EC3D1AFE256C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3AB409B9-3D60-0343-9EE1-6293A7533B7F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86697F1-3CC7-694F-B287-97E3B8128FE4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D7F07616-30A5-9B4F-B247-CC98FE110498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E7C0D411-E9E0-0340-8C8A-3325C9462C9D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E9B8E2B-183A-124D-8461-4638EDC19A54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979B24D5-0020-4946-8F40-18B9B26B76D7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1AB025CC-0ED0-DC4B-B45D-C624B341844E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CF64435-921A-D943-AD88-9799552968A3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EB50CB79-A8E6-B74F-AE72-356BB705C84E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7ED875B7-331F-4645-B194-764CB8FAABE8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D4080BC0-2AA8-8445-9FEB-97DB2E677BBF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9" name="Elbow Connector 138">
              <a:extLst>
                <a:ext uri="{FF2B5EF4-FFF2-40B4-BE49-F238E27FC236}">
                  <a16:creationId xmlns:a16="http://schemas.microsoft.com/office/drawing/2014/main" id="{E45C6904-7C45-DF44-A320-D552BF36CE07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0" name="Elbow Connector 139">
              <a:extLst>
                <a:ext uri="{FF2B5EF4-FFF2-40B4-BE49-F238E27FC236}">
                  <a16:creationId xmlns:a16="http://schemas.microsoft.com/office/drawing/2014/main" id="{DF3AB8CE-6C64-C345-A9ED-3EEB0417DF93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>
              <a:extLst>
                <a:ext uri="{FF2B5EF4-FFF2-40B4-BE49-F238E27FC236}">
                  <a16:creationId xmlns:a16="http://schemas.microsoft.com/office/drawing/2014/main" id="{936ACABE-5140-E749-86D0-23A38A6973B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1FBF0B57-08C1-2644-B0B4-3EBDE917DEC8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30360F4C-E9C9-524B-9BD9-F82AA89E6593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3A458BAE-6162-8543-8719-663E18534B96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D0479804-A96C-8542-966B-1B28AD5F7DD3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D844C3BE-0D88-8249-916D-6EA4760E08EC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E2E5DBCA-CE78-D743-BBAC-5CD1AA363DCB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150497DD-B229-794F-8987-477EACF01A31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EC276173-7C4B-AA4B-8818-F2C107DE04EB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6EF68BC-ABCD-2C49-9543-C83425DD3608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94E6A7B2-7322-A54A-8A99-B85307F0E7C9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51" name="Group 71">
              <a:extLst>
                <a:ext uri="{FF2B5EF4-FFF2-40B4-BE49-F238E27FC236}">
                  <a16:creationId xmlns:a16="http://schemas.microsoft.com/office/drawing/2014/main" id="{2102B2A2-0431-4C15-8E9D-8E409F931C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DDB1F7C1-66FF-2A4E-88AD-6A2FF3E5A426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148F1ED9-EAC5-C84E-8448-F1AB5FC8DEC1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35F57E7E-8EAB-4C4E-BE27-C2CA67881B0C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" name="Arc 152">
              <a:extLst>
                <a:ext uri="{FF2B5EF4-FFF2-40B4-BE49-F238E27FC236}">
                  <a16:creationId xmlns:a16="http://schemas.microsoft.com/office/drawing/2014/main" id="{F811FF19-F404-4249-AEDF-A5FDCE97E31B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94E330E-ECAA-B34D-B88D-B06EC2B215B2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7A8CD16A-E812-3441-857F-EBE9BD567A15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592E394F-54DF-264D-AB2D-7629F297ECA7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26A16FF9-3906-3C49-B7AB-ACDEA755136B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C0EFADD5-8BCE-644E-9EFE-D8F856C66B70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58" name="TextBox 88">
              <a:extLst>
                <a:ext uri="{FF2B5EF4-FFF2-40B4-BE49-F238E27FC236}">
                  <a16:creationId xmlns:a16="http://schemas.microsoft.com/office/drawing/2014/main" id="{436E40CE-7938-474A-B14B-63BB7D406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59" name="TextBox 89">
              <a:extLst>
                <a:ext uri="{FF2B5EF4-FFF2-40B4-BE49-F238E27FC236}">
                  <a16:creationId xmlns:a16="http://schemas.microsoft.com/office/drawing/2014/main" id="{88466F85-F37D-4B92-8035-F81689D2E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0" name="TextBox 90">
              <a:extLst>
                <a:ext uri="{FF2B5EF4-FFF2-40B4-BE49-F238E27FC236}">
                  <a16:creationId xmlns:a16="http://schemas.microsoft.com/office/drawing/2014/main" id="{6DDB9A45-C4B0-4325-BB0C-033F7810C7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1" name="TextBox 91">
              <a:extLst>
                <a:ext uri="{FF2B5EF4-FFF2-40B4-BE49-F238E27FC236}">
                  <a16:creationId xmlns:a16="http://schemas.microsoft.com/office/drawing/2014/main" id="{55071AA9-FB79-491F-8BF8-F6632E036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5662" name="TextBox 92">
              <a:extLst>
                <a:ext uri="{FF2B5EF4-FFF2-40B4-BE49-F238E27FC236}">
                  <a16:creationId xmlns:a16="http://schemas.microsoft.com/office/drawing/2014/main" id="{6830125D-58B3-4F02-A1D4-4E19ADFF29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5663" name="TextBox 94">
              <a:extLst>
                <a:ext uri="{FF2B5EF4-FFF2-40B4-BE49-F238E27FC236}">
                  <a16:creationId xmlns:a16="http://schemas.microsoft.com/office/drawing/2014/main" id="{F6CE6158-07C1-4BA5-8EC9-F9F4E412F3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purge</a:t>
              </a:r>
            </a:p>
          </p:txBody>
        </p: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B07B9A00-DD5B-5D49-AFA1-DAFDC7152F63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5603" name="TextBox 117">
            <a:extLst>
              <a:ext uri="{FF2B5EF4-FFF2-40B4-BE49-F238E27FC236}">
                <a16:creationId xmlns:a16="http://schemas.microsoft.com/office/drawing/2014/main" id="{3F73D455-D0B3-49B6-A36F-E2F86EF9A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5604" name="TextBox 95">
            <a:extLst>
              <a:ext uri="{FF2B5EF4-FFF2-40B4-BE49-F238E27FC236}">
                <a16:creationId xmlns:a16="http://schemas.microsoft.com/office/drawing/2014/main" id="{9A8E5751-DDEC-4849-BC2C-8E0CB6F19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5605" name="TextBox 93">
            <a:extLst>
              <a:ext uri="{FF2B5EF4-FFF2-40B4-BE49-F238E27FC236}">
                <a16:creationId xmlns:a16="http://schemas.microsoft.com/office/drawing/2014/main" id="{D444485C-3123-4C94-BBD9-2FD740BA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5606" name="TextBox 107">
            <a:extLst>
              <a:ext uri="{FF2B5EF4-FFF2-40B4-BE49-F238E27FC236}">
                <a16:creationId xmlns:a16="http://schemas.microsoft.com/office/drawing/2014/main" id="{95D7179F-92B4-4E9E-8889-730768705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5607" name="TextBox 108">
            <a:extLst>
              <a:ext uri="{FF2B5EF4-FFF2-40B4-BE49-F238E27FC236}">
                <a16:creationId xmlns:a16="http://schemas.microsoft.com/office/drawing/2014/main" id="{CF742F61-9F6D-46A3-B806-B8A25D5EE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5608" name="TextBox 98">
            <a:extLst>
              <a:ext uri="{FF2B5EF4-FFF2-40B4-BE49-F238E27FC236}">
                <a16:creationId xmlns:a16="http://schemas.microsoft.com/office/drawing/2014/main" id="{163D23B0-E7EE-46E6-94C1-74E0BD92A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2062163"/>
            <a:ext cx="1014412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5609" name="TextBox 102">
            <a:extLst>
              <a:ext uri="{FF2B5EF4-FFF2-40B4-BE49-F238E27FC236}">
                <a16:creationId xmlns:a16="http://schemas.microsoft.com/office/drawing/2014/main" id="{CCB46210-F5E0-41D8-94C2-C9D02E737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0" name="TextBox 110">
            <a:extLst>
              <a:ext uri="{FF2B5EF4-FFF2-40B4-BE49-F238E27FC236}">
                <a16:creationId xmlns:a16="http://schemas.microsoft.com/office/drawing/2014/main" id="{CDD54F3C-C0C4-4B2F-857E-FD25F4BB9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1" name="TextBox 113">
            <a:extLst>
              <a:ext uri="{FF2B5EF4-FFF2-40B4-BE49-F238E27FC236}">
                <a16:creationId xmlns:a16="http://schemas.microsoft.com/office/drawing/2014/main" id="{D51E0187-E2EC-47F7-9CF5-382AF266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 </a:t>
            </a:r>
            <a:endParaRPr lang="en-US" altLang="en-US" sz="9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Z </a:t>
            </a:r>
          </a:p>
        </p:txBody>
      </p:sp>
      <p:sp>
        <p:nvSpPr>
          <p:cNvPr id="25612" name="TextBox 96">
            <a:extLst>
              <a:ext uri="{FF2B5EF4-FFF2-40B4-BE49-F238E27FC236}">
                <a16:creationId xmlns:a16="http://schemas.microsoft.com/office/drawing/2014/main" id="{668146C8-4F56-43D0-8642-029D0794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56769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5613" name="TextBox 97">
            <a:extLst>
              <a:ext uri="{FF2B5EF4-FFF2-40B4-BE49-F238E27FC236}">
                <a16:creationId xmlns:a16="http://schemas.microsoft.com/office/drawing/2014/main" id="{1ECE6196-B922-47DE-8FCE-D1F71B0C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5614" name="TextBox 109">
            <a:extLst>
              <a:ext uri="{FF2B5EF4-FFF2-40B4-BE49-F238E27FC236}">
                <a16:creationId xmlns:a16="http://schemas.microsoft.com/office/drawing/2014/main" id="{50468D1C-D593-4C83-875A-966D67E90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5615" name="TextBox 111">
            <a:extLst>
              <a:ext uri="{FF2B5EF4-FFF2-40B4-BE49-F238E27FC236}">
                <a16:creationId xmlns:a16="http://schemas.microsoft.com/office/drawing/2014/main" id="{F4D89959-828D-40BB-B090-FCAEEBF8D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7" y="4219575"/>
            <a:ext cx="82867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 (11)</a:t>
            </a:r>
          </a:p>
        </p:txBody>
      </p:sp>
      <p:sp>
        <p:nvSpPr>
          <p:cNvPr id="25616" name="TextBox 114">
            <a:extLst>
              <a:ext uri="{FF2B5EF4-FFF2-40B4-BE49-F238E27FC236}">
                <a16:creationId xmlns:a16="http://schemas.microsoft.com/office/drawing/2014/main" id="{AFCC42E0-78BC-4E7C-9A31-E6640C211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7" name="TextBox 115">
            <a:extLst>
              <a:ext uri="{FF2B5EF4-FFF2-40B4-BE49-F238E27FC236}">
                <a16:creationId xmlns:a16="http://schemas.microsoft.com/office/drawing/2014/main" id="{E7E42B73-F15B-4C00-9C44-7D631A07E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5618" name="TextBox 116">
            <a:extLst>
              <a:ext uri="{FF2B5EF4-FFF2-40B4-BE49-F238E27FC236}">
                <a16:creationId xmlns:a16="http://schemas.microsoft.com/office/drawing/2014/main" id="{2DDB5573-17CF-483A-BDFF-0600F3DA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5619" name="TextBox 103">
            <a:extLst>
              <a:ext uri="{FF2B5EF4-FFF2-40B4-BE49-F238E27FC236}">
                <a16:creationId xmlns:a16="http://schemas.microsoft.com/office/drawing/2014/main" id="{D51E9FEE-BE4E-43B6-AD3C-B3477B4A7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</p:txBody>
      </p:sp>
      <p:sp>
        <p:nvSpPr>
          <p:cNvPr id="25620" name="TextBox 115">
            <a:extLst>
              <a:ext uri="{FF2B5EF4-FFF2-40B4-BE49-F238E27FC236}">
                <a16:creationId xmlns:a16="http://schemas.microsoft.com/office/drawing/2014/main" id="{1303B3E2-11AF-43BE-BF6D-513C0879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25621" name="TextBox 115">
            <a:extLst>
              <a:ext uri="{FF2B5EF4-FFF2-40B4-BE49-F238E27FC236}">
                <a16:creationId xmlns:a16="http://schemas.microsoft.com/office/drawing/2014/main" id="{BB90EF5E-6FA8-4408-AC35-0C0C9E982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5622" name="TextBox 115">
            <a:extLst>
              <a:ext uri="{FF2B5EF4-FFF2-40B4-BE49-F238E27FC236}">
                <a16:creationId xmlns:a16="http://schemas.microsoft.com/office/drawing/2014/main" id="{70CC4BF5-44AA-4E8C-AF9A-5103CD81E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375150"/>
            <a:ext cx="6842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25623" name="TextBox 115">
            <a:extLst>
              <a:ext uri="{FF2B5EF4-FFF2-40B4-BE49-F238E27FC236}">
                <a16:creationId xmlns:a16="http://schemas.microsoft.com/office/drawing/2014/main" id="{1C303AD0-F220-4404-8F74-948CA9BD8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(88)</a:t>
            </a:r>
          </a:p>
        </p:txBody>
      </p:sp>
      <p:sp>
        <p:nvSpPr>
          <p:cNvPr id="25624" name="TextBox 115">
            <a:extLst>
              <a:ext uri="{FF2B5EF4-FFF2-40B4-BE49-F238E27FC236}">
                <a16:creationId xmlns:a16="http://schemas.microsoft.com/office/drawing/2014/main" id="{512245FB-BBB1-4510-A96D-47CA999BF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5625" name="TextBox 115">
            <a:extLst>
              <a:ext uri="{FF2B5EF4-FFF2-40B4-BE49-F238E27FC236}">
                <a16:creationId xmlns:a16="http://schemas.microsoft.com/office/drawing/2014/main" id="{9EBC74C0-90B3-4926-A144-47A7A659B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44B0665B-9EF8-4256-9C1A-922DA6327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1803400"/>
            <a:ext cx="68421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030A0"/>
                </a:solidFill>
              </a:rPr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(88)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7B85424-BCEF-4DC2-9711-280AA7450315}"/>
              </a:ext>
            </a:extLst>
          </p:cNvPr>
          <p:cNvSpPr txBox="1"/>
          <p:nvPr/>
        </p:nvSpPr>
        <p:spPr>
          <a:xfrm>
            <a:off x="5781675" y="4557881"/>
            <a:ext cx="727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>
                <a:latin typeface="+mn-lt"/>
              </a:rPr>
              <a:t>(11)</a:t>
            </a:r>
            <a:endParaRPr lang="en-US">
              <a:latin typeface="+mn-lt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0528FBD-D2BB-4288-9CBE-CBEDBE07D410}"/>
              </a:ext>
            </a:extLst>
          </p:cNvPr>
          <p:cNvSpPr txBox="1"/>
          <p:nvPr/>
        </p:nvSpPr>
        <p:spPr>
          <a:xfrm>
            <a:off x="4366907" y="262485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>
                <a:latin typeface="+mn-lt"/>
              </a:rPr>
              <a:t>(108)</a:t>
            </a:r>
            <a:endParaRPr lang="en-US">
              <a:latin typeface="+mn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7D112AF-9F6E-47C0-949D-2F384A5A5059}"/>
              </a:ext>
            </a:extLst>
          </p:cNvPr>
          <p:cNvSpPr txBox="1"/>
          <p:nvPr/>
        </p:nvSpPr>
        <p:spPr>
          <a:xfrm>
            <a:off x="1254919" y="3294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solidFill>
                  <a:srgbClr val="7030A0"/>
                </a:solidFill>
                <a:cs typeface="Arial" panose="020B0604020202020204" pitchFamily="34" charset="0"/>
              </a:rPr>
              <a:t>5:1 ratio of A:X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" name="TextBox 115">
            <a:extLst>
              <a:ext uri="{FF2B5EF4-FFF2-40B4-BE49-F238E27FC236}">
                <a16:creationId xmlns:a16="http://schemas.microsoft.com/office/drawing/2014/main" id="{E2F33EAD-15B6-64D8-0D7F-C986D525E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236" y="4654275"/>
            <a:ext cx="6842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 (88)</a:t>
            </a:r>
          </a:p>
        </p:txBody>
      </p:sp>
      <p:sp>
        <p:nvSpPr>
          <p:cNvPr id="4" name="TextBox 115">
            <a:extLst>
              <a:ext uri="{FF2B5EF4-FFF2-40B4-BE49-F238E27FC236}">
                <a16:creationId xmlns:a16="http://schemas.microsoft.com/office/drawing/2014/main" id="{08AD79A5-C4E5-80AC-C393-9F2D30F6F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90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5" name="TextBox 115">
            <a:extLst>
              <a:ext uri="{FF2B5EF4-FFF2-40B4-BE49-F238E27FC236}">
                <a16:creationId xmlns:a16="http://schemas.microsoft.com/office/drawing/2014/main" id="{840E878A-6BE4-9A5E-46A7-59BF02C18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471" y="3090962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6" name="TextBox 111">
            <a:extLst>
              <a:ext uri="{FF2B5EF4-FFF2-40B4-BE49-F238E27FC236}">
                <a16:creationId xmlns:a16="http://schemas.microsoft.com/office/drawing/2014/main" id="{2C8FE939-2D3E-CE07-5782-84415E5E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88" y="4226024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5" grpId="0"/>
      <p:bldP spid="25620" grpId="0"/>
      <p:bldP spid="25622" grpId="0"/>
      <p:bldP spid="25625" grpId="0"/>
      <p:bldP spid="69" grpId="0"/>
      <p:bldP spid="71" grpId="0"/>
      <p:bldP spid="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118">
            <a:extLst>
              <a:ext uri="{FF2B5EF4-FFF2-40B4-BE49-F238E27FC236}">
                <a16:creationId xmlns:a16="http://schemas.microsoft.com/office/drawing/2014/main" id="{F8B6FE69-CF84-4CD1-8050-96AA75316D19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C5532F03-9F81-9F4E-A2BF-2165E7BB956B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878C67E0-8BCB-FE40-A33B-FEAAED41982C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9858547C-996B-1D43-9143-E99F590794F8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B60CCD4-4462-2D4C-99C8-5BFEFBD130E0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DF1964AF-5EAD-5A4F-81AE-10EFCD701784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C1EDE74D-9EFB-5546-98EE-07AE79C48D40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3874ACF1-D845-D444-8F5E-07210F4F16C9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DFC46E5C-C95D-564C-84A2-E2496C9AD336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E2C66804-0D06-4041-BB4F-DDBBC2204C96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1AC27A6-17D8-2546-8CAC-36213BF4E34D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C53D449-B44C-D349-936E-D4FB712A8119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9" name="Elbow Connector 138">
              <a:extLst>
                <a:ext uri="{FF2B5EF4-FFF2-40B4-BE49-F238E27FC236}">
                  <a16:creationId xmlns:a16="http://schemas.microsoft.com/office/drawing/2014/main" id="{8AF0BAF6-EFCA-A24E-B0E7-2A2882755443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0" name="Elbow Connector 139">
              <a:extLst>
                <a:ext uri="{FF2B5EF4-FFF2-40B4-BE49-F238E27FC236}">
                  <a16:creationId xmlns:a16="http://schemas.microsoft.com/office/drawing/2014/main" id="{EA0340EF-66FC-B64B-9E92-E823DBAADEE0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>
              <a:extLst>
                <a:ext uri="{FF2B5EF4-FFF2-40B4-BE49-F238E27FC236}">
                  <a16:creationId xmlns:a16="http://schemas.microsoft.com/office/drawing/2014/main" id="{BE7CDC37-77BE-0647-B2BF-7C4ED13B8E1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7F90CDBA-00BB-1148-B43C-0A07738057E0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22C52407-2A4E-9440-A6AC-125A4211C862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0C41B43D-3066-EE47-A369-1B0C75BC3377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455BFEA6-9380-8E41-B1B2-20C620ACDD0B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F0210822-534E-7848-A01E-5D7731841F8E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13EF0014-120D-CC4B-8CDC-9982F21188C3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ABC8DA7C-BEB2-AC45-9829-9909B8B09AEA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B49F7199-F3AE-C34C-8545-42BD2989FD65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C4C65F46-6E58-1448-B75D-CA699BE64905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0C59FCB9-9EBB-B244-BE9F-F2E52EBAC7E2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79" name="Group 71">
              <a:extLst>
                <a:ext uri="{FF2B5EF4-FFF2-40B4-BE49-F238E27FC236}">
                  <a16:creationId xmlns:a16="http://schemas.microsoft.com/office/drawing/2014/main" id="{4481E771-1806-40D6-BA2C-0F8334A41B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166" name="Arc 165">
                <a:extLst>
                  <a:ext uri="{FF2B5EF4-FFF2-40B4-BE49-F238E27FC236}">
                    <a16:creationId xmlns:a16="http://schemas.microsoft.com/office/drawing/2014/main" id="{F52F8087-22B3-E847-97A6-E15D256F0007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C534A1F-98C4-0E46-BC93-BC1D58EAA26B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8B8B8150-9500-0B4E-A2D7-441B2FD7941A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" name="Arc 152">
              <a:extLst>
                <a:ext uri="{FF2B5EF4-FFF2-40B4-BE49-F238E27FC236}">
                  <a16:creationId xmlns:a16="http://schemas.microsoft.com/office/drawing/2014/main" id="{CF47434B-0E67-344E-8DC8-300670EE8071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E7CA6B87-71D3-6341-8D16-ACA7226F20AA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CD9385C4-0BDE-7C4C-ABD0-FB420EB515D9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0D28D26A-7A69-7C4C-AD1E-0D8B5EEE25DE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E3F342FC-5A34-8A4C-8BB7-6BF3186B3CFE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8A9EAC92-FE36-2C4E-950A-A7123E41C020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86" name="TextBox 88">
              <a:extLst>
                <a:ext uri="{FF2B5EF4-FFF2-40B4-BE49-F238E27FC236}">
                  <a16:creationId xmlns:a16="http://schemas.microsoft.com/office/drawing/2014/main" id="{3E44DEE8-FE96-4CB6-A6EB-5F1A0E7B3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7" name="TextBox 89">
              <a:extLst>
                <a:ext uri="{FF2B5EF4-FFF2-40B4-BE49-F238E27FC236}">
                  <a16:creationId xmlns:a16="http://schemas.microsoft.com/office/drawing/2014/main" id="{29D91882-B9BC-4EF8-A35D-F35F7785B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8" name="TextBox 90">
              <a:extLst>
                <a:ext uri="{FF2B5EF4-FFF2-40B4-BE49-F238E27FC236}">
                  <a16:creationId xmlns:a16="http://schemas.microsoft.com/office/drawing/2014/main" id="{959A9326-478B-4E61-9DEF-00BF6AE24F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89" name="TextBox 91">
              <a:extLst>
                <a:ext uri="{FF2B5EF4-FFF2-40B4-BE49-F238E27FC236}">
                  <a16:creationId xmlns:a16="http://schemas.microsoft.com/office/drawing/2014/main" id="{79097907-46B6-4DE8-A86A-238107F45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6690" name="TextBox 92">
              <a:extLst>
                <a:ext uri="{FF2B5EF4-FFF2-40B4-BE49-F238E27FC236}">
                  <a16:creationId xmlns:a16="http://schemas.microsoft.com/office/drawing/2014/main" id="{0115AADB-AEB8-486A-8540-6C2FC3544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6691" name="TextBox 94">
              <a:extLst>
                <a:ext uri="{FF2B5EF4-FFF2-40B4-BE49-F238E27FC236}">
                  <a16:creationId xmlns:a16="http://schemas.microsoft.com/office/drawing/2014/main" id="{915F9553-674D-4A2B-8290-DCD08AD54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98F0C612-5F9D-0946-A6FD-4E19FB444D41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6627" name="TextBox 117">
            <a:extLst>
              <a:ext uri="{FF2B5EF4-FFF2-40B4-BE49-F238E27FC236}">
                <a16:creationId xmlns:a16="http://schemas.microsoft.com/office/drawing/2014/main" id="{47AB9F45-6523-46CC-A71F-0517E61C8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6628" name="TextBox 95">
            <a:extLst>
              <a:ext uri="{FF2B5EF4-FFF2-40B4-BE49-F238E27FC236}">
                <a16:creationId xmlns:a16="http://schemas.microsoft.com/office/drawing/2014/main" id="{5B2C1D4C-3706-4571-B387-BA86927CC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6629" name="TextBox 93">
            <a:extLst>
              <a:ext uri="{FF2B5EF4-FFF2-40B4-BE49-F238E27FC236}">
                <a16:creationId xmlns:a16="http://schemas.microsoft.com/office/drawing/2014/main" id="{E1B6CD28-3113-4AD3-9D53-3063401E1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6630" name="TextBox 107">
            <a:extLst>
              <a:ext uri="{FF2B5EF4-FFF2-40B4-BE49-F238E27FC236}">
                <a16:creationId xmlns:a16="http://schemas.microsoft.com/office/drawing/2014/main" id="{85732D9B-57A3-49C0-BF2F-43BE26A58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6631" name="TextBox 108">
            <a:extLst>
              <a:ext uri="{FF2B5EF4-FFF2-40B4-BE49-F238E27FC236}">
                <a16:creationId xmlns:a16="http://schemas.microsoft.com/office/drawing/2014/main" id="{D8828CA2-777E-4520-A5AE-C070ACD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6632" name="TextBox 98">
            <a:extLst>
              <a:ext uri="{FF2B5EF4-FFF2-40B4-BE49-F238E27FC236}">
                <a16:creationId xmlns:a16="http://schemas.microsoft.com/office/drawing/2014/main" id="{D5D3788C-9929-4FDF-A0B3-465EF86AA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2063750"/>
            <a:ext cx="43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6633" name="TextBox 102">
            <a:extLst>
              <a:ext uri="{FF2B5EF4-FFF2-40B4-BE49-F238E27FC236}">
                <a16:creationId xmlns:a16="http://schemas.microsoft.com/office/drawing/2014/main" id="{273434BD-821A-421B-BF56-E6F322BB9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4" name="TextBox 110">
            <a:extLst>
              <a:ext uri="{FF2B5EF4-FFF2-40B4-BE49-F238E27FC236}">
                <a16:creationId xmlns:a16="http://schemas.microsoft.com/office/drawing/2014/main" id="{2E157755-5210-47E5-9AAE-F633AA7AF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5" name="TextBox 113">
            <a:extLst>
              <a:ext uri="{FF2B5EF4-FFF2-40B4-BE49-F238E27FC236}">
                <a16:creationId xmlns:a16="http://schemas.microsoft.com/office/drawing/2014/main" id="{28770EF7-1558-4C68-8169-5D4B52712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36" name="TextBox 96">
            <a:extLst>
              <a:ext uri="{FF2B5EF4-FFF2-40B4-BE49-F238E27FC236}">
                <a16:creationId xmlns:a16="http://schemas.microsoft.com/office/drawing/2014/main" id="{B70B2737-63D6-475B-B5D2-366EF23D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5651500"/>
            <a:ext cx="98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6637" name="TextBox 97">
            <a:extLst>
              <a:ext uri="{FF2B5EF4-FFF2-40B4-BE49-F238E27FC236}">
                <a16:creationId xmlns:a16="http://schemas.microsoft.com/office/drawing/2014/main" id="{5ECAC7F4-A35A-469F-B1E4-89AFBDB3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1077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6638" name="TextBox 109">
            <a:extLst>
              <a:ext uri="{FF2B5EF4-FFF2-40B4-BE49-F238E27FC236}">
                <a16:creationId xmlns:a16="http://schemas.microsoft.com/office/drawing/2014/main" id="{2D3E75B5-CFB9-4F8D-B3D1-2C8543A34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6639" name="TextBox 111">
            <a:extLst>
              <a:ext uri="{FF2B5EF4-FFF2-40B4-BE49-F238E27FC236}">
                <a16:creationId xmlns:a16="http://schemas.microsoft.com/office/drawing/2014/main" id="{B9359CCB-DBB4-4B33-99C7-2E70B28FF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6640" name="TextBox 114">
            <a:extLst>
              <a:ext uri="{FF2B5EF4-FFF2-40B4-BE49-F238E27FC236}">
                <a16:creationId xmlns:a16="http://schemas.microsoft.com/office/drawing/2014/main" id="{CDD4C014-6C82-40A4-9601-F0DC08F94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41" name="TextBox 115">
            <a:extLst>
              <a:ext uri="{FF2B5EF4-FFF2-40B4-BE49-F238E27FC236}">
                <a16:creationId xmlns:a16="http://schemas.microsoft.com/office/drawing/2014/main" id="{F4D6DD4B-4690-40B1-9E55-AEFFB6E18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6642" name="TextBox 116">
            <a:extLst>
              <a:ext uri="{FF2B5EF4-FFF2-40B4-BE49-F238E27FC236}">
                <a16:creationId xmlns:a16="http://schemas.microsoft.com/office/drawing/2014/main" id="{A74B9B0C-F711-4BDE-A6E5-8E8520E77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6643" name="TextBox 103">
            <a:extLst>
              <a:ext uri="{FF2B5EF4-FFF2-40B4-BE49-F238E27FC236}">
                <a16:creationId xmlns:a16="http://schemas.microsoft.com/office/drawing/2014/main" id="{33D9C2D5-3F27-487D-A26A-4FA3238AA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</a:t>
            </a:r>
          </a:p>
        </p:txBody>
      </p:sp>
      <p:sp>
        <p:nvSpPr>
          <p:cNvPr id="26644" name="TextBox 115">
            <a:extLst>
              <a:ext uri="{FF2B5EF4-FFF2-40B4-BE49-F238E27FC236}">
                <a16:creationId xmlns:a16="http://schemas.microsoft.com/office/drawing/2014/main" id="{9661638B-5256-48A3-8960-C16906C0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6842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5" name="TextBox 115">
            <a:extLst>
              <a:ext uri="{FF2B5EF4-FFF2-40B4-BE49-F238E27FC236}">
                <a16:creationId xmlns:a16="http://schemas.microsoft.com/office/drawing/2014/main" id="{812C6457-97F8-4F17-928A-FFF251A98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6" name="TextBox 115">
            <a:extLst>
              <a:ext uri="{FF2B5EF4-FFF2-40B4-BE49-F238E27FC236}">
                <a16:creationId xmlns:a16="http://schemas.microsoft.com/office/drawing/2014/main" id="{C89BCF9F-2C77-4D41-AE41-6C9BD0076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338" y="4387850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6647" name="TextBox 115">
            <a:extLst>
              <a:ext uri="{FF2B5EF4-FFF2-40B4-BE49-F238E27FC236}">
                <a16:creationId xmlns:a16="http://schemas.microsoft.com/office/drawing/2014/main" id="{A069C6F6-76AA-484A-AB11-41ACEA938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6842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6648" name="TextBox 115">
            <a:extLst>
              <a:ext uri="{FF2B5EF4-FFF2-40B4-BE49-F238E27FC236}">
                <a16:creationId xmlns:a16="http://schemas.microsoft.com/office/drawing/2014/main" id="{06E99846-4AF2-4826-BB10-7C28D737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6649" name="TextBox 115">
            <a:extLst>
              <a:ext uri="{FF2B5EF4-FFF2-40B4-BE49-F238E27FC236}">
                <a16:creationId xmlns:a16="http://schemas.microsoft.com/office/drawing/2014/main" id="{7C049E9A-C90A-4BA7-8E9B-79C354ABF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03C1B39C-AF98-426F-A3C3-D462BEE1A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1803400"/>
            <a:ext cx="68421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AD3A9-5B41-4E93-8A53-ECF8D508D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5600"/>
            <a:ext cx="32447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FD719"/>
                </a:solidFill>
                <a:latin typeface="Arial" panose="020B0604020202020204" pitchFamily="34" charset="0"/>
              </a:rPr>
              <a:t>Splitter composition: A and I in 1:1 ratio</a:t>
            </a:r>
          </a:p>
        </p:txBody>
      </p:sp>
      <p:sp>
        <p:nvSpPr>
          <p:cNvPr id="69" name="TextBox 115">
            <a:extLst>
              <a:ext uri="{FF2B5EF4-FFF2-40B4-BE49-F238E27FC236}">
                <a16:creationId xmlns:a16="http://schemas.microsoft.com/office/drawing/2014/main" id="{783CDEFB-6809-4326-BBB7-553671BFE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2057400"/>
            <a:ext cx="685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(594)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6B851D-E0D1-4623-909D-0AA90D84C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19250"/>
            <a:ext cx="8556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cs typeface="Calibri" panose="020F0502020204030204" pitchFamily="34" charset="0"/>
              </a:rPr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cs typeface="Calibri" panose="020F0502020204030204" pitchFamily="34" charset="0"/>
              </a:rPr>
              <a:t>(540)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CAB45F-F14A-400D-A40D-A77F099F3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13" y="1036638"/>
            <a:ext cx="854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(539)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EFF8-BEA5-FBD6-B2A9-8643AB2289F8}"/>
              </a:ext>
            </a:extLst>
          </p:cNvPr>
          <p:cNvSpPr/>
          <p:nvPr/>
        </p:nvSpPr>
        <p:spPr>
          <a:xfrm>
            <a:off x="6497638" y="1500186"/>
            <a:ext cx="685800" cy="449631"/>
          </a:xfrm>
          <a:prstGeom prst="rect">
            <a:avLst/>
          </a:prstGeom>
          <a:noFill/>
          <a:ln>
            <a:solidFill>
              <a:srgbClr val="0FD7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17">
            <a:extLst>
              <a:ext uri="{FF2B5EF4-FFF2-40B4-BE49-F238E27FC236}">
                <a16:creationId xmlns:a16="http://schemas.microsoft.com/office/drawing/2014/main" id="{64B831FA-4858-4F69-894A-42489CBCA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7651" name="TextBox 95">
            <a:extLst>
              <a:ext uri="{FF2B5EF4-FFF2-40B4-BE49-F238E27FC236}">
                <a16:creationId xmlns:a16="http://schemas.microsoft.com/office/drawing/2014/main" id="{3EE5A92C-A4F1-494A-AB24-DA05EE2CF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5611813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R</a:t>
            </a:r>
          </a:p>
        </p:txBody>
      </p:sp>
      <p:sp>
        <p:nvSpPr>
          <p:cNvPr id="27652" name="TextBox 93">
            <a:extLst>
              <a:ext uri="{FF2B5EF4-FFF2-40B4-BE49-F238E27FC236}">
                <a16:creationId xmlns:a16="http://schemas.microsoft.com/office/drawing/2014/main" id="{3A8FFD25-3611-405F-B51A-ADEE550FC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7653" name="TextBox 107">
            <a:extLst>
              <a:ext uri="{FF2B5EF4-FFF2-40B4-BE49-F238E27FC236}">
                <a16:creationId xmlns:a16="http://schemas.microsoft.com/office/drawing/2014/main" id="{44BA0F7A-120B-4529-A158-A92E02072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7654" name="TextBox 108">
            <a:extLst>
              <a:ext uri="{FF2B5EF4-FFF2-40B4-BE49-F238E27FC236}">
                <a16:creationId xmlns:a16="http://schemas.microsoft.com/office/drawing/2014/main" id="{6D686BBE-5B80-439D-BD95-ADC8404B3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(539)</a:t>
            </a:r>
          </a:p>
        </p:txBody>
      </p:sp>
      <p:sp>
        <p:nvSpPr>
          <p:cNvPr id="27655" name="TextBox 102">
            <a:extLst>
              <a:ext uri="{FF2B5EF4-FFF2-40B4-BE49-F238E27FC236}">
                <a16:creationId xmlns:a16="http://schemas.microsoft.com/office/drawing/2014/main" id="{D42BB83E-D84A-4586-B736-185A0D012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1797050"/>
            <a:ext cx="11541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6" name="TextBox 110">
            <a:extLst>
              <a:ext uri="{FF2B5EF4-FFF2-40B4-BE49-F238E27FC236}">
                <a16:creationId xmlns:a16="http://schemas.microsoft.com/office/drawing/2014/main" id="{35E9A9A3-E98F-40EE-8E14-30BACA05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3032125"/>
            <a:ext cx="11477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7" name="TextBox 113">
            <a:extLst>
              <a:ext uri="{FF2B5EF4-FFF2-40B4-BE49-F238E27FC236}">
                <a16:creationId xmlns:a16="http://schemas.microsoft.com/office/drawing/2014/main" id="{47F50B28-5C68-43FF-94C7-482B72248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450" y="3282950"/>
            <a:ext cx="1073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58" name="TextBox 97">
            <a:extLst>
              <a:ext uri="{FF2B5EF4-FFF2-40B4-BE49-F238E27FC236}">
                <a16:creationId xmlns:a16="http://schemas.microsoft.com/office/drawing/2014/main" id="{DD54E41F-B486-4D01-9EDA-79817939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6005513"/>
            <a:ext cx="33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7659" name="TextBox 109">
            <a:extLst>
              <a:ext uri="{FF2B5EF4-FFF2-40B4-BE49-F238E27FC236}">
                <a16:creationId xmlns:a16="http://schemas.microsoft.com/office/drawing/2014/main" id="{105E1779-1A60-40F2-ABAE-932F07460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3084513"/>
            <a:ext cx="979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60" name="TextBox 111">
            <a:extLst>
              <a:ext uri="{FF2B5EF4-FFF2-40B4-BE49-F238E27FC236}">
                <a16:creationId xmlns:a16="http://schemas.microsoft.com/office/drawing/2014/main" id="{32A64C4C-4D47-41C1-BD44-58504795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7661" name="TextBox 114">
            <a:extLst>
              <a:ext uri="{FF2B5EF4-FFF2-40B4-BE49-F238E27FC236}">
                <a16:creationId xmlns:a16="http://schemas.microsoft.com/office/drawing/2014/main" id="{5D8FEA01-0085-4C3D-977A-25666C852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4387850"/>
            <a:ext cx="101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62" name="TextBox 115">
            <a:extLst>
              <a:ext uri="{FF2B5EF4-FFF2-40B4-BE49-F238E27FC236}">
                <a16:creationId xmlns:a16="http://schemas.microsoft.com/office/drawing/2014/main" id="{D4D163AD-0F24-4428-9685-D637E59B7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63" name="TextBox 116">
            <a:extLst>
              <a:ext uri="{FF2B5EF4-FFF2-40B4-BE49-F238E27FC236}">
                <a16:creationId xmlns:a16="http://schemas.microsoft.com/office/drawing/2014/main" id="{41D4AEDD-D60F-4C58-8257-722E47AA4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64" name="TextBox 103">
            <a:extLst>
              <a:ext uri="{FF2B5EF4-FFF2-40B4-BE49-F238E27FC236}">
                <a16:creationId xmlns:a16="http://schemas.microsoft.com/office/drawing/2014/main" id="{6A58AE07-5064-4CBC-8313-66E0DC4D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(540)</a:t>
            </a:r>
          </a:p>
        </p:txBody>
      </p:sp>
      <p:sp>
        <p:nvSpPr>
          <p:cNvPr id="186" name="TextBox 115">
            <a:extLst>
              <a:ext uri="{FF2B5EF4-FFF2-40B4-BE49-F238E27FC236}">
                <a16:creationId xmlns:a16="http://schemas.microsoft.com/office/drawing/2014/main" id="{25EA9425-1071-4F8E-BB6D-5C1202591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4764088"/>
            <a:ext cx="1093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27666" name="TextBox 115">
            <a:extLst>
              <a:ext uri="{FF2B5EF4-FFF2-40B4-BE49-F238E27FC236}">
                <a16:creationId xmlns:a16="http://schemas.microsoft.com/office/drawing/2014/main" id="{8B413855-3B91-4D55-AE54-3B1058D29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88" name="TextBox 115">
            <a:extLst>
              <a:ext uri="{FF2B5EF4-FFF2-40B4-BE49-F238E27FC236}">
                <a16:creationId xmlns:a16="http://schemas.microsoft.com/office/drawing/2014/main" id="{83E8AB50-CA50-4487-98BE-A7A0B5BF5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325" y="4406900"/>
            <a:ext cx="1003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(88)</a:t>
            </a:r>
          </a:p>
        </p:txBody>
      </p:sp>
      <p:sp>
        <p:nvSpPr>
          <p:cNvPr id="189" name="TextBox 115">
            <a:extLst>
              <a:ext uri="{FF2B5EF4-FFF2-40B4-BE49-F238E27FC236}">
                <a16:creationId xmlns:a16="http://schemas.microsoft.com/office/drawing/2014/main" id="{8BB010B4-AC9F-4B5D-96B1-D4294E524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3278188"/>
            <a:ext cx="803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(1156)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90" name="TextBox 115">
            <a:extLst>
              <a:ext uri="{FF2B5EF4-FFF2-40B4-BE49-F238E27FC236}">
                <a16:creationId xmlns:a16="http://schemas.microsoft.com/office/drawing/2014/main" id="{BCC6575C-7C3A-41E2-B281-9E39E6113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019425"/>
            <a:ext cx="8239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191" name="TextBox 115">
            <a:extLst>
              <a:ext uri="{FF2B5EF4-FFF2-40B4-BE49-F238E27FC236}">
                <a16:creationId xmlns:a16="http://schemas.microsoft.com/office/drawing/2014/main" id="{2787D342-8396-4AA0-B40F-7BBD02A61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097213"/>
            <a:ext cx="846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192" name="TextBox 115">
            <a:extLst>
              <a:ext uri="{FF2B5EF4-FFF2-40B4-BE49-F238E27FC236}">
                <a16:creationId xmlns:a16="http://schemas.microsoft.com/office/drawing/2014/main" id="{3D03F56E-EF86-460E-933C-7FF769D25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0" y="1789113"/>
            <a:ext cx="8096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(1102)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(108)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(88)</a:t>
            </a:r>
          </a:p>
        </p:txBody>
      </p:sp>
      <p:sp>
        <p:nvSpPr>
          <p:cNvPr id="27672" name="TextBox 117">
            <a:extLst>
              <a:ext uri="{FF2B5EF4-FFF2-40B4-BE49-F238E27FC236}">
                <a16:creationId xmlns:a16="http://schemas.microsoft.com/office/drawing/2014/main" id="{98A6E16D-DF49-4922-AF06-BF485E90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5772150"/>
            <a:ext cx="744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27674" name="TextBox 93">
            <a:extLst>
              <a:ext uri="{FF2B5EF4-FFF2-40B4-BE49-F238E27FC236}">
                <a16:creationId xmlns:a16="http://schemas.microsoft.com/office/drawing/2014/main" id="{A85A4EC7-66EE-4D73-9883-A7457503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3557588"/>
            <a:ext cx="796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(54)</a:t>
            </a:r>
          </a:p>
        </p:txBody>
      </p:sp>
      <p:sp>
        <p:nvSpPr>
          <p:cNvPr id="27675" name="TextBox 107">
            <a:extLst>
              <a:ext uri="{FF2B5EF4-FFF2-40B4-BE49-F238E27FC236}">
                <a16:creationId xmlns:a16="http://schemas.microsoft.com/office/drawing/2014/main" id="{9A086414-6FC9-49C1-A231-897FA5E82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2263" y="1042988"/>
            <a:ext cx="736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27676" name="TextBox 108">
            <a:extLst>
              <a:ext uri="{FF2B5EF4-FFF2-40B4-BE49-F238E27FC236}">
                <a16:creationId xmlns:a16="http://schemas.microsoft.com/office/drawing/2014/main" id="{9B91A129-AE79-4DAC-BA5C-AC7EFC1CA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31875"/>
            <a:ext cx="1076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(539)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(539)</a:t>
            </a:r>
          </a:p>
        </p:txBody>
      </p:sp>
      <p:sp>
        <p:nvSpPr>
          <p:cNvPr id="27677" name="TextBox 96">
            <a:extLst>
              <a:ext uri="{FF2B5EF4-FFF2-40B4-BE49-F238E27FC236}">
                <a16:creationId xmlns:a16="http://schemas.microsoft.com/office/drawing/2014/main" id="{E19CBDD5-2BD9-443E-A16B-7CA22FC01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9674" y="5476733"/>
            <a:ext cx="363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27678" name="TextBox 111">
            <a:extLst>
              <a:ext uri="{FF2B5EF4-FFF2-40B4-BE49-F238E27FC236}">
                <a16:creationId xmlns:a16="http://schemas.microsoft.com/office/drawing/2014/main" id="{4FCE0618-9261-4235-98E2-DD73DA8B1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4219575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(11)</a:t>
            </a:r>
          </a:p>
        </p:txBody>
      </p:sp>
      <p:sp>
        <p:nvSpPr>
          <p:cNvPr id="27679" name="TextBox 115">
            <a:extLst>
              <a:ext uri="{FF2B5EF4-FFF2-40B4-BE49-F238E27FC236}">
                <a16:creationId xmlns:a16="http://schemas.microsoft.com/office/drawing/2014/main" id="{1F497DC7-298D-4C18-A1FD-A8796B643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363" y="4751388"/>
            <a:ext cx="325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  <a:endParaRPr lang="en-US" altLang="en-US" sz="90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</a:t>
            </a:r>
          </a:p>
        </p:txBody>
      </p:sp>
      <p:sp>
        <p:nvSpPr>
          <p:cNvPr id="27680" name="TextBox 116">
            <a:extLst>
              <a:ext uri="{FF2B5EF4-FFF2-40B4-BE49-F238E27FC236}">
                <a16:creationId xmlns:a16="http://schemas.microsoft.com/office/drawing/2014/main" id="{5328B67A-CA2B-49D6-893A-D377885C6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60888"/>
            <a:ext cx="744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</a:t>
            </a:r>
          </a:p>
        </p:txBody>
      </p:sp>
      <p:sp>
        <p:nvSpPr>
          <p:cNvPr id="27681" name="TextBox 103">
            <a:extLst>
              <a:ext uri="{FF2B5EF4-FFF2-40B4-BE49-F238E27FC236}">
                <a16:creationId xmlns:a16="http://schemas.microsoft.com/office/drawing/2014/main" id="{D6E65C24-5846-4689-AFC9-A1DFA7F82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738" y="1624013"/>
            <a:ext cx="920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(540)</a:t>
            </a:r>
          </a:p>
        </p:txBody>
      </p:sp>
      <p:sp>
        <p:nvSpPr>
          <p:cNvPr id="27682" name="TextBox 115">
            <a:extLst>
              <a:ext uri="{FF2B5EF4-FFF2-40B4-BE49-F238E27FC236}">
                <a16:creationId xmlns:a16="http://schemas.microsoft.com/office/drawing/2014/main" id="{D0779AA6-A174-4883-8F53-AA05B135A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560888"/>
            <a:ext cx="68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(11)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(88)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A9B3C7-2636-4A01-A42D-B2CF4ECC2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9163" y="6005513"/>
            <a:ext cx="793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cs typeface="Calibri" panose="020F0502020204030204" pitchFamily="34" charset="0"/>
              </a:rPr>
              <a:t>(1156)</a:t>
            </a:r>
          </a:p>
        </p:txBody>
      </p:sp>
      <p:grpSp>
        <p:nvGrpSpPr>
          <p:cNvPr id="27684" name="Group 118">
            <a:extLst>
              <a:ext uri="{FF2B5EF4-FFF2-40B4-BE49-F238E27FC236}">
                <a16:creationId xmlns:a16="http://schemas.microsoft.com/office/drawing/2014/main" id="{E00CD389-FC13-465C-8F76-9F4EF096EB60}"/>
              </a:ext>
            </a:extLst>
          </p:cNvPr>
          <p:cNvGrpSpPr>
            <a:grpSpLocks/>
          </p:cNvGrpSpPr>
          <p:nvPr/>
        </p:nvGrpSpPr>
        <p:grpSpPr bwMode="auto">
          <a:xfrm>
            <a:off x="415925" y="1546225"/>
            <a:ext cx="7651750" cy="4732338"/>
            <a:chOff x="73257" y="644982"/>
            <a:chExt cx="10203544" cy="6308731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0D9D1841-65F6-8641-B7D8-1468F1C69956}"/>
                </a:ext>
              </a:extLst>
            </p:cNvPr>
            <p:cNvSpPr/>
            <p:nvPr/>
          </p:nvSpPr>
          <p:spPr>
            <a:xfrm>
              <a:off x="2890875" y="1584625"/>
              <a:ext cx="2017422" cy="111318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A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2X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B + R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⟶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2Z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11F051E2-CB78-8E4E-AFC6-8E78676BE0DD}"/>
                </a:ext>
              </a:extLst>
            </p:cNvPr>
            <p:cNvSpPr/>
            <p:nvPr/>
          </p:nvSpPr>
          <p:spPr>
            <a:xfrm>
              <a:off x="4819387" y="3305189"/>
              <a:ext cx="1752808" cy="895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Reactor</a:t>
              </a:r>
            </a:p>
            <a:p>
              <a:pPr algn="ctr" eaLnBrk="1" hangingPunct="1">
                <a:defRPr/>
              </a:pPr>
              <a:r>
                <a:rPr lang="en-US" altLang="en-US">
                  <a:solidFill>
                    <a:schemeClr val="tx1"/>
                  </a:solidFill>
                </a:rPr>
                <a:t>2X </a:t>
              </a:r>
              <a:r>
                <a:rPr lang="en-US">
                  <a:solidFill>
                    <a:schemeClr val="tx1"/>
                  </a:solidFill>
                  <a:sym typeface="Wingdings" panose="05000000000000000000" pitchFamily="2" charset="2"/>
                </a:rPr>
                <a:t>⟷</a:t>
              </a:r>
              <a:r>
                <a:rPr lang="en-US" altLang="en-US">
                  <a:solidFill>
                    <a:schemeClr val="tx1"/>
                  </a:solidFill>
                  <a:sym typeface="Wingdings" charset="2"/>
                </a:rPr>
                <a:t> A + R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7E1C8099-AB72-5A46-920E-AF6450CAB260}"/>
                </a:ext>
              </a:extLst>
            </p:cNvPr>
            <p:cNvSpPr/>
            <p:nvPr/>
          </p:nvSpPr>
          <p:spPr>
            <a:xfrm>
              <a:off x="7939724" y="4934750"/>
              <a:ext cx="1424686" cy="119994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1B05C5C8-EB8C-3E46-B56D-CAC3839B83F0}"/>
                </a:ext>
              </a:extLst>
            </p:cNvPr>
            <p:cNvSpPr/>
            <p:nvPr/>
          </p:nvSpPr>
          <p:spPr>
            <a:xfrm>
              <a:off x="7848697" y="1510555"/>
              <a:ext cx="1610974" cy="126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984E4525-3598-D046-9846-7F01C4FEF895}"/>
                </a:ext>
              </a:extLst>
            </p:cNvPr>
            <p:cNvSpPr/>
            <p:nvPr/>
          </p:nvSpPr>
          <p:spPr>
            <a:xfrm>
              <a:off x="4923116" y="5051147"/>
              <a:ext cx="1649078" cy="135020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FACE4E77-9C94-044E-B13A-F4B48395DA48}"/>
                </a:ext>
              </a:extLst>
            </p:cNvPr>
            <p:cNvSpPr/>
            <p:nvPr/>
          </p:nvSpPr>
          <p:spPr>
            <a:xfrm>
              <a:off x="2232513" y="3106255"/>
              <a:ext cx="1428920" cy="129306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7047366-427A-9C49-9DB9-E4942649EDC9}"/>
                </a:ext>
              </a:extLst>
            </p:cNvPr>
            <p:cNvSpPr/>
            <p:nvPr/>
          </p:nvSpPr>
          <p:spPr>
            <a:xfrm>
              <a:off x="1148651" y="1952864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AAB6EB94-F576-9242-A86F-F414596CA492}"/>
                </a:ext>
              </a:extLst>
            </p:cNvPr>
            <p:cNvSpPr/>
            <p:nvPr/>
          </p:nvSpPr>
          <p:spPr>
            <a:xfrm>
              <a:off x="1148651" y="6401355"/>
              <a:ext cx="366227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51125A53-DA91-5D46-98CA-E319B81B34DB}"/>
                </a:ext>
              </a:extLst>
            </p:cNvPr>
            <p:cNvSpPr/>
            <p:nvPr/>
          </p:nvSpPr>
          <p:spPr>
            <a:xfrm>
              <a:off x="2785029" y="5546364"/>
              <a:ext cx="366226" cy="36189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876FD2D5-4C0D-DC45-9AA2-F0FF45E3AC58}"/>
                </a:ext>
              </a:extLst>
            </p:cNvPr>
            <p:cNvSpPr/>
            <p:nvPr/>
          </p:nvSpPr>
          <p:spPr>
            <a:xfrm>
              <a:off x="8471071" y="3571844"/>
              <a:ext cx="364110" cy="36188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D6A5C42F-EA40-5244-AE93-F7457A2CD527}"/>
                </a:ext>
              </a:extLst>
            </p:cNvPr>
            <p:cNvSpPr/>
            <p:nvPr/>
          </p:nvSpPr>
          <p:spPr>
            <a:xfrm>
              <a:off x="8471071" y="644982"/>
              <a:ext cx="364110" cy="36189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14" name="Elbow Connector 213">
              <a:extLst>
                <a:ext uri="{FF2B5EF4-FFF2-40B4-BE49-F238E27FC236}">
                  <a16:creationId xmlns:a16="http://schemas.microsoft.com/office/drawing/2014/main" id="{D65110EC-5427-C547-8C01-E26EA27B4E17}"/>
                </a:ext>
              </a:extLst>
            </p:cNvPr>
            <p:cNvCxnSpPr/>
            <p:nvPr/>
          </p:nvCxnSpPr>
          <p:spPr>
            <a:xfrm rot="10800000" flipV="1">
              <a:off x="1332824" y="826985"/>
              <a:ext cx="7138247" cy="112587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5" name="Elbow Connector 214">
              <a:extLst>
                <a:ext uri="{FF2B5EF4-FFF2-40B4-BE49-F238E27FC236}">
                  <a16:creationId xmlns:a16="http://schemas.microsoft.com/office/drawing/2014/main" id="{B7BA403C-54CD-B241-BAA5-D4F3F159AC1B}"/>
                </a:ext>
              </a:extLst>
            </p:cNvPr>
            <p:cNvCxnSpPr/>
            <p:nvPr/>
          </p:nvCxnSpPr>
          <p:spPr>
            <a:xfrm rot="5400000">
              <a:off x="3541853" y="4374380"/>
              <a:ext cx="179887" cy="4233836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Elbow Connector 215">
              <a:extLst>
                <a:ext uri="{FF2B5EF4-FFF2-40B4-BE49-F238E27FC236}">
                  <a16:creationId xmlns:a16="http://schemas.microsoft.com/office/drawing/2014/main" id="{B48B9EA2-53AB-FD4D-96C9-8D8D9B74BFCD}"/>
                </a:ext>
              </a:extLst>
            </p:cNvPr>
            <p:cNvCxnSpPr/>
            <p:nvPr/>
          </p:nvCxnSpPr>
          <p:spPr>
            <a:xfrm rot="16200000" flipH="1">
              <a:off x="6601901" y="4197960"/>
              <a:ext cx="484636" cy="2191009"/>
            </a:xfrm>
            <a:prstGeom prst="bentConnector4">
              <a:avLst>
                <a:gd name="adj1" fmla="val -62957"/>
                <a:gd name="adj2" fmla="val 57262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451CA0DF-9919-8E4B-9132-640126FD7E09}"/>
                </a:ext>
              </a:extLst>
            </p:cNvPr>
            <p:cNvCxnSpPr/>
            <p:nvPr/>
          </p:nvCxnSpPr>
          <p:spPr>
            <a:xfrm>
              <a:off x="276481" y="2132751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>
              <a:extLst>
                <a:ext uri="{FF2B5EF4-FFF2-40B4-BE49-F238E27FC236}">
                  <a16:creationId xmlns:a16="http://schemas.microsoft.com/office/drawing/2014/main" id="{8C5D7ACC-6ED3-544F-A5DA-C735E94EC0ED}"/>
                </a:ext>
              </a:extLst>
            </p:cNvPr>
            <p:cNvCxnSpPr/>
            <p:nvPr/>
          </p:nvCxnSpPr>
          <p:spPr>
            <a:xfrm>
              <a:off x="1514879" y="2132751"/>
              <a:ext cx="1375997" cy="84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Arrow Connector 218">
              <a:extLst>
                <a:ext uri="{FF2B5EF4-FFF2-40B4-BE49-F238E27FC236}">
                  <a16:creationId xmlns:a16="http://schemas.microsoft.com/office/drawing/2014/main" id="{BEA12498-CC8F-0649-AD10-D8BDA866406F}"/>
                </a:ext>
              </a:extLst>
            </p:cNvPr>
            <p:cNvCxnSpPr/>
            <p:nvPr/>
          </p:nvCxnSpPr>
          <p:spPr>
            <a:xfrm flipV="1">
              <a:off x="4908297" y="2141216"/>
              <a:ext cx="294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F97456F3-D99C-184D-BAE2-C99C7F6280AE}"/>
                </a:ext>
              </a:extLst>
            </p:cNvPr>
            <p:cNvCxnSpPr/>
            <p:nvPr/>
          </p:nvCxnSpPr>
          <p:spPr>
            <a:xfrm flipH="1" flipV="1">
              <a:off x="8653126" y="1006872"/>
              <a:ext cx="0" cy="50368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1" name="Straight Arrow Connector 220">
              <a:extLst>
                <a:ext uri="{FF2B5EF4-FFF2-40B4-BE49-F238E27FC236}">
                  <a16:creationId xmlns:a16="http://schemas.microsoft.com/office/drawing/2014/main" id="{117CBC18-66F0-7345-BC57-770F44ABAB1E}"/>
                </a:ext>
              </a:extLst>
            </p:cNvPr>
            <p:cNvCxnSpPr/>
            <p:nvPr/>
          </p:nvCxnSpPr>
          <p:spPr>
            <a:xfrm flipH="1">
              <a:off x="8653126" y="2773993"/>
              <a:ext cx="0" cy="7978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>
              <a:extLst>
                <a:ext uri="{FF2B5EF4-FFF2-40B4-BE49-F238E27FC236}">
                  <a16:creationId xmlns:a16="http://schemas.microsoft.com/office/drawing/2014/main" id="{E0FB458E-31A9-0941-BC21-3804038BF35D}"/>
                </a:ext>
              </a:extLst>
            </p:cNvPr>
            <p:cNvCxnSpPr/>
            <p:nvPr/>
          </p:nvCxnSpPr>
          <p:spPr>
            <a:xfrm flipH="1">
              <a:off x="6572195" y="3751730"/>
              <a:ext cx="189887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Arrow Connector 222">
              <a:extLst>
                <a:ext uri="{FF2B5EF4-FFF2-40B4-BE49-F238E27FC236}">
                  <a16:creationId xmlns:a16="http://schemas.microsoft.com/office/drawing/2014/main" id="{378D9247-2DD3-7F40-BFA5-258A01320C1B}"/>
                </a:ext>
              </a:extLst>
            </p:cNvPr>
            <p:cNvCxnSpPr/>
            <p:nvPr/>
          </p:nvCxnSpPr>
          <p:spPr>
            <a:xfrm flipV="1">
              <a:off x="8653126" y="3933733"/>
              <a:ext cx="0" cy="1001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>
              <a:extLst>
                <a:ext uri="{FF2B5EF4-FFF2-40B4-BE49-F238E27FC236}">
                  <a16:creationId xmlns:a16="http://schemas.microsoft.com/office/drawing/2014/main" id="{6E7C316B-4D81-B54B-A9FC-DBC7E93E72CB}"/>
                </a:ext>
              </a:extLst>
            </p:cNvPr>
            <p:cNvCxnSpPr/>
            <p:nvPr/>
          </p:nvCxnSpPr>
          <p:spPr>
            <a:xfrm flipH="1">
              <a:off x="3661433" y="3751730"/>
              <a:ext cx="115795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Arrow Connector 224">
              <a:extLst>
                <a:ext uri="{FF2B5EF4-FFF2-40B4-BE49-F238E27FC236}">
                  <a16:creationId xmlns:a16="http://schemas.microsoft.com/office/drawing/2014/main" id="{33043B12-9394-9541-9800-06125C6A19E4}"/>
                </a:ext>
              </a:extLst>
            </p:cNvPr>
            <p:cNvCxnSpPr/>
            <p:nvPr/>
          </p:nvCxnSpPr>
          <p:spPr>
            <a:xfrm>
              <a:off x="2948031" y="4399322"/>
              <a:ext cx="19053" cy="114704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Arrow Connector 225">
              <a:extLst>
                <a:ext uri="{FF2B5EF4-FFF2-40B4-BE49-F238E27FC236}">
                  <a16:creationId xmlns:a16="http://schemas.microsoft.com/office/drawing/2014/main" id="{52D5CA73-46A1-0B42-876C-7735EAA0BE49}"/>
                </a:ext>
              </a:extLst>
            </p:cNvPr>
            <p:cNvCxnSpPr/>
            <p:nvPr/>
          </p:nvCxnSpPr>
          <p:spPr>
            <a:xfrm flipV="1">
              <a:off x="1332824" y="2314754"/>
              <a:ext cx="0" cy="408660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713" name="Group 71">
              <a:extLst>
                <a:ext uri="{FF2B5EF4-FFF2-40B4-BE49-F238E27FC236}">
                  <a16:creationId xmlns:a16="http://schemas.microsoft.com/office/drawing/2014/main" id="{9BAA36CE-E2A4-4D81-B948-9E788D656E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57" y="3714834"/>
              <a:ext cx="2158357" cy="266692"/>
              <a:chOff x="73257" y="3714834"/>
              <a:chExt cx="2158357" cy="266692"/>
            </a:xfrm>
          </p:grpSpPr>
          <p:sp>
            <p:nvSpPr>
              <p:cNvPr id="241" name="Arc 240">
                <a:extLst>
                  <a:ext uri="{FF2B5EF4-FFF2-40B4-BE49-F238E27FC236}">
                    <a16:creationId xmlns:a16="http://schemas.microsoft.com/office/drawing/2014/main" id="{25AF8A74-C972-9F42-B677-5EA39EDA5413}"/>
                  </a:ext>
                </a:extLst>
              </p:cNvPr>
              <p:cNvSpPr/>
              <p:nvPr/>
            </p:nvSpPr>
            <p:spPr>
              <a:xfrm rot="19386985">
                <a:off x="1135950" y="3715754"/>
                <a:ext cx="332357" cy="26665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DBEC477C-6FAC-E340-A0A9-032D5A111FC5}"/>
                  </a:ext>
                </a:extLst>
              </p:cNvPr>
              <p:cNvCxnSpPr/>
              <p:nvPr/>
            </p:nvCxnSpPr>
            <p:spPr>
              <a:xfrm>
                <a:off x="1436552" y="3749615"/>
                <a:ext cx="795961" cy="423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FD38C456-1941-A149-AABB-9A34AFEF05D9}"/>
                  </a:ext>
                </a:extLst>
              </p:cNvPr>
              <p:cNvCxnSpPr/>
              <p:nvPr/>
            </p:nvCxnSpPr>
            <p:spPr>
              <a:xfrm flipH="1">
                <a:off x="73257" y="3743265"/>
                <a:ext cx="1147369" cy="635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8" name="Arc 227">
              <a:extLst>
                <a:ext uri="{FF2B5EF4-FFF2-40B4-BE49-F238E27FC236}">
                  <a16:creationId xmlns:a16="http://schemas.microsoft.com/office/drawing/2014/main" id="{16E8378B-1912-AF48-9DD0-A95CE52122B0}"/>
                </a:ext>
              </a:extLst>
            </p:cNvPr>
            <p:cNvSpPr/>
            <p:nvPr/>
          </p:nvSpPr>
          <p:spPr>
            <a:xfrm rot="19386985">
              <a:off x="1135950" y="5675460"/>
              <a:ext cx="332357" cy="266655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8F15FC0A-E6B4-6740-823C-D30102C56C16}"/>
                </a:ext>
              </a:extLst>
            </p:cNvPr>
            <p:cNvCxnSpPr/>
            <p:nvPr/>
          </p:nvCxnSpPr>
          <p:spPr>
            <a:xfrm>
              <a:off x="1434436" y="5707204"/>
              <a:ext cx="1350594" cy="1904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7021DF69-A710-0C46-8C6C-41386BECD8D9}"/>
                </a:ext>
              </a:extLst>
            </p:cNvPr>
            <p:cNvCxnSpPr/>
            <p:nvPr/>
          </p:nvCxnSpPr>
          <p:spPr>
            <a:xfrm flipH="1">
              <a:off x="240494" y="5700855"/>
              <a:ext cx="980132" cy="63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>
              <a:extLst>
                <a:ext uri="{FF2B5EF4-FFF2-40B4-BE49-F238E27FC236}">
                  <a16:creationId xmlns:a16="http://schemas.microsoft.com/office/drawing/2014/main" id="{97DBF8C7-696C-6540-A0BE-D427979DF6A9}"/>
                </a:ext>
              </a:extLst>
            </p:cNvPr>
            <p:cNvCxnSpPr/>
            <p:nvPr/>
          </p:nvCxnSpPr>
          <p:spPr>
            <a:xfrm>
              <a:off x="276481" y="6581242"/>
              <a:ext cx="8721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Arrow Connector 231">
              <a:extLst>
                <a:ext uri="{FF2B5EF4-FFF2-40B4-BE49-F238E27FC236}">
                  <a16:creationId xmlns:a16="http://schemas.microsoft.com/office/drawing/2014/main" id="{B12C8EAC-BDDF-6247-A2DF-4D4F7112A733}"/>
                </a:ext>
              </a:extLst>
            </p:cNvPr>
            <p:cNvCxnSpPr/>
            <p:nvPr/>
          </p:nvCxnSpPr>
          <p:spPr>
            <a:xfrm flipV="1">
              <a:off x="3151256" y="5726251"/>
              <a:ext cx="177186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Arrow Connector 232">
              <a:extLst>
                <a:ext uri="{FF2B5EF4-FFF2-40B4-BE49-F238E27FC236}">
                  <a16:creationId xmlns:a16="http://schemas.microsoft.com/office/drawing/2014/main" id="{AB7A0E80-52AE-0743-9C5A-A33E60CBF861}"/>
                </a:ext>
              </a:extLst>
            </p:cNvPr>
            <p:cNvCxnSpPr/>
            <p:nvPr/>
          </p:nvCxnSpPr>
          <p:spPr>
            <a:xfrm flipH="1">
              <a:off x="8646774" y="6134699"/>
              <a:ext cx="6351" cy="81901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720" name="TextBox 88">
              <a:extLst>
                <a:ext uri="{FF2B5EF4-FFF2-40B4-BE49-F238E27FC236}">
                  <a16:creationId xmlns:a16="http://schemas.microsoft.com/office/drawing/2014/main" id="{2D82C568-7262-4422-879E-1D706E610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2030" y="1544904"/>
              <a:ext cx="1542942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1" name="TextBox 89">
              <a:extLst>
                <a:ext uri="{FF2B5EF4-FFF2-40B4-BE49-F238E27FC236}">
                  <a16:creationId xmlns:a16="http://schemas.microsoft.com/office/drawing/2014/main" id="{C9C7AF4F-A879-48D0-921A-5E87E4E19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9226" y="4918522"/>
              <a:ext cx="1590144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145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2" name="TextBox 90">
              <a:extLst>
                <a:ext uri="{FF2B5EF4-FFF2-40B4-BE49-F238E27FC236}">
                  <a16:creationId xmlns:a16="http://schemas.microsoft.com/office/drawing/2014/main" id="{68ECC0B3-C17F-4C73-A81F-AB33C70D9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7678" y="5131954"/>
              <a:ext cx="1624418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3" name="TextBox 91">
              <a:extLst>
                <a:ext uri="{FF2B5EF4-FFF2-40B4-BE49-F238E27FC236}">
                  <a16:creationId xmlns:a16="http://schemas.microsoft.com/office/drawing/2014/main" id="{DB647A5C-F01D-4819-92C8-F34C5D934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278" y="3172289"/>
              <a:ext cx="1499640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Liquid-gas separator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80</a:t>
              </a:r>
              <a:r>
                <a:rPr lang="en-US" altLang="en-US" sz="1800" baseline="30000"/>
                <a:t>o</a:t>
              </a:r>
              <a:r>
                <a:rPr lang="en-US" altLang="en-US" sz="1800"/>
                <a:t>C</a:t>
              </a:r>
            </a:p>
          </p:txBody>
        </p:sp>
        <p:sp>
          <p:nvSpPr>
            <p:cNvPr id="27724" name="TextBox 92">
              <a:extLst>
                <a:ext uri="{FF2B5EF4-FFF2-40B4-BE49-F238E27FC236}">
                  <a16:creationId xmlns:a16="http://schemas.microsoft.com/office/drawing/2014/main" id="{6D1D1870-CDA3-45EC-8E36-F18DFCD66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16" y="1337223"/>
              <a:ext cx="1044766" cy="1231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 (55)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 (44)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 (1)</a:t>
              </a:r>
            </a:p>
          </p:txBody>
        </p:sp>
        <p:sp>
          <p:nvSpPr>
            <p:cNvPr id="27725" name="TextBox 94">
              <a:extLst>
                <a:ext uri="{FF2B5EF4-FFF2-40B4-BE49-F238E27FC236}">
                  <a16:creationId xmlns:a16="http://schemas.microsoft.com/office/drawing/2014/main" id="{793E531B-2078-49C6-A3A4-3CDFC8725E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18" y="5252694"/>
              <a:ext cx="1054335" cy="492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purge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40F8FD65-470A-6047-9978-EC835B11C584}"/>
                </a:ext>
              </a:extLst>
            </p:cNvPr>
            <p:cNvCxnSpPr/>
            <p:nvPr/>
          </p:nvCxnSpPr>
          <p:spPr>
            <a:xfrm>
              <a:off x="8835181" y="826985"/>
              <a:ext cx="1441620" cy="846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44" name="TextBox 96">
            <a:extLst>
              <a:ext uri="{FF2B5EF4-FFF2-40B4-BE49-F238E27FC236}">
                <a16:creationId xmlns:a16="http://schemas.microsoft.com/office/drawing/2014/main" id="{EB02DCE3-AE75-4B42-B46C-B165B0627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668" y="5472602"/>
            <a:ext cx="989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(1200)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0D153-C676-4EF7-A34F-F0C95A68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444500"/>
            <a:ext cx="4567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Put R in excess, track R through process</a:t>
            </a:r>
          </a:p>
        </p:txBody>
      </p:sp>
      <p:sp>
        <p:nvSpPr>
          <p:cNvPr id="27687" name="TextBox 98">
            <a:extLst>
              <a:ext uri="{FF2B5EF4-FFF2-40B4-BE49-F238E27FC236}">
                <a16:creationId xmlns:a16="http://schemas.microsoft.com/office/drawing/2014/main" id="{0B6EB821-F70B-4C81-ADC1-3254F4869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3" y="2063750"/>
            <a:ext cx="43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</a:p>
        </p:txBody>
      </p:sp>
      <p:sp>
        <p:nvSpPr>
          <p:cNvPr id="246" name="TextBox 115">
            <a:extLst>
              <a:ext uri="{FF2B5EF4-FFF2-40B4-BE49-F238E27FC236}">
                <a16:creationId xmlns:a16="http://schemas.microsoft.com/office/drawing/2014/main" id="{C4ABB1A6-3D25-466B-AD77-5FFF55214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2057400"/>
            <a:ext cx="8366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(594)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(540)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(1200)</a:t>
            </a:r>
          </a:p>
        </p:txBody>
      </p:sp>
      <p:sp>
        <p:nvSpPr>
          <p:cNvPr id="2" name="TextBox 95">
            <a:extLst>
              <a:ext uri="{FF2B5EF4-FFF2-40B4-BE49-F238E27FC236}">
                <a16:creationId xmlns:a16="http://schemas.microsoft.com/office/drawing/2014/main" id="{DD9E1FA2-6E16-6F78-0A5E-F377CB482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29" y="5608109"/>
            <a:ext cx="798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(44)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DE5E6-A956-AFAF-5EE0-546AF866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1138" y="5330825"/>
            <a:ext cx="1300162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 b="1">
                <a:solidFill>
                  <a:srgbClr val="00B050"/>
                </a:solidFill>
              </a:rPr>
              <a:t>MAX revenue! ~$5400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44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A5104702-D87C-443F-99D7-0BCFAA36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Final note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8823E5-B5C1-AC43-A3EC-FECD7D8BA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031847"/>
              </p:ext>
            </p:extLst>
          </p:nvPr>
        </p:nvGraphicFramePr>
        <p:xfrm>
          <a:off x="1516063" y="2481263"/>
          <a:ext cx="5895975" cy="14097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96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Fraction Purged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b="1" err="1">
                          <a:solidFill>
                            <a:schemeClr val="tx1"/>
                          </a:solidFill>
                        </a:rPr>
                        <a:t>hr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</a:rPr>
                        <a:t> of A purged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400" err="1">
                          <a:solidFill>
                            <a:schemeClr val="tx1"/>
                          </a:solidFill>
                        </a:rPr>
                        <a:t>hr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 through reactor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1.82%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1.0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1380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0.55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1840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0.3%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0.17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4180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0.1%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0.055</a:t>
                      </a:r>
                    </a:p>
                  </a:txBody>
                  <a:tcPr marL="68589" marR="68589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10840</a:t>
                      </a:r>
                    </a:p>
                  </a:txBody>
                  <a:tcPr marL="68589" marR="68589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694" name="TextBox 4">
            <a:extLst>
              <a:ext uri="{FF2B5EF4-FFF2-40B4-BE49-F238E27FC236}">
                <a16:creationId xmlns:a16="http://schemas.microsoft.com/office/drawing/2014/main" id="{62148171-99EC-46DF-9B11-B0024CC51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4265613"/>
            <a:ext cx="637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We could make a bit more A, but our reactor size goes to infinity. Process design is a balance!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F9316F5B-61F3-4D64-ABA7-A16776480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336189"/>
            <a:ext cx="78867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latin typeface="Arial" panose="020B0604020202020204" pitchFamily="34" charset="0"/>
                <a:cs typeface="Arial" panose="020B0604020202020204" pitchFamily="34" charset="0"/>
              </a:rPr>
              <a:t>Key Takeaways</a:t>
            </a:r>
          </a:p>
        </p:txBody>
      </p:sp>
      <p:sp>
        <p:nvSpPr>
          <p:cNvPr id="29699" name="TextBox 2">
            <a:extLst>
              <a:ext uri="{FF2B5EF4-FFF2-40B4-BE49-F238E27FC236}">
                <a16:creationId xmlns:a16="http://schemas.microsoft.com/office/drawing/2014/main" id="{FF617B06-916B-4567-9C47-1930503BF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1582738"/>
            <a:ext cx="771366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Use differences in reactivity to separate “inseparable” components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ALWAYS read the given information thoroughly and use the hints – producing pure A is possible by turning the X back to 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Calibri Light" panose="020F0302020204030204" pitchFamily="34" charset="0"/>
              <a:buAutoNum type="arabicPeriod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Almost all the A can be recovered in a pure form by recycling the A and I, but purging can present challenges.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latin typeface="Arial"/>
                <a:cs typeface="Arial"/>
              </a:rPr>
              <a:t>Excess usually means more than double the sum of other reactants in the input stream.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Think about what each reaction can do for you; how does it contribute to your overall goal?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BD9D1A4-C474-4353-B818-A870DFC94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3825"/>
            <a:ext cx="7886700" cy="979488"/>
          </a:xfrm>
        </p:spPr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do we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A16D3-A09C-45D2-83A1-7F6FA2399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4350" y="1114426"/>
            <a:ext cx="5746750" cy="468947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 entirely consumed if</a:t>
            </a:r>
            <a:r>
              <a:rPr lang="en-US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R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is in excess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INERT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(mol </a:t>
            </a:r>
            <a:r>
              <a:rPr lang="en-US" altLang="en-US" sz="2400" dirty="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: (mol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= 5:1 out of a reactor if </a:t>
            </a:r>
            <a:r>
              <a:rPr lang="en-US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 in excess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Example: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11 </a:t>
            </a:r>
            <a:r>
              <a:rPr lang="en-US" altLang="en-US" sz="2400" dirty="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+ 100 </a:t>
            </a:r>
            <a:r>
              <a:rPr lang="en-US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⟶ 10 </a:t>
            </a:r>
            <a:r>
              <a:rPr lang="en-US" altLang="en-US" sz="2400" dirty="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+ 2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+ 99 </a:t>
            </a:r>
            <a:r>
              <a:rPr lang="en-US" altLang="en-US" sz="24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4BCD05-E8B2-D145-B9D5-97F8863ED52C}"/>
              </a:ext>
            </a:extLst>
          </p:cNvPr>
          <p:cNvSpPr txBox="1"/>
          <p:nvPr/>
        </p:nvSpPr>
        <p:spPr>
          <a:xfrm>
            <a:off x="342900" y="946150"/>
            <a:ext cx="23241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 dirty="0">
                <a:latin typeface="Arial" charset="0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 dirty="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dirty="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6A9E41-E217-134C-A21F-BCC74D25E4C8}"/>
              </a:ext>
            </a:extLst>
          </p:cNvPr>
          <p:cNvSpPr/>
          <p:nvPr/>
        </p:nvSpPr>
        <p:spPr>
          <a:xfrm>
            <a:off x="628650" y="5608638"/>
            <a:ext cx="768985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sym typeface="Wingdings" panose="05000000000000000000" pitchFamily="2" charset="2"/>
              </a:rPr>
              <a:t>Start with 100 mol of 55%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, 44% </a:t>
            </a:r>
            <a:r>
              <a:rPr lang="en-US" sz="2400" dirty="0">
                <a:solidFill>
                  <a:schemeClr val="accent1"/>
                </a:solidFill>
                <a:latin typeface="Arial" charset="0"/>
                <a:sym typeface="Wingdings" panose="05000000000000000000" pitchFamily="2" charset="2"/>
              </a:rPr>
              <a:t>B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, and 1% </a:t>
            </a: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</a:t>
            </a:r>
          </a:p>
          <a:p>
            <a:pPr marL="342900" indent="-34290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sym typeface="Wingdings" panose="05000000000000000000" pitchFamily="2" charset="2"/>
              </a:rPr>
              <a:t>Goal: purify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endParaRPr lang="en-US" sz="2400" dirty="0">
              <a:solidFill>
                <a:srgbClr val="0FD71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1">
            <a:extLst>
              <a:ext uri="{FF2B5EF4-FFF2-40B4-BE49-F238E27FC236}">
                <a16:creationId xmlns:a16="http://schemas.microsoft.com/office/drawing/2014/main" id="{9E130E47-35FE-028F-3C07-D3B550F11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92075"/>
            <a:ext cx="370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" pitchFamily="2" charset="0"/>
                <a:cs typeface="Times New Roman" panose="02020603050405020304" pitchFamily="18" charset="0"/>
              </a:rPr>
              <a:t>Calculation Session 5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099" name="Text Box 14">
            <a:extLst>
              <a:ext uri="{FF2B5EF4-FFF2-40B4-BE49-F238E27FC236}">
                <a16:creationId xmlns:a16="http://schemas.microsoft.com/office/drawing/2014/main" id="{F8ACFAA6-8BF1-1718-608C-F43947FE2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5" y="4572000"/>
            <a:ext cx="3595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 questions?  Ask!</a:t>
            </a:r>
          </a:p>
        </p:txBody>
      </p:sp>
      <p:sp>
        <p:nvSpPr>
          <p:cNvPr id="4100" name="Text Box 12">
            <a:extLst>
              <a:ext uri="{FF2B5EF4-FFF2-40B4-BE49-F238E27FC236}">
                <a16:creationId xmlns:a16="http://schemas.microsoft.com/office/drawing/2014/main" id="{F9EB9168-F631-5F76-63A8-7B91536E7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1981200"/>
            <a:ext cx="726598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3.64 – Consider drawing an equivalent unit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that comprises units with elementary energy changes.</a:t>
            </a:r>
          </a:p>
        </p:txBody>
      </p:sp>
      <p:sp>
        <p:nvSpPr>
          <p:cNvPr id="4101" name="Text Box 12">
            <a:extLst>
              <a:ext uri="{FF2B5EF4-FFF2-40B4-BE49-F238E27FC236}">
                <a16:creationId xmlns:a16="http://schemas.microsoft.com/office/drawing/2014/main" id="{2C568BE8-B666-AAA3-1654-044039A7F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838200"/>
            <a:ext cx="726122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3.121 – process design with approximate flow rates.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          Hint:  Some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A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must leave with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I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.  How to minimize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                     A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lost in the </a:t>
            </a:r>
            <a:r>
              <a:rPr lang="en-US" altLang="en-US" sz="2200" i="1">
                <a:latin typeface="Times" pitchFamily="2" charset="0"/>
                <a:cs typeface="Times New Roman" panose="02020603050405020304" pitchFamily="18" charset="0"/>
              </a:rPr>
              <a:t>I</a:t>
            </a:r>
            <a:r>
              <a:rPr lang="en-US" altLang="en-US" sz="2200">
                <a:latin typeface="Times" pitchFamily="2" charset="0"/>
                <a:cs typeface="Times New Roman" panose="02020603050405020304" pitchFamily="18" charset="0"/>
              </a:rPr>
              <a:t> purge?</a:t>
            </a:r>
          </a:p>
        </p:txBody>
      </p:sp>
      <p:sp>
        <p:nvSpPr>
          <p:cNvPr id="4102" name="AutoShape 1033">
            <a:extLst>
              <a:ext uri="{FF2B5EF4-FFF2-40B4-BE49-F238E27FC236}">
                <a16:creationId xmlns:a16="http://schemas.microsoft.com/office/drawing/2014/main" id="{2D8FDE6E-C2A3-5CD3-AC01-9C235C558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30413"/>
            <a:ext cx="609600" cy="381000"/>
          </a:xfrm>
          <a:prstGeom prst="rightArrow">
            <a:avLst>
              <a:gd name="adj1" fmla="val 54167"/>
              <a:gd name="adj2" fmla="val 77622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3" name="Text Box 12">
            <a:extLst>
              <a:ext uri="{FF2B5EF4-FFF2-40B4-BE49-F238E27FC236}">
                <a16:creationId xmlns:a16="http://schemas.microsoft.com/office/drawing/2014/main" id="{1136EA25-6259-A879-B83C-DBA419C15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3886200"/>
            <a:ext cx="70802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Development, Part 3:  creating a LinkedIn page.</a:t>
            </a:r>
            <a:endParaRPr lang="en-US" altLang="en-US" sz="2200">
              <a:latin typeface="Times" pitchFamily="2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4104" name="Text Box 12">
            <a:extLst>
              <a:ext uri="{FF2B5EF4-FFF2-40B4-BE49-F238E27FC236}">
                <a16:creationId xmlns:a16="http://schemas.microsoft.com/office/drawing/2014/main" id="{D079EADF-0511-FEFC-248C-3A4FA0C4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87663"/>
            <a:ext cx="496252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3.68 – Sketch the heat exchanger.</a:t>
            </a:r>
          </a:p>
        </p:txBody>
      </p:sp>
    </p:spTree>
    <p:extLst>
      <p:ext uri="{BB962C8B-B14F-4D97-AF65-F5344CB8AC3E}">
        <p14:creationId xmlns:p14="http://schemas.microsoft.com/office/powerpoint/2010/main" val="310181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C40CDA6-635E-47C3-A677-1D2A2DED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else do we know?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588071F-5CEB-3749-8764-20630F18381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01650" y="1690688"/>
          <a:ext cx="3511550" cy="27908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6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19"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Purity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% A)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$/</a:t>
                      </a:r>
                      <a:r>
                        <a:rPr lang="en-US" sz="2000" b="0" err="1">
                          <a:solidFill>
                            <a:schemeClr val="tx1"/>
                          </a:solidFill>
                        </a:rPr>
                        <a:t>mol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 of A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50%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5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97%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≥ 99%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961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100%</a:t>
                      </a:r>
                    </a:p>
                  </a:txBody>
                  <a:tcPr marL="68611" marR="68611" marT="34310" marB="343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100</a:t>
                      </a:r>
                    </a:p>
                  </a:txBody>
                  <a:tcPr marL="68611" marR="68611" marT="34310" marB="3431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F9BDCC5-4B31-6649-B76B-BC0E9BC0AC4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229100" y="1690688"/>
          <a:ext cx="4597401" cy="3160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4473"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Compound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Melting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pt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30000" err="1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Boiling </a:t>
                      </a:r>
                      <a:r>
                        <a:rPr lang="en-US" sz="2000" b="0" err="1">
                          <a:solidFill>
                            <a:schemeClr val="tx1"/>
                          </a:solidFill>
                        </a:rPr>
                        <a:t>pt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000" b="0" baseline="30000" err="1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000" b="0" baseline="0" err="1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2000" b="0" baseline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0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-27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65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244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X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373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77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171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C474F9FD-3FBF-1846-8FE2-C4BAD1D250E4}"/>
              </a:ext>
            </a:extLst>
          </p:cNvPr>
          <p:cNvSpPr/>
          <p:nvPr/>
        </p:nvSpPr>
        <p:spPr>
          <a:xfrm>
            <a:off x="5842000" y="2238375"/>
            <a:ext cx="2844800" cy="152082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80F5A-1A79-4583-9859-C735E9CA0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5438775"/>
            <a:ext cx="6529388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We can’t separate </a:t>
            </a:r>
            <a:r>
              <a:rPr lang="en-US" altLang="en-US" sz="21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en-US" sz="2100">
                <a:solidFill>
                  <a:srgbClr val="0FD7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altLang="en-US" sz="21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by phase!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How can we purify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  <a:endParaRPr lang="en-US" altLang="en-US" sz="2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3CD1F4-A9B6-40D2-AC0C-CEB065673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4481513"/>
            <a:ext cx="31940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Pure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100">
                <a:latin typeface="Arial" panose="020B0604020202020204" pitchFamily="34" charset="0"/>
                <a:cs typeface="Arial" panose="020B0604020202020204" pitchFamily="34" charset="0"/>
              </a:rPr>
              <a:t> is much more valuable than impure </a:t>
            </a:r>
            <a:r>
              <a:rPr lang="en-US" altLang="en-US" sz="210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4F6A621-C87E-42B8-8356-77FA4CE4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are our goals?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CECF889C-3A93-C940-9F26-A53F92B3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6263"/>
            <a:ext cx="7791450" cy="4238625"/>
          </a:xfrm>
        </p:spPr>
        <p:txBody>
          <a:bodyPr rtlCol="0"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/>
              <a:t>Maximize revenue from selling [high purity] </a:t>
            </a:r>
            <a:r>
              <a:rPr lang="en-US" altLang="en-US">
                <a:solidFill>
                  <a:srgbClr val="92D050"/>
                </a:solidFill>
              </a:rPr>
              <a:t>A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/>
              <a:t>Minimize cost of </a:t>
            </a:r>
            <a:r>
              <a:rPr lang="en-US" altLang="en-US">
                <a:solidFill>
                  <a:srgbClr val="FF40FF"/>
                </a:solidFill>
              </a:rPr>
              <a:t>R</a:t>
            </a:r>
            <a:r>
              <a:rPr lang="en-US" altLang="en-US"/>
              <a:t> (what does this really mean?)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/>
              <a:t>Minimize number of units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/>
              <a:t>Minimize size of each unit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en-US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/>
              <a:t>HINT: It is possible to produce some</a:t>
            </a:r>
            <a:r>
              <a:rPr lang="en-US" altLang="en-US">
                <a:solidFill>
                  <a:srgbClr val="92D050"/>
                </a:solidFill>
              </a:rPr>
              <a:t> A </a:t>
            </a:r>
            <a:r>
              <a:rPr lang="en-US" altLang="en-US"/>
              <a:t>with 100% purity.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3F141DF-F8EA-4436-97F6-32BD30EF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is the Plan?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1B394-8E3C-497F-A340-8C01845BDF7E}"/>
              </a:ext>
            </a:extLst>
          </p:cNvPr>
          <p:cNvSpPr txBox="1"/>
          <p:nvPr/>
        </p:nvSpPr>
        <p:spPr>
          <a:xfrm>
            <a:off x="628650" y="1846263"/>
            <a:ext cx="23241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  <a:p>
            <a:pPr>
              <a:defRPr/>
            </a:pPr>
            <a:r>
              <a:rPr lang="en-US" sz="240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2952750" y="1846263"/>
            <a:ext cx="5897563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What is a consequence of each reaction?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>
                <a:latin typeface="Arial" charset="0"/>
              </a:rPr>
              <a:t> is separated from </a:t>
            </a:r>
            <a:r>
              <a:rPr lang="en-US" sz="2400">
                <a:solidFill>
                  <a:srgbClr val="0FD719"/>
                </a:solidFill>
                <a:latin typeface="Arial" charset="0"/>
              </a:rPr>
              <a:t>A</a:t>
            </a:r>
            <a:r>
              <a:rPr lang="en-US" sz="2400">
                <a:latin typeface="Arial" charset="0"/>
              </a:rPr>
              <a:t> in the form of </a:t>
            </a:r>
            <a:r>
              <a:rPr lang="en-US" sz="2400">
                <a:solidFill>
                  <a:srgbClr val="7030A0"/>
                </a:solidFill>
                <a:latin typeface="Arial" charset="0"/>
              </a:rPr>
              <a:t>Z</a:t>
            </a:r>
            <a:endParaRPr lang="en-US" sz="2400">
              <a:solidFill>
                <a:srgbClr val="7030A0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must leave the system somehow</a:t>
            </a: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 is converted to </a:t>
            </a:r>
            <a:r>
              <a:rPr lang="en-US" sz="240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  <a:r>
              <a:rPr lang="en-US" sz="2400">
                <a:latin typeface="Arial" charset="0"/>
                <a:sym typeface="Wingdings" panose="05000000000000000000" pitchFamily="2" charset="2"/>
              </a:rPr>
              <a:t>, decreasing purity</a:t>
            </a:r>
          </a:p>
          <a:p>
            <a:pPr>
              <a:defRPr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44BB52C-A0C0-4D2C-8396-EBB164F5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What is the Plan?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836613" y="1905000"/>
            <a:ext cx="7470775" cy="304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</a:rPr>
              <a:t>What must we do to start our design?</a:t>
            </a:r>
            <a:endParaRPr lang="en-US" sz="2400">
              <a:solidFill>
                <a:srgbClr val="FF0000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React B with Z to separate from A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Can separate Z from all components, but not B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Do not let I accumulate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400">
                <a:latin typeface="Arial" charset="0"/>
                <a:sym typeface="Wingdings" panose="05000000000000000000" pitchFamily="2" charset="2"/>
              </a:rPr>
              <a:t>Keep track of mass balances!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240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>
                <a:latin typeface="Arial" charset="0"/>
              </a:rPr>
              <a:t>Minimize amount of A converted to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30BB55B-E4CA-4203-9A6E-FD047ACD8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34963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Design 1: Convert B to Z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D37533-B487-9B49-B36F-9C0D88B20FA6}"/>
              </a:ext>
            </a:extLst>
          </p:cNvPr>
          <p:cNvSpPr/>
          <p:nvPr/>
        </p:nvSpPr>
        <p:spPr>
          <a:xfrm>
            <a:off x="2649538" y="2665413"/>
            <a:ext cx="1571625" cy="9207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Reactor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A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⟷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2X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sym typeface="Wingdings" charset="2"/>
              </a:rPr>
              <a:t>B + R </a:t>
            </a:r>
            <a:r>
              <a:rPr lang="en-US">
                <a:solidFill>
                  <a:schemeClr val="tx1"/>
                </a:solidFill>
                <a:sym typeface="Wingdings" panose="05000000000000000000" pitchFamily="2" charset="2"/>
              </a:rPr>
              <a:t>⟶</a:t>
            </a:r>
            <a:r>
              <a:rPr lang="en-US" altLang="en-US">
                <a:solidFill>
                  <a:schemeClr val="tx1"/>
                </a:solidFill>
                <a:sym typeface="Wingdings" charset="2"/>
              </a:rPr>
              <a:t> 2Z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C3B527-82D2-7E42-A14B-9CCC0CA10586}"/>
              </a:ext>
            </a:extLst>
          </p:cNvPr>
          <p:cNvSpPr/>
          <p:nvPr/>
        </p:nvSpPr>
        <p:spPr>
          <a:xfrm>
            <a:off x="5000625" y="2643188"/>
            <a:ext cx="1123950" cy="965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Liquid-gas separator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80</a:t>
            </a:r>
            <a:r>
              <a:rPr lang="en-US" altLang="en-US" baseline="30000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326498-9873-7144-8126-759651B62433}"/>
              </a:ext>
            </a:extLst>
          </p:cNvPr>
          <p:cNvSpPr/>
          <p:nvPr/>
        </p:nvSpPr>
        <p:spPr>
          <a:xfrm>
            <a:off x="6908800" y="3586163"/>
            <a:ext cx="1206500" cy="965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Liquid-gas separator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</a:rPr>
              <a:t>200</a:t>
            </a:r>
            <a:r>
              <a:rPr lang="en-US" altLang="en-US" baseline="30000">
                <a:solidFill>
                  <a:schemeClr val="tx1"/>
                </a:solidFill>
              </a:rPr>
              <a:t>o</a:t>
            </a:r>
            <a:r>
              <a:rPr lang="en-US" altLang="en-US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6D1A31F0-65E0-6741-97D1-52F5A341284D}"/>
              </a:ext>
            </a:extLst>
          </p:cNvPr>
          <p:cNvCxnSpPr>
            <a:stCxn id="4" idx="2"/>
            <a:endCxn id="5" idx="1"/>
          </p:cNvCxnSpPr>
          <p:nvPr/>
        </p:nvCxnSpPr>
        <p:spPr>
          <a:xfrm rot="16200000" flipH="1">
            <a:off x="6005512" y="3165476"/>
            <a:ext cx="460375" cy="134620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04EF7E1-D776-EA4D-BE15-ADF9A0DBA875}"/>
              </a:ext>
            </a:extLst>
          </p:cNvPr>
          <p:cNvCxnSpPr>
            <a:endCxn id="23" idx="2"/>
          </p:cNvCxnSpPr>
          <p:nvPr/>
        </p:nvCxnSpPr>
        <p:spPr>
          <a:xfrm>
            <a:off x="758825" y="3125788"/>
            <a:ext cx="83978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495D6D-72BC-9F40-90DF-E7EBE0F3A4E8}"/>
              </a:ext>
            </a:extLst>
          </p:cNvPr>
          <p:cNvCxnSpPr>
            <a:stCxn id="3" idx="3"/>
            <a:endCxn id="4" idx="1"/>
          </p:cNvCxnSpPr>
          <p:nvPr/>
        </p:nvCxnSpPr>
        <p:spPr>
          <a:xfrm>
            <a:off x="4221163" y="3125788"/>
            <a:ext cx="7794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A4B5A3D-387E-8641-999D-37B8FC04642A}"/>
              </a:ext>
            </a:extLst>
          </p:cNvPr>
          <p:cNvCxnSpPr>
            <a:stCxn id="5" idx="0"/>
          </p:cNvCxnSpPr>
          <p:nvPr/>
        </p:nvCxnSpPr>
        <p:spPr>
          <a:xfrm flipV="1">
            <a:off x="7512050" y="2181225"/>
            <a:ext cx="0" cy="140493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61E0F0-7BEF-DE42-9CB3-268C29FF7F19}"/>
              </a:ext>
            </a:extLst>
          </p:cNvPr>
          <p:cNvCxnSpPr>
            <a:stCxn id="4" idx="0"/>
          </p:cNvCxnSpPr>
          <p:nvPr/>
        </p:nvCxnSpPr>
        <p:spPr>
          <a:xfrm flipV="1">
            <a:off x="5562600" y="1901825"/>
            <a:ext cx="0" cy="7413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1AB6FCED-9F16-8F49-A97F-4F9558AE2286}"/>
              </a:ext>
            </a:extLst>
          </p:cNvPr>
          <p:cNvSpPr/>
          <p:nvPr/>
        </p:nvSpPr>
        <p:spPr>
          <a:xfrm>
            <a:off x="1598613" y="2989263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13FB648-B84B-8C4C-A634-1FD14C67692A}"/>
              </a:ext>
            </a:extLst>
          </p:cNvPr>
          <p:cNvCxnSpPr>
            <a:stCxn id="23" idx="6"/>
            <a:endCxn id="3" idx="1"/>
          </p:cNvCxnSpPr>
          <p:nvPr/>
        </p:nvCxnSpPr>
        <p:spPr>
          <a:xfrm>
            <a:off x="1871663" y="3125788"/>
            <a:ext cx="77946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0C8FBBC7-1A46-9345-A2B5-6FCA18E3D6FB}"/>
              </a:ext>
            </a:extLst>
          </p:cNvPr>
          <p:cNvCxnSpPr>
            <a:stCxn id="5" idx="2"/>
            <a:endCxn id="33" idx="6"/>
          </p:cNvCxnSpPr>
          <p:nvPr/>
        </p:nvCxnSpPr>
        <p:spPr>
          <a:xfrm rot="5400000">
            <a:off x="4450557" y="1972469"/>
            <a:ext cx="482600" cy="5640387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4EE819AD-527E-E546-A773-581B78609016}"/>
              </a:ext>
            </a:extLst>
          </p:cNvPr>
          <p:cNvSpPr/>
          <p:nvPr/>
        </p:nvSpPr>
        <p:spPr>
          <a:xfrm>
            <a:off x="1598613" y="4897438"/>
            <a:ext cx="273050" cy="27146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F486F4-FC2B-5545-9468-AC0100ED6EDB}"/>
              </a:ext>
            </a:extLst>
          </p:cNvPr>
          <p:cNvCxnSpPr>
            <a:stCxn id="33" idx="0"/>
            <a:endCxn id="23" idx="4"/>
          </p:cNvCxnSpPr>
          <p:nvPr/>
        </p:nvCxnSpPr>
        <p:spPr>
          <a:xfrm flipV="1">
            <a:off x="1735138" y="3260725"/>
            <a:ext cx="0" cy="16367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B29E15D-8587-DC4B-A803-A8D6F7CEBB8A}"/>
              </a:ext>
            </a:extLst>
          </p:cNvPr>
          <p:cNvCxnSpPr>
            <a:endCxn id="33" idx="2"/>
          </p:cNvCxnSpPr>
          <p:nvPr/>
        </p:nvCxnSpPr>
        <p:spPr>
          <a:xfrm>
            <a:off x="693738" y="5032375"/>
            <a:ext cx="90487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9ABD8C6-0139-8C41-946C-B11D504AE7AF}"/>
              </a:ext>
            </a:extLst>
          </p:cNvPr>
          <p:cNvCxnSpPr>
            <a:stCxn id="33" idx="4"/>
          </p:cNvCxnSpPr>
          <p:nvPr/>
        </p:nvCxnSpPr>
        <p:spPr>
          <a:xfrm>
            <a:off x="1735138" y="5168900"/>
            <a:ext cx="0" cy="4683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2" name="TextBox 47">
            <a:extLst>
              <a:ext uri="{FF2B5EF4-FFF2-40B4-BE49-F238E27FC236}">
                <a16:creationId xmlns:a16="http://schemas.microsoft.com/office/drawing/2014/main" id="{686AD285-CF87-45F3-B71B-610F16A6F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181225"/>
            <a:ext cx="871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(55)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11283" name="TextBox 48">
            <a:extLst>
              <a:ext uri="{FF2B5EF4-FFF2-40B4-BE49-F238E27FC236}">
                <a16:creationId xmlns:a16="http://schemas.microsoft.com/office/drawing/2014/main" id="{C17F6A6C-790E-4D56-BBC2-268530E8C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713" y="1901825"/>
            <a:ext cx="89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(55)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B (44)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(200)</a:t>
            </a:r>
          </a:p>
        </p:txBody>
      </p:sp>
      <p:sp>
        <p:nvSpPr>
          <p:cNvPr id="11284" name="TextBox 49">
            <a:extLst>
              <a:ext uri="{FF2B5EF4-FFF2-40B4-BE49-F238E27FC236}">
                <a16:creationId xmlns:a16="http://schemas.microsoft.com/office/drawing/2014/main" id="{FA7013ED-86E8-4B46-8244-F14D7D7A2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3736975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(200)</a:t>
            </a:r>
          </a:p>
        </p:txBody>
      </p:sp>
      <p:sp>
        <p:nvSpPr>
          <p:cNvPr id="11285" name="TextBox 50">
            <a:extLst>
              <a:ext uri="{FF2B5EF4-FFF2-40B4-BE49-F238E27FC236}">
                <a16:creationId xmlns:a16="http://schemas.microsoft.com/office/drawing/2014/main" id="{3FA34D5D-81DC-4D16-9A8F-5014AB7F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4652963"/>
            <a:ext cx="750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(49)</a:t>
            </a:r>
          </a:p>
        </p:txBody>
      </p:sp>
      <p:sp>
        <p:nvSpPr>
          <p:cNvPr id="11286" name="TextBox 51">
            <a:extLst>
              <a:ext uri="{FF2B5EF4-FFF2-40B4-BE49-F238E27FC236}">
                <a16:creationId xmlns:a16="http://schemas.microsoft.com/office/drawing/2014/main" id="{7F7FC124-623F-4707-BFAA-31E6340C4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4652963"/>
            <a:ext cx="847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</p:txBody>
      </p:sp>
      <p:sp>
        <p:nvSpPr>
          <p:cNvPr id="11287" name="TextBox 52">
            <a:extLst>
              <a:ext uri="{FF2B5EF4-FFF2-40B4-BE49-F238E27FC236}">
                <a16:creationId xmlns:a16="http://schemas.microsoft.com/office/drawing/2014/main" id="{CEE753F1-9390-4651-BA75-1F7F4BA9F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1663700"/>
            <a:ext cx="9017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88" name="TextBox 53">
            <a:extLst>
              <a:ext uri="{FF2B5EF4-FFF2-40B4-BE49-F238E27FC236}">
                <a16:creationId xmlns:a16="http://schemas.microsoft.com/office/drawing/2014/main" id="{F8EB92C0-0992-4BBA-8BEC-B2E5BB84A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1887538"/>
            <a:ext cx="739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 (50)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I (1)</a:t>
            </a:r>
          </a:p>
        </p:txBody>
      </p:sp>
      <p:sp>
        <p:nvSpPr>
          <p:cNvPr id="11289" name="TextBox 54">
            <a:extLst>
              <a:ext uri="{FF2B5EF4-FFF2-40B4-BE49-F238E27FC236}">
                <a16:creationId xmlns:a16="http://schemas.microsoft.com/office/drawing/2014/main" id="{96648A7B-4B3E-4C78-A509-03BECCF8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3194050"/>
            <a:ext cx="8540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90" name="TextBox 55">
            <a:extLst>
              <a:ext uri="{FF2B5EF4-FFF2-40B4-BE49-F238E27FC236}">
                <a16:creationId xmlns:a16="http://schemas.microsoft.com/office/drawing/2014/main" id="{A9D8DDA2-0A03-4EF6-92AC-9B31CE6A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9988" y="2411413"/>
            <a:ext cx="7413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X (10)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Z (88)</a:t>
            </a:r>
          </a:p>
        </p:txBody>
      </p:sp>
      <p:sp>
        <p:nvSpPr>
          <p:cNvPr id="11291" name="TextBox 56">
            <a:extLst>
              <a:ext uri="{FF2B5EF4-FFF2-40B4-BE49-F238E27FC236}">
                <a16:creationId xmlns:a16="http://schemas.microsoft.com/office/drawing/2014/main" id="{2D42C756-7177-4CB4-8CE9-D9DB8958B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4600575"/>
            <a:ext cx="925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 (151)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A66BA63-BF72-449B-A485-7F3CA2C79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5183188"/>
            <a:ext cx="31369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A is 98% pure.  Our revenue is 50 mol/min * $10/mol = $500/min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C9F9342-D3B5-4DF0-80B0-6C6FC602F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5726113"/>
            <a:ext cx="3136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How can we improve?</a:t>
            </a:r>
          </a:p>
        </p:txBody>
      </p:sp>
      <p:sp>
        <p:nvSpPr>
          <p:cNvPr id="11294" name="TextBox 60">
            <a:extLst>
              <a:ext uri="{FF2B5EF4-FFF2-40B4-BE49-F238E27FC236}">
                <a16:creationId xmlns:a16="http://schemas.microsoft.com/office/drawing/2014/main" id="{77BB55C7-6233-4C71-BAF8-4063E7C4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475" y="5253038"/>
            <a:ext cx="750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purge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BD735DE-C627-45EA-9101-45D62121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039" y="120650"/>
            <a:ext cx="7886700" cy="993775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Improvement: Recycle X</a:t>
            </a:r>
          </a:p>
        </p:txBody>
      </p:sp>
      <p:grpSp>
        <p:nvGrpSpPr>
          <p:cNvPr id="13315" name="Group 94">
            <a:extLst>
              <a:ext uri="{FF2B5EF4-FFF2-40B4-BE49-F238E27FC236}">
                <a16:creationId xmlns:a16="http://schemas.microsoft.com/office/drawing/2014/main" id="{B2B50B1C-777B-4FAC-A00B-61DD758A3ECD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1291436"/>
            <a:ext cx="7945437" cy="4346575"/>
            <a:chOff x="792951" y="738414"/>
            <a:chExt cx="10592595" cy="5795968"/>
          </a:xfrm>
        </p:grpSpPr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97F011D9-4955-C047-AEF2-04343A0E3BC9}"/>
                </a:ext>
              </a:extLst>
            </p:cNvPr>
            <p:cNvCxnSpPr/>
            <p:nvPr/>
          </p:nvCxnSpPr>
          <p:spPr>
            <a:xfrm flipH="1">
              <a:off x="792951" y="3086015"/>
              <a:ext cx="90582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22" name="Group 93">
              <a:extLst>
                <a:ext uri="{FF2B5EF4-FFF2-40B4-BE49-F238E27FC236}">
                  <a16:creationId xmlns:a16="http://schemas.microsoft.com/office/drawing/2014/main" id="{126169CC-1F7D-4A73-A162-01727D7E10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8510" y="738414"/>
              <a:ext cx="10577036" cy="5795968"/>
              <a:chOff x="127474" y="395514"/>
              <a:chExt cx="10577036" cy="5795968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81C2290-2DB3-E24C-8D64-982A54050394}"/>
                  </a:ext>
                </a:extLst>
              </p:cNvPr>
              <p:cNvSpPr/>
              <p:nvPr/>
            </p:nvSpPr>
            <p:spPr>
              <a:xfrm>
                <a:off x="2723556" y="3191889"/>
                <a:ext cx="2095239" cy="122778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Reactor</a:t>
                </a:r>
              </a:p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A + R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⟷</a:t>
                </a: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 2X</a:t>
                </a:r>
              </a:p>
              <a:p>
                <a:pPr algn="ctr" eaLnBrk="1" hangingPunct="1">
                  <a:defRPr/>
                </a:pP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B + R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⟶</a:t>
                </a:r>
                <a:r>
                  <a:rPr lang="en-US" altLang="en-US" dirty="0">
                    <a:solidFill>
                      <a:schemeClr val="tx1"/>
                    </a:solidFill>
                    <a:sym typeface="Wingdings" charset="2"/>
                  </a:rPr>
                  <a:t> 2Z</a:t>
                </a:r>
                <a:endParaRPr lang="en-US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CB35F2E-3298-1D47-B655-8CBCC6DF666C}"/>
                  </a:ext>
                </a:extLst>
              </p:cNvPr>
              <p:cNvSpPr/>
              <p:nvPr/>
            </p:nvSpPr>
            <p:spPr>
              <a:xfrm>
                <a:off x="6693927" y="3191889"/>
                <a:ext cx="1360846" cy="122778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E85DBF4-17F9-A841-9CE4-2EF469440C9A}"/>
                  </a:ext>
                </a:extLst>
              </p:cNvPr>
              <p:cNvSpPr/>
              <p:nvPr/>
            </p:nvSpPr>
            <p:spPr>
              <a:xfrm>
                <a:off x="8966944" y="3992063"/>
                <a:ext cx="1362963" cy="128493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974C248-60D5-F344-B06B-861CC50ACC75}"/>
                  </a:ext>
                </a:extLst>
              </p:cNvPr>
              <p:cNvSpPr/>
              <p:nvPr/>
            </p:nvSpPr>
            <p:spPr>
              <a:xfrm>
                <a:off x="2607153" y="1096196"/>
                <a:ext cx="1504763" cy="128493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altLang="en-US">
                    <a:solidFill>
                      <a:schemeClr val="tx1"/>
                    </a:solidFill>
                  </a:rPr>
                  <a:t>Liquid-gas separator</a:t>
                </a:r>
              </a:p>
              <a:p>
                <a:pPr algn="ctr" eaLnBrk="1" hangingPunct="1">
                  <a:defRPr/>
                </a:pPr>
                <a:r>
                  <a:rPr lang="en-US" altLang="en-US">
                    <a:solidFill>
                      <a:schemeClr val="tx1"/>
                    </a:solidFill>
                  </a:rPr>
                  <a:t>145</a:t>
                </a:r>
                <a:r>
                  <a:rPr lang="en-US" altLang="en-US" baseline="30000">
                    <a:solidFill>
                      <a:schemeClr val="tx1"/>
                    </a:solidFill>
                  </a:rPr>
                  <a:t>o</a:t>
                </a:r>
                <a:r>
                  <a:rPr lang="en-US" altLang="en-US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2CF09F0-21CC-1E4C-9E09-E003375042BB}"/>
                  </a:ext>
                </a:extLst>
              </p:cNvPr>
              <p:cNvSpPr/>
              <p:nvPr/>
            </p:nvSpPr>
            <p:spPr>
              <a:xfrm>
                <a:off x="990221" y="3623729"/>
                <a:ext cx="366138" cy="36198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D20CB92-0AA1-CB48-B323-830F071ABCDB}"/>
                  </a:ext>
                </a:extLst>
              </p:cNvPr>
              <p:cNvSpPr/>
              <p:nvPr/>
            </p:nvSpPr>
            <p:spPr>
              <a:xfrm>
                <a:off x="990221" y="5829499"/>
                <a:ext cx="366138" cy="361983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11D9B1DB-40E9-CC4B-B5FA-52E096F672D7}"/>
                  </a:ext>
                </a:extLst>
              </p:cNvPr>
              <p:cNvCxnSpPr/>
              <p:nvPr/>
            </p:nvCxnSpPr>
            <p:spPr>
              <a:xfrm flipV="1">
                <a:off x="234666" y="3801546"/>
                <a:ext cx="755555" cy="423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6C7E68CE-20FA-8B45-A38A-A463D583FE6F}"/>
                  </a:ext>
                </a:extLst>
              </p:cNvPr>
              <p:cNvCxnSpPr>
                <a:stCxn id="8" idx="0"/>
                <a:endCxn id="7" idx="4"/>
              </p:cNvCxnSpPr>
              <p:nvPr/>
            </p:nvCxnSpPr>
            <p:spPr>
              <a:xfrm flipV="1">
                <a:off x="1172232" y="3985712"/>
                <a:ext cx="0" cy="184378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D43B105-14C0-C049-B757-52F4EE0CF884}"/>
                  </a:ext>
                </a:extLst>
              </p:cNvPr>
              <p:cNvCxnSpPr>
                <a:stCxn id="7" idx="6"/>
                <a:endCxn id="3" idx="1"/>
              </p:cNvCxnSpPr>
              <p:nvPr/>
            </p:nvCxnSpPr>
            <p:spPr>
              <a:xfrm>
                <a:off x="1356359" y="3805779"/>
                <a:ext cx="1367196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lbow Connector 27">
                <a:extLst>
                  <a:ext uri="{FF2B5EF4-FFF2-40B4-BE49-F238E27FC236}">
                    <a16:creationId xmlns:a16="http://schemas.microsoft.com/office/drawing/2014/main" id="{710DE3AA-5586-F840-903C-06D02AD9B7D0}"/>
                  </a:ext>
                </a:extLst>
              </p:cNvPr>
              <p:cNvCxnSpPr>
                <a:stCxn id="6" idx="0"/>
                <a:endCxn id="7" idx="0"/>
              </p:cNvCxnSpPr>
              <p:nvPr/>
            </p:nvCxnSpPr>
            <p:spPr>
              <a:xfrm rot="16200000" flipH="1" flipV="1">
                <a:off x="1002645" y="1265782"/>
                <a:ext cx="2527533" cy="2188361"/>
              </a:xfrm>
              <a:prstGeom prst="bentConnector3">
                <a:avLst>
                  <a:gd name="adj1" fmla="val -12060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2B895188-3A30-314A-B13A-3F2CA9F4D9A1}"/>
                  </a:ext>
                </a:extLst>
              </p:cNvPr>
              <p:cNvCxnSpPr>
                <a:stCxn id="3" idx="3"/>
                <a:endCxn id="4" idx="1"/>
              </p:cNvCxnSpPr>
              <p:nvPr/>
            </p:nvCxnSpPr>
            <p:spPr>
              <a:xfrm>
                <a:off x="4818794" y="3805779"/>
                <a:ext cx="187513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lbow Connector 48">
                <a:extLst>
                  <a:ext uri="{FF2B5EF4-FFF2-40B4-BE49-F238E27FC236}">
                    <a16:creationId xmlns:a16="http://schemas.microsoft.com/office/drawing/2014/main" id="{FE0C6437-CEBA-AB41-BA32-3EEB6C96DAC3}"/>
                  </a:ext>
                </a:extLst>
              </p:cNvPr>
              <p:cNvCxnSpPr>
                <a:stCxn id="4" idx="2"/>
                <a:endCxn id="5" idx="1"/>
              </p:cNvCxnSpPr>
              <p:nvPr/>
            </p:nvCxnSpPr>
            <p:spPr>
              <a:xfrm rot="16200000" flipH="1">
                <a:off x="8063216" y="3729745"/>
                <a:ext cx="213802" cy="1593652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lbow Connector 51">
                <a:extLst>
                  <a:ext uri="{FF2B5EF4-FFF2-40B4-BE49-F238E27FC236}">
                    <a16:creationId xmlns:a16="http://schemas.microsoft.com/office/drawing/2014/main" id="{734AB471-9C1C-DD44-8ADA-3A4F870DC64B}"/>
                  </a:ext>
                </a:extLst>
              </p:cNvPr>
              <p:cNvCxnSpPr>
                <a:stCxn id="5" idx="0"/>
                <a:endCxn id="6" idx="3"/>
              </p:cNvCxnSpPr>
              <p:nvPr/>
            </p:nvCxnSpPr>
            <p:spPr>
              <a:xfrm rot="16200000" flipV="1">
                <a:off x="5754000" y="97638"/>
                <a:ext cx="2252341" cy="5536510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8D04820-F4F0-964F-981D-97D96D56EE78}"/>
                  </a:ext>
                </a:extLst>
              </p:cNvPr>
              <p:cNvCxnSpPr>
                <a:stCxn id="4" idx="0"/>
              </p:cNvCxnSpPr>
              <p:nvPr/>
            </p:nvCxnSpPr>
            <p:spPr>
              <a:xfrm flipH="1" flipV="1">
                <a:off x="7373292" y="1964109"/>
                <a:ext cx="0" cy="122778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Arc 56">
                <a:extLst>
                  <a:ext uri="{FF2B5EF4-FFF2-40B4-BE49-F238E27FC236}">
                    <a16:creationId xmlns:a16="http://schemas.microsoft.com/office/drawing/2014/main" id="{E2C31562-8608-8D43-B6E9-9D2A81CCB1F9}"/>
                  </a:ext>
                </a:extLst>
              </p:cNvPr>
              <p:cNvSpPr/>
              <p:nvPr/>
            </p:nvSpPr>
            <p:spPr>
              <a:xfrm rot="2536949">
                <a:off x="6973293" y="1570373"/>
                <a:ext cx="486773" cy="499579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20FB296F-A89C-DC40-BC59-7E9636B2CAA2}"/>
                  </a:ext>
                </a:extLst>
              </p:cNvPr>
              <p:cNvCxnSpPr/>
              <p:nvPr/>
            </p:nvCxnSpPr>
            <p:spPr>
              <a:xfrm flipH="1" flipV="1">
                <a:off x="7373292" y="1064442"/>
                <a:ext cx="16931" cy="59060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FCCD9AB7-61D1-F349-9655-5FFFA9E09292}"/>
                  </a:ext>
                </a:extLst>
              </p:cNvPr>
              <p:cNvCxnSpPr/>
              <p:nvPr/>
            </p:nvCxnSpPr>
            <p:spPr>
              <a:xfrm flipV="1">
                <a:off x="234666" y="6000964"/>
                <a:ext cx="755555" cy="423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0" name="TextBox 65">
                <a:extLst>
                  <a:ext uri="{FF2B5EF4-FFF2-40B4-BE49-F238E27FC236}">
                    <a16:creationId xmlns:a16="http://schemas.microsoft.com/office/drawing/2014/main" id="{E1BA9563-709A-4264-A0D3-FFE1E233F3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474" y="2969566"/>
                <a:ext cx="1058794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</p:txBody>
          </p:sp>
          <p:sp>
            <p:nvSpPr>
              <p:cNvPr id="68" name="Arc 67">
                <a:extLst>
                  <a:ext uri="{FF2B5EF4-FFF2-40B4-BE49-F238E27FC236}">
                    <a16:creationId xmlns:a16="http://schemas.microsoft.com/office/drawing/2014/main" id="{A2153CCD-CDC0-7240-BC33-09FFF4549172}"/>
                  </a:ext>
                </a:extLst>
              </p:cNvPr>
              <p:cNvSpPr/>
              <p:nvPr/>
            </p:nvSpPr>
            <p:spPr>
              <a:xfrm rot="19083730">
                <a:off x="930962" y="2696544"/>
                <a:ext cx="488890" cy="501696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70" name="Elbow Connector 69">
                <a:extLst>
                  <a:ext uri="{FF2B5EF4-FFF2-40B4-BE49-F238E27FC236}">
                    <a16:creationId xmlns:a16="http://schemas.microsoft.com/office/drawing/2014/main" id="{C68F9D1C-1139-4E46-AC81-D096D543EC9B}"/>
                  </a:ext>
                </a:extLst>
              </p:cNvPr>
              <p:cNvCxnSpPr>
                <a:stCxn id="6" idx="2"/>
              </p:cNvCxnSpPr>
              <p:nvPr/>
            </p:nvCxnSpPr>
            <p:spPr>
              <a:xfrm rot="5400000">
                <a:off x="2156316" y="1576941"/>
                <a:ext cx="400088" cy="2008466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3" name="TextBox 78">
                <a:extLst>
                  <a:ext uri="{FF2B5EF4-FFF2-40B4-BE49-F238E27FC236}">
                    <a16:creationId xmlns:a16="http://schemas.microsoft.com/office/drawing/2014/main" id="{5C0E6685-CCF0-4E3C-993F-E10B695774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3400" y="2993809"/>
                <a:ext cx="1167612" cy="1969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 (44)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(200)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</p:txBody>
          </p:sp>
          <p:sp>
            <p:nvSpPr>
              <p:cNvPr id="13344" name="TextBox 79">
                <a:extLst>
                  <a:ext uri="{FF2B5EF4-FFF2-40B4-BE49-F238E27FC236}">
                    <a16:creationId xmlns:a16="http://schemas.microsoft.com/office/drawing/2014/main" id="{5CC72787-1ADD-4BD4-A200-199C18D146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4091" y="5508343"/>
                <a:ext cx="1022210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(44)</a:t>
                </a:r>
              </a:p>
            </p:txBody>
          </p:sp>
          <p:sp>
            <p:nvSpPr>
              <p:cNvPr id="13345" name="TextBox 80">
                <a:extLst>
                  <a:ext uri="{FF2B5EF4-FFF2-40B4-BE49-F238E27FC236}">
                    <a16:creationId xmlns:a16="http://schemas.microsoft.com/office/drawing/2014/main" id="{EAD2595D-8EE3-41F5-9666-8ACECC2990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57914" y="5545680"/>
                <a:ext cx="1288475" cy="492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</p:txBody>
          </p:sp>
          <p:sp>
            <p:nvSpPr>
              <p:cNvPr id="13346" name="TextBox 81">
                <a:extLst>
                  <a:ext uri="{FF2B5EF4-FFF2-40B4-BE49-F238E27FC236}">
                    <a16:creationId xmlns:a16="http://schemas.microsoft.com/office/drawing/2014/main" id="{97DB69E6-CE4A-4050-AB75-B693F74E55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19456" y="5545680"/>
                <a:ext cx="1159994" cy="492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</p:txBody>
          </p:sp>
          <p:sp>
            <p:nvSpPr>
              <p:cNvPr id="13347" name="TextBox 82">
                <a:extLst>
                  <a:ext uri="{FF2B5EF4-FFF2-40B4-BE49-F238E27FC236}">
                    <a16:creationId xmlns:a16="http://schemas.microsoft.com/office/drawing/2014/main" id="{E067A3B1-D6B3-459A-80B0-9FEAEA6B36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11704" y="827976"/>
                <a:ext cx="1055168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</p:txBody>
          </p:sp>
          <p:sp>
            <p:nvSpPr>
              <p:cNvPr id="13348" name="TextBox 83">
                <a:extLst>
                  <a:ext uri="{FF2B5EF4-FFF2-40B4-BE49-F238E27FC236}">
                    <a16:creationId xmlns:a16="http://schemas.microsoft.com/office/drawing/2014/main" id="{6C1EFDA1-C610-4194-98FC-5EEDEA521B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53218" y="3492336"/>
                <a:ext cx="1226087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49" name="TextBox 84">
                <a:extLst>
                  <a:ext uri="{FF2B5EF4-FFF2-40B4-BE49-F238E27FC236}">
                    <a16:creationId xmlns:a16="http://schemas.microsoft.com/office/drawing/2014/main" id="{6B7A1BB0-CCAC-45CF-A790-81EDC08D48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30593" y="2605318"/>
                <a:ext cx="1168937" cy="1969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 (55)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 (1)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R (156)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0" name="TextBox 85">
                <a:extLst>
                  <a:ext uri="{FF2B5EF4-FFF2-40B4-BE49-F238E27FC236}">
                    <a16:creationId xmlns:a16="http://schemas.microsoft.com/office/drawing/2014/main" id="{D3A15C40-FD1A-49DA-8467-3A93DC0220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48902" y="2074662"/>
                <a:ext cx="1055608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1" name="TextBox 86">
                <a:extLst>
                  <a:ext uri="{FF2B5EF4-FFF2-40B4-BE49-F238E27FC236}">
                    <a16:creationId xmlns:a16="http://schemas.microsoft.com/office/drawing/2014/main" id="{0720B604-63CD-41EE-A11C-F917873F4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9820" y="983424"/>
                <a:ext cx="1054860" cy="861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2" name="TextBox 87">
                <a:extLst>
                  <a:ext uri="{FF2B5EF4-FFF2-40B4-BE49-F238E27FC236}">
                    <a16:creationId xmlns:a16="http://schemas.microsoft.com/office/drawing/2014/main" id="{8C0BC614-A8CC-46BA-91FC-55880C5275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5365" y="395514"/>
                <a:ext cx="1198997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X (11)</a:t>
                </a:r>
              </a:p>
            </p:txBody>
          </p:sp>
          <p:sp>
            <p:nvSpPr>
              <p:cNvPr id="13353" name="TextBox 88">
                <a:extLst>
                  <a:ext uri="{FF2B5EF4-FFF2-40B4-BE49-F238E27FC236}">
                    <a16:creationId xmlns:a16="http://schemas.microsoft.com/office/drawing/2014/main" id="{680E8CAB-8019-4193-B5E8-59448F6582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079" y="2210391"/>
                <a:ext cx="1269706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Z (88)</a:t>
                </a:r>
              </a:p>
            </p:txBody>
          </p:sp>
          <p:sp>
            <p:nvSpPr>
              <p:cNvPr id="13354" name="TextBox 90">
                <a:extLst>
                  <a:ext uri="{FF2B5EF4-FFF2-40B4-BE49-F238E27FC236}">
                    <a16:creationId xmlns:a16="http://schemas.microsoft.com/office/drawing/2014/main" id="{86C1D72D-A161-4A69-88E8-29CE8214BD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60799" y="3223831"/>
                <a:ext cx="1501810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80</a:t>
                </a:r>
                <a:r>
                  <a:rPr lang="en-US" altLang="en-US" sz="1800" baseline="30000"/>
                  <a:t>o</a:t>
                </a:r>
                <a:r>
                  <a:rPr lang="en-US" altLang="en-US" sz="1800"/>
                  <a:t>C</a:t>
                </a:r>
              </a:p>
            </p:txBody>
          </p:sp>
          <p:sp>
            <p:nvSpPr>
              <p:cNvPr id="13355" name="TextBox 91">
                <a:extLst>
                  <a:ext uri="{FF2B5EF4-FFF2-40B4-BE49-F238E27FC236}">
                    <a16:creationId xmlns:a16="http://schemas.microsoft.com/office/drawing/2014/main" id="{3C399E7F-2DCF-4608-BC64-7D3BC87E61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67377" y="4045879"/>
                <a:ext cx="1606699" cy="123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Liquid-gas separator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200</a:t>
                </a:r>
                <a:r>
                  <a:rPr lang="en-US" altLang="en-US" sz="1800" baseline="30000"/>
                  <a:t>o</a:t>
                </a:r>
                <a:r>
                  <a:rPr lang="en-US" altLang="en-US" sz="1800"/>
                  <a:t>C</a:t>
                </a:r>
              </a:p>
            </p:txBody>
          </p:sp>
        </p:grpSp>
      </p:grpSp>
      <p:sp>
        <p:nvSpPr>
          <p:cNvPr id="96" name="Oval 95">
            <a:extLst>
              <a:ext uri="{FF2B5EF4-FFF2-40B4-BE49-F238E27FC236}">
                <a16:creationId xmlns:a16="http://schemas.microsoft.com/office/drawing/2014/main" id="{63149671-F429-1F42-955B-DBF70B2183C1}"/>
              </a:ext>
            </a:extLst>
          </p:cNvPr>
          <p:cNvSpPr/>
          <p:nvPr/>
        </p:nvSpPr>
        <p:spPr>
          <a:xfrm>
            <a:off x="1331723" y="1298973"/>
            <a:ext cx="982662" cy="4079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90C441EB-5345-4546-91F2-9CEF2195BFA4}"/>
              </a:ext>
            </a:extLst>
          </p:cNvPr>
          <p:cNvSpPr/>
          <p:nvPr/>
        </p:nvSpPr>
        <p:spPr>
          <a:xfrm>
            <a:off x="4191000" y="2888461"/>
            <a:ext cx="982663" cy="4333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9E5962B-2A83-4664-AEB1-7534E3DB1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5" y="5536411"/>
            <a:ext cx="2659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</a:rPr>
              <a:t>No A is produced!  Still, we make extra 5 mol/min of A at $10/mol.  Revenue is now $550/min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192A8B1-239A-46A8-94DC-CAF18985F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650" y="5536411"/>
            <a:ext cx="2363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B050"/>
                </a:solidFill>
              </a:rPr>
              <a:t>Pure A is much more valuable. Can we make 100% pure A?</a:t>
            </a:r>
          </a:p>
        </p:txBody>
      </p: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E8C48814-3380-4F4D-B237-6C110756E9C3}"/>
              </a:ext>
            </a:extLst>
          </p:cNvPr>
          <p:cNvCxnSpPr>
            <a:stCxn id="13355" idx="2"/>
            <a:endCxn id="8" idx="6"/>
          </p:cNvCxnSpPr>
          <p:nvPr/>
        </p:nvCxnSpPr>
        <p:spPr bwMode="auto">
          <a:xfrm rot="5400000">
            <a:off x="4314825" y="2108999"/>
            <a:ext cx="550863" cy="6237287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F1D54F6-55E5-8477-CB90-9BB362B6A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500" y="111109"/>
            <a:ext cx="2724797" cy="144646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4EE8D97D-610E-EB49-60D7-F080A457EC77}"/>
              </a:ext>
            </a:extLst>
          </p:cNvPr>
          <p:cNvSpPr/>
          <p:nvPr/>
        </p:nvSpPr>
        <p:spPr>
          <a:xfrm>
            <a:off x="1598000" y="3205167"/>
            <a:ext cx="982662" cy="40798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/>
      <p:bldP spid="99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5992B97-2986-4179-8A2B-3A2DE3EE8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Improvements???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1B394-8E3C-497F-A340-8C01845BDF7E}"/>
              </a:ext>
            </a:extLst>
          </p:cNvPr>
          <p:cNvSpPr txBox="1"/>
          <p:nvPr/>
        </p:nvSpPr>
        <p:spPr>
          <a:xfrm>
            <a:off x="628650" y="1846263"/>
            <a:ext cx="23241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</a:rPr>
              <a:t>Reactions: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 dirty="0">
                <a:latin typeface="Arial" charset="0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</a:rPr>
              <a:t>R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⟶ 2 </a:t>
            </a:r>
            <a:r>
              <a:rPr lang="en-US" sz="2400" dirty="0">
                <a:solidFill>
                  <a:srgbClr val="7030A0"/>
                </a:solidFill>
                <a:latin typeface="Arial" charset="0"/>
                <a:sym typeface="Wingdings" panose="05000000000000000000" pitchFamily="2" charset="2"/>
              </a:rPr>
              <a:t>Z</a:t>
            </a: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⟶ no </a:t>
            </a:r>
            <a:r>
              <a:rPr lang="en-US" sz="2400" dirty="0" err="1">
                <a:latin typeface="Arial" charset="0"/>
                <a:sym typeface="Wingdings" panose="05000000000000000000" pitchFamily="2" charset="2"/>
              </a:rPr>
              <a:t>rxn</a:t>
            </a: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+ </a:t>
            </a:r>
            <a:r>
              <a:rPr lang="en-US" sz="2400" dirty="0">
                <a:solidFill>
                  <a:srgbClr val="FF00FF"/>
                </a:solidFill>
                <a:latin typeface="Arial" charset="0"/>
                <a:sym typeface="Wingdings" panose="05000000000000000000" pitchFamily="2" charset="2"/>
              </a:rPr>
              <a:t>R 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⟷  2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7357D-8E3D-4C65-9C47-4584177A53A4}"/>
              </a:ext>
            </a:extLst>
          </p:cNvPr>
          <p:cNvSpPr txBox="1"/>
          <p:nvPr/>
        </p:nvSpPr>
        <p:spPr>
          <a:xfrm>
            <a:off x="3242470" y="1829859"/>
            <a:ext cx="5897563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</a:rPr>
              <a:t>What is a consequence of each reaction?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B</a:t>
            </a:r>
            <a:r>
              <a:rPr lang="en-US" sz="2400" dirty="0">
                <a:latin typeface="Arial" charset="0"/>
              </a:rPr>
              <a:t> is separated from </a:t>
            </a:r>
            <a:r>
              <a:rPr lang="en-US" sz="2400" dirty="0">
                <a:solidFill>
                  <a:srgbClr val="0FD719"/>
                </a:solidFill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 in the form of </a:t>
            </a:r>
            <a:r>
              <a:rPr lang="en-US" sz="2400" dirty="0">
                <a:solidFill>
                  <a:srgbClr val="7030A0"/>
                </a:solidFill>
                <a:latin typeface="Arial" charset="0"/>
              </a:rPr>
              <a:t>Z</a:t>
            </a:r>
            <a:endParaRPr lang="en-US" sz="2400" dirty="0">
              <a:solidFill>
                <a:srgbClr val="7030A0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solidFill>
                <a:schemeClr val="accent4"/>
              </a:solidFill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/>
                </a:solidFill>
                <a:latin typeface="Arial" charset="0"/>
                <a:sym typeface="Wingdings" panose="05000000000000000000" pitchFamily="2" charset="2"/>
              </a:rPr>
              <a:t>I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must leave the system somehow</a:t>
            </a: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>
              <a:defRPr/>
            </a:pPr>
            <a:endParaRPr lang="en-US" sz="2400" dirty="0">
              <a:latin typeface="Arial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 is converted to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, decreasing purity</a:t>
            </a:r>
          </a:p>
          <a:p>
            <a:pPr>
              <a:defRPr/>
            </a:pPr>
            <a:r>
              <a:rPr lang="en-US" sz="2400" dirty="0">
                <a:latin typeface="Arial" charset="0"/>
                <a:sym typeface="Wingdings" panose="05000000000000000000" pitchFamily="2" charset="2"/>
              </a:rPr>
              <a:t>    providing opportunity to make pure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D9186C-0025-4755-84A2-233055B2CE09}"/>
              </a:ext>
            </a:extLst>
          </p:cNvPr>
          <p:cNvSpPr/>
          <p:nvPr/>
        </p:nvSpPr>
        <p:spPr>
          <a:xfrm>
            <a:off x="1520825" y="4816475"/>
            <a:ext cx="581025" cy="434975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9A16F6-9512-449C-8965-D55B137E11EA}"/>
              </a:ext>
            </a:extLst>
          </p:cNvPr>
          <p:cNvCxnSpPr>
            <a:cxnSpLocks/>
          </p:cNvCxnSpPr>
          <p:nvPr/>
        </p:nvCxnSpPr>
        <p:spPr>
          <a:xfrm>
            <a:off x="6096000" y="5033963"/>
            <a:ext cx="23050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F39FCC3-F0F6-4F89-968A-12ABA4155F84}"/>
              </a:ext>
            </a:extLst>
          </p:cNvPr>
          <p:cNvSpPr txBox="1"/>
          <p:nvPr/>
        </p:nvSpPr>
        <p:spPr>
          <a:xfrm>
            <a:off x="3242470" y="5643033"/>
            <a:ext cx="5544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sym typeface="Wingdings" panose="05000000000000000000" pitchFamily="2" charset="2"/>
              </a:rPr>
              <a:t>X </a:t>
            </a:r>
            <a:r>
              <a:rPr lang="en-US" sz="2400" dirty="0">
                <a:latin typeface="Arial" charset="0"/>
                <a:sym typeface="Wingdings" panose="05000000000000000000" pitchFamily="2" charset="2"/>
              </a:rPr>
              <a:t>may be converted back to </a:t>
            </a:r>
            <a:r>
              <a:rPr lang="en-US" sz="2400" dirty="0">
                <a:solidFill>
                  <a:srgbClr val="0FD719"/>
                </a:solidFill>
                <a:latin typeface="Arial" charset="0"/>
                <a:sym typeface="Wingdings" panose="05000000000000000000" pitchFamily="2" charset="2"/>
              </a:rPr>
              <a:t>A</a:t>
            </a:r>
            <a:endParaRPr lang="en-US" sz="2400" dirty="0">
              <a:solidFill>
                <a:srgbClr val="FF00FF"/>
              </a:solidFill>
              <a:latin typeface="Arial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1410</TotalTime>
  <Words>2592</Words>
  <Application>Microsoft Macintosh PowerPoint</Application>
  <PresentationFormat>On-screen Show (4:3)</PresentationFormat>
  <Paragraphs>874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Times</vt:lpstr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Exercise 3.121</vt:lpstr>
      <vt:lpstr>What do we know?</vt:lpstr>
      <vt:lpstr>What else do we know?</vt:lpstr>
      <vt:lpstr>What are our goals?</vt:lpstr>
      <vt:lpstr>What is the Plan?</vt:lpstr>
      <vt:lpstr>What is the Plan?</vt:lpstr>
      <vt:lpstr>Design 1: Convert B to Z</vt:lpstr>
      <vt:lpstr>Improvement: Recycle X</vt:lpstr>
      <vt:lpstr>Improvements???</vt:lpstr>
      <vt:lpstr>Improvement: Convert X to A separately</vt:lpstr>
      <vt:lpstr>How do we get even more pure A?</vt:lpstr>
      <vt:lpstr>Design 4: Recycle A-I Stream</vt:lpstr>
      <vt:lpstr>How to Calculate Flow Rates?</vt:lpstr>
      <vt:lpstr>PowerPoint Presentation</vt:lpstr>
      <vt:lpstr>PowerPoint Presentation</vt:lpstr>
      <vt:lpstr>PowerPoint Presentation</vt:lpstr>
      <vt:lpstr>PowerPoint Presentation</vt:lpstr>
      <vt:lpstr>Final note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3.de.6 ENGRD 2190</dc:title>
  <dc:creator>Angela Z</dc:creator>
  <cp:lastModifiedBy>Angel Liang</cp:lastModifiedBy>
  <cp:revision>45</cp:revision>
  <cp:lastPrinted>2016-09-17T18:17:53Z</cp:lastPrinted>
  <dcterms:created xsi:type="dcterms:W3CDTF">2015-09-23T16:41:18Z</dcterms:created>
  <dcterms:modified xsi:type="dcterms:W3CDTF">2025-09-23T03:25:32Z</dcterms:modified>
</cp:coreProperties>
</file>