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303" r:id="rId3"/>
    <p:sldId id="262" r:id="rId4"/>
    <p:sldId id="272" r:id="rId5"/>
    <p:sldId id="281" r:id="rId6"/>
    <p:sldId id="295" r:id="rId7"/>
    <p:sldId id="296" r:id="rId8"/>
    <p:sldId id="298" r:id="rId9"/>
    <p:sldId id="299" r:id="rId10"/>
    <p:sldId id="269" r:id="rId11"/>
    <p:sldId id="273" r:id="rId12"/>
    <p:sldId id="282" r:id="rId13"/>
    <p:sldId id="276" r:id="rId14"/>
    <p:sldId id="274" r:id="rId15"/>
    <p:sldId id="279" r:id="rId16"/>
    <p:sldId id="300" r:id="rId17"/>
    <p:sldId id="301" r:id="rId18"/>
    <p:sldId id="302" r:id="rId19"/>
    <p:sldId id="288" r:id="rId20"/>
    <p:sldId id="291" r:id="rId21"/>
    <p:sldId id="293" r:id="rId22"/>
    <p:sldId id="292" r:id="rId23"/>
    <p:sldId id="294" r:id="rId24"/>
    <p:sldId id="25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A459C3B-DAD5-4A93-A0D3-A810F760D3A9}">
          <p14:sldIdLst>
            <p14:sldId id="256"/>
            <p14:sldId id="303"/>
            <p14:sldId id="262"/>
            <p14:sldId id="272"/>
            <p14:sldId id="281"/>
            <p14:sldId id="295"/>
          </p14:sldIdLst>
        </p14:section>
        <p14:section name="Untitled Section" id="{FC60BBBD-CBF7-403C-9755-EE034552A6D7}">
          <p14:sldIdLst>
            <p14:sldId id="296"/>
            <p14:sldId id="298"/>
            <p14:sldId id="299"/>
            <p14:sldId id="269"/>
            <p14:sldId id="273"/>
            <p14:sldId id="282"/>
            <p14:sldId id="276"/>
            <p14:sldId id="274"/>
            <p14:sldId id="279"/>
            <p14:sldId id="300"/>
            <p14:sldId id="301"/>
            <p14:sldId id="302"/>
            <p14:sldId id="288"/>
            <p14:sldId id="291"/>
            <p14:sldId id="293"/>
            <p14:sldId id="292"/>
            <p14:sldId id="294"/>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044667-3264-481A-BED5-303AECD91A65}" v="9" dt="2025-09-21T20:24:50.2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60" autoAdjust="0"/>
    <p:restoredTop sz="81648" autoAdjust="0"/>
  </p:normalViewPr>
  <p:slideViewPr>
    <p:cSldViewPr snapToGrid="0">
      <p:cViewPr>
        <p:scale>
          <a:sx n="75" d="100"/>
          <a:sy n="75" d="100"/>
        </p:scale>
        <p:origin x="758" y="-16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 de Silva" userId="109afd5b2c8f34d4" providerId="LiveId" clId="{D8B03219-909B-4A64-80A8-0F1D08E3AD32}"/>
    <pc:docChg chg="undo custSel addSld delSld modSld sldOrd addSection modSection">
      <pc:chgData name="Lauren de Silva" userId="109afd5b2c8f34d4" providerId="LiveId" clId="{D8B03219-909B-4A64-80A8-0F1D08E3AD32}" dt="2024-09-25T07:22:55.128" v="1906" actId="20577"/>
      <pc:docMkLst>
        <pc:docMk/>
      </pc:docMkLst>
      <pc:sldChg chg="modSp mod">
        <pc:chgData name="Lauren de Silva" userId="109afd5b2c8f34d4" providerId="LiveId" clId="{D8B03219-909B-4A64-80A8-0F1D08E3AD32}" dt="2024-09-25T05:02:21.992" v="27" actId="20577"/>
        <pc:sldMkLst>
          <pc:docMk/>
          <pc:sldMk cId="2427654881" sldId="256"/>
        </pc:sldMkLst>
      </pc:sldChg>
      <pc:sldChg chg="modSp modAnim">
        <pc:chgData name="Lauren de Silva" userId="109afd5b2c8f34d4" providerId="LiveId" clId="{D8B03219-909B-4A64-80A8-0F1D08E3AD32}" dt="2024-09-25T05:52:14.841" v="1113" actId="14"/>
        <pc:sldMkLst>
          <pc:docMk/>
          <pc:sldMk cId="1785357654" sldId="259"/>
        </pc:sldMkLst>
      </pc:sldChg>
      <pc:sldChg chg="addSp modSp add mod">
        <pc:chgData name="Lauren de Silva" userId="109afd5b2c8f34d4" providerId="LiveId" clId="{D8B03219-909B-4A64-80A8-0F1D08E3AD32}" dt="2024-09-25T05:03:03.704" v="34" actId="1076"/>
        <pc:sldMkLst>
          <pc:docMk/>
          <pc:sldMk cId="3494444794" sldId="262"/>
        </pc:sldMkLst>
      </pc:sldChg>
      <pc:sldChg chg="delSp del mod delAnim">
        <pc:chgData name="Lauren de Silva" userId="109afd5b2c8f34d4" providerId="LiveId" clId="{D8B03219-909B-4A64-80A8-0F1D08E3AD32}" dt="2024-09-25T05:49:14.607" v="1075" actId="47"/>
        <pc:sldMkLst>
          <pc:docMk/>
          <pc:sldMk cId="1821887626" sldId="266"/>
        </pc:sldMkLst>
      </pc:sldChg>
      <pc:sldChg chg="modSp del mod">
        <pc:chgData name="Lauren de Silva" userId="109afd5b2c8f34d4" providerId="LiveId" clId="{D8B03219-909B-4A64-80A8-0F1D08E3AD32}" dt="2024-09-25T05:49:15.414" v="1076" actId="47"/>
        <pc:sldMkLst>
          <pc:docMk/>
          <pc:sldMk cId="2505993394" sldId="268"/>
        </pc:sldMkLst>
      </pc:sldChg>
      <pc:sldChg chg="del ord">
        <pc:chgData name="Lauren de Silva" userId="109afd5b2c8f34d4" providerId="LiveId" clId="{D8B03219-909B-4A64-80A8-0F1D08E3AD32}" dt="2024-09-25T05:36:52.056" v="954" actId="2696"/>
        <pc:sldMkLst>
          <pc:docMk/>
          <pc:sldMk cId="2498211924" sldId="269"/>
        </pc:sldMkLst>
      </pc:sldChg>
      <pc:sldChg chg="addSp delSp modSp add mod">
        <pc:chgData name="Lauren de Silva" userId="109afd5b2c8f34d4" providerId="LiveId" clId="{D8B03219-909B-4A64-80A8-0F1D08E3AD32}" dt="2024-09-25T05:49:07.061" v="1074" actId="1076"/>
        <pc:sldMkLst>
          <pc:docMk/>
          <pc:sldMk cId="4077833043" sldId="269"/>
        </pc:sldMkLst>
      </pc:sldChg>
      <pc:sldChg chg="addSp modSp mod">
        <pc:chgData name="Lauren de Silva" userId="109afd5b2c8f34d4" providerId="LiveId" clId="{D8B03219-909B-4A64-80A8-0F1D08E3AD32}" dt="2024-09-25T06:51:03.586" v="1640" actId="1076"/>
        <pc:sldMkLst>
          <pc:docMk/>
          <pc:sldMk cId="1178291489" sldId="274"/>
        </pc:sldMkLst>
      </pc:sldChg>
      <pc:sldChg chg="addSp delSp modSp mod delAnim modAnim">
        <pc:chgData name="Lauren de Silva" userId="109afd5b2c8f34d4" providerId="LiveId" clId="{D8B03219-909B-4A64-80A8-0F1D08E3AD32}" dt="2024-09-25T06:48:59.102" v="1633"/>
        <pc:sldMkLst>
          <pc:docMk/>
          <pc:sldMk cId="4233962398" sldId="276"/>
        </pc:sldMkLst>
      </pc:sldChg>
      <pc:sldChg chg="addSp modSp mod">
        <pc:chgData name="Lauren de Silva" userId="109afd5b2c8f34d4" providerId="LiveId" clId="{D8B03219-909B-4A64-80A8-0F1D08E3AD32}" dt="2024-09-25T06:52:04.120" v="1658" actId="1076"/>
        <pc:sldMkLst>
          <pc:docMk/>
          <pc:sldMk cId="1462593986" sldId="279"/>
        </pc:sldMkLst>
      </pc:sldChg>
      <pc:sldChg chg="addSp modSp modAnim">
        <pc:chgData name="Lauren de Silva" userId="109afd5b2c8f34d4" providerId="LiveId" clId="{D8B03219-909B-4A64-80A8-0F1D08E3AD32}" dt="2024-09-25T06:10:27.367" v="1353"/>
        <pc:sldMkLst>
          <pc:docMk/>
          <pc:sldMk cId="2389718543" sldId="281"/>
        </pc:sldMkLst>
      </pc:sldChg>
      <pc:sldChg chg="addSp delSp modSp mod modAnim">
        <pc:chgData name="Lauren de Silva" userId="109afd5b2c8f34d4" providerId="LiveId" clId="{D8B03219-909B-4A64-80A8-0F1D08E3AD32}" dt="2024-09-25T06:47:34.336" v="1614" actId="5793"/>
        <pc:sldMkLst>
          <pc:docMk/>
          <pc:sldMk cId="4133664574" sldId="282"/>
        </pc:sldMkLst>
      </pc:sldChg>
      <pc:sldChg chg="del">
        <pc:chgData name="Lauren de Silva" userId="109afd5b2c8f34d4" providerId="LiveId" clId="{D8B03219-909B-4A64-80A8-0F1D08E3AD32}" dt="2024-09-25T05:49:17.048" v="1077" actId="47"/>
        <pc:sldMkLst>
          <pc:docMk/>
          <pc:sldMk cId="2125746777" sldId="284"/>
        </pc:sldMkLst>
      </pc:sldChg>
      <pc:sldChg chg="del">
        <pc:chgData name="Lauren de Silva" userId="109afd5b2c8f34d4" providerId="LiveId" clId="{D8B03219-909B-4A64-80A8-0F1D08E3AD32}" dt="2024-09-25T06:32:50.051" v="1424" actId="47"/>
        <pc:sldMkLst>
          <pc:docMk/>
          <pc:sldMk cId="888545108" sldId="289"/>
        </pc:sldMkLst>
      </pc:sldChg>
      <pc:sldChg chg="addSp delSp modSp new mod modAnim">
        <pc:chgData name="Lauren de Silva" userId="109afd5b2c8f34d4" providerId="LiveId" clId="{D8B03219-909B-4A64-80A8-0F1D08E3AD32}" dt="2024-09-25T06:12:21.122" v="1384" actId="403"/>
        <pc:sldMkLst>
          <pc:docMk/>
          <pc:sldMk cId="2329419931" sldId="295"/>
        </pc:sldMkLst>
      </pc:sldChg>
      <pc:sldChg chg="addSp delSp modSp new mod addAnim delAnim modAnim">
        <pc:chgData name="Lauren de Silva" userId="109afd5b2c8f34d4" providerId="LiveId" clId="{D8B03219-909B-4A64-80A8-0F1D08E3AD32}" dt="2024-09-25T05:59:11.250" v="1317" actId="1076"/>
        <pc:sldMkLst>
          <pc:docMk/>
          <pc:sldMk cId="2878208660" sldId="296"/>
        </pc:sldMkLst>
      </pc:sldChg>
      <pc:sldChg chg="new del">
        <pc:chgData name="Lauren de Silva" userId="109afd5b2c8f34d4" providerId="LiveId" clId="{D8B03219-909B-4A64-80A8-0F1D08E3AD32}" dt="2024-09-25T05:22:57.460" v="531" actId="47"/>
        <pc:sldMkLst>
          <pc:docMk/>
          <pc:sldMk cId="1098328512" sldId="297"/>
        </pc:sldMkLst>
      </pc:sldChg>
      <pc:sldChg chg="addSp modSp add mod">
        <pc:chgData name="Lauren de Silva" userId="109afd5b2c8f34d4" providerId="LiveId" clId="{D8B03219-909B-4A64-80A8-0F1D08E3AD32}" dt="2024-09-25T05:58:30.618" v="1312" actId="20577"/>
        <pc:sldMkLst>
          <pc:docMk/>
          <pc:sldMk cId="2621591959" sldId="298"/>
        </pc:sldMkLst>
      </pc:sldChg>
      <pc:sldChg chg="addSp delSp modSp new mod modAnim">
        <pc:chgData name="Lauren de Silva" userId="109afd5b2c8f34d4" providerId="LiveId" clId="{D8B03219-909B-4A64-80A8-0F1D08E3AD32}" dt="2024-09-25T07:16:18.998" v="1903" actId="6549"/>
        <pc:sldMkLst>
          <pc:docMk/>
          <pc:sldMk cId="2731654408" sldId="299"/>
        </pc:sldMkLst>
      </pc:sldChg>
      <pc:sldChg chg="add del">
        <pc:chgData name="Lauren de Silva" userId="109afd5b2c8f34d4" providerId="LiveId" clId="{D8B03219-909B-4A64-80A8-0F1D08E3AD32}" dt="2024-09-25T05:45:03.366" v="1036"/>
        <pc:sldMkLst>
          <pc:docMk/>
          <pc:sldMk cId="2263691841" sldId="300"/>
        </pc:sldMkLst>
      </pc:sldChg>
      <pc:sldChg chg="addSp modSp add mod modAnim">
        <pc:chgData name="Lauren de Silva" userId="109afd5b2c8f34d4" providerId="LiveId" clId="{D8B03219-909B-4A64-80A8-0F1D08E3AD32}" dt="2024-09-25T06:33:40.366" v="1432" actId="14100"/>
        <pc:sldMkLst>
          <pc:docMk/>
          <pc:sldMk cId="3372138440" sldId="300"/>
        </pc:sldMkLst>
      </pc:sldChg>
      <pc:sldChg chg="addSp delSp modSp new mod delAnim modAnim">
        <pc:chgData name="Lauren de Silva" userId="109afd5b2c8f34d4" providerId="LiveId" clId="{D8B03219-909B-4A64-80A8-0F1D08E3AD32}" dt="2024-09-25T07:22:55.128" v="1906" actId="20577"/>
        <pc:sldMkLst>
          <pc:docMk/>
          <pc:sldMk cId="454770095" sldId="301"/>
        </pc:sldMkLst>
      </pc:sldChg>
      <pc:sldChg chg="addSp delSp modSp add mod delAnim modAnim">
        <pc:chgData name="Lauren de Silva" userId="109afd5b2c8f34d4" providerId="LiveId" clId="{D8B03219-909B-4A64-80A8-0F1D08E3AD32}" dt="2024-09-25T07:08:00.967" v="1896"/>
        <pc:sldMkLst>
          <pc:docMk/>
          <pc:sldMk cId="3713150324" sldId="302"/>
        </pc:sldMkLst>
      </pc:sldChg>
    </pc:docChg>
  </pc:docChgLst>
  <pc:docChgLst>
    <pc:chgData name="Amy Wu" userId="vNHW0uz65pR58mC5PmMbS7DI4xfesmOi+dBSAKiEnlQ=" providerId="None" clId="Web-{6C044667-3264-481A-BED5-303AECD91A65}"/>
    <pc:docChg chg="modSld">
      <pc:chgData name="Amy Wu" userId="vNHW0uz65pR58mC5PmMbS7DI4xfesmOi+dBSAKiEnlQ=" providerId="None" clId="Web-{6C044667-3264-481A-BED5-303AECD91A65}" dt="2025-09-21T20:24:48.930" v="3" actId="20577"/>
      <pc:docMkLst>
        <pc:docMk/>
      </pc:docMkLst>
      <pc:sldChg chg="modSp">
        <pc:chgData name="Amy Wu" userId="vNHW0uz65pR58mC5PmMbS7DI4xfesmOi+dBSAKiEnlQ=" providerId="None" clId="Web-{6C044667-3264-481A-BED5-303AECD91A65}" dt="2025-09-21T20:24:48.930" v="3" actId="20577"/>
        <pc:sldMkLst>
          <pc:docMk/>
          <pc:sldMk cId="2731654408" sldId="299"/>
        </pc:sldMkLst>
        <pc:spChg chg="mod">
          <ac:chgData name="Amy Wu" userId="vNHW0uz65pR58mC5PmMbS7DI4xfesmOi+dBSAKiEnlQ=" providerId="None" clId="Web-{6C044667-3264-481A-BED5-303AECD91A65}" dt="2025-09-21T20:24:48.930" v="3" actId="20577"/>
          <ac:spMkLst>
            <pc:docMk/>
            <pc:sldMk cId="2731654408" sldId="299"/>
            <ac:spMk id="29" creationId="{AEC5B2BC-A339-A15C-14FA-303E81A25C5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0CE2D6-475F-D54D-946B-3FAA165E77B7}" type="datetimeFigureOut">
              <a:rPr lang="en-US" smtClean="0"/>
              <a:t>9/24/2025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1C995F-7E99-8346-A092-F7DCB5278B3F}" type="slidenum">
              <a:rPr lang="en-US" smtClean="0"/>
              <a:t>‹#›</a:t>
            </a:fld>
            <a:endParaRPr lang="en-US"/>
          </a:p>
        </p:txBody>
      </p:sp>
    </p:spTree>
    <p:extLst>
      <p:ext uri="{BB962C8B-B14F-4D97-AF65-F5344CB8AC3E}">
        <p14:creationId xmlns:p14="http://schemas.microsoft.com/office/powerpoint/2010/main" val="2709821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1C995F-7E99-8346-A092-F7DCB5278B3F}" type="slidenum">
              <a:rPr lang="en-US" smtClean="0"/>
              <a:t>1</a:t>
            </a:fld>
            <a:endParaRPr lang="en-US"/>
          </a:p>
        </p:txBody>
      </p:sp>
    </p:spTree>
    <p:extLst>
      <p:ext uri="{BB962C8B-B14F-4D97-AF65-F5344CB8AC3E}">
        <p14:creationId xmlns:p14="http://schemas.microsoft.com/office/powerpoint/2010/main" val="4003402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1C995F-7E99-8346-A092-F7DCB5278B3F}" type="slidenum">
              <a:rPr lang="en-US" smtClean="0"/>
              <a:t>16</a:t>
            </a:fld>
            <a:endParaRPr lang="en-US"/>
          </a:p>
        </p:txBody>
      </p:sp>
    </p:spTree>
    <p:extLst>
      <p:ext uri="{BB962C8B-B14F-4D97-AF65-F5344CB8AC3E}">
        <p14:creationId xmlns:p14="http://schemas.microsoft.com/office/powerpoint/2010/main" val="2435804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1C995F-7E99-8346-A092-F7DCB5278B3F}" type="slidenum">
              <a:rPr lang="en-US" smtClean="0"/>
              <a:t>17</a:t>
            </a:fld>
            <a:endParaRPr lang="en-US"/>
          </a:p>
        </p:txBody>
      </p:sp>
    </p:spTree>
    <p:extLst>
      <p:ext uri="{BB962C8B-B14F-4D97-AF65-F5344CB8AC3E}">
        <p14:creationId xmlns:p14="http://schemas.microsoft.com/office/powerpoint/2010/main" val="3697003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NewRomanPSMT"/>
              </a:rPr>
              <a:t>because the air loses energy when it cools </a:t>
            </a:r>
            <a:endParaRPr lang="en-US" sz="2800" dirty="0"/>
          </a:p>
        </p:txBody>
      </p:sp>
      <p:sp>
        <p:nvSpPr>
          <p:cNvPr id="4" name="Slide Number Placeholder 3"/>
          <p:cNvSpPr>
            <a:spLocks noGrp="1"/>
          </p:cNvSpPr>
          <p:nvPr>
            <p:ph type="sldNum" sz="quarter" idx="5"/>
          </p:nvPr>
        </p:nvSpPr>
        <p:spPr/>
        <p:txBody>
          <a:bodyPr/>
          <a:lstStyle/>
          <a:p>
            <a:fld id="{3A1C995F-7E99-8346-A092-F7DCB5278B3F}" type="slidenum">
              <a:rPr lang="en-US" smtClean="0"/>
              <a:t>18</a:t>
            </a:fld>
            <a:endParaRPr lang="en-US"/>
          </a:p>
        </p:txBody>
      </p:sp>
    </p:spTree>
    <p:extLst>
      <p:ext uri="{BB962C8B-B14F-4D97-AF65-F5344CB8AC3E}">
        <p14:creationId xmlns:p14="http://schemas.microsoft.com/office/powerpoint/2010/main" val="2483119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draws water </a:t>
            </a:r>
          </a:p>
        </p:txBody>
      </p:sp>
      <p:sp>
        <p:nvSpPr>
          <p:cNvPr id="4" name="Slide Number Placeholder 3"/>
          <p:cNvSpPr>
            <a:spLocks noGrp="1"/>
          </p:cNvSpPr>
          <p:nvPr>
            <p:ph type="sldNum" sz="quarter" idx="5"/>
          </p:nvPr>
        </p:nvSpPr>
        <p:spPr/>
        <p:txBody>
          <a:bodyPr/>
          <a:lstStyle/>
          <a:p>
            <a:fld id="{3A1C995F-7E99-8346-A092-F7DCB5278B3F}" type="slidenum">
              <a:rPr lang="en-US" smtClean="0"/>
              <a:t>20</a:t>
            </a:fld>
            <a:endParaRPr lang="en-US"/>
          </a:p>
        </p:txBody>
      </p:sp>
    </p:spTree>
    <p:extLst>
      <p:ext uri="{BB962C8B-B14F-4D97-AF65-F5344CB8AC3E}">
        <p14:creationId xmlns:p14="http://schemas.microsoft.com/office/powerpoint/2010/main" val="3899500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1C995F-7E99-8346-A092-F7DCB5278B3F}" type="slidenum">
              <a:rPr lang="en-US" smtClean="0"/>
              <a:t>21</a:t>
            </a:fld>
            <a:endParaRPr lang="en-US"/>
          </a:p>
        </p:txBody>
      </p:sp>
    </p:spTree>
    <p:extLst>
      <p:ext uri="{BB962C8B-B14F-4D97-AF65-F5344CB8AC3E}">
        <p14:creationId xmlns:p14="http://schemas.microsoft.com/office/powerpoint/2010/main" val="3272878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dirty="0"/>
          </a:p>
        </p:txBody>
      </p:sp>
      <p:sp>
        <p:nvSpPr>
          <p:cNvPr id="4" name="Slide Number Placeholder 3"/>
          <p:cNvSpPr>
            <a:spLocks noGrp="1"/>
          </p:cNvSpPr>
          <p:nvPr>
            <p:ph type="sldNum" sz="quarter" idx="5"/>
          </p:nvPr>
        </p:nvSpPr>
        <p:spPr/>
        <p:txBody>
          <a:bodyPr/>
          <a:lstStyle/>
          <a:p>
            <a:fld id="{3A1C995F-7E99-8346-A092-F7DCB5278B3F}" type="slidenum">
              <a:rPr lang="en-US" smtClean="0"/>
              <a:t>22</a:t>
            </a:fld>
            <a:endParaRPr lang="en-US"/>
          </a:p>
        </p:txBody>
      </p:sp>
    </p:spTree>
    <p:extLst>
      <p:ext uri="{BB962C8B-B14F-4D97-AF65-F5344CB8AC3E}">
        <p14:creationId xmlns:p14="http://schemas.microsoft.com/office/powerpoint/2010/main" val="2213246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1C995F-7E99-8346-A092-F7DCB5278B3F}" type="slidenum">
              <a:rPr lang="en-US" smtClean="0"/>
              <a:t>23</a:t>
            </a:fld>
            <a:endParaRPr lang="en-US"/>
          </a:p>
        </p:txBody>
      </p:sp>
    </p:spTree>
    <p:extLst>
      <p:ext uri="{BB962C8B-B14F-4D97-AF65-F5344CB8AC3E}">
        <p14:creationId xmlns:p14="http://schemas.microsoft.com/office/powerpoint/2010/main" val="1415881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 indent="-91440" eaLnBrk="1" fontAlgn="auto" hangingPunct="1">
              <a:spcAft>
                <a:spcPts val="0"/>
              </a:spcAft>
              <a:buFont typeface="Arial"/>
              <a:buChar char="•"/>
              <a:defRPr/>
            </a:pPr>
            <a:r>
              <a:rPr lang="en-US" dirty="0">
                <a:solidFill>
                  <a:schemeClr val="tx1">
                    <a:lumMod val="85000"/>
                    <a:lumOff val="15000"/>
                  </a:schemeClr>
                </a:solidFill>
                <a:latin typeface="Arial" panose="020B0604020202020204" pitchFamily="34" charset="0"/>
                <a:cs typeface="Arial" panose="020B0604020202020204" pitchFamily="34" charset="0"/>
              </a:rPr>
              <a:t>Break down complicated processes into simple units.</a:t>
            </a:r>
          </a:p>
          <a:p>
            <a:pPr marL="91440" indent="-91440" eaLnBrk="1" fontAlgn="auto" hangingPunct="1">
              <a:spcAft>
                <a:spcPts val="0"/>
              </a:spcAft>
              <a:buFont typeface="Arial"/>
              <a:buChar char="•"/>
              <a:defRPr/>
            </a:pPr>
            <a:r>
              <a:rPr lang="en-US" dirty="0">
                <a:solidFill>
                  <a:schemeClr val="tx1">
                    <a:lumMod val="85000"/>
                    <a:lumOff val="15000"/>
                  </a:schemeClr>
                </a:solidFill>
                <a:latin typeface="Arial" panose="020B0604020202020204" pitchFamily="34" charset="0"/>
                <a:cs typeface="Arial" panose="020B0604020202020204" pitchFamily="34" charset="0"/>
              </a:rPr>
              <a:t>Check your signs/directionality!</a:t>
            </a:r>
          </a:p>
          <a:p>
            <a:pPr marL="274320" lvl="1" eaLnBrk="1" fontAlgn="auto" hangingPunct="1">
              <a:spcAft>
                <a:spcPts val="0"/>
              </a:spcAft>
              <a:buFont typeface="Arial"/>
              <a:buChar char="–"/>
              <a:defRPr/>
            </a:pPr>
            <a:r>
              <a:rPr lang="en-US" dirty="0">
                <a:solidFill>
                  <a:schemeClr val="tx1">
                    <a:lumMod val="85000"/>
                    <a:lumOff val="15000"/>
                  </a:schemeClr>
                </a:solidFill>
                <a:latin typeface="Arial" panose="020B0604020202020204" pitchFamily="34" charset="0"/>
                <a:cs typeface="Arial" panose="020B0604020202020204" pitchFamily="34" charset="0"/>
              </a:rPr>
              <a:t>Is heat entering or leaving the stream?</a:t>
            </a:r>
          </a:p>
          <a:p>
            <a:pPr marL="548958" lvl="2" eaLnBrk="1" fontAlgn="auto" hangingPunct="1">
              <a:spcAft>
                <a:spcPts val="0"/>
              </a:spcAft>
              <a:buFont typeface="Arial"/>
              <a:buChar char="–"/>
              <a:defRPr/>
            </a:pPr>
            <a:r>
              <a:rPr lang="en-US" dirty="0">
                <a:solidFill>
                  <a:schemeClr val="tx1">
                    <a:lumMod val="85000"/>
                    <a:lumOff val="15000"/>
                  </a:schemeClr>
                </a:solidFill>
                <a:latin typeface="Arial" panose="020B0604020202020204" pitchFamily="34" charset="0"/>
                <a:cs typeface="Arial" panose="020B0604020202020204" pitchFamily="34" charset="0"/>
              </a:rPr>
              <a:t>Coolers/Condensers → Heat is leaving</a:t>
            </a:r>
          </a:p>
          <a:p>
            <a:pPr marL="548958" lvl="2" eaLnBrk="1" fontAlgn="auto" hangingPunct="1">
              <a:spcAft>
                <a:spcPts val="0"/>
              </a:spcAft>
              <a:buFont typeface="Arial"/>
              <a:buChar char="–"/>
              <a:defRPr/>
            </a:pPr>
            <a:r>
              <a:rPr lang="en-US" dirty="0">
                <a:solidFill>
                  <a:schemeClr val="tx1">
                    <a:lumMod val="85000"/>
                    <a:lumOff val="15000"/>
                  </a:schemeClr>
                </a:solidFill>
                <a:latin typeface="Arial" panose="020B0604020202020204" pitchFamily="34" charset="0"/>
                <a:cs typeface="Arial" panose="020B0604020202020204" pitchFamily="34" charset="0"/>
              </a:rPr>
              <a:t>Warmers/</a:t>
            </a:r>
            <a:r>
              <a:rPr lang="en-US" dirty="0" err="1">
                <a:solidFill>
                  <a:schemeClr val="tx1">
                    <a:lumMod val="85000"/>
                    <a:lumOff val="15000"/>
                  </a:schemeClr>
                </a:solidFill>
                <a:latin typeface="Arial" panose="020B0604020202020204" pitchFamily="34" charset="0"/>
                <a:cs typeface="Arial" panose="020B0604020202020204" pitchFamily="34" charset="0"/>
              </a:rPr>
              <a:t>Melters</a:t>
            </a:r>
            <a:r>
              <a:rPr lang="en-US" dirty="0">
                <a:solidFill>
                  <a:schemeClr val="tx1">
                    <a:lumMod val="85000"/>
                    <a:lumOff val="15000"/>
                  </a:schemeClr>
                </a:solidFill>
                <a:latin typeface="Arial" panose="020B0604020202020204" pitchFamily="34" charset="0"/>
                <a:cs typeface="Arial" panose="020B0604020202020204" pitchFamily="34" charset="0"/>
              </a:rPr>
              <a:t>/Vaporizers → Heat is entering</a:t>
            </a:r>
          </a:p>
          <a:p>
            <a:pPr marL="91440" indent="-91440" eaLnBrk="1" fontAlgn="auto" hangingPunct="1">
              <a:spcAft>
                <a:spcPts val="0"/>
              </a:spcAft>
              <a:buFont typeface="Arial"/>
              <a:buChar char="•"/>
              <a:defRPr/>
            </a:pPr>
            <a:r>
              <a:rPr lang="en-US" dirty="0">
                <a:solidFill>
                  <a:schemeClr val="tx1">
                    <a:lumMod val="85000"/>
                    <a:lumOff val="15000"/>
                  </a:schemeClr>
                </a:solidFill>
                <a:latin typeface="Arial" panose="020B0604020202020204" pitchFamily="34" charset="0"/>
                <a:cs typeface="Arial" panose="020B0604020202020204" pitchFamily="34" charset="0"/>
              </a:rPr>
              <a:t>Units! </a:t>
            </a:r>
          </a:p>
          <a:p>
            <a:pPr marL="274320" lvl="1" eaLnBrk="1" fontAlgn="auto" hangingPunct="1">
              <a:spcAft>
                <a:spcPts val="0"/>
              </a:spcAft>
              <a:buFont typeface="Arial"/>
              <a:buChar char="–"/>
              <a:defRPr/>
            </a:pPr>
            <a:r>
              <a:rPr lang="en-US" dirty="0">
                <a:solidFill>
                  <a:schemeClr val="tx1">
                    <a:lumMod val="85000"/>
                    <a:lumOff val="15000"/>
                  </a:schemeClr>
                </a:solidFill>
                <a:latin typeface="Arial" panose="020B0604020202020204" pitchFamily="34" charset="0"/>
                <a:cs typeface="Arial" panose="020B0604020202020204" pitchFamily="34" charset="0"/>
              </a:rPr>
              <a:t>kJ vs. J </a:t>
            </a:r>
          </a:p>
          <a:p>
            <a:pPr marL="274320" lvl="1" eaLnBrk="1" fontAlgn="auto" hangingPunct="1">
              <a:spcAft>
                <a:spcPts val="0"/>
              </a:spcAft>
              <a:buFont typeface="Arial"/>
              <a:buChar char="–"/>
              <a:defRPr/>
            </a:pPr>
            <a:r>
              <a:rPr lang="en-US" dirty="0">
                <a:solidFill>
                  <a:schemeClr val="tx1">
                    <a:lumMod val="85000"/>
                    <a:lumOff val="15000"/>
                  </a:schemeClr>
                </a:solidFill>
                <a:latin typeface="Arial" panose="020B0604020202020204" pitchFamily="34" charset="0"/>
                <a:cs typeface="Arial" panose="020B0604020202020204" pitchFamily="34" charset="0"/>
              </a:rPr>
              <a:t>kg vs. moles (heat capacities)</a:t>
            </a:r>
          </a:p>
          <a:p>
            <a:endParaRPr lang="en-US" dirty="0"/>
          </a:p>
        </p:txBody>
      </p:sp>
      <p:sp>
        <p:nvSpPr>
          <p:cNvPr id="4" name="Slide Number Placeholder 3"/>
          <p:cNvSpPr>
            <a:spLocks noGrp="1"/>
          </p:cNvSpPr>
          <p:nvPr>
            <p:ph type="sldNum" sz="quarter" idx="5"/>
          </p:nvPr>
        </p:nvSpPr>
        <p:spPr/>
        <p:txBody>
          <a:bodyPr/>
          <a:lstStyle/>
          <a:p>
            <a:fld id="{3A1C995F-7E99-8346-A092-F7DCB5278B3F}" type="slidenum">
              <a:rPr lang="en-US" smtClean="0"/>
              <a:t>24</a:t>
            </a:fld>
            <a:endParaRPr lang="en-US"/>
          </a:p>
        </p:txBody>
      </p:sp>
    </p:spTree>
    <p:extLst>
      <p:ext uri="{BB962C8B-B14F-4D97-AF65-F5344CB8AC3E}">
        <p14:creationId xmlns:p14="http://schemas.microsoft.com/office/powerpoint/2010/main" val="7879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1C995F-7E99-8346-A092-F7DCB5278B3F}" type="slidenum">
              <a:rPr lang="en-US" smtClean="0"/>
              <a:t>2</a:t>
            </a:fld>
            <a:endParaRPr lang="en-US"/>
          </a:p>
        </p:txBody>
      </p:sp>
    </p:spTree>
    <p:extLst>
      <p:ext uri="{BB962C8B-B14F-4D97-AF65-F5344CB8AC3E}">
        <p14:creationId xmlns:p14="http://schemas.microsoft.com/office/powerpoint/2010/main" val="1863749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1C995F-7E99-8346-A092-F7DCB5278B3F}" type="slidenum">
              <a:rPr lang="en-US" smtClean="0"/>
              <a:t>5</a:t>
            </a:fld>
            <a:endParaRPr lang="en-US"/>
          </a:p>
        </p:txBody>
      </p:sp>
    </p:spTree>
    <p:extLst>
      <p:ext uri="{BB962C8B-B14F-4D97-AF65-F5344CB8AC3E}">
        <p14:creationId xmlns:p14="http://schemas.microsoft.com/office/powerpoint/2010/main" val="3544966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1C995F-7E99-8346-A092-F7DCB5278B3F}" type="slidenum">
              <a:rPr lang="en-US" smtClean="0"/>
              <a:t>9</a:t>
            </a:fld>
            <a:endParaRPr lang="en-US"/>
          </a:p>
        </p:txBody>
      </p:sp>
    </p:spTree>
    <p:extLst>
      <p:ext uri="{BB962C8B-B14F-4D97-AF65-F5344CB8AC3E}">
        <p14:creationId xmlns:p14="http://schemas.microsoft.com/office/powerpoint/2010/main" val="2551708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NewRomanPSMT"/>
              </a:rPr>
              <a:t>because the air loses energy when it cools </a:t>
            </a:r>
            <a:endParaRPr lang="en-US" sz="2800" dirty="0"/>
          </a:p>
        </p:txBody>
      </p:sp>
      <p:sp>
        <p:nvSpPr>
          <p:cNvPr id="4" name="Slide Number Placeholder 3"/>
          <p:cNvSpPr>
            <a:spLocks noGrp="1"/>
          </p:cNvSpPr>
          <p:nvPr>
            <p:ph type="sldNum" sz="quarter" idx="5"/>
          </p:nvPr>
        </p:nvSpPr>
        <p:spPr/>
        <p:txBody>
          <a:bodyPr/>
          <a:lstStyle/>
          <a:p>
            <a:fld id="{3A1C995F-7E99-8346-A092-F7DCB5278B3F}" type="slidenum">
              <a:rPr lang="en-US" smtClean="0"/>
              <a:t>10</a:t>
            </a:fld>
            <a:endParaRPr lang="en-US"/>
          </a:p>
        </p:txBody>
      </p:sp>
    </p:spTree>
    <p:extLst>
      <p:ext uri="{BB962C8B-B14F-4D97-AF65-F5344CB8AC3E}">
        <p14:creationId xmlns:p14="http://schemas.microsoft.com/office/powerpoint/2010/main" val="4024691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1C995F-7E99-8346-A092-F7DCB5278B3F}" type="slidenum">
              <a:rPr lang="en-US" smtClean="0"/>
              <a:t>12</a:t>
            </a:fld>
            <a:endParaRPr lang="en-US"/>
          </a:p>
        </p:txBody>
      </p:sp>
    </p:spTree>
    <p:extLst>
      <p:ext uri="{BB962C8B-B14F-4D97-AF65-F5344CB8AC3E}">
        <p14:creationId xmlns:p14="http://schemas.microsoft.com/office/powerpoint/2010/main" val="2651488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dirty="0"/>
          </a:p>
        </p:txBody>
      </p:sp>
      <p:sp>
        <p:nvSpPr>
          <p:cNvPr id="4" name="Slide Number Placeholder 3"/>
          <p:cNvSpPr>
            <a:spLocks noGrp="1"/>
          </p:cNvSpPr>
          <p:nvPr>
            <p:ph type="sldNum" sz="quarter" idx="5"/>
          </p:nvPr>
        </p:nvSpPr>
        <p:spPr/>
        <p:txBody>
          <a:bodyPr/>
          <a:lstStyle/>
          <a:p>
            <a:fld id="{3A1C995F-7E99-8346-A092-F7DCB5278B3F}" type="slidenum">
              <a:rPr lang="en-US" smtClean="0"/>
              <a:t>13</a:t>
            </a:fld>
            <a:endParaRPr lang="en-US"/>
          </a:p>
        </p:txBody>
      </p:sp>
    </p:spTree>
    <p:extLst>
      <p:ext uri="{BB962C8B-B14F-4D97-AF65-F5344CB8AC3E}">
        <p14:creationId xmlns:p14="http://schemas.microsoft.com/office/powerpoint/2010/main" val="2419896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dirty="0"/>
          </a:p>
        </p:txBody>
      </p:sp>
      <p:sp>
        <p:nvSpPr>
          <p:cNvPr id="4" name="Slide Number Placeholder 3"/>
          <p:cNvSpPr>
            <a:spLocks noGrp="1"/>
          </p:cNvSpPr>
          <p:nvPr>
            <p:ph type="sldNum" sz="quarter" idx="5"/>
          </p:nvPr>
        </p:nvSpPr>
        <p:spPr/>
        <p:txBody>
          <a:bodyPr/>
          <a:lstStyle/>
          <a:p>
            <a:fld id="{3A1C995F-7E99-8346-A092-F7DCB5278B3F}" type="slidenum">
              <a:rPr lang="en-US" smtClean="0"/>
              <a:t>14</a:t>
            </a:fld>
            <a:endParaRPr lang="en-US"/>
          </a:p>
        </p:txBody>
      </p:sp>
    </p:spTree>
    <p:extLst>
      <p:ext uri="{BB962C8B-B14F-4D97-AF65-F5344CB8AC3E}">
        <p14:creationId xmlns:p14="http://schemas.microsoft.com/office/powerpoint/2010/main" val="3478226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000" b="0" i="0" dirty="0">
                <a:solidFill>
                  <a:srgbClr val="222222"/>
                </a:solidFill>
                <a:effectLst/>
                <a:latin typeface="Times New Roman" panose="02020603050405020304" pitchFamily="18" charset="0"/>
              </a:rPr>
              <a:t>This is why these units are called ‘air conditioners’ and not ‘air coolers’.  ‘Conditioning’ the air (reducing the humidity) is more important than just cooling the air, which would generally yield cool air with 100% humidity, which is not comfortable.</a:t>
            </a:r>
            <a:endParaRPr lang="en-US" sz="2800" dirty="0"/>
          </a:p>
        </p:txBody>
      </p:sp>
      <p:sp>
        <p:nvSpPr>
          <p:cNvPr id="4" name="Slide Number Placeholder 3"/>
          <p:cNvSpPr>
            <a:spLocks noGrp="1"/>
          </p:cNvSpPr>
          <p:nvPr>
            <p:ph type="sldNum" sz="quarter" idx="5"/>
          </p:nvPr>
        </p:nvSpPr>
        <p:spPr/>
        <p:txBody>
          <a:bodyPr/>
          <a:lstStyle/>
          <a:p>
            <a:fld id="{3A1C995F-7E99-8346-A092-F7DCB5278B3F}" type="slidenum">
              <a:rPr lang="en-US" smtClean="0"/>
              <a:t>15</a:t>
            </a:fld>
            <a:endParaRPr lang="en-US"/>
          </a:p>
        </p:txBody>
      </p:sp>
    </p:spTree>
    <p:extLst>
      <p:ext uri="{BB962C8B-B14F-4D97-AF65-F5344CB8AC3E}">
        <p14:creationId xmlns:p14="http://schemas.microsoft.com/office/powerpoint/2010/main" val="818076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4C9B-0F47-C85D-A3A4-2C6951F236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3B0059-7E9E-DC6D-139D-3AFEE9563F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5F1D2D-108F-571C-ED00-D8BB9D95747E}"/>
              </a:ext>
            </a:extLst>
          </p:cNvPr>
          <p:cNvSpPr>
            <a:spLocks noGrp="1"/>
          </p:cNvSpPr>
          <p:nvPr>
            <p:ph type="dt" sz="half" idx="10"/>
          </p:nvPr>
        </p:nvSpPr>
        <p:spPr/>
        <p:txBody>
          <a:bodyPr/>
          <a:lstStyle/>
          <a:p>
            <a:fld id="{8E29F0A7-D3E9-C24E-81C8-63ED4EE86AA4}" type="datetimeFigureOut">
              <a:rPr lang="en-US" smtClean="0"/>
              <a:t>9/24/2025</a:t>
            </a:fld>
            <a:endParaRPr lang="en-US"/>
          </a:p>
        </p:txBody>
      </p:sp>
      <p:sp>
        <p:nvSpPr>
          <p:cNvPr id="5" name="Footer Placeholder 4">
            <a:extLst>
              <a:ext uri="{FF2B5EF4-FFF2-40B4-BE49-F238E27FC236}">
                <a16:creationId xmlns:a16="http://schemas.microsoft.com/office/drawing/2014/main" id="{E57E193E-658E-65D8-4B7A-29CC012BD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81CDD9-355D-AA0B-E1BB-977FA184B08E}"/>
              </a:ext>
            </a:extLst>
          </p:cNvPr>
          <p:cNvSpPr>
            <a:spLocks noGrp="1"/>
          </p:cNvSpPr>
          <p:nvPr>
            <p:ph type="sldNum" sz="quarter" idx="12"/>
          </p:nvPr>
        </p:nvSpPr>
        <p:spPr/>
        <p:txBody>
          <a:bodyPr/>
          <a:lstStyle/>
          <a:p>
            <a:fld id="{6D5567EE-EA3B-F94A-AEDC-80816CF995A8}" type="slidenum">
              <a:rPr lang="en-US" smtClean="0"/>
              <a:t>‹#›</a:t>
            </a:fld>
            <a:endParaRPr lang="en-US"/>
          </a:p>
        </p:txBody>
      </p:sp>
    </p:spTree>
    <p:extLst>
      <p:ext uri="{BB962C8B-B14F-4D97-AF65-F5344CB8AC3E}">
        <p14:creationId xmlns:p14="http://schemas.microsoft.com/office/powerpoint/2010/main" val="1530750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D6F53-B6E1-E7AB-1EB1-29CC5E461C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78FDA-31CE-8155-0F1B-B1F1C97DC9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DF52F3-609B-353E-0224-96BBA97E1F79}"/>
              </a:ext>
            </a:extLst>
          </p:cNvPr>
          <p:cNvSpPr>
            <a:spLocks noGrp="1"/>
          </p:cNvSpPr>
          <p:nvPr>
            <p:ph type="dt" sz="half" idx="10"/>
          </p:nvPr>
        </p:nvSpPr>
        <p:spPr/>
        <p:txBody>
          <a:bodyPr/>
          <a:lstStyle/>
          <a:p>
            <a:fld id="{8E29F0A7-D3E9-C24E-81C8-63ED4EE86AA4}" type="datetimeFigureOut">
              <a:rPr lang="en-US" smtClean="0"/>
              <a:t>9/24/2025</a:t>
            </a:fld>
            <a:endParaRPr lang="en-US"/>
          </a:p>
        </p:txBody>
      </p:sp>
      <p:sp>
        <p:nvSpPr>
          <p:cNvPr id="5" name="Footer Placeholder 4">
            <a:extLst>
              <a:ext uri="{FF2B5EF4-FFF2-40B4-BE49-F238E27FC236}">
                <a16:creationId xmlns:a16="http://schemas.microsoft.com/office/drawing/2014/main" id="{FC36A8CD-98FB-5C63-5CD8-A877DC688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8D21F3-324F-6EBA-B920-584255FBBB74}"/>
              </a:ext>
            </a:extLst>
          </p:cNvPr>
          <p:cNvSpPr>
            <a:spLocks noGrp="1"/>
          </p:cNvSpPr>
          <p:nvPr>
            <p:ph type="sldNum" sz="quarter" idx="12"/>
          </p:nvPr>
        </p:nvSpPr>
        <p:spPr/>
        <p:txBody>
          <a:bodyPr/>
          <a:lstStyle/>
          <a:p>
            <a:fld id="{6D5567EE-EA3B-F94A-AEDC-80816CF995A8}" type="slidenum">
              <a:rPr lang="en-US" smtClean="0"/>
              <a:t>‹#›</a:t>
            </a:fld>
            <a:endParaRPr lang="en-US"/>
          </a:p>
        </p:txBody>
      </p:sp>
    </p:spTree>
    <p:extLst>
      <p:ext uri="{BB962C8B-B14F-4D97-AF65-F5344CB8AC3E}">
        <p14:creationId xmlns:p14="http://schemas.microsoft.com/office/powerpoint/2010/main" val="3062507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D2BA3E-1F33-E121-3041-45D31C6176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591A3D-27E9-E505-9212-59CD40AEDE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91403B-BF83-3359-FE7B-32D64A684058}"/>
              </a:ext>
            </a:extLst>
          </p:cNvPr>
          <p:cNvSpPr>
            <a:spLocks noGrp="1"/>
          </p:cNvSpPr>
          <p:nvPr>
            <p:ph type="dt" sz="half" idx="10"/>
          </p:nvPr>
        </p:nvSpPr>
        <p:spPr/>
        <p:txBody>
          <a:bodyPr/>
          <a:lstStyle/>
          <a:p>
            <a:fld id="{8E29F0A7-D3E9-C24E-81C8-63ED4EE86AA4}" type="datetimeFigureOut">
              <a:rPr lang="en-US" smtClean="0"/>
              <a:t>9/24/2025</a:t>
            </a:fld>
            <a:endParaRPr lang="en-US"/>
          </a:p>
        </p:txBody>
      </p:sp>
      <p:sp>
        <p:nvSpPr>
          <p:cNvPr id="5" name="Footer Placeholder 4">
            <a:extLst>
              <a:ext uri="{FF2B5EF4-FFF2-40B4-BE49-F238E27FC236}">
                <a16:creationId xmlns:a16="http://schemas.microsoft.com/office/drawing/2014/main" id="{852CE011-60F4-EBEF-C8AA-E8F4244FE8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6D2F5C-DED8-B748-1293-174178AC0F25}"/>
              </a:ext>
            </a:extLst>
          </p:cNvPr>
          <p:cNvSpPr>
            <a:spLocks noGrp="1"/>
          </p:cNvSpPr>
          <p:nvPr>
            <p:ph type="sldNum" sz="quarter" idx="12"/>
          </p:nvPr>
        </p:nvSpPr>
        <p:spPr/>
        <p:txBody>
          <a:bodyPr/>
          <a:lstStyle/>
          <a:p>
            <a:fld id="{6D5567EE-EA3B-F94A-AEDC-80816CF995A8}" type="slidenum">
              <a:rPr lang="en-US" smtClean="0"/>
              <a:t>‹#›</a:t>
            </a:fld>
            <a:endParaRPr lang="en-US"/>
          </a:p>
        </p:txBody>
      </p:sp>
    </p:spTree>
    <p:extLst>
      <p:ext uri="{BB962C8B-B14F-4D97-AF65-F5344CB8AC3E}">
        <p14:creationId xmlns:p14="http://schemas.microsoft.com/office/powerpoint/2010/main" val="739216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47E81-B10A-56BA-BD14-24EBA4F1D2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591B5C-195D-554C-8908-1662D7FC33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3C5112-8DB8-E55D-E783-4DD5A9C4C356}"/>
              </a:ext>
            </a:extLst>
          </p:cNvPr>
          <p:cNvSpPr>
            <a:spLocks noGrp="1"/>
          </p:cNvSpPr>
          <p:nvPr>
            <p:ph type="dt" sz="half" idx="10"/>
          </p:nvPr>
        </p:nvSpPr>
        <p:spPr/>
        <p:txBody>
          <a:bodyPr/>
          <a:lstStyle/>
          <a:p>
            <a:fld id="{8E29F0A7-D3E9-C24E-81C8-63ED4EE86AA4}" type="datetimeFigureOut">
              <a:rPr lang="en-US" smtClean="0"/>
              <a:t>9/24/2025</a:t>
            </a:fld>
            <a:endParaRPr lang="en-US"/>
          </a:p>
        </p:txBody>
      </p:sp>
      <p:sp>
        <p:nvSpPr>
          <p:cNvPr id="5" name="Footer Placeholder 4">
            <a:extLst>
              <a:ext uri="{FF2B5EF4-FFF2-40B4-BE49-F238E27FC236}">
                <a16:creationId xmlns:a16="http://schemas.microsoft.com/office/drawing/2014/main" id="{7307A575-B1B4-1F41-758F-A7FCDCF5CC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2C0135-B3C4-25F6-EBEB-F4E2F8A60D00}"/>
              </a:ext>
            </a:extLst>
          </p:cNvPr>
          <p:cNvSpPr>
            <a:spLocks noGrp="1"/>
          </p:cNvSpPr>
          <p:nvPr>
            <p:ph type="sldNum" sz="quarter" idx="12"/>
          </p:nvPr>
        </p:nvSpPr>
        <p:spPr/>
        <p:txBody>
          <a:bodyPr/>
          <a:lstStyle/>
          <a:p>
            <a:fld id="{6D5567EE-EA3B-F94A-AEDC-80816CF995A8}" type="slidenum">
              <a:rPr lang="en-US" smtClean="0"/>
              <a:t>‹#›</a:t>
            </a:fld>
            <a:endParaRPr lang="en-US"/>
          </a:p>
        </p:txBody>
      </p:sp>
    </p:spTree>
    <p:extLst>
      <p:ext uri="{BB962C8B-B14F-4D97-AF65-F5344CB8AC3E}">
        <p14:creationId xmlns:p14="http://schemas.microsoft.com/office/powerpoint/2010/main" val="3573320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3D1CE-59F4-7567-5C70-347FF22872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E2FB1E-F4F4-C3CF-92FF-AFDDABDF0F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02CD75-61C7-71AC-76F6-85A0DDAA78A4}"/>
              </a:ext>
            </a:extLst>
          </p:cNvPr>
          <p:cNvSpPr>
            <a:spLocks noGrp="1"/>
          </p:cNvSpPr>
          <p:nvPr>
            <p:ph type="dt" sz="half" idx="10"/>
          </p:nvPr>
        </p:nvSpPr>
        <p:spPr/>
        <p:txBody>
          <a:bodyPr/>
          <a:lstStyle/>
          <a:p>
            <a:fld id="{8E29F0A7-D3E9-C24E-81C8-63ED4EE86AA4}" type="datetimeFigureOut">
              <a:rPr lang="en-US" smtClean="0"/>
              <a:t>9/24/2025</a:t>
            </a:fld>
            <a:endParaRPr lang="en-US"/>
          </a:p>
        </p:txBody>
      </p:sp>
      <p:sp>
        <p:nvSpPr>
          <p:cNvPr id="5" name="Footer Placeholder 4">
            <a:extLst>
              <a:ext uri="{FF2B5EF4-FFF2-40B4-BE49-F238E27FC236}">
                <a16:creationId xmlns:a16="http://schemas.microsoft.com/office/drawing/2014/main" id="{18203AE5-B465-9E75-2FA6-6FB8C67C84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48F8E6-21AF-8DEB-6C74-BB86EC87FEC6}"/>
              </a:ext>
            </a:extLst>
          </p:cNvPr>
          <p:cNvSpPr>
            <a:spLocks noGrp="1"/>
          </p:cNvSpPr>
          <p:nvPr>
            <p:ph type="sldNum" sz="quarter" idx="12"/>
          </p:nvPr>
        </p:nvSpPr>
        <p:spPr/>
        <p:txBody>
          <a:bodyPr/>
          <a:lstStyle/>
          <a:p>
            <a:fld id="{6D5567EE-EA3B-F94A-AEDC-80816CF995A8}" type="slidenum">
              <a:rPr lang="en-US" smtClean="0"/>
              <a:t>‹#›</a:t>
            </a:fld>
            <a:endParaRPr lang="en-US"/>
          </a:p>
        </p:txBody>
      </p:sp>
    </p:spTree>
    <p:extLst>
      <p:ext uri="{BB962C8B-B14F-4D97-AF65-F5344CB8AC3E}">
        <p14:creationId xmlns:p14="http://schemas.microsoft.com/office/powerpoint/2010/main" val="4255107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BAD7C-5F35-4518-8F9A-F39CF4EA31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C44D96-236F-272F-E996-060FA836D1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C94970-3212-5255-72F9-62606FE1A1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103C91-BCE8-F567-8DA5-BC39FDD6B331}"/>
              </a:ext>
            </a:extLst>
          </p:cNvPr>
          <p:cNvSpPr>
            <a:spLocks noGrp="1"/>
          </p:cNvSpPr>
          <p:nvPr>
            <p:ph type="dt" sz="half" idx="10"/>
          </p:nvPr>
        </p:nvSpPr>
        <p:spPr/>
        <p:txBody>
          <a:bodyPr/>
          <a:lstStyle/>
          <a:p>
            <a:fld id="{8E29F0A7-D3E9-C24E-81C8-63ED4EE86AA4}" type="datetimeFigureOut">
              <a:rPr lang="en-US" smtClean="0"/>
              <a:t>9/24/2025</a:t>
            </a:fld>
            <a:endParaRPr lang="en-US"/>
          </a:p>
        </p:txBody>
      </p:sp>
      <p:sp>
        <p:nvSpPr>
          <p:cNvPr id="6" name="Footer Placeholder 5">
            <a:extLst>
              <a:ext uri="{FF2B5EF4-FFF2-40B4-BE49-F238E27FC236}">
                <a16:creationId xmlns:a16="http://schemas.microsoft.com/office/drawing/2014/main" id="{14F09B76-39EA-FC6C-A1D2-7C64DBDCF2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64BF10-E8B1-EE72-D4BE-A1EE935F485F}"/>
              </a:ext>
            </a:extLst>
          </p:cNvPr>
          <p:cNvSpPr>
            <a:spLocks noGrp="1"/>
          </p:cNvSpPr>
          <p:nvPr>
            <p:ph type="sldNum" sz="quarter" idx="12"/>
          </p:nvPr>
        </p:nvSpPr>
        <p:spPr/>
        <p:txBody>
          <a:bodyPr/>
          <a:lstStyle/>
          <a:p>
            <a:fld id="{6D5567EE-EA3B-F94A-AEDC-80816CF995A8}" type="slidenum">
              <a:rPr lang="en-US" smtClean="0"/>
              <a:t>‹#›</a:t>
            </a:fld>
            <a:endParaRPr lang="en-US"/>
          </a:p>
        </p:txBody>
      </p:sp>
    </p:spTree>
    <p:extLst>
      <p:ext uri="{BB962C8B-B14F-4D97-AF65-F5344CB8AC3E}">
        <p14:creationId xmlns:p14="http://schemas.microsoft.com/office/powerpoint/2010/main" val="2873323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BBE4D-E553-7FD4-BFAE-76F783EBFC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107D94-6285-07A2-D1F7-768ABA481A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BF05E3-0CD7-6BE4-7604-7FB8634862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300487-70B9-220B-47AE-B3AA67E2D4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8B31F6-6B7E-A898-CCB5-4E49A207C2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A8F7B3-CCA6-ECE0-5B5D-9EABA3EE73B6}"/>
              </a:ext>
            </a:extLst>
          </p:cNvPr>
          <p:cNvSpPr>
            <a:spLocks noGrp="1"/>
          </p:cNvSpPr>
          <p:nvPr>
            <p:ph type="dt" sz="half" idx="10"/>
          </p:nvPr>
        </p:nvSpPr>
        <p:spPr/>
        <p:txBody>
          <a:bodyPr/>
          <a:lstStyle/>
          <a:p>
            <a:fld id="{8E29F0A7-D3E9-C24E-81C8-63ED4EE86AA4}" type="datetimeFigureOut">
              <a:rPr lang="en-US" smtClean="0"/>
              <a:t>9/24/2025</a:t>
            </a:fld>
            <a:endParaRPr lang="en-US"/>
          </a:p>
        </p:txBody>
      </p:sp>
      <p:sp>
        <p:nvSpPr>
          <p:cNvPr id="8" name="Footer Placeholder 7">
            <a:extLst>
              <a:ext uri="{FF2B5EF4-FFF2-40B4-BE49-F238E27FC236}">
                <a16:creationId xmlns:a16="http://schemas.microsoft.com/office/drawing/2014/main" id="{1503404A-5142-C255-255E-C31F6D3CF0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F74BBD-43A4-5A6E-4A54-546A9FD5C136}"/>
              </a:ext>
            </a:extLst>
          </p:cNvPr>
          <p:cNvSpPr>
            <a:spLocks noGrp="1"/>
          </p:cNvSpPr>
          <p:nvPr>
            <p:ph type="sldNum" sz="quarter" idx="12"/>
          </p:nvPr>
        </p:nvSpPr>
        <p:spPr/>
        <p:txBody>
          <a:bodyPr/>
          <a:lstStyle/>
          <a:p>
            <a:fld id="{6D5567EE-EA3B-F94A-AEDC-80816CF995A8}" type="slidenum">
              <a:rPr lang="en-US" smtClean="0"/>
              <a:t>‹#›</a:t>
            </a:fld>
            <a:endParaRPr lang="en-US"/>
          </a:p>
        </p:txBody>
      </p:sp>
    </p:spTree>
    <p:extLst>
      <p:ext uri="{BB962C8B-B14F-4D97-AF65-F5344CB8AC3E}">
        <p14:creationId xmlns:p14="http://schemas.microsoft.com/office/powerpoint/2010/main" val="958026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9BB21-D178-4A4A-78AD-A81836A240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2A7579-071F-E6DE-527F-B340AF272823}"/>
              </a:ext>
            </a:extLst>
          </p:cNvPr>
          <p:cNvSpPr>
            <a:spLocks noGrp="1"/>
          </p:cNvSpPr>
          <p:nvPr>
            <p:ph type="dt" sz="half" idx="10"/>
          </p:nvPr>
        </p:nvSpPr>
        <p:spPr/>
        <p:txBody>
          <a:bodyPr/>
          <a:lstStyle/>
          <a:p>
            <a:fld id="{8E29F0A7-D3E9-C24E-81C8-63ED4EE86AA4}" type="datetimeFigureOut">
              <a:rPr lang="en-US" smtClean="0"/>
              <a:t>9/24/2025</a:t>
            </a:fld>
            <a:endParaRPr lang="en-US"/>
          </a:p>
        </p:txBody>
      </p:sp>
      <p:sp>
        <p:nvSpPr>
          <p:cNvPr id="4" name="Footer Placeholder 3">
            <a:extLst>
              <a:ext uri="{FF2B5EF4-FFF2-40B4-BE49-F238E27FC236}">
                <a16:creationId xmlns:a16="http://schemas.microsoft.com/office/drawing/2014/main" id="{9D560A7A-5370-8B2D-8184-8A85D03B98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2143F4-4F9B-0748-6B62-5B2DA29C8BE8}"/>
              </a:ext>
            </a:extLst>
          </p:cNvPr>
          <p:cNvSpPr>
            <a:spLocks noGrp="1"/>
          </p:cNvSpPr>
          <p:nvPr>
            <p:ph type="sldNum" sz="quarter" idx="12"/>
          </p:nvPr>
        </p:nvSpPr>
        <p:spPr/>
        <p:txBody>
          <a:bodyPr/>
          <a:lstStyle/>
          <a:p>
            <a:fld id="{6D5567EE-EA3B-F94A-AEDC-80816CF995A8}" type="slidenum">
              <a:rPr lang="en-US" smtClean="0"/>
              <a:t>‹#›</a:t>
            </a:fld>
            <a:endParaRPr lang="en-US"/>
          </a:p>
        </p:txBody>
      </p:sp>
    </p:spTree>
    <p:extLst>
      <p:ext uri="{BB962C8B-B14F-4D97-AF65-F5344CB8AC3E}">
        <p14:creationId xmlns:p14="http://schemas.microsoft.com/office/powerpoint/2010/main" val="1533290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650A59-0975-90ED-095F-92D14C323C7F}"/>
              </a:ext>
            </a:extLst>
          </p:cNvPr>
          <p:cNvSpPr>
            <a:spLocks noGrp="1"/>
          </p:cNvSpPr>
          <p:nvPr>
            <p:ph type="dt" sz="half" idx="10"/>
          </p:nvPr>
        </p:nvSpPr>
        <p:spPr/>
        <p:txBody>
          <a:bodyPr/>
          <a:lstStyle/>
          <a:p>
            <a:fld id="{8E29F0A7-D3E9-C24E-81C8-63ED4EE86AA4}" type="datetimeFigureOut">
              <a:rPr lang="en-US" smtClean="0"/>
              <a:t>9/24/2025</a:t>
            </a:fld>
            <a:endParaRPr lang="en-US"/>
          </a:p>
        </p:txBody>
      </p:sp>
      <p:sp>
        <p:nvSpPr>
          <p:cNvPr id="3" name="Footer Placeholder 2">
            <a:extLst>
              <a:ext uri="{FF2B5EF4-FFF2-40B4-BE49-F238E27FC236}">
                <a16:creationId xmlns:a16="http://schemas.microsoft.com/office/drawing/2014/main" id="{9D7B5DA2-A15E-739F-8930-ABF4A14C20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F689BD-5E86-859B-7E39-96B512131375}"/>
              </a:ext>
            </a:extLst>
          </p:cNvPr>
          <p:cNvSpPr>
            <a:spLocks noGrp="1"/>
          </p:cNvSpPr>
          <p:nvPr>
            <p:ph type="sldNum" sz="quarter" idx="12"/>
          </p:nvPr>
        </p:nvSpPr>
        <p:spPr/>
        <p:txBody>
          <a:bodyPr/>
          <a:lstStyle/>
          <a:p>
            <a:fld id="{6D5567EE-EA3B-F94A-AEDC-80816CF995A8}" type="slidenum">
              <a:rPr lang="en-US" smtClean="0"/>
              <a:t>‹#›</a:t>
            </a:fld>
            <a:endParaRPr lang="en-US"/>
          </a:p>
        </p:txBody>
      </p:sp>
    </p:spTree>
    <p:extLst>
      <p:ext uri="{BB962C8B-B14F-4D97-AF65-F5344CB8AC3E}">
        <p14:creationId xmlns:p14="http://schemas.microsoft.com/office/powerpoint/2010/main" val="37322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39869-9F86-B184-6A85-518AB42A1B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F85C8F-B436-1805-85AC-85A7375E42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025550-5393-93DC-13F7-C3E77E617A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5A208A-B326-0C17-5C3B-2D4592A8641D}"/>
              </a:ext>
            </a:extLst>
          </p:cNvPr>
          <p:cNvSpPr>
            <a:spLocks noGrp="1"/>
          </p:cNvSpPr>
          <p:nvPr>
            <p:ph type="dt" sz="half" idx="10"/>
          </p:nvPr>
        </p:nvSpPr>
        <p:spPr/>
        <p:txBody>
          <a:bodyPr/>
          <a:lstStyle/>
          <a:p>
            <a:fld id="{8E29F0A7-D3E9-C24E-81C8-63ED4EE86AA4}" type="datetimeFigureOut">
              <a:rPr lang="en-US" smtClean="0"/>
              <a:t>9/24/2025</a:t>
            </a:fld>
            <a:endParaRPr lang="en-US"/>
          </a:p>
        </p:txBody>
      </p:sp>
      <p:sp>
        <p:nvSpPr>
          <p:cNvPr id="6" name="Footer Placeholder 5">
            <a:extLst>
              <a:ext uri="{FF2B5EF4-FFF2-40B4-BE49-F238E27FC236}">
                <a16:creationId xmlns:a16="http://schemas.microsoft.com/office/drawing/2014/main" id="{C266149B-D3CC-A132-69BF-74E0A5B22F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0FF613-790C-882B-77E1-2F213A918409}"/>
              </a:ext>
            </a:extLst>
          </p:cNvPr>
          <p:cNvSpPr>
            <a:spLocks noGrp="1"/>
          </p:cNvSpPr>
          <p:nvPr>
            <p:ph type="sldNum" sz="quarter" idx="12"/>
          </p:nvPr>
        </p:nvSpPr>
        <p:spPr/>
        <p:txBody>
          <a:bodyPr/>
          <a:lstStyle/>
          <a:p>
            <a:fld id="{6D5567EE-EA3B-F94A-AEDC-80816CF995A8}" type="slidenum">
              <a:rPr lang="en-US" smtClean="0"/>
              <a:t>‹#›</a:t>
            </a:fld>
            <a:endParaRPr lang="en-US"/>
          </a:p>
        </p:txBody>
      </p:sp>
    </p:spTree>
    <p:extLst>
      <p:ext uri="{BB962C8B-B14F-4D97-AF65-F5344CB8AC3E}">
        <p14:creationId xmlns:p14="http://schemas.microsoft.com/office/powerpoint/2010/main" val="1948915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3E789-2596-79ED-43BA-DDC3FC22F8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EBC63F-D66A-446C-48DC-F3DD04EAF0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B8D6AD-4691-7AB9-5FE7-4E74DFFF5C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623AD-9CF7-0BE9-1EA9-9095E5A78926}"/>
              </a:ext>
            </a:extLst>
          </p:cNvPr>
          <p:cNvSpPr>
            <a:spLocks noGrp="1"/>
          </p:cNvSpPr>
          <p:nvPr>
            <p:ph type="dt" sz="half" idx="10"/>
          </p:nvPr>
        </p:nvSpPr>
        <p:spPr/>
        <p:txBody>
          <a:bodyPr/>
          <a:lstStyle/>
          <a:p>
            <a:fld id="{8E29F0A7-D3E9-C24E-81C8-63ED4EE86AA4}" type="datetimeFigureOut">
              <a:rPr lang="en-US" smtClean="0"/>
              <a:t>9/24/2025</a:t>
            </a:fld>
            <a:endParaRPr lang="en-US"/>
          </a:p>
        </p:txBody>
      </p:sp>
      <p:sp>
        <p:nvSpPr>
          <p:cNvPr id="6" name="Footer Placeholder 5">
            <a:extLst>
              <a:ext uri="{FF2B5EF4-FFF2-40B4-BE49-F238E27FC236}">
                <a16:creationId xmlns:a16="http://schemas.microsoft.com/office/drawing/2014/main" id="{5BC368E4-CD6D-731F-5A4D-BD4231D40A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D9853A-BF6A-A18B-A8C3-0B5C7EB4B0BF}"/>
              </a:ext>
            </a:extLst>
          </p:cNvPr>
          <p:cNvSpPr>
            <a:spLocks noGrp="1"/>
          </p:cNvSpPr>
          <p:nvPr>
            <p:ph type="sldNum" sz="quarter" idx="12"/>
          </p:nvPr>
        </p:nvSpPr>
        <p:spPr/>
        <p:txBody>
          <a:bodyPr/>
          <a:lstStyle/>
          <a:p>
            <a:fld id="{6D5567EE-EA3B-F94A-AEDC-80816CF995A8}" type="slidenum">
              <a:rPr lang="en-US" smtClean="0"/>
              <a:t>‹#›</a:t>
            </a:fld>
            <a:endParaRPr lang="en-US"/>
          </a:p>
        </p:txBody>
      </p:sp>
    </p:spTree>
    <p:extLst>
      <p:ext uri="{BB962C8B-B14F-4D97-AF65-F5344CB8AC3E}">
        <p14:creationId xmlns:p14="http://schemas.microsoft.com/office/powerpoint/2010/main" val="1211645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C1EFF8-0FAA-B1AD-C420-FC26396D2A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4180A3-BE41-8EEB-5C2D-540114563D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BC8650-F296-C978-BD4D-AA747A52CA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29F0A7-D3E9-C24E-81C8-63ED4EE86AA4}" type="datetimeFigureOut">
              <a:rPr lang="en-US" smtClean="0"/>
              <a:t>9/24/2025</a:t>
            </a:fld>
            <a:endParaRPr lang="en-US"/>
          </a:p>
        </p:txBody>
      </p:sp>
      <p:sp>
        <p:nvSpPr>
          <p:cNvPr id="5" name="Footer Placeholder 4">
            <a:extLst>
              <a:ext uri="{FF2B5EF4-FFF2-40B4-BE49-F238E27FC236}">
                <a16:creationId xmlns:a16="http://schemas.microsoft.com/office/drawing/2014/main" id="{6C55C9EA-5582-D1A0-F9CE-BA3D71A1D1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52F358-EF40-5967-C071-627916B4CE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567EE-EA3B-F94A-AEDC-80816CF995A8}" type="slidenum">
              <a:rPr lang="en-US" smtClean="0"/>
              <a:t>‹#›</a:t>
            </a:fld>
            <a:endParaRPr lang="en-US"/>
          </a:p>
        </p:txBody>
      </p:sp>
    </p:spTree>
    <p:extLst>
      <p:ext uri="{BB962C8B-B14F-4D97-AF65-F5344CB8AC3E}">
        <p14:creationId xmlns:p14="http://schemas.microsoft.com/office/powerpoint/2010/main" val="3815776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1.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0.png"/><Relationship Id="rId5" Type="http://schemas.openxmlformats.org/officeDocument/2006/relationships/image" Target="../media/image180.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A5AFC-A1D4-29DD-47CD-3D9E642B2D8A}"/>
              </a:ext>
            </a:extLst>
          </p:cNvPr>
          <p:cNvSpPr>
            <a:spLocks noGrp="1"/>
          </p:cNvSpPr>
          <p:nvPr>
            <p:ph type="ctrTitle"/>
          </p:nvPr>
        </p:nvSpPr>
        <p:spPr>
          <a:xfrm>
            <a:off x="1524000" y="638176"/>
            <a:ext cx="9144000" cy="962024"/>
          </a:xfrm>
        </p:spPr>
        <p:txBody>
          <a:bodyPr/>
          <a:lstStyle/>
          <a:p>
            <a:r>
              <a:rPr lang="en-US" dirty="0">
                <a:latin typeface="Georgia" panose="02040502050405020303" pitchFamily="18" charset="0"/>
              </a:rPr>
              <a:t>Exercise 3.68</a:t>
            </a:r>
          </a:p>
        </p:txBody>
      </p:sp>
      <p:sp>
        <p:nvSpPr>
          <p:cNvPr id="3" name="Subtitle 2">
            <a:extLst>
              <a:ext uri="{FF2B5EF4-FFF2-40B4-BE49-F238E27FC236}">
                <a16:creationId xmlns:a16="http://schemas.microsoft.com/office/drawing/2014/main" id="{07EA0173-C937-8352-A05D-BA53C20D8586}"/>
              </a:ext>
            </a:extLst>
          </p:cNvPr>
          <p:cNvSpPr>
            <a:spLocks noGrp="1"/>
          </p:cNvSpPr>
          <p:nvPr>
            <p:ph type="subTitle" idx="1"/>
          </p:nvPr>
        </p:nvSpPr>
        <p:spPr>
          <a:xfrm>
            <a:off x="1451428" y="5520830"/>
            <a:ext cx="9289144" cy="1417180"/>
          </a:xfrm>
        </p:spPr>
        <p:txBody>
          <a:bodyPr>
            <a:normAutofit fontScale="85000" lnSpcReduction="20000"/>
          </a:bodyPr>
          <a:lstStyle/>
          <a:p>
            <a:r>
              <a:rPr lang="en-US" dirty="0">
                <a:latin typeface="Georgia" panose="02040502050405020303" pitchFamily="18" charset="0"/>
              </a:rPr>
              <a:t>Created by </a:t>
            </a:r>
            <a:r>
              <a:rPr lang="en-US" dirty="0" err="1">
                <a:latin typeface="Georgia" panose="02040502050405020303" pitchFamily="18" charset="0"/>
              </a:rPr>
              <a:t>Sanna</a:t>
            </a:r>
            <a:r>
              <a:rPr lang="en-US" dirty="0">
                <a:latin typeface="Georgia" panose="02040502050405020303" pitchFamily="18" charset="0"/>
              </a:rPr>
              <a:t> Vedrine ’23</a:t>
            </a:r>
          </a:p>
          <a:p>
            <a:r>
              <a:rPr lang="en-US" dirty="0">
                <a:latin typeface="Georgia" panose="02040502050405020303" pitchFamily="18" charset="0"/>
              </a:rPr>
              <a:t>Edited by Austin </a:t>
            </a:r>
            <a:r>
              <a:rPr lang="en-US" dirty="0" err="1">
                <a:latin typeface="Georgia" panose="02040502050405020303" pitchFamily="18" charset="0"/>
              </a:rPr>
              <a:t>Vollweiler</a:t>
            </a:r>
            <a:r>
              <a:rPr lang="en-US" dirty="0">
                <a:latin typeface="Georgia" panose="02040502050405020303" pitchFamily="18" charset="0"/>
              </a:rPr>
              <a:t> ’24 </a:t>
            </a:r>
          </a:p>
          <a:p>
            <a:r>
              <a:rPr lang="en-US" dirty="0">
                <a:latin typeface="Georgia" panose="02040502050405020303" pitchFamily="18" charset="0"/>
              </a:rPr>
              <a:t>Lauren de Silva ’25</a:t>
            </a:r>
          </a:p>
          <a:p>
            <a:r>
              <a:rPr lang="en-US" dirty="0">
                <a:latin typeface="Georgia" panose="02040502050405020303" pitchFamily="18" charset="0"/>
              </a:rPr>
              <a:t>Sean McInnis ‘26</a:t>
            </a:r>
          </a:p>
        </p:txBody>
      </p:sp>
      <p:pic>
        <p:nvPicPr>
          <p:cNvPr id="6" name="Content Placeholder 8" descr="Diagram&#10;&#10;Description automatically generated">
            <a:extLst>
              <a:ext uri="{FF2B5EF4-FFF2-40B4-BE49-F238E27FC236}">
                <a16:creationId xmlns:a16="http://schemas.microsoft.com/office/drawing/2014/main" id="{CDAC648C-3FBB-9297-8C68-5487F9279966}"/>
              </a:ext>
            </a:extLst>
          </p:cNvPr>
          <p:cNvPicPr>
            <a:picLocks noChangeAspect="1"/>
          </p:cNvPicPr>
          <p:nvPr/>
        </p:nvPicPr>
        <p:blipFill>
          <a:blip r:embed="rId3"/>
          <a:stretch>
            <a:fillRect/>
          </a:stretch>
        </p:blipFill>
        <p:spPr>
          <a:xfrm>
            <a:off x="2165329" y="1532946"/>
            <a:ext cx="7537471" cy="3699655"/>
          </a:xfrm>
          <a:prstGeom prst="rect">
            <a:avLst/>
          </a:prstGeom>
        </p:spPr>
      </p:pic>
    </p:spTree>
    <p:extLst>
      <p:ext uri="{BB962C8B-B14F-4D97-AF65-F5344CB8AC3E}">
        <p14:creationId xmlns:p14="http://schemas.microsoft.com/office/powerpoint/2010/main" val="2427654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D416B2C-0742-C5CD-244D-539D583884F3}"/>
              </a:ext>
            </a:extLst>
          </p:cNvPr>
          <p:cNvSpPr txBox="1"/>
          <p:nvPr/>
        </p:nvSpPr>
        <p:spPr>
          <a:xfrm>
            <a:off x="541447" y="1191285"/>
            <a:ext cx="6099316" cy="400110"/>
          </a:xfrm>
          <a:prstGeom prst="rect">
            <a:avLst/>
          </a:prstGeom>
          <a:noFill/>
        </p:spPr>
        <p:txBody>
          <a:bodyPr wrap="square">
            <a:spAutoFit/>
          </a:bodyPr>
          <a:lstStyle/>
          <a:p>
            <a:r>
              <a:rPr lang="en-US" sz="2000" i="1" dirty="0">
                <a:latin typeface="Georgia" panose="02040502050405020303" pitchFamily="18" charset="0"/>
              </a:rPr>
              <a:t>(7)	 Converting eq (6) to gal/</a:t>
            </a:r>
            <a:r>
              <a:rPr lang="en-US" sz="2000" i="1" dirty="0" err="1">
                <a:latin typeface="Georgia" panose="02040502050405020303" pitchFamily="18" charset="0"/>
              </a:rPr>
              <a:t>hr</a:t>
            </a:r>
            <a:endParaRPr lang="en-US" sz="2000" i="1" dirty="0"/>
          </a:p>
        </p:txBody>
      </p:sp>
      <p:grpSp>
        <p:nvGrpSpPr>
          <p:cNvPr id="15" name="Group 14">
            <a:extLst>
              <a:ext uri="{FF2B5EF4-FFF2-40B4-BE49-F238E27FC236}">
                <a16:creationId xmlns:a16="http://schemas.microsoft.com/office/drawing/2014/main" id="{A8D94D67-246A-D01E-B1DD-1DAAFF65A9DA}"/>
              </a:ext>
            </a:extLst>
          </p:cNvPr>
          <p:cNvGrpSpPr/>
          <p:nvPr/>
        </p:nvGrpSpPr>
        <p:grpSpPr>
          <a:xfrm>
            <a:off x="1655678" y="1896665"/>
            <a:ext cx="8710168" cy="942920"/>
            <a:chOff x="324852" y="2701338"/>
            <a:chExt cx="8710168" cy="942920"/>
          </a:xfrm>
        </p:grpSpPr>
        <p:pic>
          <p:nvPicPr>
            <p:cNvPr id="9" name="Picture 8">
              <a:extLst>
                <a:ext uri="{FF2B5EF4-FFF2-40B4-BE49-F238E27FC236}">
                  <a16:creationId xmlns:a16="http://schemas.microsoft.com/office/drawing/2014/main" id="{305C55CA-DB41-C5CA-4590-2AFF782BB199}"/>
                </a:ext>
              </a:extLst>
            </p:cNvPr>
            <p:cNvPicPr>
              <a:picLocks noChangeAspect="1"/>
            </p:cNvPicPr>
            <p:nvPr/>
          </p:nvPicPr>
          <p:blipFill rotWithShape="1">
            <a:blip r:embed="rId3"/>
            <a:srcRect r="23309"/>
            <a:stretch/>
          </p:blipFill>
          <p:spPr>
            <a:xfrm>
              <a:off x="1540041" y="2770697"/>
              <a:ext cx="7494979" cy="873561"/>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45AC94C-D314-5759-B001-D53F91FD9553}"/>
                </a:ext>
              </a:extLst>
            </p:cNvPr>
            <p:cNvPicPr>
              <a:picLocks noChangeAspect="1"/>
            </p:cNvPicPr>
            <p:nvPr/>
          </p:nvPicPr>
          <p:blipFill rotWithShape="1">
            <a:blip r:embed="rId4"/>
            <a:srcRect t="12127" r="86955" b="34574"/>
            <a:stretch/>
          </p:blipFill>
          <p:spPr>
            <a:xfrm>
              <a:off x="324852" y="2701338"/>
              <a:ext cx="1215189" cy="873560"/>
            </a:xfrm>
            <a:prstGeom prst="rect">
              <a:avLst/>
            </a:prstGeom>
          </p:spPr>
        </p:pic>
      </p:grpSp>
      <p:grpSp>
        <p:nvGrpSpPr>
          <p:cNvPr id="16" name="Group 15">
            <a:extLst>
              <a:ext uri="{FF2B5EF4-FFF2-40B4-BE49-F238E27FC236}">
                <a16:creationId xmlns:a16="http://schemas.microsoft.com/office/drawing/2014/main" id="{C5E7556A-97A1-88DA-779F-EB92ADD90B4B}"/>
              </a:ext>
            </a:extLst>
          </p:cNvPr>
          <p:cNvGrpSpPr/>
          <p:nvPr/>
        </p:nvGrpSpPr>
        <p:grpSpPr>
          <a:xfrm>
            <a:off x="1744635" y="3366660"/>
            <a:ext cx="3317278" cy="873560"/>
            <a:chOff x="373226" y="3789765"/>
            <a:chExt cx="3317278" cy="873560"/>
          </a:xfrm>
        </p:grpSpPr>
        <p:pic>
          <p:nvPicPr>
            <p:cNvPr id="11" name="Picture 10" descr="A picture containing text&#10;&#10;Description automatically generated">
              <a:extLst>
                <a:ext uri="{FF2B5EF4-FFF2-40B4-BE49-F238E27FC236}">
                  <a16:creationId xmlns:a16="http://schemas.microsoft.com/office/drawing/2014/main" id="{37A6E685-B6E0-266F-6CB6-D6F3FA3E548D}"/>
                </a:ext>
              </a:extLst>
            </p:cNvPr>
            <p:cNvPicPr>
              <a:picLocks noChangeAspect="1"/>
            </p:cNvPicPr>
            <p:nvPr/>
          </p:nvPicPr>
          <p:blipFill rotWithShape="1">
            <a:blip r:embed="rId4"/>
            <a:srcRect t="12127" r="85750" b="34574"/>
            <a:stretch/>
          </p:blipFill>
          <p:spPr>
            <a:xfrm>
              <a:off x="373226" y="3789765"/>
              <a:ext cx="1327484" cy="873560"/>
            </a:xfrm>
            <a:prstGeom prst="rect">
              <a:avLst/>
            </a:prstGeom>
          </p:spPr>
        </p:pic>
        <p:pic>
          <p:nvPicPr>
            <p:cNvPr id="14" name="Picture 13">
              <a:extLst>
                <a:ext uri="{FF2B5EF4-FFF2-40B4-BE49-F238E27FC236}">
                  <a16:creationId xmlns:a16="http://schemas.microsoft.com/office/drawing/2014/main" id="{494E000C-1956-BE91-2CDF-E145BB33CE78}"/>
                </a:ext>
              </a:extLst>
            </p:cNvPr>
            <p:cNvPicPr>
              <a:picLocks noChangeAspect="1"/>
            </p:cNvPicPr>
            <p:nvPr/>
          </p:nvPicPr>
          <p:blipFill rotWithShape="1">
            <a:blip r:embed="rId3"/>
            <a:srcRect l="79640"/>
            <a:stretch/>
          </p:blipFill>
          <p:spPr>
            <a:xfrm>
              <a:off x="1700710" y="3789765"/>
              <a:ext cx="1989794" cy="873560"/>
            </a:xfrm>
            <a:prstGeom prst="rect">
              <a:avLst/>
            </a:prstGeom>
          </p:spPr>
        </p:pic>
      </p:grpSp>
      <p:sp>
        <p:nvSpPr>
          <p:cNvPr id="17" name="Rectangle 16">
            <a:extLst>
              <a:ext uri="{FF2B5EF4-FFF2-40B4-BE49-F238E27FC236}">
                <a16:creationId xmlns:a16="http://schemas.microsoft.com/office/drawing/2014/main" id="{031829E4-4D9D-E0C8-5964-2570D120DB04}"/>
              </a:ext>
            </a:extLst>
          </p:cNvPr>
          <p:cNvSpPr/>
          <p:nvPr/>
        </p:nvSpPr>
        <p:spPr>
          <a:xfrm>
            <a:off x="9385323" y="1929562"/>
            <a:ext cx="965840" cy="9464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5B0DAB3-7D00-DA30-3DB9-20F0742B14CC}"/>
              </a:ext>
            </a:extLst>
          </p:cNvPr>
          <p:cNvSpPr/>
          <p:nvPr/>
        </p:nvSpPr>
        <p:spPr>
          <a:xfrm>
            <a:off x="2870867" y="1896665"/>
            <a:ext cx="215871" cy="946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F1C0667-C49C-1B51-9B1B-A419601D16F8}"/>
              </a:ext>
            </a:extLst>
          </p:cNvPr>
          <p:cNvSpPr/>
          <p:nvPr/>
        </p:nvSpPr>
        <p:spPr>
          <a:xfrm>
            <a:off x="5215861" y="1896665"/>
            <a:ext cx="215871" cy="946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681D47C-FA09-51EE-49A1-3C04C8EC2800}"/>
              </a:ext>
            </a:extLst>
          </p:cNvPr>
          <p:cNvSpPr/>
          <p:nvPr/>
        </p:nvSpPr>
        <p:spPr>
          <a:xfrm>
            <a:off x="8216900" y="1928290"/>
            <a:ext cx="1168423" cy="9464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82FEC1A-029C-D09A-6150-18CF018CE887}"/>
              </a:ext>
            </a:extLst>
          </p:cNvPr>
          <p:cNvSpPr/>
          <p:nvPr/>
        </p:nvSpPr>
        <p:spPr>
          <a:xfrm>
            <a:off x="6796751" y="1928290"/>
            <a:ext cx="1407785" cy="9464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59293340-8C26-D302-F3EA-02DE56A8AFD6}"/>
              </a:ext>
            </a:extLst>
          </p:cNvPr>
          <p:cNvSpPr/>
          <p:nvPr/>
        </p:nvSpPr>
        <p:spPr>
          <a:xfrm>
            <a:off x="5403649" y="1928290"/>
            <a:ext cx="1393102" cy="9464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8F9ABDD-5177-55C4-7FCC-B0E9A5926B50}"/>
              </a:ext>
            </a:extLst>
          </p:cNvPr>
          <p:cNvSpPr/>
          <p:nvPr/>
        </p:nvSpPr>
        <p:spPr>
          <a:xfrm>
            <a:off x="1777598" y="3363096"/>
            <a:ext cx="3341465" cy="87356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783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P spid="18" grpId="0" animBg="1"/>
      <p:bldP spid="19" grpId="0" animBg="1"/>
      <p:bldP spid="20" grpId="0" animBg="1"/>
      <p:bldP spid="21"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D8EFB-F9EF-534D-1543-26532A69FC01}"/>
              </a:ext>
            </a:extLst>
          </p:cNvPr>
          <p:cNvSpPr>
            <a:spLocks noGrp="1"/>
          </p:cNvSpPr>
          <p:nvPr>
            <p:ph type="ctrTitle"/>
          </p:nvPr>
        </p:nvSpPr>
        <p:spPr/>
        <p:txBody>
          <a:bodyPr/>
          <a:lstStyle/>
          <a:p>
            <a:r>
              <a:rPr lang="en-US" dirty="0">
                <a:latin typeface="Georgia" panose="02040502050405020303" pitchFamily="18" charset="0"/>
              </a:rPr>
              <a:t>Part B</a:t>
            </a:r>
            <a:endParaRPr lang="en-US" dirty="0"/>
          </a:p>
        </p:txBody>
      </p:sp>
      <p:sp>
        <p:nvSpPr>
          <p:cNvPr id="3" name="Subtitle 2">
            <a:extLst>
              <a:ext uri="{FF2B5EF4-FFF2-40B4-BE49-F238E27FC236}">
                <a16:creationId xmlns:a16="http://schemas.microsoft.com/office/drawing/2014/main" id="{BABBCF49-9E33-2BE7-6C4A-DB4A409D60ED}"/>
              </a:ext>
            </a:extLst>
          </p:cNvPr>
          <p:cNvSpPr>
            <a:spLocks noGrp="1"/>
          </p:cNvSpPr>
          <p:nvPr>
            <p:ph type="subTitle" idx="1"/>
          </p:nvPr>
        </p:nvSpPr>
        <p:spPr>
          <a:xfrm>
            <a:off x="485775" y="3602038"/>
            <a:ext cx="11244263" cy="1655762"/>
          </a:xfrm>
        </p:spPr>
        <p:txBody>
          <a:bodyPr/>
          <a:lstStyle/>
          <a:p>
            <a:r>
              <a:rPr lang="en-US" dirty="0">
                <a:latin typeface="Georgia" panose="02040502050405020303" pitchFamily="18" charset="0"/>
              </a:rPr>
              <a:t>In addition to cooling the air from 90°F to 68°F we will now also consider condensation of water vapor at 68°F</a:t>
            </a:r>
            <a:endParaRPr lang="en-US" dirty="0"/>
          </a:p>
        </p:txBody>
      </p:sp>
    </p:spTree>
    <p:extLst>
      <p:ext uri="{BB962C8B-B14F-4D97-AF65-F5344CB8AC3E}">
        <p14:creationId xmlns:p14="http://schemas.microsoft.com/office/powerpoint/2010/main" val="3548647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1">
            <a:extLst>
              <a:ext uri="{FF2B5EF4-FFF2-40B4-BE49-F238E27FC236}">
                <a16:creationId xmlns:a16="http://schemas.microsoft.com/office/drawing/2014/main" id="{F6BF2A44-AAF9-2A94-D298-8B3CAECAF16C}"/>
              </a:ext>
            </a:extLst>
          </p:cNvPr>
          <p:cNvGrpSpPr>
            <a:grpSpLocks/>
          </p:cNvGrpSpPr>
          <p:nvPr/>
        </p:nvGrpSpPr>
        <p:grpSpPr bwMode="auto">
          <a:xfrm>
            <a:off x="869293" y="1143405"/>
            <a:ext cx="2692928" cy="437484"/>
            <a:chOff x="457200" y="2876033"/>
            <a:chExt cx="2844800" cy="246677"/>
          </a:xfrm>
        </p:grpSpPr>
        <p:cxnSp>
          <p:nvCxnSpPr>
            <p:cNvPr id="7" name="Straight Arrow Connector 6">
              <a:extLst>
                <a:ext uri="{FF2B5EF4-FFF2-40B4-BE49-F238E27FC236}">
                  <a16:creationId xmlns:a16="http://schemas.microsoft.com/office/drawing/2014/main" id="{D65BE92D-63EA-D24D-8207-D19112330572}"/>
                </a:ext>
              </a:extLst>
            </p:cNvPr>
            <p:cNvCxnSpPr/>
            <p:nvPr/>
          </p:nvCxnSpPr>
          <p:spPr>
            <a:xfrm>
              <a:off x="457200" y="2988318"/>
              <a:ext cx="28448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5D7FB3E6-C187-B0D4-61F7-4F74B6F3A7EC}"/>
                </a:ext>
              </a:extLst>
            </p:cNvPr>
            <p:cNvSpPr/>
            <p:nvPr/>
          </p:nvSpPr>
          <p:spPr>
            <a:xfrm>
              <a:off x="1620837" y="2876033"/>
              <a:ext cx="466109" cy="246677"/>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1</a:t>
              </a:r>
            </a:p>
          </p:txBody>
        </p:sp>
      </p:grpSp>
      <p:sp>
        <p:nvSpPr>
          <p:cNvPr id="19" name="TextBox 26">
            <a:extLst>
              <a:ext uri="{FF2B5EF4-FFF2-40B4-BE49-F238E27FC236}">
                <a16:creationId xmlns:a16="http://schemas.microsoft.com/office/drawing/2014/main" id="{2651923B-9C16-B447-825B-E89216F09C05}"/>
              </a:ext>
            </a:extLst>
          </p:cNvPr>
          <p:cNvSpPr txBox="1">
            <a:spLocks noChangeArrowheads="1"/>
          </p:cNvSpPr>
          <p:nvPr/>
        </p:nvSpPr>
        <p:spPr bwMode="auto">
          <a:xfrm>
            <a:off x="865656" y="1568875"/>
            <a:ext cx="269656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a:lnSpc>
                <a:spcPct val="100000"/>
              </a:lnSpc>
              <a:spcBef>
                <a:spcPct val="0"/>
              </a:spcBef>
              <a:buNone/>
            </a:pPr>
            <a:r>
              <a:rPr lang="en-US" altLang="en-US" sz="2000" dirty="0">
                <a:solidFill>
                  <a:schemeClr val="tx1"/>
                </a:solidFill>
                <a:latin typeface="Georgia" panose="02040502050405020303" pitchFamily="18" charset="0"/>
                <a:cs typeface="Calibri" panose="020F0502020204030204" pitchFamily="34" charset="0"/>
              </a:rPr>
              <a:t>Air at </a:t>
            </a:r>
            <a:r>
              <a:rPr lang="en-US" sz="2000" dirty="0">
                <a:latin typeface="Georgia" panose="02040502050405020303" pitchFamily="18" charset="0"/>
              </a:rPr>
              <a:t>90 °F, </a:t>
            </a:r>
            <a:r>
              <a:rPr lang="en-US" sz="2000" dirty="0">
                <a:solidFill>
                  <a:schemeClr val="accent1"/>
                </a:solidFill>
                <a:latin typeface="Georgia" panose="02040502050405020303" pitchFamily="18" charset="0"/>
              </a:rPr>
              <a:t>90% Humidity </a:t>
            </a:r>
            <a:endParaRPr lang="en-US" altLang="en-US" sz="2000" dirty="0">
              <a:solidFill>
                <a:schemeClr val="accent1"/>
              </a:solidFill>
              <a:latin typeface="Georgia" panose="02040502050405020303" pitchFamily="18" charset="0"/>
              <a:cs typeface="Calibri" panose="020F0502020204030204" pitchFamily="34" charset="0"/>
            </a:endParaRPr>
          </a:p>
          <a:p>
            <a:pPr algn="ctr">
              <a:lnSpc>
                <a:spcPct val="100000"/>
              </a:lnSpc>
              <a:spcBef>
                <a:spcPct val="0"/>
              </a:spcBef>
              <a:buNone/>
            </a:pPr>
            <a:r>
              <a:rPr lang="en-US" sz="2000" dirty="0">
                <a:latin typeface="Georgia" panose="02040502050405020303" pitchFamily="18" charset="0"/>
              </a:rPr>
              <a:t>4*10</a:t>
            </a:r>
            <a:r>
              <a:rPr lang="en-US" sz="2000" baseline="30000" dirty="0">
                <a:latin typeface="Georgia" panose="02040502050405020303" pitchFamily="18" charset="0"/>
              </a:rPr>
              <a:t>4</a:t>
            </a:r>
            <a:r>
              <a:rPr lang="en-US" sz="2000" dirty="0">
                <a:latin typeface="Georgia" panose="02040502050405020303" pitchFamily="18" charset="0"/>
              </a:rPr>
              <a:t> m</a:t>
            </a:r>
            <a:r>
              <a:rPr lang="en-US" sz="2000" baseline="30000" dirty="0">
                <a:latin typeface="Georgia" panose="02040502050405020303" pitchFamily="18" charset="0"/>
              </a:rPr>
              <a:t>3</a:t>
            </a:r>
            <a:r>
              <a:rPr lang="en-US" sz="2000" dirty="0">
                <a:latin typeface="Georgia" panose="02040502050405020303" pitchFamily="18" charset="0"/>
              </a:rPr>
              <a:t>/min</a:t>
            </a:r>
            <a:endParaRPr lang="en-US" altLang="en-US" sz="2000" dirty="0">
              <a:solidFill>
                <a:schemeClr val="tx1"/>
              </a:solidFill>
              <a:latin typeface="Georgia" panose="02040502050405020303" pitchFamily="18" charset="0"/>
              <a:cs typeface="Calibri" panose="020F0502020204030204" pitchFamily="34" charset="0"/>
            </a:endParaRPr>
          </a:p>
        </p:txBody>
      </p:sp>
      <p:grpSp>
        <p:nvGrpSpPr>
          <p:cNvPr id="25" name="Group 24">
            <a:extLst>
              <a:ext uri="{FF2B5EF4-FFF2-40B4-BE49-F238E27FC236}">
                <a16:creationId xmlns:a16="http://schemas.microsoft.com/office/drawing/2014/main" id="{892EA038-D205-69E6-CB97-D66C6B7196E2}"/>
              </a:ext>
            </a:extLst>
          </p:cNvPr>
          <p:cNvGrpSpPr/>
          <p:nvPr/>
        </p:nvGrpSpPr>
        <p:grpSpPr>
          <a:xfrm>
            <a:off x="3559024" y="914152"/>
            <a:ext cx="1227020" cy="895990"/>
            <a:chOff x="4106765" y="2200647"/>
            <a:chExt cx="3159450" cy="1228351"/>
          </a:xfrm>
        </p:grpSpPr>
        <p:sp>
          <p:nvSpPr>
            <p:cNvPr id="5" name="Rectangle 4">
              <a:extLst>
                <a:ext uri="{FF2B5EF4-FFF2-40B4-BE49-F238E27FC236}">
                  <a16:creationId xmlns:a16="http://schemas.microsoft.com/office/drawing/2014/main" id="{74A185B8-7AD5-E667-5E8F-1880ACD1EDEA}"/>
                </a:ext>
              </a:extLst>
            </p:cNvPr>
            <p:cNvSpPr/>
            <p:nvPr/>
          </p:nvSpPr>
          <p:spPr>
            <a:xfrm>
              <a:off x="4106765" y="2200647"/>
              <a:ext cx="3159450" cy="1228351"/>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2FBDB2B5-53B0-890B-CD3D-CECE279E7D61}"/>
                </a:ext>
              </a:extLst>
            </p:cNvPr>
            <p:cNvSpPr txBox="1"/>
            <p:nvPr/>
          </p:nvSpPr>
          <p:spPr>
            <a:xfrm>
              <a:off x="4174155" y="2539847"/>
              <a:ext cx="3092060" cy="506333"/>
            </a:xfrm>
            <a:prstGeom prst="rect">
              <a:avLst/>
            </a:prstGeom>
            <a:noFill/>
          </p:spPr>
          <p:txBody>
            <a:bodyPr wrap="square" rtlCol="0" anchor="ctr">
              <a:spAutoFit/>
            </a:bodyPr>
            <a:lstStyle/>
            <a:p>
              <a:pPr algn="ctr"/>
              <a:r>
                <a:rPr lang="en-US" i="1" dirty="0"/>
                <a:t>Cooler</a:t>
              </a:r>
            </a:p>
          </p:txBody>
        </p:sp>
      </p:grpSp>
      <p:sp>
        <p:nvSpPr>
          <p:cNvPr id="32" name="TextBox 26">
            <a:extLst>
              <a:ext uri="{FF2B5EF4-FFF2-40B4-BE49-F238E27FC236}">
                <a16:creationId xmlns:a16="http://schemas.microsoft.com/office/drawing/2014/main" id="{BB57CB2E-9A65-DCF0-37FD-147ED013012F}"/>
              </a:ext>
            </a:extLst>
          </p:cNvPr>
          <p:cNvSpPr txBox="1">
            <a:spLocks noChangeArrowheads="1"/>
          </p:cNvSpPr>
          <p:nvPr/>
        </p:nvSpPr>
        <p:spPr bwMode="auto">
          <a:xfrm>
            <a:off x="9033372" y="1614780"/>
            <a:ext cx="26965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a:lnSpc>
                <a:spcPct val="100000"/>
              </a:lnSpc>
              <a:spcBef>
                <a:spcPct val="0"/>
              </a:spcBef>
              <a:buNone/>
            </a:pPr>
            <a:r>
              <a:rPr lang="en-US" altLang="en-US" sz="2000" dirty="0">
                <a:solidFill>
                  <a:schemeClr val="tx1"/>
                </a:solidFill>
                <a:latin typeface="Georgia" panose="02040502050405020303" pitchFamily="18" charset="0"/>
                <a:cs typeface="Calibri" panose="020F0502020204030204" pitchFamily="34" charset="0"/>
              </a:rPr>
              <a:t>Air at 68</a:t>
            </a:r>
            <a:r>
              <a:rPr lang="en-US" sz="2000" dirty="0">
                <a:latin typeface="Georgia" panose="02040502050405020303" pitchFamily="18" charset="0"/>
              </a:rPr>
              <a:t> °F, </a:t>
            </a:r>
            <a:r>
              <a:rPr lang="en-US" sz="2000" dirty="0">
                <a:solidFill>
                  <a:schemeClr val="accent1"/>
                </a:solidFill>
                <a:latin typeface="Georgia" panose="02040502050405020303" pitchFamily="18" charset="0"/>
              </a:rPr>
              <a:t>50% RH</a:t>
            </a:r>
            <a:r>
              <a:rPr lang="en-US" sz="2000" dirty="0">
                <a:latin typeface="Georgia" panose="02040502050405020303" pitchFamily="18" charset="0"/>
              </a:rPr>
              <a:t> </a:t>
            </a:r>
            <a:endParaRPr lang="en-US" altLang="en-US" sz="2000" dirty="0">
              <a:solidFill>
                <a:schemeClr val="tx1"/>
              </a:solidFill>
              <a:latin typeface="Georgia" panose="02040502050405020303" pitchFamily="18" charset="0"/>
              <a:cs typeface="Calibri" panose="020F0502020204030204" pitchFamily="34" charset="0"/>
            </a:endParaRPr>
          </a:p>
          <a:p>
            <a:pPr algn="ctr">
              <a:lnSpc>
                <a:spcPct val="100000"/>
              </a:lnSpc>
              <a:spcBef>
                <a:spcPct val="0"/>
              </a:spcBef>
              <a:buNone/>
            </a:pPr>
            <a:r>
              <a:rPr lang="en-US" sz="2000" dirty="0">
                <a:latin typeface="Georgia" panose="02040502050405020303" pitchFamily="18" charset="0"/>
              </a:rPr>
              <a:t>4*10</a:t>
            </a:r>
            <a:r>
              <a:rPr lang="en-US" sz="2000" baseline="30000" dirty="0">
                <a:latin typeface="Georgia" panose="02040502050405020303" pitchFamily="18" charset="0"/>
              </a:rPr>
              <a:t>4</a:t>
            </a:r>
            <a:r>
              <a:rPr lang="en-US" sz="2000" dirty="0">
                <a:latin typeface="Georgia" panose="02040502050405020303" pitchFamily="18" charset="0"/>
              </a:rPr>
              <a:t> m</a:t>
            </a:r>
            <a:r>
              <a:rPr lang="en-US" sz="2000" baseline="30000" dirty="0">
                <a:latin typeface="Georgia" panose="02040502050405020303" pitchFamily="18" charset="0"/>
              </a:rPr>
              <a:t>3</a:t>
            </a:r>
            <a:r>
              <a:rPr lang="en-US" sz="2000" dirty="0">
                <a:latin typeface="Georgia" panose="02040502050405020303" pitchFamily="18" charset="0"/>
              </a:rPr>
              <a:t>/min</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33" name="TextBox 26">
            <a:extLst>
              <a:ext uri="{FF2B5EF4-FFF2-40B4-BE49-F238E27FC236}">
                <a16:creationId xmlns:a16="http://schemas.microsoft.com/office/drawing/2014/main" id="{B4DDAADF-803B-AAD6-3B9E-A96128B7D168}"/>
              </a:ext>
            </a:extLst>
          </p:cNvPr>
          <p:cNvSpPr txBox="1">
            <a:spLocks noChangeArrowheads="1"/>
          </p:cNvSpPr>
          <p:nvPr/>
        </p:nvSpPr>
        <p:spPr bwMode="auto">
          <a:xfrm>
            <a:off x="2758695" y="5187664"/>
            <a:ext cx="1986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Water at 45</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34" name="TextBox 26">
            <a:extLst>
              <a:ext uri="{FF2B5EF4-FFF2-40B4-BE49-F238E27FC236}">
                <a16:creationId xmlns:a16="http://schemas.microsoft.com/office/drawing/2014/main" id="{B73F2E06-3CA2-4DA8-8E5A-96A620A5922B}"/>
              </a:ext>
            </a:extLst>
          </p:cNvPr>
          <p:cNvSpPr txBox="1">
            <a:spLocks noChangeArrowheads="1"/>
          </p:cNvSpPr>
          <p:nvPr/>
        </p:nvSpPr>
        <p:spPr bwMode="auto">
          <a:xfrm>
            <a:off x="7210298" y="5119343"/>
            <a:ext cx="19764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Water at 60</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36" name="TextBox 35">
            <a:extLst>
              <a:ext uri="{FF2B5EF4-FFF2-40B4-BE49-F238E27FC236}">
                <a16:creationId xmlns:a16="http://schemas.microsoft.com/office/drawing/2014/main" id="{52D27568-8ABF-D5CD-0EF8-1A257B6C6F86}"/>
              </a:ext>
            </a:extLst>
          </p:cNvPr>
          <p:cNvSpPr txBox="1"/>
          <p:nvPr/>
        </p:nvSpPr>
        <p:spPr>
          <a:xfrm>
            <a:off x="3011033" y="5588149"/>
            <a:ext cx="1741837" cy="369332"/>
          </a:xfrm>
          <a:prstGeom prst="rect">
            <a:avLst/>
          </a:prstGeom>
          <a:noFill/>
        </p:spPr>
        <p:txBody>
          <a:bodyPr wrap="square">
            <a:spAutoFit/>
          </a:bodyPr>
          <a:lstStyle/>
          <a:p>
            <a:pPr eaLnBrk="1" hangingPunct="1">
              <a:lnSpc>
                <a:spcPct val="100000"/>
              </a:lnSpc>
              <a:spcBef>
                <a:spcPct val="0"/>
              </a:spcBef>
              <a:buFontTx/>
              <a:buNone/>
            </a:pP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sp>
        <p:nvSpPr>
          <p:cNvPr id="37" name="TextBox 36">
            <a:extLst>
              <a:ext uri="{FF2B5EF4-FFF2-40B4-BE49-F238E27FC236}">
                <a16:creationId xmlns:a16="http://schemas.microsoft.com/office/drawing/2014/main" id="{2E2E6D5E-252B-E93D-4CC6-720C31EE132F}"/>
              </a:ext>
            </a:extLst>
          </p:cNvPr>
          <p:cNvSpPr txBox="1"/>
          <p:nvPr/>
        </p:nvSpPr>
        <p:spPr>
          <a:xfrm>
            <a:off x="7647306" y="5454144"/>
            <a:ext cx="1741837" cy="369332"/>
          </a:xfrm>
          <a:prstGeom prst="rect">
            <a:avLst/>
          </a:prstGeom>
          <a:noFill/>
        </p:spPr>
        <p:txBody>
          <a:bodyPr wrap="square">
            <a:spAutoFit/>
          </a:bodyPr>
          <a:lstStyle/>
          <a:p>
            <a:pPr eaLnBrk="1" hangingPunct="1">
              <a:lnSpc>
                <a:spcPct val="100000"/>
              </a:lnSpc>
              <a:spcBef>
                <a:spcPct val="0"/>
              </a:spcBef>
              <a:buFontTx/>
              <a:buNone/>
            </a:pP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grpSp>
        <p:nvGrpSpPr>
          <p:cNvPr id="2" name="Group 1">
            <a:extLst>
              <a:ext uri="{FF2B5EF4-FFF2-40B4-BE49-F238E27FC236}">
                <a16:creationId xmlns:a16="http://schemas.microsoft.com/office/drawing/2014/main" id="{543343D3-E52C-E223-9881-2DA4E029EE36}"/>
              </a:ext>
            </a:extLst>
          </p:cNvPr>
          <p:cNvGrpSpPr/>
          <p:nvPr/>
        </p:nvGrpSpPr>
        <p:grpSpPr>
          <a:xfrm>
            <a:off x="8935783" y="1143405"/>
            <a:ext cx="2388128" cy="437484"/>
            <a:chOff x="7731973" y="1061902"/>
            <a:chExt cx="2388128" cy="437484"/>
          </a:xfrm>
        </p:grpSpPr>
        <p:cxnSp>
          <p:nvCxnSpPr>
            <p:cNvPr id="10" name="Straight Arrow Connector 9">
              <a:extLst>
                <a:ext uri="{FF2B5EF4-FFF2-40B4-BE49-F238E27FC236}">
                  <a16:creationId xmlns:a16="http://schemas.microsoft.com/office/drawing/2014/main" id="{9C953D2C-63A2-E559-05AE-06738FA772D2}"/>
                </a:ext>
              </a:extLst>
            </p:cNvPr>
            <p:cNvCxnSpPr>
              <a:cxnSpLocks/>
            </p:cNvCxnSpPr>
            <p:nvPr/>
          </p:nvCxnSpPr>
          <p:spPr bwMode="auto">
            <a:xfrm>
              <a:off x="7731973" y="1264736"/>
              <a:ext cx="2388128"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Oval 39">
              <a:extLst>
                <a:ext uri="{FF2B5EF4-FFF2-40B4-BE49-F238E27FC236}">
                  <a16:creationId xmlns:a16="http://schemas.microsoft.com/office/drawing/2014/main" id="{18000791-4E2C-53C8-CE2B-6A19D88CF267}"/>
                </a:ext>
              </a:extLst>
            </p:cNvPr>
            <p:cNvSpPr/>
            <p:nvPr/>
          </p:nvSpPr>
          <p:spPr bwMode="auto">
            <a:xfrm>
              <a:off x="8661550" y="1061902"/>
              <a:ext cx="441225" cy="437484"/>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2</a:t>
              </a:r>
            </a:p>
          </p:txBody>
        </p:sp>
      </p:grpSp>
      <p:grpSp>
        <p:nvGrpSpPr>
          <p:cNvPr id="3" name="Group 11">
            <a:extLst>
              <a:ext uri="{FF2B5EF4-FFF2-40B4-BE49-F238E27FC236}">
                <a16:creationId xmlns:a16="http://schemas.microsoft.com/office/drawing/2014/main" id="{BD2CD5B2-A4C6-A18C-29B5-A8A6CB6EC286}"/>
              </a:ext>
            </a:extLst>
          </p:cNvPr>
          <p:cNvGrpSpPr>
            <a:grpSpLocks/>
          </p:cNvGrpSpPr>
          <p:nvPr/>
        </p:nvGrpSpPr>
        <p:grpSpPr bwMode="auto">
          <a:xfrm>
            <a:off x="2473505" y="4712744"/>
            <a:ext cx="2692928" cy="437484"/>
            <a:chOff x="457200" y="2876033"/>
            <a:chExt cx="2844800" cy="246677"/>
          </a:xfrm>
        </p:grpSpPr>
        <p:cxnSp>
          <p:nvCxnSpPr>
            <p:cNvPr id="4" name="Straight Arrow Connector 3">
              <a:extLst>
                <a:ext uri="{FF2B5EF4-FFF2-40B4-BE49-F238E27FC236}">
                  <a16:creationId xmlns:a16="http://schemas.microsoft.com/office/drawing/2014/main" id="{03D6099B-679F-975A-3CF4-2C780DB3979B}"/>
                </a:ext>
              </a:extLst>
            </p:cNvPr>
            <p:cNvCxnSpPr/>
            <p:nvPr/>
          </p:nvCxnSpPr>
          <p:spPr>
            <a:xfrm>
              <a:off x="457200" y="2988318"/>
              <a:ext cx="28448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51D9748A-DC0A-E2A4-7D4E-6C79C823A0E5}"/>
                </a:ext>
              </a:extLst>
            </p:cNvPr>
            <p:cNvSpPr/>
            <p:nvPr/>
          </p:nvSpPr>
          <p:spPr>
            <a:xfrm>
              <a:off x="1620837" y="2876033"/>
              <a:ext cx="466109" cy="246677"/>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3</a:t>
              </a:r>
            </a:p>
          </p:txBody>
        </p:sp>
      </p:grpSp>
      <p:grpSp>
        <p:nvGrpSpPr>
          <p:cNvPr id="12" name="Group 11">
            <a:extLst>
              <a:ext uri="{FF2B5EF4-FFF2-40B4-BE49-F238E27FC236}">
                <a16:creationId xmlns:a16="http://schemas.microsoft.com/office/drawing/2014/main" id="{C490A2D1-B05A-2CBB-3D93-4F2C8C46AB22}"/>
              </a:ext>
            </a:extLst>
          </p:cNvPr>
          <p:cNvGrpSpPr/>
          <p:nvPr/>
        </p:nvGrpSpPr>
        <p:grpSpPr>
          <a:xfrm>
            <a:off x="5166434" y="4423408"/>
            <a:ext cx="1841457" cy="895990"/>
            <a:chOff x="4106765" y="2200647"/>
            <a:chExt cx="3159450" cy="1228351"/>
          </a:xfrm>
        </p:grpSpPr>
        <p:sp>
          <p:nvSpPr>
            <p:cNvPr id="14" name="Rectangle 13">
              <a:extLst>
                <a:ext uri="{FF2B5EF4-FFF2-40B4-BE49-F238E27FC236}">
                  <a16:creationId xmlns:a16="http://schemas.microsoft.com/office/drawing/2014/main" id="{3AE80588-6E38-18BA-FF91-EAFA1D91438F}"/>
                </a:ext>
              </a:extLst>
            </p:cNvPr>
            <p:cNvSpPr/>
            <p:nvPr/>
          </p:nvSpPr>
          <p:spPr>
            <a:xfrm>
              <a:off x="4106765" y="2200647"/>
              <a:ext cx="3159450" cy="1228351"/>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4CAD5AAD-1D1D-EEBC-AFBC-4BB001B68118}"/>
                </a:ext>
              </a:extLst>
            </p:cNvPr>
            <p:cNvSpPr txBox="1"/>
            <p:nvPr/>
          </p:nvSpPr>
          <p:spPr>
            <a:xfrm>
              <a:off x="4353995" y="2561656"/>
              <a:ext cx="2664988" cy="506333"/>
            </a:xfrm>
            <a:prstGeom prst="rect">
              <a:avLst/>
            </a:prstGeom>
            <a:noFill/>
          </p:spPr>
          <p:txBody>
            <a:bodyPr wrap="square" rtlCol="0" anchor="ctr">
              <a:spAutoFit/>
            </a:bodyPr>
            <a:lstStyle/>
            <a:p>
              <a:pPr algn="ctr"/>
              <a:r>
                <a:rPr lang="en-US" i="1" dirty="0"/>
                <a:t>Heater</a:t>
              </a:r>
            </a:p>
          </p:txBody>
        </p:sp>
      </p:grpSp>
      <p:grpSp>
        <p:nvGrpSpPr>
          <p:cNvPr id="17" name="Group 16">
            <a:extLst>
              <a:ext uri="{FF2B5EF4-FFF2-40B4-BE49-F238E27FC236}">
                <a16:creationId xmlns:a16="http://schemas.microsoft.com/office/drawing/2014/main" id="{FF9ECF0C-1A0F-011E-6E2F-4725B44F602E}"/>
              </a:ext>
            </a:extLst>
          </p:cNvPr>
          <p:cNvGrpSpPr/>
          <p:nvPr/>
        </p:nvGrpSpPr>
        <p:grpSpPr>
          <a:xfrm>
            <a:off x="7007890" y="4693141"/>
            <a:ext cx="2388128" cy="437484"/>
            <a:chOff x="7731973" y="1061902"/>
            <a:chExt cx="2388128" cy="437484"/>
          </a:xfrm>
        </p:grpSpPr>
        <p:cxnSp>
          <p:nvCxnSpPr>
            <p:cNvPr id="18" name="Straight Arrow Connector 17">
              <a:extLst>
                <a:ext uri="{FF2B5EF4-FFF2-40B4-BE49-F238E27FC236}">
                  <a16:creationId xmlns:a16="http://schemas.microsoft.com/office/drawing/2014/main" id="{347EA62E-CAD8-2846-1692-6489B19909B4}"/>
                </a:ext>
              </a:extLst>
            </p:cNvPr>
            <p:cNvCxnSpPr>
              <a:cxnSpLocks/>
            </p:cNvCxnSpPr>
            <p:nvPr/>
          </p:nvCxnSpPr>
          <p:spPr bwMode="auto">
            <a:xfrm>
              <a:off x="7731973" y="1264736"/>
              <a:ext cx="2388128"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Oval 19">
              <a:extLst>
                <a:ext uri="{FF2B5EF4-FFF2-40B4-BE49-F238E27FC236}">
                  <a16:creationId xmlns:a16="http://schemas.microsoft.com/office/drawing/2014/main" id="{33968778-87FC-D3C1-C53B-E97ABA431292}"/>
                </a:ext>
              </a:extLst>
            </p:cNvPr>
            <p:cNvSpPr/>
            <p:nvPr/>
          </p:nvSpPr>
          <p:spPr bwMode="auto">
            <a:xfrm>
              <a:off x="8661550" y="1061902"/>
              <a:ext cx="441225" cy="437484"/>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4</a:t>
              </a:r>
            </a:p>
          </p:txBody>
        </p:sp>
      </p:grpSp>
      <p:sp>
        <p:nvSpPr>
          <p:cNvPr id="50" name="Freeform 201">
            <a:extLst>
              <a:ext uri="{FF2B5EF4-FFF2-40B4-BE49-F238E27FC236}">
                <a16:creationId xmlns:a16="http://schemas.microsoft.com/office/drawing/2014/main" id="{A224894C-0E83-21A9-E148-B99E1456B5E1}"/>
              </a:ext>
            </a:extLst>
          </p:cNvPr>
          <p:cNvSpPr>
            <a:spLocks/>
          </p:cNvSpPr>
          <p:nvPr/>
        </p:nvSpPr>
        <p:spPr bwMode="auto">
          <a:xfrm>
            <a:off x="6016399" y="4194718"/>
            <a:ext cx="122465" cy="228697"/>
          </a:xfrm>
          <a:custGeom>
            <a:avLst/>
            <a:gdLst>
              <a:gd name="T0" fmla="*/ 2147483646 w 142"/>
              <a:gd name="T1" fmla="*/ 2147483646 h 236"/>
              <a:gd name="T2" fmla="*/ 0 w 142"/>
              <a:gd name="T3" fmla="*/ 0 h 236"/>
              <a:gd name="T4" fmla="*/ 2147483646 w 142"/>
              <a:gd name="T5" fmla="*/ 2147483646 h 236"/>
              <a:gd name="T6" fmla="*/ 2147483646 w 142"/>
              <a:gd name="T7" fmla="*/ 0 h 236"/>
              <a:gd name="T8" fmla="*/ 2147483646 w 142"/>
              <a:gd name="T9" fmla="*/ 2147483646 h 236"/>
              <a:gd name="T10" fmla="*/ 0 60000 65536"/>
              <a:gd name="T11" fmla="*/ 0 60000 65536"/>
              <a:gd name="T12" fmla="*/ 0 60000 65536"/>
              <a:gd name="T13" fmla="*/ 0 60000 65536"/>
              <a:gd name="T14" fmla="*/ 0 60000 65536"/>
              <a:gd name="T15" fmla="*/ 0 w 142"/>
              <a:gd name="T16" fmla="*/ 0 h 236"/>
              <a:gd name="T17" fmla="*/ 142 w 142"/>
              <a:gd name="T18" fmla="*/ 236 h 236"/>
            </a:gdLst>
            <a:ahLst/>
            <a:cxnLst>
              <a:cxn ang="T10">
                <a:pos x="T0" y="T1"/>
              </a:cxn>
              <a:cxn ang="T11">
                <a:pos x="T2" y="T3"/>
              </a:cxn>
              <a:cxn ang="T12">
                <a:pos x="T4" y="T5"/>
              </a:cxn>
              <a:cxn ang="T13">
                <a:pos x="T6" y="T7"/>
              </a:cxn>
              <a:cxn ang="T14">
                <a:pos x="T8" y="T9"/>
              </a:cxn>
            </a:cxnLst>
            <a:rect l="T15" t="T16" r="T17" b="T18"/>
            <a:pathLst>
              <a:path w="142" h="236">
                <a:moveTo>
                  <a:pt x="71" y="236"/>
                </a:moveTo>
                <a:lnTo>
                  <a:pt x="0" y="0"/>
                </a:lnTo>
                <a:lnTo>
                  <a:pt x="71" y="46"/>
                </a:lnTo>
                <a:lnTo>
                  <a:pt x="142" y="0"/>
                </a:lnTo>
                <a:lnTo>
                  <a:pt x="71" y="236"/>
                </a:lnTo>
                <a:close/>
              </a:path>
            </a:pathLst>
          </a:custGeom>
          <a:solidFill>
            <a:schemeClr val="tx1"/>
          </a:solidFill>
          <a:ln w="19050">
            <a:solidFill>
              <a:schemeClr val="tx1"/>
            </a:solidFill>
            <a:round/>
            <a:headEnd/>
            <a:tailEnd/>
          </a:ln>
        </p:spPr>
        <p:txBody>
          <a:bodyPr/>
          <a:lstStyle/>
          <a:p>
            <a:endParaRPr lang="en-US"/>
          </a:p>
        </p:txBody>
      </p:sp>
      <p:grpSp>
        <p:nvGrpSpPr>
          <p:cNvPr id="11" name="Group 10">
            <a:extLst>
              <a:ext uri="{FF2B5EF4-FFF2-40B4-BE49-F238E27FC236}">
                <a16:creationId xmlns:a16="http://schemas.microsoft.com/office/drawing/2014/main" id="{416B1F5B-24EC-7785-F7E2-F7E866214227}"/>
              </a:ext>
            </a:extLst>
          </p:cNvPr>
          <p:cNvGrpSpPr/>
          <p:nvPr/>
        </p:nvGrpSpPr>
        <p:grpSpPr>
          <a:xfrm>
            <a:off x="7332665" y="928440"/>
            <a:ext cx="1591720" cy="895990"/>
            <a:chOff x="4106765" y="2200647"/>
            <a:chExt cx="3159450" cy="1228351"/>
          </a:xfrm>
        </p:grpSpPr>
        <p:sp>
          <p:nvSpPr>
            <p:cNvPr id="13" name="Rectangle 12">
              <a:extLst>
                <a:ext uri="{FF2B5EF4-FFF2-40B4-BE49-F238E27FC236}">
                  <a16:creationId xmlns:a16="http://schemas.microsoft.com/office/drawing/2014/main" id="{157B8C5E-629A-4677-B3FD-88AA5AFCFFA8}"/>
                </a:ext>
              </a:extLst>
            </p:cNvPr>
            <p:cNvSpPr/>
            <p:nvPr/>
          </p:nvSpPr>
          <p:spPr>
            <a:xfrm>
              <a:off x="4106765" y="2200647"/>
              <a:ext cx="3159450" cy="1228351"/>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C26CF829-F890-F534-6FF2-1EEC4DA661E4}"/>
                </a:ext>
              </a:extLst>
            </p:cNvPr>
            <p:cNvSpPr txBox="1"/>
            <p:nvPr/>
          </p:nvSpPr>
          <p:spPr>
            <a:xfrm>
              <a:off x="4176279" y="2349976"/>
              <a:ext cx="3089936" cy="886083"/>
            </a:xfrm>
            <a:prstGeom prst="rect">
              <a:avLst/>
            </a:prstGeom>
            <a:noFill/>
          </p:spPr>
          <p:txBody>
            <a:bodyPr wrap="square" rtlCol="0" anchor="ctr">
              <a:spAutoFit/>
            </a:bodyPr>
            <a:lstStyle/>
            <a:p>
              <a:pPr algn="ctr"/>
              <a:r>
                <a:rPr lang="en-US" i="1" dirty="0"/>
                <a:t>Condenser</a:t>
              </a:r>
              <a:br>
                <a:rPr lang="en-US" i="1" dirty="0"/>
              </a:br>
              <a:r>
                <a:rPr lang="en-US" i="1" dirty="0"/>
                <a:t>68°F</a:t>
              </a:r>
            </a:p>
          </p:txBody>
        </p:sp>
      </p:grpSp>
      <p:cxnSp>
        <p:nvCxnSpPr>
          <p:cNvPr id="28" name="Straight Arrow Connector 27">
            <a:extLst>
              <a:ext uri="{FF2B5EF4-FFF2-40B4-BE49-F238E27FC236}">
                <a16:creationId xmlns:a16="http://schemas.microsoft.com/office/drawing/2014/main" id="{D4B6FC72-9A35-4165-C2DF-2B12F785FF71}"/>
              </a:ext>
            </a:extLst>
          </p:cNvPr>
          <p:cNvCxnSpPr>
            <a:cxnSpLocks/>
            <a:stCxn id="24" idx="3"/>
            <a:endCxn id="13" idx="1"/>
          </p:cNvCxnSpPr>
          <p:nvPr/>
        </p:nvCxnSpPr>
        <p:spPr bwMode="auto">
          <a:xfrm>
            <a:off x="4786044" y="1346239"/>
            <a:ext cx="2546621" cy="30196"/>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7" name="Oval 26">
            <a:extLst>
              <a:ext uri="{FF2B5EF4-FFF2-40B4-BE49-F238E27FC236}">
                <a16:creationId xmlns:a16="http://schemas.microsoft.com/office/drawing/2014/main" id="{A9A035B9-E67C-E9B0-334A-34D26980F741}"/>
              </a:ext>
            </a:extLst>
          </p:cNvPr>
          <p:cNvSpPr/>
          <p:nvPr/>
        </p:nvSpPr>
        <p:spPr bwMode="auto">
          <a:xfrm>
            <a:off x="5817233" y="1162800"/>
            <a:ext cx="398462" cy="409575"/>
          </a:xfrm>
          <a:prstGeom prst="ellipse">
            <a:avLst/>
          </a:prstGeom>
          <a:solidFill>
            <a:srgbClr val="FFFFFF"/>
          </a:solid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1a</a:t>
            </a:r>
          </a:p>
        </p:txBody>
      </p:sp>
      <p:sp>
        <p:nvSpPr>
          <p:cNvPr id="43" name="Freeform 203">
            <a:extLst>
              <a:ext uri="{FF2B5EF4-FFF2-40B4-BE49-F238E27FC236}">
                <a16:creationId xmlns:a16="http://schemas.microsoft.com/office/drawing/2014/main" id="{4C05904D-0AFF-4244-927D-05885F298B18}"/>
              </a:ext>
            </a:extLst>
          </p:cNvPr>
          <p:cNvSpPr>
            <a:spLocks/>
          </p:cNvSpPr>
          <p:nvPr/>
        </p:nvSpPr>
        <p:spPr bwMode="auto">
          <a:xfrm rot="5400000">
            <a:off x="7105967" y="2277027"/>
            <a:ext cx="996950" cy="84138"/>
          </a:xfrm>
          <a:custGeom>
            <a:avLst/>
            <a:gdLst>
              <a:gd name="T0" fmla="*/ 2147483646 w 893"/>
              <a:gd name="T1" fmla="*/ 2147483646 h 60"/>
              <a:gd name="T2" fmla="*/ 2147483646 w 893"/>
              <a:gd name="T3" fmla="*/ 2147483646 h 60"/>
              <a:gd name="T4" fmla="*/ 2147483646 w 893"/>
              <a:gd name="T5" fmla="*/ 2147483646 h 60"/>
              <a:gd name="T6" fmla="*/ 2147483646 w 893"/>
              <a:gd name="T7" fmla="*/ 2147483646 h 60"/>
              <a:gd name="T8" fmla="*/ 2147483646 w 893"/>
              <a:gd name="T9" fmla="*/ 0 h 60"/>
              <a:gd name="T10" fmla="*/ 2147483646 w 893"/>
              <a:gd name="T11" fmla="*/ 2147483646 h 60"/>
              <a:gd name="T12" fmla="*/ 2147483646 w 893"/>
              <a:gd name="T13" fmla="*/ 2147483646 h 60"/>
              <a:gd name="T14" fmla="*/ 2147483646 w 893"/>
              <a:gd name="T15" fmla="*/ 2147483646 h 60"/>
              <a:gd name="T16" fmla="*/ 2147483646 w 893"/>
              <a:gd name="T17" fmla="*/ 2147483646 h 60"/>
              <a:gd name="T18" fmla="*/ 2147483646 w 893"/>
              <a:gd name="T19" fmla="*/ 2147483646 h 60"/>
              <a:gd name="T20" fmla="*/ 2147483646 w 893"/>
              <a:gd name="T21" fmla="*/ 2147483646 h 60"/>
              <a:gd name="T22" fmla="*/ 2147483646 w 893"/>
              <a:gd name="T23" fmla="*/ 2147483646 h 60"/>
              <a:gd name="T24" fmla="*/ 2147483646 w 893"/>
              <a:gd name="T25" fmla="*/ 2147483646 h 60"/>
              <a:gd name="T26" fmla="*/ 2147483646 w 893"/>
              <a:gd name="T27" fmla="*/ 2147483646 h 60"/>
              <a:gd name="T28" fmla="*/ 2147483646 w 893"/>
              <a:gd name="T29" fmla="*/ 2147483646 h 60"/>
              <a:gd name="T30" fmla="*/ 2147483646 w 893"/>
              <a:gd name="T31" fmla="*/ 2147483646 h 60"/>
              <a:gd name="T32" fmla="*/ 2147483646 w 893"/>
              <a:gd name="T33" fmla="*/ 2147483646 h 60"/>
              <a:gd name="T34" fmla="*/ 2147483646 w 893"/>
              <a:gd name="T35" fmla="*/ 0 h 60"/>
              <a:gd name="T36" fmla="*/ 2147483646 w 893"/>
              <a:gd name="T37" fmla="*/ 2147483646 h 60"/>
              <a:gd name="T38" fmla="*/ 2147483646 w 893"/>
              <a:gd name="T39" fmla="*/ 2147483646 h 60"/>
              <a:gd name="T40" fmla="*/ 2147483646 w 893"/>
              <a:gd name="T41" fmla="*/ 2147483646 h 60"/>
              <a:gd name="T42" fmla="*/ 2147483646 w 893"/>
              <a:gd name="T43" fmla="*/ 2147483646 h 60"/>
              <a:gd name="T44" fmla="*/ 2147483646 w 893"/>
              <a:gd name="T45" fmla="*/ 2147483646 h 60"/>
              <a:gd name="T46" fmla="*/ 2147483646 w 893"/>
              <a:gd name="T47" fmla="*/ 0 h 60"/>
              <a:gd name="T48" fmla="*/ 2147483646 w 893"/>
              <a:gd name="T49" fmla="*/ 2147483646 h 60"/>
              <a:gd name="T50" fmla="*/ 2147483646 w 893"/>
              <a:gd name="T51" fmla="*/ 2147483646 h 60"/>
              <a:gd name="T52" fmla="*/ 2147483646 w 893"/>
              <a:gd name="T53" fmla="*/ 2147483646 h 60"/>
              <a:gd name="T54" fmla="*/ 2147483646 w 893"/>
              <a:gd name="T55" fmla="*/ 2147483646 h 60"/>
              <a:gd name="T56" fmla="*/ 2147483646 w 893"/>
              <a:gd name="T57" fmla="*/ 2147483646 h 60"/>
              <a:gd name="T58" fmla="*/ 2147483646 w 893"/>
              <a:gd name="T59" fmla="*/ 2147483646 h 60"/>
              <a:gd name="T60" fmla="*/ 2147483646 w 893"/>
              <a:gd name="T61" fmla="*/ 2147483646 h 60"/>
              <a:gd name="T62" fmla="*/ 2147483646 w 893"/>
              <a:gd name="T63" fmla="*/ 2147483646 h 60"/>
              <a:gd name="T64" fmla="*/ 2147483646 w 893"/>
              <a:gd name="T65" fmla="*/ 2147483646 h 60"/>
              <a:gd name="T66" fmla="*/ 2147483646 w 893"/>
              <a:gd name="T67" fmla="*/ 2147483646 h 60"/>
              <a:gd name="T68" fmla="*/ 2147483646 w 893"/>
              <a:gd name="T69" fmla="*/ 2147483646 h 60"/>
              <a:gd name="T70" fmla="*/ 2147483646 w 893"/>
              <a:gd name="T71" fmla="*/ 2147483646 h 60"/>
              <a:gd name="T72" fmla="*/ 2147483646 w 893"/>
              <a:gd name="T73" fmla="*/ 0 h 60"/>
              <a:gd name="T74" fmla="*/ 2147483646 w 893"/>
              <a:gd name="T75" fmla="*/ 2147483646 h 60"/>
              <a:gd name="T76" fmla="*/ 2147483646 w 893"/>
              <a:gd name="T77" fmla="*/ 2147483646 h 60"/>
              <a:gd name="T78" fmla="*/ 2147483646 w 893"/>
              <a:gd name="T79" fmla="*/ 2147483646 h 60"/>
              <a:gd name="T80" fmla="*/ 2147483646 w 893"/>
              <a:gd name="T81" fmla="*/ 2147483646 h 60"/>
              <a:gd name="T82" fmla="*/ 2147483646 w 893"/>
              <a:gd name="T83" fmla="*/ 2147483646 h 60"/>
              <a:gd name="T84" fmla="*/ 2147483646 w 893"/>
              <a:gd name="T85" fmla="*/ 2147483646 h 60"/>
              <a:gd name="T86" fmla="*/ 2147483646 w 893"/>
              <a:gd name="T87" fmla="*/ 2147483646 h 60"/>
              <a:gd name="T88" fmla="*/ 2147483646 w 893"/>
              <a:gd name="T89" fmla="*/ 2147483646 h 60"/>
              <a:gd name="T90" fmla="*/ 2147483646 w 893"/>
              <a:gd name="T91" fmla="*/ 2147483646 h 60"/>
              <a:gd name="T92" fmla="*/ 2147483646 w 893"/>
              <a:gd name="T93" fmla="*/ 2147483646 h 60"/>
              <a:gd name="T94" fmla="*/ 2147483646 w 893"/>
              <a:gd name="T95" fmla="*/ 2147483646 h 60"/>
              <a:gd name="T96" fmla="*/ 2147483646 w 893"/>
              <a:gd name="T97" fmla="*/ 2147483646 h 60"/>
              <a:gd name="T98" fmla="*/ 2147483646 w 893"/>
              <a:gd name="T99" fmla="*/ 0 h 60"/>
              <a:gd name="T100" fmla="*/ 2147483646 w 893"/>
              <a:gd name="T101" fmla="*/ 2147483646 h 60"/>
              <a:gd name="T102" fmla="*/ 2147483646 w 893"/>
              <a:gd name="T103" fmla="*/ 2147483646 h 60"/>
              <a:gd name="T104" fmla="*/ 2147483646 w 893"/>
              <a:gd name="T105" fmla="*/ 2147483646 h 60"/>
              <a:gd name="T106" fmla="*/ 2147483646 w 893"/>
              <a:gd name="T107" fmla="*/ 2147483646 h 60"/>
              <a:gd name="T108" fmla="*/ 2147483646 w 893"/>
              <a:gd name="T109" fmla="*/ 2147483646 h 60"/>
              <a:gd name="T110" fmla="*/ 2147483646 w 893"/>
              <a:gd name="T111" fmla="*/ 0 h 60"/>
              <a:gd name="T112" fmla="*/ 2147483646 w 893"/>
              <a:gd name="T113" fmla="*/ 214748364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3"/>
              <a:gd name="T172" fmla="*/ 0 h 60"/>
              <a:gd name="T173" fmla="*/ 893 w 893"/>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3" h="60">
                <a:moveTo>
                  <a:pt x="0" y="30"/>
                </a:moveTo>
                <a:lnTo>
                  <a:pt x="4" y="37"/>
                </a:lnTo>
                <a:lnTo>
                  <a:pt x="8" y="43"/>
                </a:lnTo>
                <a:lnTo>
                  <a:pt x="11" y="48"/>
                </a:lnTo>
                <a:lnTo>
                  <a:pt x="14" y="52"/>
                </a:lnTo>
                <a:lnTo>
                  <a:pt x="17" y="55"/>
                </a:lnTo>
                <a:lnTo>
                  <a:pt x="20" y="58"/>
                </a:lnTo>
                <a:lnTo>
                  <a:pt x="22" y="59"/>
                </a:lnTo>
                <a:lnTo>
                  <a:pt x="25" y="60"/>
                </a:lnTo>
                <a:lnTo>
                  <a:pt x="27" y="59"/>
                </a:lnTo>
                <a:lnTo>
                  <a:pt x="30" y="58"/>
                </a:lnTo>
                <a:lnTo>
                  <a:pt x="33" y="55"/>
                </a:lnTo>
                <a:lnTo>
                  <a:pt x="36" y="52"/>
                </a:lnTo>
                <a:lnTo>
                  <a:pt x="39" y="48"/>
                </a:lnTo>
                <a:lnTo>
                  <a:pt x="42" y="43"/>
                </a:lnTo>
                <a:lnTo>
                  <a:pt x="46" y="37"/>
                </a:lnTo>
                <a:lnTo>
                  <a:pt x="50" y="30"/>
                </a:lnTo>
                <a:lnTo>
                  <a:pt x="54" y="23"/>
                </a:lnTo>
                <a:lnTo>
                  <a:pt x="57" y="17"/>
                </a:lnTo>
                <a:lnTo>
                  <a:pt x="61" y="11"/>
                </a:lnTo>
                <a:lnTo>
                  <a:pt x="64" y="7"/>
                </a:lnTo>
                <a:lnTo>
                  <a:pt x="67" y="4"/>
                </a:lnTo>
                <a:lnTo>
                  <a:pt x="69" y="2"/>
                </a:lnTo>
                <a:lnTo>
                  <a:pt x="72" y="0"/>
                </a:lnTo>
                <a:lnTo>
                  <a:pt x="74" y="0"/>
                </a:lnTo>
                <a:lnTo>
                  <a:pt x="77" y="0"/>
                </a:lnTo>
                <a:lnTo>
                  <a:pt x="80" y="2"/>
                </a:lnTo>
                <a:lnTo>
                  <a:pt x="82" y="4"/>
                </a:lnTo>
                <a:lnTo>
                  <a:pt x="85" y="7"/>
                </a:lnTo>
                <a:lnTo>
                  <a:pt x="88" y="11"/>
                </a:lnTo>
                <a:lnTo>
                  <a:pt x="92" y="17"/>
                </a:lnTo>
                <a:lnTo>
                  <a:pt x="95" y="23"/>
                </a:lnTo>
                <a:lnTo>
                  <a:pt x="99" y="30"/>
                </a:lnTo>
                <a:lnTo>
                  <a:pt x="103" y="37"/>
                </a:lnTo>
                <a:lnTo>
                  <a:pt x="107" y="43"/>
                </a:lnTo>
                <a:lnTo>
                  <a:pt x="110" y="48"/>
                </a:lnTo>
                <a:lnTo>
                  <a:pt x="113" y="52"/>
                </a:lnTo>
                <a:lnTo>
                  <a:pt x="116" y="55"/>
                </a:lnTo>
                <a:lnTo>
                  <a:pt x="119" y="58"/>
                </a:lnTo>
                <a:lnTo>
                  <a:pt x="122" y="59"/>
                </a:lnTo>
                <a:lnTo>
                  <a:pt x="124" y="60"/>
                </a:lnTo>
                <a:lnTo>
                  <a:pt x="127" y="59"/>
                </a:lnTo>
                <a:lnTo>
                  <a:pt x="129" y="58"/>
                </a:lnTo>
                <a:lnTo>
                  <a:pt x="132" y="55"/>
                </a:lnTo>
                <a:lnTo>
                  <a:pt x="135" y="52"/>
                </a:lnTo>
                <a:lnTo>
                  <a:pt x="138" y="48"/>
                </a:lnTo>
                <a:lnTo>
                  <a:pt x="141" y="43"/>
                </a:lnTo>
                <a:lnTo>
                  <a:pt x="145" y="37"/>
                </a:lnTo>
                <a:lnTo>
                  <a:pt x="149" y="30"/>
                </a:lnTo>
                <a:lnTo>
                  <a:pt x="153" y="23"/>
                </a:lnTo>
                <a:lnTo>
                  <a:pt x="157" y="17"/>
                </a:lnTo>
                <a:lnTo>
                  <a:pt x="160" y="11"/>
                </a:lnTo>
                <a:lnTo>
                  <a:pt x="163" y="7"/>
                </a:lnTo>
                <a:lnTo>
                  <a:pt x="166" y="4"/>
                </a:lnTo>
                <a:lnTo>
                  <a:pt x="169" y="2"/>
                </a:lnTo>
                <a:lnTo>
                  <a:pt x="171" y="0"/>
                </a:lnTo>
                <a:lnTo>
                  <a:pt x="174" y="0"/>
                </a:lnTo>
                <a:lnTo>
                  <a:pt x="176" y="0"/>
                </a:lnTo>
                <a:lnTo>
                  <a:pt x="179" y="2"/>
                </a:lnTo>
                <a:lnTo>
                  <a:pt x="182" y="4"/>
                </a:lnTo>
                <a:lnTo>
                  <a:pt x="184" y="7"/>
                </a:lnTo>
                <a:lnTo>
                  <a:pt x="188" y="11"/>
                </a:lnTo>
                <a:lnTo>
                  <a:pt x="191" y="17"/>
                </a:lnTo>
                <a:lnTo>
                  <a:pt x="195" y="23"/>
                </a:lnTo>
                <a:lnTo>
                  <a:pt x="199" y="30"/>
                </a:lnTo>
                <a:lnTo>
                  <a:pt x="203" y="37"/>
                </a:lnTo>
                <a:lnTo>
                  <a:pt x="206" y="43"/>
                </a:lnTo>
                <a:lnTo>
                  <a:pt x="209" y="48"/>
                </a:lnTo>
                <a:lnTo>
                  <a:pt x="213" y="52"/>
                </a:lnTo>
                <a:lnTo>
                  <a:pt x="215" y="55"/>
                </a:lnTo>
                <a:lnTo>
                  <a:pt x="218" y="58"/>
                </a:lnTo>
                <a:lnTo>
                  <a:pt x="221" y="59"/>
                </a:lnTo>
                <a:lnTo>
                  <a:pt x="223" y="60"/>
                </a:lnTo>
                <a:lnTo>
                  <a:pt x="226" y="59"/>
                </a:lnTo>
                <a:lnTo>
                  <a:pt x="229" y="58"/>
                </a:lnTo>
                <a:lnTo>
                  <a:pt x="231" y="55"/>
                </a:lnTo>
                <a:lnTo>
                  <a:pt x="234" y="52"/>
                </a:lnTo>
                <a:lnTo>
                  <a:pt x="237" y="48"/>
                </a:lnTo>
                <a:lnTo>
                  <a:pt x="241" y="43"/>
                </a:lnTo>
                <a:lnTo>
                  <a:pt x="244" y="37"/>
                </a:lnTo>
                <a:lnTo>
                  <a:pt x="248" y="30"/>
                </a:lnTo>
                <a:lnTo>
                  <a:pt x="252" y="23"/>
                </a:lnTo>
                <a:lnTo>
                  <a:pt x="256" y="17"/>
                </a:lnTo>
                <a:lnTo>
                  <a:pt x="259" y="11"/>
                </a:lnTo>
                <a:lnTo>
                  <a:pt x="262" y="7"/>
                </a:lnTo>
                <a:lnTo>
                  <a:pt x="265" y="4"/>
                </a:lnTo>
                <a:lnTo>
                  <a:pt x="268" y="2"/>
                </a:lnTo>
                <a:lnTo>
                  <a:pt x="270" y="0"/>
                </a:lnTo>
                <a:lnTo>
                  <a:pt x="273" y="0"/>
                </a:lnTo>
                <a:lnTo>
                  <a:pt x="276" y="0"/>
                </a:lnTo>
                <a:lnTo>
                  <a:pt x="278" y="2"/>
                </a:lnTo>
                <a:lnTo>
                  <a:pt x="281" y="4"/>
                </a:lnTo>
                <a:lnTo>
                  <a:pt x="284" y="7"/>
                </a:lnTo>
                <a:lnTo>
                  <a:pt x="287" y="11"/>
                </a:lnTo>
                <a:lnTo>
                  <a:pt x="290" y="17"/>
                </a:lnTo>
                <a:lnTo>
                  <a:pt x="294" y="23"/>
                </a:lnTo>
                <a:lnTo>
                  <a:pt x="298" y="30"/>
                </a:lnTo>
                <a:lnTo>
                  <a:pt x="302" y="37"/>
                </a:lnTo>
                <a:lnTo>
                  <a:pt x="305" y="43"/>
                </a:lnTo>
                <a:lnTo>
                  <a:pt x="309" y="48"/>
                </a:lnTo>
                <a:lnTo>
                  <a:pt x="312" y="52"/>
                </a:lnTo>
                <a:lnTo>
                  <a:pt x="315" y="55"/>
                </a:lnTo>
                <a:lnTo>
                  <a:pt x="317" y="58"/>
                </a:lnTo>
                <a:lnTo>
                  <a:pt x="320" y="59"/>
                </a:lnTo>
                <a:lnTo>
                  <a:pt x="323" y="60"/>
                </a:lnTo>
                <a:lnTo>
                  <a:pt x="325" y="59"/>
                </a:lnTo>
                <a:lnTo>
                  <a:pt x="328" y="58"/>
                </a:lnTo>
                <a:lnTo>
                  <a:pt x="330" y="55"/>
                </a:lnTo>
                <a:lnTo>
                  <a:pt x="333" y="52"/>
                </a:lnTo>
                <a:lnTo>
                  <a:pt x="336" y="48"/>
                </a:lnTo>
                <a:lnTo>
                  <a:pt x="340" y="43"/>
                </a:lnTo>
                <a:lnTo>
                  <a:pt x="343" y="37"/>
                </a:lnTo>
                <a:lnTo>
                  <a:pt x="347" y="30"/>
                </a:lnTo>
                <a:lnTo>
                  <a:pt x="351" y="23"/>
                </a:lnTo>
                <a:lnTo>
                  <a:pt x="355" y="17"/>
                </a:lnTo>
                <a:lnTo>
                  <a:pt x="358" y="11"/>
                </a:lnTo>
                <a:lnTo>
                  <a:pt x="361" y="7"/>
                </a:lnTo>
                <a:lnTo>
                  <a:pt x="364" y="4"/>
                </a:lnTo>
                <a:lnTo>
                  <a:pt x="367" y="2"/>
                </a:lnTo>
                <a:lnTo>
                  <a:pt x="370" y="0"/>
                </a:lnTo>
                <a:lnTo>
                  <a:pt x="372" y="0"/>
                </a:lnTo>
                <a:lnTo>
                  <a:pt x="375" y="0"/>
                </a:lnTo>
                <a:lnTo>
                  <a:pt x="377" y="2"/>
                </a:lnTo>
                <a:lnTo>
                  <a:pt x="380" y="4"/>
                </a:lnTo>
                <a:lnTo>
                  <a:pt x="383" y="7"/>
                </a:lnTo>
                <a:lnTo>
                  <a:pt x="386" y="11"/>
                </a:lnTo>
                <a:lnTo>
                  <a:pt x="389" y="17"/>
                </a:lnTo>
                <a:lnTo>
                  <a:pt x="393" y="23"/>
                </a:lnTo>
                <a:lnTo>
                  <a:pt x="397" y="30"/>
                </a:lnTo>
                <a:lnTo>
                  <a:pt x="401" y="37"/>
                </a:lnTo>
                <a:lnTo>
                  <a:pt x="405" y="43"/>
                </a:lnTo>
                <a:lnTo>
                  <a:pt x="408" y="48"/>
                </a:lnTo>
                <a:lnTo>
                  <a:pt x="411" y="52"/>
                </a:lnTo>
                <a:lnTo>
                  <a:pt x="414" y="55"/>
                </a:lnTo>
                <a:lnTo>
                  <a:pt x="417" y="58"/>
                </a:lnTo>
                <a:lnTo>
                  <a:pt x="419" y="59"/>
                </a:lnTo>
                <a:lnTo>
                  <a:pt x="422" y="60"/>
                </a:lnTo>
                <a:lnTo>
                  <a:pt x="424" y="59"/>
                </a:lnTo>
                <a:lnTo>
                  <a:pt x="427" y="58"/>
                </a:lnTo>
                <a:lnTo>
                  <a:pt x="430" y="55"/>
                </a:lnTo>
                <a:lnTo>
                  <a:pt x="433" y="52"/>
                </a:lnTo>
                <a:lnTo>
                  <a:pt x="436" y="48"/>
                </a:lnTo>
                <a:lnTo>
                  <a:pt x="439" y="43"/>
                </a:lnTo>
                <a:lnTo>
                  <a:pt x="443" y="37"/>
                </a:lnTo>
                <a:lnTo>
                  <a:pt x="447" y="30"/>
                </a:lnTo>
                <a:lnTo>
                  <a:pt x="451" y="23"/>
                </a:lnTo>
                <a:lnTo>
                  <a:pt x="454" y="17"/>
                </a:lnTo>
                <a:lnTo>
                  <a:pt x="458" y="11"/>
                </a:lnTo>
                <a:lnTo>
                  <a:pt x="461" y="7"/>
                </a:lnTo>
                <a:lnTo>
                  <a:pt x="464" y="4"/>
                </a:lnTo>
                <a:lnTo>
                  <a:pt x="466" y="2"/>
                </a:lnTo>
                <a:lnTo>
                  <a:pt x="469" y="0"/>
                </a:lnTo>
                <a:lnTo>
                  <a:pt x="471" y="0"/>
                </a:lnTo>
                <a:lnTo>
                  <a:pt x="474" y="0"/>
                </a:lnTo>
                <a:lnTo>
                  <a:pt x="477" y="2"/>
                </a:lnTo>
                <a:lnTo>
                  <a:pt x="479" y="4"/>
                </a:lnTo>
                <a:lnTo>
                  <a:pt x="482" y="7"/>
                </a:lnTo>
                <a:lnTo>
                  <a:pt x="485" y="11"/>
                </a:lnTo>
                <a:lnTo>
                  <a:pt x="489" y="17"/>
                </a:lnTo>
                <a:lnTo>
                  <a:pt x="492" y="23"/>
                </a:lnTo>
                <a:lnTo>
                  <a:pt x="496" y="30"/>
                </a:lnTo>
                <a:lnTo>
                  <a:pt x="500" y="37"/>
                </a:lnTo>
                <a:lnTo>
                  <a:pt x="504" y="43"/>
                </a:lnTo>
                <a:lnTo>
                  <a:pt x="507" y="48"/>
                </a:lnTo>
                <a:lnTo>
                  <a:pt x="510" y="52"/>
                </a:lnTo>
                <a:lnTo>
                  <a:pt x="513" y="55"/>
                </a:lnTo>
                <a:lnTo>
                  <a:pt x="516" y="58"/>
                </a:lnTo>
                <a:lnTo>
                  <a:pt x="519" y="59"/>
                </a:lnTo>
                <a:lnTo>
                  <a:pt x="521" y="60"/>
                </a:lnTo>
                <a:lnTo>
                  <a:pt x="524" y="59"/>
                </a:lnTo>
                <a:lnTo>
                  <a:pt x="526" y="58"/>
                </a:lnTo>
                <a:lnTo>
                  <a:pt x="529" y="55"/>
                </a:lnTo>
                <a:lnTo>
                  <a:pt x="532" y="52"/>
                </a:lnTo>
                <a:lnTo>
                  <a:pt x="535" y="48"/>
                </a:lnTo>
                <a:lnTo>
                  <a:pt x="538" y="43"/>
                </a:lnTo>
                <a:lnTo>
                  <a:pt x="542" y="37"/>
                </a:lnTo>
                <a:lnTo>
                  <a:pt x="546" y="30"/>
                </a:lnTo>
                <a:lnTo>
                  <a:pt x="550" y="23"/>
                </a:lnTo>
                <a:lnTo>
                  <a:pt x="554" y="17"/>
                </a:lnTo>
                <a:lnTo>
                  <a:pt x="557" y="11"/>
                </a:lnTo>
                <a:lnTo>
                  <a:pt x="560" y="7"/>
                </a:lnTo>
                <a:lnTo>
                  <a:pt x="563" y="4"/>
                </a:lnTo>
                <a:lnTo>
                  <a:pt x="566" y="2"/>
                </a:lnTo>
                <a:lnTo>
                  <a:pt x="568" y="0"/>
                </a:lnTo>
                <a:lnTo>
                  <a:pt x="571" y="0"/>
                </a:lnTo>
                <a:lnTo>
                  <a:pt x="573" y="0"/>
                </a:lnTo>
                <a:lnTo>
                  <a:pt x="576" y="2"/>
                </a:lnTo>
                <a:lnTo>
                  <a:pt x="579" y="4"/>
                </a:lnTo>
                <a:lnTo>
                  <a:pt x="582" y="7"/>
                </a:lnTo>
                <a:lnTo>
                  <a:pt x="585" y="11"/>
                </a:lnTo>
                <a:lnTo>
                  <a:pt x="588" y="17"/>
                </a:lnTo>
                <a:lnTo>
                  <a:pt x="592" y="23"/>
                </a:lnTo>
                <a:lnTo>
                  <a:pt x="596" y="30"/>
                </a:lnTo>
                <a:lnTo>
                  <a:pt x="600" y="37"/>
                </a:lnTo>
                <a:lnTo>
                  <a:pt x="603" y="43"/>
                </a:lnTo>
                <a:lnTo>
                  <a:pt x="607" y="48"/>
                </a:lnTo>
                <a:lnTo>
                  <a:pt x="610" y="52"/>
                </a:lnTo>
                <a:lnTo>
                  <a:pt x="612" y="55"/>
                </a:lnTo>
                <a:lnTo>
                  <a:pt x="615" y="58"/>
                </a:lnTo>
                <a:lnTo>
                  <a:pt x="618" y="59"/>
                </a:lnTo>
                <a:lnTo>
                  <a:pt x="620" y="60"/>
                </a:lnTo>
                <a:lnTo>
                  <a:pt x="623" y="59"/>
                </a:lnTo>
                <a:lnTo>
                  <a:pt x="626" y="58"/>
                </a:lnTo>
                <a:lnTo>
                  <a:pt x="628" y="55"/>
                </a:lnTo>
                <a:lnTo>
                  <a:pt x="631" y="52"/>
                </a:lnTo>
                <a:lnTo>
                  <a:pt x="634" y="48"/>
                </a:lnTo>
                <a:lnTo>
                  <a:pt x="638" y="43"/>
                </a:lnTo>
                <a:lnTo>
                  <a:pt x="641" y="37"/>
                </a:lnTo>
                <a:lnTo>
                  <a:pt x="645" y="30"/>
                </a:lnTo>
                <a:lnTo>
                  <a:pt x="649" y="23"/>
                </a:lnTo>
                <a:lnTo>
                  <a:pt x="653" y="17"/>
                </a:lnTo>
                <a:lnTo>
                  <a:pt x="656" y="11"/>
                </a:lnTo>
                <a:lnTo>
                  <a:pt x="659" y="7"/>
                </a:lnTo>
                <a:lnTo>
                  <a:pt x="662" y="4"/>
                </a:lnTo>
                <a:lnTo>
                  <a:pt x="665" y="2"/>
                </a:lnTo>
                <a:lnTo>
                  <a:pt x="667" y="0"/>
                </a:lnTo>
                <a:lnTo>
                  <a:pt x="670" y="0"/>
                </a:lnTo>
                <a:lnTo>
                  <a:pt x="673" y="0"/>
                </a:lnTo>
                <a:lnTo>
                  <a:pt x="675" y="2"/>
                </a:lnTo>
                <a:lnTo>
                  <a:pt x="678" y="4"/>
                </a:lnTo>
                <a:lnTo>
                  <a:pt x="681" y="7"/>
                </a:lnTo>
                <a:lnTo>
                  <a:pt x="684" y="11"/>
                </a:lnTo>
                <a:lnTo>
                  <a:pt x="687" y="17"/>
                </a:lnTo>
                <a:lnTo>
                  <a:pt x="691" y="23"/>
                </a:lnTo>
                <a:lnTo>
                  <a:pt x="695" y="30"/>
                </a:lnTo>
                <a:lnTo>
                  <a:pt x="699" y="37"/>
                </a:lnTo>
                <a:lnTo>
                  <a:pt x="702" y="43"/>
                </a:lnTo>
                <a:lnTo>
                  <a:pt x="706" y="48"/>
                </a:lnTo>
                <a:lnTo>
                  <a:pt x="709" y="52"/>
                </a:lnTo>
                <a:lnTo>
                  <a:pt x="712" y="55"/>
                </a:lnTo>
                <a:lnTo>
                  <a:pt x="714" y="58"/>
                </a:lnTo>
                <a:lnTo>
                  <a:pt x="717" y="59"/>
                </a:lnTo>
                <a:lnTo>
                  <a:pt x="720" y="60"/>
                </a:lnTo>
                <a:lnTo>
                  <a:pt x="722" y="59"/>
                </a:lnTo>
                <a:lnTo>
                  <a:pt x="725" y="58"/>
                </a:lnTo>
                <a:lnTo>
                  <a:pt x="728" y="55"/>
                </a:lnTo>
                <a:lnTo>
                  <a:pt x="730" y="52"/>
                </a:lnTo>
                <a:lnTo>
                  <a:pt x="733" y="48"/>
                </a:lnTo>
                <a:lnTo>
                  <a:pt x="737" y="43"/>
                </a:lnTo>
                <a:lnTo>
                  <a:pt x="740" y="37"/>
                </a:lnTo>
                <a:lnTo>
                  <a:pt x="744" y="30"/>
                </a:lnTo>
                <a:lnTo>
                  <a:pt x="748" y="23"/>
                </a:lnTo>
                <a:lnTo>
                  <a:pt x="752" y="17"/>
                </a:lnTo>
                <a:lnTo>
                  <a:pt x="755" y="11"/>
                </a:lnTo>
                <a:lnTo>
                  <a:pt x="758" y="7"/>
                </a:lnTo>
                <a:lnTo>
                  <a:pt x="761" y="4"/>
                </a:lnTo>
                <a:lnTo>
                  <a:pt x="764" y="2"/>
                </a:lnTo>
                <a:lnTo>
                  <a:pt x="767" y="0"/>
                </a:lnTo>
                <a:lnTo>
                  <a:pt x="769" y="0"/>
                </a:lnTo>
                <a:lnTo>
                  <a:pt x="772" y="0"/>
                </a:lnTo>
                <a:lnTo>
                  <a:pt x="774" y="2"/>
                </a:lnTo>
                <a:lnTo>
                  <a:pt x="777" y="4"/>
                </a:lnTo>
                <a:lnTo>
                  <a:pt x="780" y="7"/>
                </a:lnTo>
                <a:lnTo>
                  <a:pt x="783" y="11"/>
                </a:lnTo>
                <a:lnTo>
                  <a:pt x="786" y="17"/>
                </a:lnTo>
                <a:lnTo>
                  <a:pt x="790" y="23"/>
                </a:lnTo>
                <a:lnTo>
                  <a:pt x="794" y="30"/>
                </a:lnTo>
                <a:lnTo>
                  <a:pt x="798" y="37"/>
                </a:lnTo>
                <a:lnTo>
                  <a:pt x="802" y="43"/>
                </a:lnTo>
                <a:lnTo>
                  <a:pt x="805" y="48"/>
                </a:lnTo>
                <a:lnTo>
                  <a:pt x="808" y="52"/>
                </a:lnTo>
                <a:lnTo>
                  <a:pt x="811" y="55"/>
                </a:lnTo>
                <a:lnTo>
                  <a:pt x="814" y="58"/>
                </a:lnTo>
                <a:lnTo>
                  <a:pt x="816" y="59"/>
                </a:lnTo>
                <a:lnTo>
                  <a:pt x="819" y="60"/>
                </a:lnTo>
                <a:lnTo>
                  <a:pt x="821" y="59"/>
                </a:lnTo>
                <a:lnTo>
                  <a:pt x="824" y="58"/>
                </a:lnTo>
                <a:lnTo>
                  <a:pt x="827" y="55"/>
                </a:lnTo>
                <a:lnTo>
                  <a:pt x="830" y="52"/>
                </a:lnTo>
                <a:lnTo>
                  <a:pt x="833" y="48"/>
                </a:lnTo>
                <a:lnTo>
                  <a:pt x="836" y="43"/>
                </a:lnTo>
                <a:lnTo>
                  <a:pt x="840" y="37"/>
                </a:lnTo>
                <a:lnTo>
                  <a:pt x="844" y="30"/>
                </a:lnTo>
                <a:lnTo>
                  <a:pt x="848" y="23"/>
                </a:lnTo>
                <a:lnTo>
                  <a:pt x="851" y="17"/>
                </a:lnTo>
                <a:lnTo>
                  <a:pt x="855" y="11"/>
                </a:lnTo>
                <a:lnTo>
                  <a:pt x="858" y="7"/>
                </a:lnTo>
                <a:lnTo>
                  <a:pt x="861" y="4"/>
                </a:lnTo>
                <a:lnTo>
                  <a:pt x="863" y="2"/>
                </a:lnTo>
                <a:lnTo>
                  <a:pt x="866" y="0"/>
                </a:lnTo>
                <a:lnTo>
                  <a:pt x="869" y="0"/>
                </a:lnTo>
                <a:lnTo>
                  <a:pt x="871" y="0"/>
                </a:lnTo>
                <a:lnTo>
                  <a:pt x="874" y="2"/>
                </a:lnTo>
                <a:lnTo>
                  <a:pt x="876" y="4"/>
                </a:lnTo>
                <a:lnTo>
                  <a:pt x="879" y="7"/>
                </a:lnTo>
                <a:lnTo>
                  <a:pt x="882" y="11"/>
                </a:lnTo>
                <a:lnTo>
                  <a:pt x="886" y="17"/>
                </a:lnTo>
                <a:lnTo>
                  <a:pt x="889" y="23"/>
                </a:lnTo>
                <a:lnTo>
                  <a:pt x="893" y="3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203">
            <a:extLst>
              <a:ext uri="{FF2B5EF4-FFF2-40B4-BE49-F238E27FC236}">
                <a16:creationId xmlns:a16="http://schemas.microsoft.com/office/drawing/2014/main" id="{403311C6-DBC6-E219-8B7B-6FD28C95E302}"/>
              </a:ext>
            </a:extLst>
          </p:cNvPr>
          <p:cNvSpPr>
            <a:spLocks/>
          </p:cNvSpPr>
          <p:nvPr/>
        </p:nvSpPr>
        <p:spPr bwMode="auto">
          <a:xfrm rot="5400000">
            <a:off x="3912999" y="2303984"/>
            <a:ext cx="996950" cy="84138"/>
          </a:xfrm>
          <a:custGeom>
            <a:avLst/>
            <a:gdLst>
              <a:gd name="T0" fmla="*/ 2147483646 w 893"/>
              <a:gd name="T1" fmla="*/ 2147483646 h 60"/>
              <a:gd name="T2" fmla="*/ 2147483646 w 893"/>
              <a:gd name="T3" fmla="*/ 2147483646 h 60"/>
              <a:gd name="T4" fmla="*/ 2147483646 w 893"/>
              <a:gd name="T5" fmla="*/ 2147483646 h 60"/>
              <a:gd name="T6" fmla="*/ 2147483646 w 893"/>
              <a:gd name="T7" fmla="*/ 2147483646 h 60"/>
              <a:gd name="T8" fmla="*/ 2147483646 w 893"/>
              <a:gd name="T9" fmla="*/ 0 h 60"/>
              <a:gd name="T10" fmla="*/ 2147483646 w 893"/>
              <a:gd name="T11" fmla="*/ 2147483646 h 60"/>
              <a:gd name="T12" fmla="*/ 2147483646 w 893"/>
              <a:gd name="T13" fmla="*/ 2147483646 h 60"/>
              <a:gd name="T14" fmla="*/ 2147483646 w 893"/>
              <a:gd name="T15" fmla="*/ 2147483646 h 60"/>
              <a:gd name="T16" fmla="*/ 2147483646 w 893"/>
              <a:gd name="T17" fmla="*/ 2147483646 h 60"/>
              <a:gd name="T18" fmla="*/ 2147483646 w 893"/>
              <a:gd name="T19" fmla="*/ 2147483646 h 60"/>
              <a:gd name="T20" fmla="*/ 2147483646 w 893"/>
              <a:gd name="T21" fmla="*/ 2147483646 h 60"/>
              <a:gd name="T22" fmla="*/ 2147483646 w 893"/>
              <a:gd name="T23" fmla="*/ 2147483646 h 60"/>
              <a:gd name="T24" fmla="*/ 2147483646 w 893"/>
              <a:gd name="T25" fmla="*/ 2147483646 h 60"/>
              <a:gd name="T26" fmla="*/ 2147483646 w 893"/>
              <a:gd name="T27" fmla="*/ 2147483646 h 60"/>
              <a:gd name="T28" fmla="*/ 2147483646 w 893"/>
              <a:gd name="T29" fmla="*/ 2147483646 h 60"/>
              <a:gd name="T30" fmla="*/ 2147483646 w 893"/>
              <a:gd name="T31" fmla="*/ 2147483646 h 60"/>
              <a:gd name="T32" fmla="*/ 2147483646 w 893"/>
              <a:gd name="T33" fmla="*/ 2147483646 h 60"/>
              <a:gd name="T34" fmla="*/ 2147483646 w 893"/>
              <a:gd name="T35" fmla="*/ 0 h 60"/>
              <a:gd name="T36" fmla="*/ 2147483646 w 893"/>
              <a:gd name="T37" fmla="*/ 2147483646 h 60"/>
              <a:gd name="T38" fmla="*/ 2147483646 w 893"/>
              <a:gd name="T39" fmla="*/ 2147483646 h 60"/>
              <a:gd name="T40" fmla="*/ 2147483646 w 893"/>
              <a:gd name="T41" fmla="*/ 2147483646 h 60"/>
              <a:gd name="T42" fmla="*/ 2147483646 w 893"/>
              <a:gd name="T43" fmla="*/ 2147483646 h 60"/>
              <a:gd name="T44" fmla="*/ 2147483646 w 893"/>
              <a:gd name="T45" fmla="*/ 2147483646 h 60"/>
              <a:gd name="T46" fmla="*/ 2147483646 w 893"/>
              <a:gd name="T47" fmla="*/ 0 h 60"/>
              <a:gd name="T48" fmla="*/ 2147483646 w 893"/>
              <a:gd name="T49" fmla="*/ 2147483646 h 60"/>
              <a:gd name="T50" fmla="*/ 2147483646 w 893"/>
              <a:gd name="T51" fmla="*/ 2147483646 h 60"/>
              <a:gd name="T52" fmla="*/ 2147483646 w 893"/>
              <a:gd name="T53" fmla="*/ 2147483646 h 60"/>
              <a:gd name="T54" fmla="*/ 2147483646 w 893"/>
              <a:gd name="T55" fmla="*/ 2147483646 h 60"/>
              <a:gd name="T56" fmla="*/ 2147483646 w 893"/>
              <a:gd name="T57" fmla="*/ 2147483646 h 60"/>
              <a:gd name="T58" fmla="*/ 2147483646 w 893"/>
              <a:gd name="T59" fmla="*/ 2147483646 h 60"/>
              <a:gd name="T60" fmla="*/ 2147483646 w 893"/>
              <a:gd name="T61" fmla="*/ 2147483646 h 60"/>
              <a:gd name="T62" fmla="*/ 2147483646 w 893"/>
              <a:gd name="T63" fmla="*/ 2147483646 h 60"/>
              <a:gd name="T64" fmla="*/ 2147483646 w 893"/>
              <a:gd name="T65" fmla="*/ 2147483646 h 60"/>
              <a:gd name="T66" fmla="*/ 2147483646 w 893"/>
              <a:gd name="T67" fmla="*/ 2147483646 h 60"/>
              <a:gd name="T68" fmla="*/ 2147483646 w 893"/>
              <a:gd name="T69" fmla="*/ 2147483646 h 60"/>
              <a:gd name="T70" fmla="*/ 2147483646 w 893"/>
              <a:gd name="T71" fmla="*/ 2147483646 h 60"/>
              <a:gd name="T72" fmla="*/ 2147483646 w 893"/>
              <a:gd name="T73" fmla="*/ 0 h 60"/>
              <a:gd name="T74" fmla="*/ 2147483646 w 893"/>
              <a:gd name="T75" fmla="*/ 2147483646 h 60"/>
              <a:gd name="T76" fmla="*/ 2147483646 w 893"/>
              <a:gd name="T77" fmla="*/ 2147483646 h 60"/>
              <a:gd name="T78" fmla="*/ 2147483646 w 893"/>
              <a:gd name="T79" fmla="*/ 2147483646 h 60"/>
              <a:gd name="T80" fmla="*/ 2147483646 w 893"/>
              <a:gd name="T81" fmla="*/ 2147483646 h 60"/>
              <a:gd name="T82" fmla="*/ 2147483646 w 893"/>
              <a:gd name="T83" fmla="*/ 2147483646 h 60"/>
              <a:gd name="T84" fmla="*/ 2147483646 w 893"/>
              <a:gd name="T85" fmla="*/ 2147483646 h 60"/>
              <a:gd name="T86" fmla="*/ 2147483646 w 893"/>
              <a:gd name="T87" fmla="*/ 2147483646 h 60"/>
              <a:gd name="T88" fmla="*/ 2147483646 w 893"/>
              <a:gd name="T89" fmla="*/ 2147483646 h 60"/>
              <a:gd name="T90" fmla="*/ 2147483646 w 893"/>
              <a:gd name="T91" fmla="*/ 2147483646 h 60"/>
              <a:gd name="T92" fmla="*/ 2147483646 w 893"/>
              <a:gd name="T93" fmla="*/ 2147483646 h 60"/>
              <a:gd name="T94" fmla="*/ 2147483646 w 893"/>
              <a:gd name="T95" fmla="*/ 2147483646 h 60"/>
              <a:gd name="T96" fmla="*/ 2147483646 w 893"/>
              <a:gd name="T97" fmla="*/ 2147483646 h 60"/>
              <a:gd name="T98" fmla="*/ 2147483646 w 893"/>
              <a:gd name="T99" fmla="*/ 0 h 60"/>
              <a:gd name="T100" fmla="*/ 2147483646 w 893"/>
              <a:gd name="T101" fmla="*/ 2147483646 h 60"/>
              <a:gd name="T102" fmla="*/ 2147483646 w 893"/>
              <a:gd name="T103" fmla="*/ 2147483646 h 60"/>
              <a:gd name="T104" fmla="*/ 2147483646 w 893"/>
              <a:gd name="T105" fmla="*/ 2147483646 h 60"/>
              <a:gd name="T106" fmla="*/ 2147483646 w 893"/>
              <a:gd name="T107" fmla="*/ 2147483646 h 60"/>
              <a:gd name="T108" fmla="*/ 2147483646 w 893"/>
              <a:gd name="T109" fmla="*/ 2147483646 h 60"/>
              <a:gd name="T110" fmla="*/ 2147483646 w 893"/>
              <a:gd name="T111" fmla="*/ 0 h 60"/>
              <a:gd name="T112" fmla="*/ 2147483646 w 893"/>
              <a:gd name="T113" fmla="*/ 214748364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3"/>
              <a:gd name="T172" fmla="*/ 0 h 60"/>
              <a:gd name="T173" fmla="*/ 893 w 893"/>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3" h="60">
                <a:moveTo>
                  <a:pt x="0" y="30"/>
                </a:moveTo>
                <a:lnTo>
                  <a:pt x="4" y="37"/>
                </a:lnTo>
                <a:lnTo>
                  <a:pt x="8" y="43"/>
                </a:lnTo>
                <a:lnTo>
                  <a:pt x="11" y="48"/>
                </a:lnTo>
                <a:lnTo>
                  <a:pt x="14" y="52"/>
                </a:lnTo>
                <a:lnTo>
                  <a:pt x="17" y="55"/>
                </a:lnTo>
                <a:lnTo>
                  <a:pt x="20" y="58"/>
                </a:lnTo>
                <a:lnTo>
                  <a:pt x="22" y="59"/>
                </a:lnTo>
                <a:lnTo>
                  <a:pt x="25" y="60"/>
                </a:lnTo>
                <a:lnTo>
                  <a:pt x="27" y="59"/>
                </a:lnTo>
                <a:lnTo>
                  <a:pt x="30" y="58"/>
                </a:lnTo>
                <a:lnTo>
                  <a:pt x="33" y="55"/>
                </a:lnTo>
                <a:lnTo>
                  <a:pt x="36" y="52"/>
                </a:lnTo>
                <a:lnTo>
                  <a:pt x="39" y="48"/>
                </a:lnTo>
                <a:lnTo>
                  <a:pt x="42" y="43"/>
                </a:lnTo>
                <a:lnTo>
                  <a:pt x="46" y="37"/>
                </a:lnTo>
                <a:lnTo>
                  <a:pt x="50" y="30"/>
                </a:lnTo>
                <a:lnTo>
                  <a:pt x="54" y="23"/>
                </a:lnTo>
                <a:lnTo>
                  <a:pt x="57" y="17"/>
                </a:lnTo>
                <a:lnTo>
                  <a:pt x="61" y="11"/>
                </a:lnTo>
                <a:lnTo>
                  <a:pt x="64" y="7"/>
                </a:lnTo>
                <a:lnTo>
                  <a:pt x="67" y="4"/>
                </a:lnTo>
                <a:lnTo>
                  <a:pt x="69" y="2"/>
                </a:lnTo>
                <a:lnTo>
                  <a:pt x="72" y="0"/>
                </a:lnTo>
                <a:lnTo>
                  <a:pt x="74" y="0"/>
                </a:lnTo>
                <a:lnTo>
                  <a:pt x="77" y="0"/>
                </a:lnTo>
                <a:lnTo>
                  <a:pt x="80" y="2"/>
                </a:lnTo>
                <a:lnTo>
                  <a:pt x="82" y="4"/>
                </a:lnTo>
                <a:lnTo>
                  <a:pt x="85" y="7"/>
                </a:lnTo>
                <a:lnTo>
                  <a:pt x="88" y="11"/>
                </a:lnTo>
                <a:lnTo>
                  <a:pt x="92" y="17"/>
                </a:lnTo>
                <a:lnTo>
                  <a:pt x="95" y="23"/>
                </a:lnTo>
                <a:lnTo>
                  <a:pt x="99" y="30"/>
                </a:lnTo>
                <a:lnTo>
                  <a:pt x="103" y="37"/>
                </a:lnTo>
                <a:lnTo>
                  <a:pt x="107" y="43"/>
                </a:lnTo>
                <a:lnTo>
                  <a:pt x="110" y="48"/>
                </a:lnTo>
                <a:lnTo>
                  <a:pt x="113" y="52"/>
                </a:lnTo>
                <a:lnTo>
                  <a:pt x="116" y="55"/>
                </a:lnTo>
                <a:lnTo>
                  <a:pt x="119" y="58"/>
                </a:lnTo>
                <a:lnTo>
                  <a:pt x="122" y="59"/>
                </a:lnTo>
                <a:lnTo>
                  <a:pt x="124" y="60"/>
                </a:lnTo>
                <a:lnTo>
                  <a:pt x="127" y="59"/>
                </a:lnTo>
                <a:lnTo>
                  <a:pt x="129" y="58"/>
                </a:lnTo>
                <a:lnTo>
                  <a:pt x="132" y="55"/>
                </a:lnTo>
                <a:lnTo>
                  <a:pt x="135" y="52"/>
                </a:lnTo>
                <a:lnTo>
                  <a:pt x="138" y="48"/>
                </a:lnTo>
                <a:lnTo>
                  <a:pt x="141" y="43"/>
                </a:lnTo>
                <a:lnTo>
                  <a:pt x="145" y="37"/>
                </a:lnTo>
                <a:lnTo>
                  <a:pt x="149" y="30"/>
                </a:lnTo>
                <a:lnTo>
                  <a:pt x="153" y="23"/>
                </a:lnTo>
                <a:lnTo>
                  <a:pt x="157" y="17"/>
                </a:lnTo>
                <a:lnTo>
                  <a:pt x="160" y="11"/>
                </a:lnTo>
                <a:lnTo>
                  <a:pt x="163" y="7"/>
                </a:lnTo>
                <a:lnTo>
                  <a:pt x="166" y="4"/>
                </a:lnTo>
                <a:lnTo>
                  <a:pt x="169" y="2"/>
                </a:lnTo>
                <a:lnTo>
                  <a:pt x="171" y="0"/>
                </a:lnTo>
                <a:lnTo>
                  <a:pt x="174" y="0"/>
                </a:lnTo>
                <a:lnTo>
                  <a:pt x="176" y="0"/>
                </a:lnTo>
                <a:lnTo>
                  <a:pt x="179" y="2"/>
                </a:lnTo>
                <a:lnTo>
                  <a:pt x="182" y="4"/>
                </a:lnTo>
                <a:lnTo>
                  <a:pt x="184" y="7"/>
                </a:lnTo>
                <a:lnTo>
                  <a:pt x="188" y="11"/>
                </a:lnTo>
                <a:lnTo>
                  <a:pt x="191" y="17"/>
                </a:lnTo>
                <a:lnTo>
                  <a:pt x="195" y="23"/>
                </a:lnTo>
                <a:lnTo>
                  <a:pt x="199" y="30"/>
                </a:lnTo>
                <a:lnTo>
                  <a:pt x="203" y="37"/>
                </a:lnTo>
                <a:lnTo>
                  <a:pt x="206" y="43"/>
                </a:lnTo>
                <a:lnTo>
                  <a:pt x="209" y="48"/>
                </a:lnTo>
                <a:lnTo>
                  <a:pt x="213" y="52"/>
                </a:lnTo>
                <a:lnTo>
                  <a:pt x="215" y="55"/>
                </a:lnTo>
                <a:lnTo>
                  <a:pt x="218" y="58"/>
                </a:lnTo>
                <a:lnTo>
                  <a:pt x="221" y="59"/>
                </a:lnTo>
                <a:lnTo>
                  <a:pt x="223" y="60"/>
                </a:lnTo>
                <a:lnTo>
                  <a:pt x="226" y="59"/>
                </a:lnTo>
                <a:lnTo>
                  <a:pt x="229" y="58"/>
                </a:lnTo>
                <a:lnTo>
                  <a:pt x="231" y="55"/>
                </a:lnTo>
                <a:lnTo>
                  <a:pt x="234" y="52"/>
                </a:lnTo>
                <a:lnTo>
                  <a:pt x="237" y="48"/>
                </a:lnTo>
                <a:lnTo>
                  <a:pt x="241" y="43"/>
                </a:lnTo>
                <a:lnTo>
                  <a:pt x="244" y="37"/>
                </a:lnTo>
                <a:lnTo>
                  <a:pt x="248" y="30"/>
                </a:lnTo>
                <a:lnTo>
                  <a:pt x="252" y="23"/>
                </a:lnTo>
                <a:lnTo>
                  <a:pt x="256" y="17"/>
                </a:lnTo>
                <a:lnTo>
                  <a:pt x="259" y="11"/>
                </a:lnTo>
                <a:lnTo>
                  <a:pt x="262" y="7"/>
                </a:lnTo>
                <a:lnTo>
                  <a:pt x="265" y="4"/>
                </a:lnTo>
                <a:lnTo>
                  <a:pt x="268" y="2"/>
                </a:lnTo>
                <a:lnTo>
                  <a:pt x="270" y="0"/>
                </a:lnTo>
                <a:lnTo>
                  <a:pt x="273" y="0"/>
                </a:lnTo>
                <a:lnTo>
                  <a:pt x="276" y="0"/>
                </a:lnTo>
                <a:lnTo>
                  <a:pt x="278" y="2"/>
                </a:lnTo>
                <a:lnTo>
                  <a:pt x="281" y="4"/>
                </a:lnTo>
                <a:lnTo>
                  <a:pt x="284" y="7"/>
                </a:lnTo>
                <a:lnTo>
                  <a:pt x="287" y="11"/>
                </a:lnTo>
                <a:lnTo>
                  <a:pt x="290" y="17"/>
                </a:lnTo>
                <a:lnTo>
                  <a:pt x="294" y="23"/>
                </a:lnTo>
                <a:lnTo>
                  <a:pt x="298" y="30"/>
                </a:lnTo>
                <a:lnTo>
                  <a:pt x="302" y="37"/>
                </a:lnTo>
                <a:lnTo>
                  <a:pt x="305" y="43"/>
                </a:lnTo>
                <a:lnTo>
                  <a:pt x="309" y="48"/>
                </a:lnTo>
                <a:lnTo>
                  <a:pt x="312" y="52"/>
                </a:lnTo>
                <a:lnTo>
                  <a:pt x="315" y="55"/>
                </a:lnTo>
                <a:lnTo>
                  <a:pt x="317" y="58"/>
                </a:lnTo>
                <a:lnTo>
                  <a:pt x="320" y="59"/>
                </a:lnTo>
                <a:lnTo>
                  <a:pt x="323" y="60"/>
                </a:lnTo>
                <a:lnTo>
                  <a:pt x="325" y="59"/>
                </a:lnTo>
                <a:lnTo>
                  <a:pt x="328" y="58"/>
                </a:lnTo>
                <a:lnTo>
                  <a:pt x="330" y="55"/>
                </a:lnTo>
                <a:lnTo>
                  <a:pt x="333" y="52"/>
                </a:lnTo>
                <a:lnTo>
                  <a:pt x="336" y="48"/>
                </a:lnTo>
                <a:lnTo>
                  <a:pt x="340" y="43"/>
                </a:lnTo>
                <a:lnTo>
                  <a:pt x="343" y="37"/>
                </a:lnTo>
                <a:lnTo>
                  <a:pt x="347" y="30"/>
                </a:lnTo>
                <a:lnTo>
                  <a:pt x="351" y="23"/>
                </a:lnTo>
                <a:lnTo>
                  <a:pt x="355" y="17"/>
                </a:lnTo>
                <a:lnTo>
                  <a:pt x="358" y="11"/>
                </a:lnTo>
                <a:lnTo>
                  <a:pt x="361" y="7"/>
                </a:lnTo>
                <a:lnTo>
                  <a:pt x="364" y="4"/>
                </a:lnTo>
                <a:lnTo>
                  <a:pt x="367" y="2"/>
                </a:lnTo>
                <a:lnTo>
                  <a:pt x="370" y="0"/>
                </a:lnTo>
                <a:lnTo>
                  <a:pt x="372" y="0"/>
                </a:lnTo>
                <a:lnTo>
                  <a:pt x="375" y="0"/>
                </a:lnTo>
                <a:lnTo>
                  <a:pt x="377" y="2"/>
                </a:lnTo>
                <a:lnTo>
                  <a:pt x="380" y="4"/>
                </a:lnTo>
                <a:lnTo>
                  <a:pt x="383" y="7"/>
                </a:lnTo>
                <a:lnTo>
                  <a:pt x="386" y="11"/>
                </a:lnTo>
                <a:lnTo>
                  <a:pt x="389" y="17"/>
                </a:lnTo>
                <a:lnTo>
                  <a:pt x="393" y="23"/>
                </a:lnTo>
                <a:lnTo>
                  <a:pt x="397" y="30"/>
                </a:lnTo>
                <a:lnTo>
                  <a:pt x="401" y="37"/>
                </a:lnTo>
                <a:lnTo>
                  <a:pt x="405" y="43"/>
                </a:lnTo>
                <a:lnTo>
                  <a:pt x="408" y="48"/>
                </a:lnTo>
                <a:lnTo>
                  <a:pt x="411" y="52"/>
                </a:lnTo>
                <a:lnTo>
                  <a:pt x="414" y="55"/>
                </a:lnTo>
                <a:lnTo>
                  <a:pt x="417" y="58"/>
                </a:lnTo>
                <a:lnTo>
                  <a:pt x="419" y="59"/>
                </a:lnTo>
                <a:lnTo>
                  <a:pt x="422" y="60"/>
                </a:lnTo>
                <a:lnTo>
                  <a:pt x="424" y="59"/>
                </a:lnTo>
                <a:lnTo>
                  <a:pt x="427" y="58"/>
                </a:lnTo>
                <a:lnTo>
                  <a:pt x="430" y="55"/>
                </a:lnTo>
                <a:lnTo>
                  <a:pt x="433" y="52"/>
                </a:lnTo>
                <a:lnTo>
                  <a:pt x="436" y="48"/>
                </a:lnTo>
                <a:lnTo>
                  <a:pt x="439" y="43"/>
                </a:lnTo>
                <a:lnTo>
                  <a:pt x="443" y="37"/>
                </a:lnTo>
                <a:lnTo>
                  <a:pt x="447" y="30"/>
                </a:lnTo>
                <a:lnTo>
                  <a:pt x="451" y="23"/>
                </a:lnTo>
                <a:lnTo>
                  <a:pt x="454" y="17"/>
                </a:lnTo>
                <a:lnTo>
                  <a:pt x="458" y="11"/>
                </a:lnTo>
                <a:lnTo>
                  <a:pt x="461" y="7"/>
                </a:lnTo>
                <a:lnTo>
                  <a:pt x="464" y="4"/>
                </a:lnTo>
                <a:lnTo>
                  <a:pt x="466" y="2"/>
                </a:lnTo>
                <a:lnTo>
                  <a:pt x="469" y="0"/>
                </a:lnTo>
                <a:lnTo>
                  <a:pt x="471" y="0"/>
                </a:lnTo>
                <a:lnTo>
                  <a:pt x="474" y="0"/>
                </a:lnTo>
                <a:lnTo>
                  <a:pt x="477" y="2"/>
                </a:lnTo>
                <a:lnTo>
                  <a:pt x="479" y="4"/>
                </a:lnTo>
                <a:lnTo>
                  <a:pt x="482" y="7"/>
                </a:lnTo>
                <a:lnTo>
                  <a:pt x="485" y="11"/>
                </a:lnTo>
                <a:lnTo>
                  <a:pt x="489" y="17"/>
                </a:lnTo>
                <a:lnTo>
                  <a:pt x="492" y="23"/>
                </a:lnTo>
                <a:lnTo>
                  <a:pt x="496" y="30"/>
                </a:lnTo>
                <a:lnTo>
                  <a:pt x="500" y="37"/>
                </a:lnTo>
                <a:lnTo>
                  <a:pt x="504" y="43"/>
                </a:lnTo>
                <a:lnTo>
                  <a:pt x="507" y="48"/>
                </a:lnTo>
                <a:lnTo>
                  <a:pt x="510" y="52"/>
                </a:lnTo>
                <a:lnTo>
                  <a:pt x="513" y="55"/>
                </a:lnTo>
                <a:lnTo>
                  <a:pt x="516" y="58"/>
                </a:lnTo>
                <a:lnTo>
                  <a:pt x="519" y="59"/>
                </a:lnTo>
                <a:lnTo>
                  <a:pt x="521" y="60"/>
                </a:lnTo>
                <a:lnTo>
                  <a:pt x="524" y="59"/>
                </a:lnTo>
                <a:lnTo>
                  <a:pt x="526" y="58"/>
                </a:lnTo>
                <a:lnTo>
                  <a:pt x="529" y="55"/>
                </a:lnTo>
                <a:lnTo>
                  <a:pt x="532" y="52"/>
                </a:lnTo>
                <a:lnTo>
                  <a:pt x="535" y="48"/>
                </a:lnTo>
                <a:lnTo>
                  <a:pt x="538" y="43"/>
                </a:lnTo>
                <a:lnTo>
                  <a:pt x="542" y="37"/>
                </a:lnTo>
                <a:lnTo>
                  <a:pt x="546" y="30"/>
                </a:lnTo>
                <a:lnTo>
                  <a:pt x="550" y="23"/>
                </a:lnTo>
                <a:lnTo>
                  <a:pt x="554" y="17"/>
                </a:lnTo>
                <a:lnTo>
                  <a:pt x="557" y="11"/>
                </a:lnTo>
                <a:lnTo>
                  <a:pt x="560" y="7"/>
                </a:lnTo>
                <a:lnTo>
                  <a:pt x="563" y="4"/>
                </a:lnTo>
                <a:lnTo>
                  <a:pt x="566" y="2"/>
                </a:lnTo>
                <a:lnTo>
                  <a:pt x="568" y="0"/>
                </a:lnTo>
                <a:lnTo>
                  <a:pt x="571" y="0"/>
                </a:lnTo>
                <a:lnTo>
                  <a:pt x="573" y="0"/>
                </a:lnTo>
                <a:lnTo>
                  <a:pt x="576" y="2"/>
                </a:lnTo>
                <a:lnTo>
                  <a:pt x="579" y="4"/>
                </a:lnTo>
                <a:lnTo>
                  <a:pt x="582" y="7"/>
                </a:lnTo>
                <a:lnTo>
                  <a:pt x="585" y="11"/>
                </a:lnTo>
                <a:lnTo>
                  <a:pt x="588" y="17"/>
                </a:lnTo>
                <a:lnTo>
                  <a:pt x="592" y="23"/>
                </a:lnTo>
                <a:lnTo>
                  <a:pt x="596" y="30"/>
                </a:lnTo>
                <a:lnTo>
                  <a:pt x="600" y="37"/>
                </a:lnTo>
                <a:lnTo>
                  <a:pt x="603" y="43"/>
                </a:lnTo>
                <a:lnTo>
                  <a:pt x="607" y="48"/>
                </a:lnTo>
                <a:lnTo>
                  <a:pt x="610" y="52"/>
                </a:lnTo>
                <a:lnTo>
                  <a:pt x="612" y="55"/>
                </a:lnTo>
                <a:lnTo>
                  <a:pt x="615" y="58"/>
                </a:lnTo>
                <a:lnTo>
                  <a:pt x="618" y="59"/>
                </a:lnTo>
                <a:lnTo>
                  <a:pt x="620" y="60"/>
                </a:lnTo>
                <a:lnTo>
                  <a:pt x="623" y="59"/>
                </a:lnTo>
                <a:lnTo>
                  <a:pt x="626" y="58"/>
                </a:lnTo>
                <a:lnTo>
                  <a:pt x="628" y="55"/>
                </a:lnTo>
                <a:lnTo>
                  <a:pt x="631" y="52"/>
                </a:lnTo>
                <a:lnTo>
                  <a:pt x="634" y="48"/>
                </a:lnTo>
                <a:lnTo>
                  <a:pt x="638" y="43"/>
                </a:lnTo>
                <a:lnTo>
                  <a:pt x="641" y="37"/>
                </a:lnTo>
                <a:lnTo>
                  <a:pt x="645" y="30"/>
                </a:lnTo>
                <a:lnTo>
                  <a:pt x="649" y="23"/>
                </a:lnTo>
                <a:lnTo>
                  <a:pt x="653" y="17"/>
                </a:lnTo>
                <a:lnTo>
                  <a:pt x="656" y="11"/>
                </a:lnTo>
                <a:lnTo>
                  <a:pt x="659" y="7"/>
                </a:lnTo>
                <a:lnTo>
                  <a:pt x="662" y="4"/>
                </a:lnTo>
                <a:lnTo>
                  <a:pt x="665" y="2"/>
                </a:lnTo>
                <a:lnTo>
                  <a:pt x="667" y="0"/>
                </a:lnTo>
                <a:lnTo>
                  <a:pt x="670" y="0"/>
                </a:lnTo>
                <a:lnTo>
                  <a:pt x="673" y="0"/>
                </a:lnTo>
                <a:lnTo>
                  <a:pt x="675" y="2"/>
                </a:lnTo>
                <a:lnTo>
                  <a:pt x="678" y="4"/>
                </a:lnTo>
                <a:lnTo>
                  <a:pt x="681" y="7"/>
                </a:lnTo>
                <a:lnTo>
                  <a:pt x="684" y="11"/>
                </a:lnTo>
                <a:lnTo>
                  <a:pt x="687" y="17"/>
                </a:lnTo>
                <a:lnTo>
                  <a:pt x="691" y="23"/>
                </a:lnTo>
                <a:lnTo>
                  <a:pt x="695" y="30"/>
                </a:lnTo>
                <a:lnTo>
                  <a:pt x="699" y="37"/>
                </a:lnTo>
                <a:lnTo>
                  <a:pt x="702" y="43"/>
                </a:lnTo>
                <a:lnTo>
                  <a:pt x="706" y="48"/>
                </a:lnTo>
                <a:lnTo>
                  <a:pt x="709" y="52"/>
                </a:lnTo>
                <a:lnTo>
                  <a:pt x="712" y="55"/>
                </a:lnTo>
                <a:lnTo>
                  <a:pt x="714" y="58"/>
                </a:lnTo>
                <a:lnTo>
                  <a:pt x="717" y="59"/>
                </a:lnTo>
                <a:lnTo>
                  <a:pt x="720" y="60"/>
                </a:lnTo>
                <a:lnTo>
                  <a:pt x="722" y="59"/>
                </a:lnTo>
                <a:lnTo>
                  <a:pt x="725" y="58"/>
                </a:lnTo>
                <a:lnTo>
                  <a:pt x="728" y="55"/>
                </a:lnTo>
                <a:lnTo>
                  <a:pt x="730" y="52"/>
                </a:lnTo>
                <a:lnTo>
                  <a:pt x="733" y="48"/>
                </a:lnTo>
                <a:lnTo>
                  <a:pt x="737" y="43"/>
                </a:lnTo>
                <a:lnTo>
                  <a:pt x="740" y="37"/>
                </a:lnTo>
                <a:lnTo>
                  <a:pt x="744" y="30"/>
                </a:lnTo>
                <a:lnTo>
                  <a:pt x="748" y="23"/>
                </a:lnTo>
                <a:lnTo>
                  <a:pt x="752" y="17"/>
                </a:lnTo>
                <a:lnTo>
                  <a:pt x="755" y="11"/>
                </a:lnTo>
                <a:lnTo>
                  <a:pt x="758" y="7"/>
                </a:lnTo>
                <a:lnTo>
                  <a:pt x="761" y="4"/>
                </a:lnTo>
                <a:lnTo>
                  <a:pt x="764" y="2"/>
                </a:lnTo>
                <a:lnTo>
                  <a:pt x="767" y="0"/>
                </a:lnTo>
                <a:lnTo>
                  <a:pt x="769" y="0"/>
                </a:lnTo>
                <a:lnTo>
                  <a:pt x="772" y="0"/>
                </a:lnTo>
                <a:lnTo>
                  <a:pt x="774" y="2"/>
                </a:lnTo>
                <a:lnTo>
                  <a:pt x="777" y="4"/>
                </a:lnTo>
                <a:lnTo>
                  <a:pt x="780" y="7"/>
                </a:lnTo>
                <a:lnTo>
                  <a:pt x="783" y="11"/>
                </a:lnTo>
                <a:lnTo>
                  <a:pt x="786" y="17"/>
                </a:lnTo>
                <a:lnTo>
                  <a:pt x="790" y="23"/>
                </a:lnTo>
                <a:lnTo>
                  <a:pt x="794" y="30"/>
                </a:lnTo>
                <a:lnTo>
                  <a:pt x="798" y="37"/>
                </a:lnTo>
                <a:lnTo>
                  <a:pt x="802" y="43"/>
                </a:lnTo>
                <a:lnTo>
                  <a:pt x="805" y="48"/>
                </a:lnTo>
                <a:lnTo>
                  <a:pt x="808" y="52"/>
                </a:lnTo>
                <a:lnTo>
                  <a:pt x="811" y="55"/>
                </a:lnTo>
                <a:lnTo>
                  <a:pt x="814" y="58"/>
                </a:lnTo>
                <a:lnTo>
                  <a:pt x="816" y="59"/>
                </a:lnTo>
                <a:lnTo>
                  <a:pt x="819" y="60"/>
                </a:lnTo>
                <a:lnTo>
                  <a:pt x="821" y="59"/>
                </a:lnTo>
                <a:lnTo>
                  <a:pt x="824" y="58"/>
                </a:lnTo>
                <a:lnTo>
                  <a:pt x="827" y="55"/>
                </a:lnTo>
                <a:lnTo>
                  <a:pt x="830" y="52"/>
                </a:lnTo>
                <a:lnTo>
                  <a:pt x="833" y="48"/>
                </a:lnTo>
                <a:lnTo>
                  <a:pt x="836" y="43"/>
                </a:lnTo>
                <a:lnTo>
                  <a:pt x="840" y="37"/>
                </a:lnTo>
                <a:lnTo>
                  <a:pt x="844" y="30"/>
                </a:lnTo>
                <a:lnTo>
                  <a:pt x="848" y="23"/>
                </a:lnTo>
                <a:lnTo>
                  <a:pt x="851" y="17"/>
                </a:lnTo>
                <a:lnTo>
                  <a:pt x="855" y="11"/>
                </a:lnTo>
                <a:lnTo>
                  <a:pt x="858" y="7"/>
                </a:lnTo>
                <a:lnTo>
                  <a:pt x="861" y="4"/>
                </a:lnTo>
                <a:lnTo>
                  <a:pt x="863" y="2"/>
                </a:lnTo>
                <a:lnTo>
                  <a:pt x="866" y="0"/>
                </a:lnTo>
                <a:lnTo>
                  <a:pt x="869" y="0"/>
                </a:lnTo>
                <a:lnTo>
                  <a:pt x="871" y="0"/>
                </a:lnTo>
                <a:lnTo>
                  <a:pt x="874" y="2"/>
                </a:lnTo>
                <a:lnTo>
                  <a:pt x="876" y="4"/>
                </a:lnTo>
                <a:lnTo>
                  <a:pt x="879" y="7"/>
                </a:lnTo>
                <a:lnTo>
                  <a:pt x="882" y="11"/>
                </a:lnTo>
                <a:lnTo>
                  <a:pt x="886" y="17"/>
                </a:lnTo>
                <a:lnTo>
                  <a:pt x="889" y="23"/>
                </a:lnTo>
                <a:lnTo>
                  <a:pt x="893" y="3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203">
            <a:extLst>
              <a:ext uri="{FF2B5EF4-FFF2-40B4-BE49-F238E27FC236}">
                <a16:creationId xmlns:a16="http://schemas.microsoft.com/office/drawing/2014/main" id="{42E0DC9D-DB14-21E9-0B7E-AAF7847970A2}"/>
              </a:ext>
            </a:extLst>
          </p:cNvPr>
          <p:cNvSpPr>
            <a:spLocks/>
          </p:cNvSpPr>
          <p:nvPr/>
        </p:nvSpPr>
        <p:spPr bwMode="auto">
          <a:xfrm>
            <a:off x="6343948" y="2771056"/>
            <a:ext cx="1260494" cy="153067"/>
          </a:xfrm>
          <a:custGeom>
            <a:avLst/>
            <a:gdLst>
              <a:gd name="T0" fmla="*/ 2147483646 w 893"/>
              <a:gd name="T1" fmla="*/ 2147483646 h 60"/>
              <a:gd name="T2" fmla="*/ 2147483646 w 893"/>
              <a:gd name="T3" fmla="*/ 2147483646 h 60"/>
              <a:gd name="T4" fmla="*/ 2147483646 w 893"/>
              <a:gd name="T5" fmla="*/ 2147483646 h 60"/>
              <a:gd name="T6" fmla="*/ 2147483646 w 893"/>
              <a:gd name="T7" fmla="*/ 2147483646 h 60"/>
              <a:gd name="T8" fmla="*/ 2147483646 w 893"/>
              <a:gd name="T9" fmla="*/ 0 h 60"/>
              <a:gd name="T10" fmla="*/ 2147483646 w 893"/>
              <a:gd name="T11" fmla="*/ 2147483646 h 60"/>
              <a:gd name="T12" fmla="*/ 2147483646 w 893"/>
              <a:gd name="T13" fmla="*/ 2147483646 h 60"/>
              <a:gd name="T14" fmla="*/ 2147483646 w 893"/>
              <a:gd name="T15" fmla="*/ 2147483646 h 60"/>
              <a:gd name="T16" fmla="*/ 2147483646 w 893"/>
              <a:gd name="T17" fmla="*/ 2147483646 h 60"/>
              <a:gd name="T18" fmla="*/ 2147483646 w 893"/>
              <a:gd name="T19" fmla="*/ 2147483646 h 60"/>
              <a:gd name="T20" fmla="*/ 2147483646 w 893"/>
              <a:gd name="T21" fmla="*/ 2147483646 h 60"/>
              <a:gd name="T22" fmla="*/ 2147483646 w 893"/>
              <a:gd name="T23" fmla="*/ 2147483646 h 60"/>
              <a:gd name="T24" fmla="*/ 2147483646 w 893"/>
              <a:gd name="T25" fmla="*/ 2147483646 h 60"/>
              <a:gd name="T26" fmla="*/ 2147483646 w 893"/>
              <a:gd name="T27" fmla="*/ 2147483646 h 60"/>
              <a:gd name="T28" fmla="*/ 2147483646 w 893"/>
              <a:gd name="T29" fmla="*/ 2147483646 h 60"/>
              <a:gd name="T30" fmla="*/ 2147483646 w 893"/>
              <a:gd name="T31" fmla="*/ 2147483646 h 60"/>
              <a:gd name="T32" fmla="*/ 2147483646 w 893"/>
              <a:gd name="T33" fmla="*/ 2147483646 h 60"/>
              <a:gd name="T34" fmla="*/ 2147483646 w 893"/>
              <a:gd name="T35" fmla="*/ 0 h 60"/>
              <a:gd name="T36" fmla="*/ 2147483646 w 893"/>
              <a:gd name="T37" fmla="*/ 2147483646 h 60"/>
              <a:gd name="T38" fmla="*/ 2147483646 w 893"/>
              <a:gd name="T39" fmla="*/ 2147483646 h 60"/>
              <a:gd name="T40" fmla="*/ 2147483646 w 893"/>
              <a:gd name="T41" fmla="*/ 2147483646 h 60"/>
              <a:gd name="T42" fmla="*/ 2147483646 w 893"/>
              <a:gd name="T43" fmla="*/ 2147483646 h 60"/>
              <a:gd name="T44" fmla="*/ 2147483646 w 893"/>
              <a:gd name="T45" fmla="*/ 2147483646 h 60"/>
              <a:gd name="T46" fmla="*/ 2147483646 w 893"/>
              <a:gd name="T47" fmla="*/ 0 h 60"/>
              <a:gd name="T48" fmla="*/ 2147483646 w 893"/>
              <a:gd name="T49" fmla="*/ 2147483646 h 60"/>
              <a:gd name="T50" fmla="*/ 2147483646 w 893"/>
              <a:gd name="T51" fmla="*/ 2147483646 h 60"/>
              <a:gd name="T52" fmla="*/ 2147483646 w 893"/>
              <a:gd name="T53" fmla="*/ 2147483646 h 60"/>
              <a:gd name="T54" fmla="*/ 2147483646 w 893"/>
              <a:gd name="T55" fmla="*/ 2147483646 h 60"/>
              <a:gd name="T56" fmla="*/ 2147483646 w 893"/>
              <a:gd name="T57" fmla="*/ 2147483646 h 60"/>
              <a:gd name="T58" fmla="*/ 2147483646 w 893"/>
              <a:gd name="T59" fmla="*/ 2147483646 h 60"/>
              <a:gd name="T60" fmla="*/ 2147483646 w 893"/>
              <a:gd name="T61" fmla="*/ 2147483646 h 60"/>
              <a:gd name="T62" fmla="*/ 2147483646 w 893"/>
              <a:gd name="T63" fmla="*/ 2147483646 h 60"/>
              <a:gd name="T64" fmla="*/ 2147483646 w 893"/>
              <a:gd name="T65" fmla="*/ 2147483646 h 60"/>
              <a:gd name="T66" fmla="*/ 2147483646 w 893"/>
              <a:gd name="T67" fmla="*/ 2147483646 h 60"/>
              <a:gd name="T68" fmla="*/ 2147483646 w 893"/>
              <a:gd name="T69" fmla="*/ 2147483646 h 60"/>
              <a:gd name="T70" fmla="*/ 2147483646 w 893"/>
              <a:gd name="T71" fmla="*/ 2147483646 h 60"/>
              <a:gd name="T72" fmla="*/ 2147483646 w 893"/>
              <a:gd name="T73" fmla="*/ 0 h 60"/>
              <a:gd name="T74" fmla="*/ 2147483646 w 893"/>
              <a:gd name="T75" fmla="*/ 2147483646 h 60"/>
              <a:gd name="T76" fmla="*/ 2147483646 w 893"/>
              <a:gd name="T77" fmla="*/ 2147483646 h 60"/>
              <a:gd name="T78" fmla="*/ 2147483646 w 893"/>
              <a:gd name="T79" fmla="*/ 2147483646 h 60"/>
              <a:gd name="T80" fmla="*/ 2147483646 w 893"/>
              <a:gd name="T81" fmla="*/ 2147483646 h 60"/>
              <a:gd name="T82" fmla="*/ 2147483646 w 893"/>
              <a:gd name="T83" fmla="*/ 2147483646 h 60"/>
              <a:gd name="T84" fmla="*/ 2147483646 w 893"/>
              <a:gd name="T85" fmla="*/ 2147483646 h 60"/>
              <a:gd name="T86" fmla="*/ 2147483646 w 893"/>
              <a:gd name="T87" fmla="*/ 2147483646 h 60"/>
              <a:gd name="T88" fmla="*/ 2147483646 w 893"/>
              <a:gd name="T89" fmla="*/ 2147483646 h 60"/>
              <a:gd name="T90" fmla="*/ 2147483646 w 893"/>
              <a:gd name="T91" fmla="*/ 2147483646 h 60"/>
              <a:gd name="T92" fmla="*/ 2147483646 w 893"/>
              <a:gd name="T93" fmla="*/ 2147483646 h 60"/>
              <a:gd name="T94" fmla="*/ 2147483646 w 893"/>
              <a:gd name="T95" fmla="*/ 2147483646 h 60"/>
              <a:gd name="T96" fmla="*/ 2147483646 w 893"/>
              <a:gd name="T97" fmla="*/ 2147483646 h 60"/>
              <a:gd name="T98" fmla="*/ 2147483646 w 893"/>
              <a:gd name="T99" fmla="*/ 0 h 60"/>
              <a:gd name="T100" fmla="*/ 2147483646 w 893"/>
              <a:gd name="T101" fmla="*/ 2147483646 h 60"/>
              <a:gd name="T102" fmla="*/ 2147483646 w 893"/>
              <a:gd name="T103" fmla="*/ 2147483646 h 60"/>
              <a:gd name="T104" fmla="*/ 2147483646 w 893"/>
              <a:gd name="T105" fmla="*/ 2147483646 h 60"/>
              <a:gd name="T106" fmla="*/ 2147483646 w 893"/>
              <a:gd name="T107" fmla="*/ 2147483646 h 60"/>
              <a:gd name="T108" fmla="*/ 2147483646 w 893"/>
              <a:gd name="T109" fmla="*/ 2147483646 h 60"/>
              <a:gd name="T110" fmla="*/ 2147483646 w 893"/>
              <a:gd name="T111" fmla="*/ 0 h 60"/>
              <a:gd name="T112" fmla="*/ 2147483646 w 893"/>
              <a:gd name="T113" fmla="*/ 214748364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3"/>
              <a:gd name="T172" fmla="*/ 0 h 60"/>
              <a:gd name="T173" fmla="*/ 893 w 893"/>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3" h="60">
                <a:moveTo>
                  <a:pt x="0" y="30"/>
                </a:moveTo>
                <a:lnTo>
                  <a:pt x="4" y="37"/>
                </a:lnTo>
                <a:lnTo>
                  <a:pt x="8" y="43"/>
                </a:lnTo>
                <a:lnTo>
                  <a:pt x="11" y="48"/>
                </a:lnTo>
                <a:lnTo>
                  <a:pt x="14" y="52"/>
                </a:lnTo>
                <a:lnTo>
                  <a:pt x="17" y="55"/>
                </a:lnTo>
                <a:lnTo>
                  <a:pt x="20" y="58"/>
                </a:lnTo>
                <a:lnTo>
                  <a:pt x="22" y="59"/>
                </a:lnTo>
                <a:lnTo>
                  <a:pt x="25" y="60"/>
                </a:lnTo>
                <a:lnTo>
                  <a:pt x="27" y="59"/>
                </a:lnTo>
                <a:lnTo>
                  <a:pt x="30" y="58"/>
                </a:lnTo>
                <a:lnTo>
                  <a:pt x="33" y="55"/>
                </a:lnTo>
                <a:lnTo>
                  <a:pt x="36" y="52"/>
                </a:lnTo>
                <a:lnTo>
                  <a:pt x="39" y="48"/>
                </a:lnTo>
                <a:lnTo>
                  <a:pt x="42" y="43"/>
                </a:lnTo>
                <a:lnTo>
                  <a:pt x="46" y="37"/>
                </a:lnTo>
                <a:lnTo>
                  <a:pt x="50" y="30"/>
                </a:lnTo>
                <a:lnTo>
                  <a:pt x="54" y="23"/>
                </a:lnTo>
                <a:lnTo>
                  <a:pt x="57" y="17"/>
                </a:lnTo>
                <a:lnTo>
                  <a:pt x="61" y="11"/>
                </a:lnTo>
                <a:lnTo>
                  <a:pt x="64" y="7"/>
                </a:lnTo>
                <a:lnTo>
                  <a:pt x="67" y="4"/>
                </a:lnTo>
                <a:lnTo>
                  <a:pt x="69" y="2"/>
                </a:lnTo>
                <a:lnTo>
                  <a:pt x="72" y="0"/>
                </a:lnTo>
                <a:lnTo>
                  <a:pt x="74" y="0"/>
                </a:lnTo>
                <a:lnTo>
                  <a:pt x="77" y="0"/>
                </a:lnTo>
                <a:lnTo>
                  <a:pt x="80" y="2"/>
                </a:lnTo>
                <a:lnTo>
                  <a:pt x="82" y="4"/>
                </a:lnTo>
                <a:lnTo>
                  <a:pt x="85" y="7"/>
                </a:lnTo>
                <a:lnTo>
                  <a:pt x="88" y="11"/>
                </a:lnTo>
                <a:lnTo>
                  <a:pt x="92" y="17"/>
                </a:lnTo>
                <a:lnTo>
                  <a:pt x="95" y="23"/>
                </a:lnTo>
                <a:lnTo>
                  <a:pt x="99" y="30"/>
                </a:lnTo>
                <a:lnTo>
                  <a:pt x="103" y="37"/>
                </a:lnTo>
                <a:lnTo>
                  <a:pt x="107" y="43"/>
                </a:lnTo>
                <a:lnTo>
                  <a:pt x="110" y="48"/>
                </a:lnTo>
                <a:lnTo>
                  <a:pt x="113" y="52"/>
                </a:lnTo>
                <a:lnTo>
                  <a:pt x="116" y="55"/>
                </a:lnTo>
                <a:lnTo>
                  <a:pt x="119" y="58"/>
                </a:lnTo>
                <a:lnTo>
                  <a:pt x="122" y="59"/>
                </a:lnTo>
                <a:lnTo>
                  <a:pt x="124" y="60"/>
                </a:lnTo>
                <a:lnTo>
                  <a:pt x="127" y="59"/>
                </a:lnTo>
                <a:lnTo>
                  <a:pt x="129" y="58"/>
                </a:lnTo>
                <a:lnTo>
                  <a:pt x="132" y="55"/>
                </a:lnTo>
                <a:lnTo>
                  <a:pt x="135" y="52"/>
                </a:lnTo>
                <a:lnTo>
                  <a:pt x="138" y="48"/>
                </a:lnTo>
                <a:lnTo>
                  <a:pt x="141" y="43"/>
                </a:lnTo>
                <a:lnTo>
                  <a:pt x="145" y="37"/>
                </a:lnTo>
                <a:lnTo>
                  <a:pt x="149" y="30"/>
                </a:lnTo>
                <a:lnTo>
                  <a:pt x="153" y="23"/>
                </a:lnTo>
                <a:lnTo>
                  <a:pt x="157" y="17"/>
                </a:lnTo>
                <a:lnTo>
                  <a:pt x="160" y="11"/>
                </a:lnTo>
                <a:lnTo>
                  <a:pt x="163" y="7"/>
                </a:lnTo>
                <a:lnTo>
                  <a:pt x="166" y="4"/>
                </a:lnTo>
                <a:lnTo>
                  <a:pt x="169" y="2"/>
                </a:lnTo>
                <a:lnTo>
                  <a:pt x="171" y="0"/>
                </a:lnTo>
                <a:lnTo>
                  <a:pt x="174" y="0"/>
                </a:lnTo>
                <a:lnTo>
                  <a:pt x="176" y="0"/>
                </a:lnTo>
                <a:lnTo>
                  <a:pt x="179" y="2"/>
                </a:lnTo>
                <a:lnTo>
                  <a:pt x="182" y="4"/>
                </a:lnTo>
                <a:lnTo>
                  <a:pt x="184" y="7"/>
                </a:lnTo>
                <a:lnTo>
                  <a:pt x="188" y="11"/>
                </a:lnTo>
                <a:lnTo>
                  <a:pt x="191" y="17"/>
                </a:lnTo>
                <a:lnTo>
                  <a:pt x="195" y="23"/>
                </a:lnTo>
                <a:lnTo>
                  <a:pt x="199" y="30"/>
                </a:lnTo>
                <a:lnTo>
                  <a:pt x="203" y="37"/>
                </a:lnTo>
                <a:lnTo>
                  <a:pt x="206" y="43"/>
                </a:lnTo>
                <a:lnTo>
                  <a:pt x="209" y="48"/>
                </a:lnTo>
                <a:lnTo>
                  <a:pt x="213" y="52"/>
                </a:lnTo>
                <a:lnTo>
                  <a:pt x="215" y="55"/>
                </a:lnTo>
                <a:lnTo>
                  <a:pt x="218" y="58"/>
                </a:lnTo>
                <a:lnTo>
                  <a:pt x="221" y="59"/>
                </a:lnTo>
                <a:lnTo>
                  <a:pt x="223" y="60"/>
                </a:lnTo>
                <a:lnTo>
                  <a:pt x="226" y="59"/>
                </a:lnTo>
                <a:lnTo>
                  <a:pt x="229" y="58"/>
                </a:lnTo>
                <a:lnTo>
                  <a:pt x="231" y="55"/>
                </a:lnTo>
                <a:lnTo>
                  <a:pt x="234" y="52"/>
                </a:lnTo>
                <a:lnTo>
                  <a:pt x="237" y="48"/>
                </a:lnTo>
                <a:lnTo>
                  <a:pt x="241" y="43"/>
                </a:lnTo>
                <a:lnTo>
                  <a:pt x="244" y="37"/>
                </a:lnTo>
                <a:lnTo>
                  <a:pt x="248" y="30"/>
                </a:lnTo>
                <a:lnTo>
                  <a:pt x="252" y="23"/>
                </a:lnTo>
                <a:lnTo>
                  <a:pt x="256" y="17"/>
                </a:lnTo>
                <a:lnTo>
                  <a:pt x="259" y="11"/>
                </a:lnTo>
                <a:lnTo>
                  <a:pt x="262" y="7"/>
                </a:lnTo>
                <a:lnTo>
                  <a:pt x="265" y="4"/>
                </a:lnTo>
                <a:lnTo>
                  <a:pt x="268" y="2"/>
                </a:lnTo>
                <a:lnTo>
                  <a:pt x="270" y="0"/>
                </a:lnTo>
                <a:lnTo>
                  <a:pt x="273" y="0"/>
                </a:lnTo>
                <a:lnTo>
                  <a:pt x="276" y="0"/>
                </a:lnTo>
                <a:lnTo>
                  <a:pt x="278" y="2"/>
                </a:lnTo>
                <a:lnTo>
                  <a:pt x="281" y="4"/>
                </a:lnTo>
                <a:lnTo>
                  <a:pt x="284" y="7"/>
                </a:lnTo>
                <a:lnTo>
                  <a:pt x="287" y="11"/>
                </a:lnTo>
                <a:lnTo>
                  <a:pt x="290" y="17"/>
                </a:lnTo>
                <a:lnTo>
                  <a:pt x="294" y="23"/>
                </a:lnTo>
                <a:lnTo>
                  <a:pt x="298" y="30"/>
                </a:lnTo>
                <a:lnTo>
                  <a:pt x="302" y="37"/>
                </a:lnTo>
                <a:lnTo>
                  <a:pt x="305" y="43"/>
                </a:lnTo>
                <a:lnTo>
                  <a:pt x="309" y="48"/>
                </a:lnTo>
                <a:lnTo>
                  <a:pt x="312" y="52"/>
                </a:lnTo>
                <a:lnTo>
                  <a:pt x="315" y="55"/>
                </a:lnTo>
                <a:lnTo>
                  <a:pt x="317" y="58"/>
                </a:lnTo>
                <a:lnTo>
                  <a:pt x="320" y="59"/>
                </a:lnTo>
                <a:lnTo>
                  <a:pt x="323" y="60"/>
                </a:lnTo>
                <a:lnTo>
                  <a:pt x="325" y="59"/>
                </a:lnTo>
                <a:lnTo>
                  <a:pt x="328" y="58"/>
                </a:lnTo>
                <a:lnTo>
                  <a:pt x="330" y="55"/>
                </a:lnTo>
                <a:lnTo>
                  <a:pt x="333" y="52"/>
                </a:lnTo>
                <a:lnTo>
                  <a:pt x="336" y="48"/>
                </a:lnTo>
                <a:lnTo>
                  <a:pt x="340" y="43"/>
                </a:lnTo>
                <a:lnTo>
                  <a:pt x="343" y="37"/>
                </a:lnTo>
                <a:lnTo>
                  <a:pt x="347" y="30"/>
                </a:lnTo>
                <a:lnTo>
                  <a:pt x="351" y="23"/>
                </a:lnTo>
                <a:lnTo>
                  <a:pt x="355" y="17"/>
                </a:lnTo>
                <a:lnTo>
                  <a:pt x="358" y="11"/>
                </a:lnTo>
                <a:lnTo>
                  <a:pt x="361" y="7"/>
                </a:lnTo>
                <a:lnTo>
                  <a:pt x="364" y="4"/>
                </a:lnTo>
                <a:lnTo>
                  <a:pt x="367" y="2"/>
                </a:lnTo>
                <a:lnTo>
                  <a:pt x="370" y="0"/>
                </a:lnTo>
                <a:lnTo>
                  <a:pt x="372" y="0"/>
                </a:lnTo>
                <a:lnTo>
                  <a:pt x="375" y="0"/>
                </a:lnTo>
                <a:lnTo>
                  <a:pt x="377" y="2"/>
                </a:lnTo>
                <a:lnTo>
                  <a:pt x="380" y="4"/>
                </a:lnTo>
                <a:lnTo>
                  <a:pt x="383" y="7"/>
                </a:lnTo>
                <a:lnTo>
                  <a:pt x="386" y="11"/>
                </a:lnTo>
                <a:lnTo>
                  <a:pt x="389" y="17"/>
                </a:lnTo>
                <a:lnTo>
                  <a:pt x="393" y="23"/>
                </a:lnTo>
                <a:lnTo>
                  <a:pt x="397" y="30"/>
                </a:lnTo>
                <a:lnTo>
                  <a:pt x="401" y="37"/>
                </a:lnTo>
                <a:lnTo>
                  <a:pt x="405" y="43"/>
                </a:lnTo>
                <a:lnTo>
                  <a:pt x="408" y="48"/>
                </a:lnTo>
                <a:lnTo>
                  <a:pt x="411" y="52"/>
                </a:lnTo>
                <a:lnTo>
                  <a:pt x="414" y="55"/>
                </a:lnTo>
                <a:lnTo>
                  <a:pt x="417" y="58"/>
                </a:lnTo>
                <a:lnTo>
                  <a:pt x="419" y="59"/>
                </a:lnTo>
                <a:lnTo>
                  <a:pt x="422" y="60"/>
                </a:lnTo>
                <a:lnTo>
                  <a:pt x="424" y="59"/>
                </a:lnTo>
                <a:lnTo>
                  <a:pt x="427" y="58"/>
                </a:lnTo>
                <a:lnTo>
                  <a:pt x="430" y="55"/>
                </a:lnTo>
                <a:lnTo>
                  <a:pt x="433" y="52"/>
                </a:lnTo>
                <a:lnTo>
                  <a:pt x="436" y="48"/>
                </a:lnTo>
                <a:lnTo>
                  <a:pt x="439" y="43"/>
                </a:lnTo>
                <a:lnTo>
                  <a:pt x="443" y="37"/>
                </a:lnTo>
                <a:lnTo>
                  <a:pt x="447" y="30"/>
                </a:lnTo>
                <a:lnTo>
                  <a:pt x="451" y="23"/>
                </a:lnTo>
                <a:lnTo>
                  <a:pt x="454" y="17"/>
                </a:lnTo>
                <a:lnTo>
                  <a:pt x="458" y="11"/>
                </a:lnTo>
                <a:lnTo>
                  <a:pt x="461" y="7"/>
                </a:lnTo>
                <a:lnTo>
                  <a:pt x="464" y="4"/>
                </a:lnTo>
                <a:lnTo>
                  <a:pt x="466" y="2"/>
                </a:lnTo>
                <a:lnTo>
                  <a:pt x="469" y="0"/>
                </a:lnTo>
                <a:lnTo>
                  <a:pt x="471" y="0"/>
                </a:lnTo>
                <a:lnTo>
                  <a:pt x="474" y="0"/>
                </a:lnTo>
                <a:lnTo>
                  <a:pt x="477" y="2"/>
                </a:lnTo>
                <a:lnTo>
                  <a:pt x="479" y="4"/>
                </a:lnTo>
                <a:lnTo>
                  <a:pt x="482" y="7"/>
                </a:lnTo>
                <a:lnTo>
                  <a:pt x="485" y="11"/>
                </a:lnTo>
                <a:lnTo>
                  <a:pt x="489" y="17"/>
                </a:lnTo>
                <a:lnTo>
                  <a:pt x="492" y="23"/>
                </a:lnTo>
                <a:lnTo>
                  <a:pt x="496" y="30"/>
                </a:lnTo>
                <a:lnTo>
                  <a:pt x="500" y="37"/>
                </a:lnTo>
                <a:lnTo>
                  <a:pt x="504" y="43"/>
                </a:lnTo>
                <a:lnTo>
                  <a:pt x="507" y="48"/>
                </a:lnTo>
                <a:lnTo>
                  <a:pt x="510" y="52"/>
                </a:lnTo>
                <a:lnTo>
                  <a:pt x="513" y="55"/>
                </a:lnTo>
                <a:lnTo>
                  <a:pt x="516" y="58"/>
                </a:lnTo>
                <a:lnTo>
                  <a:pt x="519" y="59"/>
                </a:lnTo>
                <a:lnTo>
                  <a:pt x="521" y="60"/>
                </a:lnTo>
                <a:lnTo>
                  <a:pt x="524" y="59"/>
                </a:lnTo>
                <a:lnTo>
                  <a:pt x="526" y="58"/>
                </a:lnTo>
                <a:lnTo>
                  <a:pt x="529" y="55"/>
                </a:lnTo>
                <a:lnTo>
                  <a:pt x="532" y="52"/>
                </a:lnTo>
                <a:lnTo>
                  <a:pt x="535" y="48"/>
                </a:lnTo>
                <a:lnTo>
                  <a:pt x="538" y="43"/>
                </a:lnTo>
                <a:lnTo>
                  <a:pt x="542" y="37"/>
                </a:lnTo>
                <a:lnTo>
                  <a:pt x="546" y="30"/>
                </a:lnTo>
                <a:lnTo>
                  <a:pt x="550" y="23"/>
                </a:lnTo>
                <a:lnTo>
                  <a:pt x="554" y="17"/>
                </a:lnTo>
                <a:lnTo>
                  <a:pt x="557" y="11"/>
                </a:lnTo>
                <a:lnTo>
                  <a:pt x="560" y="7"/>
                </a:lnTo>
                <a:lnTo>
                  <a:pt x="563" y="4"/>
                </a:lnTo>
                <a:lnTo>
                  <a:pt x="566" y="2"/>
                </a:lnTo>
                <a:lnTo>
                  <a:pt x="568" y="0"/>
                </a:lnTo>
                <a:lnTo>
                  <a:pt x="571" y="0"/>
                </a:lnTo>
                <a:lnTo>
                  <a:pt x="573" y="0"/>
                </a:lnTo>
                <a:lnTo>
                  <a:pt x="576" y="2"/>
                </a:lnTo>
                <a:lnTo>
                  <a:pt x="579" y="4"/>
                </a:lnTo>
                <a:lnTo>
                  <a:pt x="582" y="7"/>
                </a:lnTo>
                <a:lnTo>
                  <a:pt x="585" y="11"/>
                </a:lnTo>
                <a:lnTo>
                  <a:pt x="588" y="17"/>
                </a:lnTo>
                <a:lnTo>
                  <a:pt x="592" y="23"/>
                </a:lnTo>
                <a:lnTo>
                  <a:pt x="596" y="30"/>
                </a:lnTo>
                <a:lnTo>
                  <a:pt x="600" y="37"/>
                </a:lnTo>
                <a:lnTo>
                  <a:pt x="603" y="43"/>
                </a:lnTo>
                <a:lnTo>
                  <a:pt x="607" y="48"/>
                </a:lnTo>
                <a:lnTo>
                  <a:pt x="610" y="52"/>
                </a:lnTo>
                <a:lnTo>
                  <a:pt x="612" y="55"/>
                </a:lnTo>
                <a:lnTo>
                  <a:pt x="615" y="58"/>
                </a:lnTo>
                <a:lnTo>
                  <a:pt x="618" y="59"/>
                </a:lnTo>
                <a:lnTo>
                  <a:pt x="620" y="60"/>
                </a:lnTo>
                <a:lnTo>
                  <a:pt x="623" y="59"/>
                </a:lnTo>
                <a:lnTo>
                  <a:pt x="626" y="58"/>
                </a:lnTo>
                <a:lnTo>
                  <a:pt x="628" y="55"/>
                </a:lnTo>
                <a:lnTo>
                  <a:pt x="631" y="52"/>
                </a:lnTo>
                <a:lnTo>
                  <a:pt x="634" y="48"/>
                </a:lnTo>
                <a:lnTo>
                  <a:pt x="638" y="43"/>
                </a:lnTo>
                <a:lnTo>
                  <a:pt x="641" y="37"/>
                </a:lnTo>
                <a:lnTo>
                  <a:pt x="645" y="30"/>
                </a:lnTo>
                <a:lnTo>
                  <a:pt x="649" y="23"/>
                </a:lnTo>
                <a:lnTo>
                  <a:pt x="653" y="17"/>
                </a:lnTo>
                <a:lnTo>
                  <a:pt x="656" y="11"/>
                </a:lnTo>
                <a:lnTo>
                  <a:pt x="659" y="7"/>
                </a:lnTo>
                <a:lnTo>
                  <a:pt x="662" y="4"/>
                </a:lnTo>
                <a:lnTo>
                  <a:pt x="665" y="2"/>
                </a:lnTo>
                <a:lnTo>
                  <a:pt x="667" y="0"/>
                </a:lnTo>
                <a:lnTo>
                  <a:pt x="670" y="0"/>
                </a:lnTo>
                <a:lnTo>
                  <a:pt x="673" y="0"/>
                </a:lnTo>
                <a:lnTo>
                  <a:pt x="675" y="2"/>
                </a:lnTo>
                <a:lnTo>
                  <a:pt x="678" y="4"/>
                </a:lnTo>
                <a:lnTo>
                  <a:pt x="681" y="7"/>
                </a:lnTo>
                <a:lnTo>
                  <a:pt x="684" y="11"/>
                </a:lnTo>
                <a:lnTo>
                  <a:pt x="687" y="17"/>
                </a:lnTo>
                <a:lnTo>
                  <a:pt x="691" y="23"/>
                </a:lnTo>
                <a:lnTo>
                  <a:pt x="695" y="30"/>
                </a:lnTo>
                <a:lnTo>
                  <a:pt x="699" y="37"/>
                </a:lnTo>
                <a:lnTo>
                  <a:pt x="702" y="43"/>
                </a:lnTo>
                <a:lnTo>
                  <a:pt x="706" y="48"/>
                </a:lnTo>
                <a:lnTo>
                  <a:pt x="709" y="52"/>
                </a:lnTo>
                <a:lnTo>
                  <a:pt x="712" y="55"/>
                </a:lnTo>
                <a:lnTo>
                  <a:pt x="714" y="58"/>
                </a:lnTo>
                <a:lnTo>
                  <a:pt x="717" y="59"/>
                </a:lnTo>
                <a:lnTo>
                  <a:pt x="720" y="60"/>
                </a:lnTo>
                <a:lnTo>
                  <a:pt x="722" y="59"/>
                </a:lnTo>
                <a:lnTo>
                  <a:pt x="725" y="58"/>
                </a:lnTo>
                <a:lnTo>
                  <a:pt x="728" y="55"/>
                </a:lnTo>
                <a:lnTo>
                  <a:pt x="730" y="52"/>
                </a:lnTo>
                <a:lnTo>
                  <a:pt x="733" y="48"/>
                </a:lnTo>
                <a:lnTo>
                  <a:pt x="737" y="43"/>
                </a:lnTo>
                <a:lnTo>
                  <a:pt x="740" y="37"/>
                </a:lnTo>
                <a:lnTo>
                  <a:pt x="744" y="30"/>
                </a:lnTo>
                <a:lnTo>
                  <a:pt x="748" y="23"/>
                </a:lnTo>
                <a:lnTo>
                  <a:pt x="752" y="17"/>
                </a:lnTo>
                <a:lnTo>
                  <a:pt x="755" y="11"/>
                </a:lnTo>
                <a:lnTo>
                  <a:pt x="758" y="7"/>
                </a:lnTo>
                <a:lnTo>
                  <a:pt x="761" y="4"/>
                </a:lnTo>
                <a:lnTo>
                  <a:pt x="764" y="2"/>
                </a:lnTo>
                <a:lnTo>
                  <a:pt x="767" y="0"/>
                </a:lnTo>
                <a:lnTo>
                  <a:pt x="769" y="0"/>
                </a:lnTo>
                <a:lnTo>
                  <a:pt x="772" y="0"/>
                </a:lnTo>
                <a:lnTo>
                  <a:pt x="774" y="2"/>
                </a:lnTo>
                <a:lnTo>
                  <a:pt x="777" y="4"/>
                </a:lnTo>
                <a:lnTo>
                  <a:pt x="780" y="7"/>
                </a:lnTo>
                <a:lnTo>
                  <a:pt x="783" y="11"/>
                </a:lnTo>
                <a:lnTo>
                  <a:pt x="786" y="17"/>
                </a:lnTo>
                <a:lnTo>
                  <a:pt x="790" y="23"/>
                </a:lnTo>
                <a:lnTo>
                  <a:pt x="794" y="30"/>
                </a:lnTo>
                <a:lnTo>
                  <a:pt x="798" y="37"/>
                </a:lnTo>
                <a:lnTo>
                  <a:pt x="802" y="43"/>
                </a:lnTo>
                <a:lnTo>
                  <a:pt x="805" y="48"/>
                </a:lnTo>
                <a:lnTo>
                  <a:pt x="808" y="52"/>
                </a:lnTo>
                <a:lnTo>
                  <a:pt x="811" y="55"/>
                </a:lnTo>
                <a:lnTo>
                  <a:pt x="814" y="58"/>
                </a:lnTo>
                <a:lnTo>
                  <a:pt x="816" y="59"/>
                </a:lnTo>
                <a:lnTo>
                  <a:pt x="819" y="60"/>
                </a:lnTo>
                <a:lnTo>
                  <a:pt x="821" y="59"/>
                </a:lnTo>
                <a:lnTo>
                  <a:pt x="824" y="58"/>
                </a:lnTo>
                <a:lnTo>
                  <a:pt x="827" y="55"/>
                </a:lnTo>
                <a:lnTo>
                  <a:pt x="830" y="52"/>
                </a:lnTo>
                <a:lnTo>
                  <a:pt x="833" y="48"/>
                </a:lnTo>
                <a:lnTo>
                  <a:pt x="836" y="43"/>
                </a:lnTo>
                <a:lnTo>
                  <a:pt x="840" y="37"/>
                </a:lnTo>
                <a:lnTo>
                  <a:pt x="844" y="30"/>
                </a:lnTo>
                <a:lnTo>
                  <a:pt x="848" y="23"/>
                </a:lnTo>
                <a:lnTo>
                  <a:pt x="851" y="17"/>
                </a:lnTo>
                <a:lnTo>
                  <a:pt x="855" y="11"/>
                </a:lnTo>
                <a:lnTo>
                  <a:pt x="858" y="7"/>
                </a:lnTo>
                <a:lnTo>
                  <a:pt x="861" y="4"/>
                </a:lnTo>
                <a:lnTo>
                  <a:pt x="863" y="2"/>
                </a:lnTo>
                <a:lnTo>
                  <a:pt x="866" y="0"/>
                </a:lnTo>
                <a:lnTo>
                  <a:pt x="869" y="0"/>
                </a:lnTo>
                <a:lnTo>
                  <a:pt x="871" y="0"/>
                </a:lnTo>
                <a:lnTo>
                  <a:pt x="874" y="2"/>
                </a:lnTo>
                <a:lnTo>
                  <a:pt x="876" y="4"/>
                </a:lnTo>
                <a:lnTo>
                  <a:pt x="879" y="7"/>
                </a:lnTo>
                <a:lnTo>
                  <a:pt x="882" y="11"/>
                </a:lnTo>
                <a:lnTo>
                  <a:pt x="886" y="17"/>
                </a:lnTo>
                <a:lnTo>
                  <a:pt x="889" y="23"/>
                </a:lnTo>
                <a:lnTo>
                  <a:pt x="893" y="3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Oval 29">
            <a:extLst>
              <a:ext uri="{FF2B5EF4-FFF2-40B4-BE49-F238E27FC236}">
                <a16:creationId xmlns:a16="http://schemas.microsoft.com/office/drawing/2014/main" id="{876A424C-5DD2-AB89-DC6A-78752BDB4C93}"/>
              </a:ext>
            </a:extLst>
          </p:cNvPr>
          <p:cNvSpPr/>
          <p:nvPr/>
        </p:nvSpPr>
        <p:spPr>
          <a:xfrm>
            <a:off x="5901652" y="2746011"/>
            <a:ext cx="209995" cy="210831"/>
          </a:xfrm>
          <a:prstGeom prst="ellipse">
            <a:avLst/>
          </a:prstGeom>
          <a:solidFill>
            <a:srgbClr val="FFFFFF"/>
          </a:solid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7030A0"/>
              </a:solidFill>
              <a:latin typeface="Calibri" panose="020F0502020204030204" pitchFamily="34" charset="0"/>
              <a:cs typeface="Calibri" panose="020F0502020204030204" pitchFamily="34" charset="0"/>
            </a:endParaRPr>
          </a:p>
        </p:txBody>
      </p:sp>
      <p:sp>
        <p:nvSpPr>
          <p:cNvPr id="54" name="Freeform 201">
            <a:extLst>
              <a:ext uri="{FF2B5EF4-FFF2-40B4-BE49-F238E27FC236}">
                <a16:creationId xmlns:a16="http://schemas.microsoft.com/office/drawing/2014/main" id="{5AB9C68C-7F4D-01ED-ACBB-BFBAAC995524}"/>
              </a:ext>
            </a:extLst>
          </p:cNvPr>
          <p:cNvSpPr>
            <a:spLocks/>
          </p:cNvSpPr>
          <p:nvPr/>
        </p:nvSpPr>
        <p:spPr bwMode="auto">
          <a:xfrm rot="5400000">
            <a:off x="6168367" y="2701749"/>
            <a:ext cx="122465" cy="228697"/>
          </a:xfrm>
          <a:custGeom>
            <a:avLst/>
            <a:gdLst>
              <a:gd name="T0" fmla="*/ 2147483646 w 142"/>
              <a:gd name="T1" fmla="*/ 2147483646 h 236"/>
              <a:gd name="T2" fmla="*/ 0 w 142"/>
              <a:gd name="T3" fmla="*/ 0 h 236"/>
              <a:gd name="T4" fmla="*/ 2147483646 w 142"/>
              <a:gd name="T5" fmla="*/ 2147483646 h 236"/>
              <a:gd name="T6" fmla="*/ 2147483646 w 142"/>
              <a:gd name="T7" fmla="*/ 0 h 236"/>
              <a:gd name="T8" fmla="*/ 2147483646 w 142"/>
              <a:gd name="T9" fmla="*/ 2147483646 h 236"/>
              <a:gd name="T10" fmla="*/ 0 60000 65536"/>
              <a:gd name="T11" fmla="*/ 0 60000 65536"/>
              <a:gd name="T12" fmla="*/ 0 60000 65536"/>
              <a:gd name="T13" fmla="*/ 0 60000 65536"/>
              <a:gd name="T14" fmla="*/ 0 60000 65536"/>
              <a:gd name="T15" fmla="*/ 0 w 142"/>
              <a:gd name="T16" fmla="*/ 0 h 236"/>
              <a:gd name="T17" fmla="*/ 142 w 142"/>
              <a:gd name="T18" fmla="*/ 236 h 236"/>
            </a:gdLst>
            <a:ahLst/>
            <a:cxnLst>
              <a:cxn ang="T10">
                <a:pos x="T0" y="T1"/>
              </a:cxn>
              <a:cxn ang="T11">
                <a:pos x="T2" y="T3"/>
              </a:cxn>
              <a:cxn ang="T12">
                <a:pos x="T4" y="T5"/>
              </a:cxn>
              <a:cxn ang="T13">
                <a:pos x="T6" y="T7"/>
              </a:cxn>
              <a:cxn ang="T14">
                <a:pos x="T8" y="T9"/>
              </a:cxn>
            </a:cxnLst>
            <a:rect l="T15" t="T16" r="T17" b="T18"/>
            <a:pathLst>
              <a:path w="142" h="236">
                <a:moveTo>
                  <a:pt x="71" y="236"/>
                </a:moveTo>
                <a:lnTo>
                  <a:pt x="0" y="0"/>
                </a:lnTo>
                <a:lnTo>
                  <a:pt x="71" y="46"/>
                </a:lnTo>
                <a:lnTo>
                  <a:pt x="142" y="0"/>
                </a:lnTo>
                <a:lnTo>
                  <a:pt x="71" y="236"/>
                </a:lnTo>
                <a:close/>
              </a:path>
            </a:pathLst>
          </a:custGeom>
          <a:solidFill>
            <a:schemeClr val="tx1"/>
          </a:solidFill>
          <a:ln w="19050">
            <a:solidFill>
              <a:schemeClr val="tx1"/>
            </a:solidFill>
            <a:round/>
            <a:headEnd/>
            <a:tailEnd/>
          </a:ln>
        </p:spPr>
        <p:txBody>
          <a:bodyPr/>
          <a:lstStyle/>
          <a:p>
            <a:endParaRPr lang="en-US"/>
          </a:p>
        </p:txBody>
      </p:sp>
      <p:sp>
        <p:nvSpPr>
          <p:cNvPr id="56" name="Freeform 201">
            <a:extLst>
              <a:ext uri="{FF2B5EF4-FFF2-40B4-BE49-F238E27FC236}">
                <a16:creationId xmlns:a16="http://schemas.microsoft.com/office/drawing/2014/main" id="{E4066798-26C1-5229-29DB-9ACC59B722E7}"/>
              </a:ext>
            </a:extLst>
          </p:cNvPr>
          <p:cNvSpPr>
            <a:spLocks/>
          </p:cNvSpPr>
          <p:nvPr/>
        </p:nvSpPr>
        <p:spPr bwMode="auto">
          <a:xfrm rot="16200000">
            <a:off x="5705830" y="2741021"/>
            <a:ext cx="122465" cy="228697"/>
          </a:xfrm>
          <a:custGeom>
            <a:avLst/>
            <a:gdLst>
              <a:gd name="T0" fmla="*/ 2147483646 w 142"/>
              <a:gd name="T1" fmla="*/ 2147483646 h 236"/>
              <a:gd name="T2" fmla="*/ 0 w 142"/>
              <a:gd name="T3" fmla="*/ 0 h 236"/>
              <a:gd name="T4" fmla="*/ 2147483646 w 142"/>
              <a:gd name="T5" fmla="*/ 2147483646 h 236"/>
              <a:gd name="T6" fmla="*/ 2147483646 w 142"/>
              <a:gd name="T7" fmla="*/ 0 h 236"/>
              <a:gd name="T8" fmla="*/ 2147483646 w 142"/>
              <a:gd name="T9" fmla="*/ 2147483646 h 236"/>
              <a:gd name="T10" fmla="*/ 0 60000 65536"/>
              <a:gd name="T11" fmla="*/ 0 60000 65536"/>
              <a:gd name="T12" fmla="*/ 0 60000 65536"/>
              <a:gd name="T13" fmla="*/ 0 60000 65536"/>
              <a:gd name="T14" fmla="*/ 0 60000 65536"/>
              <a:gd name="T15" fmla="*/ 0 w 142"/>
              <a:gd name="T16" fmla="*/ 0 h 236"/>
              <a:gd name="T17" fmla="*/ 142 w 142"/>
              <a:gd name="T18" fmla="*/ 236 h 236"/>
            </a:gdLst>
            <a:ahLst/>
            <a:cxnLst>
              <a:cxn ang="T10">
                <a:pos x="T0" y="T1"/>
              </a:cxn>
              <a:cxn ang="T11">
                <a:pos x="T2" y="T3"/>
              </a:cxn>
              <a:cxn ang="T12">
                <a:pos x="T4" y="T5"/>
              </a:cxn>
              <a:cxn ang="T13">
                <a:pos x="T6" y="T7"/>
              </a:cxn>
              <a:cxn ang="T14">
                <a:pos x="T8" y="T9"/>
              </a:cxn>
            </a:cxnLst>
            <a:rect l="T15" t="T16" r="T17" b="T18"/>
            <a:pathLst>
              <a:path w="142" h="236">
                <a:moveTo>
                  <a:pt x="71" y="236"/>
                </a:moveTo>
                <a:lnTo>
                  <a:pt x="0" y="0"/>
                </a:lnTo>
                <a:lnTo>
                  <a:pt x="71" y="46"/>
                </a:lnTo>
                <a:lnTo>
                  <a:pt x="142" y="0"/>
                </a:lnTo>
                <a:lnTo>
                  <a:pt x="71" y="236"/>
                </a:lnTo>
                <a:close/>
              </a:path>
            </a:pathLst>
          </a:custGeom>
          <a:solidFill>
            <a:schemeClr val="tx1"/>
          </a:solidFill>
          <a:ln w="19050">
            <a:solidFill>
              <a:schemeClr val="tx1"/>
            </a:solidFill>
            <a:round/>
            <a:headEnd/>
            <a:tailEnd/>
          </a:ln>
        </p:spPr>
        <p:txBody>
          <a:bodyPr/>
          <a:lstStyle/>
          <a:p>
            <a:endParaRPr lang="en-US"/>
          </a:p>
        </p:txBody>
      </p:sp>
      <p:sp>
        <p:nvSpPr>
          <p:cNvPr id="57" name="Freeform 203">
            <a:extLst>
              <a:ext uri="{FF2B5EF4-FFF2-40B4-BE49-F238E27FC236}">
                <a16:creationId xmlns:a16="http://schemas.microsoft.com/office/drawing/2014/main" id="{DB6C8AE5-BBCE-1279-A6D2-EBDCFD8FC29C}"/>
              </a:ext>
            </a:extLst>
          </p:cNvPr>
          <p:cNvSpPr>
            <a:spLocks/>
          </p:cNvSpPr>
          <p:nvPr/>
        </p:nvSpPr>
        <p:spPr bwMode="auto">
          <a:xfrm>
            <a:off x="4408857" y="2794136"/>
            <a:ext cx="1260494" cy="153067"/>
          </a:xfrm>
          <a:custGeom>
            <a:avLst/>
            <a:gdLst>
              <a:gd name="T0" fmla="*/ 2147483646 w 893"/>
              <a:gd name="T1" fmla="*/ 2147483646 h 60"/>
              <a:gd name="T2" fmla="*/ 2147483646 w 893"/>
              <a:gd name="T3" fmla="*/ 2147483646 h 60"/>
              <a:gd name="T4" fmla="*/ 2147483646 w 893"/>
              <a:gd name="T5" fmla="*/ 2147483646 h 60"/>
              <a:gd name="T6" fmla="*/ 2147483646 w 893"/>
              <a:gd name="T7" fmla="*/ 2147483646 h 60"/>
              <a:gd name="T8" fmla="*/ 2147483646 w 893"/>
              <a:gd name="T9" fmla="*/ 0 h 60"/>
              <a:gd name="T10" fmla="*/ 2147483646 w 893"/>
              <a:gd name="T11" fmla="*/ 2147483646 h 60"/>
              <a:gd name="T12" fmla="*/ 2147483646 w 893"/>
              <a:gd name="T13" fmla="*/ 2147483646 h 60"/>
              <a:gd name="T14" fmla="*/ 2147483646 w 893"/>
              <a:gd name="T15" fmla="*/ 2147483646 h 60"/>
              <a:gd name="T16" fmla="*/ 2147483646 w 893"/>
              <a:gd name="T17" fmla="*/ 2147483646 h 60"/>
              <a:gd name="T18" fmla="*/ 2147483646 w 893"/>
              <a:gd name="T19" fmla="*/ 2147483646 h 60"/>
              <a:gd name="T20" fmla="*/ 2147483646 w 893"/>
              <a:gd name="T21" fmla="*/ 2147483646 h 60"/>
              <a:gd name="T22" fmla="*/ 2147483646 w 893"/>
              <a:gd name="T23" fmla="*/ 2147483646 h 60"/>
              <a:gd name="T24" fmla="*/ 2147483646 w 893"/>
              <a:gd name="T25" fmla="*/ 2147483646 h 60"/>
              <a:gd name="T26" fmla="*/ 2147483646 w 893"/>
              <a:gd name="T27" fmla="*/ 2147483646 h 60"/>
              <a:gd name="T28" fmla="*/ 2147483646 w 893"/>
              <a:gd name="T29" fmla="*/ 2147483646 h 60"/>
              <a:gd name="T30" fmla="*/ 2147483646 w 893"/>
              <a:gd name="T31" fmla="*/ 2147483646 h 60"/>
              <a:gd name="T32" fmla="*/ 2147483646 w 893"/>
              <a:gd name="T33" fmla="*/ 2147483646 h 60"/>
              <a:gd name="T34" fmla="*/ 2147483646 w 893"/>
              <a:gd name="T35" fmla="*/ 0 h 60"/>
              <a:gd name="T36" fmla="*/ 2147483646 w 893"/>
              <a:gd name="T37" fmla="*/ 2147483646 h 60"/>
              <a:gd name="T38" fmla="*/ 2147483646 w 893"/>
              <a:gd name="T39" fmla="*/ 2147483646 h 60"/>
              <a:gd name="T40" fmla="*/ 2147483646 w 893"/>
              <a:gd name="T41" fmla="*/ 2147483646 h 60"/>
              <a:gd name="T42" fmla="*/ 2147483646 w 893"/>
              <a:gd name="T43" fmla="*/ 2147483646 h 60"/>
              <a:gd name="T44" fmla="*/ 2147483646 w 893"/>
              <a:gd name="T45" fmla="*/ 2147483646 h 60"/>
              <a:gd name="T46" fmla="*/ 2147483646 w 893"/>
              <a:gd name="T47" fmla="*/ 0 h 60"/>
              <a:gd name="T48" fmla="*/ 2147483646 w 893"/>
              <a:gd name="T49" fmla="*/ 2147483646 h 60"/>
              <a:gd name="T50" fmla="*/ 2147483646 w 893"/>
              <a:gd name="T51" fmla="*/ 2147483646 h 60"/>
              <a:gd name="T52" fmla="*/ 2147483646 w 893"/>
              <a:gd name="T53" fmla="*/ 2147483646 h 60"/>
              <a:gd name="T54" fmla="*/ 2147483646 w 893"/>
              <a:gd name="T55" fmla="*/ 2147483646 h 60"/>
              <a:gd name="T56" fmla="*/ 2147483646 w 893"/>
              <a:gd name="T57" fmla="*/ 2147483646 h 60"/>
              <a:gd name="T58" fmla="*/ 2147483646 w 893"/>
              <a:gd name="T59" fmla="*/ 2147483646 h 60"/>
              <a:gd name="T60" fmla="*/ 2147483646 w 893"/>
              <a:gd name="T61" fmla="*/ 2147483646 h 60"/>
              <a:gd name="T62" fmla="*/ 2147483646 w 893"/>
              <a:gd name="T63" fmla="*/ 2147483646 h 60"/>
              <a:gd name="T64" fmla="*/ 2147483646 w 893"/>
              <a:gd name="T65" fmla="*/ 2147483646 h 60"/>
              <a:gd name="T66" fmla="*/ 2147483646 w 893"/>
              <a:gd name="T67" fmla="*/ 2147483646 h 60"/>
              <a:gd name="T68" fmla="*/ 2147483646 w 893"/>
              <a:gd name="T69" fmla="*/ 2147483646 h 60"/>
              <a:gd name="T70" fmla="*/ 2147483646 w 893"/>
              <a:gd name="T71" fmla="*/ 2147483646 h 60"/>
              <a:gd name="T72" fmla="*/ 2147483646 w 893"/>
              <a:gd name="T73" fmla="*/ 0 h 60"/>
              <a:gd name="T74" fmla="*/ 2147483646 w 893"/>
              <a:gd name="T75" fmla="*/ 2147483646 h 60"/>
              <a:gd name="T76" fmla="*/ 2147483646 w 893"/>
              <a:gd name="T77" fmla="*/ 2147483646 h 60"/>
              <a:gd name="T78" fmla="*/ 2147483646 w 893"/>
              <a:gd name="T79" fmla="*/ 2147483646 h 60"/>
              <a:gd name="T80" fmla="*/ 2147483646 w 893"/>
              <a:gd name="T81" fmla="*/ 2147483646 h 60"/>
              <a:gd name="T82" fmla="*/ 2147483646 w 893"/>
              <a:gd name="T83" fmla="*/ 2147483646 h 60"/>
              <a:gd name="T84" fmla="*/ 2147483646 w 893"/>
              <a:gd name="T85" fmla="*/ 2147483646 h 60"/>
              <a:gd name="T86" fmla="*/ 2147483646 w 893"/>
              <a:gd name="T87" fmla="*/ 2147483646 h 60"/>
              <a:gd name="T88" fmla="*/ 2147483646 w 893"/>
              <a:gd name="T89" fmla="*/ 2147483646 h 60"/>
              <a:gd name="T90" fmla="*/ 2147483646 w 893"/>
              <a:gd name="T91" fmla="*/ 2147483646 h 60"/>
              <a:gd name="T92" fmla="*/ 2147483646 w 893"/>
              <a:gd name="T93" fmla="*/ 2147483646 h 60"/>
              <a:gd name="T94" fmla="*/ 2147483646 w 893"/>
              <a:gd name="T95" fmla="*/ 2147483646 h 60"/>
              <a:gd name="T96" fmla="*/ 2147483646 w 893"/>
              <a:gd name="T97" fmla="*/ 2147483646 h 60"/>
              <a:gd name="T98" fmla="*/ 2147483646 w 893"/>
              <a:gd name="T99" fmla="*/ 0 h 60"/>
              <a:gd name="T100" fmla="*/ 2147483646 w 893"/>
              <a:gd name="T101" fmla="*/ 2147483646 h 60"/>
              <a:gd name="T102" fmla="*/ 2147483646 w 893"/>
              <a:gd name="T103" fmla="*/ 2147483646 h 60"/>
              <a:gd name="T104" fmla="*/ 2147483646 w 893"/>
              <a:gd name="T105" fmla="*/ 2147483646 h 60"/>
              <a:gd name="T106" fmla="*/ 2147483646 w 893"/>
              <a:gd name="T107" fmla="*/ 2147483646 h 60"/>
              <a:gd name="T108" fmla="*/ 2147483646 w 893"/>
              <a:gd name="T109" fmla="*/ 2147483646 h 60"/>
              <a:gd name="T110" fmla="*/ 2147483646 w 893"/>
              <a:gd name="T111" fmla="*/ 0 h 60"/>
              <a:gd name="T112" fmla="*/ 2147483646 w 893"/>
              <a:gd name="T113" fmla="*/ 214748364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3"/>
              <a:gd name="T172" fmla="*/ 0 h 60"/>
              <a:gd name="T173" fmla="*/ 893 w 893"/>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3" h="60">
                <a:moveTo>
                  <a:pt x="0" y="30"/>
                </a:moveTo>
                <a:lnTo>
                  <a:pt x="4" y="37"/>
                </a:lnTo>
                <a:lnTo>
                  <a:pt x="8" y="43"/>
                </a:lnTo>
                <a:lnTo>
                  <a:pt x="11" y="48"/>
                </a:lnTo>
                <a:lnTo>
                  <a:pt x="14" y="52"/>
                </a:lnTo>
                <a:lnTo>
                  <a:pt x="17" y="55"/>
                </a:lnTo>
                <a:lnTo>
                  <a:pt x="20" y="58"/>
                </a:lnTo>
                <a:lnTo>
                  <a:pt x="22" y="59"/>
                </a:lnTo>
                <a:lnTo>
                  <a:pt x="25" y="60"/>
                </a:lnTo>
                <a:lnTo>
                  <a:pt x="27" y="59"/>
                </a:lnTo>
                <a:lnTo>
                  <a:pt x="30" y="58"/>
                </a:lnTo>
                <a:lnTo>
                  <a:pt x="33" y="55"/>
                </a:lnTo>
                <a:lnTo>
                  <a:pt x="36" y="52"/>
                </a:lnTo>
                <a:lnTo>
                  <a:pt x="39" y="48"/>
                </a:lnTo>
                <a:lnTo>
                  <a:pt x="42" y="43"/>
                </a:lnTo>
                <a:lnTo>
                  <a:pt x="46" y="37"/>
                </a:lnTo>
                <a:lnTo>
                  <a:pt x="50" y="30"/>
                </a:lnTo>
                <a:lnTo>
                  <a:pt x="54" y="23"/>
                </a:lnTo>
                <a:lnTo>
                  <a:pt x="57" y="17"/>
                </a:lnTo>
                <a:lnTo>
                  <a:pt x="61" y="11"/>
                </a:lnTo>
                <a:lnTo>
                  <a:pt x="64" y="7"/>
                </a:lnTo>
                <a:lnTo>
                  <a:pt x="67" y="4"/>
                </a:lnTo>
                <a:lnTo>
                  <a:pt x="69" y="2"/>
                </a:lnTo>
                <a:lnTo>
                  <a:pt x="72" y="0"/>
                </a:lnTo>
                <a:lnTo>
                  <a:pt x="74" y="0"/>
                </a:lnTo>
                <a:lnTo>
                  <a:pt x="77" y="0"/>
                </a:lnTo>
                <a:lnTo>
                  <a:pt x="80" y="2"/>
                </a:lnTo>
                <a:lnTo>
                  <a:pt x="82" y="4"/>
                </a:lnTo>
                <a:lnTo>
                  <a:pt x="85" y="7"/>
                </a:lnTo>
                <a:lnTo>
                  <a:pt x="88" y="11"/>
                </a:lnTo>
                <a:lnTo>
                  <a:pt x="92" y="17"/>
                </a:lnTo>
                <a:lnTo>
                  <a:pt x="95" y="23"/>
                </a:lnTo>
                <a:lnTo>
                  <a:pt x="99" y="30"/>
                </a:lnTo>
                <a:lnTo>
                  <a:pt x="103" y="37"/>
                </a:lnTo>
                <a:lnTo>
                  <a:pt x="107" y="43"/>
                </a:lnTo>
                <a:lnTo>
                  <a:pt x="110" y="48"/>
                </a:lnTo>
                <a:lnTo>
                  <a:pt x="113" y="52"/>
                </a:lnTo>
                <a:lnTo>
                  <a:pt x="116" y="55"/>
                </a:lnTo>
                <a:lnTo>
                  <a:pt x="119" y="58"/>
                </a:lnTo>
                <a:lnTo>
                  <a:pt x="122" y="59"/>
                </a:lnTo>
                <a:lnTo>
                  <a:pt x="124" y="60"/>
                </a:lnTo>
                <a:lnTo>
                  <a:pt x="127" y="59"/>
                </a:lnTo>
                <a:lnTo>
                  <a:pt x="129" y="58"/>
                </a:lnTo>
                <a:lnTo>
                  <a:pt x="132" y="55"/>
                </a:lnTo>
                <a:lnTo>
                  <a:pt x="135" y="52"/>
                </a:lnTo>
                <a:lnTo>
                  <a:pt x="138" y="48"/>
                </a:lnTo>
                <a:lnTo>
                  <a:pt x="141" y="43"/>
                </a:lnTo>
                <a:lnTo>
                  <a:pt x="145" y="37"/>
                </a:lnTo>
                <a:lnTo>
                  <a:pt x="149" y="30"/>
                </a:lnTo>
                <a:lnTo>
                  <a:pt x="153" y="23"/>
                </a:lnTo>
                <a:lnTo>
                  <a:pt x="157" y="17"/>
                </a:lnTo>
                <a:lnTo>
                  <a:pt x="160" y="11"/>
                </a:lnTo>
                <a:lnTo>
                  <a:pt x="163" y="7"/>
                </a:lnTo>
                <a:lnTo>
                  <a:pt x="166" y="4"/>
                </a:lnTo>
                <a:lnTo>
                  <a:pt x="169" y="2"/>
                </a:lnTo>
                <a:lnTo>
                  <a:pt x="171" y="0"/>
                </a:lnTo>
                <a:lnTo>
                  <a:pt x="174" y="0"/>
                </a:lnTo>
                <a:lnTo>
                  <a:pt x="176" y="0"/>
                </a:lnTo>
                <a:lnTo>
                  <a:pt x="179" y="2"/>
                </a:lnTo>
                <a:lnTo>
                  <a:pt x="182" y="4"/>
                </a:lnTo>
                <a:lnTo>
                  <a:pt x="184" y="7"/>
                </a:lnTo>
                <a:lnTo>
                  <a:pt x="188" y="11"/>
                </a:lnTo>
                <a:lnTo>
                  <a:pt x="191" y="17"/>
                </a:lnTo>
                <a:lnTo>
                  <a:pt x="195" y="23"/>
                </a:lnTo>
                <a:lnTo>
                  <a:pt x="199" y="30"/>
                </a:lnTo>
                <a:lnTo>
                  <a:pt x="203" y="37"/>
                </a:lnTo>
                <a:lnTo>
                  <a:pt x="206" y="43"/>
                </a:lnTo>
                <a:lnTo>
                  <a:pt x="209" y="48"/>
                </a:lnTo>
                <a:lnTo>
                  <a:pt x="213" y="52"/>
                </a:lnTo>
                <a:lnTo>
                  <a:pt x="215" y="55"/>
                </a:lnTo>
                <a:lnTo>
                  <a:pt x="218" y="58"/>
                </a:lnTo>
                <a:lnTo>
                  <a:pt x="221" y="59"/>
                </a:lnTo>
                <a:lnTo>
                  <a:pt x="223" y="60"/>
                </a:lnTo>
                <a:lnTo>
                  <a:pt x="226" y="59"/>
                </a:lnTo>
                <a:lnTo>
                  <a:pt x="229" y="58"/>
                </a:lnTo>
                <a:lnTo>
                  <a:pt x="231" y="55"/>
                </a:lnTo>
                <a:lnTo>
                  <a:pt x="234" y="52"/>
                </a:lnTo>
                <a:lnTo>
                  <a:pt x="237" y="48"/>
                </a:lnTo>
                <a:lnTo>
                  <a:pt x="241" y="43"/>
                </a:lnTo>
                <a:lnTo>
                  <a:pt x="244" y="37"/>
                </a:lnTo>
                <a:lnTo>
                  <a:pt x="248" y="30"/>
                </a:lnTo>
                <a:lnTo>
                  <a:pt x="252" y="23"/>
                </a:lnTo>
                <a:lnTo>
                  <a:pt x="256" y="17"/>
                </a:lnTo>
                <a:lnTo>
                  <a:pt x="259" y="11"/>
                </a:lnTo>
                <a:lnTo>
                  <a:pt x="262" y="7"/>
                </a:lnTo>
                <a:lnTo>
                  <a:pt x="265" y="4"/>
                </a:lnTo>
                <a:lnTo>
                  <a:pt x="268" y="2"/>
                </a:lnTo>
                <a:lnTo>
                  <a:pt x="270" y="0"/>
                </a:lnTo>
                <a:lnTo>
                  <a:pt x="273" y="0"/>
                </a:lnTo>
                <a:lnTo>
                  <a:pt x="276" y="0"/>
                </a:lnTo>
                <a:lnTo>
                  <a:pt x="278" y="2"/>
                </a:lnTo>
                <a:lnTo>
                  <a:pt x="281" y="4"/>
                </a:lnTo>
                <a:lnTo>
                  <a:pt x="284" y="7"/>
                </a:lnTo>
                <a:lnTo>
                  <a:pt x="287" y="11"/>
                </a:lnTo>
                <a:lnTo>
                  <a:pt x="290" y="17"/>
                </a:lnTo>
                <a:lnTo>
                  <a:pt x="294" y="23"/>
                </a:lnTo>
                <a:lnTo>
                  <a:pt x="298" y="30"/>
                </a:lnTo>
                <a:lnTo>
                  <a:pt x="302" y="37"/>
                </a:lnTo>
                <a:lnTo>
                  <a:pt x="305" y="43"/>
                </a:lnTo>
                <a:lnTo>
                  <a:pt x="309" y="48"/>
                </a:lnTo>
                <a:lnTo>
                  <a:pt x="312" y="52"/>
                </a:lnTo>
                <a:lnTo>
                  <a:pt x="315" y="55"/>
                </a:lnTo>
                <a:lnTo>
                  <a:pt x="317" y="58"/>
                </a:lnTo>
                <a:lnTo>
                  <a:pt x="320" y="59"/>
                </a:lnTo>
                <a:lnTo>
                  <a:pt x="323" y="60"/>
                </a:lnTo>
                <a:lnTo>
                  <a:pt x="325" y="59"/>
                </a:lnTo>
                <a:lnTo>
                  <a:pt x="328" y="58"/>
                </a:lnTo>
                <a:lnTo>
                  <a:pt x="330" y="55"/>
                </a:lnTo>
                <a:lnTo>
                  <a:pt x="333" y="52"/>
                </a:lnTo>
                <a:lnTo>
                  <a:pt x="336" y="48"/>
                </a:lnTo>
                <a:lnTo>
                  <a:pt x="340" y="43"/>
                </a:lnTo>
                <a:lnTo>
                  <a:pt x="343" y="37"/>
                </a:lnTo>
                <a:lnTo>
                  <a:pt x="347" y="30"/>
                </a:lnTo>
                <a:lnTo>
                  <a:pt x="351" y="23"/>
                </a:lnTo>
                <a:lnTo>
                  <a:pt x="355" y="17"/>
                </a:lnTo>
                <a:lnTo>
                  <a:pt x="358" y="11"/>
                </a:lnTo>
                <a:lnTo>
                  <a:pt x="361" y="7"/>
                </a:lnTo>
                <a:lnTo>
                  <a:pt x="364" y="4"/>
                </a:lnTo>
                <a:lnTo>
                  <a:pt x="367" y="2"/>
                </a:lnTo>
                <a:lnTo>
                  <a:pt x="370" y="0"/>
                </a:lnTo>
                <a:lnTo>
                  <a:pt x="372" y="0"/>
                </a:lnTo>
                <a:lnTo>
                  <a:pt x="375" y="0"/>
                </a:lnTo>
                <a:lnTo>
                  <a:pt x="377" y="2"/>
                </a:lnTo>
                <a:lnTo>
                  <a:pt x="380" y="4"/>
                </a:lnTo>
                <a:lnTo>
                  <a:pt x="383" y="7"/>
                </a:lnTo>
                <a:lnTo>
                  <a:pt x="386" y="11"/>
                </a:lnTo>
                <a:lnTo>
                  <a:pt x="389" y="17"/>
                </a:lnTo>
                <a:lnTo>
                  <a:pt x="393" y="23"/>
                </a:lnTo>
                <a:lnTo>
                  <a:pt x="397" y="30"/>
                </a:lnTo>
                <a:lnTo>
                  <a:pt x="401" y="37"/>
                </a:lnTo>
                <a:lnTo>
                  <a:pt x="405" y="43"/>
                </a:lnTo>
                <a:lnTo>
                  <a:pt x="408" y="48"/>
                </a:lnTo>
                <a:lnTo>
                  <a:pt x="411" y="52"/>
                </a:lnTo>
                <a:lnTo>
                  <a:pt x="414" y="55"/>
                </a:lnTo>
                <a:lnTo>
                  <a:pt x="417" y="58"/>
                </a:lnTo>
                <a:lnTo>
                  <a:pt x="419" y="59"/>
                </a:lnTo>
                <a:lnTo>
                  <a:pt x="422" y="60"/>
                </a:lnTo>
                <a:lnTo>
                  <a:pt x="424" y="59"/>
                </a:lnTo>
                <a:lnTo>
                  <a:pt x="427" y="58"/>
                </a:lnTo>
                <a:lnTo>
                  <a:pt x="430" y="55"/>
                </a:lnTo>
                <a:lnTo>
                  <a:pt x="433" y="52"/>
                </a:lnTo>
                <a:lnTo>
                  <a:pt x="436" y="48"/>
                </a:lnTo>
                <a:lnTo>
                  <a:pt x="439" y="43"/>
                </a:lnTo>
                <a:lnTo>
                  <a:pt x="443" y="37"/>
                </a:lnTo>
                <a:lnTo>
                  <a:pt x="447" y="30"/>
                </a:lnTo>
                <a:lnTo>
                  <a:pt x="451" y="23"/>
                </a:lnTo>
                <a:lnTo>
                  <a:pt x="454" y="17"/>
                </a:lnTo>
                <a:lnTo>
                  <a:pt x="458" y="11"/>
                </a:lnTo>
                <a:lnTo>
                  <a:pt x="461" y="7"/>
                </a:lnTo>
                <a:lnTo>
                  <a:pt x="464" y="4"/>
                </a:lnTo>
                <a:lnTo>
                  <a:pt x="466" y="2"/>
                </a:lnTo>
                <a:lnTo>
                  <a:pt x="469" y="0"/>
                </a:lnTo>
                <a:lnTo>
                  <a:pt x="471" y="0"/>
                </a:lnTo>
                <a:lnTo>
                  <a:pt x="474" y="0"/>
                </a:lnTo>
                <a:lnTo>
                  <a:pt x="477" y="2"/>
                </a:lnTo>
                <a:lnTo>
                  <a:pt x="479" y="4"/>
                </a:lnTo>
                <a:lnTo>
                  <a:pt x="482" y="7"/>
                </a:lnTo>
                <a:lnTo>
                  <a:pt x="485" y="11"/>
                </a:lnTo>
                <a:lnTo>
                  <a:pt x="489" y="17"/>
                </a:lnTo>
                <a:lnTo>
                  <a:pt x="492" y="23"/>
                </a:lnTo>
                <a:lnTo>
                  <a:pt x="496" y="30"/>
                </a:lnTo>
                <a:lnTo>
                  <a:pt x="500" y="37"/>
                </a:lnTo>
                <a:lnTo>
                  <a:pt x="504" y="43"/>
                </a:lnTo>
                <a:lnTo>
                  <a:pt x="507" y="48"/>
                </a:lnTo>
                <a:lnTo>
                  <a:pt x="510" y="52"/>
                </a:lnTo>
                <a:lnTo>
                  <a:pt x="513" y="55"/>
                </a:lnTo>
                <a:lnTo>
                  <a:pt x="516" y="58"/>
                </a:lnTo>
                <a:lnTo>
                  <a:pt x="519" y="59"/>
                </a:lnTo>
                <a:lnTo>
                  <a:pt x="521" y="60"/>
                </a:lnTo>
                <a:lnTo>
                  <a:pt x="524" y="59"/>
                </a:lnTo>
                <a:lnTo>
                  <a:pt x="526" y="58"/>
                </a:lnTo>
                <a:lnTo>
                  <a:pt x="529" y="55"/>
                </a:lnTo>
                <a:lnTo>
                  <a:pt x="532" y="52"/>
                </a:lnTo>
                <a:lnTo>
                  <a:pt x="535" y="48"/>
                </a:lnTo>
                <a:lnTo>
                  <a:pt x="538" y="43"/>
                </a:lnTo>
                <a:lnTo>
                  <a:pt x="542" y="37"/>
                </a:lnTo>
                <a:lnTo>
                  <a:pt x="546" y="30"/>
                </a:lnTo>
                <a:lnTo>
                  <a:pt x="550" y="23"/>
                </a:lnTo>
                <a:lnTo>
                  <a:pt x="554" y="17"/>
                </a:lnTo>
                <a:lnTo>
                  <a:pt x="557" y="11"/>
                </a:lnTo>
                <a:lnTo>
                  <a:pt x="560" y="7"/>
                </a:lnTo>
                <a:lnTo>
                  <a:pt x="563" y="4"/>
                </a:lnTo>
                <a:lnTo>
                  <a:pt x="566" y="2"/>
                </a:lnTo>
                <a:lnTo>
                  <a:pt x="568" y="0"/>
                </a:lnTo>
                <a:lnTo>
                  <a:pt x="571" y="0"/>
                </a:lnTo>
                <a:lnTo>
                  <a:pt x="573" y="0"/>
                </a:lnTo>
                <a:lnTo>
                  <a:pt x="576" y="2"/>
                </a:lnTo>
                <a:lnTo>
                  <a:pt x="579" y="4"/>
                </a:lnTo>
                <a:lnTo>
                  <a:pt x="582" y="7"/>
                </a:lnTo>
                <a:lnTo>
                  <a:pt x="585" y="11"/>
                </a:lnTo>
                <a:lnTo>
                  <a:pt x="588" y="17"/>
                </a:lnTo>
                <a:lnTo>
                  <a:pt x="592" y="23"/>
                </a:lnTo>
                <a:lnTo>
                  <a:pt x="596" y="30"/>
                </a:lnTo>
                <a:lnTo>
                  <a:pt x="600" y="37"/>
                </a:lnTo>
                <a:lnTo>
                  <a:pt x="603" y="43"/>
                </a:lnTo>
                <a:lnTo>
                  <a:pt x="607" y="48"/>
                </a:lnTo>
                <a:lnTo>
                  <a:pt x="610" y="52"/>
                </a:lnTo>
                <a:lnTo>
                  <a:pt x="612" y="55"/>
                </a:lnTo>
                <a:lnTo>
                  <a:pt x="615" y="58"/>
                </a:lnTo>
                <a:lnTo>
                  <a:pt x="618" y="59"/>
                </a:lnTo>
                <a:lnTo>
                  <a:pt x="620" y="60"/>
                </a:lnTo>
                <a:lnTo>
                  <a:pt x="623" y="59"/>
                </a:lnTo>
                <a:lnTo>
                  <a:pt x="626" y="58"/>
                </a:lnTo>
                <a:lnTo>
                  <a:pt x="628" y="55"/>
                </a:lnTo>
                <a:lnTo>
                  <a:pt x="631" y="52"/>
                </a:lnTo>
                <a:lnTo>
                  <a:pt x="634" y="48"/>
                </a:lnTo>
                <a:lnTo>
                  <a:pt x="638" y="43"/>
                </a:lnTo>
                <a:lnTo>
                  <a:pt x="641" y="37"/>
                </a:lnTo>
                <a:lnTo>
                  <a:pt x="645" y="30"/>
                </a:lnTo>
                <a:lnTo>
                  <a:pt x="649" y="23"/>
                </a:lnTo>
                <a:lnTo>
                  <a:pt x="653" y="17"/>
                </a:lnTo>
                <a:lnTo>
                  <a:pt x="656" y="11"/>
                </a:lnTo>
                <a:lnTo>
                  <a:pt x="659" y="7"/>
                </a:lnTo>
                <a:lnTo>
                  <a:pt x="662" y="4"/>
                </a:lnTo>
                <a:lnTo>
                  <a:pt x="665" y="2"/>
                </a:lnTo>
                <a:lnTo>
                  <a:pt x="667" y="0"/>
                </a:lnTo>
                <a:lnTo>
                  <a:pt x="670" y="0"/>
                </a:lnTo>
                <a:lnTo>
                  <a:pt x="673" y="0"/>
                </a:lnTo>
                <a:lnTo>
                  <a:pt x="675" y="2"/>
                </a:lnTo>
                <a:lnTo>
                  <a:pt x="678" y="4"/>
                </a:lnTo>
                <a:lnTo>
                  <a:pt x="681" y="7"/>
                </a:lnTo>
                <a:lnTo>
                  <a:pt x="684" y="11"/>
                </a:lnTo>
                <a:lnTo>
                  <a:pt x="687" y="17"/>
                </a:lnTo>
                <a:lnTo>
                  <a:pt x="691" y="23"/>
                </a:lnTo>
                <a:lnTo>
                  <a:pt x="695" y="30"/>
                </a:lnTo>
                <a:lnTo>
                  <a:pt x="699" y="37"/>
                </a:lnTo>
                <a:lnTo>
                  <a:pt x="702" y="43"/>
                </a:lnTo>
                <a:lnTo>
                  <a:pt x="706" y="48"/>
                </a:lnTo>
                <a:lnTo>
                  <a:pt x="709" y="52"/>
                </a:lnTo>
                <a:lnTo>
                  <a:pt x="712" y="55"/>
                </a:lnTo>
                <a:lnTo>
                  <a:pt x="714" y="58"/>
                </a:lnTo>
                <a:lnTo>
                  <a:pt x="717" y="59"/>
                </a:lnTo>
                <a:lnTo>
                  <a:pt x="720" y="60"/>
                </a:lnTo>
                <a:lnTo>
                  <a:pt x="722" y="59"/>
                </a:lnTo>
                <a:lnTo>
                  <a:pt x="725" y="58"/>
                </a:lnTo>
                <a:lnTo>
                  <a:pt x="728" y="55"/>
                </a:lnTo>
                <a:lnTo>
                  <a:pt x="730" y="52"/>
                </a:lnTo>
                <a:lnTo>
                  <a:pt x="733" y="48"/>
                </a:lnTo>
                <a:lnTo>
                  <a:pt x="737" y="43"/>
                </a:lnTo>
                <a:lnTo>
                  <a:pt x="740" y="37"/>
                </a:lnTo>
                <a:lnTo>
                  <a:pt x="744" y="30"/>
                </a:lnTo>
                <a:lnTo>
                  <a:pt x="748" y="23"/>
                </a:lnTo>
                <a:lnTo>
                  <a:pt x="752" y="17"/>
                </a:lnTo>
                <a:lnTo>
                  <a:pt x="755" y="11"/>
                </a:lnTo>
                <a:lnTo>
                  <a:pt x="758" y="7"/>
                </a:lnTo>
                <a:lnTo>
                  <a:pt x="761" y="4"/>
                </a:lnTo>
                <a:lnTo>
                  <a:pt x="764" y="2"/>
                </a:lnTo>
                <a:lnTo>
                  <a:pt x="767" y="0"/>
                </a:lnTo>
                <a:lnTo>
                  <a:pt x="769" y="0"/>
                </a:lnTo>
                <a:lnTo>
                  <a:pt x="772" y="0"/>
                </a:lnTo>
                <a:lnTo>
                  <a:pt x="774" y="2"/>
                </a:lnTo>
                <a:lnTo>
                  <a:pt x="777" y="4"/>
                </a:lnTo>
                <a:lnTo>
                  <a:pt x="780" y="7"/>
                </a:lnTo>
                <a:lnTo>
                  <a:pt x="783" y="11"/>
                </a:lnTo>
                <a:lnTo>
                  <a:pt x="786" y="17"/>
                </a:lnTo>
                <a:lnTo>
                  <a:pt x="790" y="23"/>
                </a:lnTo>
                <a:lnTo>
                  <a:pt x="794" y="30"/>
                </a:lnTo>
                <a:lnTo>
                  <a:pt x="798" y="37"/>
                </a:lnTo>
                <a:lnTo>
                  <a:pt x="802" y="43"/>
                </a:lnTo>
                <a:lnTo>
                  <a:pt x="805" y="48"/>
                </a:lnTo>
                <a:lnTo>
                  <a:pt x="808" y="52"/>
                </a:lnTo>
                <a:lnTo>
                  <a:pt x="811" y="55"/>
                </a:lnTo>
                <a:lnTo>
                  <a:pt x="814" y="58"/>
                </a:lnTo>
                <a:lnTo>
                  <a:pt x="816" y="59"/>
                </a:lnTo>
                <a:lnTo>
                  <a:pt x="819" y="60"/>
                </a:lnTo>
                <a:lnTo>
                  <a:pt x="821" y="59"/>
                </a:lnTo>
                <a:lnTo>
                  <a:pt x="824" y="58"/>
                </a:lnTo>
                <a:lnTo>
                  <a:pt x="827" y="55"/>
                </a:lnTo>
                <a:lnTo>
                  <a:pt x="830" y="52"/>
                </a:lnTo>
                <a:lnTo>
                  <a:pt x="833" y="48"/>
                </a:lnTo>
                <a:lnTo>
                  <a:pt x="836" y="43"/>
                </a:lnTo>
                <a:lnTo>
                  <a:pt x="840" y="37"/>
                </a:lnTo>
                <a:lnTo>
                  <a:pt x="844" y="30"/>
                </a:lnTo>
                <a:lnTo>
                  <a:pt x="848" y="23"/>
                </a:lnTo>
                <a:lnTo>
                  <a:pt x="851" y="17"/>
                </a:lnTo>
                <a:lnTo>
                  <a:pt x="855" y="11"/>
                </a:lnTo>
                <a:lnTo>
                  <a:pt x="858" y="7"/>
                </a:lnTo>
                <a:lnTo>
                  <a:pt x="861" y="4"/>
                </a:lnTo>
                <a:lnTo>
                  <a:pt x="863" y="2"/>
                </a:lnTo>
                <a:lnTo>
                  <a:pt x="866" y="0"/>
                </a:lnTo>
                <a:lnTo>
                  <a:pt x="869" y="0"/>
                </a:lnTo>
                <a:lnTo>
                  <a:pt x="871" y="0"/>
                </a:lnTo>
                <a:lnTo>
                  <a:pt x="874" y="2"/>
                </a:lnTo>
                <a:lnTo>
                  <a:pt x="876" y="4"/>
                </a:lnTo>
                <a:lnTo>
                  <a:pt x="879" y="7"/>
                </a:lnTo>
                <a:lnTo>
                  <a:pt x="882" y="11"/>
                </a:lnTo>
                <a:lnTo>
                  <a:pt x="886" y="17"/>
                </a:lnTo>
                <a:lnTo>
                  <a:pt x="889" y="23"/>
                </a:lnTo>
                <a:lnTo>
                  <a:pt x="893" y="3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 name="Freeform 203">
            <a:extLst>
              <a:ext uri="{FF2B5EF4-FFF2-40B4-BE49-F238E27FC236}">
                <a16:creationId xmlns:a16="http://schemas.microsoft.com/office/drawing/2014/main" id="{E8BA4E19-5012-993C-BD52-B92A7CD86F63}"/>
              </a:ext>
            </a:extLst>
          </p:cNvPr>
          <p:cNvSpPr>
            <a:spLocks/>
          </p:cNvSpPr>
          <p:nvPr/>
        </p:nvSpPr>
        <p:spPr bwMode="auto">
          <a:xfrm rot="16200000">
            <a:off x="5419822" y="3518805"/>
            <a:ext cx="1260494" cy="153067"/>
          </a:xfrm>
          <a:custGeom>
            <a:avLst/>
            <a:gdLst>
              <a:gd name="T0" fmla="*/ 2147483646 w 893"/>
              <a:gd name="T1" fmla="*/ 2147483646 h 60"/>
              <a:gd name="T2" fmla="*/ 2147483646 w 893"/>
              <a:gd name="T3" fmla="*/ 2147483646 h 60"/>
              <a:gd name="T4" fmla="*/ 2147483646 w 893"/>
              <a:gd name="T5" fmla="*/ 2147483646 h 60"/>
              <a:gd name="T6" fmla="*/ 2147483646 w 893"/>
              <a:gd name="T7" fmla="*/ 2147483646 h 60"/>
              <a:gd name="T8" fmla="*/ 2147483646 w 893"/>
              <a:gd name="T9" fmla="*/ 0 h 60"/>
              <a:gd name="T10" fmla="*/ 2147483646 w 893"/>
              <a:gd name="T11" fmla="*/ 2147483646 h 60"/>
              <a:gd name="T12" fmla="*/ 2147483646 w 893"/>
              <a:gd name="T13" fmla="*/ 2147483646 h 60"/>
              <a:gd name="T14" fmla="*/ 2147483646 w 893"/>
              <a:gd name="T15" fmla="*/ 2147483646 h 60"/>
              <a:gd name="T16" fmla="*/ 2147483646 w 893"/>
              <a:gd name="T17" fmla="*/ 2147483646 h 60"/>
              <a:gd name="T18" fmla="*/ 2147483646 w 893"/>
              <a:gd name="T19" fmla="*/ 2147483646 h 60"/>
              <a:gd name="T20" fmla="*/ 2147483646 w 893"/>
              <a:gd name="T21" fmla="*/ 2147483646 h 60"/>
              <a:gd name="T22" fmla="*/ 2147483646 w 893"/>
              <a:gd name="T23" fmla="*/ 2147483646 h 60"/>
              <a:gd name="T24" fmla="*/ 2147483646 w 893"/>
              <a:gd name="T25" fmla="*/ 2147483646 h 60"/>
              <a:gd name="T26" fmla="*/ 2147483646 w 893"/>
              <a:gd name="T27" fmla="*/ 2147483646 h 60"/>
              <a:gd name="T28" fmla="*/ 2147483646 w 893"/>
              <a:gd name="T29" fmla="*/ 2147483646 h 60"/>
              <a:gd name="T30" fmla="*/ 2147483646 w 893"/>
              <a:gd name="T31" fmla="*/ 2147483646 h 60"/>
              <a:gd name="T32" fmla="*/ 2147483646 w 893"/>
              <a:gd name="T33" fmla="*/ 2147483646 h 60"/>
              <a:gd name="T34" fmla="*/ 2147483646 w 893"/>
              <a:gd name="T35" fmla="*/ 0 h 60"/>
              <a:gd name="T36" fmla="*/ 2147483646 w 893"/>
              <a:gd name="T37" fmla="*/ 2147483646 h 60"/>
              <a:gd name="T38" fmla="*/ 2147483646 w 893"/>
              <a:gd name="T39" fmla="*/ 2147483646 h 60"/>
              <a:gd name="T40" fmla="*/ 2147483646 w 893"/>
              <a:gd name="T41" fmla="*/ 2147483646 h 60"/>
              <a:gd name="T42" fmla="*/ 2147483646 w 893"/>
              <a:gd name="T43" fmla="*/ 2147483646 h 60"/>
              <a:gd name="T44" fmla="*/ 2147483646 w 893"/>
              <a:gd name="T45" fmla="*/ 2147483646 h 60"/>
              <a:gd name="T46" fmla="*/ 2147483646 w 893"/>
              <a:gd name="T47" fmla="*/ 0 h 60"/>
              <a:gd name="T48" fmla="*/ 2147483646 w 893"/>
              <a:gd name="T49" fmla="*/ 2147483646 h 60"/>
              <a:gd name="T50" fmla="*/ 2147483646 w 893"/>
              <a:gd name="T51" fmla="*/ 2147483646 h 60"/>
              <a:gd name="T52" fmla="*/ 2147483646 w 893"/>
              <a:gd name="T53" fmla="*/ 2147483646 h 60"/>
              <a:gd name="T54" fmla="*/ 2147483646 w 893"/>
              <a:gd name="T55" fmla="*/ 2147483646 h 60"/>
              <a:gd name="T56" fmla="*/ 2147483646 w 893"/>
              <a:gd name="T57" fmla="*/ 2147483646 h 60"/>
              <a:gd name="T58" fmla="*/ 2147483646 w 893"/>
              <a:gd name="T59" fmla="*/ 2147483646 h 60"/>
              <a:gd name="T60" fmla="*/ 2147483646 w 893"/>
              <a:gd name="T61" fmla="*/ 2147483646 h 60"/>
              <a:gd name="T62" fmla="*/ 2147483646 w 893"/>
              <a:gd name="T63" fmla="*/ 2147483646 h 60"/>
              <a:gd name="T64" fmla="*/ 2147483646 w 893"/>
              <a:gd name="T65" fmla="*/ 2147483646 h 60"/>
              <a:gd name="T66" fmla="*/ 2147483646 w 893"/>
              <a:gd name="T67" fmla="*/ 2147483646 h 60"/>
              <a:gd name="T68" fmla="*/ 2147483646 w 893"/>
              <a:gd name="T69" fmla="*/ 2147483646 h 60"/>
              <a:gd name="T70" fmla="*/ 2147483646 w 893"/>
              <a:gd name="T71" fmla="*/ 2147483646 h 60"/>
              <a:gd name="T72" fmla="*/ 2147483646 w 893"/>
              <a:gd name="T73" fmla="*/ 0 h 60"/>
              <a:gd name="T74" fmla="*/ 2147483646 w 893"/>
              <a:gd name="T75" fmla="*/ 2147483646 h 60"/>
              <a:gd name="T76" fmla="*/ 2147483646 w 893"/>
              <a:gd name="T77" fmla="*/ 2147483646 h 60"/>
              <a:gd name="T78" fmla="*/ 2147483646 w 893"/>
              <a:gd name="T79" fmla="*/ 2147483646 h 60"/>
              <a:gd name="T80" fmla="*/ 2147483646 w 893"/>
              <a:gd name="T81" fmla="*/ 2147483646 h 60"/>
              <a:gd name="T82" fmla="*/ 2147483646 w 893"/>
              <a:gd name="T83" fmla="*/ 2147483646 h 60"/>
              <a:gd name="T84" fmla="*/ 2147483646 w 893"/>
              <a:gd name="T85" fmla="*/ 2147483646 h 60"/>
              <a:gd name="T86" fmla="*/ 2147483646 w 893"/>
              <a:gd name="T87" fmla="*/ 2147483646 h 60"/>
              <a:gd name="T88" fmla="*/ 2147483646 w 893"/>
              <a:gd name="T89" fmla="*/ 2147483646 h 60"/>
              <a:gd name="T90" fmla="*/ 2147483646 w 893"/>
              <a:gd name="T91" fmla="*/ 2147483646 h 60"/>
              <a:gd name="T92" fmla="*/ 2147483646 w 893"/>
              <a:gd name="T93" fmla="*/ 2147483646 h 60"/>
              <a:gd name="T94" fmla="*/ 2147483646 w 893"/>
              <a:gd name="T95" fmla="*/ 2147483646 h 60"/>
              <a:gd name="T96" fmla="*/ 2147483646 w 893"/>
              <a:gd name="T97" fmla="*/ 2147483646 h 60"/>
              <a:gd name="T98" fmla="*/ 2147483646 w 893"/>
              <a:gd name="T99" fmla="*/ 0 h 60"/>
              <a:gd name="T100" fmla="*/ 2147483646 w 893"/>
              <a:gd name="T101" fmla="*/ 2147483646 h 60"/>
              <a:gd name="T102" fmla="*/ 2147483646 w 893"/>
              <a:gd name="T103" fmla="*/ 2147483646 h 60"/>
              <a:gd name="T104" fmla="*/ 2147483646 w 893"/>
              <a:gd name="T105" fmla="*/ 2147483646 h 60"/>
              <a:gd name="T106" fmla="*/ 2147483646 w 893"/>
              <a:gd name="T107" fmla="*/ 2147483646 h 60"/>
              <a:gd name="T108" fmla="*/ 2147483646 w 893"/>
              <a:gd name="T109" fmla="*/ 2147483646 h 60"/>
              <a:gd name="T110" fmla="*/ 2147483646 w 893"/>
              <a:gd name="T111" fmla="*/ 0 h 60"/>
              <a:gd name="T112" fmla="*/ 2147483646 w 893"/>
              <a:gd name="T113" fmla="*/ 214748364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3"/>
              <a:gd name="T172" fmla="*/ 0 h 60"/>
              <a:gd name="T173" fmla="*/ 893 w 893"/>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3" h="60">
                <a:moveTo>
                  <a:pt x="0" y="30"/>
                </a:moveTo>
                <a:lnTo>
                  <a:pt x="4" y="37"/>
                </a:lnTo>
                <a:lnTo>
                  <a:pt x="8" y="43"/>
                </a:lnTo>
                <a:lnTo>
                  <a:pt x="11" y="48"/>
                </a:lnTo>
                <a:lnTo>
                  <a:pt x="14" y="52"/>
                </a:lnTo>
                <a:lnTo>
                  <a:pt x="17" y="55"/>
                </a:lnTo>
                <a:lnTo>
                  <a:pt x="20" y="58"/>
                </a:lnTo>
                <a:lnTo>
                  <a:pt x="22" y="59"/>
                </a:lnTo>
                <a:lnTo>
                  <a:pt x="25" y="60"/>
                </a:lnTo>
                <a:lnTo>
                  <a:pt x="27" y="59"/>
                </a:lnTo>
                <a:lnTo>
                  <a:pt x="30" y="58"/>
                </a:lnTo>
                <a:lnTo>
                  <a:pt x="33" y="55"/>
                </a:lnTo>
                <a:lnTo>
                  <a:pt x="36" y="52"/>
                </a:lnTo>
                <a:lnTo>
                  <a:pt x="39" y="48"/>
                </a:lnTo>
                <a:lnTo>
                  <a:pt x="42" y="43"/>
                </a:lnTo>
                <a:lnTo>
                  <a:pt x="46" y="37"/>
                </a:lnTo>
                <a:lnTo>
                  <a:pt x="50" y="30"/>
                </a:lnTo>
                <a:lnTo>
                  <a:pt x="54" y="23"/>
                </a:lnTo>
                <a:lnTo>
                  <a:pt x="57" y="17"/>
                </a:lnTo>
                <a:lnTo>
                  <a:pt x="61" y="11"/>
                </a:lnTo>
                <a:lnTo>
                  <a:pt x="64" y="7"/>
                </a:lnTo>
                <a:lnTo>
                  <a:pt x="67" y="4"/>
                </a:lnTo>
                <a:lnTo>
                  <a:pt x="69" y="2"/>
                </a:lnTo>
                <a:lnTo>
                  <a:pt x="72" y="0"/>
                </a:lnTo>
                <a:lnTo>
                  <a:pt x="74" y="0"/>
                </a:lnTo>
                <a:lnTo>
                  <a:pt x="77" y="0"/>
                </a:lnTo>
                <a:lnTo>
                  <a:pt x="80" y="2"/>
                </a:lnTo>
                <a:lnTo>
                  <a:pt x="82" y="4"/>
                </a:lnTo>
                <a:lnTo>
                  <a:pt x="85" y="7"/>
                </a:lnTo>
                <a:lnTo>
                  <a:pt x="88" y="11"/>
                </a:lnTo>
                <a:lnTo>
                  <a:pt x="92" y="17"/>
                </a:lnTo>
                <a:lnTo>
                  <a:pt x="95" y="23"/>
                </a:lnTo>
                <a:lnTo>
                  <a:pt x="99" y="30"/>
                </a:lnTo>
                <a:lnTo>
                  <a:pt x="103" y="37"/>
                </a:lnTo>
                <a:lnTo>
                  <a:pt x="107" y="43"/>
                </a:lnTo>
                <a:lnTo>
                  <a:pt x="110" y="48"/>
                </a:lnTo>
                <a:lnTo>
                  <a:pt x="113" y="52"/>
                </a:lnTo>
                <a:lnTo>
                  <a:pt x="116" y="55"/>
                </a:lnTo>
                <a:lnTo>
                  <a:pt x="119" y="58"/>
                </a:lnTo>
                <a:lnTo>
                  <a:pt x="122" y="59"/>
                </a:lnTo>
                <a:lnTo>
                  <a:pt x="124" y="60"/>
                </a:lnTo>
                <a:lnTo>
                  <a:pt x="127" y="59"/>
                </a:lnTo>
                <a:lnTo>
                  <a:pt x="129" y="58"/>
                </a:lnTo>
                <a:lnTo>
                  <a:pt x="132" y="55"/>
                </a:lnTo>
                <a:lnTo>
                  <a:pt x="135" y="52"/>
                </a:lnTo>
                <a:lnTo>
                  <a:pt x="138" y="48"/>
                </a:lnTo>
                <a:lnTo>
                  <a:pt x="141" y="43"/>
                </a:lnTo>
                <a:lnTo>
                  <a:pt x="145" y="37"/>
                </a:lnTo>
                <a:lnTo>
                  <a:pt x="149" y="30"/>
                </a:lnTo>
                <a:lnTo>
                  <a:pt x="153" y="23"/>
                </a:lnTo>
                <a:lnTo>
                  <a:pt x="157" y="17"/>
                </a:lnTo>
                <a:lnTo>
                  <a:pt x="160" y="11"/>
                </a:lnTo>
                <a:lnTo>
                  <a:pt x="163" y="7"/>
                </a:lnTo>
                <a:lnTo>
                  <a:pt x="166" y="4"/>
                </a:lnTo>
                <a:lnTo>
                  <a:pt x="169" y="2"/>
                </a:lnTo>
                <a:lnTo>
                  <a:pt x="171" y="0"/>
                </a:lnTo>
                <a:lnTo>
                  <a:pt x="174" y="0"/>
                </a:lnTo>
                <a:lnTo>
                  <a:pt x="176" y="0"/>
                </a:lnTo>
                <a:lnTo>
                  <a:pt x="179" y="2"/>
                </a:lnTo>
                <a:lnTo>
                  <a:pt x="182" y="4"/>
                </a:lnTo>
                <a:lnTo>
                  <a:pt x="184" y="7"/>
                </a:lnTo>
                <a:lnTo>
                  <a:pt x="188" y="11"/>
                </a:lnTo>
                <a:lnTo>
                  <a:pt x="191" y="17"/>
                </a:lnTo>
                <a:lnTo>
                  <a:pt x="195" y="23"/>
                </a:lnTo>
                <a:lnTo>
                  <a:pt x="199" y="30"/>
                </a:lnTo>
                <a:lnTo>
                  <a:pt x="203" y="37"/>
                </a:lnTo>
                <a:lnTo>
                  <a:pt x="206" y="43"/>
                </a:lnTo>
                <a:lnTo>
                  <a:pt x="209" y="48"/>
                </a:lnTo>
                <a:lnTo>
                  <a:pt x="213" y="52"/>
                </a:lnTo>
                <a:lnTo>
                  <a:pt x="215" y="55"/>
                </a:lnTo>
                <a:lnTo>
                  <a:pt x="218" y="58"/>
                </a:lnTo>
                <a:lnTo>
                  <a:pt x="221" y="59"/>
                </a:lnTo>
                <a:lnTo>
                  <a:pt x="223" y="60"/>
                </a:lnTo>
                <a:lnTo>
                  <a:pt x="226" y="59"/>
                </a:lnTo>
                <a:lnTo>
                  <a:pt x="229" y="58"/>
                </a:lnTo>
                <a:lnTo>
                  <a:pt x="231" y="55"/>
                </a:lnTo>
                <a:lnTo>
                  <a:pt x="234" y="52"/>
                </a:lnTo>
                <a:lnTo>
                  <a:pt x="237" y="48"/>
                </a:lnTo>
                <a:lnTo>
                  <a:pt x="241" y="43"/>
                </a:lnTo>
                <a:lnTo>
                  <a:pt x="244" y="37"/>
                </a:lnTo>
                <a:lnTo>
                  <a:pt x="248" y="30"/>
                </a:lnTo>
                <a:lnTo>
                  <a:pt x="252" y="23"/>
                </a:lnTo>
                <a:lnTo>
                  <a:pt x="256" y="17"/>
                </a:lnTo>
                <a:lnTo>
                  <a:pt x="259" y="11"/>
                </a:lnTo>
                <a:lnTo>
                  <a:pt x="262" y="7"/>
                </a:lnTo>
                <a:lnTo>
                  <a:pt x="265" y="4"/>
                </a:lnTo>
                <a:lnTo>
                  <a:pt x="268" y="2"/>
                </a:lnTo>
                <a:lnTo>
                  <a:pt x="270" y="0"/>
                </a:lnTo>
                <a:lnTo>
                  <a:pt x="273" y="0"/>
                </a:lnTo>
                <a:lnTo>
                  <a:pt x="276" y="0"/>
                </a:lnTo>
                <a:lnTo>
                  <a:pt x="278" y="2"/>
                </a:lnTo>
                <a:lnTo>
                  <a:pt x="281" y="4"/>
                </a:lnTo>
                <a:lnTo>
                  <a:pt x="284" y="7"/>
                </a:lnTo>
                <a:lnTo>
                  <a:pt x="287" y="11"/>
                </a:lnTo>
                <a:lnTo>
                  <a:pt x="290" y="17"/>
                </a:lnTo>
                <a:lnTo>
                  <a:pt x="294" y="23"/>
                </a:lnTo>
                <a:lnTo>
                  <a:pt x="298" y="30"/>
                </a:lnTo>
                <a:lnTo>
                  <a:pt x="302" y="37"/>
                </a:lnTo>
                <a:lnTo>
                  <a:pt x="305" y="43"/>
                </a:lnTo>
                <a:lnTo>
                  <a:pt x="309" y="48"/>
                </a:lnTo>
                <a:lnTo>
                  <a:pt x="312" y="52"/>
                </a:lnTo>
                <a:lnTo>
                  <a:pt x="315" y="55"/>
                </a:lnTo>
                <a:lnTo>
                  <a:pt x="317" y="58"/>
                </a:lnTo>
                <a:lnTo>
                  <a:pt x="320" y="59"/>
                </a:lnTo>
                <a:lnTo>
                  <a:pt x="323" y="60"/>
                </a:lnTo>
                <a:lnTo>
                  <a:pt x="325" y="59"/>
                </a:lnTo>
                <a:lnTo>
                  <a:pt x="328" y="58"/>
                </a:lnTo>
                <a:lnTo>
                  <a:pt x="330" y="55"/>
                </a:lnTo>
                <a:lnTo>
                  <a:pt x="333" y="52"/>
                </a:lnTo>
                <a:lnTo>
                  <a:pt x="336" y="48"/>
                </a:lnTo>
                <a:lnTo>
                  <a:pt x="340" y="43"/>
                </a:lnTo>
                <a:lnTo>
                  <a:pt x="343" y="37"/>
                </a:lnTo>
                <a:lnTo>
                  <a:pt x="347" y="30"/>
                </a:lnTo>
                <a:lnTo>
                  <a:pt x="351" y="23"/>
                </a:lnTo>
                <a:lnTo>
                  <a:pt x="355" y="17"/>
                </a:lnTo>
                <a:lnTo>
                  <a:pt x="358" y="11"/>
                </a:lnTo>
                <a:lnTo>
                  <a:pt x="361" y="7"/>
                </a:lnTo>
                <a:lnTo>
                  <a:pt x="364" y="4"/>
                </a:lnTo>
                <a:lnTo>
                  <a:pt x="367" y="2"/>
                </a:lnTo>
                <a:lnTo>
                  <a:pt x="370" y="0"/>
                </a:lnTo>
                <a:lnTo>
                  <a:pt x="372" y="0"/>
                </a:lnTo>
                <a:lnTo>
                  <a:pt x="375" y="0"/>
                </a:lnTo>
                <a:lnTo>
                  <a:pt x="377" y="2"/>
                </a:lnTo>
                <a:lnTo>
                  <a:pt x="380" y="4"/>
                </a:lnTo>
                <a:lnTo>
                  <a:pt x="383" y="7"/>
                </a:lnTo>
                <a:lnTo>
                  <a:pt x="386" y="11"/>
                </a:lnTo>
                <a:lnTo>
                  <a:pt x="389" y="17"/>
                </a:lnTo>
                <a:lnTo>
                  <a:pt x="393" y="23"/>
                </a:lnTo>
                <a:lnTo>
                  <a:pt x="397" y="30"/>
                </a:lnTo>
                <a:lnTo>
                  <a:pt x="401" y="37"/>
                </a:lnTo>
                <a:lnTo>
                  <a:pt x="405" y="43"/>
                </a:lnTo>
                <a:lnTo>
                  <a:pt x="408" y="48"/>
                </a:lnTo>
                <a:lnTo>
                  <a:pt x="411" y="52"/>
                </a:lnTo>
                <a:lnTo>
                  <a:pt x="414" y="55"/>
                </a:lnTo>
                <a:lnTo>
                  <a:pt x="417" y="58"/>
                </a:lnTo>
                <a:lnTo>
                  <a:pt x="419" y="59"/>
                </a:lnTo>
                <a:lnTo>
                  <a:pt x="422" y="60"/>
                </a:lnTo>
                <a:lnTo>
                  <a:pt x="424" y="59"/>
                </a:lnTo>
                <a:lnTo>
                  <a:pt x="427" y="58"/>
                </a:lnTo>
                <a:lnTo>
                  <a:pt x="430" y="55"/>
                </a:lnTo>
                <a:lnTo>
                  <a:pt x="433" y="52"/>
                </a:lnTo>
                <a:lnTo>
                  <a:pt x="436" y="48"/>
                </a:lnTo>
                <a:lnTo>
                  <a:pt x="439" y="43"/>
                </a:lnTo>
                <a:lnTo>
                  <a:pt x="443" y="37"/>
                </a:lnTo>
                <a:lnTo>
                  <a:pt x="447" y="30"/>
                </a:lnTo>
                <a:lnTo>
                  <a:pt x="451" y="23"/>
                </a:lnTo>
                <a:lnTo>
                  <a:pt x="454" y="17"/>
                </a:lnTo>
                <a:lnTo>
                  <a:pt x="458" y="11"/>
                </a:lnTo>
                <a:lnTo>
                  <a:pt x="461" y="7"/>
                </a:lnTo>
                <a:lnTo>
                  <a:pt x="464" y="4"/>
                </a:lnTo>
                <a:lnTo>
                  <a:pt x="466" y="2"/>
                </a:lnTo>
                <a:lnTo>
                  <a:pt x="469" y="0"/>
                </a:lnTo>
                <a:lnTo>
                  <a:pt x="471" y="0"/>
                </a:lnTo>
                <a:lnTo>
                  <a:pt x="474" y="0"/>
                </a:lnTo>
                <a:lnTo>
                  <a:pt x="477" y="2"/>
                </a:lnTo>
                <a:lnTo>
                  <a:pt x="479" y="4"/>
                </a:lnTo>
                <a:lnTo>
                  <a:pt x="482" y="7"/>
                </a:lnTo>
                <a:lnTo>
                  <a:pt x="485" y="11"/>
                </a:lnTo>
                <a:lnTo>
                  <a:pt x="489" y="17"/>
                </a:lnTo>
                <a:lnTo>
                  <a:pt x="492" y="23"/>
                </a:lnTo>
                <a:lnTo>
                  <a:pt x="496" y="30"/>
                </a:lnTo>
                <a:lnTo>
                  <a:pt x="500" y="37"/>
                </a:lnTo>
                <a:lnTo>
                  <a:pt x="504" y="43"/>
                </a:lnTo>
                <a:lnTo>
                  <a:pt x="507" y="48"/>
                </a:lnTo>
                <a:lnTo>
                  <a:pt x="510" y="52"/>
                </a:lnTo>
                <a:lnTo>
                  <a:pt x="513" y="55"/>
                </a:lnTo>
                <a:lnTo>
                  <a:pt x="516" y="58"/>
                </a:lnTo>
                <a:lnTo>
                  <a:pt x="519" y="59"/>
                </a:lnTo>
                <a:lnTo>
                  <a:pt x="521" y="60"/>
                </a:lnTo>
                <a:lnTo>
                  <a:pt x="524" y="59"/>
                </a:lnTo>
                <a:lnTo>
                  <a:pt x="526" y="58"/>
                </a:lnTo>
                <a:lnTo>
                  <a:pt x="529" y="55"/>
                </a:lnTo>
                <a:lnTo>
                  <a:pt x="532" y="52"/>
                </a:lnTo>
                <a:lnTo>
                  <a:pt x="535" y="48"/>
                </a:lnTo>
                <a:lnTo>
                  <a:pt x="538" y="43"/>
                </a:lnTo>
                <a:lnTo>
                  <a:pt x="542" y="37"/>
                </a:lnTo>
                <a:lnTo>
                  <a:pt x="546" y="30"/>
                </a:lnTo>
                <a:lnTo>
                  <a:pt x="550" y="23"/>
                </a:lnTo>
                <a:lnTo>
                  <a:pt x="554" y="17"/>
                </a:lnTo>
                <a:lnTo>
                  <a:pt x="557" y="11"/>
                </a:lnTo>
                <a:lnTo>
                  <a:pt x="560" y="7"/>
                </a:lnTo>
                <a:lnTo>
                  <a:pt x="563" y="4"/>
                </a:lnTo>
                <a:lnTo>
                  <a:pt x="566" y="2"/>
                </a:lnTo>
                <a:lnTo>
                  <a:pt x="568" y="0"/>
                </a:lnTo>
                <a:lnTo>
                  <a:pt x="571" y="0"/>
                </a:lnTo>
                <a:lnTo>
                  <a:pt x="573" y="0"/>
                </a:lnTo>
                <a:lnTo>
                  <a:pt x="576" y="2"/>
                </a:lnTo>
                <a:lnTo>
                  <a:pt x="579" y="4"/>
                </a:lnTo>
                <a:lnTo>
                  <a:pt x="582" y="7"/>
                </a:lnTo>
                <a:lnTo>
                  <a:pt x="585" y="11"/>
                </a:lnTo>
                <a:lnTo>
                  <a:pt x="588" y="17"/>
                </a:lnTo>
                <a:lnTo>
                  <a:pt x="592" y="23"/>
                </a:lnTo>
                <a:lnTo>
                  <a:pt x="596" y="30"/>
                </a:lnTo>
                <a:lnTo>
                  <a:pt x="600" y="37"/>
                </a:lnTo>
                <a:lnTo>
                  <a:pt x="603" y="43"/>
                </a:lnTo>
                <a:lnTo>
                  <a:pt x="607" y="48"/>
                </a:lnTo>
                <a:lnTo>
                  <a:pt x="610" y="52"/>
                </a:lnTo>
                <a:lnTo>
                  <a:pt x="612" y="55"/>
                </a:lnTo>
                <a:lnTo>
                  <a:pt x="615" y="58"/>
                </a:lnTo>
                <a:lnTo>
                  <a:pt x="618" y="59"/>
                </a:lnTo>
                <a:lnTo>
                  <a:pt x="620" y="60"/>
                </a:lnTo>
                <a:lnTo>
                  <a:pt x="623" y="59"/>
                </a:lnTo>
                <a:lnTo>
                  <a:pt x="626" y="58"/>
                </a:lnTo>
                <a:lnTo>
                  <a:pt x="628" y="55"/>
                </a:lnTo>
                <a:lnTo>
                  <a:pt x="631" y="52"/>
                </a:lnTo>
                <a:lnTo>
                  <a:pt x="634" y="48"/>
                </a:lnTo>
                <a:lnTo>
                  <a:pt x="638" y="43"/>
                </a:lnTo>
                <a:lnTo>
                  <a:pt x="641" y="37"/>
                </a:lnTo>
                <a:lnTo>
                  <a:pt x="645" y="30"/>
                </a:lnTo>
                <a:lnTo>
                  <a:pt x="649" y="23"/>
                </a:lnTo>
                <a:lnTo>
                  <a:pt x="653" y="17"/>
                </a:lnTo>
                <a:lnTo>
                  <a:pt x="656" y="11"/>
                </a:lnTo>
                <a:lnTo>
                  <a:pt x="659" y="7"/>
                </a:lnTo>
                <a:lnTo>
                  <a:pt x="662" y="4"/>
                </a:lnTo>
                <a:lnTo>
                  <a:pt x="665" y="2"/>
                </a:lnTo>
                <a:lnTo>
                  <a:pt x="667" y="0"/>
                </a:lnTo>
                <a:lnTo>
                  <a:pt x="670" y="0"/>
                </a:lnTo>
                <a:lnTo>
                  <a:pt x="673" y="0"/>
                </a:lnTo>
                <a:lnTo>
                  <a:pt x="675" y="2"/>
                </a:lnTo>
                <a:lnTo>
                  <a:pt x="678" y="4"/>
                </a:lnTo>
                <a:lnTo>
                  <a:pt x="681" y="7"/>
                </a:lnTo>
                <a:lnTo>
                  <a:pt x="684" y="11"/>
                </a:lnTo>
                <a:lnTo>
                  <a:pt x="687" y="17"/>
                </a:lnTo>
                <a:lnTo>
                  <a:pt x="691" y="23"/>
                </a:lnTo>
                <a:lnTo>
                  <a:pt x="695" y="30"/>
                </a:lnTo>
                <a:lnTo>
                  <a:pt x="699" y="37"/>
                </a:lnTo>
                <a:lnTo>
                  <a:pt x="702" y="43"/>
                </a:lnTo>
                <a:lnTo>
                  <a:pt x="706" y="48"/>
                </a:lnTo>
                <a:lnTo>
                  <a:pt x="709" y="52"/>
                </a:lnTo>
                <a:lnTo>
                  <a:pt x="712" y="55"/>
                </a:lnTo>
                <a:lnTo>
                  <a:pt x="714" y="58"/>
                </a:lnTo>
                <a:lnTo>
                  <a:pt x="717" y="59"/>
                </a:lnTo>
                <a:lnTo>
                  <a:pt x="720" y="60"/>
                </a:lnTo>
                <a:lnTo>
                  <a:pt x="722" y="59"/>
                </a:lnTo>
                <a:lnTo>
                  <a:pt x="725" y="58"/>
                </a:lnTo>
                <a:lnTo>
                  <a:pt x="728" y="55"/>
                </a:lnTo>
                <a:lnTo>
                  <a:pt x="730" y="52"/>
                </a:lnTo>
                <a:lnTo>
                  <a:pt x="733" y="48"/>
                </a:lnTo>
                <a:lnTo>
                  <a:pt x="737" y="43"/>
                </a:lnTo>
                <a:lnTo>
                  <a:pt x="740" y="37"/>
                </a:lnTo>
                <a:lnTo>
                  <a:pt x="744" y="30"/>
                </a:lnTo>
                <a:lnTo>
                  <a:pt x="748" y="23"/>
                </a:lnTo>
                <a:lnTo>
                  <a:pt x="752" y="17"/>
                </a:lnTo>
                <a:lnTo>
                  <a:pt x="755" y="11"/>
                </a:lnTo>
                <a:lnTo>
                  <a:pt x="758" y="7"/>
                </a:lnTo>
                <a:lnTo>
                  <a:pt x="761" y="4"/>
                </a:lnTo>
                <a:lnTo>
                  <a:pt x="764" y="2"/>
                </a:lnTo>
                <a:lnTo>
                  <a:pt x="767" y="0"/>
                </a:lnTo>
                <a:lnTo>
                  <a:pt x="769" y="0"/>
                </a:lnTo>
                <a:lnTo>
                  <a:pt x="772" y="0"/>
                </a:lnTo>
                <a:lnTo>
                  <a:pt x="774" y="2"/>
                </a:lnTo>
                <a:lnTo>
                  <a:pt x="777" y="4"/>
                </a:lnTo>
                <a:lnTo>
                  <a:pt x="780" y="7"/>
                </a:lnTo>
                <a:lnTo>
                  <a:pt x="783" y="11"/>
                </a:lnTo>
                <a:lnTo>
                  <a:pt x="786" y="17"/>
                </a:lnTo>
                <a:lnTo>
                  <a:pt x="790" y="23"/>
                </a:lnTo>
                <a:lnTo>
                  <a:pt x="794" y="30"/>
                </a:lnTo>
                <a:lnTo>
                  <a:pt x="798" y="37"/>
                </a:lnTo>
                <a:lnTo>
                  <a:pt x="802" y="43"/>
                </a:lnTo>
                <a:lnTo>
                  <a:pt x="805" y="48"/>
                </a:lnTo>
                <a:lnTo>
                  <a:pt x="808" y="52"/>
                </a:lnTo>
                <a:lnTo>
                  <a:pt x="811" y="55"/>
                </a:lnTo>
                <a:lnTo>
                  <a:pt x="814" y="58"/>
                </a:lnTo>
                <a:lnTo>
                  <a:pt x="816" y="59"/>
                </a:lnTo>
                <a:lnTo>
                  <a:pt x="819" y="60"/>
                </a:lnTo>
                <a:lnTo>
                  <a:pt x="821" y="59"/>
                </a:lnTo>
                <a:lnTo>
                  <a:pt x="824" y="58"/>
                </a:lnTo>
                <a:lnTo>
                  <a:pt x="827" y="55"/>
                </a:lnTo>
                <a:lnTo>
                  <a:pt x="830" y="52"/>
                </a:lnTo>
                <a:lnTo>
                  <a:pt x="833" y="48"/>
                </a:lnTo>
                <a:lnTo>
                  <a:pt x="836" y="43"/>
                </a:lnTo>
                <a:lnTo>
                  <a:pt x="840" y="37"/>
                </a:lnTo>
                <a:lnTo>
                  <a:pt x="844" y="30"/>
                </a:lnTo>
                <a:lnTo>
                  <a:pt x="848" y="23"/>
                </a:lnTo>
                <a:lnTo>
                  <a:pt x="851" y="17"/>
                </a:lnTo>
                <a:lnTo>
                  <a:pt x="855" y="11"/>
                </a:lnTo>
                <a:lnTo>
                  <a:pt x="858" y="7"/>
                </a:lnTo>
                <a:lnTo>
                  <a:pt x="861" y="4"/>
                </a:lnTo>
                <a:lnTo>
                  <a:pt x="863" y="2"/>
                </a:lnTo>
                <a:lnTo>
                  <a:pt x="866" y="0"/>
                </a:lnTo>
                <a:lnTo>
                  <a:pt x="869" y="0"/>
                </a:lnTo>
                <a:lnTo>
                  <a:pt x="871" y="0"/>
                </a:lnTo>
                <a:lnTo>
                  <a:pt x="874" y="2"/>
                </a:lnTo>
                <a:lnTo>
                  <a:pt x="876" y="4"/>
                </a:lnTo>
                <a:lnTo>
                  <a:pt x="879" y="7"/>
                </a:lnTo>
                <a:lnTo>
                  <a:pt x="882" y="11"/>
                </a:lnTo>
                <a:lnTo>
                  <a:pt x="886" y="17"/>
                </a:lnTo>
                <a:lnTo>
                  <a:pt x="889" y="23"/>
                </a:lnTo>
                <a:lnTo>
                  <a:pt x="893" y="3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 name="TextBox 26">
            <a:extLst>
              <a:ext uri="{FF2B5EF4-FFF2-40B4-BE49-F238E27FC236}">
                <a16:creationId xmlns:a16="http://schemas.microsoft.com/office/drawing/2014/main" id="{2CBC7DE6-92BE-E8E8-4D80-745C4B8F3027}"/>
              </a:ext>
            </a:extLst>
          </p:cNvPr>
          <p:cNvSpPr txBox="1">
            <a:spLocks noChangeArrowheads="1"/>
          </p:cNvSpPr>
          <p:nvPr/>
        </p:nvSpPr>
        <p:spPr bwMode="auto">
          <a:xfrm>
            <a:off x="4636099" y="179477"/>
            <a:ext cx="269656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a:lnSpc>
                <a:spcPct val="100000"/>
              </a:lnSpc>
              <a:spcBef>
                <a:spcPct val="0"/>
              </a:spcBef>
              <a:buNone/>
            </a:pPr>
            <a:r>
              <a:rPr lang="en-US" altLang="en-US" sz="2000" dirty="0">
                <a:solidFill>
                  <a:schemeClr val="tx1"/>
                </a:solidFill>
                <a:latin typeface="Georgia" panose="02040502050405020303" pitchFamily="18" charset="0"/>
                <a:cs typeface="Calibri" panose="020F0502020204030204" pitchFamily="34" charset="0"/>
              </a:rPr>
              <a:t>Air at 68</a:t>
            </a:r>
            <a:r>
              <a:rPr lang="en-US" sz="2000" dirty="0">
                <a:latin typeface="Georgia" panose="02040502050405020303" pitchFamily="18" charset="0"/>
              </a:rPr>
              <a:t> °F, </a:t>
            </a:r>
            <a:r>
              <a:rPr lang="en-US" sz="2000" dirty="0">
                <a:solidFill>
                  <a:schemeClr val="accent1"/>
                </a:solidFill>
                <a:latin typeface="Georgia" panose="02040502050405020303" pitchFamily="18" charset="0"/>
              </a:rPr>
              <a:t>90% Humidity </a:t>
            </a:r>
            <a:endParaRPr lang="en-US" altLang="en-US" sz="2000" dirty="0">
              <a:solidFill>
                <a:schemeClr val="accent1"/>
              </a:solidFill>
              <a:latin typeface="Georgia" panose="02040502050405020303" pitchFamily="18" charset="0"/>
              <a:cs typeface="Calibri" panose="020F0502020204030204" pitchFamily="34" charset="0"/>
            </a:endParaRPr>
          </a:p>
          <a:p>
            <a:pPr algn="ctr">
              <a:lnSpc>
                <a:spcPct val="100000"/>
              </a:lnSpc>
              <a:spcBef>
                <a:spcPct val="0"/>
              </a:spcBef>
              <a:buNone/>
            </a:pPr>
            <a:r>
              <a:rPr lang="en-US" sz="2000" dirty="0">
                <a:latin typeface="Georgia" panose="02040502050405020303" pitchFamily="18" charset="0"/>
              </a:rPr>
              <a:t>4*10</a:t>
            </a:r>
            <a:r>
              <a:rPr lang="en-US" sz="2000" baseline="30000" dirty="0">
                <a:latin typeface="Georgia" panose="02040502050405020303" pitchFamily="18" charset="0"/>
              </a:rPr>
              <a:t>4</a:t>
            </a:r>
            <a:r>
              <a:rPr lang="en-US" sz="2000" dirty="0">
                <a:latin typeface="Georgia" panose="02040502050405020303" pitchFamily="18" charset="0"/>
              </a:rPr>
              <a:t> m</a:t>
            </a:r>
            <a:r>
              <a:rPr lang="en-US" sz="2000" baseline="30000" dirty="0">
                <a:latin typeface="Georgia" panose="02040502050405020303" pitchFamily="18" charset="0"/>
              </a:rPr>
              <a:t>3</a:t>
            </a:r>
            <a:r>
              <a:rPr lang="en-US" sz="2000" dirty="0">
                <a:latin typeface="Georgia" panose="02040502050405020303" pitchFamily="18" charset="0"/>
              </a:rPr>
              <a:t>/min</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21" name="TextBox 20">
            <a:extLst>
              <a:ext uri="{FF2B5EF4-FFF2-40B4-BE49-F238E27FC236}">
                <a16:creationId xmlns:a16="http://schemas.microsoft.com/office/drawing/2014/main" id="{2E833B62-F2F0-3E4B-0D75-4FB924BEA431}"/>
              </a:ext>
            </a:extLst>
          </p:cNvPr>
          <p:cNvSpPr txBox="1"/>
          <p:nvPr/>
        </p:nvSpPr>
        <p:spPr>
          <a:xfrm>
            <a:off x="6317740" y="2246638"/>
            <a:ext cx="1380300" cy="461665"/>
          </a:xfrm>
          <a:prstGeom prst="rect">
            <a:avLst/>
          </a:prstGeom>
          <a:noFill/>
        </p:spPr>
        <p:txBody>
          <a:bodyPr wrap="square" rtlCol="0">
            <a:spAutoFit/>
          </a:bodyPr>
          <a:lstStyle/>
          <a:p>
            <a:r>
              <a:rPr lang="en-US" sz="2400" b="1" i="1" dirty="0" err="1">
                <a:solidFill>
                  <a:schemeClr val="accent6"/>
                </a:solidFill>
              </a:rPr>
              <a:t>q</a:t>
            </a:r>
            <a:r>
              <a:rPr lang="en-US" sz="2400" b="1" i="1" baseline="-25000" dirty="0" err="1">
                <a:solidFill>
                  <a:schemeClr val="accent6"/>
                </a:solidFill>
              </a:rPr>
              <a:t>condense</a:t>
            </a:r>
            <a:r>
              <a:rPr lang="en-US" sz="2400" b="1" i="1" baseline="-25000" dirty="0">
                <a:solidFill>
                  <a:schemeClr val="accent6"/>
                </a:solidFill>
              </a:rPr>
              <a:t> </a:t>
            </a:r>
            <a:endParaRPr lang="en-US" sz="2400" b="1" i="1" dirty="0">
              <a:solidFill>
                <a:schemeClr val="accent6"/>
              </a:solidFill>
            </a:endParaRPr>
          </a:p>
        </p:txBody>
      </p:sp>
      <p:sp>
        <p:nvSpPr>
          <p:cNvPr id="22" name="TextBox 21">
            <a:extLst>
              <a:ext uri="{FF2B5EF4-FFF2-40B4-BE49-F238E27FC236}">
                <a16:creationId xmlns:a16="http://schemas.microsoft.com/office/drawing/2014/main" id="{27F198F8-C26D-2995-82E8-1BB29E15242A}"/>
              </a:ext>
            </a:extLst>
          </p:cNvPr>
          <p:cNvSpPr txBox="1"/>
          <p:nvPr/>
        </p:nvSpPr>
        <p:spPr>
          <a:xfrm>
            <a:off x="4822586" y="2210150"/>
            <a:ext cx="1380300" cy="461665"/>
          </a:xfrm>
          <a:prstGeom prst="rect">
            <a:avLst/>
          </a:prstGeom>
          <a:noFill/>
        </p:spPr>
        <p:txBody>
          <a:bodyPr wrap="square" rtlCol="0">
            <a:spAutoFit/>
          </a:bodyPr>
          <a:lstStyle/>
          <a:p>
            <a:r>
              <a:rPr lang="en-US" sz="2400" b="1" i="1" dirty="0">
                <a:solidFill>
                  <a:srgbClr val="00B0F0"/>
                </a:solidFill>
              </a:rPr>
              <a:t>q</a:t>
            </a:r>
            <a:r>
              <a:rPr lang="en-US" sz="2400" b="1" i="1" baseline="-25000" dirty="0">
                <a:solidFill>
                  <a:srgbClr val="00B0F0"/>
                </a:solidFill>
              </a:rPr>
              <a:t>cool</a:t>
            </a:r>
            <a:endParaRPr lang="en-US" sz="2400" b="1" i="1" dirty="0">
              <a:solidFill>
                <a:srgbClr val="00B0F0"/>
              </a:solidFill>
            </a:endParaRPr>
          </a:p>
        </p:txBody>
      </p:sp>
      <p:sp>
        <p:nvSpPr>
          <p:cNvPr id="23" name="TextBox 22">
            <a:extLst>
              <a:ext uri="{FF2B5EF4-FFF2-40B4-BE49-F238E27FC236}">
                <a16:creationId xmlns:a16="http://schemas.microsoft.com/office/drawing/2014/main" id="{44C915DC-775E-DFE1-0FE8-E4463B27815F}"/>
              </a:ext>
            </a:extLst>
          </p:cNvPr>
          <p:cNvSpPr txBox="1"/>
          <p:nvPr/>
        </p:nvSpPr>
        <p:spPr>
          <a:xfrm>
            <a:off x="6229599" y="3733053"/>
            <a:ext cx="1380300" cy="461665"/>
          </a:xfrm>
          <a:prstGeom prst="rect">
            <a:avLst/>
          </a:prstGeom>
          <a:noFill/>
        </p:spPr>
        <p:txBody>
          <a:bodyPr wrap="square" rtlCol="0">
            <a:spAutoFit/>
          </a:bodyPr>
          <a:lstStyle/>
          <a:p>
            <a:r>
              <a:rPr lang="en-US" sz="2400" b="1" i="1" dirty="0" err="1"/>
              <a:t>q</a:t>
            </a:r>
            <a:r>
              <a:rPr lang="en-US" sz="2400" b="1" i="1" baseline="-25000" dirty="0" err="1"/>
              <a:t>air</a:t>
            </a:r>
            <a:endParaRPr lang="en-US" sz="2400" b="1" i="1" dirty="0"/>
          </a:p>
        </p:txBody>
      </p:sp>
    </p:spTree>
    <p:extLst>
      <p:ext uri="{BB962C8B-B14F-4D97-AF65-F5344CB8AC3E}">
        <p14:creationId xmlns:p14="http://schemas.microsoft.com/office/powerpoint/2010/main" val="413366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2" grpId="0"/>
      <p:bldP spid="33" grpId="0"/>
      <p:bldP spid="34" grpId="0"/>
      <p:bldP spid="36" grpId="0"/>
      <p:bldP spid="37" grpId="0"/>
      <p:bldP spid="50" grpId="0" animBg="1"/>
      <p:bldP spid="27" grpId="0" animBg="1"/>
      <p:bldP spid="43" grpId="0" animBg="1"/>
      <p:bldP spid="47" grpId="0" animBg="1"/>
      <p:bldP spid="51" grpId="0" animBg="1"/>
      <p:bldP spid="30" grpId="0" animBg="1"/>
      <p:bldP spid="54" grpId="0" animBg="1"/>
      <p:bldP spid="56" grpId="0" animBg="1"/>
      <p:bldP spid="57" grpId="0" animBg="1"/>
      <p:bldP spid="58" grpId="0" animBg="1"/>
      <p:bldP spid="63" grpId="0"/>
      <p:bldP spid="21"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56F99-AC52-9679-75EA-13566484B6AA}"/>
              </a:ext>
            </a:extLst>
          </p:cNvPr>
          <p:cNvSpPr>
            <a:spLocks noGrp="1"/>
          </p:cNvSpPr>
          <p:nvPr>
            <p:ph type="title"/>
          </p:nvPr>
        </p:nvSpPr>
        <p:spPr/>
        <p:txBody>
          <a:bodyPr/>
          <a:lstStyle/>
          <a:p>
            <a:r>
              <a:rPr lang="en-US" dirty="0">
                <a:latin typeface="Georgia" panose="02040502050405020303" pitchFamily="18" charset="0"/>
              </a:rPr>
              <a:t>Calculating </a:t>
            </a:r>
            <a:r>
              <a:rPr lang="en-US" dirty="0" err="1">
                <a:latin typeface="Georgia" panose="02040502050405020303" pitchFamily="18" charset="0"/>
              </a:rPr>
              <a:t>Δq</a:t>
            </a:r>
            <a:r>
              <a:rPr lang="en-US" baseline="-25000" dirty="0" err="1">
                <a:latin typeface="Georgia" panose="02040502050405020303" pitchFamily="18" charset="0"/>
              </a:rPr>
              <a:t>air</a:t>
            </a:r>
            <a:endParaRPr lang="en-US" dirty="0">
              <a:latin typeface="Georgia" panose="02040502050405020303" pitchFamily="18" charset="0"/>
            </a:endParaRPr>
          </a:p>
        </p:txBody>
      </p:sp>
      <p:cxnSp>
        <p:nvCxnSpPr>
          <p:cNvPr id="5" name="Straight Arrow Connector 4">
            <a:extLst>
              <a:ext uri="{FF2B5EF4-FFF2-40B4-BE49-F238E27FC236}">
                <a16:creationId xmlns:a16="http://schemas.microsoft.com/office/drawing/2014/main" id="{7746ECC3-A799-3C16-1A43-35B299F4E1EC}"/>
              </a:ext>
            </a:extLst>
          </p:cNvPr>
          <p:cNvCxnSpPr>
            <a:cxnSpLocks/>
          </p:cNvCxnSpPr>
          <p:nvPr/>
        </p:nvCxnSpPr>
        <p:spPr>
          <a:xfrm flipV="1">
            <a:off x="3360699" y="2621701"/>
            <a:ext cx="1988704" cy="1235455"/>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6F26396-6DF6-E68A-ABB7-F129B6B14C5C}"/>
              </a:ext>
            </a:extLst>
          </p:cNvPr>
          <p:cNvCxnSpPr>
            <a:cxnSpLocks/>
            <a:stCxn id="15" idx="0"/>
          </p:cNvCxnSpPr>
          <p:nvPr/>
        </p:nvCxnSpPr>
        <p:spPr>
          <a:xfrm flipH="1" flipV="1">
            <a:off x="7217923" y="2621701"/>
            <a:ext cx="1753884" cy="1274487"/>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4446CC6-C138-2736-9843-EF43C6F93572}"/>
              </a:ext>
            </a:extLst>
          </p:cNvPr>
          <p:cNvSpPr txBox="1"/>
          <p:nvPr/>
        </p:nvSpPr>
        <p:spPr>
          <a:xfrm>
            <a:off x="558985" y="3857156"/>
            <a:ext cx="4790418" cy="497957"/>
          </a:xfrm>
          <a:prstGeom prst="rect">
            <a:avLst/>
          </a:prstGeom>
          <a:noFill/>
        </p:spPr>
        <p:txBody>
          <a:bodyPr wrap="square">
            <a:spAutoFit/>
          </a:bodyPr>
          <a:lstStyle/>
          <a:p>
            <a:pPr algn="ctr">
              <a:lnSpc>
                <a:spcPct val="150000"/>
              </a:lnSpc>
            </a:pPr>
            <a:r>
              <a:rPr lang="en-US" sz="2000" i="1" dirty="0">
                <a:latin typeface="Georgia" panose="02040502050405020303" pitchFamily="18" charset="0"/>
              </a:rPr>
              <a:t>Temperature change at constant phase</a:t>
            </a:r>
          </a:p>
        </p:txBody>
      </p:sp>
      <p:sp>
        <p:nvSpPr>
          <p:cNvPr id="15" name="TextBox 14">
            <a:extLst>
              <a:ext uri="{FF2B5EF4-FFF2-40B4-BE49-F238E27FC236}">
                <a16:creationId xmlns:a16="http://schemas.microsoft.com/office/drawing/2014/main" id="{DCE4FBE3-336E-3242-E5F1-05F3DA9EDB8B}"/>
              </a:ext>
            </a:extLst>
          </p:cNvPr>
          <p:cNvSpPr txBox="1"/>
          <p:nvPr/>
        </p:nvSpPr>
        <p:spPr>
          <a:xfrm>
            <a:off x="6378160" y="3896188"/>
            <a:ext cx="5187293" cy="504497"/>
          </a:xfrm>
          <a:prstGeom prst="rect">
            <a:avLst/>
          </a:prstGeom>
          <a:noFill/>
        </p:spPr>
        <p:txBody>
          <a:bodyPr wrap="square">
            <a:spAutoFit/>
          </a:bodyPr>
          <a:lstStyle/>
          <a:p>
            <a:pPr algn="ctr">
              <a:lnSpc>
                <a:spcPct val="150000"/>
              </a:lnSpc>
            </a:pPr>
            <a:r>
              <a:rPr lang="en-US" sz="2000" i="1" dirty="0">
                <a:latin typeface="Georgia" panose="02040502050405020303" pitchFamily="18" charset="0"/>
              </a:rPr>
              <a:t>Phase change at constant temperature</a:t>
            </a:r>
            <a:endParaRPr lang="en-US" sz="2000" i="1" dirty="0"/>
          </a:p>
        </p:txBody>
      </p:sp>
      <p:sp>
        <p:nvSpPr>
          <p:cNvPr id="17" name="Rectangle 16">
            <a:extLst>
              <a:ext uri="{FF2B5EF4-FFF2-40B4-BE49-F238E27FC236}">
                <a16:creationId xmlns:a16="http://schemas.microsoft.com/office/drawing/2014/main" id="{BBF642D4-292E-E305-DE63-EE139DE123FC}"/>
              </a:ext>
            </a:extLst>
          </p:cNvPr>
          <p:cNvSpPr/>
          <p:nvPr/>
        </p:nvSpPr>
        <p:spPr>
          <a:xfrm>
            <a:off x="5162673" y="2000878"/>
            <a:ext cx="846665" cy="56658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78A8307-2CBA-FCA7-029E-F4B4B775BCB2}"/>
              </a:ext>
            </a:extLst>
          </p:cNvPr>
          <p:cNvSpPr/>
          <p:nvPr/>
        </p:nvSpPr>
        <p:spPr>
          <a:xfrm>
            <a:off x="6384110" y="1998846"/>
            <a:ext cx="1405467" cy="56658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64D4BCBF-CE18-1A48-D167-1443940F42AA}"/>
              </a:ext>
            </a:extLst>
          </p:cNvPr>
          <p:cNvGrpSpPr/>
          <p:nvPr/>
        </p:nvGrpSpPr>
        <p:grpSpPr>
          <a:xfrm>
            <a:off x="1172627" y="5865552"/>
            <a:ext cx="4790418" cy="620616"/>
            <a:chOff x="965490" y="5546392"/>
            <a:chExt cx="4790418" cy="620616"/>
          </a:xfrm>
        </p:grpSpPr>
        <p:sp>
          <p:nvSpPr>
            <p:cNvPr id="36" name="TextBox 35">
              <a:extLst>
                <a:ext uri="{FF2B5EF4-FFF2-40B4-BE49-F238E27FC236}">
                  <a16:creationId xmlns:a16="http://schemas.microsoft.com/office/drawing/2014/main" id="{0E9749AB-61AF-88C5-ADE1-7EAFBDFC86CB}"/>
                </a:ext>
              </a:extLst>
            </p:cNvPr>
            <p:cNvSpPr txBox="1"/>
            <p:nvPr/>
          </p:nvSpPr>
          <p:spPr>
            <a:xfrm>
              <a:off x="965490" y="5642056"/>
              <a:ext cx="4790418" cy="369332"/>
            </a:xfrm>
            <a:prstGeom prst="rect">
              <a:avLst/>
            </a:prstGeom>
            <a:noFill/>
          </p:spPr>
          <p:txBody>
            <a:bodyPr wrap="square">
              <a:spAutoFit/>
            </a:bodyPr>
            <a:lstStyle/>
            <a:p>
              <a:pPr algn="ctr"/>
              <a:r>
                <a:rPr lang="en-US" sz="1800" i="1" dirty="0">
                  <a:latin typeface="Georgia" panose="02040502050405020303" pitchFamily="18" charset="0"/>
                </a:rPr>
                <a:t>=  3.80 x 10</a:t>
              </a:r>
              <a:r>
                <a:rPr lang="en-US" sz="1800" i="1" baseline="30000" dirty="0">
                  <a:latin typeface="Georgia" panose="02040502050405020303" pitchFamily="18" charset="0"/>
                </a:rPr>
                <a:t>10</a:t>
              </a:r>
              <a:r>
                <a:rPr lang="en-US" sz="1800" i="1" dirty="0">
                  <a:latin typeface="Georgia" panose="02040502050405020303" pitchFamily="18" charset="0"/>
                </a:rPr>
                <a:t> Joules/hour</a:t>
              </a:r>
              <a:endParaRPr lang="en-US" sz="1800" i="1" dirty="0"/>
            </a:p>
          </p:txBody>
        </p:sp>
        <p:pic>
          <p:nvPicPr>
            <p:cNvPr id="37" name="Picture 36" descr="A picture containing diagram&#10;&#10;Description automatically generated">
              <a:extLst>
                <a:ext uri="{FF2B5EF4-FFF2-40B4-BE49-F238E27FC236}">
                  <a16:creationId xmlns:a16="http://schemas.microsoft.com/office/drawing/2014/main" id="{5A00D74F-7F0B-3F92-1E90-D619DD67CC3D}"/>
                </a:ext>
              </a:extLst>
            </p:cNvPr>
            <p:cNvPicPr>
              <a:picLocks noChangeAspect="1"/>
            </p:cNvPicPr>
            <p:nvPr/>
          </p:nvPicPr>
          <p:blipFill rotWithShape="1">
            <a:blip r:embed="rId3"/>
            <a:srcRect l="31276" t="664" r="46090"/>
            <a:stretch/>
          </p:blipFill>
          <p:spPr>
            <a:xfrm>
              <a:off x="1044207" y="5546392"/>
              <a:ext cx="931334" cy="620616"/>
            </a:xfrm>
            <a:prstGeom prst="rect">
              <a:avLst/>
            </a:prstGeom>
          </p:spPr>
        </p:pic>
      </p:grpSp>
      <p:sp>
        <p:nvSpPr>
          <p:cNvPr id="43" name="TextBox 42">
            <a:extLst>
              <a:ext uri="{FF2B5EF4-FFF2-40B4-BE49-F238E27FC236}">
                <a16:creationId xmlns:a16="http://schemas.microsoft.com/office/drawing/2014/main" id="{09552102-BEC9-47C1-CF2E-76124B612BAA}"/>
              </a:ext>
            </a:extLst>
          </p:cNvPr>
          <p:cNvSpPr txBox="1"/>
          <p:nvPr/>
        </p:nvSpPr>
        <p:spPr>
          <a:xfrm>
            <a:off x="558985" y="5609507"/>
            <a:ext cx="6099242" cy="369332"/>
          </a:xfrm>
          <a:prstGeom prst="rect">
            <a:avLst/>
          </a:prstGeom>
          <a:noFill/>
        </p:spPr>
        <p:txBody>
          <a:bodyPr wrap="square">
            <a:spAutoFit/>
          </a:bodyPr>
          <a:lstStyle/>
          <a:p>
            <a:r>
              <a:rPr lang="en-US" sz="1800" i="1" dirty="0">
                <a:latin typeface="Georgia" panose="02040502050405020303" pitchFamily="18" charset="0"/>
              </a:rPr>
              <a:t>From Part A:</a:t>
            </a:r>
            <a:endParaRPr lang="en-US" dirty="0"/>
          </a:p>
        </p:txBody>
      </p:sp>
      <p:sp>
        <p:nvSpPr>
          <p:cNvPr id="4" name="TextBox 3">
            <a:extLst>
              <a:ext uri="{FF2B5EF4-FFF2-40B4-BE49-F238E27FC236}">
                <a16:creationId xmlns:a16="http://schemas.microsoft.com/office/drawing/2014/main" id="{862DE86A-BE42-1550-8C84-D1595DEFEC82}"/>
              </a:ext>
            </a:extLst>
          </p:cNvPr>
          <p:cNvSpPr txBox="1"/>
          <p:nvPr/>
        </p:nvSpPr>
        <p:spPr>
          <a:xfrm>
            <a:off x="4177155" y="1905318"/>
            <a:ext cx="4011018" cy="584775"/>
          </a:xfrm>
          <a:prstGeom prst="rect">
            <a:avLst/>
          </a:prstGeom>
          <a:noFill/>
        </p:spPr>
        <p:txBody>
          <a:bodyPr wrap="square" rtlCol="0">
            <a:spAutoFit/>
          </a:bodyPr>
          <a:lstStyle/>
          <a:p>
            <a:r>
              <a:rPr lang="en-US" sz="3200" i="1" dirty="0" err="1"/>
              <a:t>q</a:t>
            </a:r>
            <a:r>
              <a:rPr lang="en-US" sz="3200" i="1" baseline="-25000" dirty="0" err="1"/>
              <a:t>air</a:t>
            </a:r>
            <a:r>
              <a:rPr lang="en-US" sz="3200" i="1" dirty="0"/>
              <a:t> = </a:t>
            </a:r>
            <a:r>
              <a:rPr lang="en-US" sz="3200" i="1" dirty="0">
                <a:solidFill>
                  <a:srgbClr val="00B0F0"/>
                </a:solidFill>
              </a:rPr>
              <a:t>q</a:t>
            </a:r>
            <a:r>
              <a:rPr lang="en-US" sz="3200" i="1" baseline="-25000" dirty="0">
                <a:solidFill>
                  <a:srgbClr val="00B0F0"/>
                </a:solidFill>
              </a:rPr>
              <a:t>cool</a:t>
            </a:r>
            <a:r>
              <a:rPr lang="en-US" sz="3200" i="1" dirty="0">
                <a:solidFill>
                  <a:srgbClr val="00B0F0"/>
                </a:solidFill>
              </a:rPr>
              <a:t> </a:t>
            </a:r>
            <a:r>
              <a:rPr lang="en-US" sz="3200" i="1" dirty="0"/>
              <a:t>+</a:t>
            </a:r>
            <a:r>
              <a:rPr lang="en-US" sz="3200" i="1" dirty="0">
                <a:solidFill>
                  <a:schemeClr val="accent6"/>
                </a:solidFill>
              </a:rPr>
              <a:t> </a:t>
            </a:r>
            <a:r>
              <a:rPr lang="en-US" sz="3200" i="1" dirty="0" err="1">
                <a:solidFill>
                  <a:schemeClr val="accent6"/>
                </a:solidFill>
              </a:rPr>
              <a:t>q</a:t>
            </a:r>
            <a:r>
              <a:rPr lang="en-US" sz="3200" i="1" baseline="-25000" dirty="0" err="1">
                <a:solidFill>
                  <a:schemeClr val="accent6"/>
                </a:solidFill>
              </a:rPr>
              <a:t>condense</a:t>
            </a:r>
            <a:r>
              <a:rPr lang="en-US" sz="3200" i="1" dirty="0"/>
              <a:t> </a:t>
            </a:r>
            <a:endParaRPr lang="en-US" sz="3200" i="1" dirty="0">
              <a:solidFill>
                <a:srgbClr val="00B0F0"/>
              </a:solidFill>
            </a:endParaRPr>
          </a:p>
        </p:txBody>
      </p:sp>
      <p:grpSp>
        <p:nvGrpSpPr>
          <p:cNvPr id="11" name="Group 10">
            <a:extLst>
              <a:ext uri="{FF2B5EF4-FFF2-40B4-BE49-F238E27FC236}">
                <a16:creationId xmlns:a16="http://schemas.microsoft.com/office/drawing/2014/main" id="{E4A0D88E-AF09-2C42-19F0-3C6A11FCFE2D}"/>
              </a:ext>
            </a:extLst>
          </p:cNvPr>
          <p:cNvGrpSpPr/>
          <p:nvPr/>
        </p:nvGrpSpPr>
        <p:grpSpPr>
          <a:xfrm>
            <a:off x="1001677" y="5040762"/>
            <a:ext cx="4347726" cy="632086"/>
            <a:chOff x="1001677" y="4465564"/>
            <a:chExt cx="4347726" cy="632086"/>
          </a:xfrm>
        </p:grpSpPr>
        <p:grpSp>
          <p:nvGrpSpPr>
            <p:cNvPr id="8" name="Group 7">
              <a:extLst>
                <a:ext uri="{FF2B5EF4-FFF2-40B4-BE49-F238E27FC236}">
                  <a16:creationId xmlns:a16="http://schemas.microsoft.com/office/drawing/2014/main" id="{17DE5689-BE69-779F-D451-69DC5FD61DDD}"/>
                </a:ext>
              </a:extLst>
            </p:cNvPr>
            <p:cNvGrpSpPr/>
            <p:nvPr/>
          </p:nvGrpSpPr>
          <p:grpSpPr>
            <a:xfrm>
              <a:off x="1278460" y="4465564"/>
              <a:ext cx="4070943" cy="632086"/>
              <a:chOff x="1278460" y="4465564"/>
              <a:chExt cx="4070943" cy="632086"/>
            </a:xfrm>
          </p:grpSpPr>
          <p:pic>
            <p:nvPicPr>
              <p:cNvPr id="25" name="Picture 24" descr="A picture containing text&#10;&#10;Description automatically generated">
                <a:extLst>
                  <a:ext uri="{FF2B5EF4-FFF2-40B4-BE49-F238E27FC236}">
                    <a16:creationId xmlns:a16="http://schemas.microsoft.com/office/drawing/2014/main" id="{C880CED1-8A7A-9EE9-B2ED-4AE3164C02B8}"/>
                  </a:ext>
                </a:extLst>
              </p:cNvPr>
              <p:cNvPicPr>
                <a:picLocks noChangeAspect="1"/>
              </p:cNvPicPr>
              <p:nvPr/>
            </p:nvPicPr>
            <p:blipFill rotWithShape="1">
              <a:blip r:embed="rId4"/>
              <a:srcRect l="7180" t="896" r="62916" b="72854"/>
              <a:stretch/>
            </p:blipFill>
            <p:spPr>
              <a:xfrm>
                <a:off x="2167461" y="4495713"/>
                <a:ext cx="3181942" cy="601380"/>
              </a:xfrm>
              <a:prstGeom prst="rect">
                <a:avLst/>
              </a:prstGeom>
            </p:spPr>
          </p:pic>
          <p:pic>
            <p:nvPicPr>
              <p:cNvPr id="28" name="Picture 27" descr="A picture containing diagram&#10;&#10;Description automatically generated">
                <a:extLst>
                  <a:ext uri="{FF2B5EF4-FFF2-40B4-BE49-F238E27FC236}">
                    <a16:creationId xmlns:a16="http://schemas.microsoft.com/office/drawing/2014/main" id="{38BFB02F-A579-0351-49B1-39AA966C0B86}"/>
                  </a:ext>
                </a:extLst>
              </p:cNvPr>
              <p:cNvPicPr>
                <a:picLocks noChangeAspect="1"/>
              </p:cNvPicPr>
              <p:nvPr/>
            </p:nvPicPr>
            <p:blipFill rotWithShape="1">
              <a:blip r:embed="rId3"/>
              <a:srcRect l="31276" t="664" r="46090"/>
              <a:stretch/>
            </p:blipFill>
            <p:spPr>
              <a:xfrm>
                <a:off x="1278460" y="4465564"/>
                <a:ext cx="948547" cy="632086"/>
              </a:xfrm>
              <a:prstGeom prst="rect">
                <a:avLst/>
              </a:prstGeom>
            </p:spPr>
          </p:pic>
        </p:grpSp>
        <p:sp>
          <p:nvSpPr>
            <p:cNvPr id="9" name="TextBox 8">
              <a:extLst>
                <a:ext uri="{FF2B5EF4-FFF2-40B4-BE49-F238E27FC236}">
                  <a16:creationId xmlns:a16="http://schemas.microsoft.com/office/drawing/2014/main" id="{8E1F1850-0606-098A-F172-484F916F387D}"/>
                </a:ext>
              </a:extLst>
            </p:cNvPr>
            <p:cNvSpPr txBox="1"/>
            <p:nvPr/>
          </p:nvSpPr>
          <p:spPr>
            <a:xfrm>
              <a:off x="1001677" y="4554578"/>
              <a:ext cx="572469" cy="497957"/>
            </a:xfrm>
            <a:prstGeom prst="rect">
              <a:avLst/>
            </a:prstGeom>
            <a:solidFill>
              <a:schemeClr val="bg1"/>
            </a:solidFill>
          </p:spPr>
          <p:txBody>
            <a:bodyPr wrap="square" rtlCol="0">
              <a:spAutoFit/>
            </a:bodyPr>
            <a:lstStyle/>
            <a:p>
              <a:endParaRPr lang="en-US" dirty="0"/>
            </a:p>
          </p:txBody>
        </p:sp>
      </p:grpSp>
      <p:sp>
        <p:nvSpPr>
          <p:cNvPr id="10" name="TextBox 9">
            <a:extLst>
              <a:ext uri="{FF2B5EF4-FFF2-40B4-BE49-F238E27FC236}">
                <a16:creationId xmlns:a16="http://schemas.microsoft.com/office/drawing/2014/main" id="{AEA5EC1C-24CA-7773-8B00-D75D57A7972D}"/>
              </a:ext>
            </a:extLst>
          </p:cNvPr>
          <p:cNvSpPr txBox="1"/>
          <p:nvPr/>
        </p:nvSpPr>
        <p:spPr>
          <a:xfrm>
            <a:off x="965109" y="6059590"/>
            <a:ext cx="572469" cy="497957"/>
          </a:xfrm>
          <a:prstGeom prst="rect">
            <a:avLst/>
          </a:prstGeom>
          <a:solidFill>
            <a:schemeClr val="bg1"/>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D0621888-AEDD-5225-3262-091F90F762C2}"/>
              </a:ext>
            </a:extLst>
          </p:cNvPr>
          <p:cNvSpPr txBox="1"/>
          <p:nvPr/>
        </p:nvSpPr>
        <p:spPr>
          <a:xfrm>
            <a:off x="1717011" y="4414757"/>
            <a:ext cx="3045489" cy="584775"/>
          </a:xfrm>
          <a:prstGeom prst="rect">
            <a:avLst/>
          </a:prstGeom>
          <a:noFill/>
        </p:spPr>
        <p:txBody>
          <a:bodyPr wrap="square">
            <a:spAutoFit/>
          </a:bodyPr>
          <a:lstStyle/>
          <a:p>
            <a:r>
              <a:rPr lang="en-US" sz="3200" i="1" dirty="0">
                <a:solidFill>
                  <a:srgbClr val="00B0F0"/>
                </a:solidFill>
              </a:rPr>
              <a:t>q</a:t>
            </a:r>
            <a:r>
              <a:rPr lang="en-US" sz="3200" i="1" baseline="-25000" dirty="0">
                <a:solidFill>
                  <a:srgbClr val="00B0F0"/>
                </a:solidFill>
              </a:rPr>
              <a:t>cool</a:t>
            </a:r>
            <a:r>
              <a:rPr lang="en-US" sz="3200" i="1" dirty="0">
                <a:solidFill>
                  <a:srgbClr val="00B0F0"/>
                </a:solidFill>
              </a:rPr>
              <a:t> = </a:t>
            </a:r>
            <a:r>
              <a:rPr lang="el-GR" sz="3200" i="1" dirty="0">
                <a:solidFill>
                  <a:srgbClr val="00B0F0"/>
                </a:solidFill>
                <a:latin typeface="Times New Roman" panose="02020603050405020304" pitchFamily="18" charset="0"/>
                <a:cs typeface="Times New Roman" panose="02020603050405020304" pitchFamily="18" charset="0"/>
              </a:rPr>
              <a:t>Δ</a:t>
            </a:r>
            <a:r>
              <a:rPr lang="en-US" sz="3200" i="1" dirty="0">
                <a:solidFill>
                  <a:srgbClr val="00B0F0"/>
                </a:solidFill>
                <a:latin typeface="Times New Roman" panose="02020603050405020304" pitchFamily="18" charset="0"/>
                <a:cs typeface="Times New Roman" panose="02020603050405020304" pitchFamily="18" charset="0"/>
              </a:rPr>
              <a:t>q</a:t>
            </a:r>
            <a:r>
              <a:rPr lang="en-US" sz="3200" i="1" baseline="-25000" dirty="0">
                <a:solidFill>
                  <a:srgbClr val="00B0F0"/>
                </a:solidFill>
                <a:latin typeface="Times New Roman" panose="02020603050405020304" pitchFamily="18" charset="0"/>
                <a:cs typeface="Times New Roman" panose="02020603050405020304" pitchFamily="18" charset="0"/>
              </a:rPr>
              <a:t>1a </a:t>
            </a:r>
            <a:r>
              <a:rPr lang="en-US" sz="3200" i="1" baseline="-25000" dirty="0">
                <a:solidFill>
                  <a:srgbClr val="00B0F0"/>
                </a:solidFill>
                <a:latin typeface="Times New Roman" panose="02020603050405020304" pitchFamily="18" charset="0"/>
                <a:cs typeface="Times New Roman" panose="02020603050405020304" pitchFamily="18" charset="0"/>
                <a:sym typeface="Wingdings" panose="05000000000000000000" pitchFamily="2" charset="2"/>
              </a:rPr>
              <a:t></a:t>
            </a:r>
            <a:r>
              <a:rPr lang="en-US" sz="3200" i="1" baseline="-25000" dirty="0">
                <a:solidFill>
                  <a:srgbClr val="00B0F0"/>
                </a:solidFill>
                <a:latin typeface="Times New Roman" panose="02020603050405020304" pitchFamily="18" charset="0"/>
                <a:cs typeface="Times New Roman" panose="02020603050405020304" pitchFamily="18" charset="0"/>
              </a:rPr>
              <a:t> 1</a:t>
            </a:r>
            <a:endParaRPr lang="en-US" sz="3200" i="1" dirty="0">
              <a:solidFill>
                <a:srgbClr val="00B0F0"/>
              </a:solidFill>
            </a:endParaRPr>
          </a:p>
        </p:txBody>
      </p:sp>
      <p:sp>
        <p:nvSpPr>
          <p:cNvPr id="18" name="TextBox 17">
            <a:extLst>
              <a:ext uri="{FF2B5EF4-FFF2-40B4-BE49-F238E27FC236}">
                <a16:creationId xmlns:a16="http://schemas.microsoft.com/office/drawing/2014/main" id="{4E6B8435-3135-E2CE-D0AF-ACEDBAAA547D}"/>
              </a:ext>
            </a:extLst>
          </p:cNvPr>
          <p:cNvSpPr txBox="1"/>
          <p:nvPr/>
        </p:nvSpPr>
        <p:spPr>
          <a:xfrm>
            <a:off x="7707619" y="4455987"/>
            <a:ext cx="3746500" cy="584775"/>
          </a:xfrm>
          <a:prstGeom prst="rect">
            <a:avLst/>
          </a:prstGeom>
          <a:noFill/>
        </p:spPr>
        <p:txBody>
          <a:bodyPr wrap="square">
            <a:spAutoFit/>
          </a:bodyPr>
          <a:lstStyle/>
          <a:p>
            <a:r>
              <a:rPr lang="en-US" sz="3200" i="1" dirty="0" err="1">
                <a:solidFill>
                  <a:schemeClr val="accent6"/>
                </a:solidFill>
              </a:rPr>
              <a:t>q</a:t>
            </a:r>
            <a:r>
              <a:rPr lang="en-US" sz="3200" i="1" baseline="-25000" dirty="0" err="1">
                <a:solidFill>
                  <a:schemeClr val="accent6"/>
                </a:solidFill>
              </a:rPr>
              <a:t>condense</a:t>
            </a:r>
            <a:r>
              <a:rPr lang="en-US" sz="3200" i="1" dirty="0">
                <a:solidFill>
                  <a:schemeClr val="accent6"/>
                </a:solidFill>
              </a:rPr>
              <a:t> = </a:t>
            </a:r>
            <a:r>
              <a:rPr lang="el-GR" sz="3200" i="1" dirty="0">
                <a:solidFill>
                  <a:schemeClr val="accent6"/>
                </a:solidFill>
                <a:latin typeface="Times New Roman" panose="02020603050405020304" pitchFamily="18" charset="0"/>
                <a:cs typeface="Times New Roman" panose="02020603050405020304" pitchFamily="18" charset="0"/>
              </a:rPr>
              <a:t>Δ</a:t>
            </a:r>
            <a:r>
              <a:rPr lang="en-US" sz="3200" i="1" dirty="0">
                <a:solidFill>
                  <a:schemeClr val="accent6"/>
                </a:solidFill>
                <a:latin typeface="Times New Roman" panose="02020603050405020304" pitchFamily="18" charset="0"/>
                <a:cs typeface="Times New Roman" panose="02020603050405020304" pitchFamily="18" charset="0"/>
              </a:rPr>
              <a:t>q</a:t>
            </a:r>
            <a:r>
              <a:rPr lang="en-US" sz="3200" i="1" baseline="-25000" dirty="0">
                <a:solidFill>
                  <a:schemeClr val="accent6"/>
                </a:solidFill>
                <a:latin typeface="Times New Roman" panose="02020603050405020304" pitchFamily="18" charset="0"/>
                <a:cs typeface="Times New Roman" panose="02020603050405020304" pitchFamily="18" charset="0"/>
              </a:rPr>
              <a:t>2</a:t>
            </a:r>
            <a:r>
              <a:rPr lang="en-US" sz="3200" i="1" baseline="-25000" dirty="0">
                <a:solidFill>
                  <a:schemeClr val="accent6"/>
                </a:solidFill>
                <a:latin typeface="Times New Roman" panose="02020603050405020304" pitchFamily="18" charset="0"/>
                <a:cs typeface="Times New Roman" panose="02020603050405020304" pitchFamily="18" charset="0"/>
                <a:sym typeface="Wingdings" panose="05000000000000000000" pitchFamily="2" charset="2"/>
              </a:rPr>
              <a:t></a:t>
            </a:r>
            <a:r>
              <a:rPr lang="en-US" sz="3200" i="1" baseline="-25000" dirty="0">
                <a:solidFill>
                  <a:schemeClr val="accent6"/>
                </a:solidFill>
                <a:latin typeface="Times New Roman" panose="02020603050405020304" pitchFamily="18" charset="0"/>
                <a:cs typeface="Times New Roman" panose="02020603050405020304" pitchFamily="18" charset="0"/>
              </a:rPr>
              <a:t>1a</a:t>
            </a:r>
            <a:endParaRPr lang="en-US" sz="3200" i="1" dirty="0">
              <a:solidFill>
                <a:schemeClr val="accent6"/>
              </a:solidFill>
            </a:endParaRPr>
          </a:p>
        </p:txBody>
      </p:sp>
      <p:pic>
        <p:nvPicPr>
          <p:cNvPr id="6" name="Picture 5">
            <a:extLst>
              <a:ext uri="{FF2B5EF4-FFF2-40B4-BE49-F238E27FC236}">
                <a16:creationId xmlns:a16="http://schemas.microsoft.com/office/drawing/2014/main" id="{ECE91F3D-9026-55C8-1CF5-1566CB49EF7C}"/>
              </a:ext>
            </a:extLst>
          </p:cNvPr>
          <p:cNvPicPr>
            <a:picLocks noChangeAspect="1"/>
          </p:cNvPicPr>
          <p:nvPr/>
        </p:nvPicPr>
        <p:blipFill>
          <a:blip r:embed="rId5"/>
          <a:stretch>
            <a:fillRect/>
          </a:stretch>
        </p:blipFill>
        <p:spPr>
          <a:xfrm>
            <a:off x="6935010" y="5326930"/>
            <a:ext cx="4309344" cy="459986"/>
          </a:xfrm>
          <a:prstGeom prst="rect">
            <a:avLst/>
          </a:prstGeom>
        </p:spPr>
      </p:pic>
    </p:spTree>
    <p:extLst>
      <p:ext uri="{BB962C8B-B14F-4D97-AF65-F5344CB8AC3E}">
        <p14:creationId xmlns:p14="http://schemas.microsoft.com/office/powerpoint/2010/main" val="423396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7" grpId="0" animBg="1"/>
      <p:bldP spid="23" grpId="0" animBg="1"/>
      <p:bldP spid="43" grpId="0"/>
      <p:bldP spid="4" grpId="0"/>
      <p:bldP spid="14"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56F99-AC52-9679-75EA-13566484B6AA}"/>
              </a:ext>
            </a:extLst>
          </p:cNvPr>
          <p:cNvSpPr>
            <a:spLocks noGrp="1"/>
          </p:cNvSpPr>
          <p:nvPr>
            <p:ph type="title"/>
          </p:nvPr>
        </p:nvSpPr>
        <p:spPr/>
        <p:txBody>
          <a:bodyPr/>
          <a:lstStyle/>
          <a:p>
            <a:r>
              <a:rPr lang="en-US" dirty="0">
                <a:latin typeface="Georgia" panose="02040502050405020303" pitchFamily="18" charset="0"/>
              </a:rPr>
              <a:t>Calculating </a:t>
            </a:r>
            <a:r>
              <a:rPr lang="en-US" dirty="0" err="1">
                <a:latin typeface="Georgia" panose="02040502050405020303" pitchFamily="18" charset="0"/>
              </a:rPr>
              <a:t>Δq</a:t>
            </a:r>
            <a:r>
              <a:rPr lang="en-US" baseline="-25000" dirty="0" err="1">
                <a:latin typeface="Georgia" panose="02040502050405020303" pitchFamily="18" charset="0"/>
              </a:rPr>
              <a:t>air</a:t>
            </a:r>
            <a:endParaRPr lang="en-US" dirty="0">
              <a:latin typeface="Georgia" panose="02040502050405020303" pitchFamily="18" charset="0"/>
            </a:endParaRPr>
          </a:p>
        </p:txBody>
      </p:sp>
      <p:sp>
        <p:nvSpPr>
          <p:cNvPr id="32" name="TextBox 31">
            <a:extLst>
              <a:ext uri="{FF2B5EF4-FFF2-40B4-BE49-F238E27FC236}">
                <a16:creationId xmlns:a16="http://schemas.microsoft.com/office/drawing/2014/main" id="{CAEC0539-80F6-CE56-449D-F5A6CBD1A909}"/>
              </a:ext>
            </a:extLst>
          </p:cNvPr>
          <p:cNvSpPr txBox="1"/>
          <p:nvPr/>
        </p:nvSpPr>
        <p:spPr>
          <a:xfrm>
            <a:off x="472984" y="1795749"/>
            <a:ext cx="9849852" cy="707886"/>
          </a:xfrm>
          <a:prstGeom prst="rect">
            <a:avLst/>
          </a:prstGeom>
          <a:noFill/>
        </p:spPr>
        <p:txBody>
          <a:bodyPr wrap="square">
            <a:spAutoFit/>
          </a:bodyPr>
          <a:lstStyle/>
          <a:p>
            <a:r>
              <a:rPr lang="en-US" sz="2000" i="1" dirty="0">
                <a:latin typeface="Georgia" panose="02040502050405020303" pitchFamily="18" charset="0"/>
              </a:rPr>
              <a:t> Calculate rate water is condensed from air (</a:t>
            </a:r>
            <a:r>
              <a:rPr lang="en-US" sz="2000" i="1" dirty="0" err="1">
                <a:latin typeface="Georgia" panose="02040502050405020303" pitchFamily="18" charset="0"/>
              </a:rPr>
              <a:t>F</a:t>
            </a:r>
            <a:r>
              <a:rPr lang="en-US" sz="2000" i="1" baseline="-25000" dirty="0" err="1">
                <a:latin typeface="Georgia" panose="02040502050405020303" pitchFamily="18" charset="0"/>
              </a:rPr>
              <a:t>condense</a:t>
            </a:r>
            <a:r>
              <a:rPr lang="en-US" sz="2000" i="1" dirty="0">
                <a:latin typeface="Georgia" panose="02040502050405020303" pitchFamily="18" charset="0"/>
              </a:rPr>
              <a:t>) 					</a:t>
            </a:r>
            <a:endParaRPr lang="en-US" sz="2000" i="1" dirty="0"/>
          </a:p>
        </p:txBody>
      </p:sp>
      <p:pic>
        <p:nvPicPr>
          <p:cNvPr id="11" name="Picture 10" descr="Diagram&#10;&#10;Description automatically generated">
            <a:extLst>
              <a:ext uri="{FF2B5EF4-FFF2-40B4-BE49-F238E27FC236}">
                <a16:creationId xmlns:a16="http://schemas.microsoft.com/office/drawing/2014/main" id="{DBC9FD85-4D8C-84C2-59E8-18F9B20338A3}"/>
              </a:ext>
            </a:extLst>
          </p:cNvPr>
          <p:cNvPicPr>
            <a:picLocks noChangeAspect="1"/>
          </p:cNvPicPr>
          <p:nvPr/>
        </p:nvPicPr>
        <p:blipFill rotWithShape="1">
          <a:blip r:embed="rId3"/>
          <a:srcRect b="33273"/>
          <a:stretch/>
        </p:blipFill>
        <p:spPr>
          <a:xfrm>
            <a:off x="1683276" y="2185976"/>
            <a:ext cx="10347676" cy="1026222"/>
          </a:xfrm>
          <a:prstGeom prst="rect">
            <a:avLst/>
          </a:prstGeom>
        </p:spPr>
      </p:pic>
      <p:grpSp>
        <p:nvGrpSpPr>
          <p:cNvPr id="29" name="Group 28">
            <a:extLst>
              <a:ext uri="{FF2B5EF4-FFF2-40B4-BE49-F238E27FC236}">
                <a16:creationId xmlns:a16="http://schemas.microsoft.com/office/drawing/2014/main" id="{7BFD9C8E-8329-9AA0-F8E0-A3959C690E0F}"/>
              </a:ext>
            </a:extLst>
          </p:cNvPr>
          <p:cNvGrpSpPr/>
          <p:nvPr/>
        </p:nvGrpSpPr>
        <p:grpSpPr>
          <a:xfrm>
            <a:off x="1683276" y="3043454"/>
            <a:ext cx="4304894" cy="620494"/>
            <a:chOff x="1295399" y="6007957"/>
            <a:chExt cx="4304894" cy="620494"/>
          </a:xfrm>
        </p:grpSpPr>
        <p:pic>
          <p:nvPicPr>
            <p:cNvPr id="24" name="Picture 23" descr="Diagram&#10;&#10;Description automatically generated">
              <a:extLst>
                <a:ext uri="{FF2B5EF4-FFF2-40B4-BE49-F238E27FC236}">
                  <a16:creationId xmlns:a16="http://schemas.microsoft.com/office/drawing/2014/main" id="{341B6E03-5A20-316B-60DB-72492F2EE10A}"/>
                </a:ext>
              </a:extLst>
            </p:cNvPr>
            <p:cNvPicPr>
              <a:picLocks noChangeAspect="1"/>
            </p:cNvPicPr>
            <p:nvPr/>
          </p:nvPicPr>
          <p:blipFill rotWithShape="1">
            <a:blip r:embed="rId3"/>
            <a:srcRect l="12087" t="67687" r="58762"/>
            <a:stretch/>
          </p:blipFill>
          <p:spPr>
            <a:xfrm>
              <a:off x="2583801" y="6007957"/>
              <a:ext cx="3016492" cy="496963"/>
            </a:xfrm>
            <a:prstGeom prst="rect">
              <a:avLst/>
            </a:prstGeom>
          </p:spPr>
        </p:pic>
        <p:pic>
          <p:nvPicPr>
            <p:cNvPr id="22" name="Picture 21" descr="Diagram&#10;&#10;Description automatically generated">
              <a:extLst>
                <a:ext uri="{FF2B5EF4-FFF2-40B4-BE49-F238E27FC236}">
                  <a16:creationId xmlns:a16="http://schemas.microsoft.com/office/drawing/2014/main" id="{70401C1A-EF62-1786-0AAE-D5F03953FF62}"/>
                </a:ext>
              </a:extLst>
            </p:cNvPr>
            <p:cNvPicPr>
              <a:picLocks noChangeAspect="1"/>
            </p:cNvPicPr>
            <p:nvPr/>
          </p:nvPicPr>
          <p:blipFill rotWithShape="1">
            <a:blip r:embed="rId3"/>
            <a:srcRect t="23224" r="86944" b="38457"/>
            <a:stretch/>
          </p:blipFill>
          <p:spPr>
            <a:xfrm>
              <a:off x="1295399" y="6039128"/>
              <a:ext cx="1350988" cy="589323"/>
            </a:xfrm>
            <a:prstGeom prst="rect">
              <a:avLst/>
            </a:prstGeom>
          </p:spPr>
        </p:pic>
      </p:grpSp>
      <p:sp>
        <p:nvSpPr>
          <p:cNvPr id="33" name="TextBox 32">
            <a:extLst>
              <a:ext uri="{FF2B5EF4-FFF2-40B4-BE49-F238E27FC236}">
                <a16:creationId xmlns:a16="http://schemas.microsoft.com/office/drawing/2014/main" id="{9DE57E52-0547-7594-9634-646084BDE8CC}"/>
              </a:ext>
            </a:extLst>
          </p:cNvPr>
          <p:cNvSpPr txBox="1"/>
          <p:nvPr/>
        </p:nvSpPr>
        <p:spPr>
          <a:xfrm>
            <a:off x="472984" y="3802641"/>
            <a:ext cx="9849852" cy="707886"/>
          </a:xfrm>
          <a:prstGeom prst="rect">
            <a:avLst/>
          </a:prstGeom>
          <a:noFill/>
        </p:spPr>
        <p:txBody>
          <a:bodyPr wrap="square">
            <a:spAutoFit/>
          </a:bodyPr>
          <a:lstStyle/>
          <a:p>
            <a:r>
              <a:rPr lang="en-US" sz="2000" i="1" dirty="0">
                <a:latin typeface="Georgia" panose="02040502050405020303" pitchFamily="18" charset="0"/>
              </a:rPr>
              <a:t>Calculate rate energy released from vapor condensation (</a:t>
            </a:r>
            <a:r>
              <a:rPr lang="en-US" sz="2000" i="1" dirty="0" err="1">
                <a:latin typeface="Georgia" panose="02040502050405020303" pitchFamily="18" charset="0"/>
              </a:rPr>
              <a:t>Δq</a:t>
            </a:r>
            <a:r>
              <a:rPr lang="en-US" sz="2000" i="1" baseline="-25000" dirty="0" err="1">
                <a:latin typeface="Georgia" panose="02040502050405020303" pitchFamily="18" charset="0"/>
              </a:rPr>
              <a:t>condense</a:t>
            </a:r>
            <a:r>
              <a:rPr lang="en-US" sz="2000" i="1" dirty="0">
                <a:latin typeface="Georgia" panose="02040502050405020303" pitchFamily="18" charset="0"/>
              </a:rPr>
              <a:t>) 					</a:t>
            </a:r>
            <a:endParaRPr lang="en-US" sz="2000" i="1" dirty="0"/>
          </a:p>
        </p:txBody>
      </p:sp>
      <p:sp>
        <p:nvSpPr>
          <p:cNvPr id="47" name="Rectangle 46">
            <a:extLst>
              <a:ext uri="{FF2B5EF4-FFF2-40B4-BE49-F238E27FC236}">
                <a16:creationId xmlns:a16="http://schemas.microsoft.com/office/drawing/2014/main" id="{1DC296A2-3B66-003B-D5CA-6AB1E66AC831}"/>
              </a:ext>
            </a:extLst>
          </p:cNvPr>
          <p:cNvSpPr/>
          <p:nvPr/>
        </p:nvSpPr>
        <p:spPr>
          <a:xfrm>
            <a:off x="5776133" y="4863049"/>
            <a:ext cx="1154054" cy="946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E8E07E0D-7D78-9CD4-8916-21C627BD13A2}"/>
              </a:ext>
            </a:extLst>
          </p:cNvPr>
          <p:cNvSpPr/>
          <p:nvPr/>
        </p:nvSpPr>
        <p:spPr>
          <a:xfrm>
            <a:off x="6932837" y="4762329"/>
            <a:ext cx="2078340" cy="1047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15A5C72-FBF0-38EE-49CE-82F6F6FB9545}"/>
              </a:ext>
            </a:extLst>
          </p:cNvPr>
          <p:cNvSpPr/>
          <p:nvPr/>
        </p:nvSpPr>
        <p:spPr>
          <a:xfrm>
            <a:off x="3314453" y="4839800"/>
            <a:ext cx="190747" cy="1047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70C270A-F89C-902D-E65E-C3C85530437A}"/>
              </a:ext>
            </a:extLst>
          </p:cNvPr>
          <p:cNvSpPr txBox="1"/>
          <p:nvPr/>
        </p:nvSpPr>
        <p:spPr>
          <a:xfrm>
            <a:off x="1641205" y="5125681"/>
            <a:ext cx="216446" cy="369332"/>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635728C1-3C03-F648-0550-08B23DA678F8}"/>
              </a:ext>
            </a:extLst>
          </p:cNvPr>
          <p:cNvSpPr txBox="1"/>
          <p:nvPr/>
        </p:nvSpPr>
        <p:spPr>
          <a:xfrm>
            <a:off x="1697829" y="5765696"/>
            <a:ext cx="216446" cy="369332"/>
          </a:xfrm>
          <a:prstGeom prst="rect">
            <a:avLst/>
          </a:prstGeom>
          <a:solidFill>
            <a:schemeClr val="bg1"/>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18797492-4984-5633-578F-ABEE628DB194}"/>
              </a:ext>
            </a:extLst>
          </p:cNvPr>
          <p:cNvPicPr>
            <a:picLocks noChangeAspect="1"/>
          </p:cNvPicPr>
          <p:nvPr/>
        </p:nvPicPr>
        <p:blipFill>
          <a:blip r:embed="rId4"/>
          <a:stretch>
            <a:fillRect/>
          </a:stretch>
        </p:blipFill>
        <p:spPr>
          <a:xfrm>
            <a:off x="1806051" y="4510527"/>
            <a:ext cx="3967431" cy="2088121"/>
          </a:xfrm>
          <a:prstGeom prst="rect">
            <a:avLst/>
          </a:prstGeom>
        </p:spPr>
      </p:pic>
      <p:pic>
        <p:nvPicPr>
          <p:cNvPr id="8" name="Picture 7">
            <a:extLst>
              <a:ext uri="{FF2B5EF4-FFF2-40B4-BE49-F238E27FC236}">
                <a16:creationId xmlns:a16="http://schemas.microsoft.com/office/drawing/2014/main" id="{593BD3A3-AA86-60A9-CFE2-C22D2E9A3E63}"/>
              </a:ext>
            </a:extLst>
          </p:cNvPr>
          <p:cNvPicPr>
            <a:picLocks noChangeAspect="1"/>
          </p:cNvPicPr>
          <p:nvPr/>
        </p:nvPicPr>
        <p:blipFill>
          <a:blip r:embed="rId5"/>
          <a:stretch>
            <a:fillRect/>
          </a:stretch>
        </p:blipFill>
        <p:spPr>
          <a:xfrm>
            <a:off x="5722351" y="5125681"/>
            <a:ext cx="2902618" cy="835417"/>
          </a:xfrm>
          <a:prstGeom prst="rect">
            <a:avLst/>
          </a:prstGeom>
        </p:spPr>
      </p:pic>
    </p:spTree>
    <p:extLst>
      <p:ext uri="{BB962C8B-B14F-4D97-AF65-F5344CB8AC3E}">
        <p14:creationId xmlns:p14="http://schemas.microsoft.com/office/powerpoint/2010/main" val="117829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56F99-AC52-9679-75EA-13566484B6AA}"/>
              </a:ext>
            </a:extLst>
          </p:cNvPr>
          <p:cNvSpPr>
            <a:spLocks noGrp="1"/>
          </p:cNvSpPr>
          <p:nvPr>
            <p:ph type="title"/>
          </p:nvPr>
        </p:nvSpPr>
        <p:spPr/>
        <p:txBody>
          <a:bodyPr/>
          <a:lstStyle/>
          <a:p>
            <a:r>
              <a:rPr lang="en-US" dirty="0">
                <a:latin typeface="Georgia" panose="02040502050405020303" pitchFamily="18" charset="0"/>
              </a:rPr>
              <a:t>Calculating </a:t>
            </a:r>
            <a:r>
              <a:rPr lang="en-US" dirty="0" err="1">
                <a:latin typeface="Georgia" panose="02040502050405020303" pitchFamily="18" charset="0"/>
              </a:rPr>
              <a:t>Δ</a:t>
            </a:r>
            <a:r>
              <a:rPr lang="en-US" dirty="0">
                <a:latin typeface="Georgia" panose="02040502050405020303" pitchFamily="18" charset="0"/>
              </a:rPr>
              <a:t> </a:t>
            </a:r>
            <a:r>
              <a:rPr lang="en-US" dirty="0" err="1">
                <a:latin typeface="Georgia" panose="02040502050405020303" pitchFamily="18" charset="0"/>
              </a:rPr>
              <a:t>q</a:t>
            </a:r>
            <a:r>
              <a:rPr lang="en-US" baseline="-25000" dirty="0" err="1">
                <a:latin typeface="Georgia" panose="02040502050405020303" pitchFamily="18" charset="0"/>
              </a:rPr>
              <a:t>air</a:t>
            </a:r>
            <a:endParaRPr lang="en-US" dirty="0">
              <a:latin typeface="Georgia" panose="02040502050405020303" pitchFamily="18" charset="0"/>
            </a:endParaRPr>
          </a:p>
        </p:txBody>
      </p:sp>
      <p:pic>
        <p:nvPicPr>
          <p:cNvPr id="6" name="Picture 5" descr="A picture containing diagram&#10;&#10;Description automatically generated">
            <a:extLst>
              <a:ext uri="{FF2B5EF4-FFF2-40B4-BE49-F238E27FC236}">
                <a16:creationId xmlns:a16="http://schemas.microsoft.com/office/drawing/2014/main" id="{A6D91B33-6CCB-9431-DDF7-5951CF2C6618}"/>
              </a:ext>
            </a:extLst>
          </p:cNvPr>
          <p:cNvPicPr>
            <a:picLocks noChangeAspect="1"/>
          </p:cNvPicPr>
          <p:nvPr/>
        </p:nvPicPr>
        <p:blipFill>
          <a:blip r:embed="rId3"/>
          <a:stretch>
            <a:fillRect/>
          </a:stretch>
        </p:blipFill>
        <p:spPr>
          <a:xfrm>
            <a:off x="1643714" y="1904297"/>
            <a:ext cx="4114800" cy="624761"/>
          </a:xfrm>
          <a:prstGeom prst="rect">
            <a:avLst/>
          </a:prstGeom>
        </p:spPr>
      </p:pic>
      <p:sp>
        <p:nvSpPr>
          <p:cNvPr id="20" name="Rectangle 19">
            <a:extLst>
              <a:ext uri="{FF2B5EF4-FFF2-40B4-BE49-F238E27FC236}">
                <a16:creationId xmlns:a16="http://schemas.microsoft.com/office/drawing/2014/main" id="{E412D069-72D8-B1B6-03EA-F73257F3B3C0}"/>
              </a:ext>
            </a:extLst>
          </p:cNvPr>
          <p:cNvSpPr/>
          <p:nvPr/>
        </p:nvSpPr>
        <p:spPr>
          <a:xfrm>
            <a:off x="10480403" y="4113247"/>
            <a:ext cx="1475282" cy="946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64D4BCBF-CE18-1A48-D167-1443940F42AA}"/>
              </a:ext>
            </a:extLst>
          </p:cNvPr>
          <p:cNvGrpSpPr/>
          <p:nvPr/>
        </p:nvGrpSpPr>
        <p:grpSpPr>
          <a:xfrm>
            <a:off x="5415453" y="3049198"/>
            <a:ext cx="4790418" cy="620616"/>
            <a:chOff x="965490" y="5546392"/>
            <a:chExt cx="4790418" cy="620616"/>
          </a:xfrm>
        </p:grpSpPr>
        <p:sp>
          <p:nvSpPr>
            <p:cNvPr id="36" name="TextBox 35">
              <a:extLst>
                <a:ext uri="{FF2B5EF4-FFF2-40B4-BE49-F238E27FC236}">
                  <a16:creationId xmlns:a16="http://schemas.microsoft.com/office/drawing/2014/main" id="{0E9749AB-61AF-88C5-ADE1-7EAFBDFC86CB}"/>
                </a:ext>
              </a:extLst>
            </p:cNvPr>
            <p:cNvSpPr txBox="1"/>
            <p:nvPr/>
          </p:nvSpPr>
          <p:spPr>
            <a:xfrm>
              <a:off x="965490" y="5642056"/>
              <a:ext cx="4790418" cy="369332"/>
            </a:xfrm>
            <a:prstGeom prst="rect">
              <a:avLst/>
            </a:prstGeom>
            <a:noFill/>
          </p:spPr>
          <p:txBody>
            <a:bodyPr wrap="square">
              <a:spAutoFit/>
            </a:bodyPr>
            <a:lstStyle/>
            <a:p>
              <a:pPr algn="ctr"/>
              <a:r>
                <a:rPr lang="en-US" sz="1800" i="1" dirty="0">
                  <a:latin typeface="Georgia" panose="02040502050405020303" pitchFamily="18" charset="0"/>
                </a:rPr>
                <a:t>= 3.80 x 10</a:t>
              </a:r>
              <a:r>
                <a:rPr lang="en-US" sz="1800" i="1" baseline="30000" dirty="0">
                  <a:latin typeface="Georgia" panose="02040502050405020303" pitchFamily="18" charset="0"/>
                </a:rPr>
                <a:t>10</a:t>
              </a:r>
              <a:r>
                <a:rPr lang="en-US" sz="1800" i="1" dirty="0">
                  <a:latin typeface="Georgia" panose="02040502050405020303" pitchFamily="18" charset="0"/>
                </a:rPr>
                <a:t> Joules/hour</a:t>
              </a:r>
              <a:endParaRPr lang="en-US" sz="1800" i="1" dirty="0"/>
            </a:p>
          </p:txBody>
        </p:sp>
        <p:pic>
          <p:nvPicPr>
            <p:cNvPr id="37" name="Picture 36" descr="A picture containing diagram&#10;&#10;Description automatically generated">
              <a:extLst>
                <a:ext uri="{FF2B5EF4-FFF2-40B4-BE49-F238E27FC236}">
                  <a16:creationId xmlns:a16="http://schemas.microsoft.com/office/drawing/2014/main" id="{5A00D74F-7F0B-3F92-1E90-D619DD67CC3D}"/>
                </a:ext>
              </a:extLst>
            </p:cNvPr>
            <p:cNvPicPr>
              <a:picLocks noChangeAspect="1"/>
            </p:cNvPicPr>
            <p:nvPr/>
          </p:nvPicPr>
          <p:blipFill rotWithShape="1">
            <a:blip r:embed="rId3"/>
            <a:srcRect l="31276" t="664" r="46090"/>
            <a:stretch/>
          </p:blipFill>
          <p:spPr>
            <a:xfrm>
              <a:off x="1044207" y="5546392"/>
              <a:ext cx="931334" cy="620616"/>
            </a:xfrm>
            <a:prstGeom prst="rect">
              <a:avLst/>
            </a:prstGeom>
          </p:spPr>
        </p:pic>
      </p:grpSp>
      <p:grpSp>
        <p:nvGrpSpPr>
          <p:cNvPr id="13" name="Group 12">
            <a:extLst>
              <a:ext uri="{FF2B5EF4-FFF2-40B4-BE49-F238E27FC236}">
                <a16:creationId xmlns:a16="http://schemas.microsoft.com/office/drawing/2014/main" id="{C7854E0C-4D37-9BC4-8B78-A71A2233F7D1}"/>
              </a:ext>
            </a:extLst>
          </p:cNvPr>
          <p:cNvGrpSpPr/>
          <p:nvPr/>
        </p:nvGrpSpPr>
        <p:grpSpPr>
          <a:xfrm>
            <a:off x="5415453" y="2467110"/>
            <a:ext cx="5064950" cy="546617"/>
            <a:chOff x="6949341" y="4379269"/>
            <a:chExt cx="5064950" cy="546617"/>
          </a:xfrm>
        </p:grpSpPr>
        <p:pic>
          <p:nvPicPr>
            <p:cNvPr id="27" name="Picture 26" descr="Text&#10;&#10;Description automatically generated">
              <a:extLst>
                <a:ext uri="{FF2B5EF4-FFF2-40B4-BE49-F238E27FC236}">
                  <a16:creationId xmlns:a16="http://schemas.microsoft.com/office/drawing/2014/main" id="{D49933FB-B7ED-4488-395D-79E6EE025AF2}"/>
                </a:ext>
              </a:extLst>
            </p:cNvPr>
            <p:cNvPicPr>
              <a:picLocks noChangeAspect="1"/>
            </p:cNvPicPr>
            <p:nvPr/>
          </p:nvPicPr>
          <p:blipFill rotWithShape="1">
            <a:blip r:embed="rId4"/>
            <a:srcRect t="10434" r="68516"/>
            <a:stretch/>
          </p:blipFill>
          <p:spPr>
            <a:xfrm>
              <a:off x="6949341" y="4379269"/>
              <a:ext cx="1364925" cy="546617"/>
            </a:xfrm>
            <a:prstGeom prst="rect">
              <a:avLst/>
            </a:prstGeom>
          </p:spPr>
        </p:pic>
        <p:sp>
          <p:nvSpPr>
            <p:cNvPr id="3" name="TextBox 2">
              <a:extLst>
                <a:ext uri="{FF2B5EF4-FFF2-40B4-BE49-F238E27FC236}">
                  <a16:creationId xmlns:a16="http://schemas.microsoft.com/office/drawing/2014/main" id="{D850CBC8-7A7B-045F-2C97-186CABEECE78}"/>
                </a:ext>
              </a:extLst>
            </p:cNvPr>
            <p:cNvSpPr txBox="1"/>
            <p:nvPr/>
          </p:nvSpPr>
          <p:spPr>
            <a:xfrm>
              <a:off x="7223873" y="4435542"/>
              <a:ext cx="4790418" cy="369332"/>
            </a:xfrm>
            <a:prstGeom prst="rect">
              <a:avLst/>
            </a:prstGeom>
            <a:noFill/>
          </p:spPr>
          <p:txBody>
            <a:bodyPr wrap="square">
              <a:spAutoFit/>
            </a:bodyPr>
            <a:lstStyle/>
            <a:p>
              <a:pPr algn="ctr"/>
              <a:r>
                <a:rPr lang="en-US" sz="1800" i="1" dirty="0">
                  <a:latin typeface="Georgia" panose="02040502050405020303" pitchFamily="18" charset="0"/>
                </a:rPr>
                <a:t>=  </a:t>
              </a:r>
              <a:r>
                <a:rPr lang="en-US" i="1" dirty="0">
                  <a:latin typeface="Georgia" panose="02040502050405020303" pitchFamily="18" charset="0"/>
                </a:rPr>
                <a:t>1</a:t>
              </a:r>
              <a:r>
                <a:rPr lang="en-US" sz="1800" i="1" dirty="0">
                  <a:latin typeface="Georgia" panose="02040502050405020303" pitchFamily="18" charset="0"/>
                </a:rPr>
                <a:t>.62 x 10</a:t>
              </a:r>
              <a:r>
                <a:rPr lang="en-US" sz="1800" i="1" baseline="30000" dirty="0">
                  <a:latin typeface="Georgia" panose="02040502050405020303" pitchFamily="18" charset="0"/>
                </a:rPr>
                <a:t>11</a:t>
              </a:r>
              <a:r>
                <a:rPr lang="en-US" sz="1800" i="1" dirty="0">
                  <a:latin typeface="Georgia" panose="02040502050405020303" pitchFamily="18" charset="0"/>
                </a:rPr>
                <a:t> Joules/hour</a:t>
              </a:r>
              <a:endParaRPr lang="en-US" sz="1800" i="1" dirty="0"/>
            </a:p>
          </p:txBody>
        </p:sp>
      </p:grpSp>
      <p:sp>
        <p:nvSpPr>
          <p:cNvPr id="18" name="TextBox 17">
            <a:extLst>
              <a:ext uri="{FF2B5EF4-FFF2-40B4-BE49-F238E27FC236}">
                <a16:creationId xmlns:a16="http://schemas.microsoft.com/office/drawing/2014/main" id="{487B5077-B410-FA74-53B2-4C9DD1E84FEF}"/>
              </a:ext>
            </a:extLst>
          </p:cNvPr>
          <p:cNvSpPr txBox="1"/>
          <p:nvPr/>
        </p:nvSpPr>
        <p:spPr>
          <a:xfrm>
            <a:off x="1887485" y="4113247"/>
            <a:ext cx="6283647" cy="1711366"/>
          </a:xfrm>
          <a:prstGeom prst="rect">
            <a:avLst/>
          </a:prstGeom>
          <a:noFill/>
        </p:spPr>
        <p:txBody>
          <a:bodyPr wrap="square">
            <a:spAutoFit/>
          </a:bodyPr>
          <a:lstStyle/>
          <a:p>
            <a:pPr>
              <a:lnSpc>
                <a:spcPct val="150000"/>
              </a:lnSpc>
            </a:pPr>
            <a:r>
              <a:rPr lang="en-US" sz="1800" i="1" dirty="0" err="1">
                <a:latin typeface="Georgia" panose="02040502050405020303" pitchFamily="18" charset="0"/>
              </a:rPr>
              <a:t>q</a:t>
            </a:r>
            <a:r>
              <a:rPr lang="en-US" i="1" baseline="-25000" dirty="0" err="1">
                <a:latin typeface="Georgia" panose="02040502050405020303" pitchFamily="18" charset="0"/>
              </a:rPr>
              <a:t>air</a:t>
            </a:r>
            <a:r>
              <a:rPr lang="en-US" i="1" baseline="-25000" dirty="0">
                <a:latin typeface="Georgia" panose="02040502050405020303" pitchFamily="18" charset="0"/>
              </a:rPr>
              <a:t> </a:t>
            </a:r>
            <a:r>
              <a:rPr lang="en-US" sz="1800" i="1" dirty="0">
                <a:latin typeface="Georgia" panose="02040502050405020303" pitchFamily="18" charset="0"/>
              </a:rPr>
              <a:t>= ( 3.80 x 10</a:t>
            </a:r>
            <a:r>
              <a:rPr lang="en-US" sz="1800" i="1" baseline="30000" dirty="0">
                <a:latin typeface="Georgia" panose="02040502050405020303" pitchFamily="18" charset="0"/>
              </a:rPr>
              <a:t>10</a:t>
            </a:r>
            <a:r>
              <a:rPr lang="en-US" sz="1800" i="1" dirty="0">
                <a:latin typeface="Georgia" panose="02040502050405020303" pitchFamily="18" charset="0"/>
              </a:rPr>
              <a:t> + </a:t>
            </a:r>
            <a:r>
              <a:rPr lang="en-US" i="1" dirty="0">
                <a:latin typeface="Georgia" panose="02040502050405020303" pitchFamily="18" charset="0"/>
              </a:rPr>
              <a:t>1</a:t>
            </a:r>
            <a:r>
              <a:rPr lang="en-US" sz="1800" i="1" dirty="0">
                <a:latin typeface="Georgia" panose="02040502050405020303" pitchFamily="18" charset="0"/>
              </a:rPr>
              <a:t>.62 x 10</a:t>
            </a:r>
            <a:r>
              <a:rPr lang="en-US" sz="1800" i="1" baseline="30000" dirty="0">
                <a:latin typeface="Georgia" panose="02040502050405020303" pitchFamily="18" charset="0"/>
              </a:rPr>
              <a:t>11</a:t>
            </a:r>
            <a:r>
              <a:rPr lang="en-US" sz="1800" i="1" dirty="0">
                <a:latin typeface="Georgia" panose="02040502050405020303" pitchFamily="18" charset="0"/>
              </a:rPr>
              <a:t> ) Joules/hour</a:t>
            </a:r>
          </a:p>
          <a:p>
            <a:pPr>
              <a:lnSpc>
                <a:spcPct val="150000"/>
              </a:lnSpc>
            </a:pPr>
            <a:endParaRPr lang="en-US" sz="1800" i="1" dirty="0">
              <a:latin typeface="Georgia" panose="02040502050405020303" pitchFamily="18" charset="0"/>
            </a:endParaRPr>
          </a:p>
          <a:p>
            <a:pPr>
              <a:lnSpc>
                <a:spcPct val="150000"/>
              </a:lnSpc>
            </a:pPr>
            <a:r>
              <a:rPr lang="en-US" sz="1800" i="1" dirty="0" err="1">
                <a:latin typeface="Georgia" panose="02040502050405020303" pitchFamily="18" charset="0"/>
              </a:rPr>
              <a:t>q</a:t>
            </a:r>
            <a:r>
              <a:rPr lang="en-US" i="1" baseline="-25000" dirty="0" err="1">
                <a:latin typeface="Georgia" panose="02040502050405020303" pitchFamily="18" charset="0"/>
              </a:rPr>
              <a:t>air</a:t>
            </a:r>
            <a:r>
              <a:rPr lang="en-US" i="1" baseline="-25000" dirty="0">
                <a:latin typeface="Georgia" panose="02040502050405020303" pitchFamily="18" charset="0"/>
              </a:rPr>
              <a:t> </a:t>
            </a:r>
            <a:r>
              <a:rPr lang="en-US" sz="1800" i="1" dirty="0">
                <a:latin typeface="Georgia" panose="02040502050405020303" pitchFamily="18" charset="0"/>
              </a:rPr>
              <a:t>= </a:t>
            </a:r>
            <a:r>
              <a:rPr lang="en-US" i="1" dirty="0">
                <a:latin typeface="Georgia" panose="02040502050405020303" pitchFamily="18" charset="0"/>
              </a:rPr>
              <a:t>2</a:t>
            </a:r>
            <a:r>
              <a:rPr lang="en-US" sz="1800" i="1" dirty="0">
                <a:latin typeface="Georgia" panose="02040502050405020303" pitchFamily="18" charset="0"/>
              </a:rPr>
              <a:t>.00 x 10</a:t>
            </a:r>
            <a:r>
              <a:rPr lang="en-US" sz="1800" i="1" baseline="30000" dirty="0">
                <a:latin typeface="Georgia" panose="02040502050405020303" pitchFamily="18" charset="0"/>
              </a:rPr>
              <a:t>11</a:t>
            </a:r>
            <a:r>
              <a:rPr lang="en-US" sz="1800" i="1" dirty="0">
                <a:latin typeface="Georgia" panose="02040502050405020303" pitchFamily="18" charset="0"/>
              </a:rPr>
              <a:t>  Joules/hour</a:t>
            </a:r>
            <a:endParaRPr lang="en-US" sz="1800" i="1" dirty="0"/>
          </a:p>
          <a:p>
            <a:pPr algn="ctr">
              <a:lnSpc>
                <a:spcPct val="150000"/>
              </a:lnSpc>
            </a:pPr>
            <a:endParaRPr lang="en-US" sz="1800" i="1" dirty="0"/>
          </a:p>
        </p:txBody>
      </p:sp>
      <p:cxnSp>
        <p:nvCxnSpPr>
          <p:cNvPr id="26" name="Elbow Connector 25">
            <a:extLst>
              <a:ext uri="{FF2B5EF4-FFF2-40B4-BE49-F238E27FC236}">
                <a16:creationId xmlns:a16="http://schemas.microsoft.com/office/drawing/2014/main" id="{2BCFA86C-BF39-6E34-6293-A46018FF8C5B}"/>
              </a:ext>
            </a:extLst>
          </p:cNvPr>
          <p:cNvCxnSpPr>
            <a:cxnSpLocks/>
            <a:stCxn id="27" idx="1"/>
          </p:cNvCxnSpPr>
          <p:nvPr/>
        </p:nvCxnSpPr>
        <p:spPr>
          <a:xfrm rot="10800000">
            <a:off x="4718431" y="2523383"/>
            <a:ext cx="697023" cy="217036"/>
          </a:xfrm>
          <a:prstGeom prst="bentConnector3">
            <a:avLst>
              <a:gd name="adj1" fmla="val 99195"/>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a:extLst>
              <a:ext uri="{FF2B5EF4-FFF2-40B4-BE49-F238E27FC236}">
                <a16:creationId xmlns:a16="http://schemas.microsoft.com/office/drawing/2014/main" id="{79FE9B9F-1D36-B26C-5D65-6D194F78CCE3}"/>
              </a:ext>
            </a:extLst>
          </p:cNvPr>
          <p:cNvCxnSpPr>
            <a:cxnSpLocks/>
            <a:stCxn id="36" idx="1"/>
          </p:cNvCxnSpPr>
          <p:nvPr/>
        </p:nvCxnSpPr>
        <p:spPr>
          <a:xfrm rot="10800000">
            <a:off x="3357565" y="2467110"/>
            <a:ext cx="2057888" cy="862418"/>
          </a:xfrm>
          <a:prstGeom prst="bentConnector3">
            <a:avLst>
              <a:gd name="adj1" fmla="val 99988"/>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B641B3F-2DFA-90B8-1CE2-DFC3B90C67AB}"/>
              </a:ext>
            </a:extLst>
          </p:cNvPr>
          <p:cNvSpPr txBox="1"/>
          <p:nvPr/>
        </p:nvSpPr>
        <p:spPr>
          <a:xfrm>
            <a:off x="8171132" y="1385640"/>
            <a:ext cx="3559628" cy="923330"/>
          </a:xfrm>
          <a:prstGeom prst="rect">
            <a:avLst/>
          </a:prstGeom>
          <a:noFill/>
        </p:spPr>
        <p:txBody>
          <a:bodyPr wrap="square" rtlCol="0">
            <a:spAutoFit/>
          </a:bodyPr>
          <a:lstStyle/>
          <a:p>
            <a:pPr algn="ctr"/>
            <a:r>
              <a:rPr lang="en-US" sz="1800" i="1" dirty="0">
                <a:latin typeface="Georgia" panose="02040502050405020303" pitchFamily="18" charset="0"/>
              </a:rPr>
              <a:t>condensing is 4 times as energy intensive as cooling !</a:t>
            </a:r>
            <a:endParaRPr lang="en-US" i="1" dirty="0">
              <a:latin typeface="Georgia" panose="02040502050405020303" pitchFamily="18" charset="0"/>
            </a:endParaRPr>
          </a:p>
          <a:p>
            <a:pPr algn="ctr"/>
            <a:r>
              <a:rPr lang="en-US" i="1" dirty="0">
                <a:latin typeface="Georgia" panose="02040502050405020303" pitchFamily="18" charset="0"/>
              </a:rPr>
              <a:t>Air </a:t>
            </a:r>
            <a:r>
              <a:rPr lang="en-US" i="1" u="sng" dirty="0">
                <a:latin typeface="Georgia" panose="02040502050405020303" pitchFamily="18" charset="0"/>
              </a:rPr>
              <a:t>Conditioning</a:t>
            </a:r>
            <a:endParaRPr lang="en-US" dirty="0"/>
          </a:p>
        </p:txBody>
      </p:sp>
      <p:sp>
        <p:nvSpPr>
          <p:cNvPr id="4" name="TextBox 3">
            <a:extLst>
              <a:ext uri="{FF2B5EF4-FFF2-40B4-BE49-F238E27FC236}">
                <a16:creationId xmlns:a16="http://schemas.microsoft.com/office/drawing/2014/main" id="{1EA5DCEA-8021-FD91-AD9E-06B2A95874A9}"/>
              </a:ext>
            </a:extLst>
          </p:cNvPr>
          <p:cNvSpPr txBox="1"/>
          <p:nvPr/>
        </p:nvSpPr>
        <p:spPr>
          <a:xfrm>
            <a:off x="1887485" y="2050439"/>
            <a:ext cx="216446" cy="369332"/>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AF2D4616-F8AE-8007-0319-C47D66D865E0}"/>
              </a:ext>
            </a:extLst>
          </p:cNvPr>
          <p:cNvSpPr txBox="1"/>
          <p:nvPr/>
        </p:nvSpPr>
        <p:spPr>
          <a:xfrm>
            <a:off x="2985571" y="1949455"/>
            <a:ext cx="216446" cy="369332"/>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F8D9BF64-664C-3D00-15C7-A37CBE9D3A30}"/>
              </a:ext>
            </a:extLst>
          </p:cNvPr>
          <p:cNvSpPr txBox="1"/>
          <p:nvPr/>
        </p:nvSpPr>
        <p:spPr>
          <a:xfrm>
            <a:off x="4245922" y="2031971"/>
            <a:ext cx="216446" cy="369332"/>
          </a:xfrm>
          <a:prstGeom prst="rect">
            <a:avLst/>
          </a:prstGeom>
          <a:solidFill>
            <a:schemeClr val="bg1"/>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630ED85A-7423-DA14-13CC-E6BD44DC3C0A}"/>
              </a:ext>
            </a:extLst>
          </p:cNvPr>
          <p:cNvSpPr txBox="1"/>
          <p:nvPr/>
        </p:nvSpPr>
        <p:spPr>
          <a:xfrm>
            <a:off x="1641205" y="5125681"/>
            <a:ext cx="216446" cy="369332"/>
          </a:xfrm>
          <a:prstGeom prst="rect">
            <a:avLst/>
          </a:prstGeom>
          <a:solidFill>
            <a:schemeClr val="bg1"/>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025DB1BF-E8CD-DBA1-3E40-B432DBB075E5}"/>
              </a:ext>
            </a:extLst>
          </p:cNvPr>
          <p:cNvSpPr txBox="1"/>
          <p:nvPr/>
        </p:nvSpPr>
        <p:spPr>
          <a:xfrm>
            <a:off x="5510321" y="2522537"/>
            <a:ext cx="216446" cy="369332"/>
          </a:xfrm>
          <a:prstGeom prst="rect">
            <a:avLst/>
          </a:prstGeom>
          <a:solidFill>
            <a:schemeClr val="bg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C0DE2CAD-5B12-6B10-37D8-F9B3D5320391}"/>
              </a:ext>
            </a:extLst>
          </p:cNvPr>
          <p:cNvSpPr txBox="1"/>
          <p:nvPr/>
        </p:nvSpPr>
        <p:spPr>
          <a:xfrm>
            <a:off x="5542068" y="3193626"/>
            <a:ext cx="216446"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46259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1">
            <a:extLst>
              <a:ext uri="{FF2B5EF4-FFF2-40B4-BE49-F238E27FC236}">
                <a16:creationId xmlns:a16="http://schemas.microsoft.com/office/drawing/2014/main" id="{F6BF2A44-AAF9-2A94-D298-8B3CAECAF16C}"/>
              </a:ext>
            </a:extLst>
          </p:cNvPr>
          <p:cNvGrpSpPr>
            <a:grpSpLocks/>
          </p:cNvGrpSpPr>
          <p:nvPr/>
        </p:nvGrpSpPr>
        <p:grpSpPr bwMode="auto">
          <a:xfrm>
            <a:off x="869293" y="1143405"/>
            <a:ext cx="2692928" cy="437484"/>
            <a:chOff x="457200" y="2876033"/>
            <a:chExt cx="2844800" cy="246677"/>
          </a:xfrm>
        </p:grpSpPr>
        <p:cxnSp>
          <p:nvCxnSpPr>
            <p:cNvPr id="7" name="Straight Arrow Connector 6">
              <a:extLst>
                <a:ext uri="{FF2B5EF4-FFF2-40B4-BE49-F238E27FC236}">
                  <a16:creationId xmlns:a16="http://schemas.microsoft.com/office/drawing/2014/main" id="{D65BE92D-63EA-D24D-8207-D19112330572}"/>
                </a:ext>
              </a:extLst>
            </p:cNvPr>
            <p:cNvCxnSpPr/>
            <p:nvPr/>
          </p:nvCxnSpPr>
          <p:spPr>
            <a:xfrm>
              <a:off x="457200" y="2988318"/>
              <a:ext cx="28448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5D7FB3E6-C187-B0D4-61F7-4F74B6F3A7EC}"/>
                </a:ext>
              </a:extLst>
            </p:cNvPr>
            <p:cNvSpPr/>
            <p:nvPr/>
          </p:nvSpPr>
          <p:spPr>
            <a:xfrm>
              <a:off x="1620837" y="2876033"/>
              <a:ext cx="466109" cy="246677"/>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1</a:t>
              </a:r>
            </a:p>
          </p:txBody>
        </p:sp>
      </p:grpSp>
      <p:sp>
        <p:nvSpPr>
          <p:cNvPr id="19" name="TextBox 26">
            <a:extLst>
              <a:ext uri="{FF2B5EF4-FFF2-40B4-BE49-F238E27FC236}">
                <a16:creationId xmlns:a16="http://schemas.microsoft.com/office/drawing/2014/main" id="{2651923B-9C16-B447-825B-E89216F09C05}"/>
              </a:ext>
            </a:extLst>
          </p:cNvPr>
          <p:cNvSpPr txBox="1">
            <a:spLocks noChangeArrowheads="1"/>
          </p:cNvSpPr>
          <p:nvPr/>
        </p:nvSpPr>
        <p:spPr bwMode="auto">
          <a:xfrm>
            <a:off x="865656" y="1568875"/>
            <a:ext cx="269656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a:lnSpc>
                <a:spcPct val="100000"/>
              </a:lnSpc>
              <a:spcBef>
                <a:spcPct val="0"/>
              </a:spcBef>
              <a:buNone/>
            </a:pPr>
            <a:r>
              <a:rPr lang="en-US" altLang="en-US" sz="2000" dirty="0">
                <a:solidFill>
                  <a:schemeClr val="tx1"/>
                </a:solidFill>
                <a:latin typeface="Georgia" panose="02040502050405020303" pitchFamily="18" charset="0"/>
                <a:cs typeface="Calibri" panose="020F0502020204030204" pitchFamily="34" charset="0"/>
              </a:rPr>
              <a:t>Air at </a:t>
            </a:r>
            <a:r>
              <a:rPr lang="en-US" sz="2000" dirty="0">
                <a:latin typeface="Georgia" panose="02040502050405020303" pitchFamily="18" charset="0"/>
              </a:rPr>
              <a:t>90 °F, </a:t>
            </a:r>
            <a:r>
              <a:rPr lang="en-US" sz="2000" dirty="0">
                <a:solidFill>
                  <a:schemeClr val="accent1"/>
                </a:solidFill>
                <a:latin typeface="Georgia" panose="02040502050405020303" pitchFamily="18" charset="0"/>
              </a:rPr>
              <a:t>90% Humidity </a:t>
            </a:r>
            <a:endParaRPr lang="en-US" altLang="en-US" sz="2000" dirty="0">
              <a:solidFill>
                <a:schemeClr val="accent1"/>
              </a:solidFill>
              <a:latin typeface="Georgia" panose="02040502050405020303" pitchFamily="18" charset="0"/>
              <a:cs typeface="Calibri" panose="020F0502020204030204" pitchFamily="34" charset="0"/>
            </a:endParaRPr>
          </a:p>
          <a:p>
            <a:pPr algn="ctr">
              <a:lnSpc>
                <a:spcPct val="100000"/>
              </a:lnSpc>
              <a:spcBef>
                <a:spcPct val="0"/>
              </a:spcBef>
              <a:buNone/>
            </a:pPr>
            <a:r>
              <a:rPr lang="en-US" sz="2000" dirty="0">
                <a:latin typeface="Georgia" panose="02040502050405020303" pitchFamily="18" charset="0"/>
              </a:rPr>
              <a:t>4*10</a:t>
            </a:r>
            <a:r>
              <a:rPr lang="en-US" sz="2000" baseline="30000" dirty="0">
                <a:latin typeface="Georgia" panose="02040502050405020303" pitchFamily="18" charset="0"/>
              </a:rPr>
              <a:t>4</a:t>
            </a:r>
            <a:r>
              <a:rPr lang="en-US" sz="2000" dirty="0">
                <a:latin typeface="Georgia" panose="02040502050405020303" pitchFamily="18" charset="0"/>
              </a:rPr>
              <a:t> m</a:t>
            </a:r>
            <a:r>
              <a:rPr lang="en-US" sz="2000" baseline="30000" dirty="0">
                <a:latin typeface="Georgia" panose="02040502050405020303" pitchFamily="18" charset="0"/>
              </a:rPr>
              <a:t>3</a:t>
            </a:r>
            <a:r>
              <a:rPr lang="en-US" sz="2000" dirty="0">
                <a:latin typeface="Georgia" panose="02040502050405020303" pitchFamily="18" charset="0"/>
              </a:rPr>
              <a:t>/min</a:t>
            </a:r>
            <a:endParaRPr lang="en-US" altLang="en-US" sz="2000" dirty="0">
              <a:solidFill>
                <a:schemeClr val="tx1"/>
              </a:solidFill>
              <a:latin typeface="Georgia" panose="02040502050405020303" pitchFamily="18" charset="0"/>
              <a:cs typeface="Calibri" panose="020F0502020204030204" pitchFamily="34" charset="0"/>
            </a:endParaRPr>
          </a:p>
        </p:txBody>
      </p:sp>
      <p:grpSp>
        <p:nvGrpSpPr>
          <p:cNvPr id="25" name="Group 24">
            <a:extLst>
              <a:ext uri="{FF2B5EF4-FFF2-40B4-BE49-F238E27FC236}">
                <a16:creationId xmlns:a16="http://schemas.microsoft.com/office/drawing/2014/main" id="{892EA038-D205-69E6-CB97-D66C6B7196E2}"/>
              </a:ext>
            </a:extLst>
          </p:cNvPr>
          <p:cNvGrpSpPr/>
          <p:nvPr/>
        </p:nvGrpSpPr>
        <p:grpSpPr>
          <a:xfrm>
            <a:off x="3559024" y="914152"/>
            <a:ext cx="1227020" cy="895990"/>
            <a:chOff x="4106765" y="2200647"/>
            <a:chExt cx="3159450" cy="1228351"/>
          </a:xfrm>
        </p:grpSpPr>
        <p:sp>
          <p:nvSpPr>
            <p:cNvPr id="5" name="Rectangle 4">
              <a:extLst>
                <a:ext uri="{FF2B5EF4-FFF2-40B4-BE49-F238E27FC236}">
                  <a16:creationId xmlns:a16="http://schemas.microsoft.com/office/drawing/2014/main" id="{74A185B8-7AD5-E667-5E8F-1880ACD1EDEA}"/>
                </a:ext>
              </a:extLst>
            </p:cNvPr>
            <p:cNvSpPr/>
            <p:nvPr/>
          </p:nvSpPr>
          <p:spPr>
            <a:xfrm>
              <a:off x="4106765" y="2200647"/>
              <a:ext cx="3159450" cy="1228351"/>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2FBDB2B5-53B0-890B-CD3D-CECE279E7D61}"/>
                </a:ext>
              </a:extLst>
            </p:cNvPr>
            <p:cNvSpPr txBox="1"/>
            <p:nvPr/>
          </p:nvSpPr>
          <p:spPr>
            <a:xfrm>
              <a:off x="4174155" y="2539847"/>
              <a:ext cx="3092060" cy="506333"/>
            </a:xfrm>
            <a:prstGeom prst="rect">
              <a:avLst/>
            </a:prstGeom>
            <a:noFill/>
          </p:spPr>
          <p:txBody>
            <a:bodyPr wrap="square" rtlCol="0" anchor="ctr">
              <a:spAutoFit/>
            </a:bodyPr>
            <a:lstStyle/>
            <a:p>
              <a:pPr algn="ctr"/>
              <a:r>
                <a:rPr lang="en-US" i="1" dirty="0"/>
                <a:t>Cooler</a:t>
              </a:r>
            </a:p>
          </p:txBody>
        </p:sp>
      </p:grpSp>
      <p:sp>
        <p:nvSpPr>
          <p:cNvPr id="32" name="TextBox 26">
            <a:extLst>
              <a:ext uri="{FF2B5EF4-FFF2-40B4-BE49-F238E27FC236}">
                <a16:creationId xmlns:a16="http://schemas.microsoft.com/office/drawing/2014/main" id="{BB57CB2E-9A65-DCF0-37FD-147ED013012F}"/>
              </a:ext>
            </a:extLst>
          </p:cNvPr>
          <p:cNvSpPr txBox="1">
            <a:spLocks noChangeArrowheads="1"/>
          </p:cNvSpPr>
          <p:nvPr/>
        </p:nvSpPr>
        <p:spPr bwMode="auto">
          <a:xfrm>
            <a:off x="9033372" y="1614780"/>
            <a:ext cx="26965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a:lnSpc>
                <a:spcPct val="100000"/>
              </a:lnSpc>
              <a:spcBef>
                <a:spcPct val="0"/>
              </a:spcBef>
              <a:buNone/>
            </a:pPr>
            <a:r>
              <a:rPr lang="en-US" altLang="en-US" sz="2000" dirty="0">
                <a:solidFill>
                  <a:schemeClr val="tx1"/>
                </a:solidFill>
                <a:latin typeface="Georgia" panose="02040502050405020303" pitchFamily="18" charset="0"/>
                <a:cs typeface="Calibri" panose="020F0502020204030204" pitchFamily="34" charset="0"/>
              </a:rPr>
              <a:t>Air at 68</a:t>
            </a:r>
            <a:r>
              <a:rPr lang="en-US" sz="2000" dirty="0">
                <a:latin typeface="Georgia" panose="02040502050405020303" pitchFamily="18" charset="0"/>
              </a:rPr>
              <a:t> °F, </a:t>
            </a:r>
            <a:r>
              <a:rPr lang="en-US" sz="2000" dirty="0">
                <a:solidFill>
                  <a:schemeClr val="accent1"/>
                </a:solidFill>
                <a:latin typeface="Georgia" panose="02040502050405020303" pitchFamily="18" charset="0"/>
              </a:rPr>
              <a:t>50% RH</a:t>
            </a:r>
            <a:r>
              <a:rPr lang="en-US" sz="2000" dirty="0">
                <a:latin typeface="Georgia" panose="02040502050405020303" pitchFamily="18" charset="0"/>
              </a:rPr>
              <a:t> </a:t>
            </a:r>
            <a:endParaRPr lang="en-US" altLang="en-US" sz="2000" dirty="0">
              <a:solidFill>
                <a:schemeClr val="tx1"/>
              </a:solidFill>
              <a:latin typeface="Georgia" panose="02040502050405020303" pitchFamily="18" charset="0"/>
              <a:cs typeface="Calibri" panose="020F0502020204030204" pitchFamily="34" charset="0"/>
            </a:endParaRPr>
          </a:p>
          <a:p>
            <a:pPr algn="ctr">
              <a:lnSpc>
                <a:spcPct val="100000"/>
              </a:lnSpc>
              <a:spcBef>
                <a:spcPct val="0"/>
              </a:spcBef>
              <a:buNone/>
            </a:pPr>
            <a:r>
              <a:rPr lang="en-US" sz="2000" dirty="0">
                <a:latin typeface="Georgia" panose="02040502050405020303" pitchFamily="18" charset="0"/>
              </a:rPr>
              <a:t>4*10</a:t>
            </a:r>
            <a:r>
              <a:rPr lang="en-US" sz="2000" baseline="30000" dirty="0">
                <a:latin typeface="Georgia" panose="02040502050405020303" pitchFamily="18" charset="0"/>
              </a:rPr>
              <a:t>4</a:t>
            </a:r>
            <a:r>
              <a:rPr lang="en-US" sz="2000" dirty="0">
                <a:latin typeface="Georgia" panose="02040502050405020303" pitchFamily="18" charset="0"/>
              </a:rPr>
              <a:t> m</a:t>
            </a:r>
            <a:r>
              <a:rPr lang="en-US" sz="2000" baseline="30000" dirty="0">
                <a:latin typeface="Georgia" panose="02040502050405020303" pitchFamily="18" charset="0"/>
              </a:rPr>
              <a:t>3</a:t>
            </a:r>
            <a:r>
              <a:rPr lang="en-US" sz="2000" dirty="0">
                <a:latin typeface="Georgia" panose="02040502050405020303" pitchFamily="18" charset="0"/>
              </a:rPr>
              <a:t>/min</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33" name="TextBox 26">
            <a:extLst>
              <a:ext uri="{FF2B5EF4-FFF2-40B4-BE49-F238E27FC236}">
                <a16:creationId xmlns:a16="http://schemas.microsoft.com/office/drawing/2014/main" id="{B4DDAADF-803B-AAD6-3B9E-A96128B7D168}"/>
              </a:ext>
            </a:extLst>
          </p:cNvPr>
          <p:cNvSpPr txBox="1">
            <a:spLocks noChangeArrowheads="1"/>
          </p:cNvSpPr>
          <p:nvPr/>
        </p:nvSpPr>
        <p:spPr bwMode="auto">
          <a:xfrm>
            <a:off x="2758695" y="5187664"/>
            <a:ext cx="1986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Water at 45</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34" name="TextBox 26">
            <a:extLst>
              <a:ext uri="{FF2B5EF4-FFF2-40B4-BE49-F238E27FC236}">
                <a16:creationId xmlns:a16="http://schemas.microsoft.com/office/drawing/2014/main" id="{B73F2E06-3CA2-4DA8-8E5A-96A620A5922B}"/>
              </a:ext>
            </a:extLst>
          </p:cNvPr>
          <p:cNvSpPr txBox="1">
            <a:spLocks noChangeArrowheads="1"/>
          </p:cNvSpPr>
          <p:nvPr/>
        </p:nvSpPr>
        <p:spPr bwMode="auto">
          <a:xfrm>
            <a:off x="7210298" y="5119343"/>
            <a:ext cx="19764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Water at 60</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36" name="TextBox 35">
            <a:extLst>
              <a:ext uri="{FF2B5EF4-FFF2-40B4-BE49-F238E27FC236}">
                <a16:creationId xmlns:a16="http://schemas.microsoft.com/office/drawing/2014/main" id="{52D27568-8ABF-D5CD-0EF8-1A257B6C6F86}"/>
              </a:ext>
            </a:extLst>
          </p:cNvPr>
          <p:cNvSpPr txBox="1"/>
          <p:nvPr/>
        </p:nvSpPr>
        <p:spPr>
          <a:xfrm>
            <a:off x="3011033" y="5588149"/>
            <a:ext cx="1741837" cy="369332"/>
          </a:xfrm>
          <a:prstGeom prst="rect">
            <a:avLst/>
          </a:prstGeom>
          <a:noFill/>
        </p:spPr>
        <p:txBody>
          <a:bodyPr wrap="square">
            <a:spAutoFit/>
          </a:bodyPr>
          <a:lstStyle/>
          <a:p>
            <a:pPr eaLnBrk="1" hangingPunct="1">
              <a:lnSpc>
                <a:spcPct val="100000"/>
              </a:lnSpc>
              <a:spcBef>
                <a:spcPct val="0"/>
              </a:spcBef>
              <a:buFontTx/>
              <a:buNone/>
            </a:pP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sp>
        <p:nvSpPr>
          <p:cNvPr id="37" name="TextBox 36">
            <a:extLst>
              <a:ext uri="{FF2B5EF4-FFF2-40B4-BE49-F238E27FC236}">
                <a16:creationId xmlns:a16="http://schemas.microsoft.com/office/drawing/2014/main" id="{2E2E6D5E-252B-E93D-4CC6-720C31EE132F}"/>
              </a:ext>
            </a:extLst>
          </p:cNvPr>
          <p:cNvSpPr txBox="1"/>
          <p:nvPr/>
        </p:nvSpPr>
        <p:spPr>
          <a:xfrm>
            <a:off x="7647306" y="5454144"/>
            <a:ext cx="1741837" cy="369332"/>
          </a:xfrm>
          <a:prstGeom prst="rect">
            <a:avLst/>
          </a:prstGeom>
          <a:noFill/>
        </p:spPr>
        <p:txBody>
          <a:bodyPr wrap="square">
            <a:spAutoFit/>
          </a:bodyPr>
          <a:lstStyle/>
          <a:p>
            <a:pPr eaLnBrk="1" hangingPunct="1">
              <a:lnSpc>
                <a:spcPct val="100000"/>
              </a:lnSpc>
              <a:spcBef>
                <a:spcPct val="0"/>
              </a:spcBef>
              <a:buFontTx/>
              <a:buNone/>
            </a:pP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grpSp>
        <p:nvGrpSpPr>
          <p:cNvPr id="2" name="Group 1">
            <a:extLst>
              <a:ext uri="{FF2B5EF4-FFF2-40B4-BE49-F238E27FC236}">
                <a16:creationId xmlns:a16="http://schemas.microsoft.com/office/drawing/2014/main" id="{543343D3-E52C-E223-9881-2DA4E029EE36}"/>
              </a:ext>
            </a:extLst>
          </p:cNvPr>
          <p:cNvGrpSpPr/>
          <p:nvPr/>
        </p:nvGrpSpPr>
        <p:grpSpPr>
          <a:xfrm>
            <a:off x="8935783" y="1143405"/>
            <a:ext cx="2388128" cy="437484"/>
            <a:chOff x="7731973" y="1061902"/>
            <a:chExt cx="2388128" cy="437484"/>
          </a:xfrm>
        </p:grpSpPr>
        <p:cxnSp>
          <p:nvCxnSpPr>
            <p:cNvPr id="10" name="Straight Arrow Connector 9">
              <a:extLst>
                <a:ext uri="{FF2B5EF4-FFF2-40B4-BE49-F238E27FC236}">
                  <a16:creationId xmlns:a16="http://schemas.microsoft.com/office/drawing/2014/main" id="{9C953D2C-63A2-E559-05AE-06738FA772D2}"/>
                </a:ext>
              </a:extLst>
            </p:cNvPr>
            <p:cNvCxnSpPr>
              <a:cxnSpLocks/>
            </p:cNvCxnSpPr>
            <p:nvPr/>
          </p:nvCxnSpPr>
          <p:spPr bwMode="auto">
            <a:xfrm>
              <a:off x="7731973" y="1264736"/>
              <a:ext cx="2388128"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Oval 39">
              <a:extLst>
                <a:ext uri="{FF2B5EF4-FFF2-40B4-BE49-F238E27FC236}">
                  <a16:creationId xmlns:a16="http://schemas.microsoft.com/office/drawing/2014/main" id="{18000791-4E2C-53C8-CE2B-6A19D88CF267}"/>
                </a:ext>
              </a:extLst>
            </p:cNvPr>
            <p:cNvSpPr/>
            <p:nvPr/>
          </p:nvSpPr>
          <p:spPr bwMode="auto">
            <a:xfrm>
              <a:off x="8661550" y="1061902"/>
              <a:ext cx="441225" cy="437484"/>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2</a:t>
              </a:r>
            </a:p>
          </p:txBody>
        </p:sp>
      </p:grpSp>
      <p:grpSp>
        <p:nvGrpSpPr>
          <p:cNvPr id="3" name="Group 11">
            <a:extLst>
              <a:ext uri="{FF2B5EF4-FFF2-40B4-BE49-F238E27FC236}">
                <a16:creationId xmlns:a16="http://schemas.microsoft.com/office/drawing/2014/main" id="{BD2CD5B2-A4C6-A18C-29B5-A8A6CB6EC286}"/>
              </a:ext>
            </a:extLst>
          </p:cNvPr>
          <p:cNvGrpSpPr>
            <a:grpSpLocks/>
          </p:cNvGrpSpPr>
          <p:nvPr/>
        </p:nvGrpSpPr>
        <p:grpSpPr bwMode="auto">
          <a:xfrm>
            <a:off x="2473505" y="4712744"/>
            <a:ext cx="2692928" cy="437484"/>
            <a:chOff x="457200" y="2876033"/>
            <a:chExt cx="2844800" cy="246677"/>
          </a:xfrm>
        </p:grpSpPr>
        <p:cxnSp>
          <p:nvCxnSpPr>
            <p:cNvPr id="4" name="Straight Arrow Connector 3">
              <a:extLst>
                <a:ext uri="{FF2B5EF4-FFF2-40B4-BE49-F238E27FC236}">
                  <a16:creationId xmlns:a16="http://schemas.microsoft.com/office/drawing/2014/main" id="{03D6099B-679F-975A-3CF4-2C780DB3979B}"/>
                </a:ext>
              </a:extLst>
            </p:cNvPr>
            <p:cNvCxnSpPr/>
            <p:nvPr/>
          </p:nvCxnSpPr>
          <p:spPr>
            <a:xfrm>
              <a:off x="457200" y="2988318"/>
              <a:ext cx="28448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51D9748A-DC0A-E2A4-7D4E-6C79C823A0E5}"/>
                </a:ext>
              </a:extLst>
            </p:cNvPr>
            <p:cNvSpPr/>
            <p:nvPr/>
          </p:nvSpPr>
          <p:spPr>
            <a:xfrm>
              <a:off x="1620837" y="2876033"/>
              <a:ext cx="466109" cy="246677"/>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3</a:t>
              </a:r>
            </a:p>
          </p:txBody>
        </p:sp>
      </p:grpSp>
      <p:grpSp>
        <p:nvGrpSpPr>
          <p:cNvPr id="12" name="Group 11">
            <a:extLst>
              <a:ext uri="{FF2B5EF4-FFF2-40B4-BE49-F238E27FC236}">
                <a16:creationId xmlns:a16="http://schemas.microsoft.com/office/drawing/2014/main" id="{C490A2D1-B05A-2CBB-3D93-4F2C8C46AB22}"/>
              </a:ext>
            </a:extLst>
          </p:cNvPr>
          <p:cNvGrpSpPr/>
          <p:nvPr/>
        </p:nvGrpSpPr>
        <p:grpSpPr>
          <a:xfrm>
            <a:off x="5166434" y="4423408"/>
            <a:ext cx="1841457" cy="895990"/>
            <a:chOff x="4106765" y="2200647"/>
            <a:chExt cx="3159450" cy="1228351"/>
          </a:xfrm>
        </p:grpSpPr>
        <p:sp>
          <p:nvSpPr>
            <p:cNvPr id="14" name="Rectangle 13">
              <a:extLst>
                <a:ext uri="{FF2B5EF4-FFF2-40B4-BE49-F238E27FC236}">
                  <a16:creationId xmlns:a16="http://schemas.microsoft.com/office/drawing/2014/main" id="{3AE80588-6E38-18BA-FF91-EAFA1D91438F}"/>
                </a:ext>
              </a:extLst>
            </p:cNvPr>
            <p:cNvSpPr/>
            <p:nvPr/>
          </p:nvSpPr>
          <p:spPr>
            <a:xfrm>
              <a:off x="4106765" y="2200647"/>
              <a:ext cx="3159450" cy="1228351"/>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4CAD5AAD-1D1D-EEBC-AFBC-4BB001B68118}"/>
                </a:ext>
              </a:extLst>
            </p:cNvPr>
            <p:cNvSpPr txBox="1"/>
            <p:nvPr/>
          </p:nvSpPr>
          <p:spPr>
            <a:xfrm>
              <a:off x="4353995" y="2561656"/>
              <a:ext cx="2664988" cy="506333"/>
            </a:xfrm>
            <a:prstGeom prst="rect">
              <a:avLst/>
            </a:prstGeom>
            <a:noFill/>
          </p:spPr>
          <p:txBody>
            <a:bodyPr wrap="square" rtlCol="0" anchor="ctr">
              <a:spAutoFit/>
            </a:bodyPr>
            <a:lstStyle/>
            <a:p>
              <a:pPr algn="ctr"/>
              <a:r>
                <a:rPr lang="en-US" i="1" dirty="0"/>
                <a:t>Heater</a:t>
              </a:r>
            </a:p>
          </p:txBody>
        </p:sp>
      </p:grpSp>
      <p:grpSp>
        <p:nvGrpSpPr>
          <p:cNvPr id="17" name="Group 16">
            <a:extLst>
              <a:ext uri="{FF2B5EF4-FFF2-40B4-BE49-F238E27FC236}">
                <a16:creationId xmlns:a16="http://schemas.microsoft.com/office/drawing/2014/main" id="{FF9ECF0C-1A0F-011E-6E2F-4725B44F602E}"/>
              </a:ext>
            </a:extLst>
          </p:cNvPr>
          <p:cNvGrpSpPr/>
          <p:nvPr/>
        </p:nvGrpSpPr>
        <p:grpSpPr>
          <a:xfrm>
            <a:off x="7007890" y="4693141"/>
            <a:ext cx="2388128" cy="437484"/>
            <a:chOff x="7731973" y="1061902"/>
            <a:chExt cx="2388128" cy="437484"/>
          </a:xfrm>
        </p:grpSpPr>
        <p:cxnSp>
          <p:nvCxnSpPr>
            <p:cNvPr id="18" name="Straight Arrow Connector 17">
              <a:extLst>
                <a:ext uri="{FF2B5EF4-FFF2-40B4-BE49-F238E27FC236}">
                  <a16:creationId xmlns:a16="http://schemas.microsoft.com/office/drawing/2014/main" id="{347EA62E-CAD8-2846-1692-6489B19909B4}"/>
                </a:ext>
              </a:extLst>
            </p:cNvPr>
            <p:cNvCxnSpPr>
              <a:cxnSpLocks/>
            </p:cNvCxnSpPr>
            <p:nvPr/>
          </p:nvCxnSpPr>
          <p:spPr bwMode="auto">
            <a:xfrm>
              <a:off x="7731973" y="1264736"/>
              <a:ext cx="2388128"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Oval 19">
              <a:extLst>
                <a:ext uri="{FF2B5EF4-FFF2-40B4-BE49-F238E27FC236}">
                  <a16:creationId xmlns:a16="http://schemas.microsoft.com/office/drawing/2014/main" id="{33968778-87FC-D3C1-C53B-E97ABA431292}"/>
                </a:ext>
              </a:extLst>
            </p:cNvPr>
            <p:cNvSpPr/>
            <p:nvPr/>
          </p:nvSpPr>
          <p:spPr bwMode="auto">
            <a:xfrm>
              <a:off x="8661550" y="1061902"/>
              <a:ext cx="441225" cy="437484"/>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4</a:t>
              </a:r>
            </a:p>
          </p:txBody>
        </p:sp>
      </p:grpSp>
      <p:sp>
        <p:nvSpPr>
          <p:cNvPr id="50" name="Freeform 201">
            <a:extLst>
              <a:ext uri="{FF2B5EF4-FFF2-40B4-BE49-F238E27FC236}">
                <a16:creationId xmlns:a16="http://schemas.microsoft.com/office/drawing/2014/main" id="{A224894C-0E83-21A9-E148-B99E1456B5E1}"/>
              </a:ext>
            </a:extLst>
          </p:cNvPr>
          <p:cNvSpPr>
            <a:spLocks/>
          </p:cNvSpPr>
          <p:nvPr/>
        </p:nvSpPr>
        <p:spPr bwMode="auto">
          <a:xfrm>
            <a:off x="6016399" y="4194718"/>
            <a:ext cx="122465" cy="228697"/>
          </a:xfrm>
          <a:custGeom>
            <a:avLst/>
            <a:gdLst>
              <a:gd name="T0" fmla="*/ 2147483646 w 142"/>
              <a:gd name="T1" fmla="*/ 2147483646 h 236"/>
              <a:gd name="T2" fmla="*/ 0 w 142"/>
              <a:gd name="T3" fmla="*/ 0 h 236"/>
              <a:gd name="T4" fmla="*/ 2147483646 w 142"/>
              <a:gd name="T5" fmla="*/ 2147483646 h 236"/>
              <a:gd name="T6" fmla="*/ 2147483646 w 142"/>
              <a:gd name="T7" fmla="*/ 0 h 236"/>
              <a:gd name="T8" fmla="*/ 2147483646 w 142"/>
              <a:gd name="T9" fmla="*/ 2147483646 h 236"/>
              <a:gd name="T10" fmla="*/ 0 60000 65536"/>
              <a:gd name="T11" fmla="*/ 0 60000 65536"/>
              <a:gd name="T12" fmla="*/ 0 60000 65536"/>
              <a:gd name="T13" fmla="*/ 0 60000 65536"/>
              <a:gd name="T14" fmla="*/ 0 60000 65536"/>
              <a:gd name="T15" fmla="*/ 0 w 142"/>
              <a:gd name="T16" fmla="*/ 0 h 236"/>
              <a:gd name="T17" fmla="*/ 142 w 142"/>
              <a:gd name="T18" fmla="*/ 236 h 236"/>
            </a:gdLst>
            <a:ahLst/>
            <a:cxnLst>
              <a:cxn ang="T10">
                <a:pos x="T0" y="T1"/>
              </a:cxn>
              <a:cxn ang="T11">
                <a:pos x="T2" y="T3"/>
              </a:cxn>
              <a:cxn ang="T12">
                <a:pos x="T4" y="T5"/>
              </a:cxn>
              <a:cxn ang="T13">
                <a:pos x="T6" y="T7"/>
              </a:cxn>
              <a:cxn ang="T14">
                <a:pos x="T8" y="T9"/>
              </a:cxn>
            </a:cxnLst>
            <a:rect l="T15" t="T16" r="T17" b="T18"/>
            <a:pathLst>
              <a:path w="142" h="236">
                <a:moveTo>
                  <a:pt x="71" y="236"/>
                </a:moveTo>
                <a:lnTo>
                  <a:pt x="0" y="0"/>
                </a:lnTo>
                <a:lnTo>
                  <a:pt x="71" y="46"/>
                </a:lnTo>
                <a:lnTo>
                  <a:pt x="142" y="0"/>
                </a:lnTo>
                <a:lnTo>
                  <a:pt x="71" y="236"/>
                </a:lnTo>
                <a:close/>
              </a:path>
            </a:pathLst>
          </a:custGeom>
          <a:solidFill>
            <a:schemeClr val="tx1"/>
          </a:solidFill>
          <a:ln w="19050">
            <a:solidFill>
              <a:schemeClr val="tx1"/>
            </a:solidFill>
            <a:round/>
            <a:headEnd/>
            <a:tailEnd/>
          </a:ln>
        </p:spPr>
        <p:txBody>
          <a:bodyPr/>
          <a:lstStyle/>
          <a:p>
            <a:endParaRPr lang="en-US"/>
          </a:p>
        </p:txBody>
      </p:sp>
      <p:grpSp>
        <p:nvGrpSpPr>
          <p:cNvPr id="11" name="Group 10">
            <a:extLst>
              <a:ext uri="{FF2B5EF4-FFF2-40B4-BE49-F238E27FC236}">
                <a16:creationId xmlns:a16="http://schemas.microsoft.com/office/drawing/2014/main" id="{416B1F5B-24EC-7785-F7E2-F7E866214227}"/>
              </a:ext>
            </a:extLst>
          </p:cNvPr>
          <p:cNvGrpSpPr/>
          <p:nvPr/>
        </p:nvGrpSpPr>
        <p:grpSpPr>
          <a:xfrm>
            <a:off x="7332665" y="928440"/>
            <a:ext cx="1591720" cy="895990"/>
            <a:chOff x="4106765" y="2200647"/>
            <a:chExt cx="3159450" cy="1228351"/>
          </a:xfrm>
        </p:grpSpPr>
        <p:sp>
          <p:nvSpPr>
            <p:cNvPr id="13" name="Rectangle 12">
              <a:extLst>
                <a:ext uri="{FF2B5EF4-FFF2-40B4-BE49-F238E27FC236}">
                  <a16:creationId xmlns:a16="http://schemas.microsoft.com/office/drawing/2014/main" id="{157B8C5E-629A-4677-B3FD-88AA5AFCFFA8}"/>
                </a:ext>
              </a:extLst>
            </p:cNvPr>
            <p:cNvSpPr/>
            <p:nvPr/>
          </p:nvSpPr>
          <p:spPr>
            <a:xfrm>
              <a:off x="4106765" y="2200647"/>
              <a:ext cx="3159450" cy="1228351"/>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C26CF829-F890-F534-6FF2-1EEC4DA661E4}"/>
                </a:ext>
              </a:extLst>
            </p:cNvPr>
            <p:cNvSpPr txBox="1"/>
            <p:nvPr/>
          </p:nvSpPr>
          <p:spPr>
            <a:xfrm>
              <a:off x="4176279" y="2349976"/>
              <a:ext cx="3089936" cy="886083"/>
            </a:xfrm>
            <a:prstGeom prst="rect">
              <a:avLst/>
            </a:prstGeom>
            <a:noFill/>
          </p:spPr>
          <p:txBody>
            <a:bodyPr wrap="square" rtlCol="0" anchor="ctr">
              <a:spAutoFit/>
            </a:bodyPr>
            <a:lstStyle/>
            <a:p>
              <a:pPr algn="ctr"/>
              <a:r>
                <a:rPr lang="en-US" i="1" dirty="0"/>
                <a:t>Condenser</a:t>
              </a:r>
              <a:br>
                <a:rPr lang="en-US" i="1" dirty="0"/>
              </a:br>
              <a:r>
                <a:rPr lang="en-US" i="1" dirty="0"/>
                <a:t>68°F</a:t>
              </a:r>
            </a:p>
          </p:txBody>
        </p:sp>
      </p:grpSp>
      <p:cxnSp>
        <p:nvCxnSpPr>
          <p:cNvPr id="28" name="Straight Arrow Connector 27">
            <a:extLst>
              <a:ext uri="{FF2B5EF4-FFF2-40B4-BE49-F238E27FC236}">
                <a16:creationId xmlns:a16="http://schemas.microsoft.com/office/drawing/2014/main" id="{D4B6FC72-9A35-4165-C2DF-2B12F785FF71}"/>
              </a:ext>
            </a:extLst>
          </p:cNvPr>
          <p:cNvCxnSpPr>
            <a:cxnSpLocks/>
            <a:stCxn id="24" idx="3"/>
            <a:endCxn id="13" idx="1"/>
          </p:cNvCxnSpPr>
          <p:nvPr/>
        </p:nvCxnSpPr>
        <p:spPr bwMode="auto">
          <a:xfrm>
            <a:off x="4786044" y="1346239"/>
            <a:ext cx="2546621" cy="30196"/>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7" name="Oval 26">
            <a:extLst>
              <a:ext uri="{FF2B5EF4-FFF2-40B4-BE49-F238E27FC236}">
                <a16:creationId xmlns:a16="http://schemas.microsoft.com/office/drawing/2014/main" id="{A9A035B9-E67C-E9B0-334A-34D26980F741}"/>
              </a:ext>
            </a:extLst>
          </p:cNvPr>
          <p:cNvSpPr/>
          <p:nvPr/>
        </p:nvSpPr>
        <p:spPr bwMode="auto">
          <a:xfrm>
            <a:off x="5817233" y="1162800"/>
            <a:ext cx="398462" cy="409575"/>
          </a:xfrm>
          <a:prstGeom prst="ellipse">
            <a:avLst/>
          </a:prstGeom>
          <a:solidFill>
            <a:srgbClr val="FFFFFF"/>
          </a:solid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1a</a:t>
            </a:r>
          </a:p>
        </p:txBody>
      </p:sp>
      <p:sp>
        <p:nvSpPr>
          <p:cNvPr id="43" name="Freeform 203">
            <a:extLst>
              <a:ext uri="{FF2B5EF4-FFF2-40B4-BE49-F238E27FC236}">
                <a16:creationId xmlns:a16="http://schemas.microsoft.com/office/drawing/2014/main" id="{4C05904D-0AFF-4244-927D-05885F298B18}"/>
              </a:ext>
            </a:extLst>
          </p:cNvPr>
          <p:cNvSpPr>
            <a:spLocks/>
          </p:cNvSpPr>
          <p:nvPr/>
        </p:nvSpPr>
        <p:spPr bwMode="auto">
          <a:xfrm rot="5400000">
            <a:off x="7105967" y="2277027"/>
            <a:ext cx="996950" cy="84138"/>
          </a:xfrm>
          <a:custGeom>
            <a:avLst/>
            <a:gdLst>
              <a:gd name="T0" fmla="*/ 2147483646 w 893"/>
              <a:gd name="T1" fmla="*/ 2147483646 h 60"/>
              <a:gd name="T2" fmla="*/ 2147483646 w 893"/>
              <a:gd name="T3" fmla="*/ 2147483646 h 60"/>
              <a:gd name="T4" fmla="*/ 2147483646 w 893"/>
              <a:gd name="T5" fmla="*/ 2147483646 h 60"/>
              <a:gd name="T6" fmla="*/ 2147483646 w 893"/>
              <a:gd name="T7" fmla="*/ 2147483646 h 60"/>
              <a:gd name="T8" fmla="*/ 2147483646 w 893"/>
              <a:gd name="T9" fmla="*/ 0 h 60"/>
              <a:gd name="T10" fmla="*/ 2147483646 w 893"/>
              <a:gd name="T11" fmla="*/ 2147483646 h 60"/>
              <a:gd name="T12" fmla="*/ 2147483646 w 893"/>
              <a:gd name="T13" fmla="*/ 2147483646 h 60"/>
              <a:gd name="T14" fmla="*/ 2147483646 w 893"/>
              <a:gd name="T15" fmla="*/ 2147483646 h 60"/>
              <a:gd name="T16" fmla="*/ 2147483646 w 893"/>
              <a:gd name="T17" fmla="*/ 2147483646 h 60"/>
              <a:gd name="T18" fmla="*/ 2147483646 w 893"/>
              <a:gd name="T19" fmla="*/ 2147483646 h 60"/>
              <a:gd name="T20" fmla="*/ 2147483646 w 893"/>
              <a:gd name="T21" fmla="*/ 2147483646 h 60"/>
              <a:gd name="T22" fmla="*/ 2147483646 w 893"/>
              <a:gd name="T23" fmla="*/ 2147483646 h 60"/>
              <a:gd name="T24" fmla="*/ 2147483646 w 893"/>
              <a:gd name="T25" fmla="*/ 2147483646 h 60"/>
              <a:gd name="T26" fmla="*/ 2147483646 w 893"/>
              <a:gd name="T27" fmla="*/ 2147483646 h 60"/>
              <a:gd name="T28" fmla="*/ 2147483646 w 893"/>
              <a:gd name="T29" fmla="*/ 2147483646 h 60"/>
              <a:gd name="T30" fmla="*/ 2147483646 w 893"/>
              <a:gd name="T31" fmla="*/ 2147483646 h 60"/>
              <a:gd name="T32" fmla="*/ 2147483646 w 893"/>
              <a:gd name="T33" fmla="*/ 2147483646 h 60"/>
              <a:gd name="T34" fmla="*/ 2147483646 w 893"/>
              <a:gd name="T35" fmla="*/ 0 h 60"/>
              <a:gd name="T36" fmla="*/ 2147483646 w 893"/>
              <a:gd name="T37" fmla="*/ 2147483646 h 60"/>
              <a:gd name="T38" fmla="*/ 2147483646 w 893"/>
              <a:gd name="T39" fmla="*/ 2147483646 h 60"/>
              <a:gd name="T40" fmla="*/ 2147483646 w 893"/>
              <a:gd name="T41" fmla="*/ 2147483646 h 60"/>
              <a:gd name="T42" fmla="*/ 2147483646 w 893"/>
              <a:gd name="T43" fmla="*/ 2147483646 h 60"/>
              <a:gd name="T44" fmla="*/ 2147483646 w 893"/>
              <a:gd name="T45" fmla="*/ 2147483646 h 60"/>
              <a:gd name="T46" fmla="*/ 2147483646 w 893"/>
              <a:gd name="T47" fmla="*/ 0 h 60"/>
              <a:gd name="T48" fmla="*/ 2147483646 w 893"/>
              <a:gd name="T49" fmla="*/ 2147483646 h 60"/>
              <a:gd name="T50" fmla="*/ 2147483646 w 893"/>
              <a:gd name="T51" fmla="*/ 2147483646 h 60"/>
              <a:gd name="T52" fmla="*/ 2147483646 w 893"/>
              <a:gd name="T53" fmla="*/ 2147483646 h 60"/>
              <a:gd name="T54" fmla="*/ 2147483646 w 893"/>
              <a:gd name="T55" fmla="*/ 2147483646 h 60"/>
              <a:gd name="T56" fmla="*/ 2147483646 w 893"/>
              <a:gd name="T57" fmla="*/ 2147483646 h 60"/>
              <a:gd name="T58" fmla="*/ 2147483646 w 893"/>
              <a:gd name="T59" fmla="*/ 2147483646 h 60"/>
              <a:gd name="T60" fmla="*/ 2147483646 w 893"/>
              <a:gd name="T61" fmla="*/ 2147483646 h 60"/>
              <a:gd name="T62" fmla="*/ 2147483646 w 893"/>
              <a:gd name="T63" fmla="*/ 2147483646 h 60"/>
              <a:gd name="T64" fmla="*/ 2147483646 w 893"/>
              <a:gd name="T65" fmla="*/ 2147483646 h 60"/>
              <a:gd name="T66" fmla="*/ 2147483646 w 893"/>
              <a:gd name="T67" fmla="*/ 2147483646 h 60"/>
              <a:gd name="T68" fmla="*/ 2147483646 w 893"/>
              <a:gd name="T69" fmla="*/ 2147483646 h 60"/>
              <a:gd name="T70" fmla="*/ 2147483646 w 893"/>
              <a:gd name="T71" fmla="*/ 2147483646 h 60"/>
              <a:gd name="T72" fmla="*/ 2147483646 w 893"/>
              <a:gd name="T73" fmla="*/ 0 h 60"/>
              <a:gd name="T74" fmla="*/ 2147483646 w 893"/>
              <a:gd name="T75" fmla="*/ 2147483646 h 60"/>
              <a:gd name="T76" fmla="*/ 2147483646 w 893"/>
              <a:gd name="T77" fmla="*/ 2147483646 h 60"/>
              <a:gd name="T78" fmla="*/ 2147483646 w 893"/>
              <a:gd name="T79" fmla="*/ 2147483646 h 60"/>
              <a:gd name="T80" fmla="*/ 2147483646 w 893"/>
              <a:gd name="T81" fmla="*/ 2147483646 h 60"/>
              <a:gd name="T82" fmla="*/ 2147483646 w 893"/>
              <a:gd name="T83" fmla="*/ 2147483646 h 60"/>
              <a:gd name="T84" fmla="*/ 2147483646 w 893"/>
              <a:gd name="T85" fmla="*/ 2147483646 h 60"/>
              <a:gd name="T86" fmla="*/ 2147483646 w 893"/>
              <a:gd name="T87" fmla="*/ 2147483646 h 60"/>
              <a:gd name="T88" fmla="*/ 2147483646 w 893"/>
              <a:gd name="T89" fmla="*/ 2147483646 h 60"/>
              <a:gd name="T90" fmla="*/ 2147483646 w 893"/>
              <a:gd name="T91" fmla="*/ 2147483646 h 60"/>
              <a:gd name="T92" fmla="*/ 2147483646 w 893"/>
              <a:gd name="T93" fmla="*/ 2147483646 h 60"/>
              <a:gd name="T94" fmla="*/ 2147483646 w 893"/>
              <a:gd name="T95" fmla="*/ 2147483646 h 60"/>
              <a:gd name="T96" fmla="*/ 2147483646 w 893"/>
              <a:gd name="T97" fmla="*/ 2147483646 h 60"/>
              <a:gd name="T98" fmla="*/ 2147483646 w 893"/>
              <a:gd name="T99" fmla="*/ 0 h 60"/>
              <a:gd name="T100" fmla="*/ 2147483646 w 893"/>
              <a:gd name="T101" fmla="*/ 2147483646 h 60"/>
              <a:gd name="T102" fmla="*/ 2147483646 w 893"/>
              <a:gd name="T103" fmla="*/ 2147483646 h 60"/>
              <a:gd name="T104" fmla="*/ 2147483646 w 893"/>
              <a:gd name="T105" fmla="*/ 2147483646 h 60"/>
              <a:gd name="T106" fmla="*/ 2147483646 w 893"/>
              <a:gd name="T107" fmla="*/ 2147483646 h 60"/>
              <a:gd name="T108" fmla="*/ 2147483646 w 893"/>
              <a:gd name="T109" fmla="*/ 2147483646 h 60"/>
              <a:gd name="T110" fmla="*/ 2147483646 w 893"/>
              <a:gd name="T111" fmla="*/ 0 h 60"/>
              <a:gd name="T112" fmla="*/ 2147483646 w 893"/>
              <a:gd name="T113" fmla="*/ 214748364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3"/>
              <a:gd name="T172" fmla="*/ 0 h 60"/>
              <a:gd name="T173" fmla="*/ 893 w 893"/>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3" h="60">
                <a:moveTo>
                  <a:pt x="0" y="30"/>
                </a:moveTo>
                <a:lnTo>
                  <a:pt x="4" y="37"/>
                </a:lnTo>
                <a:lnTo>
                  <a:pt x="8" y="43"/>
                </a:lnTo>
                <a:lnTo>
                  <a:pt x="11" y="48"/>
                </a:lnTo>
                <a:lnTo>
                  <a:pt x="14" y="52"/>
                </a:lnTo>
                <a:lnTo>
                  <a:pt x="17" y="55"/>
                </a:lnTo>
                <a:lnTo>
                  <a:pt x="20" y="58"/>
                </a:lnTo>
                <a:lnTo>
                  <a:pt x="22" y="59"/>
                </a:lnTo>
                <a:lnTo>
                  <a:pt x="25" y="60"/>
                </a:lnTo>
                <a:lnTo>
                  <a:pt x="27" y="59"/>
                </a:lnTo>
                <a:lnTo>
                  <a:pt x="30" y="58"/>
                </a:lnTo>
                <a:lnTo>
                  <a:pt x="33" y="55"/>
                </a:lnTo>
                <a:lnTo>
                  <a:pt x="36" y="52"/>
                </a:lnTo>
                <a:lnTo>
                  <a:pt x="39" y="48"/>
                </a:lnTo>
                <a:lnTo>
                  <a:pt x="42" y="43"/>
                </a:lnTo>
                <a:lnTo>
                  <a:pt x="46" y="37"/>
                </a:lnTo>
                <a:lnTo>
                  <a:pt x="50" y="30"/>
                </a:lnTo>
                <a:lnTo>
                  <a:pt x="54" y="23"/>
                </a:lnTo>
                <a:lnTo>
                  <a:pt x="57" y="17"/>
                </a:lnTo>
                <a:lnTo>
                  <a:pt x="61" y="11"/>
                </a:lnTo>
                <a:lnTo>
                  <a:pt x="64" y="7"/>
                </a:lnTo>
                <a:lnTo>
                  <a:pt x="67" y="4"/>
                </a:lnTo>
                <a:lnTo>
                  <a:pt x="69" y="2"/>
                </a:lnTo>
                <a:lnTo>
                  <a:pt x="72" y="0"/>
                </a:lnTo>
                <a:lnTo>
                  <a:pt x="74" y="0"/>
                </a:lnTo>
                <a:lnTo>
                  <a:pt x="77" y="0"/>
                </a:lnTo>
                <a:lnTo>
                  <a:pt x="80" y="2"/>
                </a:lnTo>
                <a:lnTo>
                  <a:pt x="82" y="4"/>
                </a:lnTo>
                <a:lnTo>
                  <a:pt x="85" y="7"/>
                </a:lnTo>
                <a:lnTo>
                  <a:pt x="88" y="11"/>
                </a:lnTo>
                <a:lnTo>
                  <a:pt x="92" y="17"/>
                </a:lnTo>
                <a:lnTo>
                  <a:pt x="95" y="23"/>
                </a:lnTo>
                <a:lnTo>
                  <a:pt x="99" y="30"/>
                </a:lnTo>
                <a:lnTo>
                  <a:pt x="103" y="37"/>
                </a:lnTo>
                <a:lnTo>
                  <a:pt x="107" y="43"/>
                </a:lnTo>
                <a:lnTo>
                  <a:pt x="110" y="48"/>
                </a:lnTo>
                <a:lnTo>
                  <a:pt x="113" y="52"/>
                </a:lnTo>
                <a:lnTo>
                  <a:pt x="116" y="55"/>
                </a:lnTo>
                <a:lnTo>
                  <a:pt x="119" y="58"/>
                </a:lnTo>
                <a:lnTo>
                  <a:pt x="122" y="59"/>
                </a:lnTo>
                <a:lnTo>
                  <a:pt x="124" y="60"/>
                </a:lnTo>
                <a:lnTo>
                  <a:pt x="127" y="59"/>
                </a:lnTo>
                <a:lnTo>
                  <a:pt x="129" y="58"/>
                </a:lnTo>
                <a:lnTo>
                  <a:pt x="132" y="55"/>
                </a:lnTo>
                <a:lnTo>
                  <a:pt x="135" y="52"/>
                </a:lnTo>
                <a:lnTo>
                  <a:pt x="138" y="48"/>
                </a:lnTo>
                <a:lnTo>
                  <a:pt x="141" y="43"/>
                </a:lnTo>
                <a:lnTo>
                  <a:pt x="145" y="37"/>
                </a:lnTo>
                <a:lnTo>
                  <a:pt x="149" y="30"/>
                </a:lnTo>
                <a:lnTo>
                  <a:pt x="153" y="23"/>
                </a:lnTo>
                <a:lnTo>
                  <a:pt x="157" y="17"/>
                </a:lnTo>
                <a:lnTo>
                  <a:pt x="160" y="11"/>
                </a:lnTo>
                <a:lnTo>
                  <a:pt x="163" y="7"/>
                </a:lnTo>
                <a:lnTo>
                  <a:pt x="166" y="4"/>
                </a:lnTo>
                <a:lnTo>
                  <a:pt x="169" y="2"/>
                </a:lnTo>
                <a:lnTo>
                  <a:pt x="171" y="0"/>
                </a:lnTo>
                <a:lnTo>
                  <a:pt x="174" y="0"/>
                </a:lnTo>
                <a:lnTo>
                  <a:pt x="176" y="0"/>
                </a:lnTo>
                <a:lnTo>
                  <a:pt x="179" y="2"/>
                </a:lnTo>
                <a:lnTo>
                  <a:pt x="182" y="4"/>
                </a:lnTo>
                <a:lnTo>
                  <a:pt x="184" y="7"/>
                </a:lnTo>
                <a:lnTo>
                  <a:pt x="188" y="11"/>
                </a:lnTo>
                <a:lnTo>
                  <a:pt x="191" y="17"/>
                </a:lnTo>
                <a:lnTo>
                  <a:pt x="195" y="23"/>
                </a:lnTo>
                <a:lnTo>
                  <a:pt x="199" y="30"/>
                </a:lnTo>
                <a:lnTo>
                  <a:pt x="203" y="37"/>
                </a:lnTo>
                <a:lnTo>
                  <a:pt x="206" y="43"/>
                </a:lnTo>
                <a:lnTo>
                  <a:pt x="209" y="48"/>
                </a:lnTo>
                <a:lnTo>
                  <a:pt x="213" y="52"/>
                </a:lnTo>
                <a:lnTo>
                  <a:pt x="215" y="55"/>
                </a:lnTo>
                <a:lnTo>
                  <a:pt x="218" y="58"/>
                </a:lnTo>
                <a:lnTo>
                  <a:pt x="221" y="59"/>
                </a:lnTo>
                <a:lnTo>
                  <a:pt x="223" y="60"/>
                </a:lnTo>
                <a:lnTo>
                  <a:pt x="226" y="59"/>
                </a:lnTo>
                <a:lnTo>
                  <a:pt x="229" y="58"/>
                </a:lnTo>
                <a:lnTo>
                  <a:pt x="231" y="55"/>
                </a:lnTo>
                <a:lnTo>
                  <a:pt x="234" y="52"/>
                </a:lnTo>
                <a:lnTo>
                  <a:pt x="237" y="48"/>
                </a:lnTo>
                <a:lnTo>
                  <a:pt x="241" y="43"/>
                </a:lnTo>
                <a:lnTo>
                  <a:pt x="244" y="37"/>
                </a:lnTo>
                <a:lnTo>
                  <a:pt x="248" y="30"/>
                </a:lnTo>
                <a:lnTo>
                  <a:pt x="252" y="23"/>
                </a:lnTo>
                <a:lnTo>
                  <a:pt x="256" y="17"/>
                </a:lnTo>
                <a:lnTo>
                  <a:pt x="259" y="11"/>
                </a:lnTo>
                <a:lnTo>
                  <a:pt x="262" y="7"/>
                </a:lnTo>
                <a:lnTo>
                  <a:pt x="265" y="4"/>
                </a:lnTo>
                <a:lnTo>
                  <a:pt x="268" y="2"/>
                </a:lnTo>
                <a:lnTo>
                  <a:pt x="270" y="0"/>
                </a:lnTo>
                <a:lnTo>
                  <a:pt x="273" y="0"/>
                </a:lnTo>
                <a:lnTo>
                  <a:pt x="276" y="0"/>
                </a:lnTo>
                <a:lnTo>
                  <a:pt x="278" y="2"/>
                </a:lnTo>
                <a:lnTo>
                  <a:pt x="281" y="4"/>
                </a:lnTo>
                <a:lnTo>
                  <a:pt x="284" y="7"/>
                </a:lnTo>
                <a:lnTo>
                  <a:pt x="287" y="11"/>
                </a:lnTo>
                <a:lnTo>
                  <a:pt x="290" y="17"/>
                </a:lnTo>
                <a:lnTo>
                  <a:pt x="294" y="23"/>
                </a:lnTo>
                <a:lnTo>
                  <a:pt x="298" y="30"/>
                </a:lnTo>
                <a:lnTo>
                  <a:pt x="302" y="37"/>
                </a:lnTo>
                <a:lnTo>
                  <a:pt x="305" y="43"/>
                </a:lnTo>
                <a:lnTo>
                  <a:pt x="309" y="48"/>
                </a:lnTo>
                <a:lnTo>
                  <a:pt x="312" y="52"/>
                </a:lnTo>
                <a:lnTo>
                  <a:pt x="315" y="55"/>
                </a:lnTo>
                <a:lnTo>
                  <a:pt x="317" y="58"/>
                </a:lnTo>
                <a:lnTo>
                  <a:pt x="320" y="59"/>
                </a:lnTo>
                <a:lnTo>
                  <a:pt x="323" y="60"/>
                </a:lnTo>
                <a:lnTo>
                  <a:pt x="325" y="59"/>
                </a:lnTo>
                <a:lnTo>
                  <a:pt x="328" y="58"/>
                </a:lnTo>
                <a:lnTo>
                  <a:pt x="330" y="55"/>
                </a:lnTo>
                <a:lnTo>
                  <a:pt x="333" y="52"/>
                </a:lnTo>
                <a:lnTo>
                  <a:pt x="336" y="48"/>
                </a:lnTo>
                <a:lnTo>
                  <a:pt x="340" y="43"/>
                </a:lnTo>
                <a:lnTo>
                  <a:pt x="343" y="37"/>
                </a:lnTo>
                <a:lnTo>
                  <a:pt x="347" y="30"/>
                </a:lnTo>
                <a:lnTo>
                  <a:pt x="351" y="23"/>
                </a:lnTo>
                <a:lnTo>
                  <a:pt x="355" y="17"/>
                </a:lnTo>
                <a:lnTo>
                  <a:pt x="358" y="11"/>
                </a:lnTo>
                <a:lnTo>
                  <a:pt x="361" y="7"/>
                </a:lnTo>
                <a:lnTo>
                  <a:pt x="364" y="4"/>
                </a:lnTo>
                <a:lnTo>
                  <a:pt x="367" y="2"/>
                </a:lnTo>
                <a:lnTo>
                  <a:pt x="370" y="0"/>
                </a:lnTo>
                <a:lnTo>
                  <a:pt x="372" y="0"/>
                </a:lnTo>
                <a:lnTo>
                  <a:pt x="375" y="0"/>
                </a:lnTo>
                <a:lnTo>
                  <a:pt x="377" y="2"/>
                </a:lnTo>
                <a:lnTo>
                  <a:pt x="380" y="4"/>
                </a:lnTo>
                <a:lnTo>
                  <a:pt x="383" y="7"/>
                </a:lnTo>
                <a:lnTo>
                  <a:pt x="386" y="11"/>
                </a:lnTo>
                <a:lnTo>
                  <a:pt x="389" y="17"/>
                </a:lnTo>
                <a:lnTo>
                  <a:pt x="393" y="23"/>
                </a:lnTo>
                <a:lnTo>
                  <a:pt x="397" y="30"/>
                </a:lnTo>
                <a:lnTo>
                  <a:pt x="401" y="37"/>
                </a:lnTo>
                <a:lnTo>
                  <a:pt x="405" y="43"/>
                </a:lnTo>
                <a:lnTo>
                  <a:pt x="408" y="48"/>
                </a:lnTo>
                <a:lnTo>
                  <a:pt x="411" y="52"/>
                </a:lnTo>
                <a:lnTo>
                  <a:pt x="414" y="55"/>
                </a:lnTo>
                <a:lnTo>
                  <a:pt x="417" y="58"/>
                </a:lnTo>
                <a:lnTo>
                  <a:pt x="419" y="59"/>
                </a:lnTo>
                <a:lnTo>
                  <a:pt x="422" y="60"/>
                </a:lnTo>
                <a:lnTo>
                  <a:pt x="424" y="59"/>
                </a:lnTo>
                <a:lnTo>
                  <a:pt x="427" y="58"/>
                </a:lnTo>
                <a:lnTo>
                  <a:pt x="430" y="55"/>
                </a:lnTo>
                <a:lnTo>
                  <a:pt x="433" y="52"/>
                </a:lnTo>
                <a:lnTo>
                  <a:pt x="436" y="48"/>
                </a:lnTo>
                <a:lnTo>
                  <a:pt x="439" y="43"/>
                </a:lnTo>
                <a:lnTo>
                  <a:pt x="443" y="37"/>
                </a:lnTo>
                <a:lnTo>
                  <a:pt x="447" y="30"/>
                </a:lnTo>
                <a:lnTo>
                  <a:pt x="451" y="23"/>
                </a:lnTo>
                <a:lnTo>
                  <a:pt x="454" y="17"/>
                </a:lnTo>
                <a:lnTo>
                  <a:pt x="458" y="11"/>
                </a:lnTo>
                <a:lnTo>
                  <a:pt x="461" y="7"/>
                </a:lnTo>
                <a:lnTo>
                  <a:pt x="464" y="4"/>
                </a:lnTo>
                <a:lnTo>
                  <a:pt x="466" y="2"/>
                </a:lnTo>
                <a:lnTo>
                  <a:pt x="469" y="0"/>
                </a:lnTo>
                <a:lnTo>
                  <a:pt x="471" y="0"/>
                </a:lnTo>
                <a:lnTo>
                  <a:pt x="474" y="0"/>
                </a:lnTo>
                <a:lnTo>
                  <a:pt x="477" y="2"/>
                </a:lnTo>
                <a:lnTo>
                  <a:pt x="479" y="4"/>
                </a:lnTo>
                <a:lnTo>
                  <a:pt x="482" y="7"/>
                </a:lnTo>
                <a:lnTo>
                  <a:pt x="485" y="11"/>
                </a:lnTo>
                <a:lnTo>
                  <a:pt x="489" y="17"/>
                </a:lnTo>
                <a:lnTo>
                  <a:pt x="492" y="23"/>
                </a:lnTo>
                <a:lnTo>
                  <a:pt x="496" y="30"/>
                </a:lnTo>
                <a:lnTo>
                  <a:pt x="500" y="37"/>
                </a:lnTo>
                <a:lnTo>
                  <a:pt x="504" y="43"/>
                </a:lnTo>
                <a:lnTo>
                  <a:pt x="507" y="48"/>
                </a:lnTo>
                <a:lnTo>
                  <a:pt x="510" y="52"/>
                </a:lnTo>
                <a:lnTo>
                  <a:pt x="513" y="55"/>
                </a:lnTo>
                <a:lnTo>
                  <a:pt x="516" y="58"/>
                </a:lnTo>
                <a:lnTo>
                  <a:pt x="519" y="59"/>
                </a:lnTo>
                <a:lnTo>
                  <a:pt x="521" y="60"/>
                </a:lnTo>
                <a:lnTo>
                  <a:pt x="524" y="59"/>
                </a:lnTo>
                <a:lnTo>
                  <a:pt x="526" y="58"/>
                </a:lnTo>
                <a:lnTo>
                  <a:pt x="529" y="55"/>
                </a:lnTo>
                <a:lnTo>
                  <a:pt x="532" y="52"/>
                </a:lnTo>
                <a:lnTo>
                  <a:pt x="535" y="48"/>
                </a:lnTo>
                <a:lnTo>
                  <a:pt x="538" y="43"/>
                </a:lnTo>
                <a:lnTo>
                  <a:pt x="542" y="37"/>
                </a:lnTo>
                <a:lnTo>
                  <a:pt x="546" y="30"/>
                </a:lnTo>
                <a:lnTo>
                  <a:pt x="550" y="23"/>
                </a:lnTo>
                <a:lnTo>
                  <a:pt x="554" y="17"/>
                </a:lnTo>
                <a:lnTo>
                  <a:pt x="557" y="11"/>
                </a:lnTo>
                <a:lnTo>
                  <a:pt x="560" y="7"/>
                </a:lnTo>
                <a:lnTo>
                  <a:pt x="563" y="4"/>
                </a:lnTo>
                <a:lnTo>
                  <a:pt x="566" y="2"/>
                </a:lnTo>
                <a:lnTo>
                  <a:pt x="568" y="0"/>
                </a:lnTo>
                <a:lnTo>
                  <a:pt x="571" y="0"/>
                </a:lnTo>
                <a:lnTo>
                  <a:pt x="573" y="0"/>
                </a:lnTo>
                <a:lnTo>
                  <a:pt x="576" y="2"/>
                </a:lnTo>
                <a:lnTo>
                  <a:pt x="579" y="4"/>
                </a:lnTo>
                <a:lnTo>
                  <a:pt x="582" y="7"/>
                </a:lnTo>
                <a:lnTo>
                  <a:pt x="585" y="11"/>
                </a:lnTo>
                <a:lnTo>
                  <a:pt x="588" y="17"/>
                </a:lnTo>
                <a:lnTo>
                  <a:pt x="592" y="23"/>
                </a:lnTo>
                <a:lnTo>
                  <a:pt x="596" y="30"/>
                </a:lnTo>
                <a:lnTo>
                  <a:pt x="600" y="37"/>
                </a:lnTo>
                <a:lnTo>
                  <a:pt x="603" y="43"/>
                </a:lnTo>
                <a:lnTo>
                  <a:pt x="607" y="48"/>
                </a:lnTo>
                <a:lnTo>
                  <a:pt x="610" y="52"/>
                </a:lnTo>
                <a:lnTo>
                  <a:pt x="612" y="55"/>
                </a:lnTo>
                <a:lnTo>
                  <a:pt x="615" y="58"/>
                </a:lnTo>
                <a:lnTo>
                  <a:pt x="618" y="59"/>
                </a:lnTo>
                <a:lnTo>
                  <a:pt x="620" y="60"/>
                </a:lnTo>
                <a:lnTo>
                  <a:pt x="623" y="59"/>
                </a:lnTo>
                <a:lnTo>
                  <a:pt x="626" y="58"/>
                </a:lnTo>
                <a:lnTo>
                  <a:pt x="628" y="55"/>
                </a:lnTo>
                <a:lnTo>
                  <a:pt x="631" y="52"/>
                </a:lnTo>
                <a:lnTo>
                  <a:pt x="634" y="48"/>
                </a:lnTo>
                <a:lnTo>
                  <a:pt x="638" y="43"/>
                </a:lnTo>
                <a:lnTo>
                  <a:pt x="641" y="37"/>
                </a:lnTo>
                <a:lnTo>
                  <a:pt x="645" y="30"/>
                </a:lnTo>
                <a:lnTo>
                  <a:pt x="649" y="23"/>
                </a:lnTo>
                <a:lnTo>
                  <a:pt x="653" y="17"/>
                </a:lnTo>
                <a:lnTo>
                  <a:pt x="656" y="11"/>
                </a:lnTo>
                <a:lnTo>
                  <a:pt x="659" y="7"/>
                </a:lnTo>
                <a:lnTo>
                  <a:pt x="662" y="4"/>
                </a:lnTo>
                <a:lnTo>
                  <a:pt x="665" y="2"/>
                </a:lnTo>
                <a:lnTo>
                  <a:pt x="667" y="0"/>
                </a:lnTo>
                <a:lnTo>
                  <a:pt x="670" y="0"/>
                </a:lnTo>
                <a:lnTo>
                  <a:pt x="673" y="0"/>
                </a:lnTo>
                <a:lnTo>
                  <a:pt x="675" y="2"/>
                </a:lnTo>
                <a:lnTo>
                  <a:pt x="678" y="4"/>
                </a:lnTo>
                <a:lnTo>
                  <a:pt x="681" y="7"/>
                </a:lnTo>
                <a:lnTo>
                  <a:pt x="684" y="11"/>
                </a:lnTo>
                <a:lnTo>
                  <a:pt x="687" y="17"/>
                </a:lnTo>
                <a:lnTo>
                  <a:pt x="691" y="23"/>
                </a:lnTo>
                <a:lnTo>
                  <a:pt x="695" y="30"/>
                </a:lnTo>
                <a:lnTo>
                  <a:pt x="699" y="37"/>
                </a:lnTo>
                <a:lnTo>
                  <a:pt x="702" y="43"/>
                </a:lnTo>
                <a:lnTo>
                  <a:pt x="706" y="48"/>
                </a:lnTo>
                <a:lnTo>
                  <a:pt x="709" y="52"/>
                </a:lnTo>
                <a:lnTo>
                  <a:pt x="712" y="55"/>
                </a:lnTo>
                <a:lnTo>
                  <a:pt x="714" y="58"/>
                </a:lnTo>
                <a:lnTo>
                  <a:pt x="717" y="59"/>
                </a:lnTo>
                <a:lnTo>
                  <a:pt x="720" y="60"/>
                </a:lnTo>
                <a:lnTo>
                  <a:pt x="722" y="59"/>
                </a:lnTo>
                <a:lnTo>
                  <a:pt x="725" y="58"/>
                </a:lnTo>
                <a:lnTo>
                  <a:pt x="728" y="55"/>
                </a:lnTo>
                <a:lnTo>
                  <a:pt x="730" y="52"/>
                </a:lnTo>
                <a:lnTo>
                  <a:pt x="733" y="48"/>
                </a:lnTo>
                <a:lnTo>
                  <a:pt x="737" y="43"/>
                </a:lnTo>
                <a:lnTo>
                  <a:pt x="740" y="37"/>
                </a:lnTo>
                <a:lnTo>
                  <a:pt x="744" y="30"/>
                </a:lnTo>
                <a:lnTo>
                  <a:pt x="748" y="23"/>
                </a:lnTo>
                <a:lnTo>
                  <a:pt x="752" y="17"/>
                </a:lnTo>
                <a:lnTo>
                  <a:pt x="755" y="11"/>
                </a:lnTo>
                <a:lnTo>
                  <a:pt x="758" y="7"/>
                </a:lnTo>
                <a:lnTo>
                  <a:pt x="761" y="4"/>
                </a:lnTo>
                <a:lnTo>
                  <a:pt x="764" y="2"/>
                </a:lnTo>
                <a:lnTo>
                  <a:pt x="767" y="0"/>
                </a:lnTo>
                <a:lnTo>
                  <a:pt x="769" y="0"/>
                </a:lnTo>
                <a:lnTo>
                  <a:pt x="772" y="0"/>
                </a:lnTo>
                <a:lnTo>
                  <a:pt x="774" y="2"/>
                </a:lnTo>
                <a:lnTo>
                  <a:pt x="777" y="4"/>
                </a:lnTo>
                <a:lnTo>
                  <a:pt x="780" y="7"/>
                </a:lnTo>
                <a:lnTo>
                  <a:pt x="783" y="11"/>
                </a:lnTo>
                <a:lnTo>
                  <a:pt x="786" y="17"/>
                </a:lnTo>
                <a:lnTo>
                  <a:pt x="790" y="23"/>
                </a:lnTo>
                <a:lnTo>
                  <a:pt x="794" y="30"/>
                </a:lnTo>
                <a:lnTo>
                  <a:pt x="798" y="37"/>
                </a:lnTo>
                <a:lnTo>
                  <a:pt x="802" y="43"/>
                </a:lnTo>
                <a:lnTo>
                  <a:pt x="805" y="48"/>
                </a:lnTo>
                <a:lnTo>
                  <a:pt x="808" y="52"/>
                </a:lnTo>
                <a:lnTo>
                  <a:pt x="811" y="55"/>
                </a:lnTo>
                <a:lnTo>
                  <a:pt x="814" y="58"/>
                </a:lnTo>
                <a:lnTo>
                  <a:pt x="816" y="59"/>
                </a:lnTo>
                <a:lnTo>
                  <a:pt x="819" y="60"/>
                </a:lnTo>
                <a:lnTo>
                  <a:pt x="821" y="59"/>
                </a:lnTo>
                <a:lnTo>
                  <a:pt x="824" y="58"/>
                </a:lnTo>
                <a:lnTo>
                  <a:pt x="827" y="55"/>
                </a:lnTo>
                <a:lnTo>
                  <a:pt x="830" y="52"/>
                </a:lnTo>
                <a:lnTo>
                  <a:pt x="833" y="48"/>
                </a:lnTo>
                <a:lnTo>
                  <a:pt x="836" y="43"/>
                </a:lnTo>
                <a:lnTo>
                  <a:pt x="840" y="37"/>
                </a:lnTo>
                <a:lnTo>
                  <a:pt x="844" y="30"/>
                </a:lnTo>
                <a:lnTo>
                  <a:pt x="848" y="23"/>
                </a:lnTo>
                <a:lnTo>
                  <a:pt x="851" y="17"/>
                </a:lnTo>
                <a:lnTo>
                  <a:pt x="855" y="11"/>
                </a:lnTo>
                <a:lnTo>
                  <a:pt x="858" y="7"/>
                </a:lnTo>
                <a:lnTo>
                  <a:pt x="861" y="4"/>
                </a:lnTo>
                <a:lnTo>
                  <a:pt x="863" y="2"/>
                </a:lnTo>
                <a:lnTo>
                  <a:pt x="866" y="0"/>
                </a:lnTo>
                <a:lnTo>
                  <a:pt x="869" y="0"/>
                </a:lnTo>
                <a:lnTo>
                  <a:pt x="871" y="0"/>
                </a:lnTo>
                <a:lnTo>
                  <a:pt x="874" y="2"/>
                </a:lnTo>
                <a:lnTo>
                  <a:pt x="876" y="4"/>
                </a:lnTo>
                <a:lnTo>
                  <a:pt x="879" y="7"/>
                </a:lnTo>
                <a:lnTo>
                  <a:pt x="882" y="11"/>
                </a:lnTo>
                <a:lnTo>
                  <a:pt x="886" y="17"/>
                </a:lnTo>
                <a:lnTo>
                  <a:pt x="889" y="23"/>
                </a:lnTo>
                <a:lnTo>
                  <a:pt x="893" y="3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203">
            <a:extLst>
              <a:ext uri="{FF2B5EF4-FFF2-40B4-BE49-F238E27FC236}">
                <a16:creationId xmlns:a16="http://schemas.microsoft.com/office/drawing/2014/main" id="{403311C6-DBC6-E219-8B7B-6FD28C95E302}"/>
              </a:ext>
            </a:extLst>
          </p:cNvPr>
          <p:cNvSpPr>
            <a:spLocks/>
          </p:cNvSpPr>
          <p:nvPr/>
        </p:nvSpPr>
        <p:spPr bwMode="auto">
          <a:xfrm rot="5400000">
            <a:off x="3912999" y="2303984"/>
            <a:ext cx="996950" cy="84138"/>
          </a:xfrm>
          <a:custGeom>
            <a:avLst/>
            <a:gdLst>
              <a:gd name="T0" fmla="*/ 2147483646 w 893"/>
              <a:gd name="T1" fmla="*/ 2147483646 h 60"/>
              <a:gd name="T2" fmla="*/ 2147483646 w 893"/>
              <a:gd name="T3" fmla="*/ 2147483646 h 60"/>
              <a:gd name="T4" fmla="*/ 2147483646 w 893"/>
              <a:gd name="T5" fmla="*/ 2147483646 h 60"/>
              <a:gd name="T6" fmla="*/ 2147483646 w 893"/>
              <a:gd name="T7" fmla="*/ 2147483646 h 60"/>
              <a:gd name="T8" fmla="*/ 2147483646 w 893"/>
              <a:gd name="T9" fmla="*/ 0 h 60"/>
              <a:gd name="T10" fmla="*/ 2147483646 w 893"/>
              <a:gd name="T11" fmla="*/ 2147483646 h 60"/>
              <a:gd name="T12" fmla="*/ 2147483646 w 893"/>
              <a:gd name="T13" fmla="*/ 2147483646 h 60"/>
              <a:gd name="T14" fmla="*/ 2147483646 w 893"/>
              <a:gd name="T15" fmla="*/ 2147483646 h 60"/>
              <a:gd name="T16" fmla="*/ 2147483646 w 893"/>
              <a:gd name="T17" fmla="*/ 2147483646 h 60"/>
              <a:gd name="T18" fmla="*/ 2147483646 w 893"/>
              <a:gd name="T19" fmla="*/ 2147483646 h 60"/>
              <a:gd name="T20" fmla="*/ 2147483646 w 893"/>
              <a:gd name="T21" fmla="*/ 2147483646 h 60"/>
              <a:gd name="T22" fmla="*/ 2147483646 w 893"/>
              <a:gd name="T23" fmla="*/ 2147483646 h 60"/>
              <a:gd name="T24" fmla="*/ 2147483646 w 893"/>
              <a:gd name="T25" fmla="*/ 2147483646 h 60"/>
              <a:gd name="T26" fmla="*/ 2147483646 w 893"/>
              <a:gd name="T27" fmla="*/ 2147483646 h 60"/>
              <a:gd name="T28" fmla="*/ 2147483646 w 893"/>
              <a:gd name="T29" fmla="*/ 2147483646 h 60"/>
              <a:gd name="T30" fmla="*/ 2147483646 w 893"/>
              <a:gd name="T31" fmla="*/ 2147483646 h 60"/>
              <a:gd name="T32" fmla="*/ 2147483646 w 893"/>
              <a:gd name="T33" fmla="*/ 2147483646 h 60"/>
              <a:gd name="T34" fmla="*/ 2147483646 w 893"/>
              <a:gd name="T35" fmla="*/ 0 h 60"/>
              <a:gd name="T36" fmla="*/ 2147483646 w 893"/>
              <a:gd name="T37" fmla="*/ 2147483646 h 60"/>
              <a:gd name="T38" fmla="*/ 2147483646 w 893"/>
              <a:gd name="T39" fmla="*/ 2147483646 h 60"/>
              <a:gd name="T40" fmla="*/ 2147483646 w 893"/>
              <a:gd name="T41" fmla="*/ 2147483646 h 60"/>
              <a:gd name="T42" fmla="*/ 2147483646 w 893"/>
              <a:gd name="T43" fmla="*/ 2147483646 h 60"/>
              <a:gd name="T44" fmla="*/ 2147483646 w 893"/>
              <a:gd name="T45" fmla="*/ 2147483646 h 60"/>
              <a:gd name="T46" fmla="*/ 2147483646 w 893"/>
              <a:gd name="T47" fmla="*/ 0 h 60"/>
              <a:gd name="T48" fmla="*/ 2147483646 w 893"/>
              <a:gd name="T49" fmla="*/ 2147483646 h 60"/>
              <a:gd name="T50" fmla="*/ 2147483646 w 893"/>
              <a:gd name="T51" fmla="*/ 2147483646 h 60"/>
              <a:gd name="T52" fmla="*/ 2147483646 w 893"/>
              <a:gd name="T53" fmla="*/ 2147483646 h 60"/>
              <a:gd name="T54" fmla="*/ 2147483646 w 893"/>
              <a:gd name="T55" fmla="*/ 2147483646 h 60"/>
              <a:gd name="T56" fmla="*/ 2147483646 w 893"/>
              <a:gd name="T57" fmla="*/ 2147483646 h 60"/>
              <a:gd name="T58" fmla="*/ 2147483646 w 893"/>
              <a:gd name="T59" fmla="*/ 2147483646 h 60"/>
              <a:gd name="T60" fmla="*/ 2147483646 w 893"/>
              <a:gd name="T61" fmla="*/ 2147483646 h 60"/>
              <a:gd name="T62" fmla="*/ 2147483646 w 893"/>
              <a:gd name="T63" fmla="*/ 2147483646 h 60"/>
              <a:gd name="T64" fmla="*/ 2147483646 w 893"/>
              <a:gd name="T65" fmla="*/ 2147483646 h 60"/>
              <a:gd name="T66" fmla="*/ 2147483646 w 893"/>
              <a:gd name="T67" fmla="*/ 2147483646 h 60"/>
              <a:gd name="T68" fmla="*/ 2147483646 w 893"/>
              <a:gd name="T69" fmla="*/ 2147483646 h 60"/>
              <a:gd name="T70" fmla="*/ 2147483646 w 893"/>
              <a:gd name="T71" fmla="*/ 2147483646 h 60"/>
              <a:gd name="T72" fmla="*/ 2147483646 w 893"/>
              <a:gd name="T73" fmla="*/ 0 h 60"/>
              <a:gd name="T74" fmla="*/ 2147483646 w 893"/>
              <a:gd name="T75" fmla="*/ 2147483646 h 60"/>
              <a:gd name="T76" fmla="*/ 2147483646 w 893"/>
              <a:gd name="T77" fmla="*/ 2147483646 h 60"/>
              <a:gd name="T78" fmla="*/ 2147483646 w 893"/>
              <a:gd name="T79" fmla="*/ 2147483646 h 60"/>
              <a:gd name="T80" fmla="*/ 2147483646 w 893"/>
              <a:gd name="T81" fmla="*/ 2147483646 h 60"/>
              <a:gd name="T82" fmla="*/ 2147483646 w 893"/>
              <a:gd name="T83" fmla="*/ 2147483646 h 60"/>
              <a:gd name="T84" fmla="*/ 2147483646 w 893"/>
              <a:gd name="T85" fmla="*/ 2147483646 h 60"/>
              <a:gd name="T86" fmla="*/ 2147483646 w 893"/>
              <a:gd name="T87" fmla="*/ 2147483646 h 60"/>
              <a:gd name="T88" fmla="*/ 2147483646 w 893"/>
              <a:gd name="T89" fmla="*/ 2147483646 h 60"/>
              <a:gd name="T90" fmla="*/ 2147483646 w 893"/>
              <a:gd name="T91" fmla="*/ 2147483646 h 60"/>
              <a:gd name="T92" fmla="*/ 2147483646 w 893"/>
              <a:gd name="T93" fmla="*/ 2147483646 h 60"/>
              <a:gd name="T94" fmla="*/ 2147483646 w 893"/>
              <a:gd name="T95" fmla="*/ 2147483646 h 60"/>
              <a:gd name="T96" fmla="*/ 2147483646 w 893"/>
              <a:gd name="T97" fmla="*/ 2147483646 h 60"/>
              <a:gd name="T98" fmla="*/ 2147483646 w 893"/>
              <a:gd name="T99" fmla="*/ 0 h 60"/>
              <a:gd name="T100" fmla="*/ 2147483646 w 893"/>
              <a:gd name="T101" fmla="*/ 2147483646 h 60"/>
              <a:gd name="T102" fmla="*/ 2147483646 w 893"/>
              <a:gd name="T103" fmla="*/ 2147483646 h 60"/>
              <a:gd name="T104" fmla="*/ 2147483646 w 893"/>
              <a:gd name="T105" fmla="*/ 2147483646 h 60"/>
              <a:gd name="T106" fmla="*/ 2147483646 w 893"/>
              <a:gd name="T107" fmla="*/ 2147483646 h 60"/>
              <a:gd name="T108" fmla="*/ 2147483646 w 893"/>
              <a:gd name="T109" fmla="*/ 2147483646 h 60"/>
              <a:gd name="T110" fmla="*/ 2147483646 w 893"/>
              <a:gd name="T111" fmla="*/ 0 h 60"/>
              <a:gd name="T112" fmla="*/ 2147483646 w 893"/>
              <a:gd name="T113" fmla="*/ 214748364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3"/>
              <a:gd name="T172" fmla="*/ 0 h 60"/>
              <a:gd name="T173" fmla="*/ 893 w 893"/>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3" h="60">
                <a:moveTo>
                  <a:pt x="0" y="30"/>
                </a:moveTo>
                <a:lnTo>
                  <a:pt x="4" y="37"/>
                </a:lnTo>
                <a:lnTo>
                  <a:pt x="8" y="43"/>
                </a:lnTo>
                <a:lnTo>
                  <a:pt x="11" y="48"/>
                </a:lnTo>
                <a:lnTo>
                  <a:pt x="14" y="52"/>
                </a:lnTo>
                <a:lnTo>
                  <a:pt x="17" y="55"/>
                </a:lnTo>
                <a:lnTo>
                  <a:pt x="20" y="58"/>
                </a:lnTo>
                <a:lnTo>
                  <a:pt x="22" y="59"/>
                </a:lnTo>
                <a:lnTo>
                  <a:pt x="25" y="60"/>
                </a:lnTo>
                <a:lnTo>
                  <a:pt x="27" y="59"/>
                </a:lnTo>
                <a:lnTo>
                  <a:pt x="30" y="58"/>
                </a:lnTo>
                <a:lnTo>
                  <a:pt x="33" y="55"/>
                </a:lnTo>
                <a:lnTo>
                  <a:pt x="36" y="52"/>
                </a:lnTo>
                <a:lnTo>
                  <a:pt x="39" y="48"/>
                </a:lnTo>
                <a:lnTo>
                  <a:pt x="42" y="43"/>
                </a:lnTo>
                <a:lnTo>
                  <a:pt x="46" y="37"/>
                </a:lnTo>
                <a:lnTo>
                  <a:pt x="50" y="30"/>
                </a:lnTo>
                <a:lnTo>
                  <a:pt x="54" y="23"/>
                </a:lnTo>
                <a:lnTo>
                  <a:pt x="57" y="17"/>
                </a:lnTo>
                <a:lnTo>
                  <a:pt x="61" y="11"/>
                </a:lnTo>
                <a:lnTo>
                  <a:pt x="64" y="7"/>
                </a:lnTo>
                <a:lnTo>
                  <a:pt x="67" y="4"/>
                </a:lnTo>
                <a:lnTo>
                  <a:pt x="69" y="2"/>
                </a:lnTo>
                <a:lnTo>
                  <a:pt x="72" y="0"/>
                </a:lnTo>
                <a:lnTo>
                  <a:pt x="74" y="0"/>
                </a:lnTo>
                <a:lnTo>
                  <a:pt x="77" y="0"/>
                </a:lnTo>
                <a:lnTo>
                  <a:pt x="80" y="2"/>
                </a:lnTo>
                <a:lnTo>
                  <a:pt x="82" y="4"/>
                </a:lnTo>
                <a:lnTo>
                  <a:pt x="85" y="7"/>
                </a:lnTo>
                <a:lnTo>
                  <a:pt x="88" y="11"/>
                </a:lnTo>
                <a:lnTo>
                  <a:pt x="92" y="17"/>
                </a:lnTo>
                <a:lnTo>
                  <a:pt x="95" y="23"/>
                </a:lnTo>
                <a:lnTo>
                  <a:pt x="99" y="30"/>
                </a:lnTo>
                <a:lnTo>
                  <a:pt x="103" y="37"/>
                </a:lnTo>
                <a:lnTo>
                  <a:pt x="107" y="43"/>
                </a:lnTo>
                <a:lnTo>
                  <a:pt x="110" y="48"/>
                </a:lnTo>
                <a:lnTo>
                  <a:pt x="113" y="52"/>
                </a:lnTo>
                <a:lnTo>
                  <a:pt x="116" y="55"/>
                </a:lnTo>
                <a:lnTo>
                  <a:pt x="119" y="58"/>
                </a:lnTo>
                <a:lnTo>
                  <a:pt x="122" y="59"/>
                </a:lnTo>
                <a:lnTo>
                  <a:pt x="124" y="60"/>
                </a:lnTo>
                <a:lnTo>
                  <a:pt x="127" y="59"/>
                </a:lnTo>
                <a:lnTo>
                  <a:pt x="129" y="58"/>
                </a:lnTo>
                <a:lnTo>
                  <a:pt x="132" y="55"/>
                </a:lnTo>
                <a:lnTo>
                  <a:pt x="135" y="52"/>
                </a:lnTo>
                <a:lnTo>
                  <a:pt x="138" y="48"/>
                </a:lnTo>
                <a:lnTo>
                  <a:pt x="141" y="43"/>
                </a:lnTo>
                <a:lnTo>
                  <a:pt x="145" y="37"/>
                </a:lnTo>
                <a:lnTo>
                  <a:pt x="149" y="30"/>
                </a:lnTo>
                <a:lnTo>
                  <a:pt x="153" y="23"/>
                </a:lnTo>
                <a:lnTo>
                  <a:pt x="157" y="17"/>
                </a:lnTo>
                <a:lnTo>
                  <a:pt x="160" y="11"/>
                </a:lnTo>
                <a:lnTo>
                  <a:pt x="163" y="7"/>
                </a:lnTo>
                <a:lnTo>
                  <a:pt x="166" y="4"/>
                </a:lnTo>
                <a:lnTo>
                  <a:pt x="169" y="2"/>
                </a:lnTo>
                <a:lnTo>
                  <a:pt x="171" y="0"/>
                </a:lnTo>
                <a:lnTo>
                  <a:pt x="174" y="0"/>
                </a:lnTo>
                <a:lnTo>
                  <a:pt x="176" y="0"/>
                </a:lnTo>
                <a:lnTo>
                  <a:pt x="179" y="2"/>
                </a:lnTo>
                <a:lnTo>
                  <a:pt x="182" y="4"/>
                </a:lnTo>
                <a:lnTo>
                  <a:pt x="184" y="7"/>
                </a:lnTo>
                <a:lnTo>
                  <a:pt x="188" y="11"/>
                </a:lnTo>
                <a:lnTo>
                  <a:pt x="191" y="17"/>
                </a:lnTo>
                <a:lnTo>
                  <a:pt x="195" y="23"/>
                </a:lnTo>
                <a:lnTo>
                  <a:pt x="199" y="30"/>
                </a:lnTo>
                <a:lnTo>
                  <a:pt x="203" y="37"/>
                </a:lnTo>
                <a:lnTo>
                  <a:pt x="206" y="43"/>
                </a:lnTo>
                <a:lnTo>
                  <a:pt x="209" y="48"/>
                </a:lnTo>
                <a:lnTo>
                  <a:pt x="213" y="52"/>
                </a:lnTo>
                <a:lnTo>
                  <a:pt x="215" y="55"/>
                </a:lnTo>
                <a:lnTo>
                  <a:pt x="218" y="58"/>
                </a:lnTo>
                <a:lnTo>
                  <a:pt x="221" y="59"/>
                </a:lnTo>
                <a:lnTo>
                  <a:pt x="223" y="60"/>
                </a:lnTo>
                <a:lnTo>
                  <a:pt x="226" y="59"/>
                </a:lnTo>
                <a:lnTo>
                  <a:pt x="229" y="58"/>
                </a:lnTo>
                <a:lnTo>
                  <a:pt x="231" y="55"/>
                </a:lnTo>
                <a:lnTo>
                  <a:pt x="234" y="52"/>
                </a:lnTo>
                <a:lnTo>
                  <a:pt x="237" y="48"/>
                </a:lnTo>
                <a:lnTo>
                  <a:pt x="241" y="43"/>
                </a:lnTo>
                <a:lnTo>
                  <a:pt x="244" y="37"/>
                </a:lnTo>
                <a:lnTo>
                  <a:pt x="248" y="30"/>
                </a:lnTo>
                <a:lnTo>
                  <a:pt x="252" y="23"/>
                </a:lnTo>
                <a:lnTo>
                  <a:pt x="256" y="17"/>
                </a:lnTo>
                <a:lnTo>
                  <a:pt x="259" y="11"/>
                </a:lnTo>
                <a:lnTo>
                  <a:pt x="262" y="7"/>
                </a:lnTo>
                <a:lnTo>
                  <a:pt x="265" y="4"/>
                </a:lnTo>
                <a:lnTo>
                  <a:pt x="268" y="2"/>
                </a:lnTo>
                <a:lnTo>
                  <a:pt x="270" y="0"/>
                </a:lnTo>
                <a:lnTo>
                  <a:pt x="273" y="0"/>
                </a:lnTo>
                <a:lnTo>
                  <a:pt x="276" y="0"/>
                </a:lnTo>
                <a:lnTo>
                  <a:pt x="278" y="2"/>
                </a:lnTo>
                <a:lnTo>
                  <a:pt x="281" y="4"/>
                </a:lnTo>
                <a:lnTo>
                  <a:pt x="284" y="7"/>
                </a:lnTo>
                <a:lnTo>
                  <a:pt x="287" y="11"/>
                </a:lnTo>
                <a:lnTo>
                  <a:pt x="290" y="17"/>
                </a:lnTo>
                <a:lnTo>
                  <a:pt x="294" y="23"/>
                </a:lnTo>
                <a:lnTo>
                  <a:pt x="298" y="30"/>
                </a:lnTo>
                <a:lnTo>
                  <a:pt x="302" y="37"/>
                </a:lnTo>
                <a:lnTo>
                  <a:pt x="305" y="43"/>
                </a:lnTo>
                <a:lnTo>
                  <a:pt x="309" y="48"/>
                </a:lnTo>
                <a:lnTo>
                  <a:pt x="312" y="52"/>
                </a:lnTo>
                <a:lnTo>
                  <a:pt x="315" y="55"/>
                </a:lnTo>
                <a:lnTo>
                  <a:pt x="317" y="58"/>
                </a:lnTo>
                <a:lnTo>
                  <a:pt x="320" y="59"/>
                </a:lnTo>
                <a:lnTo>
                  <a:pt x="323" y="60"/>
                </a:lnTo>
                <a:lnTo>
                  <a:pt x="325" y="59"/>
                </a:lnTo>
                <a:lnTo>
                  <a:pt x="328" y="58"/>
                </a:lnTo>
                <a:lnTo>
                  <a:pt x="330" y="55"/>
                </a:lnTo>
                <a:lnTo>
                  <a:pt x="333" y="52"/>
                </a:lnTo>
                <a:lnTo>
                  <a:pt x="336" y="48"/>
                </a:lnTo>
                <a:lnTo>
                  <a:pt x="340" y="43"/>
                </a:lnTo>
                <a:lnTo>
                  <a:pt x="343" y="37"/>
                </a:lnTo>
                <a:lnTo>
                  <a:pt x="347" y="30"/>
                </a:lnTo>
                <a:lnTo>
                  <a:pt x="351" y="23"/>
                </a:lnTo>
                <a:lnTo>
                  <a:pt x="355" y="17"/>
                </a:lnTo>
                <a:lnTo>
                  <a:pt x="358" y="11"/>
                </a:lnTo>
                <a:lnTo>
                  <a:pt x="361" y="7"/>
                </a:lnTo>
                <a:lnTo>
                  <a:pt x="364" y="4"/>
                </a:lnTo>
                <a:lnTo>
                  <a:pt x="367" y="2"/>
                </a:lnTo>
                <a:lnTo>
                  <a:pt x="370" y="0"/>
                </a:lnTo>
                <a:lnTo>
                  <a:pt x="372" y="0"/>
                </a:lnTo>
                <a:lnTo>
                  <a:pt x="375" y="0"/>
                </a:lnTo>
                <a:lnTo>
                  <a:pt x="377" y="2"/>
                </a:lnTo>
                <a:lnTo>
                  <a:pt x="380" y="4"/>
                </a:lnTo>
                <a:lnTo>
                  <a:pt x="383" y="7"/>
                </a:lnTo>
                <a:lnTo>
                  <a:pt x="386" y="11"/>
                </a:lnTo>
                <a:lnTo>
                  <a:pt x="389" y="17"/>
                </a:lnTo>
                <a:lnTo>
                  <a:pt x="393" y="23"/>
                </a:lnTo>
                <a:lnTo>
                  <a:pt x="397" y="30"/>
                </a:lnTo>
                <a:lnTo>
                  <a:pt x="401" y="37"/>
                </a:lnTo>
                <a:lnTo>
                  <a:pt x="405" y="43"/>
                </a:lnTo>
                <a:lnTo>
                  <a:pt x="408" y="48"/>
                </a:lnTo>
                <a:lnTo>
                  <a:pt x="411" y="52"/>
                </a:lnTo>
                <a:lnTo>
                  <a:pt x="414" y="55"/>
                </a:lnTo>
                <a:lnTo>
                  <a:pt x="417" y="58"/>
                </a:lnTo>
                <a:lnTo>
                  <a:pt x="419" y="59"/>
                </a:lnTo>
                <a:lnTo>
                  <a:pt x="422" y="60"/>
                </a:lnTo>
                <a:lnTo>
                  <a:pt x="424" y="59"/>
                </a:lnTo>
                <a:lnTo>
                  <a:pt x="427" y="58"/>
                </a:lnTo>
                <a:lnTo>
                  <a:pt x="430" y="55"/>
                </a:lnTo>
                <a:lnTo>
                  <a:pt x="433" y="52"/>
                </a:lnTo>
                <a:lnTo>
                  <a:pt x="436" y="48"/>
                </a:lnTo>
                <a:lnTo>
                  <a:pt x="439" y="43"/>
                </a:lnTo>
                <a:lnTo>
                  <a:pt x="443" y="37"/>
                </a:lnTo>
                <a:lnTo>
                  <a:pt x="447" y="30"/>
                </a:lnTo>
                <a:lnTo>
                  <a:pt x="451" y="23"/>
                </a:lnTo>
                <a:lnTo>
                  <a:pt x="454" y="17"/>
                </a:lnTo>
                <a:lnTo>
                  <a:pt x="458" y="11"/>
                </a:lnTo>
                <a:lnTo>
                  <a:pt x="461" y="7"/>
                </a:lnTo>
                <a:lnTo>
                  <a:pt x="464" y="4"/>
                </a:lnTo>
                <a:lnTo>
                  <a:pt x="466" y="2"/>
                </a:lnTo>
                <a:lnTo>
                  <a:pt x="469" y="0"/>
                </a:lnTo>
                <a:lnTo>
                  <a:pt x="471" y="0"/>
                </a:lnTo>
                <a:lnTo>
                  <a:pt x="474" y="0"/>
                </a:lnTo>
                <a:lnTo>
                  <a:pt x="477" y="2"/>
                </a:lnTo>
                <a:lnTo>
                  <a:pt x="479" y="4"/>
                </a:lnTo>
                <a:lnTo>
                  <a:pt x="482" y="7"/>
                </a:lnTo>
                <a:lnTo>
                  <a:pt x="485" y="11"/>
                </a:lnTo>
                <a:lnTo>
                  <a:pt x="489" y="17"/>
                </a:lnTo>
                <a:lnTo>
                  <a:pt x="492" y="23"/>
                </a:lnTo>
                <a:lnTo>
                  <a:pt x="496" y="30"/>
                </a:lnTo>
                <a:lnTo>
                  <a:pt x="500" y="37"/>
                </a:lnTo>
                <a:lnTo>
                  <a:pt x="504" y="43"/>
                </a:lnTo>
                <a:lnTo>
                  <a:pt x="507" y="48"/>
                </a:lnTo>
                <a:lnTo>
                  <a:pt x="510" y="52"/>
                </a:lnTo>
                <a:lnTo>
                  <a:pt x="513" y="55"/>
                </a:lnTo>
                <a:lnTo>
                  <a:pt x="516" y="58"/>
                </a:lnTo>
                <a:lnTo>
                  <a:pt x="519" y="59"/>
                </a:lnTo>
                <a:lnTo>
                  <a:pt x="521" y="60"/>
                </a:lnTo>
                <a:lnTo>
                  <a:pt x="524" y="59"/>
                </a:lnTo>
                <a:lnTo>
                  <a:pt x="526" y="58"/>
                </a:lnTo>
                <a:lnTo>
                  <a:pt x="529" y="55"/>
                </a:lnTo>
                <a:lnTo>
                  <a:pt x="532" y="52"/>
                </a:lnTo>
                <a:lnTo>
                  <a:pt x="535" y="48"/>
                </a:lnTo>
                <a:lnTo>
                  <a:pt x="538" y="43"/>
                </a:lnTo>
                <a:lnTo>
                  <a:pt x="542" y="37"/>
                </a:lnTo>
                <a:lnTo>
                  <a:pt x="546" y="30"/>
                </a:lnTo>
                <a:lnTo>
                  <a:pt x="550" y="23"/>
                </a:lnTo>
                <a:lnTo>
                  <a:pt x="554" y="17"/>
                </a:lnTo>
                <a:lnTo>
                  <a:pt x="557" y="11"/>
                </a:lnTo>
                <a:lnTo>
                  <a:pt x="560" y="7"/>
                </a:lnTo>
                <a:lnTo>
                  <a:pt x="563" y="4"/>
                </a:lnTo>
                <a:lnTo>
                  <a:pt x="566" y="2"/>
                </a:lnTo>
                <a:lnTo>
                  <a:pt x="568" y="0"/>
                </a:lnTo>
                <a:lnTo>
                  <a:pt x="571" y="0"/>
                </a:lnTo>
                <a:lnTo>
                  <a:pt x="573" y="0"/>
                </a:lnTo>
                <a:lnTo>
                  <a:pt x="576" y="2"/>
                </a:lnTo>
                <a:lnTo>
                  <a:pt x="579" y="4"/>
                </a:lnTo>
                <a:lnTo>
                  <a:pt x="582" y="7"/>
                </a:lnTo>
                <a:lnTo>
                  <a:pt x="585" y="11"/>
                </a:lnTo>
                <a:lnTo>
                  <a:pt x="588" y="17"/>
                </a:lnTo>
                <a:lnTo>
                  <a:pt x="592" y="23"/>
                </a:lnTo>
                <a:lnTo>
                  <a:pt x="596" y="30"/>
                </a:lnTo>
                <a:lnTo>
                  <a:pt x="600" y="37"/>
                </a:lnTo>
                <a:lnTo>
                  <a:pt x="603" y="43"/>
                </a:lnTo>
                <a:lnTo>
                  <a:pt x="607" y="48"/>
                </a:lnTo>
                <a:lnTo>
                  <a:pt x="610" y="52"/>
                </a:lnTo>
                <a:lnTo>
                  <a:pt x="612" y="55"/>
                </a:lnTo>
                <a:lnTo>
                  <a:pt x="615" y="58"/>
                </a:lnTo>
                <a:lnTo>
                  <a:pt x="618" y="59"/>
                </a:lnTo>
                <a:lnTo>
                  <a:pt x="620" y="60"/>
                </a:lnTo>
                <a:lnTo>
                  <a:pt x="623" y="59"/>
                </a:lnTo>
                <a:lnTo>
                  <a:pt x="626" y="58"/>
                </a:lnTo>
                <a:lnTo>
                  <a:pt x="628" y="55"/>
                </a:lnTo>
                <a:lnTo>
                  <a:pt x="631" y="52"/>
                </a:lnTo>
                <a:lnTo>
                  <a:pt x="634" y="48"/>
                </a:lnTo>
                <a:lnTo>
                  <a:pt x="638" y="43"/>
                </a:lnTo>
                <a:lnTo>
                  <a:pt x="641" y="37"/>
                </a:lnTo>
                <a:lnTo>
                  <a:pt x="645" y="30"/>
                </a:lnTo>
                <a:lnTo>
                  <a:pt x="649" y="23"/>
                </a:lnTo>
                <a:lnTo>
                  <a:pt x="653" y="17"/>
                </a:lnTo>
                <a:lnTo>
                  <a:pt x="656" y="11"/>
                </a:lnTo>
                <a:lnTo>
                  <a:pt x="659" y="7"/>
                </a:lnTo>
                <a:lnTo>
                  <a:pt x="662" y="4"/>
                </a:lnTo>
                <a:lnTo>
                  <a:pt x="665" y="2"/>
                </a:lnTo>
                <a:lnTo>
                  <a:pt x="667" y="0"/>
                </a:lnTo>
                <a:lnTo>
                  <a:pt x="670" y="0"/>
                </a:lnTo>
                <a:lnTo>
                  <a:pt x="673" y="0"/>
                </a:lnTo>
                <a:lnTo>
                  <a:pt x="675" y="2"/>
                </a:lnTo>
                <a:lnTo>
                  <a:pt x="678" y="4"/>
                </a:lnTo>
                <a:lnTo>
                  <a:pt x="681" y="7"/>
                </a:lnTo>
                <a:lnTo>
                  <a:pt x="684" y="11"/>
                </a:lnTo>
                <a:lnTo>
                  <a:pt x="687" y="17"/>
                </a:lnTo>
                <a:lnTo>
                  <a:pt x="691" y="23"/>
                </a:lnTo>
                <a:lnTo>
                  <a:pt x="695" y="30"/>
                </a:lnTo>
                <a:lnTo>
                  <a:pt x="699" y="37"/>
                </a:lnTo>
                <a:lnTo>
                  <a:pt x="702" y="43"/>
                </a:lnTo>
                <a:lnTo>
                  <a:pt x="706" y="48"/>
                </a:lnTo>
                <a:lnTo>
                  <a:pt x="709" y="52"/>
                </a:lnTo>
                <a:lnTo>
                  <a:pt x="712" y="55"/>
                </a:lnTo>
                <a:lnTo>
                  <a:pt x="714" y="58"/>
                </a:lnTo>
                <a:lnTo>
                  <a:pt x="717" y="59"/>
                </a:lnTo>
                <a:lnTo>
                  <a:pt x="720" y="60"/>
                </a:lnTo>
                <a:lnTo>
                  <a:pt x="722" y="59"/>
                </a:lnTo>
                <a:lnTo>
                  <a:pt x="725" y="58"/>
                </a:lnTo>
                <a:lnTo>
                  <a:pt x="728" y="55"/>
                </a:lnTo>
                <a:lnTo>
                  <a:pt x="730" y="52"/>
                </a:lnTo>
                <a:lnTo>
                  <a:pt x="733" y="48"/>
                </a:lnTo>
                <a:lnTo>
                  <a:pt x="737" y="43"/>
                </a:lnTo>
                <a:lnTo>
                  <a:pt x="740" y="37"/>
                </a:lnTo>
                <a:lnTo>
                  <a:pt x="744" y="30"/>
                </a:lnTo>
                <a:lnTo>
                  <a:pt x="748" y="23"/>
                </a:lnTo>
                <a:lnTo>
                  <a:pt x="752" y="17"/>
                </a:lnTo>
                <a:lnTo>
                  <a:pt x="755" y="11"/>
                </a:lnTo>
                <a:lnTo>
                  <a:pt x="758" y="7"/>
                </a:lnTo>
                <a:lnTo>
                  <a:pt x="761" y="4"/>
                </a:lnTo>
                <a:lnTo>
                  <a:pt x="764" y="2"/>
                </a:lnTo>
                <a:lnTo>
                  <a:pt x="767" y="0"/>
                </a:lnTo>
                <a:lnTo>
                  <a:pt x="769" y="0"/>
                </a:lnTo>
                <a:lnTo>
                  <a:pt x="772" y="0"/>
                </a:lnTo>
                <a:lnTo>
                  <a:pt x="774" y="2"/>
                </a:lnTo>
                <a:lnTo>
                  <a:pt x="777" y="4"/>
                </a:lnTo>
                <a:lnTo>
                  <a:pt x="780" y="7"/>
                </a:lnTo>
                <a:lnTo>
                  <a:pt x="783" y="11"/>
                </a:lnTo>
                <a:lnTo>
                  <a:pt x="786" y="17"/>
                </a:lnTo>
                <a:lnTo>
                  <a:pt x="790" y="23"/>
                </a:lnTo>
                <a:lnTo>
                  <a:pt x="794" y="30"/>
                </a:lnTo>
                <a:lnTo>
                  <a:pt x="798" y="37"/>
                </a:lnTo>
                <a:lnTo>
                  <a:pt x="802" y="43"/>
                </a:lnTo>
                <a:lnTo>
                  <a:pt x="805" y="48"/>
                </a:lnTo>
                <a:lnTo>
                  <a:pt x="808" y="52"/>
                </a:lnTo>
                <a:lnTo>
                  <a:pt x="811" y="55"/>
                </a:lnTo>
                <a:lnTo>
                  <a:pt x="814" y="58"/>
                </a:lnTo>
                <a:lnTo>
                  <a:pt x="816" y="59"/>
                </a:lnTo>
                <a:lnTo>
                  <a:pt x="819" y="60"/>
                </a:lnTo>
                <a:lnTo>
                  <a:pt x="821" y="59"/>
                </a:lnTo>
                <a:lnTo>
                  <a:pt x="824" y="58"/>
                </a:lnTo>
                <a:lnTo>
                  <a:pt x="827" y="55"/>
                </a:lnTo>
                <a:lnTo>
                  <a:pt x="830" y="52"/>
                </a:lnTo>
                <a:lnTo>
                  <a:pt x="833" y="48"/>
                </a:lnTo>
                <a:lnTo>
                  <a:pt x="836" y="43"/>
                </a:lnTo>
                <a:lnTo>
                  <a:pt x="840" y="37"/>
                </a:lnTo>
                <a:lnTo>
                  <a:pt x="844" y="30"/>
                </a:lnTo>
                <a:lnTo>
                  <a:pt x="848" y="23"/>
                </a:lnTo>
                <a:lnTo>
                  <a:pt x="851" y="17"/>
                </a:lnTo>
                <a:lnTo>
                  <a:pt x="855" y="11"/>
                </a:lnTo>
                <a:lnTo>
                  <a:pt x="858" y="7"/>
                </a:lnTo>
                <a:lnTo>
                  <a:pt x="861" y="4"/>
                </a:lnTo>
                <a:lnTo>
                  <a:pt x="863" y="2"/>
                </a:lnTo>
                <a:lnTo>
                  <a:pt x="866" y="0"/>
                </a:lnTo>
                <a:lnTo>
                  <a:pt x="869" y="0"/>
                </a:lnTo>
                <a:lnTo>
                  <a:pt x="871" y="0"/>
                </a:lnTo>
                <a:lnTo>
                  <a:pt x="874" y="2"/>
                </a:lnTo>
                <a:lnTo>
                  <a:pt x="876" y="4"/>
                </a:lnTo>
                <a:lnTo>
                  <a:pt x="879" y="7"/>
                </a:lnTo>
                <a:lnTo>
                  <a:pt x="882" y="11"/>
                </a:lnTo>
                <a:lnTo>
                  <a:pt x="886" y="17"/>
                </a:lnTo>
                <a:lnTo>
                  <a:pt x="889" y="23"/>
                </a:lnTo>
                <a:lnTo>
                  <a:pt x="893" y="3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 name="Freeform 203">
            <a:extLst>
              <a:ext uri="{FF2B5EF4-FFF2-40B4-BE49-F238E27FC236}">
                <a16:creationId xmlns:a16="http://schemas.microsoft.com/office/drawing/2014/main" id="{42E0DC9D-DB14-21E9-0B7E-AAF7847970A2}"/>
              </a:ext>
            </a:extLst>
          </p:cNvPr>
          <p:cNvSpPr>
            <a:spLocks/>
          </p:cNvSpPr>
          <p:nvPr/>
        </p:nvSpPr>
        <p:spPr bwMode="auto">
          <a:xfrm>
            <a:off x="6343948" y="2771056"/>
            <a:ext cx="1260494" cy="153067"/>
          </a:xfrm>
          <a:custGeom>
            <a:avLst/>
            <a:gdLst>
              <a:gd name="T0" fmla="*/ 2147483646 w 893"/>
              <a:gd name="T1" fmla="*/ 2147483646 h 60"/>
              <a:gd name="T2" fmla="*/ 2147483646 w 893"/>
              <a:gd name="T3" fmla="*/ 2147483646 h 60"/>
              <a:gd name="T4" fmla="*/ 2147483646 w 893"/>
              <a:gd name="T5" fmla="*/ 2147483646 h 60"/>
              <a:gd name="T6" fmla="*/ 2147483646 w 893"/>
              <a:gd name="T7" fmla="*/ 2147483646 h 60"/>
              <a:gd name="T8" fmla="*/ 2147483646 w 893"/>
              <a:gd name="T9" fmla="*/ 0 h 60"/>
              <a:gd name="T10" fmla="*/ 2147483646 w 893"/>
              <a:gd name="T11" fmla="*/ 2147483646 h 60"/>
              <a:gd name="T12" fmla="*/ 2147483646 w 893"/>
              <a:gd name="T13" fmla="*/ 2147483646 h 60"/>
              <a:gd name="T14" fmla="*/ 2147483646 w 893"/>
              <a:gd name="T15" fmla="*/ 2147483646 h 60"/>
              <a:gd name="T16" fmla="*/ 2147483646 w 893"/>
              <a:gd name="T17" fmla="*/ 2147483646 h 60"/>
              <a:gd name="T18" fmla="*/ 2147483646 w 893"/>
              <a:gd name="T19" fmla="*/ 2147483646 h 60"/>
              <a:gd name="T20" fmla="*/ 2147483646 w 893"/>
              <a:gd name="T21" fmla="*/ 2147483646 h 60"/>
              <a:gd name="T22" fmla="*/ 2147483646 w 893"/>
              <a:gd name="T23" fmla="*/ 2147483646 h 60"/>
              <a:gd name="T24" fmla="*/ 2147483646 w 893"/>
              <a:gd name="T25" fmla="*/ 2147483646 h 60"/>
              <a:gd name="T26" fmla="*/ 2147483646 w 893"/>
              <a:gd name="T27" fmla="*/ 2147483646 h 60"/>
              <a:gd name="T28" fmla="*/ 2147483646 w 893"/>
              <a:gd name="T29" fmla="*/ 2147483646 h 60"/>
              <a:gd name="T30" fmla="*/ 2147483646 w 893"/>
              <a:gd name="T31" fmla="*/ 2147483646 h 60"/>
              <a:gd name="T32" fmla="*/ 2147483646 w 893"/>
              <a:gd name="T33" fmla="*/ 2147483646 h 60"/>
              <a:gd name="T34" fmla="*/ 2147483646 w 893"/>
              <a:gd name="T35" fmla="*/ 0 h 60"/>
              <a:gd name="T36" fmla="*/ 2147483646 w 893"/>
              <a:gd name="T37" fmla="*/ 2147483646 h 60"/>
              <a:gd name="T38" fmla="*/ 2147483646 w 893"/>
              <a:gd name="T39" fmla="*/ 2147483646 h 60"/>
              <a:gd name="T40" fmla="*/ 2147483646 w 893"/>
              <a:gd name="T41" fmla="*/ 2147483646 h 60"/>
              <a:gd name="T42" fmla="*/ 2147483646 w 893"/>
              <a:gd name="T43" fmla="*/ 2147483646 h 60"/>
              <a:gd name="T44" fmla="*/ 2147483646 w 893"/>
              <a:gd name="T45" fmla="*/ 2147483646 h 60"/>
              <a:gd name="T46" fmla="*/ 2147483646 w 893"/>
              <a:gd name="T47" fmla="*/ 0 h 60"/>
              <a:gd name="T48" fmla="*/ 2147483646 w 893"/>
              <a:gd name="T49" fmla="*/ 2147483646 h 60"/>
              <a:gd name="T50" fmla="*/ 2147483646 w 893"/>
              <a:gd name="T51" fmla="*/ 2147483646 h 60"/>
              <a:gd name="T52" fmla="*/ 2147483646 w 893"/>
              <a:gd name="T53" fmla="*/ 2147483646 h 60"/>
              <a:gd name="T54" fmla="*/ 2147483646 w 893"/>
              <a:gd name="T55" fmla="*/ 2147483646 h 60"/>
              <a:gd name="T56" fmla="*/ 2147483646 w 893"/>
              <a:gd name="T57" fmla="*/ 2147483646 h 60"/>
              <a:gd name="T58" fmla="*/ 2147483646 w 893"/>
              <a:gd name="T59" fmla="*/ 2147483646 h 60"/>
              <a:gd name="T60" fmla="*/ 2147483646 w 893"/>
              <a:gd name="T61" fmla="*/ 2147483646 h 60"/>
              <a:gd name="T62" fmla="*/ 2147483646 w 893"/>
              <a:gd name="T63" fmla="*/ 2147483646 h 60"/>
              <a:gd name="T64" fmla="*/ 2147483646 w 893"/>
              <a:gd name="T65" fmla="*/ 2147483646 h 60"/>
              <a:gd name="T66" fmla="*/ 2147483646 w 893"/>
              <a:gd name="T67" fmla="*/ 2147483646 h 60"/>
              <a:gd name="T68" fmla="*/ 2147483646 w 893"/>
              <a:gd name="T69" fmla="*/ 2147483646 h 60"/>
              <a:gd name="T70" fmla="*/ 2147483646 w 893"/>
              <a:gd name="T71" fmla="*/ 2147483646 h 60"/>
              <a:gd name="T72" fmla="*/ 2147483646 w 893"/>
              <a:gd name="T73" fmla="*/ 0 h 60"/>
              <a:gd name="T74" fmla="*/ 2147483646 w 893"/>
              <a:gd name="T75" fmla="*/ 2147483646 h 60"/>
              <a:gd name="T76" fmla="*/ 2147483646 w 893"/>
              <a:gd name="T77" fmla="*/ 2147483646 h 60"/>
              <a:gd name="T78" fmla="*/ 2147483646 w 893"/>
              <a:gd name="T79" fmla="*/ 2147483646 h 60"/>
              <a:gd name="T80" fmla="*/ 2147483646 w 893"/>
              <a:gd name="T81" fmla="*/ 2147483646 h 60"/>
              <a:gd name="T82" fmla="*/ 2147483646 w 893"/>
              <a:gd name="T83" fmla="*/ 2147483646 h 60"/>
              <a:gd name="T84" fmla="*/ 2147483646 w 893"/>
              <a:gd name="T85" fmla="*/ 2147483646 h 60"/>
              <a:gd name="T86" fmla="*/ 2147483646 w 893"/>
              <a:gd name="T87" fmla="*/ 2147483646 h 60"/>
              <a:gd name="T88" fmla="*/ 2147483646 w 893"/>
              <a:gd name="T89" fmla="*/ 2147483646 h 60"/>
              <a:gd name="T90" fmla="*/ 2147483646 w 893"/>
              <a:gd name="T91" fmla="*/ 2147483646 h 60"/>
              <a:gd name="T92" fmla="*/ 2147483646 w 893"/>
              <a:gd name="T93" fmla="*/ 2147483646 h 60"/>
              <a:gd name="T94" fmla="*/ 2147483646 w 893"/>
              <a:gd name="T95" fmla="*/ 2147483646 h 60"/>
              <a:gd name="T96" fmla="*/ 2147483646 w 893"/>
              <a:gd name="T97" fmla="*/ 2147483646 h 60"/>
              <a:gd name="T98" fmla="*/ 2147483646 w 893"/>
              <a:gd name="T99" fmla="*/ 0 h 60"/>
              <a:gd name="T100" fmla="*/ 2147483646 w 893"/>
              <a:gd name="T101" fmla="*/ 2147483646 h 60"/>
              <a:gd name="T102" fmla="*/ 2147483646 w 893"/>
              <a:gd name="T103" fmla="*/ 2147483646 h 60"/>
              <a:gd name="T104" fmla="*/ 2147483646 w 893"/>
              <a:gd name="T105" fmla="*/ 2147483646 h 60"/>
              <a:gd name="T106" fmla="*/ 2147483646 w 893"/>
              <a:gd name="T107" fmla="*/ 2147483646 h 60"/>
              <a:gd name="T108" fmla="*/ 2147483646 w 893"/>
              <a:gd name="T109" fmla="*/ 2147483646 h 60"/>
              <a:gd name="T110" fmla="*/ 2147483646 w 893"/>
              <a:gd name="T111" fmla="*/ 0 h 60"/>
              <a:gd name="T112" fmla="*/ 2147483646 w 893"/>
              <a:gd name="T113" fmla="*/ 214748364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3"/>
              <a:gd name="T172" fmla="*/ 0 h 60"/>
              <a:gd name="T173" fmla="*/ 893 w 893"/>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3" h="60">
                <a:moveTo>
                  <a:pt x="0" y="30"/>
                </a:moveTo>
                <a:lnTo>
                  <a:pt x="4" y="37"/>
                </a:lnTo>
                <a:lnTo>
                  <a:pt x="8" y="43"/>
                </a:lnTo>
                <a:lnTo>
                  <a:pt x="11" y="48"/>
                </a:lnTo>
                <a:lnTo>
                  <a:pt x="14" y="52"/>
                </a:lnTo>
                <a:lnTo>
                  <a:pt x="17" y="55"/>
                </a:lnTo>
                <a:lnTo>
                  <a:pt x="20" y="58"/>
                </a:lnTo>
                <a:lnTo>
                  <a:pt x="22" y="59"/>
                </a:lnTo>
                <a:lnTo>
                  <a:pt x="25" y="60"/>
                </a:lnTo>
                <a:lnTo>
                  <a:pt x="27" y="59"/>
                </a:lnTo>
                <a:lnTo>
                  <a:pt x="30" y="58"/>
                </a:lnTo>
                <a:lnTo>
                  <a:pt x="33" y="55"/>
                </a:lnTo>
                <a:lnTo>
                  <a:pt x="36" y="52"/>
                </a:lnTo>
                <a:lnTo>
                  <a:pt x="39" y="48"/>
                </a:lnTo>
                <a:lnTo>
                  <a:pt x="42" y="43"/>
                </a:lnTo>
                <a:lnTo>
                  <a:pt x="46" y="37"/>
                </a:lnTo>
                <a:lnTo>
                  <a:pt x="50" y="30"/>
                </a:lnTo>
                <a:lnTo>
                  <a:pt x="54" y="23"/>
                </a:lnTo>
                <a:lnTo>
                  <a:pt x="57" y="17"/>
                </a:lnTo>
                <a:lnTo>
                  <a:pt x="61" y="11"/>
                </a:lnTo>
                <a:lnTo>
                  <a:pt x="64" y="7"/>
                </a:lnTo>
                <a:lnTo>
                  <a:pt x="67" y="4"/>
                </a:lnTo>
                <a:lnTo>
                  <a:pt x="69" y="2"/>
                </a:lnTo>
                <a:lnTo>
                  <a:pt x="72" y="0"/>
                </a:lnTo>
                <a:lnTo>
                  <a:pt x="74" y="0"/>
                </a:lnTo>
                <a:lnTo>
                  <a:pt x="77" y="0"/>
                </a:lnTo>
                <a:lnTo>
                  <a:pt x="80" y="2"/>
                </a:lnTo>
                <a:lnTo>
                  <a:pt x="82" y="4"/>
                </a:lnTo>
                <a:lnTo>
                  <a:pt x="85" y="7"/>
                </a:lnTo>
                <a:lnTo>
                  <a:pt x="88" y="11"/>
                </a:lnTo>
                <a:lnTo>
                  <a:pt x="92" y="17"/>
                </a:lnTo>
                <a:lnTo>
                  <a:pt x="95" y="23"/>
                </a:lnTo>
                <a:lnTo>
                  <a:pt x="99" y="30"/>
                </a:lnTo>
                <a:lnTo>
                  <a:pt x="103" y="37"/>
                </a:lnTo>
                <a:lnTo>
                  <a:pt x="107" y="43"/>
                </a:lnTo>
                <a:lnTo>
                  <a:pt x="110" y="48"/>
                </a:lnTo>
                <a:lnTo>
                  <a:pt x="113" y="52"/>
                </a:lnTo>
                <a:lnTo>
                  <a:pt x="116" y="55"/>
                </a:lnTo>
                <a:lnTo>
                  <a:pt x="119" y="58"/>
                </a:lnTo>
                <a:lnTo>
                  <a:pt x="122" y="59"/>
                </a:lnTo>
                <a:lnTo>
                  <a:pt x="124" y="60"/>
                </a:lnTo>
                <a:lnTo>
                  <a:pt x="127" y="59"/>
                </a:lnTo>
                <a:lnTo>
                  <a:pt x="129" y="58"/>
                </a:lnTo>
                <a:lnTo>
                  <a:pt x="132" y="55"/>
                </a:lnTo>
                <a:lnTo>
                  <a:pt x="135" y="52"/>
                </a:lnTo>
                <a:lnTo>
                  <a:pt x="138" y="48"/>
                </a:lnTo>
                <a:lnTo>
                  <a:pt x="141" y="43"/>
                </a:lnTo>
                <a:lnTo>
                  <a:pt x="145" y="37"/>
                </a:lnTo>
                <a:lnTo>
                  <a:pt x="149" y="30"/>
                </a:lnTo>
                <a:lnTo>
                  <a:pt x="153" y="23"/>
                </a:lnTo>
                <a:lnTo>
                  <a:pt x="157" y="17"/>
                </a:lnTo>
                <a:lnTo>
                  <a:pt x="160" y="11"/>
                </a:lnTo>
                <a:lnTo>
                  <a:pt x="163" y="7"/>
                </a:lnTo>
                <a:lnTo>
                  <a:pt x="166" y="4"/>
                </a:lnTo>
                <a:lnTo>
                  <a:pt x="169" y="2"/>
                </a:lnTo>
                <a:lnTo>
                  <a:pt x="171" y="0"/>
                </a:lnTo>
                <a:lnTo>
                  <a:pt x="174" y="0"/>
                </a:lnTo>
                <a:lnTo>
                  <a:pt x="176" y="0"/>
                </a:lnTo>
                <a:lnTo>
                  <a:pt x="179" y="2"/>
                </a:lnTo>
                <a:lnTo>
                  <a:pt x="182" y="4"/>
                </a:lnTo>
                <a:lnTo>
                  <a:pt x="184" y="7"/>
                </a:lnTo>
                <a:lnTo>
                  <a:pt x="188" y="11"/>
                </a:lnTo>
                <a:lnTo>
                  <a:pt x="191" y="17"/>
                </a:lnTo>
                <a:lnTo>
                  <a:pt x="195" y="23"/>
                </a:lnTo>
                <a:lnTo>
                  <a:pt x="199" y="30"/>
                </a:lnTo>
                <a:lnTo>
                  <a:pt x="203" y="37"/>
                </a:lnTo>
                <a:lnTo>
                  <a:pt x="206" y="43"/>
                </a:lnTo>
                <a:lnTo>
                  <a:pt x="209" y="48"/>
                </a:lnTo>
                <a:lnTo>
                  <a:pt x="213" y="52"/>
                </a:lnTo>
                <a:lnTo>
                  <a:pt x="215" y="55"/>
                </a:lnTo>
                <a:lnTo>
                  <a:pt x="218" y="58"/>
                </a:lnTo>
                <a:lnTo>
                  <a:pt x="221" y="59"/>
                </a:lnTo>
                <a:lnTo>
                  <a:pt x="223" y="60"/>
                </a:lnTo>
                <a:lnTo>
                  <a:pt x="226" y="59"/>
                </a:lnTo>
                <a:lnTo>
                  <a:pt x="229" y="58"/>
                </a:lnTo>
                <a:lnTo>
                  <a:pt x="231" y="55"/>
                </a:lnTo>
                <a:lnTo>
                  <a:pt x="234" y="52"/>
                </a:lnTo>
                <a:lnTo>
                  <a:pt x="237" y="48"/>
                </a:lnTo>
                <a:lnTo>
                  <a:pt x="241" y="43"/>
                </a:lnTo>
                <a:lnTo>
                  <a:pt x="244" y="37"/>
                </a:lnTo>
                <a:lnTo>
                  <a:pt x="248" y="30"/>
                </a:lnTo>
                <a:lnTo>
                  <a:pt x="252" y="23"/>
                </a:lnTo>
                <a:lnTo>
                  <a:pt x="256" y="17"/>
                </a:lnTo>
                <a:lnTo>
                  <a:pt x="259" y="11"/>
                </a:lnTo>
                <a:lnTo>
                  <a:pt x="262" y="7"/>
                </a:lnTo>
                <a:lnTo>
                  <a:pt x="265" y="4"/>
                </a:lnTo>
                <a:lnTo>
                  <a:pt x="268" y="2"/>
                </a:lnTo>
                <a:lnTo>
                  <a:pt x="270" y="0"/>
                </a:lnTo>
                <a:lnTo>
                  <a:pt x="273" y="0"/>
                </a:lnTo>
                <a:lnTo>
                  <a:pt x="276" y="0"/>
                </a:lnTo>
                <a:lnTo>
                  <a:pt x="278" y="2"/>
                </a:lnTo>
                <a:lnTo>
                  <a:pt x="281" y="4"/>
                </a:lnTo>
                <a:lnTo>
                  <a:pt x="284" y="7"/>
                </a:lnTo>
                <a:lnTo>
                  <a:pt x="287" y="11"/>
                </a:lnTo>
                <a:lnTo>
                  <a:pt x="290" y="17"/>
                </a:lnTo>
                <a:lnTo>
                  <a:pt x="294" y="23"/>
                </a:lnTo>
                <a:lnTo>
                  <a:pt x="298" y="30"/>
                </a:lnTo>
                <a:lnTo>
                  <a:pt x="302" y="37"/>
                </a:lnTo>
                <a:lnTo>
                  <a:pt x="305" y="43"/>
                </a:lnTo>
                <a:lnTo>
                  <a:pt x="309" y="48"/>
                </a:lnTo>
                <a:lnTo>
                  <a:pt x="312" y="52"/>
                </a:lnTo>
                <a:lnTo>
                  <a:pt x="315" y="55"/>
                </a:lnTo>
                <a:lnTo>
                  <a:pt x="317" y="58"/>
                </a:lnTo>
                <a:lnTo>
                  <a:pt x="320" y="59"/>
                </a:lnTo>
                <a:lnTo>
                  <a:pt x="323" y="60"/>
                </a:lnTo>
                <a:lnTo>
                  <a:pt x="325" y="59"/>
                </a:lnTo>
                <a:lnTo>
                  <a:pt x="328" y="58"/>
                </a:lnTo>
                <a:lnTo>
                  <a:pt x="330" y="55"/>
                </a:lnTo>
                <a:lnTo>
                  <a:pt x="333" y="52"/>
                </a:lnTo>
                <a:lnTo>
                  <a:pt x="336" y="48"/>
                </a:lnTo>
                <a:lnTo>
                  <a:pt x="340" y="43"/>
                </a:lnTo>
                <a:lnTo>
                  <a:pt x="343" y="37"/>
                </a:lnTo>
                <a:lnTo>
                  <a:pt x="347" y="30"/>
                </a:lnTo>
                <a:lnTo>
                  <a:pt x="351" y="23"/>
                </a:lnTo>
                <a:lnTo>
                  <a:pt x="355" y="17"/>
                </a:lnTo>
                <a:lnTo>
                  <a:pt x="358" y="11"/>
                </a:lnTo>
                <a:lnTo>
                  <a:pt x="361" y="7"/>
                </a:lnTo>
                <a:lnTo>
                  <a:pt x="364" y="4"/>
                </a:lnTo>
                <a:lnTo>
                  <a:pt x="367" y="2"/>
                </a:lnTo>
                <a:lnTo>
                  <a:pt x="370" y="0"/>
                </a:lnTo>
                <a:lnTo>
                  <a:pt x="372" y="0"/>
                </a:lnTo>
                <a:lnTo>
                  <a:pt x="375" y="0"/>
                </a:lnTo>
                <a:lnTo>
                  <a:pt x="377" y="2"/>
                </a:lnTo>
                <a:lnTo>
                  <a:pt x="380" y="4"/>
                </a:lnTo>
                <a:lnTo>
                  <a:pt x="383" y="7"/>
                </a:lnTo>
                <a:lnTo>
                  <a:pt x="386" y="11"/>
                </a:lnTo>
                <a:lnTo>
                  <a:pt x="389" y="17"/>
                </a:lnTo>
                <a:lnTo>
                  <a:pt x="393" y="23"/>
                </a:lnTo>
                <a:lnTo>
                  <a:pt x="397" y="30"/>
                </a:lnTo>
                <a:lnTo>
                  <a:pt x="401" y="37"/>
                </a:lnTo>
                <a:lnTo>
                  <a:pt x="405" y="43"/>
                </a:lnTo>
                <a:lnTo>
                  <a:pt x="408" y="48"/>
                </a:lnTo>
                <a:lnTo>
                  <a:pt x="411" y="52"/>
                </a:lnTo>
                <a:lnTo>
                  <a:pt x="414" y="55"/>
                </a:lnTo>
                <a:lnTo>
                  <a:pt x="417" y="58"/>
                </a:lnTo>
                <a:lnTo>
                  <a:pt x="419" y="59"/>
                </a:lnTo>
                <a:lnTo>
                  <a:pt x="422" y="60"/>
                </a:lnTo>
                <a:lnTo>
                  <a:pt x="424" y="59"/>
                </a:lnTo>
                <a:lnTo>
                  <a:pt x="427" y="58"/>
                </a:lnTo>
                <a:lnTo>
                  <a:pt x="430" y="55"/>
                </a:lnTo>
                <a:lnTo>
                  <a:pt x="433" y="52"/>
                </a:lnTo>
                <a:lnTo>
                  <a:pt x="436" y="48"/>
                </a:lnTo>
                <a:lnTo>
                  <a:pt x="439" y="43"/>
                </a:lnTo>
                <a:lnTo>
                  <a:pt x="443" y="37"/>
                </a:lnTo>
                <a:lnTo>
                  <a:pt x="447" y="30"/>
                </a:lnTo>
                <a:lnTo>
                  <a:pt x="451" y="23"/>
                </a:lnTo>
                <a:lnTo>
                  <a:pt x="454" y="17"/>
                </a:lnTo>
                <a:lnTo>
                  <a:pt x="458" y="11"/>
                </a:lnTo>
                <a:lnTo>
                  <a:pt x="461" y="7"/>
                </a:lnTo>
                <a:lnTo>
                  <a:pt x="464" y="4"/>
                </a:lnTo>
                <a:lnTo>
                  <a:pt x="466" y="2"/>
                </a:lnTo>
                <a:lnTo>
                  <a:pt x="469" y="0"/>
                </a:lnTo>
                <a:lnTo>
                  <a:pt x="471" y="0"/>
                </a:lnTo>
                <a:lnTo>
                  <a:pt x="474" y="0"/>
                </a:lnTo>
                <a:lnTo>
                  <a:pt x="477" y="2"/>
                </a:lnTo>
                <a:lnTo>
                  <a:pt x="479" y="4"/>
                </a:lnTo>
                <a:lnTo>
                  <a:pt x="482" y="7"/>
                </a:lnTo>
                <a:lnTo>
                  <a:pt x="485" y="11"/>
                </a:lnTo>
                <a:lnTo>
                  <a:pt x="489" y="17"/>
                </a:lnTo>
                <a:lnTo>
                  <a:pt x="492" y="23"/>
                </a:lnTo>
                <a:lnTo>
                  <a:pt x="496" y="30"/>
                </a:lnTo>
                <a:lnTo>
                  <a:pt x="500" y="37"/>
                </a:lnTo>
                <a:lnTo>
                  <a:pt x="504" y="43"/>
                </a:lnTo>
                <a:lnTo>
                  <a:pt x="507" y="48"/>
                </a:lnTo>
                <a:lnTo>
                  <a:pt x="510" y="52"/>
                </a:lnTo>
                <a:lnTo>
                  <a:pt x="513" y="55"/>
                </a:lnTo>
                <a:lnTo>
                  <a:pt x="516" y="58"/>
                </a:lnTo>
                <a:lnTo>
                  <a:pt x="519" y="59"/>
                </a:lnTo>
                <a:lnTo>
                  <a:pt x="521" y="60"/>
                </a:lnTo>
                <a:lnTo>
                  <a:pt x="524" y="59"/>
                </a:lnTo>
                <a:lnTo>
                  <a:pt x="526" y="58"/>
                </a:lnTo>
                <a:lnTo>
                  <a:pt x="529" y="55"/>
                </a:lnTo>
                <a:lnTo>
                  <a:pt x="532" y="52"/>
                </a:lnTo>
                <a:lnTo>
                  <a:pt x="535" y="48"/>
                </a:lnTo>
                <a:lnTo>
                  <a:pt x="538" y="43"/>
                </a:lnTo>
                <a:lnTo>
                  <a:pt x="542" y="37"/>
                </a:lnTo>
                <a:lnTo>
                  <a:pt x="546" y="30"/>
                </a:lnTo>
                <a:lnTo>
                  <a:pt x="550" y="23"/>
                </a:lnTo>
                <a:lnTo>
                  <a:pt x="554" y="17"/>
                </a:lnTo>
                <a:lnTo>
                  <a:pt x="557" y="11"/>
                </a:lnTo>
                <a:lnTo>
                  <a:pt x="560" y="7"/>
                </a:lnTo>
                <a:lnTo>
                  <a:pt x="563" y="4"/>
                </a:lnTo>
                <a:lnTo>
                  <a:pt x="566" y="2"/>
                </a:lnTo>
                <a:lnTo>
                  <a:pt x="568" y="0"/>
                </a:lnTo>
                <a:lnTo>
                  <a:pt x="571" y="0"/>
                </a:lnTo>
                <a:lnTo>
                  <a:pt x="573" y="0"/>
                </a:lnTo>
                <a:lnTo>
                  <a:pt x="576" y="2"/>
                </a:lnTo>
                <a:lnTo>
                  <a:pt x="579" y="4"/>
                </a:lnTo>
                <a:lnTo>
                  <a:pt x="582" y="7"/>
                </a:lnTo>
                <a:lnTo>
                  <a:pt x="585" y="11"/>
                </a:lnTo>
                <a:lnTo>
                  <a:pt x="588" y="17"/>
                </a:lnTo>
                <a:lnTo>
                  <a:pt x="592" y="23"/>
                </a:lnTo>
                <a:lnTo>
                  <a:pt x="596" y="30"/>
                </a:lnTo>
                <a:lnTo>
                  <a:pt x="600" y="37"/>
                </a:lnTo>
                <a:lnTo>
                  <a:pt x="603" y="43"/>
                </a:lnTo>
                <a:lnTo>
                  <a:pt x="607" y="48"/>
                </a:lnTo>
                <a:lnTo>
                  <a:pt x="610" y="52"/>
                </a:lnTo>
                <a:lnTo>
                  <a:pt x="612" y="55"/>
                </a:lnTo>
                <a:lnTo>
                  <a:pt x="615" y="58"/>
                </a:lnTo>
                <a:lnTo>
                  <a:pt x="618" y="59"/>
                </a:lnTo>
                <a:lnTo>
                  <a:pt x="620" y="60"/>
                </a:lnTo>
                <a:lnTo>
                  <a:pt x="623" y="59"/>
                </a:lnTo>
                <a:lnTo>
                  <a:pt x="626" y="58"/>
                </a:lnTo>
                <a:lnTo>
                  <a:pt x="628" y="55"/>
                </a:lnTo>
                <a:lnTo>
                  <a:pt x="631" y="52"/>
                </a:lnTo>
                <a:lnTo>
                  <a:pt x="634" y="48"/>
                </a:lnTo>
                <a:lnTo>
                  <a:pt x="638" y="43"/>
                </a:lnTo>
                <a:lnTo>
                  <a:pt x="641" y="37"/>
                </a:lnTo>
                <a:lnTo>
                  <a:pt x="645" y="30"/>
                </a:lnTo>
                <a:lnTo>
                  <a:pt x="649" y="23"/>
                </a:lnTo>
                <a:lnTo>
                  <a:pt x="653" y="17"/>
                </a:lnTo>
                <a:lnTo>
                  <a:pt x="656" y="11"/>
                </a:lnTo>
                <a:lnTo>
                  <a:pt x="659" y="7"/>
                </a:lnTo>
                <a:lnTo>
                  <a:pt x="662" y="4"/>
                </a:lnTo>
                <a:lnTo>
                  <a:pt x="665" y="2"/>
                </a:lnTo>
                <a:lnTo>
                  <a:pt x="667" y="0"/>
                </a:lnTo>
                <a:lnTo>
                  <a:pt x="670" y="0"/>
                </a:lnTo>
                <a:lnTo>
                  <a:pt x="673" y="0"/>
                </a:lnTo>
                <a:lnTo>
                  <a:pt x="675" y="2"/>
                </a:lnTo>
                <a:lnTo>
                  <a:pt x="678" y="4"/>
                </a:lnTo>
                <a:lnTo>
                  <a:pt x="681" y="7"/>
                </a:lnTo>
                <a:lnTo>
                  <a:pt x="684" y="11"/>
                </a:lnTo>
                <a:lnTo>
                  <a:pt x="687" y="17"/>
                </a:lnTo>
                <a:lnTo>
                  <a:pt x="691" y="23"/>
                </a:lnTo>
                <a:lnTo>
                  <a:pt x="695" y="30"/>
                </a:lnTo>
                <a:lnTo>
                  <a:pt x="699" y="37"/>
                </a:lnTo>
                <a:lnTo>
                  <a:pt x="702" y="43"/>
                </a:lnTo>
                <a:lnTo>
                  <a:pt x="706" y="48"/>
                </a:lnTo>
                <a:lnTo>
                  <a:pt x="709" y="52"/>
                </a:lnTo>
                <a:lnTo>
                  <a:pt x="712" y="55"/>
                </a:lnTo>
                <a:lnTo>
                  <a:pt x="714" y="58"/>
                </a:lnTo>
                <a:lnTo>
                  <a:pt x="717" y="59"/>
                </a:lnTo>
                <a:lnTo>
                  <a:pt x="720" y="60"/>
                </a:lnTo>
                <a:lnTo>
                  <a:pt x="722" y="59"/>
                </a:lnTo>
                <a:lnTo>
                  <a:pt x="725" y="58"/>
                </a:lnTo>
                <a:lnTo>
                  <a:pt x="728" y="55"/>
                </a:lnTo>
                <a:lnTo>
                  <a:pt x="730" y="52"/>
                </a:lnTo>
                <a:lnTo>
                  <a:pt x="733" y="48"/>
                </a:lnTo>
                <a:lnTo>
                  <a:pt x="737" y="43"/>
                </a:lnTo>
                <a:lnTo>
                  <a:pt x="740" y="37"/>
                </a:lnTo>
                <a:lnTo>
                  <a:pt x="744" y="30"/>
                </a:lnTo>
                <a:lnTo>
                  <a:pt x="748" y="23"/>
                </a:lnTo>
                <a:lnTo>
                  <a:pt x="752" y="17"/>
                </a:lnTo>
                <a:lnTo>
                  <a:pt x="755" y="11"/>
                </a:lnTo>
                <a:lnTo>
                  <a:pt x="758" y="7"/>
                </a:lnTo>
                <a:lnTo>
                  <a:pt x="761" y="4"/>
                </a:lnTo>
                <a:lnTo>
                  <a:pt x="764" y="2"/>
                </a:lnTo>
                <a:lnTo>
                  <a:pt x="767" y="0"/>
                </a:lnTo>
                <a:lnTo>
                  <a:pt x="769" y="0"/>
                </a:lnTo>
                <a:lnTo>
                  <a:pt x="772" y="0"/>
                </a:lnTo>
                <a:lnTo>
                  <a:pt x="774" y="2"/>
                </a:lnTo>
                <a:lnTo>
                  <a:pt x="777" y="4"/>
                </a:lnTo>
                <a:lnTo>
                  <a:pt x="780" y="7"/>
                </a:lnTo>
                <a:lnTo>
                  <a:pt x="783" y="11"/>
                </a:lnTo>
                <a:lnTo>
                  <a:pt x="786" y="17"/>
                </a:lnTo>
                <a:lnTo>
                  <a:pt x="790" y="23"/>
                </a:lnTo>
                <a:lnTo>
                  <a:pt x="794" y="30"/>
                </a:lnTo>
                <a:lnTo>
                  <a:pt x="798" y="37"/>
                </a:lnTo>
                <a:lnTo>
                  <a:pt x="802" y="43"/>
                </a:lnTo>
                <a:lnTo>
                  <a:pt x="805" y="48"/>
                </a:lnTo>
                <a:lnTo>
                  <a:pt x="808" y="52"/>
                </a:lnTo>
                <a:lnTo>
                  <a:pt x="811" y="55"/>
                </a:lnTo>
                <a:lnTo>
                  <a:pt x="814" y="58"/>
                </a:lnTo>
                <a:lnTo>
                  <a:pt x="816" y="59"/>
                </a:lnTo>
                <a:lnTo>
                  <a:pt x="819" y="60"/>
                </a:lnTo>
                <a:lnTo>
                  <a:pt x="821" y="59"/>
                </a:lnTo>
                <a:lnTo>
                  <a:pt x="824" y="58"/>
                </a:lnTo>
                <a:lnTo>
                  <a:pt x="827" y="55"/>
                </a:lnTo>
                <a:lnTo>
                  <a:pt x="830" y="52"/>
                </a:lnTo>
                <a:lnTo>
                  <a:pt x="833" y="48"/>
                </a:lnTo>
                <a:lnTo>
                  <a:pt x="836" y="43"/>
                </a:lnTo>
                <a:lnTo>
                  <a:pt x="840" y="37"/>
                </a:lnTo>
                <a:lnTo>
                  <a:pt x="844" y="30"/>
                </a:lnTo>
                <a:lnTo>
                  <a:pt x="848" y="23"/>
                </a:lnTo>
                <a:lnTo>
                  <a:pt x="851" y="17"/>
                </a:lnTo>
                <a:lnTo>
                  <a:pt x="855" y="11"/>
                </a:lnTo>
                <a:lnTo>
                  <a:pt x="858" y="7"/>
                </a:lnTo>
                <a:lnTo>
                  <a:pt x="861" y="4"/>
                </a:lnTo>
                <a:lnTo>
                  <a:pt x="863" y="2"/>
                </a:lnTo>
                <a:lnTo>
                  <a:pt x="866" y="0"/>
                </a:lnTo>
                <a:lnTo>
                  <a:pt x="869" y="0"/>
                </a:lnTo>
                <a:lnTo>
                  <a:pt x="871" y="0"/>
                </a:lnTo>
                <a:lnTo>
                  <a:pt x="874" y="2"/>
                </a:lnTo>
                <a:lnTo>
                  <a:pt x="876" y="4"/>
                </a:lnTo>
                <a:lnTo>
                  <a:pt x="879" y="7"/>
                </a:lnTo>
                <a:lnTo>
                  <a:pt x="882" y="11"/>
                </a:lnTo>
                <a:lnTo>
                  <a:pt x="886" y="17"/>
                </a:lnTo>
                <a:lnTo>
                  <a:pt x="889" y="23"/>
                </a:lnTo>
                <a:lnTo>
                  <a:pt x="893" y="3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Oval 29">
            <a:extLst>
              <a:ext uri="{FF2B5EF4-FFF2-40B4-BE49-F238E27FC236}">
                <a16:creationId xmlns:a16="http://schemas.microsoft.com/office/drawing/2014/main" id="{876A424C-5DD2-AB89-DC6A-78752BDB4C93}"/>
              </a:ext>
            </a:extLst>
          </p:cNvPr>
          <p:cNvSpPr/>
          <p:nvPr/>
        </p:nvSpPr>
        <p:spPr>
          <a:xfrm>
            <a:off x="5901652" y="2746011"/>
            <a:ext cx="209995" cy="210831"/>
          </a:xfrm>
          <a:prstGeom prst="ellipse">
            <a:avLst/>
          </a:prstGeom>
          <a:solidFill>
            <a:srgbClr val="FFFFFF"/>
          </a:solid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7030A0"/>
              </a:solidFill>
              <a:latin typeface="Calibri" panose="020F0502020204030204" pitchFamily="34" charset="0"/>
              <a:cs typeface="Calibri" panose="020F0502020204030204" pitchFamily="34" charset="0"/>
            </a:endParaRPr>
          </a:p>
        </p:txBody>
      </p:sp>
      <p:sp>
        <p:nvSpPr>
          <p:cNvPr id="54" name="Freeform 201">
            <a:extLst>
              <a:ext uri="{FF2B5EF4-FFF2-40B4-BE49-F238E27FC236}">
                <a16:creationId xmlns:a16="http://schemas.microsoft.com/office/drawing/2014/main" id="{5AB9C68C-7F4D-01ED-ACBB-BFBAAC995524}"/>
              </a:ext>
            </a:extLst>
          </p:cNvPr>
          <p:cNvSpPr>
            <a:spLocks/>
          </p:cNvSpPr>
          <p:nvPr/>
        </p:nvSpPr>
        <p:spPr bwMode="auto">
          <a:xfrm rot="5400000">
            <a:off x="6168367" y="2701749"/>
            <a:ext cx="122465" cy="228697"/>
          </a:xfrm>
          <a:custGeom>
            <a:avLst/>
            <a:gdLst>
              <a:gd name="T0" fmla="*/ 2147483646 w 142"/>
              <a:gd name="T1" fmla="*/ 2147483646 h 236"/>
              <a:gd name="T2" fmla="*/ 0 w 142"/>
              <a:gd name="T3" fmla="*/ 0 h 236"/>
              <a:gd name="T4" fmla="*/ 2147483646 w 142"/>
              <a:gd name="T5" fmla="*/ 2147483646 h 236"/>
              <a:gd name="T6" fmla="*/ 2147483646 w 142"/>
              <a:gd name="T7" fmla="*/ 0 h 236"/>
              <a:gd name="T8" fmla="*/ 2147483646 w 142"/>
              <a:gd name="T9" fmla="*/ 2147483646 h 236"/>
              <a:gd name="T10" fmla="*/ 0 60000 65536"/>
              <a:gd name="T11" fmla="*/ 0 60000 65536"/>
              <a:gd name="T12" fmla="*/ 0 60000 65536"/>
              <a:gd name="T13" fmla="*/ 0 60000 65536"/>
              <a:gd name="T14" fmla="*/ 0 60000 65536"/>
              <a:gd name="T15" fmla="*/ 0 w 142"/>
              <a:gd name="T16" fmla="*/ 0 h 236"/>
              <a:gd name="T17" fmla="*/ 142 w 142"/>
              <a:gd name="T18" fmla="*/ 236 h 236"/>
            </a:gdLst>
            <a:ahLst/>
            <a:cxnLst>
              <a:cxn ang="T10">
                <a:pos x="T0" y="T1"/>
              </a:cxn>
              <a:cxn ang="T11">
                <a:pos x="T2" y="T3"/>
              </a:cxn>
              <a:cxn ang="T12">
                <a:pos x="T4" y="T5"/>
              </a:cxn>
              <a:cxn ang="T13">
                <a:pos x="T6" y="T7"/>
              </a:cxn>
              <a:cxn ang="T14">
                <a:pos x="T8" y="T9"/>
              </a:cxn>
            </a:cxnLst>
            <a:rect l="T15" t="T16" r="T17" b="T18"/>
            <a:pathLst>
              <a:path w="142" h="236">
                <a:moveTo>
                  <a:pt x="71" y="236"/>
                </a:moveTo>
                <a:lnTo>
                  <a:pt x="0" y="0"/>
                </a:lnTo>
                <a:lnTo>
                  <a:pt x="71" y="46"/>
                </a:lnTo>
                <a:lnTo>
                  <a:pt x="142" y="0"/>
                </a:lnTo>
                <a:lnTo>
                  <a:pt x="71" y="236"/>
                </a:lnTo>
                <a:close/>
              </a:path>
            </a:pathLst>
          </a:custGeom>
          <a:solidFill>
            <a:schemeClr val="tx1"/>
          </a:solidFill>
          <a:ln w="19050">
            <a:solidFill>
              <a:schemeClr val="tx1"/>
            </a:solidFill>
            <a:round/>
            <a:headEnd/>
            <a:tailEnd/>
          </a:ln>
        </p:spPr>
        <p:txBody>
          <a:bodyPr/>
          <a:lstStyle/>
          <a:p>
            <a:endParaRPr lang="en-US"/>
          </a:p>
        </p:txBody>
      </p:sp>
      <p:sp>
        <p:nvSpPr>
          <p:cNvPr id="56" name="Freeform 201">
            <a:extLst>
              <a:ext uri="{FF2B5EF4-FFF2-40B4-BE49-F238E27FC236}">
                <a16:creationId xmlns:a16="http://schemas.microsoft.com/office/drawing/2014/main" id="{E4066798-26C1-5229-29DB-9ACC59B722E7}"/>
              </a:ext>
            </a:extLst>
          </p:cNvPr>
          <p:cNvSpPr>
            <a:spLocks/>
          </p:cNvSpPr>
          <p:nvPr/>
        </p:nvSpPr>
        <p:spPr bwMode="auto">
          <a:xfrm rot="16200000">
            <a:off x="5705830" y="2741021"/>
            <a:ext cx="122465" cy="228697"/>
          </a:xfrm>
          <a:custGeom>
            <a:avLst/>
            <a:gdLst>
              <a:gd name="T0" fmla="*/ 2147483646 w 142"/>
              <a:gd name="T1" fmla="*/ 2147483646 h 236"/>
              <a:gd name="T2" fmla="*/ 0 w 142"/>
              <a:gd name="T3" fmla="*/ 0 h 236"/>
              <a:gd name="T4" fmla="*/ 2147483646 w 142"/>
              <a:gd name="T5" fmla="*/ 2147483646 h 236"/>
              <a:gd name="T6" fmla="*/ 2147483646 w 142"/>
              <a:gd name="T7" fmla="*/ 0 h 236"/>
              <a:gd name="T8" fmla="*/ 2147483646 w 142"/>
              <a:gd name="T9" fmla="*/ 2147483646 h 236"/>
              <a:gd name="T10" fmla="*/ 0 60000 65536"/>
              <a:gd name="T11" fmla="*/ 0 60000 65536"/>
              <a:gd name="T12" fmla="*/ 0 60000 65536"/>
              <a:gd name="T13" fmla="*/ 0 60000 65536"/>
              <a:gd name="T14" fmla="*/ 0 60000 65536"/>
              <a:gd name="T15" fmla="*/ 0 w 142"/>
              <a:gd name="T16" fmla="*/ 0 h 236"/>
              <a:gd name="T17" fmla="*/ 142 w 142"/>
              <a:gd name="T18" fmla="*/ 236 h 236"/>
            </a:gdLst>
            <a:ahLst/>
            <a:cxnLst>
              <a:cxn ang="T10">
                <a:pos x="T0" y="T1"/>
              </a:cxn>
              <a:cxn ang="T11">
                <a:pos x="T2" y="T3"/>
              </a:cxn>
              <a:cxn ang="T12">
                <a:pos x="T4" y="T5"/>
              </a:cxn>
              <a:cxn ang="T13">
                <a:pos x="T6" y="T7"/>
              </a:cxn>
              <a:cxn ang="T14">
                <a:pos x="T8" y="T9"/>
              </a:cxn>
            </a:cxnLst>
            <a:rect l="T15" t="T16" r="T17" b="T18"/>
            <a:pathLst>
              <a:path w="142" h="236">
                <a:moveTo>
                  <a:pt x="71" y="236"/>
                </a:moveTo>
                <a:lnTo>
                  <a:pt x="0" y="0"/>
                </a:lnTo>
                <a:lnTo>
                  <a:pt x="71" y="46"/>
                </a:lnTo>
                <a:lnTo>
                  <a:pt x="142" y="0"/>
                </a:lnTo>
                <a:lnTo>
                  <a:pt x="71" y="236"/>
                </a:lnTo>
                <a:close/>
              </a:path>
            </a:pathLst>
          </a:custGeom>
          <a:solidFill>
            <a:schemeClr val="tx1"/>
          </a:solidFill>
          <a:ln w="19050">
            <a:solidFill>
              <a:schemeClr val="tx1"/>
            </a:solidFill>
            <a:round/>
            <a:headEnd/>
            <a:tailEnd/>
          </a:ln>
        </p:spPr>
        <p:txBody>
          <a:bodyPr/>
          <a:lstStyle/>
          <a:p>
            <a:endParaRPr lang="en-US"/>
          </a:p>
        </p:txBody>
      </p:sp>
      <p:sp>
        <p:nvSpPr>
          <p:cNvPr id="57" name="Freeform 203">
            <a:extLst>
              <a:ext uri="{FF2B5EF4-FFF2-40B4-BE49-F238E27FC236}">
                <a16:creationId xmlns:a16="http://schemas.microsoft.com/office/drawing/2014/main" id="{DB6C8AE5-BBCE-1279-A6D2-EBDCFD8FC29C}"/>
              </a:ext>
            </a:extLst>
          </p:cNvPr>
          <p:cNvSpPr>
            <a:spLocks/>
          </p:cNvSpPr>
          <p:nvPr/>
        </p:nvSpPr>
        <p:spPr bwMode="auto">
          <a:xfrm>
            <a:off x="4408857" y="2794136"/>
            <a:ext cx="1260494" cy="153067"/>
          </a:xfrm>
          <a:custGeom>
            <a:avLst/>
            <a:gdLst>
              <a:gd name="T0" fmla="*/ 2147483646 w 893"/>
              <a:gd name="T1" fmla="*/ 2147483646 h 60"/>
              <a:gd name="T2" fmla="*/ 2147483646 w 893"/>
              <a:gd name="T3" fmla="*/ 2147483646 h 60"/>
              <a:gd name="T4" fmla="*/ 2147483646 w 893"/>
              <a:gd name="T5" fmla="*/ 2147483646 h 60"/>
              <a:gd name="T6" fmla="*/ 2147483646 w 893"/>
              <a:gd name="T7" fmla="*/ 2147483646 h 60"/>
              <a:gd name="T8" fmla="*/ 2147483646 w 893"/>
              <a:gd name="T9" fmla="*/ 0 h 60"/>
              <a:gd name="T10" fmla="*/ 2147483646 w 893"/>
              <a:gd name="T11" fmla="*/ 2147483646 h 60"/>
              <a:gd name="T12" fmla="*/ 2147483646 w 893"/>
              <a:gd name="T13" fmla="*/ 2147483646 h 60"/>
              <a:gd name="T14" fmla="*/ 2147483646 w 893"/>
              <a:gd name="T15" fmla="*/ 2147483646 h 60"/>
              <a:gd name="T16" fmla="*/ 2147483646 w 893"/>
              <a:gd name="T17" fmla="*/ 2147483646 h 60"/>
              <a:gd name="T18" fmla="*/ 2147483646 w 893"/>
              <a:gd name="T19" fmla="*/ 2147483646 h 60"/>
              <a:gd name="T20" fmla="*/ 2147483646 w 893"/>
              <a:gd name="T21" fmla="*/ 2147483646 h 60"/>
              <a:gd name="T22" fmla="*/ 2147483646 w 893"/>
              <a:gd name="T23" fmla="*/ 2147483646 h 60"/>
              <a:gd name="T24" fmla="*/ 2147483646 w 893"/>
              <a:gd name="T25" fmla="*/ 2147483646 h 60"/>
              <a:gd name="T26" fmla="*/ 2147483646 w 893"/>
              <a:gd name="T27" fmla="*/ 2147483646 h 60"/>
              <a:gd name="T28" fmla="*/ 2147483646 w 893"/>
              <a:gd name="T29" fmla="*/ 2147483646 h 60"/>
              <a:gd name="T30" fmla="*/ 2147483646 w 893"/>
              <a:gd name="T31" fmla="*/ 2147483646 h 60"/>
              <a:gd name="T32" fmla="*/ 2147483646 w 893"/>
              <a:gd name="T33" fmla="*/ 2147483646 h 60"/>
              <a:gd name="T34" fmla="*/ 2147483646 w 893"/>
              <a:gd name="T35" fmla="*/ 0 h 60"/>
              <a:gd name="T36" fmla="*/ 2147483646 w 893"/>
              <a:gd name="T37" fmla="*/ 2147483646 h 60"/>
              <a:gd name="T38" fmla="*/ 2147483646 w 893"/>
              <a:gd name="T39" fmla="*/ 2147483646 h 60"/>
              <a:gd name="T40" fmla="*/ 2147483646 w 893"/>
              <a:gd name="T41" fmla="*/ 2147483646 h 60"/>
              <a:gd name="T42" fmla="*/ 2147483646 w 893"/>
              <a:gd name="T43" fmla="*/ 2147483646 h 60"/>
              <a:gd name="T44" fmla="*/ 2147483646 w 893"/>
              <a:gd name="T45" fmla="*/ 2147483646 h 60"/>
              <a:gd name="T46" fmla="*/ 2147483646 w 893"/>
              <a:gd name="T47" fmla="*/ 0 h 60"/>
              <a:gd name="T48" fmla="*/ 2147483646 w 893"/>
              <a:gd name="T49" fmla="*/ 2147483646 h 60"/>
              <a:gd name="T50" fmla="*/ 2147483646 w 893"/>
              <a:gd name="T51" fmla="*/ 2147483646 h 60"/>
              <a:gd name="T52" fmla="*/ 2147483646 w 893"/>
              <a:gd name="T53" fmla="*/ 2147483646 h 60"/>
              <a:gd name="T54" fmla="*/ 2147483646 w 893"/>
              <a:gd name="T55" fmla="*/ 2147483646 h 60"/>
              <a:gd name="T56" fmla="*/ 2147483646 w 893"/>
              <a:gd name="T57" fmla="*/ 2147483646 h 60"/>
              <a:gd name="T58" fmla="*/ 2147483646 w 893"/>
              <a:gd name="T59" fmla="*/ 2147483646 h 60"/>
              <a:gd name="T60" fmla="*/ 2147483646 w 893"/>
              <a:gd name="T61" fmla="*/ 2147483646 h 60"/>
              <a:gd name="T62" fmla="*/ 2147483646 w 893"/>
              <a:gd name="T63" fmla="*/ 2147483646 h 60"/>
              <a:gd name="T64" fmla="*/ 2147483646 w 893"/>
              <a:gd name="T65" fmla="*/ 2147483646 h 60"/>
              <a:gd name="T66" fmla="*/ 2147483646 w 893"/>
              <a:gd name="T67" fmla="*/ 2147483646 h 60"/>
              <a:gd name="T68" fmla="*/ 2147483646 w 893"/>
              <a:gd name="T69" fmla="*/ 2147483646 h 60"/>
              <a:gd name="T70" fmla="*/ 2147483646 w 893"/>
              <a:gd name="T71" fmla="*/ 2147483646 h 60"/>
              <a:gd name="T72" fmla="*/ 2147483646 w 893"/>
              <a:gd name="T73" fmla="*/ 0 h 60"/>
              <a:gd name="T74" fmla="*/ 2147483646 w 893"/>
              <a:gd name="T75" fmla="*/ 2147483646 h 60"/>
              <a:gd name="T76" fmla="*/ 2147483646 w 893"/>
              <a:gd name="T77" fmla="*/ 2147483646 h 60"/>
              <a:gd name="T78" fmla="*/ 2147483646 w 893"/>
              <a:gd name="T79" fmla="*/ 2147483646 h 60"/>
              <a:gd name="T80" fmla="*/ 2147483646 w 893"/>
              <a:gd name="T81" fmla="*/ 2147483646 h 60"/>
              <a:gd name="T82" fmla="*/ 2147483646 w 893"/>
              <a:gd name="T83" fmla="*/ 2147483646 h 60"/>
              <a:gd name="T84" fmla="*/ 2147483646 w 893"/>
              <a:gd name="T85" fmla="*/ 2147483646 h 60"/>
              <a:gd name="T86" fmla="*/ 2147483646 w 893"/>
              <a:gd name="T87" fmla="*/ 2147483646 h 60"/>
              <a:gd name="T88" fmla="*/ 2147483646 w 893"/>
              <a:gd name="T89" fmla="*/ 2147483646 h 60"/>
              <a:gd name="T90" fmla="*/ 2147483646 w 893"/>
              <a:gd name="T91" fmla="*/ 2147483646 h 60"/>
              <a:gd name="T92" fmla="*/ 2147483646 w 893"/>
              <a:gd name="T93" fmla="*/ 2147483646 h 60"/>
              <a:gd name="T94" fmla="*/ 2147483646 w 893"/>
              <a:gd name="T95" fmla="*/ 2147483646 h 60"/>
              <a:gd name="T96" fmla="*/ 2147483646 w 893"/>
              <a:gd name="T97" fmla="*/ 2147483646 h 60"/>
              <a:gd name="T98" fmla="*/ 2147483646 w 893"/>
              <a:gd name="T99" fmla="*/ 0 h 60"/>
              <a:gd name="T100" fmla="*/ 2147483646 w 893"/>
              <a:gd name="T101" fmla="*/ 2147483646 h 60"/>
              <a:gd name="T102" fmla="*/ 2147483646 w 893"/>
              <a:gd name="T103" fmla="*/ 2147483646 h 60"/>
              <a:gd name="T104" fmla="*/ 2147483646 w 893"/>
              <a:gd name="T105" fmla="*/ 2147483646 h 60"/>
              <a:gd name="T106" fmla="*/ 2147483646 w 893"/>
              <a:gd name="T107" fmla="*/ 2147483646 h 60"/>
              <a:gd name="T108" fmla="*/ 2147483646 w 893"/>
              <a:gd name="T109" fmla="*/ 2147483646 h 60"/>
              <a:gd name="T110" fmla="*/ 2147483646 w 893"/>
              <a:gd name="T111" fmla="*/ 0 h 60"/>
              <a:gd name="T112" fmla="*/ 2147483646 w 893"/>
              <a:gd name="T113" fmla="*/ 214748364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3"/>
              <a:gd name="T172" fmla="*/ 0 h 60"/>
              <a:gd name="T173" fmla="*/ 893 w 893"/>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3" h="60">
                <a:moveTo>
                  <a:pt x="0" y="30"/>
                </a:moveTo>
                <a:lnTo>
                  <a:pt x="4" y="37"/>
                </a:lnTo>
                <a:lnTo>
                  <a:pt x="8" y="43"/>
                </a:lnTo>
                <a:lnTo>
                  <a:pt x="11" y="48"/>
                </a:lnTo>
                <a:lnTo>
                  <a:pt x="14" y="52"/>
                </a:lnTo>
                <a:lnTo>
                  <a:pt x="17" y="55"/>
                </a:lnTo>
                <a:lnTo>
                  <a:pt x="20" y="58"/>
                </a:lnTo>
                <a:lnTo>
                  <a:pt x="22" y="59"/>
                </a:lnTo>
                <a:lnTo>
                  <a:pt x="25" y="60"/>
                </a:lnTo>
                <a:lnTo>
                  <a:pt x="27" y="59"/>
                </a:lnTo>
                <a:lnTo>
                  <a:pt x="30" y="58"/>
                </a:lnTo>
                <a:lnTo>
                  <a:pt x="33" y="55"/>
                </a:lnTo>
                <a:lnTo>
                  <a:pt x="36" y="52"/>
                </a:lnTo>
                <a:lnTo>
                  <a:pt x="39" y="48"/>
                </a:lnTo>
                <a:lnTo>
                  <a:pt x="42" y="43"/>
                </a:lnTo>
                <a:lnTo>
                  <a:pt x="46" y="37"/>
                </a:lnTo>
                <a:lnTo>
                  <a:pt x="50" y="30"/>
                </a:lnTo>
                <a:lnTo>
                  <a:pt x="54" y="23"/>
                </a:lnTo>
                <a:lnTo>
                  <a:pt x="57" y="17"/>
                </a:lnTo>
                <a:lnTo>
                  <a:pt x="61" y="11"/>
                </a:lnTo>
                <a:lnTo>
                  <a:pt x="64" y="7"/>
                </a:lnTo>
                <a:lnTo>
                  <a:pt x="67" y="4"/>
                </a:lnTo>
                <a:lnTo>
                  <a:pt x="69" y="2"/>
                </a:lnTo>
                <a:lnTo>
                  <a:pt x="72" y="0"/>
                </a:lnTo>
                <a:lnTo>
                  <a:pt x="74" y="0"/>
                </a:lnTo>
                <a:lnTo>
                  <a:pt x="77" y="0"/>
                </a:lnTo>
                <a:lnTo>
                  <a:pt x="80" y="2"/>
                </a:lnTo>
                <a:lnTo>
                  <a:pt x="82" y="4"/>
                </a:lnTo>
                <a:lnTo>
                  <a:pt x="85" y="7"/>
                </a:lnTo>
                <a:lnTo>
                  <a:pt x="88" y="11"/>
                </a:lnTo>
                <a:lnTo>
                  <a:pt x="92" y="17"/>
                </a:lnTo>
                <a:lnTo>
                  <a:pt x="95" y="23"/>
                </a:lnTo>
                <a:lnTo>
                  <a:pt x="99" y="30"/>
                </a:lnTo>
                <a:lnTo>
                  <a:pt x="103" y="37"/>
                </a:lnTo>
                <a:lnTo>
                  <a:pt x="107" y="43"/>
                </a:lnTo>
                <a:lnTo>
                  <a:pt x="110" y="48"/>
                </a:lnTo>
                <a:lnTo>
                  <a:pt x="113" y="52"/>
                </a:lnTo>
                <a:lnTo>
                  <a:pt x="116" y="55"/>
                </a:lnTo>
                <a:lnTo>
                  <a:pt x="119" y="58"/>
                </a:lnTo>
                <a:lnTo>
                  <a:pt x="122" y="59"/>
                </a:lnTo>
                <a:lnTo>
                  <a:pt x="124" y="60"/>
                </a:lnTo>
                <a:lnTo>
                  <a:pt x="127" y="59"/>
                </a:lnTo>
                <a:lnTo>
                  <a:pt x="129" y="58"/>
                </a:lnTo>
                <a:lnTo>
                  <a:pt x="132" y="55"/>
                </a:lnTo>
                <a:lnTo>
                  <a:pt x="135" y="52"/>
                </a:lnTo>
                <a:lnTo>
                  <a:pt x="138" y="48"/>
                </a:lnTo>
                <a:lnTo>
                  <a:pt x="141" y="43"/>
                </a:lnTo>
                <a:lnTo>
                  <a:pt x="145" y="37"/>
                </a:lnTo>
                <a:lnTo>
                  <a:pt x="149" y="30"/>
                </a:lnTo>
                <a:lnTo>
                  <a:pt x="153" y="23"/>
                </a:lnTo>
                <a:lnTo>
                  <a:pt x="157" y="17"/>
                </a:lnTo>
                <a:lnTo>
                  <a:pt x="160" y="11"/>
                </a:lnTo>
                <a:lnTo>
                  <a:pt x="163" y="7"/>
                </a:lnTo>
                <a:lnTo>
                  <a:pt x="166" y="4"/>
                </a:lnTo>
                <a:lnTo>
                  <a:pt x="169" y="2"/>
                </a:lnTo>
                <a:lnTo>
                  <a:pt x="171" y="0"/>
                </a:lnTo>
                <a:lnTo>
                  <a:pt x="174" y="0"/>
                </a:lnTo>
                <a:lnTo>
                  <a:pt x="176" y="0"/>
                </a:lnTo>
                <a:lnTo>
                  <a:pt x="179" y="2"/>
                </a:lnTo>
                <a:lnTo>
                  <a:pt x="182" y="4"/>
                </a:lnTo>
                <a:lnTo>
                  <a:pt x="184" y="7"/>
                </a:lnTo>
                <a:lnTo>
                  <a:pt x="188" y="11"/>
                </a:lnTo>
                <a:lnTo>
                  <a:pt x="191" y="17"/>
                </a:lnTo>
                <a:lnTo>
                  <a:pt x="195" y="23"/>
                </a:lnTo>
                <a:lnTo>
                  <a:pt x="199" y="30"/>
                </a:lnTo>
                <a:lnTo>
                  <a:pt x="203" y="37"/>
                </a:lnTo>
                <a:lnTo>
                  <a:pt x="206" y="43"/>
                </a:lnTo>
                <a:lnTo>
                  <a:pt x="209" y="48"/>
                </a:lnTo>
                <a:lnTo>
                  <a:pt x="213" y="52"/>
                </a:lnTo>
                <a:lnTo>
                  <a:pt x="215" y="55"/>
                </a:lnTo>
                <a:lnTo>
                  <a:pt x="218" y="58"/>
                </a:lnTo>
                <a:lnTo>
                  <a:pt x="221" y="59"/>
                </a:lnTo>
                <a:lnTo>
                  <a:pt x="223" y="60"/>
                </a:lnTo>
                <a:lnTo>
                  <a:pt x="226" y="59"/>
                </a:lnTo>
                <a:lnTo>
                  <a:pt x="229" y="58"/>
                </a:lnTo>
                <a:lnTo>
                  <a:pt x="231" y="55"/>
                </a:lnTo>
                <a:lnTo>
                  <a:pt x="234" y="52"/>
                </a:lnTo>
                <a:lnTo>
                  <a:pt x="237" y="48"/>
                </a:lnTo>
                <a:lnTo>
                  <a:pt x="241" y="43"/>
                </a:lnTo>
                <a:lnTo>
                  <a:pt x="244" y="37"/>
                </a:lnTo>
                <a:lnTo>
                  <a:pt x="248" y="30"/>
                </a:lnTo>
                <a:lnTo>
                  <a:pt x="252" y="23"/>
                </a:lnTo>
                <a:lnTo>
                  <a:pt x="256" y="17"/>
                </a:lnTo>
                <a:lnTo>
                  <a:pt x="259" y="11"/>
                </a:lnTo>
                <a:lnTo>
                  <a:pt x="262" y="7"/>
                </a:lnTo>
                <a:lnTo>
                  <a:pt x="265" y="4"/>
                </a:lnTo>
                <a:lnTo>
                  <a:pt x="268" y="2"/>
                </a:lnTo>
                <a:lnTo>
                  <a:pt x="270" y="0"/>
                </a:lnTo>
                <a:lnTo>
                  <a:pt x="273" y="0"/>
                </a:lnTo>
                <a:lnTo>
                  <a:pt x="276" y="0"/>
                </a:lnTo>
                <a:lnTo>
                  <a:pt x="278" y="2"/>
                </a:lnTo>
                <a:lnTo>
                  <a:pt x="281" y="4"/>
                </a:lnTo>
                <a:lnTo>
                  <a:pt x="284" y="7"/>
                </a:lnTo>
                <a:lnTo>
                  <a:pt x="287" y="11"/>
                </a:lnTo>
                <a:lnTo>
                  <a:pt x="290" y="17"/>
                </a:lnTo>
                <a:lnTo>
                  <a:pt x="294" y="23"/>
                </a:lnTo>
                <a:lnTo>
                  <a:pt x="298" y="30"/>
                </a:lnTo>
                <a:lnTo>
                  <a:pt x="302" y="37"/>
                </a:lnTo>
                <a:lnTo>
                  <a:pt x="305" y="43"/>
                </a:lnTo>
                <a:lnTo>
                  <a:pt x="309" y="48"/>
                </a:lnTo>
                <a:lnTo>
                  <a:pt x="312" y="52"/>
                </a:lnTo>
                <a:lnTo>
                  <a:pt x="315" y="55"/>
                </a:lnTo>
                <a:lnTo>
                  <a:pt x="317" y="58"/>
                </a:lnTo>
                <a:lnTo>
                  <a:pt x="320" y="59"/>
                </a:lnTo>
                <a:lnTo>
                  <a:pt x="323" y="60"/>
                </a:lnTo>
                <a:lnTo>
                  <a:pt x="325" y="59"/>
                </a:lnTo>
                <a:lnTo>
                  <a:pt x="328" y="58"/>
                </a:lnTo>
                <a:lnTo>
                  <a:pt x="330" y="55"/>
                </a:lnTo>
                <a:lnTo>
                  <a:pt x="333" y="52"/>
                </a:lnTo>
                <a:lnTo>
                  <a:pt x="336" y="48"/>
                </a:lnTo>
                <a:lnTo>
                  <a:pt x="340" y="43"/>
                </a:lnTo>
                <a:lnTo>
                  <a:pt x="343" y="37"/>
                </a:lnTo>
                <a:lnTo>
                  <a:pt x="347" y="30"/>
                </a:lnTo>
                <a:lnTo>
                  <a:pt x="351" y="23"/>
                </a:lnTo>
                <a:lnTo>
                  <a:pt x="355" y="17"/>
                </a:lnTo>
                <a:lnTo>
                  <a:pt x="358" y="11"/>
                </a:lnTo>
                <a:lnTo>
                  <a:pt x="361" y="7"/>
                </a:lnTo>
                <a:lnTo>
                  <a:pt x="364" y="4"/>
                </a:lnTo>
                <a:lnTo>
                  <a:pt x="367" y="2"/>
                </a:lnTo>
                <a:lnTo>
                  <a:pt x="370" y="0"/>
                </a:lnTo>
                <a:lnTo>
                  <a:pt x="372" y="0"/>
                </a:lnTo>
                <a:lnTo>
                  <a:pt x="375" y="0"/>
                </a:lnTo>
                <a:lnTo>
                  <a:pt x="377" y="2"/>
                </a:lnTo>
                <a:lnTo>
                  <a:pt x="380" y="4"/>
                </a:lnTo>
                <a:lnTo>
                  <a:pt x="383" y="7"/>
                </a:lnTo>
                <a:lnTo>
                  <a:pt x="386" y="11"/>
                </a:lnTo>
                <a:lnTo>
                  <a:pt x="389" y="17"/>
                </a:lnTo>
                <a:lnTo>
                  <a:pt x="393" y="23"/>
                </a:lnTo>
                <a:lnTo>
                  <a:pt x="397" y="30"/>
                </a:lnTo>
                <a:lnTo>
                  <a:pt x="401" y="37"/>
                </a:lnTo>
                <a:lnTo>
                  <a:pt x="405" y="43"/>
                </a:lnTo>
                <a:lnTo>
                  <a:pt x="408" y="48"/>
                </a:lnTo>
                <a:lnTo>
                  <a:pt x="411" y="52"/>
                </a:lnTo>
                <a:lnTo>
                  <a:pt x="414" y="55"/>
                </a:lnTo>
                <a:lnTo>
                  <a:pt x="417" y="58"/>
                </a:lnTo>
                <a:lnTo>
                  <a:pt x="419" y="59"/>
                </a:lnTo>
                <a:lnTo>
                  <a:pt x="422" y="60"/>
                </a:lnTo>
                <a:lnTo>
                  <a:pt x="424" y="59"/>
                </a:lnTo>
                <a:lnTo>
                  <a:pt x="427" y="58"/>
                </a:lnTo>
                <a:lnTo>
                  <a:pt x="430" y="55"/>
                </a:lnTo>
                <a:lnTo>
                  <a:pt x="433" y="52"/>
                </a:lnTo>
                <a:lnTo>
                  <a:pt x="436" y="48"/>
                </a:lnTo>
                <a:lnTo>
                  <a:pt x="439" y="43"/>
                </a:lnTo>
                <a:lnTo>
                  <a:pt x="443" y="37"/>
                </a:lnTo>
                <a:lnTo>
                  <a:pt x="447" y="30"/>
                </a:lnTo>
                <a:lnTo>
                  <a:pt x="451" y="23"/>
                </a:lnTo>
                <a:lnTo>
                  <a:pt x="454" y="17"/>
                </a:lnTo>
                <a:lnTo>
                  <a:pt x="458" y="11"/>
                </a:lnTo>
                <a:lnTo>
                  <a:pt x="461" y="7"/>
                </a:lnTo>
                <a:lnTo>
                  <a:pt x="464" y="4"/>
                </a:lnTo>
                <a:lnTo>
                  <a:pt x="466" y="2"/>
                </a:lnTo>
                <a:lnTo>
                  <a:pt x="469" y="0"/>
                </a:lnTo>
                <a:lnTo>
                  <a:pt x="471" y="0"/>
                </a:lnTo>
                <a:lnTo>
                  <a:pt x="474" y="0"/>
                </a:lnTo>
                <a:lnTo>
                  <a:pt x="477" y="2"/>
                </a:lnTo>
                <a:lnTo>
                  <a:pt x="479" y="4"/>
                </a:lnTo>
                <a:lnTo>
                  <a:pt x="482" y="7"/>
                </a:lnTo>
                <a:lnTo>
                  <a:pt x="485" y="11"/>
                </a:lnTo>
                <a:lnTo>
                  <a:pt x="489" y="17"/>
                </a:lnTo>
                <a:lnTo>
                  <a:pt x="492" y="23"/>
                </a:lnTo>
                <a:lnTo>
                  <a:pt x="496" y="30"/>
                </a:lnTo>
                <a:lnTo>
                  <a:pt x="500" y="37"/>
                </a:lnTo>
                <a:lnTo>
                  <a:pt x="504" y="43"/>
                </a:lnTo>
                <a:lnTo>
                  <a:pt x="507" y="48"/>
                </a:lnTo>
                <a:lnTo>
                  <a:pt x="510" y="52"/>
                </a:lnTo>
                <a:lnTo>
                  <a:pt x="513" y="55"/>
                </a:lnTo>
                <a:lnTo>
                  <a:pt x="516" y="58"/>
                </a:lnTo>
                <a:lnTo>
                  <a:pt x="519" y="59"/>
                </a:lnTo>
                <a:lnTo>
                  <a:pt x="521" y="60"/>
                </a:lnTo>
                <a:lnTo>
                  <a:pt x="524" y="59"/>
                </a:lnTo>
                <a:lnTo>
                  <a:pt x="526" y="58"/>
                </a:lnTo>
                <a:lnTo>
                  <a:pt x="529" y="55"/>
                </a:lnTo>
                <a:lnTo>
                  <a:pt x="532" y="52"/>
                </a:lnTo>
                <a:lnTo>
                  <a:pt x="535" y="48"/>
                </a:lnTo>
                <a:lnTo>
                  <a:pt x="538" y="43"/>
                </a:lnTo>
                <a:lnTo>
                  <a:pt x="542" y="37"/>
                </a:lnTo>
                <a:lnTo>
                  <a:pt x="546" y="30"/>
                </a:lnTo>
                <a:lnTo>
                  <a:pt x="550" y="23"/>
                </a:lnTo>
                <a:lnTo>
                  <a:pt x="554" y="17"/>
                </a:lnTo>
                <a:lnTo>
                  <a:pt x="557" y="11"/>
                </a:lnTo>
                <a:lnTo>
                  <a:pt x="560" y="7"/>
                </a:lnTo>
                <a:lnTo>
                  <a:pt x="563" y="4"/>
                </a:lnTo>
                <a:lnTo>
                  <a:pt x="566" y="2"/>
                </a:lnTo>
                <a:lnTo>
                  <a:pt x="568" y="0"/>
                </a:lnTo>
                <a:lnTo>
                  <a:pt x="571" y="0"/>
                </a:lnTo>
                <a:lnTo>
                  <a:pt x="573" y="0"/>
                </a:lnTo>
                <a:lnTo>
                  <a:pt x="576" y="2"/>
                </a:lnTo>
                <a:lnTo>
                  <a:pt x="579" y="4"/>
                </a:lnTo>
                <a:lnTo>
                  <a:pt x="582" y="7"/>
                </a:lnTo>
                <a:lnTo>
                  <a:pt x="585" y="11"/>
                </a:lnTo>
                <a:lnTo>
                  <a:pt x="588" y="17"/>
                </a:lnTo>
                <a:lnTo>
                  <a:pt x="592" y="23"/>
                </a:lnTo>
                <a:lnTo>
                  <a:pt x="596" y="30"/>
                </a:lnTo>
                <a:lnTo>
                  <a:pt x="600" y="37"/>
                </a:lnTo>
                <a:lnTo>
                  <a:pt x="603" y="43"/>
                </a:lnTo>
                <a:lnTo>
                  <a:pt x="607" y="48"/>
                </a:lnTo>
                <a:lnTo>
                  <a:pt x="610" y="52"/>
                </a:lnTo>
                <a:lnTo>
                  <a:pt x="612" y="55"/>
                </a:lnTo>
                <a:lnTo>
                  <a:pt x="615" y="58"/>
                </a:lnTo>
                <a:lnTo>
                  <a:pt x="618" y="59"/>
                </a:lnTo>
                <a:lnTo>
                  <a:pt x="620" y="60"/>
                </a:lnTo>
                <a:lnTo>
                  <a:pt x="623" y="59"/>
                </a:lnTo>
                <a:lnTo>
                  <a:pt x="626" y="58"/>
                </a:lnTo>
                <a:lnTo>
                  <a:pt x="628" y="55"/>
                </a:lnTo>
                <a:lnTo>
                  <a:pt x="631" y="52"/>
                </a:lnTo>
                <a:lnTo>
                  <a:pt x="634" y="48"/>
                </a:lnTo>
                <a:lnTo>
                  <a:pt x="638" y="43"/>
                </a:lnTo>
                <a:lnTo>
                  <a:pt x="641" y="37"/>
                </a:lnTo>
                <a:lnTo>
                  <a:pt x="645" y="30"/>
                </a:lnTo>
                <a:lnTo>
                  <a:pt x="649" y="23"/>
                </a:lnTo>
                <a:lnTo>
                  <a:pt x="653" y="17"/>
                </a:lnTo>
                <a:lnTo>
                  <a:pt x="656" y="11"/>
                </a:lnTo>
                <a:lnTo>
                  <a:pt x="659" y="7"/>
                </a:lnTo>
                <a:lnTo>
                  <a:pt x="662" y="4"/>
                </a:lnTo>
                <a:lnTo>
                  <a:pt x="665" y="2"/>
                </a:lnTo>
                <a:lnTo>
                  <a:pt x="667" y="0"/>
                </a:lnTo>
                <a:lnTo>
                  <a:pt x="670" y="0"/>
                </a:lnTo>
                <a:lnTo>
                  <a:pt x="673" y="0"/>
                </a:lnTo>
                <a:lnTo>
                  <a:pt x="675" y="2"/>
                </a:lnTo>
                <a:lnTo>
                  <a:pt x="678" y="4"/>
                </a:lnTo>
                <a:lnTo>
                  <a:pt x="681" y="7"/>
                </a:lnTo>
                <a:lnTo>
                  <a:pt x="684" y="11"/>
                </a:lnTo>
                <a:lnTo>
                  <a:pt x="687" y="17"/>
                </a:lnTo>
                <a:lnTo>
                  <a:pt x="691" y="23"/>
                </a:lnTo>
                <a:lnTo>
                  <a:pt x="695" y="30"/>
                </a:lnTo>
                <a:lnTo>
                  <a:pt x="699" y="37"/>
                </a:lnTo>
                <a:lnTo>
                  <a:pt x="702" y="43"/>
                </a:lnTo>
                <a:lnTo>
                  <a:pt x="706" y="48"/>
                </a:lnTo>
                <a:lnTo>
                  <a:pt x="709" y="52"/>
                </a:lnTo>
                <a:lnTo>
                  <a:pt x="712" y="55"/>
                </a:lnTo>
                <a:lnTo>
                  <a:pt x="714" y="58"/>
                </a:lnTo>
                <a:lnTo>
                  <a:pt x="717" y="59"/>
                </a:lnTo>
                <a:lnTo>
                  <a:pt x="720" y="60"/>
                </a:lnTo>
                <a:lnTo>
                  <a:pt x="722" y="59"/>
                </a:lnTo>
                <a:lnTo>
                  <a:pt x="725" y="58"/>
                </a:lnTo>
                <a:lnTo>
                  <a:pt x="728" y="55"/>
                </a:lnTo>
                <a:lnTo>
                  <a:pt x="730" y="52"/>
                </a:lnTo>
                <a:lnTo>
                  <a:pt x="733" y="48"/>
                </a:lnTo>
                <a:lnTo>
                  <a:pt x="737" y="43"/>
                </a:lnTo>
                <a:lnTo>
                  <a:pt x="740" y="37"/>
                </a:lnTo>
                <a:lnTo>
                  <a:pt x="744" y="30"/>
                </a:lnTo>
                <a:lnTo>
                  <a:pt x="748" y="23"/>
                </a:lnTo>
                <a:lnTo>
                  <a:pt x="752" y="17"/>
                </a:lnTo>
                <a:lnTo>
                  <a:pt x="755" y="11"/>
                </a:lnTo>
                <a:lnTo>
                  <a:pt x="758" y="7"/>
                </a:lnTo>
                <a:lnTo>
                  <a:pt x="761" y="4"/>
                </a:lnTo>
                <a:lnTo>
                  <a:pt x="764" y="2"/>
                </a:lnTo>
                <a:lnTo>
                  <a:pt x="767" y="0"/>
                </a:lnTo>
                <a:lnTo>
                  <a:pt x="769" y="0"/>
                </a:lnTo>
                <a:lnTo>
                  <a:pt x="772" y="0"/>
                </a:lnTo>
                <a:lnTo>
                  <a:pt x="774" y="2"/>
                </a:lnTo>
                <a:lnTo>
                  <a:pt x="777" y="4"/>
                </a:lnTo>
                <a:lnTo>
                  <a:pt x="780" y="7"/>
                </a:lnTo>
                <a:lnTo>
                  <a:pt x="783" y="11"/>
                </a:lnTo>
                <a:lnTo>
                  <a:pt x="786" y="17"/>
                </a:lnTo>
                <a:lnTo>
                  <a:pt x="790" y="23"/>
                </a:lnTo>
                <a:lnTo>
                  <a:pt x="794" y="30"/>
                </a:lnTo>
                <a:lnTo>
                  <a:pt x="798" y="37"/>
                </a:lnTo>
                <a:lnTo>
                  <a:pt x="802" y="43"/>
                </a:lnTo>
                <a:lnTo>
                  <a:pt x="805" y="48"/>
                </a:lnTo>
                <a:lnTo>
                  <a:pt x="808" y="52"/>
                </a:lnTo>
                <a:lnTo>
                  <a:pt x="811" y="55"/>
                </a:lnTo>
                <a:lnTo>
                  <a:pt x="814" y="58"/>
                </a:lnTo>
                <a:lnTo>
                  <a:pt x="816" y="59"/>
                </a:lnTo>
                <a:lnTo>
                  <a:pt x="819" y="60"/>
                </a:lnTo>
                <a:lnTo>
                  <a:pt x="821" y="59"/>
                </a:lnTo>
                <a:lnTo>
                  <a:pt x="824" y="58"/>
                </a:lnTo>
                <a:lnTo>
                  <a:pt x="827" y="55"/>
                </a:lnTo>
                <a:lnTo>
                  <a:pt x="830" y="52"/>
                </a:lnTo>
                <a:lnTo>
                  <a:pt x="833" y="48"/>
                </a:lnTo>
                <a:lnTo>
                  <a:pt x="836" y="43"/>
                </a:lnTo>
                <a:lnTo>
                  <a:pt x="840" y="37"/>
                </a:lnTo>
                <a:lnTo>
                  <a:pt x="844" y="30"/>
                </a:lnTo>
                <a:lnTo>
                  <a:pt x="848" y="23"/>
                </a:lnTo>
                <a:lnTo>
                  <a:pt x="851" y="17"/>
                </a:lnTo>
                <a:lnTo>
                  <a:pt x="855" y="11"/>
                </a:lnTo>
                <a:lnTo>
                  <a:pt x="858" y="7"/>
                </a:lnTo>
                <a:lnTo>
                  <a:pt x="861" y="4"/>
                </a:lnTo>
                <a:lnTo>
                  <a:pt x="863" y="2"/>
                </a:lnTo>
                <a:lnTo>
                  <a:pt x="866" y="0"/>
                </a:lnTo>
                <a:lnTo>
                  <a:pt x="869" y="0"/>
                </a:lnTo>
                <a:lnTo>
                  <a:pt x="871" y="0"/>
                </a:lnTo>
                <a:lnTo>
                  <a:pt x="874" y="2"/>
                </a:lnTo>
                <a:lnTo>
                  <a:pt x="876" y="4"/>
                </a:lnTo>
                <a:lnTo>
                  <a:pt x="879" y="7"/>
                </a:lnTo>
                <a:lnTo>
                  <a:pt x="882" y="11"/>
                </a:lnTo>
                <a:lnTo>
                  <a:pt x="886" y="17"/>
                </a:lnTo>
                <a:lnTo>
                  <a:pt x="889" y="23"/>
                </a:lnTo>
                <a:lnTo>
                  <a:pt x="893" y="3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 name="Freeform 203">
            <a:extLst>
              <a:ext uri="{FF2B5EF4-FFF2-40B4-BE49-F238E27FC236}">
                <a16:creationId xmlns:a16="http://schemas.microsoft.com/office/drawing/2014/main" id="{E8BA4E19-5012-993C-BD52-B92A7CD86F63}"/>
              </a:ext>
            </a:extLst>
          </p:cNvPr>
          <p:cNvSpPr>
            <a:spLocks/>
          </p:cNvSpPr>
          <p:nvPr/>
        </p:nvSpPr>
        <p:spPr bwMode="auto">
          <a:xfrm rot="16200000">
            <a:off x="5419822" y="3518805"/>
            <a:ext cx="1260494" cy="153067"/>
          </a:xfrm>
          <a:custGeom>
            <a:avLst/>
            <a:gdLst>
              <a:gd name="T0" fmla="*/ 2147483646 w 893"/>
              <a:gd name="T1" fmla="*/ 2147483646 h 60"/>
              <a:gd name="T2" fmla="*/ 2147483646 w 893"/>
              <a:gd name="T3" fmla="*/ 2147483646 h 60"/>
              <a:gd name="T4" fmla="*/ 2147483646 w 893"/>
              <a:gd name="T5" fmla="*/ 2147483646 h 60"/>
              <a:gd name="T6" fmla="*/ 2147483646 w 893"/>
              <a:gd name="T7" fmla="*/ 2147483646 h 60"/>
              <a:gd name="T8" fmla="*/ 2147483646 w 893"/>
              <a:gd name="T9" fmla="*/ 0 h 60"/>
              <a:gd name="T10" fmla="*/ 2147483646 w 893"/>
              <a:gd name="T11" fmla="*/ 2147483646 h 60"/>
              <a:gd name="T12" fmla="*/ 2147483646 w 893"/>
              <a:gd name="T13" fmla="*/ 2147483646 h 60"/>
              <a:gd name="T14" fmla="*/ 2147483646 w 893"/>
              <a:gd name="T15" fmla="*/ 2147483646 h 60"/>
              <a:gd name="T16" fmla="*/ 2147483646 w 893"/>
              <a:gd name="T17" fmla="*/ 2147483646 h 60"/>
              <a:gd name="T18" fmla="*/ 2147483646 w 893"/>
              <a:gd name="T19" fmla="*/ 2147483646 h 60"/>
              <a:gd name="T20" fmla="*/ 2147483646 w 893"/>
              <a:gd name="T21" fmla="*/ 2147483646 h 60"/>
              <a:gd name="T22" fmla="*/ 2147483646 w 893"/>
              <a:gd name="T23" fmla="*/ 2147483646 h 60"/>
              <a:gd name="T24" fmla="*/ 2147483646 w 893"/>
              <a:gd name="T25" fmla="*/ 2147483646 h 60"/>
              <a:gd name="T26" fmla="*/ 2147483646 w 893"/>
              <a:gd name="T27" fmla="*/ 2147483646 h 60"/>
              <a:gd name="T28" fmla="*/ 2147483646 w 893"/>
              <a:gd name="T29" fmla="*/ 2147483646 h 60"/>
              <a:gd name="T30" fmla="*/ 2147483646 w 893"/>
              <a:gd name="T31" fmla="*/ 2147483646 h 60"/>
              <a:gd name="T32" fmla="*/ 2147483646 w 893"/>
              <a:gd name="T33" fmla="*/ 2147483646 h 60"/>
              <a:gd name="T34" fmla="*/ 2147483646 w 893"/>
              <a:gd name="T35" fmla="*/ 0 h 60"/>
              <a:gd name="T36" fmla="*/ 2147483646 w 893"/>
              <a:gd name="T37" fmla="*/ 2147483646 h 60"/>
              <a:gd name="T38" fmla="*/ 2147483646 w 893"/>
              <a:gd name="T39" fmla="*/ 2147483646 h 60"/>
              <a:gd name="T40" fmla="*/ 2147483646 w 893"/>
              <a:gd name="T41" fmla="*/ 2147483646 h 60"/>
              <a:gd name="T42" fmla="*/ 2147483646 w 893"/>
              <a:gd name="T43" fmla="*/ 2147483646 h 60"/>
              <a:gd name="T44" fmla="*/ 2147483646 w 893"/>
              <a:gd name="T45" fmla="*/ 2147483646 h 60"/>
              <a:gd name="T46" fmla="*/ 2147483646 w 893"/>
              <a:gd name="T47" fmla="*/ 0 h 60"/>
              <a:gd name="T48" fmla="*/ 2147483646 w 893"/>
              <a:gd name="T49" fmla="*/ 2147483646 h 60"/>
              <a:gd name="T50" fmla="*/ 2147483646 w 893"/>
              <a:gd name="T51" fmla="*/ 2147483646 h 60"/>
              <a:gd name="T52" fmla="*/ 2147483646 w 893"/>
              <a:gd name="T53" fmla="*/ 2147483646 h 60"/>
              <a:gd name="T54" fmla="*/ 2147483646 w 893"/>
              <a:gd name="T55" fmla="*/ 2147483646 h 60"/>
              <a:gd name="T56" fmla="*/ 2147483646 w 893"/>
              <a:gd name="T57" fmla="*/ 2147483646 h 60"/>
              <a:gd name="T58" fmla="*/ 2147483646 w 893"/>
              <a:gd name="T59" fmla="*/ 2147483646 h 60"/>
              <a:gd name="T60" fmla="*/ 2147483646 w 893"/>
              <a:gd name="T61" fmla="*/ 2147483646 h 60"/>
              <a:gd name="T62" fmla="*/ 2147483646 w 893"/>
              <a:gd name="T63" fmla="*/ 2147483646 h 60"/>
              <a:gd name="T64" fmla="*/ 2147483646 w 893"/>
              <a:gd name="T65" fmla="*/ 2147483646 h 60"/>
              <a:gd name="T66" fmla="*/ 2147483646 w 893"/>
              <a:gd name="T67" fmla="*/ 2147483646 h 60"/>
              <a:gd name="T68" fmla="*/ 2147483646 w 893"/>
              <a:gd name="T69" fmla="*/ 2147483646 h 60"/>
              <a:gd name="T70" fmla="*/ 2147483646 w 893"/>
              <a:gd name="T71" fmla="*/ 2147483646 h 60"/>
              <a:gd name="T72" fmla="*/ 2147483646 w 893"/>
              <a:gd name="T73" fmla="*/ 0 h 60"/>
              <a:gd name="T74" fmla="*/ 2147483646 w 893"/>
              <a:gd name="T75" fmla="*/ 2147483646 h 60"/>
              <a:gd name="T76" fmla="*/ 2147483646 w 893"/>
              <a:gd name="T77" fmla="*/ 2147483646 h 60"/>
              <a:gd name="T78" fmla="*/ 2147483646 w 893"/>
              <a:gd name="T79" fmla="*/ 2147483646 h 60"/>
              <a:gd name="T80" fmla="*/ 2147483646 w 893"/>
              <a:gd name="T81" fmla="*/ 2147483646 h 60"/>
              <a:gd name="T82" fmla="*/ 2147483646 w 893"/>
              <a:gd name="T83" fmla="*/ 2147483646 h 60"/>
              <a:gd name="T84" fmla="*/ 2147483646 w 893"/>
              <a:gd name="T85" fmla="*/ 2147483646 h 60"/>
              <a:gd name="T86" fmla="*/ 2147483646 w 893"/>
              <a:gd name="T87" fmla="*/ 2147483646 h 60"/>
              <a:gd name="T88" fmla="*/ 2147483646 w 893"/>
              <a:gd name="T89" fmla="*/ 2147483646 h 60"/>
              <a:gd name="T90" fmla="*/ 2147483646 w 893"/>
              <a:gd name="T91" fmla="*/ 2147483646 h 60"/>
              <a:gd name="T92" fmla="*/ 2147483646 w 893"/>
              <a:gd name="T93" fmla="*/ 2147483646 h 60"/>
              <a:gd name="T94" fmla="*/ 2147483646 w 893"/>
              <a:gd name="T95" fmla="*/ 2147483646 h 60"/>
              <a:gd name="T96" fmla="*/ 2147483646 w 893"/>
              <a:gd name="T97" fmla="*/ 2147483646 h 60"/>
              <a:gd name="T98" fmla="*/ 2147483646 w 893"/>
              <a:gd name="T99" fmla="*/ 0 h 60"/>
              <a:gd name="T100" fmla="*/ 2147483646 w 893"/>
              <a:gd name="T101" fmla="*/ 2147483646 h 60"/>
              <a:gd name="T102" fmla="*/ 2147483646 w 893"/>
              <a:gd name="T103" fmla="*/ 2147483646 h 60"/>
              <a:gd name="T104" fmla="*/ 2147483646 w 893"/>
              <a:gd name="T105" fmla="*/ 2147483646 h 60"/>
              <a:gd name="T106" fmla="*/ 2147483646 w 893"/>
              <a:gd name="T107" fmla="*/ 2147483646 h 60"/>
              <a:gd name="T108" fmla="*/ 2147483646 w 893"/>
              <a:gd name="T109" fmla="*/ 2147483646 h 60"/>
              <a:gd name="T110" fmla="*/ 2147483646 w 893"/>
              <a:gd name="T111" fmla="*/ 0 h 60"/>
              <a:gd name="T112" fmla="*/ 2147483646 w 893"/>
              <a:gd name="T113" fmla="*/ 214748364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3"/>
              <a:gd name="T172" fmla="*/ 0 h 60"/>
              <a:gd name="T173" fmla="*/ 893 w 893"/>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3" h="60">
                <a:moveTo>
                  <a:pt x="0" y="30"/>
                </a:moveTo>
                <a:lnTo>
                  <a:pt x="4" y="37"/>
                </a:lnTo>
                <a:lnTo>
                  <a:pt x="8" y="43"/>
                </a:lnTo>
                <a:lnTo>
                  <a:pt x="11" y="48"/>
                </a:lnTo>
                <a:lnTo>
                  <a:pt x="14" y="52"/>
                </a:lnTo>
                <a:lnTo>
                  <a:pt x="17" y="55"/>
                </a:lnTo>
                <a:lnTo>
                  <a:pt x="20" y="58"/>
                </a:lnTo>
                <a:lnTo>
                  <a:pt x="22" y="59"/>
                </a:lnTo>
                <a:lnTo>
                  <a:pt x="25" y="60"/>
                </a:lnTo>
                <a:lnTo>
                  <a:pt x="27" y="59"/>
                </a:lnTo>
                <a:lnTo>
                  <a:pt x="30" y="58"/>
                </a:lnTo>
                <a:lnTo>
                  <a:pt x="33" y="55"/>
                </a:lnTo>
                <a:lnTo>
                  <a:pt x="36" y="52"/>
                </a:lnTo>
                <a:lnTo>
                  <a:pt x="39" y="48"/>
                </a:lnTo>
                <a:lnTo>
                  <a:pt x="42" y="43"/>
                </a:lnTo>
                <a:lnTo>
                  <a:pt x="46" y="37"/>
                </a:lnTo>
                <a:lnTo>
                  <a:pt x="50" y="30"/>
                </a:lnTo>
                <a:lnTo>
                  <a:pt x="54" y="23"/>
                </a:lnTo>
                <a:lnTo>
                  <a:pt x="57" y="17"/>
                </a:lnTo>
                <a:lnTo>
                  <a:pt x="61" y="11"/>
                </a:lnTo>
                <a:lnTo>
                  <a:pt x="64" y="7"/>
                </a:lnTo>
                <a:lnTo>
                  <a:pt x="67" y="4"/>
                </a:lnTo>
                <a:lnTo>
                  <a:pt x="69" y="2"/>
                </a:lnTo>
                <a:lnTo>
                  <a:pt x="72" y="0"/>
                </a:lnTo>
                <a:lnTo>
                  <a:pt x="74" y="0"/>
                </a:lnTo>
                <a:lnTo>
                  <a:pt x="77" y="0"/>
                </a:lnTo>
                <a:lnTo>
                  <a:pt x="80" y="2"/>
                </a:lnTo>
                <a:lnTo>
                  <a:pt x="82" y="4"/>
                </a:lnTo>
                <a:lnTo>
                  <a:pt x="85" y="7"/>
                </a:lnTo>
                <a:lnTo>
                  <a:pt x="88" y="11"/>
                </a:lnTo>
                <a:lnTo>
                  <a:pt x="92" y="17"/>
                </a:lnTo>
                <a:lnTo>
                  <a:pt x="95" y="23"/>
                </a:lnTo>
                <a:lnTo>
                  <a:pt x="99" y="30"/>
                </a:lnTo>
                <a:lnTo>
                  <a:pt x="103" y="37"/>
                </a:lnTo>
                <a:lnTo>
                  <a:pt x="107" y="43"/>
                </a:lnTo>
                <a:lnTo>
                  <a:pt x="110" y="48"/>
                </a:lnTo>
                <a:lnTo>
                  <a:pt x="113" y="52"/>
                </a:lnTo>
                <a:lnTo>
                  <a:pt x="116" y="55"/>
                </a:lnTo>
                <a:lnTo>
                  <a:pt x="119" y="58"/>
                </a:lnTo>
                <a:lnTo>
                  <a:pt x="122" y="59"/>
                </a:lnTo>
                <a:lnTo>
                  <a:pt x="124" y="60"/>
                </a:lnTo>
                <a:lnTo>
                  <a:pt x="127" y="59"/>
                </a:lnTo>
                <a:lnTo>
                  <a:pt x="129" y="58"/>
                </a:lnTo>
                <a:lnTo>
                  <a:pt x="132" y="55"/>
                </a:lnTo>
                <a:lnTo>
                  <a:pt x="135" y="52"/>
                </a:lnTo>
                <a:lnTo>
                  <a:pt x="138" y="48"/>
                </a:lnTo>
                <a:lnTo>
                  <a:pt x="141" y="43"/>
                </a:lnTo>
                <a:lnTo>
                  <a:pt x="145" y="37"/>
                </a:lnTo>
                <a:lnTo>
                  <a:pt x="149" y="30"/>
                </a:lnTo>
                <a:lnTo>
                  <a:pt x="153" y="23"/>
                </a:lnTo>
                <a:lnTo>
                  <a:pt x="157" y="17"/>
                </a:lnTo>
                <a:lnTo>
                  <a:pt x="160" y="11"/>
                </a:lnTo>
                <a:lnTo>
                  <a:pt x="163" y="7"/>
                </a:lnTo>
                <a:lnTo>
                  <a:pt x="166" y="4"/>
                </a:lnTo>
                <a:lnTo>
                  <a:pt x="169" y="2"/>
                </a:lnTo>
                <a:lnTo>
                  <a:pt x="171" y="0"/>
                </a:lnTo>
                <a:lnTo>
                  <a:pt x="174" y="0"/>
                </a:lnTo>
                <a:lnTo>
                  <a:pt x="176" y="0"/>
                </a:lnTo>
                <a:lnTo>
                  <a:pt x="179" y="2"/>
                </a:lnTo>
                <a:lnTo>
                  <a:pt x="182" y="4"/>
                </a:lnTo>
                <a:lnTo>
                  <a:pt x="184" y="7"/>
                </a:lnTo>
                <a:lnTo>
                  <a:pt x="188" y="11"/>
                </a:lnTo>
                <a:lnTo>
                  <a:pt x="191" y="17"/>
                </a:lnTo>
                <a:lnTo>
                  <a:pt x="195" y="23"/>
                </a:lnTo>
                <a:lnTo>
                  <a:pt x="199" y="30"/>
                </a:lnTo>
                <a:lnTo>
                  <a:pt x="203" y="37"/>
                </a:lnTo>
                <a:lnTo>
                  <a:pt x="206" y="43"/>
                </a:lnTo>
                <a:lnTo>
                  <a:pt x="209" y="48"/>
                </a:lnTo>
                <a:lnTo>
                  <a:pt x="213" y="52"/>
                </a:lnTo>
                <a:lnTo>
                  <a:pt x="215" y="55"/>
                </a:lnTo>
                <a:lnTo>
                  <a:pt x="218" y="58"/>
                </a:lnTo>
                <a:lnTo>
                  <a:pt x="221" y="59"/>
                </a:lnTo>
                <a:lnTo>
                  <a:pt x="223" y="60"/>
                </a:lnTo>
                <a:lnTo>
                  <a:pt x="226" y="59"/>
                </a:lnTo>
                <a:lnTo>
                  <a:pt x="229" y="58"/>
                </a:lnTo>
                <a:lnTo>
                  <a:pt x="231" y="55"/>
                </a:lnTo>
                <a:lnTo>
                  <a:pt x="234" y="52"/>
                </a:lnTo>
                <a:lnTo>
                  <a:pt x="237" y="48"/>
                </a:lnTo>
                <a:lnTo>
                  <a:pt x="241" y="43"/>
                </a:lnTo>
                <a:lnTo>
                  <a:pt x="244" y="37"/>
                </a:lnTo>
                <a:lnTo>
                  <a:pt x="248" y="30"/>
                </a:lnTo>
                <a:lnTo>
                  <a:pt x="252" y="23"/>
                </a:lnTo>
                <a:lnTo>
                  <a:pt x="256" y="17"/>
                </a:lnTo>
                <a:lnTo>
                  <a:pt x="259" y="11"/>
                </a:lnTo>
                <a:lnTo>
                  <a:pt x="262" y="7"/>
                </a:lnTo>
                <a:lnTo>
                  <a:pt x="265" y="4"/>
                </a:lnTo>
                <a:lnTo>
                  <a:pt x="268" y="2"/>
                </a:lnTo>
                <a:lnTo>
                  <a:pt x="270" y="0"/>
                </a:lnTo>
                <a:lnTo>
                  <a:pt x="273" y="0"/>
                </a:lnTo>
                <a:lnTo>
                  <a:pt x="276" y="0"/>
                </a:lnTo>
                <a:lnTo>
                  <a:pt x="278" y="2"/>
                </a:lnTo>
                <a:lnTo>
                  <a:pt x="281" y="4"/>
                </a:lnTo>
                <a:lnTo>
                  <a:pt x="284" y="7"/>
                </a:lnTo>
                <a:lnTo>
                  <a:pt x="287" y="11"/>
                </a:lnTo>
                <a:lnTo>
                  <a:pt x="290" y="17"/>
                </a:lnTo>
                <a:lnTo>
                  <a:pt x="294" y="23"/>
                </a:lnTo>
                <a:lnTo>
                  <a:pt x="298" y="30"/>
                </a:lnTo>
                <a:lnTo>
                  <a:pt x="302" y="37"/>
                </a:lnTo>
                <a:lnTo>
                  <a:pt x="305" y="43"/>
                </a:lnTo>
                <a:lnTo>
                  <a:pt x="309" y="48"/>
                </a:lnTo>
                <a:lnTo>
                  <a:pt x="312" y="52"/>
                </a:lnTo>
                <a:lnTo>
                  <a:pt x="315" y="55"/>
                </a:lnTo>
                <a:lnTo>
                  <a:pt x="317" y="58"/>
                </a:lnTo>
                <a:lnTo>
                  <a:pt x="320" y="59"/>
                </a:lnTo>
                <a:lnTo>
                  <a:pt x="323" y="60"/>
                </a:lnTo>
                <a:lnTo>
                  <a:pt x="325" y="59"/>
                </a:lnTo>
                <a:lnTo>
                  <a:pt x="328" y="58"/>
                </a:lnTo>
                <a:lnTo>
                  <a:pt x="330" y="55"/>
                </a:lnTo>
                <a:lnTo>
                  <a:pt x="333" y="52"/>
                </a:lnTo>
                <a:lnTo>
                  <a:pt x="336" y="48"/>
                </a:lnTo>
                <a:lnTo>
                  <a:pt x="340" y="43"/>
                </a:lnTo>
                <a:lnTo>
                  <a:pt x="343" y="37"/>
                </a:lnTo>
                <a:lnTo>
                  <a:pt x="347" y="30"/>
                </a:lnTo>
                <a:lnTo>
                  <a:pt x="351" y="23"/>
                </a:lnTo>
                <a:lnTo>
                  <a:pt x="355" y="17"/>
                </a:lnTo>
                <a:lnTo>
                  <a:pt x="358" y="11"/>
                </a:lnTo>
                <a:lnTo>
                  <a:pt x="361" y="7"/>
                </a:lnTo>
                <a:lnTo>
                  <a:pt x="364" y="4"/>
                </a:lnTo>
                <a:lnTo>
                  <a:pt x="367" y="2"/>
                </a:lnTo>
                <a:lnTo>
                  <a:pt x="370" y="0"/>
                </a:lnTo>
                <a:lnTo>
                  <a:pt x="372" y="0"/>
                </a:lnTo>
                <a:lnTo>
                  <a:pt x="375" y="0"/>
                </a:lnTo>
                <a:lnTo>
                  <a:pt x="377" y="2"/>
                </a:lnTo>
                <a:lnTo>
                  <a:pt x="380" y="4"/>
                </a:lnTo>
                <a:lnTo>
                  <a:pt x="383" y="7"/>
                </a:lnTo>
                <a:lnTo>
                  <a:pt x="386" y="11"/>
                </a:lnTo>
                <a:lnTo>
                  <a:pt x="389" y="17"/>
                </a:lnTo>
                <a:lnTo>
                  <a:pt x="393" y="23"/>
                </a:lnTo>
                <a:lnTo>
                  <a:pt x="397" y="30"/>
                </a:lnTo>
                <a:lnTo>
                  <a:pt x="401" y="37"/>
                </a:lnTo>
                <a:lnTo>
                  <a:pt x="405" y="43"/>
                </a:lnTo>
                <a:lnTo>
                  <a:pt x="408" y="48"/>
                </a:lnTo>
                <a:lnTo>
                  <a:pt x="411" y="52"/>
                </a:lnTo>
                <a:lnTo>
                  <a:pt x="414" y="55"/>
                </a:lnTo>
                <a:lnTo>
                  <a:pt x="417" y="58"/>
                </a:lnTo>
                <a:lnTo>
                  <a:pt x="419" y="59"/>
                </a:lnTo>
                <a:lnTo>
                  <a:pt x="422" y="60"/>
                </a:lnTo>
                <a:lnTo>
                  <a:pt x="424" y="59"/>
                </a:lnTo>
                <a:lnTo>
                  <a:pt x="427" y="58"/>
                </a:lnTo>
                <a:lnTo>
                  <a:pt x="430" y="55"/>
                </a:lnTo>
                <a:lnTo>
                  <a:pt x="433" y="52"/>
                </a:lnTo>
                <a:lnTo>
                  <a:pt x="436" y="48"/>
                </a:lnTo>
                <a:lnTo>
                  <a:pt x="439" y="43"/>
                </a:lnTo>
                <a:lnTo>
                  <a:pt x="443" y="37"/>
                </a:lnTo>
                <a:lnTo>
                  <a:pt x="447" y="30"/>
                </a:lnTo>
                <a:lnTo>
                  <a:pt x="451" y="23"/>
                </a:lnTo>
                <a:lnTo>
                  <a:pt x="454" y="17"/>
                </a:lnTo>
                <a:lnTo>
                  <a:pt x="458" y="11"/>
                </a:lnTo>
                <a:lnTo>
                  <a:pt x="461" y="7"/>
                </a:lnTo>
                <a:lnTo>
                  <a:pt x="464" y="4"/>
                </a:lnTo>
                <a:lnTo>
                  <a:pt x="466" y="2"/>
                </a:lnTo>
                <a:lnTo>
                  <a:pt x="469" y="0"/>
                </a:lnTo>
                <a:lnTo>
                  <a:pt x="471" y="0"/>
                </a:lnTo>
                <a:lnTo>
                  <a:pt x="474" y="0"/>
                </a:lnTo>
                <a:lnTo>
                  <a:pt x="477" y="2"/>
                </a:lnTo>
                <a:lnTo>
                  <a:pt x="479" y="4"/>
                </a:lnTo>
                <a:lnTo>
                  <a:pt x="482" y="7"/>
                </a:lnTo>
                <a:lnTo>
                  <a:pt x="485" y="11"/>
                </a:lnTo>
                <a:lnTo>
                  <a:pt x="489" y="17"/>
                </a:lnTo>
                <a:lnTo>
                  <a:pt x="492" y="23"/>
                </a:lnTo>
                <a:lnTo>
                  <a:pt x="496" y="30"/>
                </a:lnTo>
                <a:lnTo>
                  <a:pt x="500" y="37"/>
                </a:lnTo>
                <a:lnTo>
                  <a:pt x="504" y="43"/>
                </a:lnTo>
                <a:lnTo>
                  <a:pt x="507" y="48"/>
                </a:lnTo>
                <a:lnTo>
                  <a:pt x="510" y="52"/>
                </a:lnTo>
                <a:lnTo>
                  <a:pt x="513" y="55"/>
                </a:lnTo>
                <a:lnTo>
                  <a:pt x="516" y="58"/>
                </a:lnTo>
                <a:lnTo>
                  <a:pt x="519" y="59"/>
                </a:lnTo>
                <a:lnTo>
                  <a:pt x="521" y="60"/>
                </a:lnTo>
                <a:lnTo>
                  <a:pt x="524" y="59"/>
                </a:lnTo>
                <a:lnTo>
                  <a:pt x="526" y="58"/>
                </a:lnTo>
                <a:lnTo>
                  <a:pt x="529" y="55"/>
                </a:lnTo>
                <a:lnTo>
                  <a:pt x="532" y="52"/>
                </a:lnTo>
                <a:lnTo>
                  <a:pt x="535" y="48"/>
                </a:lnTo>
                <a:lnTo>
                  <a:pt x="538" y="43"/>
                </a:lnTo>
                <a:lnTo>
                  <a:pt x="542" y="37"/>
                </a:lnTo>
                <a:lnTo>
                  <a:pt x="546" y="30"/>
                </a:lnTo>
                <a:lnTo>
                  <a:pt x="550" y="23"/>
                </a:lnTo>
                <a:lnTo>
                  <a:pt x="554" y="17"/>
                </a:lnTo>
                <a:lnTo>
                  <a:pt x="557" y="11"/>
                </a:lnTo>
                <a:lnTo>
                  <a:pt x="560" y="7"/>
                </a:lnTo>
                <a:lnTo>
                  <a:pt x="563" y="4"/>
                </a:lnTo>
                <a:lnTo>
                  <a:pt x="566" y="2"/>
                </a:lnTo>
                <a:lnTo>
                  <a:pt x="568" y="0"/>
                </a:lnTo>
                <a:lnTo>
                  <a:pt x="571" y="0"/>
                </a:lnTo>
                <a:lnTo>
                  <a:pt x="573" y="0"/>
                </a:lnTo>
                <a:lnTo>
                  <a:pt x="576" y="2"/>
                </a:lnTo>
                <a:lnTo>
                  <a:pt x="579" y="4"/>
                </a:lnTo>
                <a:lnTo>
                  <a:pt x="582" y="7"/>
                </a:lnTo>
                <a:lnTo>
                  <a:pt x="585" y="11"/>
                </a:lnTo>
                <a:lnTo>
                  <a:pt x="588" y="17"/>
                </a:lnTo>
                <a:lnTo>
                  <a:pt x="592" y="23"/>
                </a:lnTo>
                <a:lnTo>
                  <a:pt x="596" y="30"/>
                </a:lnTo>
                <a:lnTo>
                  <a:pt x="600" y="37"/>
                </a:lnTo>
                <a:lnTo>
                  <a:pt x="603" y="43"/>
                </a:lnTo>
                <a:lnTo>
                  <a:pt x="607" y="48"/>
                </a:lnTo>
                <a:lnTo>
                  <a:pt x="610" y="52"/>
                </a:lnTo>
                <a:lnTo>
                  <a:pt x="612" y="55"/>
                </a:lnTo>
                <a:lnTo>
                  <a:pt x="615" y="58"/>
                </a:lnTo>
                <a:lnTo>
                  <a:pt x="618" y="59"/>
                </a:lnTo>
                <a:lnTo>
                  <a:pt x="620" y="60"/>
                </a:lnTo>
                <a:lnTo>
                  <a:pt x="623" y="59"/>
                </a:lnTo>
                <a:lnTo>
                  <a:pt x="626" y="58"/>
                </a:lnTo>
                <a:lnTo>
                  <a:pt x="628" y="55"/>
                </a:lnTo>
                <a:lnTo>
                  <a:pt x="631" y="52"/>
                </a:lnTo>
                <a:lnTo>
                  <a:pt x="634" y="48"/>
                </a:lnTo>
                <a:lnTo>
                  <a:pt x="638" y="43"/>
                </a:lnTo>
                <a:lnTo>
                  <a:pt x="641" y="37"/>
                </a:lnTo>
                <a:lnTo>
                  <a:pt x="645" y="30"/>
                </a:lnTo>
                <a:lnTo>
                  <a:pt x="649" y="23"/>
                </a:lnTo>
                <a:lnTo>
                  <a:pt x="653" y="17"/>
                </a:lnTo>
                <a:lnTo>
                  <a:pt x="656" y="11"/>
                </a:lnTo>
                <a:lnTo>
                  <a:pt x="659" y="7"/>
                </a:lnTo>
                <a:lnTo>
                  <a:pt x="662" y="4"/>
                </a:lnTo>
                <a:lnTo>
                  <a:pt x="665" y="2"/>
                </a:lnTo>
                <a:lnTo>
                  <a:pt x="667" y="0"/>
                </a:lnTo>
                <a:lnTo>
                  <a:pt x="670" y="0"/>
                </a:lnTo>
                <a:lnTo>
                  <a:pt x="673" y="0"/>
                </a:lnTo>
                <a:lnTo>
                  <a:pt x="675" y="2"/>
                </a:lnTo>
                <a:lnTo>
                  <a:pt x="678" y="4"/>
                </a:lnTo>
                <a:lnTo>
                  <a:pt x="681" y="7"/>
                </a:lnTo>
                <a:lnTo>
                  <a:pt x="684" y="11"/>
                </a:lnTo>
                <a:lnTo>
                  <a:pt x="687" y="17"/>
                </a:lnTo>
                <a:lnTo>
                  <a:pt x="691" y="23"/>
                </a:lnTo>
                <a:lnTo>
                  <a:pt x="695" y="30"/>
                </a:lnTo>
                <a:lnTo>
                  <a:pt x="699" y="37"/>
                </a:lnTo>
                <a:lnTo>
                  <a:pt x="702" y="43"/>
                </a:lnTo>
                <a:lnTo>
                  <a:pt x="706" y="48"/>
                </a:lnTo>
                <a:lnTo>
                  <a:pt x="709" y="52"/>
                </a:lnTo>
                <a:lnTo>
                  <a:pt x="712" y="55"/>
                </a:lnTo>
                <a:lnTo>
                  <a:pt x="714" y="58"/>
                </a:lnTo>
                <a:lnTo>
                  <a:pt x="717" y="59"/>
                </a:lnTo>
                <a:lnTo>
                  <a:pt x="720" y="60"/>
                </a:lnTo>
                <a:lnTo>
                  <a:pt x="722" y="59"/>
                </a:lnTo>
                <a:lnTo>
                  <a:pt x="725" y="58"/>
                </a:lnTo>
                <a:lnTo>
                  <a:pt x="728" y="55"/>
                </a:lnTo>
                <a:lnTo>
                  <a:pt x="730" y="52"/>
                </a:lnTo>
                <a:lnTo>
                  <a:pt x="733" y="48"/>
                </a:lnTo>
                <a:lnTo>
                  <a:pt x="737" y="43"/>
                </a:lnTo>
                <a:lnTo>
                  <a:pt x="740" y="37"/>
                </a:lnTo>
                <a:lnTo>
                  <a:pt x="744" y="30"/>
                </a:lnTo>
                <a:lnTo>
                  <a:pt x="748" y="23"/>
                </a:lnTo>
                <a:lnTo>
                  <a:pt x="752" y="17"/>
                </a:lnTo>
                <a:lnTo>
                  <a:pt x="755" y="11"/>
                </a:lnTo>
                <a:lnTo>
                  <a:pt x="758" y="7"/>
                </a:lnTo>
                <a:lnTo>
                  <a:pt x="761" y="4"/>
                </a:lnTo>
                <a:lnTo>
                  <a:pt x="764" y="2"/>
                </a:lnTo>
                <a:lnTo>
                  <a:pt x="767" y="0"/>
                </a:lnTo>
                <a:lnTo>
                  <a:pt x="769" y="0"/>
                </a:lnTo>
                <a:lnTo>
                  <a:pt x="772" y="0"/>
                </a:lnTo>
                <a:lnTo>
                  <a:pt x="774" y="2"/>
                </a:lnTo>
                <a:lnTo>
                  <a:pt x="777" y="4"/>
                </a:lnTo>
                <a:lnTo>
                  <a:pt x="780" y="7"/>
                </a:lnTo>
                <a:lnTo>
                  <a:pt x="783" y="11"/>
                </a:lnTo>
                <a:lnTo>
                  <a:pt x="786" y="17"/>
                </a:lnTo>
                <a:lnTo>
                  <a:pt x="790" y="23"/>
                </a:lnTo>
                <a:lnTo>
                  <a:pt x="794" y="30"/>
                </a:lnTo>
                <a:lnTo>
                  <a:pt x="798" y="37"/>
                </a:lnTo>
                <a:lnTo>
                  <a:pt x="802" y="43"/>
                </a:lnTo>
                <a:lnTo>
                  <a:pt x="805" y="48"/>
                </a:lnTo>
                <a:lnTo>
                  <a:pt x="808" y="52"/>
                </a:lnTo>
                <a:lnTo>
                  <a:pt x="811" y="55"/>
                </a:lnTo>
                <a:lnTo>
                  <a:pt x="814" y="58"/>
                </a:lnTo>
                <a:lnTo>
                  <a:pt x="816" y="59"/>
                </a:lnTo>
                <a:lnTo>
                  <a:pt x="819" y="60"/>
                </a:lnTo>
                <a:lnTo>
                  <a:pt x="821" y="59"/>
                </a:lnTo>
                <a:lnTo>
                  <a:pt x="824" y="58"/>
                </a:lnTo>
                <a:lnTo>
                  <a:pt x="827" y="55"/>
                </a:lnTo>
                <a:lnTo>
                  <a:pt x="830" y="52"/>
                </a:lnTo>
                <a:lnTo>
                  <a:pt x="833" y="48"/>
                </a:lnTo>
                <a:lnTo>
                  <a:pt x="836" y="43"/>
                </a:lnTo>
                <a:lnTo>
                  <a:pt x="840" y="37"/>
                </a:lnTo>
                <a:lnTo>
                  <a:pt x="844" y="30"/>
                </a:lnTo>
                <a:lnTo>
                  <a:pt x="848" y="23"/>
                </a:lnTo>
                <a:lnTo>
                  <a:pt x="851" y="17"/>
                </a:lnTo>
                <a:lnTo>
                  <a:pt x="855" y="11"/>
                </a:lnTo>
                <a:lnTo>
                  <a:pt x="858" y="7"/>
                </a:lnTo>
                <a:lnTo>
                  <a:pt x="861" y="4"/>
                </a:lnTo>
                <a:lnTo>
                  <a:pt x="863" y="2"/>
                </a:lnTo>
                <a:lnTo>
                  <a:pt x="866" y="0"/>
                </a:lnTo>
                <a:lnTo>
                  <a:pt x="869" y="0"/>
                </a:lnTo>
                <a:lnTo>
                  <a:pt x="871" y="0"/>
                </a:lnTo>
                <a:lnTo>
                  <a:pt x="874" y="2"/>
                </a:lnTo>
                <a:lnTo>
                  <a:pt x="876" y="4"/>
                </a:lnTo>
                <a:lnTo>
                  <a:pt x="879" y="7"/>
                </a:lnTo>
                <a:lnTo>
                  <a:pt x="882" y="11"/>
                </a:lnTo>
                <a:lnTo>
                  <a:pt x="886" y="17"/>
                </a:lnTo>
                <a:lnTo>
                  <a:pt x="889" y="23"/>
                </a:lnTo>
                <a:lnTo>
                  <a:pt x="893" y="3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 name="TextBox 26">
            <a:extLst>
              <a:ext uri="{FF2B5EF4-FFF2-40B4-BE49-F238E27FC236}">
                <a16:creationId xmlns:a16="http://schemas.microsoft.com/office/drawing/2014/main" id="{2CBC7DE6-92BE-E8E8-4D80-745C4B8F3027}"/>
              </a:ext>
            </a:extLst>
          </p:cNvPr>
          <p:cNvSpPr txBox="1">
            <a:spLocks noChangeArrowheads="1"/>
          </p:cNvSpPr>
          <p:nvPr/>
        </p:nvSpPr>
        <p:spPr bwMode="auto">
          <a:xfrm>
            <a:off x="4636099" y="179477"/>
            <a:ext cx="269656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a:lnSpc>
                <a:spcPct val="100000"/>
              </a:lnSpc>
              <a:spcBef>
                <a:spcPct val="0"/>
              </a:spcBef>
              <a:buNone/>
            </a:pPr>
            <a:r>
              <a:rPr lang="en-US" altLang="en-US" sz="2000" dirty="0">
                <a:solidFill>
                  <a:schemeClr val="tx1"/>
                </a:solidFill>
                <a:latin typeface="Georgia" panose="02040502050405020303" pitchFamily="18" charset="0"/>
                <a:cs typeface="Calibri" panose="020F0502020204030204" pitchFamily="34" charset="0"/>
              </a:rPr>
              <a:t>Air at 68</a:t>
            </a:r>
            <a:r>
              <a:rPr lang="en-US" sz="2000" dirty="0">
                <a:latin typeface="Georgia" panose="02040502050405020303" pitchFamily="18" charset="0"/>
              </a:rPr>
              <a:t> °F, </a:t>
            </a:r>
            <a:r>
              <a:rPr lang="en-US" sz="2000" dirty="0">
                <a:solidFill>
                  <a:schemeClr val="accent1"/>
                </a:solidFill>
                <a:latin typeface="Georgia" panose="02040502050405020303" pitchFamily="18" charset="0"/>
              </a:rPr>
              <a:t>90% Humidity </a:t>
            </a:r>
            <a:endParaRPr lang="en-US" altLang="en-US" sz="2000" dirty="0">
              <a:solidFill>
                <a:schemeClr val="accent1"/>
              </a:solidFill>
              <a:latin typeface="Georgia" panose="02040502050405020303" pitchFamily="18" charset="0"/>
              <a:cs typeface="Calibri" panose="020F0502020204030204" pitchFamily="34" charset="0"/>
            </a:endParaRPr>
          </a:p>
          <a:p>
            <a:pPr algn="ctr">
              <a:lnSpc>
                <a:spcPct val="100000"/>
              </a:lnSpc>
              <a:spcBef>
                <a:spcPct val="0"/>
              </a:spcBef>
              <a:buNone/>
            </a:pPr>
            <a:r>
              <a:rPr lang="en-US" sz="2000" dirty="0">
                <a:latin typeface="Georgia" panose="02040502050405020303" pitchFamily="18" charset="0"/>
              </a:rPr>
              <a:t>4*10</a:t>
            </a:r>
            <a:r>
              <a:rPr lang="en-US" sz="2000" baseline="30000" dirty="0">
                <a:latin typeface="Georgia" panose="02040502050405020303" pitchFamily="18" charset="0"/>
              </a:rPr>
              <a:t>4</a:t>
            </a:r>
            <a:r>
              <a:rPr lang="en-US" sz="2000" dirty="0">
                <a:latin typeface="Georgia" panose="02040502050405020303" pitchFamily="18" charset="0"/>
              </a:rPr>
              <a:t> m</a:t>
            </a:r>
            <a:r>
              <a:rPr lang="en-US" sz="2000" baseline="30000" dirty="0">
                <a:latin typeface="Georgia" panose="02040502050405020303" pitchFamily="18" charset="0"/>
              </a:rPr>
              <a:t>3</a:t>
            </a:r>
            <a:r>
              <a:rPr lang="en-US" sz="2000" dirty="0">
                <a:latin typeface="Georgia" panose="02040502050405020303" pitchFamily="18" charset="0"/>
              </a:rPr>
              <a:t>/min</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21" name="TextBox 20">
            <a:extLst>
              <a:ext uri="{FF2B5EF4-FFF2-40B4-BE49-F238E27FC236}">
                <a16:creationId xmlns:a16="http://schemas.microsoft.com/office/drawing/2014/main" id="{2E833B62-F2F0-3E4B-0D75-4FB924BEA431}"/>
              </a:ext>
            </a:extLst>
          </p:cNvPr>
          <p:cNvSpPr txBox="1"/>
          <p:nvPr/>
        </p:nvSpPr>
        <p:spPr>
          <a:xfrm>
            <a:off x="6317740" y="2246638"/>
            <a:ext cx="1380300" cy="461665"/>
          </a:xfrm>
          <a:prstGeom prst="rect">
            <a:avLst/>
          </a:prstGeom>
          <a:noFill/>
        </p:spPr>
        <p:txBody>
          <a:bodyPr wrap="square" rtlCol="0">
            <a:spAutoFit/>
          </a:bodyPr>
          <a:lstStyle/>
          <a:p>
            <a:r>
              <a:rPr lang="en-US" sz="2400" b="1" i="1" dirty="0" err="1"/>
              <a:t>q</a:t>
            </a:r>
            <a:r>
              <a:rPr lang="en-US" sz="2400" b="1" i="1" baseline="-25000" dirty="0" err="1"/>
              <a:t>condense</a:t>
            </a:r>
            <a:r>
              <a:rPr lang="en-US" sz="2400" b="1" i="1" baseline="-25000" dirty="0"/>
              <a:t> </a:t>
            </a:r>
            <a:endParaRPr lang="en-US" sz="2400" b="1" i="1" dirty="0"/>
          </a:p>
        </p:txBody>
      </p:sp>
      <p:sp>
        <p:nvSpPr>
          <p:cNvPr id="22" name="TextBox 21">
            <a:extLst>
              <a:ext uri="{FF2B5EF4-FFF2-40B4-BE49-F238E27FC236}">
                <a16:creationId xmlns:a16="http://schemas.microsoft.com/office/drawing/2014/main" id="{27F198F8-C26D-2995-82E8-1BB29E15242A}"/>
              </a:ext>
            </a:extLst>
          </p:cNvPr>
          <p:cNvSpPr txBox="1"/>
          <p:nvPr/>
        </p:nvSpPr>
        <p:spPr>
          <a:xfrm>
            <a:off x="4835395" y="2222818"/>
            <a:ext cx="1380300" cy="461665"/>
          </a:xfrm>
          <a:prstGeom prst="rect">
            <a:avLst/>
          </a:prstGeom>
          <a:noFill/>
        </p:spPr>
        <p:txBody>
          <a:bodyPr wrap="square" rtlCol="0">
            <a:spAutoFit/>
          </a:bodyPr>
          <a:lstStyle/>
          <a:p>
            <a:r>
              <a:rPr lang="en-US" sz="2400" b="1" i="1" dirty="0"/>
              <a:t>q</a:t>
            </a:r>
            <a:r>
              <a:rPr lang="en-US" sz="2400" b="1" i="1" baseline="-25000" dirty="0"/>
              <a:t>cool</a:t>
            </a:r>
            <a:endParaRPr lang="en-US" sz="2400" b="1" i="1" dirty="0"/>
          </a:p>
        </p:txBody>
      </p:sp>
      <p:sp>
        <p:nvSpPr>
          <p:cNvPr id="23" name="TextBox 22">
            <a:extLst>
              <a:ext uri="{FF2B5EF4-FFF2-40B4-BE49-F238E27FC236}">
                <a16:creationId xmlns:a16="http://schemas.microsoft.com/office/drawing/2014/main" id="{44C915DC-775E-DFE1-0FE8-E4463B27815F}"/>
              </a:ext>
            </a:extLst>
          </p:cNvPr>
          <p:cNvSpPr txBox="1"/>
          <p:nvPr/>
        </p:nvSpPr>
        <p:spPr>
          <a:xfrm>
            <a:off x="6229599" y="3733053"/>
            <a:ext cx="1380300" cy="461665"/>
          </a:xfrm>
          <a:prstGeom prst="rect">
            <a:avLst/>
          </a:prstGeom>
          <a:noFill/>
        </p:spPr>
        <p:txBody>
          <a:bodyPr wrap="square" rtlCol="0">
            <a:spAutoFit/>
          </a:bodyPr>
          <a:lstStyle/>
          <a:p>
            <a:r>
              <a:rPr lang="en-US" sz="2400" b="1" i="1" dirty="0" err="1"/>
              <a:t>q</a:t>
            </a:r>
            <a:r>
              <a:rPr lang="en-US" sz="2400" b="1" i="1" baseline="-25000" dirty="0" err="1"/>
              <a:t>air</a:t>
            </a:r>
            <a:endParaRPr lang="en-US" sz="2400" b="1" i="1" dirty="0"/>
          </a:p>
        </p:txBody>
      </p:sp>
      <p:sp>
        <p:nvSpPr>
          <p:cNvPr id="26" name="TextBox 25">
            <a:extLst>
              <a:ext uri="{FF2B5EF4-FFF2-40B4-BE49-F238E27FC236}">
                <a16:creationId xmlns:a16="http://schemas.microsoft.com/office/drawing/2014/main" id="{A3E461FC-DD47-744A-2EC7-813F1A89F130}"/>
              </a:ext>
            </a:extLst>
          </p:cNvPr>
          <p:cNvSpPr txBox="1"/>
          <p:nvPr/>
        </p:nvSpPr>
        <p:spPr>
          <a:xfrm>
            <a:off x="4835395" y="4255760"/>
            <a:ext cx="2382659" cy="1782036"/>
          </a:xfrm>
          <a:prstGeom prst="rect">
            <a:avLst/>
          </a:prstGeom>
          <a:noFill/>
          <a:ln w="38100">
            <a:solidFill>
              <a:schemeClr val="accent2"/>
            </a:solidFill>
          </a:ln>
        </p:spPr>
        <p:txBody>
          <a:bodyPr wrap="square" rtlCol="0">
            <a:spAutoFit/>
          </a:bodyPr>
          <a:lstStyle/>
          <a:p>
            <a:endParaRPr lang="en-US" dirty="0"/>
          </a:p>
        </p:txBody>
      </p:sp>
    </p:spTree>
    <p:extLst>
      <p:ext uri="{BB962C8B-B14F-4D97-AF65-F5344CB8AC3E}">
        <p14:creationId xmlns:p14="http://schemas.microsoft.com/office/powerpoint/2010/main" val="337213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7BC15A-B56C-7199-9E1B-5DA5D6D4DD4B}"/>
              </a:ext>
            </a:extLst>
          </p:cNvPr>
          <p:cNvSpPr txBox="1"/>
          <p:nvPr/>
        </p:nvSpPr>
        <p:spPr>
          <a:xfrm>
            <a:off x="3470942" y="2095386"/>
            <a:ext cx="5250116" cy="461665"/>
          </a:xfrm>
          <a:prstGeom prst="rect">
            <a:avLst/>
          </a:prstGeom>
          <a:noFill/>
        </p:spPr>
        <p:txBody>
          <a:bodyPr wrap="square" rtlCol="0">
            <a:spAutoFit/>
          </a:bodyPr>
          <a:lstStyle/>
          <a:p>
            <a:r>
              <a:rPr lang="en-US" sz="2400" dirty="0">
                <a:solidFill>
                  <a:schemeClr val="accent2"/>
                </a:solidFill>
              </a:rPr>
              <a:t>Rate of energy in = rate of energy out </a:t>
            </a:r>
          </a:p>
        </p:txBody>
      </p:sp>
      <p:sp>
        <p:nvSpPr>
          <p:cNvPr id="5" name="TextBox 4">
            <a:extLst>
              <a:ext uri="{FF2B5EF4-FFF2-40B4-BE49-F238E27FC236}">
                <a16:creationId xmlns:a16="http://schemas.microsoft.com/office/drawing/2014/main" id="{C10A1ECC-BCC9-70D7-24ED-8103AD692A85}"/>
              </a:ext>
            </a:extLst>
          </p:cNvPr>
          <p:cNvSpPr txBox="1"/>
          <p:nvPr/>
        </p:nvSpPr>
        <p:spPr>
          <a:xfrm>
            <a:off x="4697381" y="2531360"/>
            <a:ext cx="2378888" cy="461665"/>
          </a:xfrm>
          <a:prstGeom prst="rect">
            <a:avLst/>
          </a:prstGeom>
          <a:noFill/>
        </p:spPr>
        <p:txBody>
          <a:bodyPr wrap="square" rtlCol="0">
            <a:spAutoFit/>
          </a:bodyPr>
          <a:lstStyle/>
          <a:p>
            <a:r>
              <a:rPr lang="en-US" sz="2400" i="1" dirty="0"/>
              <a:t>q</a:t>
            </a:r>
            <a:r>
              <a:rPr lang="en-US" sz="2400" i="1" baseline="-25000" dirty="0"/>
              <a:t>3 </a:t>
            </a:r>
            <a:r>
              <a:rPr lang="en-US" sz="2400" i="1" dirty="0"/>
              <a:t>+ </a:t>
            </a:r>
            <a:r>
              <a:rPr lang="en-US" sz="2400" i="1" dirty="0" err="1"/>
              <a:t>q</a:t>
            </a:r>
            <a:r>
              <a:rPr lang="en-US" sz="2400" i="1" baseline="-25000" dirty="0" err="1"/>
              <a:t>air</a:t>
            </a:r>
            <a:r>
              <a:rPr lang="en-US" sz="2400" i="1" baseline="-25000" dirty="0"/>
              <a:t> </a:t>
            </a:r>
            <a:r>
              <a:rPr lang="en-US" sz="2400" i="1" dirty="0"/>
              <a:t>= q</a:t>
            </a:r>
            <a:r>
              <a:rPr lang="en-US" sz="2400" i="1" baseline="-25000" dirty="0"/>
              <a:t>4</a:t>
            </a:r>
            <a:r>
              <a:rPr lang="en-US" sz="2400" i="1" dirty="0"/>
              <a:t> </a:t>
            </a:r>
          </a:p>
        </p:txBody>
      </p:sp>
      <p:sp>
        <p:nvSpPr>
          <p:cNvPr id="7" name="TextBox 6">
            <a:extLst>
              <a:ext uri="{FF2B5EF4-FFF2-40B4-BE49-F238E27FC236}">
                <a16:creationId xmlns:a16="http://schemas.microsoft.com/office/drawing/2014/main" id="{13AE58CB-97A6-EA9F-64F7-67B95E724E82}"/>
              </a:ext>
            </a:extLst>
          </p:cNvPr>
          <p:cNvSpPr txBox="1"/>
          <p:nvPr/>
        </p:nvSpPr>
        <p:spPr>
          <a:xfrm>
            <a:off x="4572000" y="3622590"/>
            <a:ext cx="2378888" cy="461665"/>
          </a:xfrm>
          <a:prstGeom prst="rect">
            <a:avLst/>
          </a:prstGeom>
          <a:noFill/>
        </p:spPr>
        <p:txBody>
          <a:bodyPr wrap="square" rtlCol="0">
            <a:spAutoFit/>
          </a:bodyPr>
          <a:lstStyle/>
          <a:p>
            <a:r>
              <a:rPr lang="en-US" sz="2400" i="1" dirty="0"/>
              <a:t> </a:t>
            </a:r>
            <a:r>
              <a:rPr lang="en-US" sz="2400" i="1" dirty="0" err="1"/>
              <a:t>q</a:t>
            </a:r>
            <a:r>
              <a:rPr lang="en-US" sz="2400" i="1" baseline="-25000" dirty="0" err="1"/>
              <a:t>air</a:t>
            </a:r>
            <a:r>
              <a:rPr lang="en-US" sz="2400" i="1" baseline="-25000" dirty="0"/>
              <a:t> </a:t>
            </a:r>
            <a:r>
              <a:rPr lang="en-US" sz="2400" i="1" dirty="0"/>
              <a:t>=  (q</a:t>
            </a:r>
            <a:r>
              <a:rPr lang="en-US" sz="2400" i="1" baseline="-25000" dirty="0"/>
              <a:t>4 </a:t>
            </a:r>
            <a:r>
              <a:rPr lang="en-US" sz="2400" i="1" dirty="0"/>
              <a:t>– q</a:t>
            </a:r>
            <a:r>
              <a:rPr lang="en-US" sz="2400" i="1" baseline="-25000" dirty="0"/>
              <a:t>3</a:t>
            </a:r>
            <a:r>
              <a:rPr lang="en-US" sz="2400" i="1" dirty="0"/>
              <a:t>) </a:t>
            </a:r>
          </a:p>
        </p:txBody>
      </p:sp>
      <p:sp>
        <p:nvSpPr>
          <p:cNvPr id="8" name="TextBox 7">
            <a:extLst>
              <a:ext uri="{FF2B5EF4-FFF2-40B4-BE49-F238E27FC236}">
                <a16:creationId xmlns:a16="http://schemas.microsoft.com/office/drawing/2014/main" id="{52C1352D-9782-A6C7-271E-F9C78B9A9952}"/>
              </a:ext>
            </a:extLst>
          </p:cNvPr>
          <p:cNvSpPr txBox="1"/>
          <p:nvPr/>
        </p:nvSpPr>
        <p:spPr>
          <a:xfrm>
            <a:off x="4122857" y="4120635"/>
            <a:ext cx="3946286" cy="461665"/>
          </a:xfrm>
          <a:prstGeom prst="rect">
            <a:avLst/>
          </a:prstGeom>
          <a:noFill/>
        </p:spPr>
        <p:txBody>
          <a:bodyPr wrap="square" rtlCol="0">
            <a:spAutoFit/>
          </a:bodyPr>
          <a:lstStyle/>
          <a:p>
            <a:r>
              <a:rPr lang="en-US" sz="2400" i="1" dirty="0"/>
              <a:t> </a:t>
            </a:r>
            <a:r>
              <a:rPr lang="en-US" sz="2400" i="1" dirty="0" err="1"/>
              <a:t>q</a:t>
            </a:r>
            <a:r>
              <a:rPr lang="en-US" sz="2400" i="1" baseline="-25000" dirty="0" err="1"/>
              <a:t>air</a:t>
            </a:r>
            <a:r>
              <a:rPr lang="en-US" sz="2400" i="1" baseline="-25000" dirty="0"/>
              <a:t> </a:t>
            </a:r>
            <a:r>
              <a:rPr lang="en-US" sz="2400" i="1" dirty="0"/>
              <a:t>=  </a:t>
            </a:r>
            <a:r>
              <a:rPr lang="en-US" sz="2400" i="1" dirty="0" err="1"/>
              <a:t>F</a:t>
            </a:r>
            <a:r>
              <a:rPr lang="en-US" sz="2400" i="1" baseline="-25000" dirty="0" err="1"/>
              <a:t>water</a:t>
            </a:r>
            <a:r>
              <a:rPr lang="en-US" sz="2400" i="1" dirty="0"/>
              <a:t> </a:t>
            </a:r>
            <a:r>
              <a:rPr lang="en-US" sz="2400" i="1" dirty="0" err="1"/>
              <a:t>C</a:t>
            </a:r>
            <a:r>
              <a:rPr lang="en-US" sz="2400" i="1" baseline="-25000" dirty="0" err="1"/>
              <a:t>P,water</a:t>
            </a:r>
            <a:r>
              <a:rPr lang="en-US" sz="2400" i="1" dirty="0"/>
              <a:t> (T</a:t>
            </a:r>
            <a:r>
              <a:rPr lang="en-US" sz="2400" i="1" baseline="-25000" dirty="0"/>
              <a:t>4 </a:t>
            </a:r>
            <a:r>
              <a:rPr lang="en-US" sz="2400" i="1" dirty="0"/>
              <a:t>– T</a:t>
            </a:r>
            <a:r>
              <a:rPr lang="en-US" sz="2400" i="1" baseline="-25000" dirty="0"/>
              <a:t>3</a:t>
            </a:r>
            <a:r>
              <a:rPr lang="en-US" sz="2400" i="1" dirty="0"/>
              <a:t>)</a:t>
            </a:r>
          </a:p>
        </p:txBody>
      </p:sp>
      <p:sp>
        <p:nvSpPr>
          <p:cNvPr id="12" name="TextBox 11">
            <a:extLst>
              <a:ext uri="{FF2B5EF4-FFF2-40B4-BE49-F238E27FC236}">
                <a16:creationId xmlns:a16="http://schemas.microsoft.com/office/drawing/2014/main" id="{1ACB2FB1-C8C5-3820-16A5-431B14E92195}"/>
              </a:ext>
            </a:extLst>
          </p:cNvPr>
          <p:cNvSpPr txBox="1"/>
          <p:nvPr/>
        </p:nvSpPr>
        <p:spPr>
          <a:xfrm>
            <a:off x="139700" y="2609761"/>
            <a:ext cx="4432300" cy="400110"/>
          </a:xfrm>
          <a:prstGeom prst="rect">
            <a:avLst/>
          </a:prstGeom>
          <a:noFill/>
        </p:spPr>
        <p:txBody>
          <a:bodyPr wrap="square">
            <a:spAutoFit/>
          </a:bodyPr>
          <a:lstStyle/>
          <a:p>
            <a:r>
              <a:rPr lang="en-US" sz="2000" i="1" dirty="0">
                <a:latin typeface="Georgia" panose="02040502050405020303" pitchFamily="18" charset="0"/>
              </a:rPr>
              <a:t>(1)	Conservation of energy</a:t>
            </a:r>
            <a:endParaRPr lang="en-US" sz="2000" i="1" dirty="0"/>
          </a:p>
        </p:txBody>
      </p:sp>
      <p:sp>
        <p:nvSpPr>
          <p:cNvPr id="13" name="TextBox 12">
            <a:extLst>
              <a:ext uri="{FF2B5EF4-FFF2-40B4-BE49-F238E27FC236}">
                <a16:creationId xmlns:a16="http://schemas.microsoft.com/office/drawing/2014/main" id="{2F65B72F-5D6D-B738-0052-B47575A9E9C8}"/>
              </a:ext>
            </a:extLst>
          </p:cNvPr>
          <p:cNvSpPr txBox="1"/>
          <p:nvPr/>
        </p:nvSpPr>
        <p:spPr>
          <a:xfrm>
            <a:off x="139700" y="4241737"/>
            <a:ext cx="5213683" cy="400110"/>
          </a:xfrm>
          <a:prstGeom prst="rect">
            <a:avLst/>
          </a:prstGeom>
          <a:noFill/>
        </p:spPr>
        <p:txBody>
          <a:bodyPr wrap="square">
            <a:spAutoFit/>
          </a:bodyPr>
          <a:lstStyle/>
          <a:p>
            <a:r>
              <a:rPr lang="en-US" sz="2000" i="1" dirty="0">
                <a:latin typeface="Georgia" panose="02040502050405020303" pitchFamily="18" charset="0"/>
              </a:rPr>
              <a:t>(2) 	Rate of energy transfer</a:t>
            </a:r>
            <a:endParaRPr lang="en-US" sz="2000" i="1" dirty="0"/>
          </a:p>
        </p:txBody>
      </p:sp>
      <p:sp>
        <p:nvSpPr>
          <p:cNvPr id="14" name="TextBox 13">
            <a:extLst>
              <a:ext uri="{FF2B5EF4-FFF2-40B4-BE49-F238E27FC236}">
                <a16:creationId xmlns:a16="http://schemas.microsoft.com/office/drawing/2014/main" id="{1F5F13D8-5251-0D60-8BB8-129A4EEBABF7}"/>
              </a:ext>
            </a:extLst>
          </p:cNvPr>
          <p:cNvSpPr txBox="1"/>
          <p:nvPr/>
        </p:nvSpPr>
        <p:spPr>
          <a:xfrm>
            <a:off x="139700" y="5056005"/>
            <a:ext cx="3575823" cy="1015663"/>
          </a:xfrm>
          <a:prstGeom prst="rect">
            <a:avLst/>
          </a:prstGeom>
          <a:noFill/>
        </p:spPr>
        <p:txBody>
          <a:bodyPr wrap="square">
            <a:spAutoFit/>
          </a:bodyPr>
          <a:lstStyle/>
          <a:p>
            <a:r>
              <a:rPr lang="en-US" sz="2000" i="1" dirty="0">
                <a:latin typeface="Georgia" panose="02040502050405020303" pitchFamily="18" charset="0"/>
              </a:rPr>
              <a:t>(3) 	Solving for  </a:t>
            </a:r>
            <a:r>
              <a:rPr lang="en-US" sz="2000" i="1" dirty="0" err="1">
                <a:latin typeface="Georgia" panose="02040502050405020303" pitchFamily="18" charset="0"/>
              </a:rPr>
              <a:t>q</a:t>
            </a:r>
            <a:r>
              <a:rPr lang="en-US" sz="2000" i="1" baseline="-25000" dirty="0" err="1">
                <a:latin typeface="Georgia" panose="02040502050405020303" pitchFamily="18" charset="0"/>
              </a:rPr>
              <a:t>air</a:t>
            </a:r>
            <a:r>
              <a:rPr lang="en-US" sz="2000" i="1" dirty="0">
                <a:latin typeface="Georgia" panose="02040502050405020303" pitchFamily="18" charset="0"/>
              </a:rPr>
              <a:t> 					</a:t>
            </a:r>
            <a:endParaRPr lang="en-US" sz="2000" i="1" dirty="0"/>
          </a:p>
        </p:txBody>
      </p:sp>
      <p:pic>
        <p:nvPicPr>
          <p:cNvPr id="17" name="Picture 16">
            <a:extLst>
              <a:ext uri="{FF2B5EF4-FFF2-40B4-BE49-F238E27FC236}">
                <a16:creationId xmlns:a16="http://schemas.microsoft.com/office/drawing/2014/main" id="{15DEADE8-3AEC-6806-A58A-7913A6E5D3C8}"/>
              </a:ext>
            </a:extLst>
          </p:cNvPr>
          <p:cNvPicPr>
            <a:picLocks noChangeAspect="1"/>
          </p:cNvPicPr>
          <p:nvPr/>
        </p:nvPicPr>
        <p:blipFill>
          <a:blip r:embed="rId3"/>
          <a:stretch>
            <a:fillRect/>
          </a:stretch>
        </p:blipFill>
        <p:spPr>
          <a:xfrm>
            <a:off x="3419838" y="231895"/>
            <a:ext cx="5301220" cy="1892743"/>
          </a:xfrm>
          <a:prstGeom prst="rect">
            <a:avLst/>
          </a:prstGeom>
        </p:spPr>
      </p:pic>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D4A9EF4A-25E2-27F1-7A1F-5CDA79862F3B}"/>
                  </a:ext>
                </a:extLst>
              </p:cNvPr>
              <p:cNvSpPr txBox="1"/>
              <p:nvPr/>
            </p:nvSpPr>
            <p:spPr>
              <a:xfrm>
                <a:off x="3823075" y="4775851"/>
                <a:ext cx="4127500" cy="72321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𝐹</m:t>
                          </m:r>
                        </m:e>
                        <m:sub>
                          <m:r>
                            <a:rPr lang="en-US" sz="2400" b="0" i="1" smtClean="0">
                              <a:latin typeface="Cambria Math" panose="02040503050406030204" pitchFamily="18" charset="0"/>
                            </a:rPr>
                            <m:t>𝑤𝑎𝑡𝑒𝑟</m:t>
                          </m:r>
                        </m:sub>
                      </m:sSub>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𝑞</m:t>
                              </m:r>
                            </m:e>
                            <m:sub>
                              <m:r>
                                <a:rPr lang="en-US" sz="2400" b="0" i="1" smtClean="0">
                                  <a:latin typeface="Cambria Math" panose="02040503050406030204" pitchFamily="18" charset="0"/>
                                </a:rPr>
                                <m:t>𝑎𝑖𝑟</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𝑤𝑎𝑡𝑒𝑟</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4</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den>
                      </m:f>
                    </m:oMath>
                  </m:oMathPara>
                </a14:m>
                <a:endParaRPr lang="en-US" sz="2400" dirty="0"/>
              </a:p>
            </p:txBody>
          </p:sp>
        </mc:Choice>
        <mc:Fallback>
          <p:sp>
            <p:nvSpPr>
              <p:cNvPr id="20" name="TextBox 19">
                <a:extLst>
                  <a:ext uri="{FF2B5EF4-FFF2-40B4-BE49-F238E27FC236}">
                    <a16:creationId xmlns:a16="http://schemas.microsoft.com/office/drawing/2014/main" id="{D4A9EF4A-25E2-27F1-7A1F-5CDA79862F3B}"/>
                  </a:ext>
                </a:extLst>
              </p:cNvPr>
              <p:cNvSpPr txBox="1">
                <a:spLocks noRot="1" noChangeAspect="1" noMove="1" noResize="1" noEditPoints="1" noAdjustHandles="1" noChangeArrowheads="1" noChangeShapeType="1" noTextEdit="1"/>
              </p:cNvSpPr>
              <p:nvPr/>
            </p:nvSpPr>
            <p:spPr>
              <a:xfrm>
                <a:off x="3823075" y="4775851"/>
                <a:ext cx="4127500" cy="723211"/>
              </a:xfrm>
              <a:prstGeom prst="rect">
                <a:avLst/>
              </a:prstGeom>
              <a:blipFill>
                <a:blip r:embed="rId4"/>
                <a:stretch>
                  <a:fillRect/>
                </a:stretch>
              </a:blipFill>
            </p:spPr>
            <p:txBody>
              <a:bodyPr/>
              <a:lstStyle/>
              <a:p>
                <a:r>
                  <a:rPr lang="en-US">
                    <a:noFill/>
                  </a:rPr>
                  <a:t> </a:t>
                </a:r>
              </a:p>
            </p:txBody>
          </p:sp>
        </mc:Fallback>
      </mc:AlternateContent>
      <p:grpSp>
        <p:nvGrpSpPr>
          <p:cNvPr id="21" name="Group 20">
            <a:extLst>
              <a:ext uri="{FF2B5EF4-FFF2-40B4-BE49-F238E27FC236}">
                <a16:creationId xmlns:a16="http://schemas.microsoft.com/office/drawing/2014/main" id="{20B28B40-A7F7-EED3-4E6E-08829F298762}"/>
              </a:ext>
            </a:extLst>
          </p:cNvPr>
          <p:cNvGrpSpPr/>
          <p:nvPr/>
        </p:nvGrpSpPr>
        <p:grpSpPr>
          <a:xfrm>
            <a:off x="3388927" y="5692613"/>
            <a:ext cx="4789874" cy="1070486"/>
            <a:chOff x="5380650" y="4134506"/>
            <a:chExt cx="5887765" cy="1390256"/>
          </a:xfrm>
        </p:grpSpPr>
        <p:pic>
          <p:nvPicPr>
            <p:cNvPr id="22" name="Picture 21" descr="A picture containing text&#10;&#10;Description automatically generated">
              <a:extLst>
                <a:ext uri="{FF2B5EF4-FFF2-40B4-BE49-F238E27FC236}">
                  <a16:creationId xmlns:a16="http://schemas.microsoft.com/office/drawing/2014/main" id="{71108384-51C7-9E02-03CD-28D2912DCF55}"/>
                </a:ext>
              </a:extLst>
            </p:cNvPr>
            <p:cNvPicPr>
              <a:picLocks noChangeAspect="1"/>
            </p:cNvPicPr>
            <p:nvPr/>
          </p:nvPicPr>
          <p:blipFill rotWithShape="1">
            <a:blip r:embed="rId5"/>
            <a:srcRect t="12815" r="35035"/>
            <a:stretch/>
          </p:blipFill>
          <p:spPr>
            <a:xfrm>
              <a:off x="5380650" y="4134506"/>
              <a:ext cx="5887765" cy="1390256"/>
            </a:xfrm>
            <a:prstGeom prst="rect">
              <a:avLst/>
            </a:prstGeom>
          </p:spPr>
        </p:pic>
        <p:sp>
          <p:nvSpPr>
            <p:cNvPr id="23" name="TextBox 22">
              <a:extLst>
                <a:ext uri="{FF2B5EF4-FFF2-40B4-BE49-F238E27FC236}">
                  <a16:creationId xmlns:a16="http://schemas.microsoft.com/office/drawing/2014/main" id="{87F4BC4A-499D-9C70-08A8-36E13044F728}"/>
                </a:ext>
              </a:extLst>
            </p:cNvPr>
            <p:cNvSpPr txBox="1"/>
            <p:nvPr/>
          </p:nvSpPr>
          <p:spPr>
            <a:xfrm>
              <a:off x="7175500" y="4139212"/>
              <a:ext cx="736600" cy="400110"/>
            </a:xfrm>
            <a:prstGeom prst="rect">
              <a:avLst/>
            </a:prstGeom>
            <a:solidFill>
              <a:schemeClr val="bg1"/>
            </a:solidFill>
          </p:spPr>
          <p:txBody>
            <a:bodyPr wrap="square" rtlCol="0">
              <a:spAutoFit/>
            </a:bodyPr>
            <a:lstStyle/>
            <a:p>
              <a:r>
                <a:rPr lang="en-US" sz="2000" b="1" dirty="0"/>
                <a:t>    (</a:t>
              </a:r>
              <a:endParaRPr lang="en-US" b="1" dirty="0"/>
            </a:p>
          </p:txBody>
        </p:sp>
      </p:grpSp>
      <p:sp>
        <p:nvSpPr>
          <p:cNvPr id="25" name="TextBox 24">
            <a:extLst>
              <a:ext uri="{FF2B5EF4-FFF2-40B4-BE49-F238E27FC236}">
                <a16:creationId xmlns:a16="http://schemas.microsoft.com/office/drawing/2014/main" id="{BD12390E-396C-7EB6-3523-3D6D46291B37}"/>
              </a:ext>
            </a:extLst>
          </p:cNvPr>
          <p:cNvSpPr txBox="1"/>
          <p:nvPr/>
        </p:nvSpPr>
        <p:spPr>
          <a:xfrm>
            <a:off x="4697381" y="5560308"/>
            <a:ext cx="5250116" cy="457946"/>
          </a:xfrm>
          <a:prstGeom prst="rect">
            <a:avLst/>
          </a:prstGeom>
          <a:solidFill>
            <a:schemeClr val="bg1"/>
          </a:solidFill>
        </p:spPr>
        <p:txBody>
          <a:bodyPr wrap="square">
            <a:spAutoFit/>
          </a:bodyPr>
          <a:lstStyle/>
          <a:p>
            <a:pPr>
              <a:lnSpc>
                <a:spcPct val="150000"/>
              </a:lnSpc>
            </a:pPr>
            <a:r>
              <a:rPr lang="en-US" sz="1800" dirty="0">
                <a:latin typeface="Georgia" panose="02040502050405020303" pitchFamily="18" charset="0"/>
              </a:rPr>
              <a:t> (</a:t>
            </a:r>
            <a:r>
              <a:rPr lang="en-US" dirty="0">
                <a:latin typeface="Georgia" panose="02040502050405020303" pitchFamily="18" charset="0"/>
              </a:rPr>
              <a:t> 2</a:t>
            </a:r>
            <a:r>
              <a:rPr lang="en-US" sz="1800" dirty="0">
                <a:latin typeface="Georgia" panose="02040502050405020303" pitchFamily="18" charset="0"/>
              </a:rPr>
              <a:t>.00 x 10</a:t>
            </a:r>
            <a:r>
              <a:rPr lang="en-US" sz="1800" baseline="30000" dirty="0">
                <a:latin typeface="Georgia" panose="02040502050405020303" pitchFamily="18" charset="0"/>
              </a:rPr>
              <a:t>11</a:t>
            </a:r>
            <a:r>
              <a:rPr lang="en-US" sz="1800" dirty="0">
                <a:latin typeface="Georgia" panose="02040502050405020303" pitchFamily="18" charset="0"/>
              </a:rPr>
              <a:t>  Joules/hour)</a:t>
            </a:r>
            <a:endParaRPr lang="en-US" sz="1800" dirty="0"/>
          </a:p>
        </p:txBody>
      </p:sp>
      <p:pic>
        <p:nvPicPr>
          <p:cNvPr id="3" name="Picture 2">
            <a:extLst>
              <a:ext uri="{FF2B5EF4-FFF2-40B4-BE49-F238E27FC236}">
                <a16:creationId xmlns:a16="http://schemas.microsoft.com/office/drawing/2014/main" id="{2896E952-81D6-232B-6CB4-783566E643D4}"/>
              </a:ext>
            </a:extLst>
          </p:cNvPr>
          <p:cNvPicPr>
            <a:picLocks noChangeAspect="1"/>
          </p:cNvPicPr>
          <p:nvPr/>
        </p:nvPicPr>
        <p:blipFill>
          <a:blip r:embed="rId6"/>
          <a:stretch>
            <a:fillRect/>
          </a:stretch>
        </p:blipFill>
        <p:spPr>
          <a:xfrm>
            <a:off x="8330510" y="5653767"/>
            <a:ext cx="2521851" cy="868953"/>
          </a:xfrm>
          <a:prstGeom prst="rect">
            <a:avLst/>
          </a:prstGeom>
        </p:spPr>
      </p:pic>
    </p:spTree>
    <p:extLst>
      <p:ext uri="{BB962C8B-B14F-4D97-AF65-F5344CB8AC3E}">
        <p14:creationId xmlns:p14="http://schemas.microsoft.com/office/powerpoint/2010/main" val="45477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12" grpId="0"/>
      <p:bldP spid="13" grpId="0"/>
      <p:bldP spid="14" grpId="0"/>
      <p:bldP spid="20" grpId="0"/>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D416B2C-0742-C5CD-244D-539D583884F3}"/>
              </a:ext>
            </a:extLst>
          </p:cNvPr>
          <p:cNvSpPr txBox="1"/>
          <p:nvPr/>
        </p:nvSpPr>
        <p:spPr>
          <a:xfrm>
            <a:off x="541447" y="1191285"/>
            <a:ext cx="6099316" cy="400110"/>
          </a:xfrm>
          <a:prstGeom prst="rect">
            <a:avLst/>
          </a:prstGeom>
          <a:noFill/>
        </p:spPr>
        <p:txBody>
          <a:bodyPr wrap="square">
            <a:spAutoFit/>
          </a:bodyPr>
          <a:lstStyle/>
          <a:p>
            <a:r>
              <a:rPr lang="en-US" sz="2000" i="1" dirty="0">
                <a:latin typeface="Georgia" panose="02040502050405020303" pitchFamily="18" charset="0"/>
              </a:rPr>
              <a:t>(7)	 Converting eq (6) to gal/min</a:t>
            </a:r>
            <a:endParaRPr lang="en-US" sz="2000" i="1" dirty="0"/>
          </a:p>
        </p:txBody>
      </p:sp>
      <p:sp>
        <p:nvSpPr>
          <p:cNvPr id="23" name="Rectangle 22">
            <a:extLst>
              <a:ext uri="{FF2B5EF4-FFF2-40B4-BE49-F238E27FC236}">
                <a16:creationId xmlns:a16="http://schemas.microsoft.com/office/drawing/2014/main" id="{C8F9ABDD-5177-55C4-7FCC-B0E9A5926B50}"/>
              </a:ext>
            </a:extLst>
          </p:cNvPr>
          <p:cNvSpPr/>
          <p:nvPr/>
        </p:nvSpPr>
        <p:spPr>
          <a:xfrm>
            <a:off x="1655678" y="2992220"/>
            <a:ext cx="3341465" cy="87356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3BFB042B-B9A1-E348-EEB6-604DAE345A7E}"/>
              </a:ext>
            </a:extLst>
          </p:cNvPr>
          <p:cNvGrpSpPr/>
          <p:nvPr/>
        </p:nvGrpSpPr>
        <p:grpSpPr>
          <a:xfrm>
            <a:off x="1740916" y="1820347"/>
            <a:ext cx="8710168" cy="942920"/>
            <a:chOff x="1033378" y="4604645"/>
            <a:chExt cx="8710168" cy="942920"/>
          </a:xfrm>
        </p:grpSpPr>
        <p:pic>
          <p:nvPicPr>
            <p:cNvPr id="9" name="Picture 8">
              <a:extLst>
                <a:ext uri="{FF2B5EF4-FFF2-40B4-BE49-F238E27FC236}">
                  <a16:creationId xmlns:a16="http://schemas.microsoft.com/office/drawing/2014/main" id="{305C55CA-DB41-C5CA-4590-2AFF782BB199}"/>
                </a:ext>
              </a:extLst>
            </p:cNvPr>
            <p:cNvPicPr>
              <a:picLocks noChangeAspect="1"/>
            </p:cNvPicPr>
            <p:nvPr/>
          </p:nvPicPr>
          <p:blipFill rotWithShape="1">
            <a:blip r:embed="rId3"/>
            <a:srcRect t="3970" r="23308" b="-3970"/>
            <a:stretch/>
          </p:blipFill>
          <p:spPr>
            <a:xfrm>
              <a:off x="2248567" y="4674004"/>
              <a:ext cx="7494979" cy="873561"/>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45AC94C-D314-5759-B001-D53F91FD9553}"/>
                </a:ext>
              </a:extLst>
            </p:cNvPr>
            <p:cNvPicPr>
              <a:picLocks noChangeAspect="1"/>
            </p:cNvPicPr>
            <p:nvPr/>
          </p:nvPicPr>
          <p:blipFill rotWithShape="1">
            <a:blip r:embed="rId4"/>
            <a:srcRect t="12127" r="86955" b="34574"/>
            <a:stretch/>
          </p:blipFill>
          <p:spPr>
            <a:xfrm>
              <a:off x="1033378" y="4604645"/>
              <a:ext cx="1215189" cy="87356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FB885C7-A270-448D-8EA8-2D5F98CB3435}"/>
                    </a:ext>
                  </a:extLst>
                </p:cNvPr>
                <p:cNvSpPr txBox="1"/>
                <p:nvPr/>
              </p:nvSpPr>
              <p:spPr>
                <a:xfrm>
                  <a:off x="2407106" y="4707231"/>
                  <a:ext cx="2215693" cy="668388"/>
                </a:xfrm>
                <a:custGeom>
                  <a:avLst/>
                  <a:gdLst>
                    <a:gd name="connsiteX0" fmla="*/ 0 w 2279193"/>
                    <a:gd name="connsiteY0" fmla="*/ 0 h 668388"/>
                    <a:gd name="connsiteX1" fmla="*/ 2279193 w 2279193"/>
                    <a:gd name="connsiteY1" fmla="*/ 0 h 668388"/>
                    <a:gd name="connsiteX2" fmla="*/ 2279193 w 2279193"/>
                    <a:gd name="connsiteY2" fmla="*/ 668388 h 668388"/>
                    <a:gd name="connsiteX3" fmla="*/ 0 w 2279193"/>
                    <a:gd name="connsiteY3" fmla="*/ 668388 h 668388"/>
                    <a:gd name="connsiteX4" fmla="*/ 0 w 2279193"/>
                    <a:gd name="connsiteY4" fmla="*/ 0 h 668388"/>
                    <a:gd name="connsiteX0" fmla="*/ 63500 w 2279193"/>
                    <a:gd name="connsiteY0" fmla="*/ 76200 h 668388"/>
                    <a:gd name="connsiteX1" fmla="*/ 2279193 w 2279193"/>
                    <a:gd name="connsiteY1" fmla="*/ 0 h 668388"/>
                    <a:gd name="connsiteX2" fmla="*/ 2279193 w 2279193"/>
                    <a:gd name="connsiteY2" fmla="*/ 668388 h 668388"/>
                    <a:gd name="connsiteX3" fmla="*/ 0 w 2279193"/>
                    <a:gd name="connsiteY3" fmla="*/ 668388 h 668388"/>
                    <a:gd name="connsiteX4" fmla="*/ 63500 w 2279193"/>
                    <a:gd name="connsiteY4" fmla="*/ 76200 h 668388"/>
                    <a:gd name="connsiteX0" fmla="*/ 0 w 2215693"/>
                    <a:gd name="connsiteY0" fmla="*/ 76200 h 668388"/>
                    <a:gd name="connsiteX1" fmla="*/ 2215693 w 2215693"/>
                    <a:gd name="connsiteY1" fmla="*/ 0 h 668388"/>
                    <a:gd name="connsiteX2" fmla="*/ 2215693 w 2215693"/>
                    <a:gd name="connsiteY2" fmla="*/ 668388 h 668388"/>
                    <a:gd name="connsiteX3" fmla="*/ 12700 w 2215693"/>
                    <a:gd name="connsiteY3" fmla="*/ 630288 h 668388"/>
                    <a:gd name="connsiteX4" fmla="*/ 0 w 2215693"/>
                    <a:gd name="connsiteY4" fmla="*/ 76200 h 66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693" h="668388">
                      <a:moveTo>
                        <a:pt x="0" y="76200"/>
                      </a:moveTo>
                      <a:lnTo>
                        <a:pt x="2215693" y="0"/>
                      </a:lnTo>
                      <a:lnTo>
                        <a:pt x="2215693" y="668388"/>
                      </a:lnTo>
                      <a:lnTo>
                        <a:pt x="12700" y="630288"/>
                      </a:lnTo>
                      <a:lnTo>
                        <a:pt x="0" y="76200"/>
                      </a:lnTo>
                      <a:close/>
                    </a:path>
                  </a:pathLst>
                </a:custGeom>
                <a:solidFill>
                  <a:schemeClr val="bg1"/>
                </a:solidFill>
              </p:spPr>
              <p:txBody>
                <a:bodyPr wrap="square" rtlCol="0">
                  <a:spAutoFit/>
                </a:bodyPr>
                <a:lstStyle/>
                <a:p>
                  <a14:m>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3.20 </m:t>
                          </m:r>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10</m:t>
                              </m:r>
                            </m:e>
                            <m:sup>
                              <m:r>
                                <a:rPr lang="en-US" sz="2400" b="0" i="1" smtClean="0">
                                  <a:latin typeface="Cambria Math" panose="02040503050406030204" pitchFamily="18" charset="0"/>
                                  <a:ea typeface="Cambria Math" panose="02040503050406030204" pitchFamily="18" charset="0"/>
                                </a:rPr>
                                <m:t>8 </m:t>
                              </m:r>
                            </m:sup>
                          </m:sSup>
                          <m:r>
                            <a:rPr lang="en-US" sz="2400" b="0" i="1" smtClean="0">
                              <a:latin typeface="Cambria Math" panose="02040503050406030204" pitchFamily="18" charset="0"/>
                              <a:ea typeface="Cambria Math" panose="02040503050406030204" pitchFamily="18" charset="0"/>
                            </a:rPr>
                            <m:t>𝑚𝑜𝑙</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𝑤𝑎𝑡𝑒𝑟</m:t>
                          </m:r>
                        </m:num>
                        <m:den>
                          <m:r>
                            <a:rPr lang="en-US" sz="2400" b="0" i="1" smtClean="0">
                              <a:latin typeface="Cambria Math" panose="02040503050406030204" pitchFamily="18" charset="0"/>
                            </a:rPr>
                            <m:t>h𝑟</m:t>
                          </m:r>
                        </m:den>
                      </m:f>
                    </m:oMath>
                  </a14:m>
                  <a:r>
                    <a:rPr lang="en-US" sz="2400" dirty="0"/>
                    <a:t> </a:t>
                  </a:r>
                </a:p>
              </p:txBody>
            </p:sp>
          </mc:Choice>
          <mc:Fallback xmlns="">
            <p:sp>
              <p:nvSpPr>
                <p:cNvPr id="2" name="TextBox 1">
                  <a:extLst>
                    <a:ext uri="{FF2B5EF4-FFF2-40B4-BE49-F238E27FC236}">
                      <a16:creationId xmlns:a16="http://schemas.microsoft.com/office/drawing/2014/main" id="{7FB885C7-A270-448D-8EA8-2D5F98CB3435}"/>
                    </a:ext>
                  </a:extLst>
                </p:cNvPr>
                <p:cNvSpPr txBox="1">
                  <a:spLocks noRot="1" noChangeAspect="1" noMove="1" noResize="1" noEditPoints="1" noAdjustHandles="1" noChangeArrowheads="1" noChangeShapeType="1" noTextEdit="1"/>
                </p:cNvSpPr>
                <p:nvPr/>
              </p:nvSpPr>
              <p:spPr>
                <a:xfrm>
                  <a:off x="2407106" y="4707231"/>
                  <a:ext cx="2215693" cy="668388"/>
                </a:xfrm>
                <a:custGeom>
                  <a:avLst/>
                  <a:gdLst>
                    <a:gd name="connsiteX0" fmla="*/ 0 w 2279193"/>
                    <a:gd name="connsiteY0" fmla="*/ 0 h 668388"/>
                    <a:gd name="connsiteX1" fmla="*/ 2279193 w 2279193"/>
                    <a:gd name="connsiteY1" fmla="*/ 0 h 668388"/>
                    <a:gd name="connsiteX2" fmla="*/ 2279193 w 2279193"/>
                    <a:gd name="connsiteY2" fmla="*/ 668388 h 668388"/>
                    <a:gd name="connsiteX3" fmla="*/ 0 w 2279193"/>
                    <a:gd name="connsiteY3" fmla="*/ 668388 h 668388"/>
                    <a:gd name="connsiteX4" fmla="*/ 0 w 2279193"/>
                    <a:gd name="connsiteY4" fmla="*/ 0 h 668388"/>
                    <a:gd name="connsiteX0" fmla="*/ 63500 w 2279193"/>
                    <a:gd name="connsiteY0" fmla="*/ 76200 h 668388"/>
                    <a:gd name="connsiteX1" fmla="*/ 2279193 w 2279193"/>
                    <a:gd name="connsiteY1" fmla="*/ 0 h 668388"/>
                    <a:gd name="connsiteX2" fmla="*/ 2279193 w 2279193"/>
                    <a:gd name="connsiteY2" fmla="*/ 668388 h 668388"/>
                    <a:gd name="connsiteX3" fmla="*/ 0 w 2279193"/>
                    <a:gd name="connsiteY3" fmla="*/ 668388 h 668388"/>
                    <a:gd name="connsiteX4" fmla="*/ 63500 w 2279193"/>
                    <a:gd name="connsiteY4" fmla="*/ 76200 h 668388"/>
                    <a:gd name="connsiteX0" fmla="*/ 0 w 2215693"/>
                    <a:gd name="connsiteY0" fmla="*/ 76200 h 668388"/>
                    <a:gd name="connsiteX1" fmla="*/ 2215693 w 2215693"/>
                    <a:gd name="connsiteY1" fmla="*/ 0 h 668388"/>
                    <a:gd name="connsiteX2" fmla="*/ 2215693 w 2215693"/>
                    <a:gd name="connsiteY2" fmla="*/ 668388 h 668388"/>
                    <a:gd name="connsiteX3" fmla="*/ 12700 w 2215693"/>
                    <a:gd name="connsiteY3" fmla="*/ 630288 h 668388"/>
                    <a:gd name="connsiteX4" fmla="*/ 0 w 2215693"/>
                    <a:gd name="connsiteY4" fmla="*/ 76200 h 66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693" h="668388">
                      <a:moveTo>
                        <a:pt x="0" y="76200"/>
                      </a:moveTo>
                      <a:lnTo>
                        <a:pt x="2215693" y="0"/>
                      </a:lnTo>
                      <a:lnTo>
                        <a:pt x="2215693" y="668388"/>
                      </a:lnTo>
                      <a:lnTo>
                        <a:pt x="12700" y="630288"/>
                      </a:lnTo>
                      <a:lnTo>
                        <a:pt x="0" y="76200"/>
                      </a:lnTo>
                      <a:close/>
                    </a:path>
                  </a:pathLst>
                </a:custGeom>
                <a:blipFill>
                  <a:blip r:embed="rId5"/>
                  <a:stretch>
                    <a:fillRect r="-330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17E41D2-4C3E-986E-A1D2-F7FE995D4F1A}"/>
                  </a:ext>
                </a:extLst>
              </p:cNvPr>
              <p:cNvSpPr txBox="1"/>
              <p:nvPr/>
            </p:nvSpPr>
            <p:spPr>
              <a:xfrm>
                <a:off x="1430099" y="3032224"/>
                <a:ext cx="3792622" cy="7935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𝐹</m:t>
                          </m:r>
                        </m:e>
                        <m:sub>
                          <m:r>
                            <a:rPr lang="en-US" sz="2400" b="0" i="1" smtClean="0">
                              <a:latin typeface="Cambria Math" panose="02040503050406030204" pitchFamily="18" charset="0"/>
                            </a:rPr>
                            <m:t>𝑤𝑎𝑡𝑒𝑟</m:t>
                          </m:r>
                        </m:sub>
                      </m:sSub>
                      <m:r>
                        <a:rPr lang="en-US" sz="2400" b="0" i="1" smtClean="0">
                          <a:latin typeface="Cambria Math" panose="02040503050406030204" pitchFamily="18" charset="0"/>
                        </a:rPr>
                        <m:t>=1.53 </m:t>
                      </m:r>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10</m:t>
                          </m:r>
                        </m:e>
                        <m:sup>
                          <m:r>
                            <a:rPr lang="en-US" sz="2400" b="0" i="1" smtClean="0">
                              <a:latin typeface="Cambria Math" panose="02040503050406030204" pitchFamily="18" charset="0"/>
                              <a:ea typeface="Cambria Math" panose="02040503050406030204" pitchFamily="18" charset="0"/>
                            </a:rPr>
                            <m:t>6 </m:t>
                          </m:r>
                        </m:sup>
                      </m:sSup>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𝑔𝑎𝑙</m:t>
                          </m:r>
                        </m:num>
                        <m:den>
                          <m:r>
                            <a:rPr lang="en-US" sz="2400" b="0" i="1" smtClean="0">
                              <a:latin typeface="Cambria Math" panose="02040503050406030204" pitchFamily="18" charset="0"/>
                              <a:ea typeface="Cambria Math" panose="02040503050406030204" pitchFamily="18" charset="0"/>
                            </a:rPr>
                            <m:t>h𝑟</m:t>
                          </m:r>
                        </m:den>
                      </m:f>
                    </m:oMath>
                  </m:oMathPara>
                </a14:m>
                <a:endParaRPr lang="en-US" sz="2400" dirty="0"/>
              </a:p>
            </p:txBody>
          </p:sp>
        </mc:Choice>
        <mc:Fallback xmlns="">
          <p:sp>
            <p:nvSpPr>
              <p:cNvPr id="4" name="TextBox 3">
                <a:extLst>
                  <a:ext uri="{FF2B5EF4-FFF2-40B4-BE49-F238E27FC236}">
                    <a16:creationId xmlns:a16="http://schemas.microsoft.com/office/drawing/2014/main" id="{217E41D2-4C3E-986E-A1D2-F7FE995D4F1A}"/>
                  </a:ext>
                </a:extLst>
              </p:cNvPr>
              <p:cNvSpPr txBox="1">
                <a:spLocks noRot="1" noChangeAspect="1" noMove="1" noResize="1" noEditPoints="1" noAdjustHandles="1" noChangeArrowheads="1" noChangeShapeType="1" noTextEdit="1"/>
              </p:cNvSpPr>
              <p:nvPr/>
            </p:nvSpPr>
            <p:spPr>
              <a:xfrm>
                <a:off x="1430099" y="3032224"/>
                <a:ext cx="3792622" cy="793551"/>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1315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D8EFB-F9EF-534D-1543-26532A69FC01}"/>
              </a:ext>
            </a:extLst>
          </p:cNvPr>
          <p:cNvSpPr>
            <a:spLocks noGrp="1"/>
          </p:cNvSpPr>
          <p:nvPr>
            <p:ph type="ctrTitle"/>
          </p:nvPr>
        </p:nvSpPr>
        <p:spPr/>
        <p:txBody>
          <a:bodyPr/>
          <a:lstStyle/>
          <a:p>
            <a:r>
              <a:rPr lang="en-US" dirty="0">
                <a:latin typeface="Georgia" panose="02040502050405020303" pitchFamily="18" charset="0"/>
              </a:rPr>
              <a:t>Part C</a:t>
            </a:r>
            <a:endParaRPr lang="en-US" dirty="0"/>
          </a:p>
        </p:txBody>
      </p:sp>
      <p:sp>
        <p:nvSpPr>
          <p:cNvPr id="3" name="Subtitle 2">
            <a:extLst>
              <a:ext uri="{FF2B5EF4-FFF2-40B4-BE49-F238E27FC236}">
                <a16:creationId xmlns:a16="http://schemas.microsoft.com/office/drawing/2014/main" id="{BABBCF49-9E33-2BE7-6C4A-DB4A409D60ED}"/>
              </a:ext>
            </a:extLst>
          </p:cNvPr>
          <p:cNvSpPr>
            <a:spLocks noGrp="1"/>
          </p:cNvSpPr>
          <p:nvPr>
            <p:ph type="subTitle" idx="1"/>
          </p:nvPr>
        </p:nvSpPr>
        <p:spPr>
          <a:xfrm>
            <a:off x="485775" y="3602038"/>
            <a:ext cx="11244263" cy="1655762"/>
          </a:xfrm>
        </p:spPr>
        <p:txBody>
          <a:bodyPr/>
          <a:lstStyle/>
          <a:p>
            <a:r>
              <a:rPr lang="en-US" dirty="0">
                <a:latin typeface="Georgia" panose="02040502050405020303" pitchFamily="18" charset="0"/>
              </a:rPr>
              <a:t>Estimate flow rate of water from Cayuga Lake needed to cool the circulating water from 60°F to 45°F </a:t>
            </a:r>
            <a:endParaRPr lang="en-US" dirty="0"/>
          </a:p>
        </p:txBody>
      </p:sp>
    </p:spTree>
    <p:extLst>
      <p:ext uri="{BB962C8B-B14F-4D97-AF65-F5344CB8AC3E}">
        <p14:creationId xmlns:p14="http://schemas.microsoft.com/office/powerpoint/2010/main" val="3733956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F376EB-F2B2-18CD-F5BA-DB373D80A635}"/>
              </a:ext>
            </a:extLst>
          </p:cNvPr>
          <p:cNvPicPr>
            <a:picLocks noChangeAspect="1"/>
          </p:cNvPicPr>
          <p:nvPr/>
        </p:nvPicPr>
        <p:blipFill>
          <a:blip r:embed="rId3"/>
          <a:stretch>
            <a:fillRect/>
          </a:stretch>
        </p:blipFill>
        <p:spPr>
          <a:xfrm>
            <a:off x="674193" y="137160"/>
            <a:ext cx="5608708" cy="6583680"/>
          </a:xfrm>
          <a:prstGeom prst="rect">
            <a:avLst/>
          </a:prstGeom>
        </p:spPr>
      </p:pic>
      <p:pic>
        <p:nvPicPr>
          <p:cNvPr id="7" name="Picture 6">
            <a:extLst>
              <a:ext uri="{FF2B5EF4-FFF2-40B4-BE49-F238E27FC236}">
                <a16:creationId xmlns:a16="http://schemas.microsoft.com/office/drawing/2014/main" id="{96C8A3DA-67D2-7A95-2576-B7A0266D8396}"/>
              </a:ext>
            </a:extLst>
          </p:cNvPr>
          <p:cNvPicPr>
            <a:picLocks noChangeAspect="1"/>
          </p:cNvPicPr>
          <p:nvPr/>
        </p:nvPicPr>
        <p:blipFill>
          <a:blip r:embed="rId4"/>
          <a:stretch>
            <a:fillRect/>
          </a:stretch>
        </p:blipFill>
        <p:spPr>
          <a:xfrm>
            <a:off x="6427858" y="137160"/>
            <a:ext cx="5089949" cy="6617988"/>
          </a:xfrm>
          <a:prstGeom prst="rect">
            <a:avLst/>
          </a:prstGeom>
        </p:spPr>
      </p:pic>
    </p:spTree>
    <p:extLst>
      <p:ext uri="{BB962C8B-B14F-4D97-AF65-F5344CB8AC3E}">
        <p14:creationId xmlns:p14="http://schemas.microsoft.com/office/powerpoint/2010/main" val="5834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Diagram&#10;&#10;Description automatically generated">
            <a:extLst>
              <a:ext uri="{FF2B5EF4-FFF2-40B4-BE49-F238E27FC236}">
                <a16:creationId xmlns:a16="http://schemas.microsoft.com/office/drawing/2014/main" id="{3288582A-7F0D-DF3B-C8AC-349DAE0672B7}"/>
              </a:ext>
            </a:extLst>
          </p:cNvPr>
          <p:cNvPicPr>
            <a:picLocks noGrp="1" noChangeAspect="1"/>
          </p:cNvPicPr>
          <p:nvPr>
            <p:ph idx="1"/>
          </p:nvPr>
        </p:nvPicPr>
        <p:blipFill rotWithShape="1">
          <a:blip r:embed="rId3"/>
          <a:srcRect l="3402" t="50000" r="66399" b="4723"/>
          <a:stretch/>
        </p:blipFill>
        <p:spPr>
          <a:xfrm>
            <a:off x="2443941" y="1001685"/>
            <a:ext cx="6916189" cy="5089730"/>
          </a:xfrm>
        </p:spPr>
      </p:pic>
      <p:sp>
        <p:nvSpPr>
          <p:cNvPr id="3" name="TextBox 26">
            <a:extLst>
              <a:ext uri="{FF2B5EF4-FFF2-40B4-BE49-F238E27FC236}">
                <a16:creationId xmlns:a16="http://schemas.microsoft.com/office/drawing/2014/main" id="{EBD76B56-6EF8-715A-9464-9461AD014685}"/>
              </a:ext>
            </a:extLst>
          </p:cNvPr>
          <p:cNvSpPr txBox="1">
            <a:spLocks noChangeArrowheads="1"/>
          </p:cNvSpPr>
          <p:nvPr/>
        </p:nvSpPr>
        <p:spPr bwMode="auto">
          <a:xfrm>
            <a:off x="5379092" y="2881170"/>
            <a:ext cx="1045886" cy="400110"/>
          </a:xfrm>
          <a:prstGeom prst="rect">
            <a:avLst/>
          </a:prstGeom>
          <a:solidFill>
            <a:schemeClr val="accent5">
              <a:lumMod val="40000"/>
              <a:lumOff val="60000"/>
            </a:schemeClr>
          </a:solidFill>
          <a:ln>
            <a:noFill/>
          </a:ln>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6</a:t>
            </a:r>
            <a:r>
              <a:rPr lang="en-US" sz="2000" dirty="0">
                <a:latin typeface="Georgia" panose="02040502050405020303" pitchFamily="18" charset="0"/>
              </a:rPr>
              <a:t>0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4" name="TextBox 26">
            <a:extLst>
              <a:ext uri="{FF2B5EF4-FFF2-40B4-BE49-F238E27FC236}">
                <a16:creationId xmlns:a16="http://schemas.microsoft.com/office/drawing/2014/main" id="{A47B42A3-1AD5-2050-1D1E-71C15B37799F}"/>
              </a:ext>
            </a:extLst>
          </p:cNvPr>
          <p:cNvSpPr txBox="1">
            <a:spLocks noChangeArrowheads="1"/>
          </p:cNvSpPr>
          <p:nvPr/>
        </p:nvSpPr>
        <p:spPr bwMode="auto">
          <a:xfrm>
            <a:off x="6846668" y="3281280"/>
            <a:ext cx="1045886" cy="400110"/>
          </a:xfrm>
          <a:prstGeom prst="rect">
            <a:avLst/>
          </a:prstGeom>
          <a:solidFill>
            <a:schemeClr val="accent1"/>
          </a:solidFill>
          <a:ln>
            <a:noFill/>
          </a:ln>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eaLnBrk="1" hangingPunct="1">
              <a:lnSpc>
                <a:spcPct val="100000"/>
              </a:lnSpc>
              <a:spcBef>
                <a:spcPct val="0"/>
              </a:spcBef>
              <a:buFontTx/>
              <a:buNone/>
            </a:pPr>
            <a:r>
              <a:rPr lang="en-US" sz="2000" dirty="0">
                <a:solidFill>
                  <a:schemeClr val="tx1"/>
                </a:solidFill>
                <a:latin typeface="Georgia" panose="02040502050405020303" pitchFamily="18" charset="0"/>
                <a:cs typeface="Calibri" panose="020F0502020204030204" pitchFamily="34" charset="0"/>
              </a:rPr>
              <a:t>45</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5" name="TextBox 26">
            <a:extLst>
              <a:ext uri="{FF2B5EF4-FFF2-40B4-BE49-F238E27FC236}">
                <a16:creationId xmlns:a16="http://schemas.microsoft.com/office/drawing/2014/main" id="{D676A006-82CC-5679-613E-8E43E9B91D29}"/>
              </a:ext>
            </a:extLst>
          </p:cNvPr>
          <p:cNvSpPr txBox="1">
            <a:spLocks noChangeArrowheads="1"/>
          </p:cNvSpPr>
          <p:nvPr/>
        </p:nvSpPr>
        <p:spPr bwMode="auto">
          <a:xfrm>
            <a:off x="4573921" y="4286237"/>
            <a:ext cx="1045886" cy="400110"/>
          </a:xfrm>
          <a:prstGeom prst="rect">
            <a:avLst/>
          </a:prstGeom>
          <a:solidFill>
            <a:schemeClr val="accent1"/>
          </a:solidFill>
          <a:ln>
            <a:noFill/>
          </a:ln>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eaLnBrk="1" hangingPunct="1">
              <a:lnSpc>
                <a:spcPct val="100000"/>
              </a:lnSpc>
              <a:spcBef>
                <a:spcPct val="0"/>
              </a:spcBef>
              <a:buFontTx/>
              <a:buNone/>
            </a:pPr>
            <a:r>
              <a:rPr lang="en-US" sz="2000" dirty="0">
                <a:solidFill>
                  <a:schemeClr val="tx1"/>
                </a:solidFill>
                <a:latin typeface="Georgia" panose="02040502050405020303" pitchFamily="18" charset="0"/>
                <a:cs typeface="Calibri" panose="020F0502020204030204" pitchFamily="34" charset="0"/>
              </a:rPr>
              <a:t>40</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6" name="TextBox 26">
            <a:extLst>
              <a:ext uri="{FF2B5EF4-FFF2-40B4-BE49-F238E27FC236}">
                <a16:creationId xmlns:a16="http://schemas.microsoft.com/office/drawing/2014/main" id="{7958645C-CE4E-3A0E-4965-129EA0DB899D}"/>
              </a:ext>
            </a:extLst>
          </p:cNvPr>
          <p:cNvSpPr txBox="1">
            <a:spLocks noChangeArrowheads="1"/>
          </p:cNvSpPr>
          <p:nvPr/>
        </p:nvSpPr>
        <p:spPr bwMode="auto">
          <a:xfrm>
            <a:off x="3165979" y="3711207"/>
            <a:ext cx="1045886" cy="400110"/>
          </a:xfrm>
          <a:prstGeom prst="rect">
            <a:avLst/>
          </a:prstGeom>
          <a:solidFill>
            <a:schemeClr val="accent5">
              <a:lumMod val="40000"/>
              <a:lumOff val="60000"/>
            </a:schemeClr>
          </a:solidFill>
          <a:ln>
            <a:noFill/>
          </a:ln>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eaLnBrk="1" hangingPunct="1">
              <a:lnSpc>
                <a:spcPct val="100000"/>
              </a:lnSpc>
              <a:spcBef>
                <a:spcPct val="0"/>
              </a:spcBef>
              <a:buFontTx/>
              <a:buNone/>
            </a:pPr>
            <a:r>
              <a:rPr lang="en-US" sz="2000" dirty="0">
                <a:solidFill>
                  <a:schemeClr val="tx1"/>
                </a:solidFill>
                <a:latin typeface="Georgia" panose="02040502050405020303" pitchFamily="18" charset="0"/>
                <a:cs typeface="Calibri" panose="020F0502020204030204" pitchFamily="34" charset="0"/>
              </a:rPr>
              <a:t>5</a:t>
            </a:r>
            <a:r>
              <a:rPr lang="en-US" sz="2000" dirty="0">
                <a:latin typeface="Georgia" panose="02040502050405020303" pitchFamily="18" charset="0"/>
              </a:rPr>
              <a:t>0 °F</a:t>
            </a:r>
            <a:endParaRPr lang="en-US" altLang="en-US" sz="2000" dirty="0">
              <a:solidFill>
                <a:schemeClr val="tx1"/>
              </a:solidFill>
              <a:latin typeface="Georgia" panose="02040502050405020303" pitchFamily="18" charset="0"/>
              <a:cs typeface="Calibri" panose="020F0502020204030204" pitchFamily="34" charset="0"/>
            </a:endParaRPr>
          </a:p>
        </p:txBody>
      </p:sp>
    </p:spTree>
    <p:extLst>
      <p:ext uri="{BB962C8B-B14F-4D97-AF65-F5344CB8AC3E}">
        <p14:creationId xmlns:p14="http://schemas.microsoft.com/office/powerpoint/2010/main" val="419159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1">
            <a:extLst>
              <a:ext uri="{FF2B5EF4-FFF2-40B4-BE49-F238E27FC236}">
                <a16:creationId xmlns:a16="http://schemas.microsoft.com/office/drawing/2014/main" id="{F6BF2A44-AAF9-2A94-D298-8B3CAECAF16C}"/>
              </a:ext>
            </a:extLst>
          </p:cNvPr>
          <p:cNvGrpSpPr>
            <a:grpSpLocks/>
          </p:cNvGrpSpPr>
          <p:nvPr/>
        </p:nvGrpSpPr>
        <p:grpSpPr bwMode="auto">
          <a:xfrm>
            <a:off x="2471079" y="1231112"/>
            <a:ext cx="2692928" cy="437484"/>
            <a:chOff x="457200" y="2876033"/>
            <a:chExt cx="2844800" cy="246677"/>
          </a:xfrm>
        </p:grpSpPr>
        <p:cxnSp>
          <p:nvCxnSpPr>
            <p:cNvPr id="7" name="Straight Arrow Connector 6">
              <a:extLst>
                <a:ext uri="{FF2B5EF4-FFF2-40B4-BE49-F238E27FC236}">
                  <a16:creationId xmlns:a16="http://schemas.microsoft.com/office/drawing/2014/main" id="{D65BE92D-63EA-D24D-8207-D19112330572}"/>
                </a:ext>
              </a:extLst>
            </p:cNvPr>
            <p:cNvCxnSpPr/>
            <p:nvPr/>
          </p:nvCxnSpPr>
          <p:spPr>
            <a:xfrm>
              <a:off x="457200" y="2988318"/>
              <a:ext cx="28448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5D7FB3E6-C187-B0D4-61F7-4F74B6F3A7EC}"/>
                </a:ext>
              </a:extLst>
            </p:cNvPr>
            <p:cNvSpPr/>
            <p:nvPr/>
          </p:nvSpPr>
          <p:spPr>
            <a:xfrm>
              <a:off x="1620837" y="2876033"/>
              <a:ext cx="466109" cy="246677"/>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1</a:t>
              </a:r>
            </a:p>
          </p:txBody>
        </p:sp>
      </p:grpSp>
      <p:sp>
        <p:nvSpPr>
          <p:cNvPr id="19" name="TextBox 26">
            <a:extLst>
              <a:ext uri="{FF2B5EF4-FFF2-40B4-BE49-F238E27FC236}">
                <a16:creationId xmlns:a16="http://schemas.microsoft.com/office/drawing/2014/main" id="{2651923B-9C16-B447-825B-E89216F09C05}"/>
              </a:ext>
            </a:extLst>
          </p:cNvPr>
          <p:cNvSpPr txBox="1">
            <a:spLocks noChangeArrowheads="1"/>
          </p:cNvSpPr>
          <p:nvPr/>
        </p:nvSpPr>
        <p:spPr bwMode="auto">
          <a:xfrm>
            <a:off x="2253905" y="1668596"/>
            <a:ext cx="26929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Water at 6</a:t>
            </a:r>
            <a:r>
              <a:rPr lang="en-US" sz="2000" dirty="0">
                <a:latin typeface="Georgia" panose="02040502050405020303" pitchFamily="18" charset="0"/>
              </a:rPr>
              <a:t>0 °F</a:t>
            </a:r>
            <a:endParaRPr lang="en-US" altLang="en-US" sz="2000" dirty="0">
              <a:solidFill>
                <a:schemeClr val="tx1"/>
              </a:solidFill>
              <a:latin typeface="Georgia" panose="02040502050405020303" pitchFamily="18" charset="0"/>
              <a:cs typeface="Calibri" panose="020F0502020204030204" pitchFamily="34" charset="0"/>
            </a:endParaRPr>
          </a:p>
          <a:p>
            <a:pPr algn="ctr" eaLnBrk="1" hangingPunct="1">
              <a:lnSpc>
                <a:spcPct val="100000"/>
              </a:lnSpc>
              <a:spcBef>
                <a:spcPct val="0"/>
              </a:spcBef>
              <a:buFontTx/>
              <a:buNone/>
            </a:pPr>
            <a:r>
              <a:rPr lang="en-US" sz="2000" dirty="0">
                <a:latin typeface="Georgia" panose="02040502050405020303" pitchFamily="18" charset="0"/>
              </a:rPr>
              <a:t>1.53*10</a:t>
            </a:r>
            <a:r>
              <a:rPr lang="en-US" sz="2000" baseline="30000" dirty="0">
                <a:latin typeface="Georgia" panose="02040502050405020303" pitchFamily="18" charset="0"/>
              </a:rPr>
              <a:t>6</a:t>
            </a:r>
            <a:r>
              <a:rPr lang="en-US" sz="2000" dirty="0">
                <a:latin typeface="Georgia" panose="02040502050405020303" pitchFamily="18" charset="0"/>
              </a:rPr>
              <a:t> gal/min</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5" name="Rectangle 4">
            <a:extLst>
              <a:ext uri="{FF2B5EF4-FFF2-40B4-BE49-F238E27FC236}">
                <a16:creationId xmlns:a16="http://schemas.microsoft.com/office/drawing/2014/main" id="{74A185B8-7AD5-E667-5E8F-1880ACD1EDEA}"/>
              </a:ext>
            </a:extLst>
          </p:cNvPr>
          <p:cNvSpPr/>
          <p:nvPr/>
        </p:nvSpPr>
        <p:spPr>
          <a:xfrm>
            <a:off x="5164008" y="941776"/>
            <a:ext cx="1841457" cy="895990"/>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2FBDB2B5-53B0-890B-CD3D-CECE279E7D61}"/>
              </a:ext>
            </a:extLst>
          </p:cNvPr>
          <p:cNvSpPr txBox="1"/>
          <p:nvPr/>
        </p:nvSpPr>
        <p:spPr>
          <a:xfrm>
            <a:off x="5308104" y="1205105"/>
            <a:ext cx="1553264" cy="369332"/>
          </a:xfrm>
          <a:prstGeom prst="rect">
            <a:avLst/>
          </a:prstGeom>
          <a:noFill/>
        </p:spPr>
        <p:txBody>
          <a:bodyPr wrap="square" rtlCol="0" anchor="ctr">
            <a:spAutoFit/>
          </a:bodyPr>
          <a:lstStyle/>
          <a:p>
            <a:pPr algn="ctr"/>
            <a:r>
              <a:rPr lang="en-US" i="1" dirty="0"/>
              <a:t>Cooler</a:t>
            </a:r>
          </a:p>
        </p:txBody>
      </p:sp>
      <p:sp>
        <p:nvSpPr>
          <p:cNvPr id="33" name="TextBox 26">
            <a:extLst>
              <a:ext uri="{FF2B5EF4-FFF2-40B4-BE49-F238E27FC236}">
                <a16:creationId xmlns:a16="http://schemas.microsoft.com/office/drawing/2014/main" id="{B4DDAADF-803B-AAD6-3B9E-A96128B7D168}"/>
              </a:ext>
            </a:extLst>
          </p:cNvPr>
          <p:cNvSpPr txBox="1">
            <a:spLocks noChangeArrowheads="1"/>
          </p:cNvSpPr>
          <p:nvPr/>
        </p:nvSpPr>
        <p:spPr bwMode="auto">
          <a:xfrm>
            <a:off x="2253905" y="4944778"/>
            <a:ext cx="24483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Lake water at 40</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34" name="TextBox 26">
            <a:extLst>
              <a:ext uri="{FF2B5EF4-FFF2-40B4-BE49-F238E27FC236}">
                <a16:creationId xmlns:a16="http://schemas.microsoft.com/office/drawing/2014/main" id="{B73F2E06-3CA2-4DA8-8E5A-96A620A5922B}"/>
              </a:ext>
            </a:extLst>
          </p:cNvPr>
          <p:cNvSpPr txBox="1">
            <a:spLocks noChangeArrowheads="1"/>
          </p:cNvSpPr>
          <p:nvPr/>
        </p:nvSpPr>
        <p:spPr bwMode="auto">
          <a:xfrm>
            <a:off x="7167433" y="4876457"/>
            <a:ext cx="24483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Lake water at 50</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36" name="TextBox 35">
            <a:extLst>
              <a:ext uri="{FF2B5EF4-FFF2-40B4-BE49-F238E27FC236}">
                <a16:creationId xmlns:a16="http://schemas.microsoft.com/office/drawing/2014/main" id="{52D27568-8ABF-D5CD-0EF8-1A257B6C6F86}"/>
              </a:ext>
            </a:extLst>
          </p:cNvPr>
          <p:cNvSpPr txBox="1"/>
          <p:nvPr/>
        </p:nvSpPr>
        <p:spPr>
          <a:xfrm>
            <a:off x="2968169" y="5345263"/>
            <a:ext cx="1741837" cy="369332"/>
          </a:xfrm>
          <a:prstGeom prst="rect">
            <a:avLst/>
          </a:prstGeom>
          <a:noFill/>
        </p:spPr>
        <p:txBody>
          <a:bodyPr wrap="square">
            <a:spAutoFit/>
          </a:bodyPr>
          <a:lstStyle/>
          <a:p>
            <a:pPr eaLnBrk="1" hangingPunct="1">
              <a:lnSpc>
                <a:spcPct val="100000"/>
              </a:lnSpc>
              <a:spcBef>
                <a:spcPct val="0"/>
              </a:spcBef>
              <a:buFontTx/>
              <a:buNone/>
            </a:pP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sp>
        <p:nvSpPr>
          <p:cNvPr id="37" name="TextBox 36">
            <a:extLst>
              <a:ext uri="{FF2B5EF4-FFF2-40B4-BE49-F238E27FC236}">
                <a16:creationId xmlns:a16="http://schemas.microsoft.com/office/drawing/2014/main" id="{2E2E6D5E-252B-E93D-4CC6-720C31EE132F}"/>
              </a:ext>
            </a:extLst>
          </p:cNvPr>
          <p:cNvSpPr txBox="1"/>
          <p:nvPr/>
        </p:nvSpPr>
        <p:spPr>
          <a:xfrm>
            <a:off x="7505347" y="5344888"/>
            <a:ext cx="1741837" cy="369332"/>
          </a:xfrm>
          <a:prstGeom prst="rect">
            <a:avLst/>
          </a:prstGeom>
          <a:noFill/>
        </p:spPr>
        <p:txBody>
          <a:bodyPr wrap="square">
            <a:spAutoFit/>
          </a:bodyPr>
          <a:lstStyle/>
          <a:p>
            <a:pPr eaLnBrk="1" hangingPunct="1">
              <a:lnSpc>
                <a:spcPct val="100000"/>
              </a:lnSpc>
              <a:spcBef>
                <a:spcPct val="0"/>
              </a:spcBef>
              <a:buFontTx/>
              <a:buNone/>
            </a:pP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grpSp>
        <p:nvGrpSpPr>
          <p:cNvPr id="2" name="Group 1">
            <a:extLst>
              <a:ext uri="{FF2B5EF4-FFF2-40B4-BE49-F238E27FC236}">
                <a16:creationId xmlns:a16="http://schemas.microsoft.com/office/drawing/2014/main" id="{543343D3-E52C-E223-9881-2DA4E029EE36}"/>
              </a:ext>
            </a:extLst>
          </p:cNvPr>
          <p:cNvGrpSpPr/>
          <p:nvPr/>
        </p:nvGrpSpPr>
        <p:grpSpPr>
          <a:xfrm>
            <a:off x="7005464" y="1211509"/>
            <a:ext cx="2388128" cy="437484"/>
            <a:chOff x="7731973" y="1061902"/>
            <a:chExt cx="2388128" cy="437484"/>
          </a:xfrm>
        </p:grpSpPr>
        <p:cxnSp>
          <p:nvCxnSpPr>
            <p:cNvPr id="10" name="Straight Arrow Connector 9">
              <a:extLst>
                <a:ext uri="{FF2B5EF4-FFF2-40B4-BE49-F238E27FC236}">
                  <a16:creationId xmlns:a16="http://schemas.microsoft.com/office/drawing/2014/main" id="{9C953D2C-63A2-E559-05AE-06738FA772D2}"/>
                </a:ext>
              </a:extLst>
            </p:cNvPr>
            <p:cNvCxnSpPr>
              <a:cxnSpLocks/>
            </p:cNvCxnSpPr>
            <p:nvPr/>
          </p:nvCxnSpPr>
          <p:spPr bwMode="auto">
            <a:xfrm>
              <a:off x="7731973" y="1264736"/>
              <a:ext cx="2388128"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Oval 39">
              <a:extLst>
                <a:ext uri="{FF2B5EF4-FFF2-40B4-BE49-F238E27FC236}">
                  <a16:creationId xmlns:a16="http://schemas.microsoft.com/office/drawing/2014/main" id="{18000791-4E2C-53C8-CE2B-6A19D88CF267}"/>
                </a:ext>
              </a:extLst>
            </p:cNvPr>
            <p:cNvSpPr/>
            <p:nvPr/>
          </p:nvSpPr>
          <p:spPr bwMode="auto">
            <a:xfrm>
              <a:off x="8661550" y="1061902"/>
              <a:ext cx="441225" cy="437484"/>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2</a:t>
              </a:r>
            </a:p>
          </p:txBody>
        </p:sp>
      </p:grpSp>
      <p:grpSp>
        <p:nvGrpSpPr>
          <p:cNvPr id="3" name="Group 11">
            <a:extLst>
              <a:ext uri="{FF2B5EF4-FFF2-40B4-BE49-F238E27FC236}">
                <a16:creationId xmlns:a16="http://schemas.microsoft.com/office/drawing/2014/main" id="{BD2CD5B2-A4C6-A18C-29B5-A8A6CB6EC286}"/>
              </a:ext>
            </a:extLst>
          </p:cNvPr>
          <p:cNvGrpSpPr>
            <a:grpSpLocks/>
          </p:cNvGrpSpPr>
          <p:nvPr/>
        </p:nvGrpSpPr>
        <p:grpSpPr bwMode="auto">
          <a:xfrm>
            <a:off x="2430641" y="4469858"/>
            <a:ext cx="2692928" cy="437484"/>
            <a:chOff x="457200" y="2876033"/>
            <a:chExt cx="2844800" cy="246677"/>
          </a:xfrm>
        </p:grpSpPr>
        <p:cxnSp>
          <p:nvCxnSpPr>
            <p:cNvPr id="4" name="Straight Arrow Connector 3">
              <a:extLst>
                <a:ext uri="{FF2B5EF4-FFF2-40B4-BE49-F238E27FC236}">
                  <a16:creationId xmlns:a16="http://schemas.microsoft.com/office/drawing/2014/main" id="{03D6099B-679F-975A-3CF4-2C780DB3979B}"/>
                </a:ext>
              </a:extLst>
            </p:cNvPr>
            <p:cNvCxnSpPr/>
            <p:nvPr/>
          </p:nvCxnSpPr>
          <p:spPr>
            <a:xfrm>
              <a:off x="457200" y="2988318"/>
              <a:ext cx="28448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51D9748A-DC0A-E2A4-7D4E-6C79C823A0E5}"/>
                </a:ext>
              </a:extLst>
            </p:cNvPr>
            <p:cNvSpPr/>
            <p:nvPr/>
          </p:nvSpPr>
          <p:spPr>
            <a:xfrm>
              <a:off x="1620837" y="2876033"/>
              <a:ext cx="466109" cy="246677"/>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3</a:t>
              </a:r>
            </a:p>
          </p:txBody>
        </p:sp>
      </p:grpSp>
      <p:sp>
        <p:nvSpPr>
          <p:cNvPr id="14" name="Rectangle 13">
            <a:extLst>
              <a:ext uri="{FF2B5EF4-FFF2-40B4-BE49-F238E27FC236}">
                <a16:creationId xmlns:a16="http://schemas.microsoft.com/office/drawing/2014/main" id="{3AE80588-6E38-18BA-FF91-EAFA1D91438F}"/>
              </a:ext>
            </a:extLst>
          </p:cNvPr>
          <p:cNvSpPr/>
          <p:nvPr/>
        </p:nvSpPr>
        <p:spPr>
          <a:xfrm>
            <a:off x="5123570" y="4180522"/>
            <a:ext cx="1841457" cy="895990"/>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4CAD5AAD-1D1D-EEBC-AFBC-4BB001B68118}"/>
              </a:ext>
            </a:extLst>
          </p:cNvPr>
          <p:cNvSpPr txBox="1"/>
          <p:nvPr/>
        </p:nvSpPr>
        <p:spPr>
          <a:xfrm>
            <a:off x="5267666" y="4443851"/>
            <a:ext cx="1553264" cy="369332"/>
          </a:xfrm>
          <a:prstGeom prst="rect">
            <a:avLst/>
          </a:prstGeom>
          <a:noFill/>
        </p:spPr>
        <p:txBody>
          <a:bodyPr wrap="square" rtlCol="0" anchor="ctr">
            <a:spAutoFit/>
          </a:bodyPr>
          <a:lstStyle/>
          <a:p>
            <a:pPr algn="ctr"/>
            <a:r>
              <a:rPr lang="en-US" i="1" dirty="0"/>
              <a:t>Heater</a:t>
            </a:r>
          </a:p>
        </p:txBody>
      </p:sp>
      <p:grpSp>
        <p:nvGrpSpPr>
          <p:cNvPr id="17" name="Group 16">
            <a:extLst>
              <a:ext uri="{FF2B5EF4-FFF2-40B4-BE49-F238E27FC236}">
                <a16:creationId xmlns:a16="http://schemas.microsoft.com/office/drawing/2014/main" id="{FF9ECF0C-1A0F-011E-6E2F-4725B44F602E}"/>
              </a:ext>
            </a:extLst>
          </p:cNvPr>
          <p:cNvGrpSpPr/>
          <p:nvPr/>
        </p:nvGrpSpPr>
        <p:grpSpPr>
          <a:xfrm>
            <a:off x="6965026" y="4450255"/>
            <a:ext cx="2388128" cy="437484"/>
            <a:chOff x="7731973" y="1061902"/>
            <a:chExt cx="2388128" cy="437484"/>
          </a:xfrm>
        </p:grpSpPr>
        <p:cxnSp>
          <p:nvCxnSpPr>
            <p:cNvPr id="18" name="Straight Arrow Connector 17">
              <a:extLst>
                <a:ext uri="{FF2B5EF4-FFF2-40B4-BE49-F238E27FC236}">
                  <a16:creationId xmlns:a16="http://schemas.microsoft.com/office/drawing/2014/main" id="{347EA62E-CAD8-2846-1692-6489B19909B4}"/>
                </a:ext>
              </a:extLst>
            </p:cNvPr>
            <p:cNvCxnSpPr>
              <a:cxnSpLocks/>
            </p:cNvCxnSpPr>
            <p:nvPr/>
          </p:nvCxnSpPr>
          <p:spPr bwMode="auto">
            <a:xfrm>
              <a:off x="7731973" y="1264736"/>
              <a:ext cx="2388128"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Oval 19">
              <a:extLst>
                <a:ext uri="{FF2B5EF4-FFF2-40B4-BE49-F238E27FC236}">
                  <a16:creationId xmlns:a16="http://schemas.microsoft.com/office/drawing/2014/main" id="{33968778-87FC-D3C1-C53B-E97ABA431292}"/>
                </a:ext>
              </a:extLst>
            </p:cNvPr>
            <p:cNvSpPr/>
            <p:nvPr/>
          </p:nvSpPr>
          <p:spPr bwMode="auto">
            <a:xfrm>
              <a:off x="8661550" y="1061902"/>
              <a:ext cx="441225" cy="437484"/>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4</a:t>
              </a:r>
            </a:p>
          </p:txBody>
        </p:sp>
      </p:grpSp>
      <p:grpSp>
        <p:nvGrpSpPr>
          <p:cNvPr id="48" name="Group 2">
            <a:extLst>
              <a:ext uri="{FF2B5EF4-FFF2-40B4-BE49-F238E27FC236}">
                <a16:creationId xmlns:a16="http://schemas.microsoft.com/office/drawing/2014/main" id="{500C222E-191E-4FE0-D43A-995784824E13}"/>
              </a:ext>
            </a:extLst>
          </p:cNvPr>
          <p:cNvGrpSpPr>
            <a:grpSpLocks/>
          </p:cNvGrpSpPr>
          <p:nvPr/>
        </p:nvGrpSpPr>
        <p:grpSpPr bwMode="auto">
          <a:xfrm>
            <a:off x="5973535" y="1837766"/>
            <a:ext cx="122466" cy="2342756"/>
            <a:chOff x="6696075" y="3072466"/>
            <a:chExt cx="138113" cy="1629709"/>
          </a:xfrm>
        </p:grpSpPr>
        <p:sp>
          <p:nvSpPr>
            <p:cNvPr id="49" name="Freeform 203">
              <a:extLst>
                <a:ext uri="{FF2B5EF4-FFF2-40B4-BE49-F238E27FC236}">
                  <a16:creationId xmlns:a16="http://schemas.microsoft.com/office/drawing/2014/main" id="{CFA530D4-DDA0-8033-BB5D-94971639A24C}"/>
                </a:ext>
              </a:extLst>
            </p:cNvPr>
            <p:cNvSpPr>
              <a:spLocks/>
            </p:cNvSpPr>
            <p:nvPr/>
          </p:nvSpPr>
          <p:spPr bwMode="auto">
            <a:xfrm rot="16200000" flipH="1">
              <a:off x="6057310" y="3743926"/>
              <a:ext cx="1416295" cy="73376"/>
            </a:xfrm>
            <a:custGeom>
              <a:avLst/>
              <a:gdLst>
                <a:gd name="T0" fmla="*/ 2147483646 w 893"/>
                <a:gd name="T1" fmla="*/ 2147483646 h 60"/>
                <a:gd name="T2" fmla="*/ 2147483646 w 893"/>
                <a:gd name="T3" fmla="*/ 2147483646 h 60"/>
                <a:gd name="T4" fmla="*/ 2147483646 w 893"/>
                <a:gd name="T5" fmla="*/ 2147483646 h 60"/>
                <a:gd name="T6" fmla="*/ 2147483646 w 893"/>
                <a:gd name="T7" fmla="*/ 2147483646 h 60"/>
                <a:gd name="T8" fmla="*/ 2147483646 w 893"/>
                <a:gd name="T9" fmla="*/ 0 h 60"/>
                <a:gd name="T10" fmla="*/ 2147483646 w 893"/>
                <a:gd name="T11" fmla="*/ 2147483646 h 60"/>
                <a:gd name="T12" fmla="*/ 2147483646 w 893"/>
                <a:gd name="T13" fmla="*/ 2147483646 h 60"/>
                <a:gd name="T14" fmla="*/ 2147483646 w 893"/>
                <a:gd name="T15" fmla="*/ 2147483646 h 60"/>
                <a:gd name="T16" fmla="*/ 2147483646 w 893"/>
                <a:gd name="T17" fmla="*/ 2147483646 h 60"/>
                <a:gd name="T18" fmla="*/ 2147483646 w 893"/>
                <a:gd name="T19" fmla="*/ 2147483646 h 60"/>
                <a:gd name="T20" fmla="*/ 2147483646 w 893"/>
                <a:gd name="T21" fmla="*/ 2147483646 h 60"/>
                <a:gd name="T22" fmla="*/ 2147483646 w 893"/>
                <a:gd name="T23" fmla="*/ 2147483646 h 60"/>
                <a:gd name="T24" fmla="*/ 2147483646 w 893"/>
                <a:gd name="T25" fmla="*/ 2147483646 h 60"/>
                <a:gd name="T26" fmla="*/ 2147483646 w 893"/>
                <a:gd name="T27" fmla="*/ 2147483646 h 60"/>
                <a:gd name="T28" fmla="*/ 2147483646 w 893"/>
                <a:gd name="T29" fmla="*/ 2147483646 h 60"/>
                <a:gd name="T30" fmla="*/ 2147483646 w 893"/>
                <a:gd name="T31" fmla="*/ 2147483646 h 60"/>
                <a:gd name="T32" fmla="*/ 2147483646 w 893"/>
                <a:gd name="T33" fmla="*/ 2147483646 h 60"/>
                <a:gd name="T34" fmla="*/ 2147483646 w 893"/>
                <a:gd name="T35" fmla="*/ 0 h 60"/>
                <a:gd name="T36" fmla="*/ 2147483646 w 893"/>
                <a:gd name="T37" fmla="*/ 2147483646 h 60"/>
                <a:gd name="T38" fmla="*/ 2147483646 w 893"/>
                <a:gd name="T39" fmla="*/ 2147483646 h 60"/>
                <a:gd name="T40" fmla="*/ 2147483646 w 893"/>
                <a:gd name="T41" fmla="*/ 2147483646 h 60"/>
                <a:gd name="T42" fmla="*/ 2147483646 w 893"/>
                <a:gd name="T43" fmla="*/ 2147483646 h 60"/>
                <a:gd name="T44" fmla="*/ 2147483646 w 893"/>
                <a:gd name="T45" fmla="*/ 2147483646 h 60"/>
                <a:gd name="T46" fmla="*/ 2147483646 w 893"/>
                <a:gd name="T47" fmla="*/ 0 h 60"/>
                <a:gd name="T48" fmla="*/ 2147483646 w 893"/>
                <a:gd name="T49" fmla="*/ 2147483646 h 60"/>
                <a:gd name="T50" fmla="*/ 2147483646 w 893"/>
                <a:gd name="T51" fmla="*/ 2147483646 h 60"/>
                <a:gd name="T52" fmla="*/ 2147483646 w 893"/>
                <a:gd name="T53" fmla="*/ 2147483646 h 60"/>
                <a:gd name="T54" fmla="*/ 2147483646 w 893"/>
                <a:gd name="T55" fmla="*/ 2147483646 h 60"/>
                <a:gd name="T56" fmla="*/ 2147483646 w 893"/>
                <a:gd name="T57" fmla="*/ 2147483646 h 60"/>
                <a:gd name="T58" fmla="*/ 2147483646 w 893"/>
                <a:gd name="T59" fmla="*/ 2147483646 h 60"/>
                <a:gd name="T60" fmla="*/ 2147483646 w 893"/>
                <a:gd name="T61" fmla="*/ 2147483646 h 60"/>
                <a:gd name="T62" fmla="*/ 2147483646 w 893"/>
                <a:gd name="T63" fmla="*/ 2147483646 h 60"/>
                <a:gd name="T64" fmla="*/ 2147483646 w 893"/>
                <a:gd name="T65" fmla="*/ 2147483646 h 60"/>
                <a:gd name="T66" fmla="*/ 2147483646 w 893"/>
                <a:gd name="T67" fmla="*/ 2147483646 h 60"/>
                <a:gd name="T68" fmla="*/ 2147483646 w 893"/>
                <a:gd name="T69" fmla="*/ 2147483646 h 60"/>
                <a:gd name="T70" fmla="*/ 2147483646 w 893"/>
                <a:gd name="T71" fmla="*/ 2147483646 h 60"/>
                <a:gd name="T72" fmla="*/ 2147483646 w 893"/>
                <a:gd name="T73" fmla="*/ 0 h 60"/>
                <a:gd name="T74" fmla="*/ 2147483646 w 893"/>
                <a:gd name="T75" fmla="*/ 2147483646 h 60"/>
                <a:gd name="T76" fmla="*/ 2147483646 w 893"/>
                <a:gd name="T77" fmla="*/ 2147483646 h 60"/>
                <a:gd name="T78" fmla="*/ 2147483646 w 893"/>
                <a:gd name="T79" fmla="*/ 2147483646 h 60"/>
                <a:gd name="T80" fmla="*/ 2147483646 w 893"/>
                <a:gd name="T81" fmla="*/ 2147483646 h 60"/>
                <a:gd name="T82" fmla="*/ 2147483646 w 893"/>
                <a:gd name="T83" fmla="*/ 2147483646 h 60"/>
                <a:gd name="T84" fmla="*/ 2147483646 w 893"/>
                <a:gd name="T85" fmla="*/ 2147483646 h 60"/>
                <a:gd name="T86" fmla="*/ 2147483646 w 893"/>
                <a:gd name="T87" fmla="*/ 2147483646 h 60"/>
                <a:gd name="T88" fmla="*/ 2147483646 w 893"/>
                <a:gd name="T89" fmla="*/ 2147483646 h 60"/>
                <a:gd name="T90" fmla="*/ 2147483646 w 893"/>
                <a:gd name="T91" fmla="*/ 2147483646 h 60"/>
                <a:gd name="T92" fmla="*/ 2147483646 w 893"/>
                <a:gd name="T93" fmla="*/ 2147483646 h 60"/>
                <a:gd name="T94" fmla="*/ 2147483646 w 893"/>
                <a:gd name="T95" fmla="*/ 2147483646 h 60"/>
                <a:gd name="T96" fmla="*/ 2147483646 w 893"/>
                <a:gd name="T97" fmla="*/ 2147483646 h 60"/>
                <a:gd name="T98" fmla="*/ 2147483646 w 893"/>
                <a:gd name="T99" fmla="*/ 0 h 60"/>
                <a:gd name="T100" fmla="*/ 2147483646 w 893"/>
                <a:gd name="T101" fmla="*/ 2147483646 h 60"/>
                <a:gd name="T102" fmla="*/ 2147483646 w 893"/>
                <a:gd name="T103" fmla="*/ 2147483646 h 60"/>
                <a:gd name="T104" fmla="*/ 2147483646 w 893"/>
                <a:gd name="T105" fmla="*/ 2147483646 h 60"/>
                <a:gd name="T106" fmla="*/ 2147483646 w 893"/>
                <a:gd name="T107" fmla="*/ 2147483646 h 60"/>
                <a:gd name="T108" fmla="*/ 2147483646 w 893"/>
                <a:gd name="T109" fmla="*/ 2147483646 h 60"/>
                <a:gd name="T110" fmla="*/ 2147483646 w 893"/>
                <a:gd name="T111" fmla="*/ 0 h 60"/>
                <a:gd name="T112" fmla="*/ 2147483646 w 893"/>
                <a:gd name="T113" fmla="*/ 214748364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3"/>
                <a:gd name="T172" fmla="*/ 0 h 60"/>
                <a:gd name="T173" fmla="*/ 893 w 893"/>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3" h="60">
                  <a:moveTo>
                    <a:pt x="0" y="30"/>
                  </a:moveTo>
                  <a:lnTo>
                    <a:pt x="4" y="37"/>
                  </a:lnTo>
                  <a:lnTo>
                    <a:pt x="8" y="43"/>
                  </a:lnTo>
                  <a:lnTo>
                    <a:pt x="11" y="48"/>
                  </a:lnTo>
                  <a:lnTo>
                    <a:pt x="14" y="52"/>
                  </a:lnTo>
                  <a:lnTo>
                    <a:pt x="17" y="55"/>
                  </a:lnTo>
                  <a:lnTo>
                    <a:pt x="20" y="58"/>
                  </a:lnTo>
                  <a:lnTo>
                    <a:pt x="22" y="59"/>
                  </a:lnTo>
                  <a:lnTo>
                    <a:pt x="25" y="60"/>
                  </a:lnTo>
                  <a:lnTo>
                    <a:pt x="27" y="59"/>
                  </a:lnTo>
                  <a:lnTo>
                    <a:pt x="30" y="58"/>
                  </a:lnTo>
                  <a:lnTo>
                    <a:pt x="33" y="55"/>
                  </a:lnTo>
                  <a:lnTo>
                    <a:pt x="36" y="52"/>
                  </a:lnTo>
                  <a:lnTo>
                    <a:pt x="39" y="48"/>
                  </a:lnTo>
                  <a:lnTo>
                    <a:pt x="42" y="43"/>
                  </a:lnTo>
                  <a:lnTo>
                    <a:pt x="46" y="37"/>
                  </a:lnTo>
                  <a:lnTo>
                    <a:pt x="50" y="30"/>
                  </a:lnTo>
                  <a:lnTo>
                    <a:pt x="54" y="23"/>
                  </a:lnTo>
                  <a:lnTo>
                    <a:pt x="57" y="17"/>
                  </a:lnTo>
                  <a:lnTo>
                    <a:pt x="61" y="11"/>
                  </a:lnTo>
                  <a:lnTo>
                    <a:pt x="64" y="7"/>
                  </a:lnTo>
                  <a:lnTo>
                    <a:pt x="67" y="4"/>
                  </a:lnTo>
                  <a:lnTo>
                    <a:pt x="69" y="2"/>
                  </a:lnTo>
                  <a:lnTo>
                    <a:pt x="72" y="0"/>
                  </a:lnTo>
                  <a:lnTo>
                    <a:pt x="74" y="0"/>
                  </a:lnTo>
                  <a:lnTo>
                    <a:pt x="77" y="0"/>
                  </a:lnTo>
                  <a:lnTo>
                    <a:pt x="80" y="2"/>
                  </a:lnTo>
                  <a:lnTo>
                    <a:pt x="82" y="4"/>
                  </a:lnTo>
                  <a:lnTo>
                    <a:pt x="85" y="7"/>
                  </a:lnTo>
                  <a:lnTo>
                    <a:pt x="88" y="11"/>
                  </a:lnTo>
                  <a:lnTo>
                    <a:pt x="92" y="17"/>
                  </a:lnTo>
                  <a:lnTo>
                    <a:pt x="95" y="23"/>
                  </a:lnTo>
                  <a:lnTo>
                    <a:pt x="99" y="30"/>
                  </a:lnTo>
                  <a:lnTo>
                    <a:pt x="103" y="37"/>
                  </a:lnTo>
                  <a:lnTo>
                    <a:pt x="107" y="43"/>
                  </a:lnTo>
                  <a:lnTo>
                    <a:pt x="110" y="48"/>
                  </a:lnTo>
                  <a:lnTo>
                    <a:pt x="113" y="52"/>
                  </a:lnTo>
                  <a:lnTo>
                    <a:pt x="116" y="55"/>
                  </a:lnTo>
                  <a:lnTo>
                    <a:pt x="119" y="58"/>
                  </a:lnTo>
                  <a:lnTo>
                    <a:pt x="122" y="59"/>
                  </a:lnTo>
                  <a:lnTo>
                    <a:pt x="124" y="60"/>
                  </a:lnTo>
                  <a:lnTo>
                    <a:pt x="127" y="59"/>
                  </a:lnTo>
                  <a:lnTo>
                    <a:pt x="129" y="58"/>
                  </a:lnTo>
                  <a:lnTo>
                    <a:pt x="132" y="55"/>
                  </a:lnTo>
                  <a:lnTo>
                    <a:pt x="135" y="52"/>
                  </a:lnTo>
                  <a:lnTo>
                    <a:pt x="138" y="48"/>
                  </a:lnTo>
                  <a:lnTo>
                    <a:pt x="141" y="43"/>
                  </a:lnTo>
                  <a:lnTo>
                    <a:pt x="145" y="37"/>
                  </a:lnTo>
                  <a:lnTo>
                    <a:pt x="149" y="30"/>
                  </a:lnTo>
                  <a:lnTo>
                    <a:pt x="153" y="23"/>
                  </a:lnTo>
                  <a:lnTo>
                    <a:pt x="157" y="17"/>
                  </a:lnTo>
                  <a:lnTo>
                    <a:pt x="160" y="11"/>
                  </a:lnTo>
                  <a:lnTo>
                    <a:pt x="163" y="7"/>
                  </a:lnTo>
                  <a:lnTo>
                    <a:pt x="166" y="4"/>
                  </a:lnTo>
                  <a:lnTo>
                    <a:pt x="169" y="2"/>
                  </a:lnTo>
                  <a:lnTo>
                    <a:pt x="171" y="0"/>
                  </a:lnTo>
                  <a:lnTo>
                    <a:pt x="174" y="0"/>
                  </a:lnTo>
                  <a:lnTo>
                    <a:pt x="176" y="0"/>
                  </a:lnTo>
                  <a:lnTo>
                    <a:pt x="179" y="2"/>
                  </a:lnTo>
                  <a:lnTo>
                    <a:pt x="182" y="4"/>
                  </a:lnTo>
                  <a:lnTo>
                    <a:pt x="184" y="7"/>
                  </a:lnTo>
                  <a:lnTo>
                    <a:pt x="188" y="11"/>
                  </a:lnTo>
                  <a:lnTo>
                    <a:pt x="191" y="17"/>
                  </a:lnTo>
                  <a:lnTo>
                    <a:pt x="195" y="23"/>
                  </a:lnTo>
                  <a:lnTo>
                    <a:pt x="199" y="30"/>
                  </a:lnTo>
                  <a:lnTo>
                    <a:pt x="203" y="37"/>
                  </a:lnTo>
                  <a:lnTo>
                    <a:pt x="206" y="43"/>
                  </a:lnTo>
                  <a:lnTo>
                    <a:pt x="209" y="48"/>
                  </a:lnTo>
                  <a:lnTo>
                    <a:pt x="213" y="52"/>
                  </a:lnTo>
                  <a:lnTo>
                    <a:pt x="215" y="55"/>
                  </a:lnTo>
                  <a:lnTo>
                    <a:pt x="218" y="58"/>
                  </a:lnTo>
                  <a:lnTo>
                    <a:pt x="221" y="59"/>
                  </a:lnTo>
                  <a:lnTo>
                    <a:pt x="223" y="60"/>
                  </a:lnTo>
                  <a:lnTo>
                    <a:pt x="226" y="59"/>
                  </a:lnTo>
                  <a:lnTo>
                    <a:pt x="229" y="58"/>
                  </a:lnTo>
                  <a:lnTo>
                    <a:pt x="231" y="55"/>
                  </a:lnTo>
                  <a:lnTo>
                    <a:pt x="234" y="52"/>
                  </a:lnTo>
                  <a:lnTo>
                    <a:pt x="237" y="48"/>
                  </a:lnTo>
                  <a:lnTo>
                    <a:pt x="241" y="43"/>
                  </a:lnTo>
                  <a:lnTo>
                    <a:pt x="244" y="37"/>
                  </a:lnTo>
                  <a:lnTo>
                    <a:pt x="248" y="30"/>
                  </a:lnTo>
                  <a:lnTo>
                    <a:pt x="252" y="23"/>
                  </a:lnTo>
                  <a:lnTo>
                    <a:pt x="256" y="17"/>
                  </a:lnTo>
                  <a:lnTo>
                    <a:pt x="259" y="11"/>
                  </a:lnTo>
                  <a:lnTo>
                    <a:pt x="262" y="7"/>
                  </a:lnTo>
                  <a:lnTo>
                    <a:pt x="265" y="4"/>
                  </a:lnTo>
                  <a:lnTo>
                    <a:pt x="268" y="2"/>
                  </a:lnTo>
                  <a:lnTo>
                    <a:pt x="270" y="0"/>
                  </a:lnTo>
                  <a:lnTo>
                    <a:pt x="273" y="0"/>
                  </a:lnTo>
                  <a:lnTo>
                    <a:pt x="276" y="0"/>
                  </a:lnTo>
                  <a:lnTo>
                    <a:pt x="278" y="2"/>
                  </a:lnTo>
                  <a:lnTo>
                    <a:pt x="281" y="4"/>
                  </a:lnTo>
                  <a:lnTo>
                    <a:pt x="284" y="7"/>
                  </a:lnTo>
                  <a:lnTo>
                    <a:pt x="287" y="11"/>
                  </a:lnTo>
                  <a:lnTo>
                    <a:pt x="290" y="17"/>
                  </a:lnTo>
                  <a:lnTo>
                    <a:pt x="294" y="23"/>
                  </a:lnTo>
                  <a:lnTo>
                    <a:pt x="298" y="30"/>
                  </a:lnTo>
                  <a:lnTo>
                    <a:pt x="302" y="37"/>
                  </a:lnTo>
                  <a:lnTo>
                    <a:pt x="305" y="43"/>
                  </a:lnTo>
                  <a:lnTo>
                    <a:pt x="309" y="48"/>
                  </a:lnTo>
                  <a:lnTo>
                    <a:pt x="312" y="52"/>
                  </a:lnTo>
                  <a:lnTo>
                    <a:pt x="315" y="55"/>
                  </a:lnTo>
                  <a:lnTo>
                    <a:pt x="317" y="58"/>
                  </a:lnTo>
                  <a:lnTo>
                    <a:pt x="320" y="59"/>
                  </a:lnTo>
                  <a:lnTo>
                    <a:pt x="323" y="60"/>
                  </a:lnTo>
                  <a:lnTo>
                    <a:pt x="325" y="59"/>
                  </a:lnTo>
                  <a:lnTo>
                    <a:pt x="328" y="58"/>
                  </a:lnTo>
                  <a:lnTo>
                    <a:pt x="330" y="55"/>
                  </a:lnTo>
                  <a:lnTo>
                    <a:pt x="333" y="52"/>
                  </a:lnTo>
                  <a:lnTo>
                    <a:pt x="336" y="48"/>
                  </a:lnTo>
                  <a:lnTo>
                    <a:pt x="340" y="43"/>
                  </a:lnTo>
                  <a:lnTo>
                    <a:pt x="343" y="37"/>
                  </a:lnTo>
                  <a:lnTo>
                    <a:pt x="347" y="30"/>
                  </a:lnTo>
                  <a:lnTo>
                    <a:pt x="351" y="23"/>
                  </a:lnTo>
                  <a:lnTo>
                    <a:pt x="355" y="17"/>
                  </a:lnTo>
                  <a:lnTo>
                    <a:pt x="358" y="11"/>
                  </a:lnTo>
                  <a:lnTo>
                    <a:pt x="361" y="7"/>
                  </a:lnTo>
                  <a:lnTo>
                    <a:pt x="364" y="4"/>
                  </a:lnTo>
                  <a:lnTo>
                    <a:pt x="367" y="2"/>
                  </a:lnTo>
                  <a:lnTo>
                    <a:pt x="370" y="0"/>
                  </a:lnTo>
                  <a:lnTo>
                    <a:pt x="372" y="0"/>
                  </a:lnTo>
                  <a:lnTo>
                    <a:pt x="375" y="0"/>
                  </a:lnTo>
                  <a:lnTo>
                    <a:pt x="377" y="2"/>
                  </a:lnTo>
                  <a:lnTo>
                    <a:pt x="380" y="4"/>
                  </a:lnTo>
                  <a:lnTo>
                    <a:pt x="383" y="7"/>
                  </a:lnTo>
                  <a:lnTo>
                    <a:pt x="386" y="11"/>
                  </a:lnTo>
                  <a:lnTo>
                    <a:pt x="389" y="17"/>
                  </a:lnTo>
                  <a:lnTo>
                    <a:pt x="393" y="23"/>
                  </a:lnTo>
                  <a:lnTo>
                    <a:pt x="397" y="30"/>
                  </a:lnTo>
                  <a:lnTo>
                    <a:pt x="401" y="37"/>
                  </a:lnTo>
                  <a:lnTo>
                    <a:pt x="405" y="43"/>
                  </a:lnTo>
                  <a:lnTo>
                    <a:pt x="408" y="48"/>
                  </a:lnTo>
                  <a:lnTo>
                    <a:pt x="411" y="52"/>
                  </a:lnTo>
                  <a:lnTo>
                    <a:pt x="414" y="55"/>
                  </a:lnTo>
                  <a:lnTo>
                    <a:pt x="417" y="58"/>
                  </a:lnTo>
                  <a:lnTo>
                    <a:pt x="419" y="59"/>
                  </a:lnTo>
                  <a:lnTo>
                    <a:pt x="422" y="60"/>
                  </a:lnTo>
                  <a:lnTo>
                    <a:pt x="424" y="59"/>
                  </a:lnTo>
                  <a:lnTo>
                    <a:pt x="427" y="58"/>
                  </a:lnTo>
                  <a:lnTo>
                    <a:pt x="430" y="55"/>
                  </a:lnTo>
                  <a:lnTo>
                    <a:pt x="433" y="52"/>
                  </a:lnTo>
                  <a:lnTo>
                    <a:pt x="436" y="48"/>
                  </a:lnTo>
                  <a:lnTo>
                    <a:pt x="439" y="43"/>
                  </a:lnTo>
                  <a:lnTo>
                    <a:pt x="443" y="37"/>
                  </a:lnTo>
                  <a:lnTo>
                    <a:pt x="447" y="30"/>
                  </a:lnTo>
                  <a:lnTo>
                    <a:pt x="451" y="23"/>
                  </a:lnTo>
                  <a:lnTo>
                    <a:pt x="454" y="17"/>
                  </a:lnTo>
                  <a:lnTo>
                    <a:pt x="458" y="11"/>
                  </a:lnTo>
                  <a:lnTo>
                    <a:pt x="461" y="7"/>
                  </a:lnTo>
                  <a:lnTo>
                    <a:pt x="464" y="4"/>
                  </a:lnTo>
                  <a:lnTo>
                    <a:pt x="466" y="2"/>
                  </a:lnTo>
                  <a:lnTo>
                    <a:pt x="469" y="0"/>
                  </a:lnTo>
                  <a:lnTo>
                    <a:pt x="471" y="0"/>
                  </a:lnTo>
                  <a:lnTo>
                    <a:pt x="474" y="0"/>
                  </a:lnTo>
                  <a:lnTo>
                    <a:pt x="477" y="2"/>
                  </a:lnTo>
                  <a:lnTo>
                    <a:pt x="479" y="4"/>
                  </a:lnTo>
                  <a:lnTo>
                    <a:pt x="482" y="7"/>
                  </a:lnTo>
                  <a:lnTo>
                    <a:pt x="485" y="11"/>
                  </a:lnTo>
                  <a:lnTo>
                    <a:pt x="489" y="17"/>
                  </a:lnTo>
                  <a:lnTo>
                    <a:pt x="492" y="23"/>
                  </a:lnTo>
                  <a:lnTo>
                    <a:pt x="496" y="30"/>
                  </a:lnTo>
                  <a:lnTo>
                    <a:pt x="500" y="37"/>
                  </a:lnTo>
                  <a:lnTo>
                    <a:pt x="504" y="43"/>
                  </a:lnTo>
                  <a:lnTo>
                    <a:pt x="507" y="48"/>
                  </a:lnTo>
                  <a:lnTo>
                    <a:pt x="510" y="52"/>
                  </a:lnTo>
                  <a:lnTo>
                    <a:pt x="513" y="55"/>
                  </a:lnTo>
                  <a:lnTo>
                    <a:pt x="516" y="58"/>
                  </a:lnTo>
                  <a:lnTo>
                    <a:pt x="519" y="59"/>
                  </a:lnTo>
                  <a:lnTo>
                    <a:pt x="521" y="60"/>
                  </a:lnTo>
                  <a:lnTo>
                    <a:pt x="524" y="59"/>
                  </a:lnTo>
                  <a:lnTo>
                    <a:pt x="526" y="58"/>
                  </a:lnTo>
                  <a:lnTo>
                    <a:pt x="529" y="55"/>
                  </a:lnTo>
                  <a:lnTo>
                    <a:pt x="532" y="52"/>
                  </a:lnTo>
                  <a:lnTo>
                    <a:pt x="535" y="48"/>
                  </a:lnTo>
                  <a:lnTo>
                    <a:pt x="538" y="43"/>
                  </a:lnTo>
                  <a:lnTo>
                    <a:pt x="542" y="37"/>
                  </a:lnTo>
                  <a:lnTo>
                    <a:pt x="546" y="30"/>
                  </a:lnTo>
                  <a:lnTo>
                    <a:pt x="550" y="23"/>
                  </a:lnTo>
                  <a:lnTo>
                    <a:pt x="554" y="17"/>
                  </a:lnTo>
                  <a:lnTo>
                    <a:pt x="557" y="11"/>
                  </a:lnTo>
                  <a:lnTo>
                    <a:pt x="560" y="7"/>
                  </a:lnTo>
                  <a:lnTo>
                    <a:pt x="563" y="4"/>
                  </a:lnTo>
                  <a:lnTo>
                    <a:pt x="566" y="2"/>
                  </a:lnTo>
                  <a:lnTo>
                    <a:pt x="568" y="0"/>
                  </a:lnTo>
                  <a:lnTo>
                    <a:pt x="571" y="0"/>
                  </a:lnTo>
                  <a:lnTo>
                    <a:pt x="573" y="0"/>
                  </a:lnTo>
                  <a:lnTo>
                    <a:pt x="576" y="2"/>
                  </a:lnTo>
                  <a:lnTo>
                    <a:pt x="579" y="4"/>
                  </a:lnTo>
                  <a:lnTo>
                    <a:pt x="582" y="7"/>
                  </a:lnTo>
                  <a:lnTo>
                    <a:pt x="585" y="11"/>
                  </a:lnTo>
                  <a:lnTo>
                    <a:pt x="588" y="17"/>
                  </a:lnTo>
                  <a:lnTo>
                    <a:pt x="592" y="23"/>
                  </a:lnTo>
                  <a:lnTo>
                    <a:pt x="596" y="30"/>
                  </a:lnTo>
                  <a:lnTo>
                    <a:pt x="600" y="37"/>
                  </a:lnTo>
                  <a:lnTo>
                    <a:pt x="603" y="43"/>
                  </a:lnTo>
                  <a:lnTo>
                    <a:pt x="607" y="48"/>
                  </a:lnTo>
                  <a:lnTo>
                    <a:pt x="610" y="52"/>
                  </a:lnTo>
                  <a:lnTo>
                    <a:pt x="612" y="55"/>
                  </a:lnTo>
                  <a:lnTo>
                    <a:pt x="615" y="58"/>
                  </a:lnTo>
                  <a:lnTo>
                    <a:pt x="618" y="59"/>
                  </a:lnTo>
                  <a:lnTo>
                    <a:pt x="620" y="60"/>
                  </a:lnTo>
                  <a:lnTo>
                    <a:pt x="623" y="59"/>
                  </a:lnTo>
                  <a:lnTo>
                    <a:pt x="626" y="58"/>
                  </a:lnTo>
                  <a:lnTo>
                    <a:pt x="628" y="55"/>
                  </a:lnTo>
                  <a:lnTo>
                    <a:pt x="631" y="52"/>
                  </a:lnTo>
                  <a:lnTo>
                    <a:pt x="634" y="48"/>
                  </a:lnTo>
                  <a:lnTo>
                    <a:pt x="638" y="43"/>
                  </a:lnTo>
                  <a:lnTo>
                    <a:pt x="641" y="37"/>
                  </a:lnTo>
                  <a:lnTo>
                    <a:pt x="645" y="30"/>
                  </a:lnTo>
                  <a:lnTo>
                    <a:pt x="649" y="23"/>
                  </a:lnTo>
                  <a:lnTo>
                    <a:pt x="653" y="17"/>
                  </a:lnTo>
                  <a:lnTo>
                    <a:pt x="656" y="11"/>
                  </a:lnTo>
                  <a:lnTo>
                    <a:pt x="659" y="7"/>
                  </a:lnTo>
                  <a:lnTo>
                    <a:pt x="662" y="4"/>
                  </a:lnTo>
                  <a:lnTo>
                    <a:pt x="665" y="2"/>
                  </a:lnTo>
                  <a:lnTo>
                    <a:pt x="667" y="0"/>
                  </a:lnTo>
                  <a:lnTo>
                    <a:pt x="670" y="0"/>
                  </a:lnTo>
                  <a:lnTo>
                    <a:pt x="673" y="0"/>
                  </a:lnTo>
                  <a:lnTo>
                    <a:pt x="675" y="2"/>
                  </a:lnTo>
                  <a:lnTo>
                    <a:pt x="678" y="4"/>
                  </a:lnTo>
                  <a:lnTo>
                    <a:pt x="681" y="7"/>
                  </a:lnTo>
                  <a:lnTo>
                    <a:pt x="684" y="11"/>
                  </a:lnTo>
                  <a:lnTo>
                    <a:pt x="687" y="17"/>
                  </a:lnTo>
                  <a:lnTo>
                    <a:pt x="691" y="23"/>
                  </a:lnTo>
                  <a:lnTo>
                    <a:pt x="695" y="30"/>
                  </a:lnTo>
                  <a:lnTo>
                    <a:pt x="699" y="37"/>
                  </a:lnTo>
                  <a:lnTo>
                    <a:pt x="702" y="43"/>
                  </a:lnTo>
                  <a:lnTo>
                    <a:pt x="706" y="48"/>
                  </a:lnTo>
                  <a:lnTo>
                    <a:pt x="709" y="52"/>
                  </a:lnTo>
                  <a:lnTo>
                    <a:pt x="712" y="55"/>
                  </a:lnTo>
                  <a:lnTo>
                    <a:pt x="714" y="58"/>
                  </a:lnTo>
                  <a:lnTo>
                    <a:pt x="717" y="59"/>
                  </a:lnTo>
                  <a:lnTo>
                    <a:pt x="720" y="60"/>
                  </a:lnTo>
                  <a:lnTo>
                    <a:pt x="722" y="59"/>
                  </a:lnTo>
                  <a:lnTo>
                    <a:pt x="725" y="58"/>
                  </a:lnTo>
                  <a:lnTo>
                    <a:pt x="728" y="55"/>
                  </a:lnTo>
                  <a:lnTo>
                    <a:pt x="730" y="52"/>
                  </a:lnTo>
                  <a:lnTo>
                    <a:pt x="733" y="48"/>
                  </a:lnTo>
                  <a:lnTo>
                    <a:pt x="737" y="43"/>
                  </a:lnTo>
                  <a:lnTo>
                    <a:pt x="740" y="37"/>
                  </a:lnTo>
                  <a:lnTo>
                    <a:pt x="744" y="30"/>
                  </a:lnTo>
                  <a:lnTo>
                    <a:pt x="748" y="23"/>
                  </a:lnTo>
                  <a:lnTo>
                    <a:pt x="752" y="17"/>
                  </a:lnTo>
                  <a:lnTo>
                    <a:pt x="755" y="11"/>
                  </a:lnTo>
                  <a:lnTo>
                    <a:pt x="758" y="7"/>
                  </a:lnTo>
                  <a:lnTo>
                    <a:pt x="761" y="4"/>
                  </a:lnTo>
                  <a:lnTo>
                    <a:pt x="764" y="2"/>
                  </a:lnTo>
                  <a:lnTo>
                    <a:pt x="767" y="0"/>
                  </a:lnTo>
                  <a:lnTo>
                    <a:pt x="769" y="0"/>
                  </a:lnTo>
                  <a:lnTo>
                    <a:pt x="772" y="0"/>
                  </a:lnTo>
                  <a:lnTo>
                    <a:pt x="774" y="2"/>
                  </a:lnTo>
                  <a:lnTo>
                    <a:pt x="777" y="4"/>
                  </a:lnTo>
                  <a:lnTo>
                    <a:pt x="780" y="7"/>
                  </a:lnTo>
                  <a:lnTo>
                    <a:pt x="783" y="11"/>
                  </a:lnTo>
                  <a:lnTo>
                    <a:pt x="786" y="17"/>
                  </a:lnTo>
                  <a:lnTo>
                    <a:pt x="790" y="23"/>
                  </a:lnTo>
                  <a:lnTo>
                    <a:pt x="794" y="30"/>
                  </a:lnTo>
                  <a:lnTo>
                    <a:pt x="798" y="37"/>
                  </a:lnTo>
                  <a:lnTo>
                    <a:pt x="802" y="43"/>
                  </a:lnTo>
                  <a:lnTo>
                    <a:pt x="805" y="48"/>
                  </a:lnTo>
                  <a:lnTo>
                    <a:pt x="808" y="52"/>
                  </a:lnTo>
                  <a:lnTo>
                    <a:pt x="811" y="55"/>
                  </a:lnTo>
                  <a:lnTo>
                    <a:pt x="814" y="58"/>
                  </a:lnTo>
                  <a:lnTo>
                    <a:pt x="816" y="59"/>
                  </a:lnTo>
                  <a:lnTo>
                    <a:pt x="819" y="60"/>
                  </a:lnTo>
                  <a:lnTo>
                    <a:pt x="821" y="59"/>
                  </a:lnTo>
                  <a:lnTo>
                    <a:pt x="824" y="58"/>
                  </a:lnTo>
                  <a:lnTo>
                    <a:pt x="827" y="55"/>
                  </a:lnTo>
                  <a:lnTo>
                    <a:pt x="830" y="52"/>
                  </a:lnTo>
                  <a:lnTo>
                    <a:pt x="833" y="48"/>
                  </a:lnTo>
                  <a:lnTo>
                    <a:pt x="836" y="43"/>
                  </a:lnTo>
                  <a:lnTo>
                    <a:pt x="840" y="37"/>
                  </a:lnTo>
                  <a:lnTo>
                    <a:pt x="844" y="30"/>
                  </a:lnTo>
                  <a:lnTo>
                    <a:pt x="848" y="23"/>
                  </a:lnTo>
                  <a:lnTo>
                    <a:pt x="851" y="17"/>
                  </a:lnTo>
                  <a:lnTo>
                    <a:pt x="855" y="11"/>
                  </a:lnTo>
                  <a:lnTo>
                    <a:pt x="858" y="7"/>
                  </a:lnTo>
                  <a:lnTo>
                    <a:pt x="861" y="4"/>
                  </a:lnTo>
                  <a:lnTo>
                    <a:pt x="863" y="2"/>
                  </a:lnTo>
                  <a:lnTo>
                    <a:pt x="866" y="0"/>
                  </a:lnTo>
                  <a:lnTo>
                    <a:pt x="869" y="0"/>
                  </a:lnTo>
                  <a:lnTo>
                    <a:pt x="871" y="0"/>
                  </a:lnTo>
                  <a:lnTo>
                    <a:pt x="874" y="2"/>
                  </a:lnTo>
                  <a:lnTo>
                    <a:pt x="876" y="4"/>
                  </a:lnTo>
                  <a:lnTo>
                    <a:pt x="879" y="7"/>
                  </a:lnTo>
                  <a:lnTo>
                    <a:pt x="882" y="11"/>
                  </a:lnTo>
                  <a:lnTo>
                    <a:pt x="886" y="17"/>
                  </a:lnTo>
                  <a:lnTo>
                    <a:pt x="889" y="23"/>
                  </a:lnTo>
                  <a:lnTo>
                    <a:pt x="893" y="3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0" name="Freeform 201">
              <a:extLst>
                <a:ext uri="{FF2B5EF4-FFF2-40B4-BE49-F238E27FC236}">
                  <a16:creationId xmlns:a16="http://schemas.microsoft.com/office/drawing/2014/main" id="{A224894C-0E83-21A9-E148-B99E1456B5E1}"/>
                </a:ext>
              </a:extLst>
            </p:cNvPr>
            <p:cNvSpPr>
              <a:spLocks/>
            </p:cNvSpPr>
            <p:nvPr/>
          </p:nvSpPr>
          <p:spPr bwMode="auto">
            <a:xfrm>
              <a:off x="6696075" y="4473575"/>
              <a:ext cx="138113" cy="228600"/>
            </a:xfrm>
            <a:custGeom>
              <a:avLst/>
              <a:gdLst>
                <a:gd name="T0" fmla="*/ 2147483646 w 142"/>
                <a:gd name="T1" fmla="*/ 2147483646 h 236"/>
                <a:gd name="T2" fmla="*/ 0 w 142"/>
                <a:gd name="T3" fmla="*/ 0 h 236"/>
                <a:gd name="T4" fmla="*/ 2147483646 w 142"/>
                <a:gd name="T5" fmla="*/ 2147483646 h 236"/>
                <a:gd name="T6" fmla="*/ 2147483646 w 142"/>
                <a:gd name="T7" fmla="*/ 0 h 236"/>
                <a:gd name="T8" fmla="*/ 2147483646 w 142"/>
                <a:gd name="T9" fmla="*/ 2147483646 h 236"/>
                <a:gd name="T10" fmla="*/ 0 60000 65536"/>
                <a:gd name="T11" fmla="*/ 0 60000 65536"/>
                <a:gd name="T12" fmla="*/ 0 60000 65536"/>
                <a:gd name="T13" fmla="*/ 0 60000 65536"/>
                <a:gd name="T14" fmla="*/ 0 60000 65536"/>
                <a:gd name="T15" fmla="*/ 0 w 142"/>
                <a:gd name="T16" fmla="*/ 0 h 236"/>
                <a:gd name="T17" fmla="*/ 142 w 142"/>
                <a:gd name="T18" fmla="*/ 236 h 236"/>
              </a:gdLst>
              <a:ahLst/>
              <a:cxnLst>
                <a:cxn ang="T10">
                  <a:pos x="T0" y="T1"/>
                </a:cxn>
                <a:cxn ang="T11">
                  <a:pos x="T2" y="T3"/>
                </a:cxn>
                <a:cxn ang="T12">
                  <a:pos x="T4" y="T5"/>
                </a:cxn>
                <a:cxn ang="T13">
                  <a:pos x="T6" y="T7"/>
                </a:cxn>
                <a:cxn ang="T14">
                  <a:pos x="T8" y="T9"/>
                </a:cxn>
              </a:cxnLst>
              <a:rect l="T15" t="T16" r="T17" b="T18"/>
              <a:pathLst>
                <a:path w="142" h="236">
                  <a:moveTo>
                    <a:pt x="71" y="236"/>
                  </a:moveTo>
                  <a:lnTo>
                    <a:pt x="0" y="0"/>
                  </a:lnTo>
                  <a:lnTo>
                    <a:pt x="71" y="46"/>
                  </a:lnTo>
                  <a:lnTo>
                    <a:pt x="142" y="0"/>
                  </a:lnTo>
                  <a:lnTo>
                    <a:pt x="71" y="236"/>
                  </a:lnTo>
                  <a:close/>
                </a:path>
              </a:pathLst>
            </a:custGeom>
            <a:solidFill>
              <a:schemeClr val="tx1"/>
            </a:solidFill>
            <a:ln w="19050">
              <a:solidFill>
                <a:schemeClr val="tx1"/>
              </a:solidFill>
              <a:round/>
              <a:headEnd/>
              <a:tailEnd/>
            </a:ln>
          </p:spPr>
          <p:txBody>
            <a:bodyPr/>
            <a:lstStyle/>
            <a:p>
              <a:endParaRPr lang="en-US"/>
            </a:p>
          </p:txBody>
        </p:sp>
      </p:grpSp>
      <p:sp>
        <p:nvSpPr>
          <p:cNvPr id="13" name="TextBox 26">
            <a:extLst>
              <a:ext uri="{FF2B5EF4-FFF2-40B4-BE49-F238E27FC236}">
                <a16:creationId xmlns:a16="http://schemas.microsoft.com/office/drawing/2014/main" id="{82980E96-BC12-8ED6-A753-2FE84A94F98A}"/>
              </a:ext>
            </a:extLst>
          </p:cNvPr>
          <p:cNvSpPr txBox="1">
            <a:spLocks noChangeArrowheads="1"/>
          </p:cNvSpPr>
          <p:nvPr/>
        </p:nvSpPr>
        <p:spPr bwMode="auto">
          <a:xfrm>
            <a:off x="7123283" y="1687694"/>
            <a:ext cx="26929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Water at 45</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a:p>
            <a:pPr algn="ctr" eaLnBrk="1" hangingPunct="1">
              <a:lnSpc>
                <a:spcPct val="100000"/>
              </a:lnSpc>
              <a:spcBef>
                <a:spcPct val="0"/>
              </a:spcBef>
              <a:buFontTx/>
              <a:buNone/>
            </a:pPr>
            <a:r>
              <a:rPr lang="en-US" sz="2000" dirty="0">
                <a:latin typeface="Georgia" panose="02040502050405020303" pitchFamily="18" charset="0"/>
              </a:rPr>
              <a:t>1.53*10</a:t>
            </a:r>
            <a:r>
              <a:rPr lang="en-US" sz="2000" baseline="30000" dirty="0">
                <a:latin typeface="Georgia" panose="02040502050405020303" pitchFamily="18" charset="0"/>
              </a:rPr>
              <a:t>6</a:t>
            </a:r>
            <a:r>
              <a:rPr lang="en-US" sz="2000" dirty="0">
                <a:latin typeface="Georgia" panose="02040502050405020303" pitchFamily="18" charset="0"/>
              </a:rPr>
              <a:t> gal/min</a:t>
            </a:r>
            <a:endParaRPr lang="en-US" altLang="en-US" sz="2000" dirty="0">
              <a:solidFill>
                <a:schemeClr val="tx1"/>
              </a:solidFill>
              <a:latin typeface="Georgia" panose="02040502050405020303" pitchFamily="18" charset="0"/>
              <a:cs typeface="Calibri" panose="020F0502020204030204" pitchFamily="34" charset="0"/>
            </a:endParaRPr>
          </a:p>
        </p:txBody>
      </p:sp>
    </p:spTree>
    <p:extLst>
      <p:ext uri="{BB962C8B-B14F-4D97-AF65-F5344CB8AC3E}">
        <p14:creationId xmlns:p14="http://schemas.microsoft.com/office/powerpoint/2010/main" val="159849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animBg="1"/>
      <p:bldP spid="24" grpId="0"/>
      <p:bldP spid="33" grpId="0"/>
      <p:bldP spid="34" grpId="0"/>
      <p:bldP spid="36" grpId="0"/>
      <p:bldP spid="37" grpId="0"/>
      <p:bldP spid="14" grpId="0" animBg="1"/>
      <p:bldP spid="15"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56F99-AC52-9679-75EA-13566484B6AA}"/>
              </a:ext>
            </a:extLst>
          </p:cNvPr>
          <p:cNvSpPr>
            <a:spLocks noGrp="1"/>
          </p:cNvSpPr>
          <p:nvPr>
            <p:ph type="title"/>
          </p:nvPr>
        </p:nvSpPr>
        <p:spPr/>
        <p:txBody>
          <a:bodyPr/>
          <a:lstStyle/>
          <a:p>
            <a:r>
              <a:rPr lang="en-US" dirty="0">
                <a:latin typeface="Georgia" panose="02040502050405020303" pitchFamily="18" charset="0"/>
              </a:rPr>
              <a:t>Calculating F</a:t>
            </a:r>
            <a:r>
              <a:rPr lang="en-US" baseline="-25000" dirty="0">
                <a:latin typeface="Georgia" panose="02040502050405020303" pitchFamily="18" charset="0"/>
              </a:rPr>
              <a:t>lake water</a:t>
            </a:r>
            <a:endParaRPr lang="en-US" dirty="0">
              <a:latin typeface="Georgia" panose="02040502050405020303" pitchFamily="18" charset="0"/>
            </a:endParaRPr>
          </a:p>
        </p:txBody>
      </p:sp>
      <p:sp>
        <p:nvSpPr>
          <p:cNvPr id="20" name="Rectangle 19">
            <a:extLst>
              <a:ext uri="{FF2B5EF4-FFF2-40B4-BE49-F238E27FC236}">
                <a16:creationId xmlns:a16="http://schemas.microsoft.com/office/drawing/2014/main" id="{E412D069-72D8-B1B6-03EA-F73257F3B3C0}"/>
              </a:ext>
            </a:extLst>
          </p:cNvPr>
          <p:cNvSpPr/>
          <p:nvPr/>
        </p:nvSpPr>
        <p:spPr>
          <a:xfrm>
            <a:off x="10480403" y="4113247"/>
            <a:ext cx="1475282" cy="946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DBF12083-1437-007D-20F0-0732545BF404}"/>
              </a:ext>
            </a:extLst>
          </p:cNvPr>
          <p:cNvGrpSpPr/>
          <p:nvPr/>
        </p:nvGrpSpPr>
        <p:grpSpPr>
          <a:xfrm>
            <a:off x="452436" y="1899228"/>
            <a:ext cx="9377363" cy="4112923"/>
            <a:chOff x="1768900" y="2231517"/>
            <a:chExt cx="5760613" cy="2526612"/>
          </a:xfrm>
        </p:grpSpPr>
        <p:pic>
          <p:nvPicPr>
            <p:cNvPr id="19" name="Picture 18" descr="Text, letter&#10;&#10;Description automatically generated">
              <a:extLst>
                <a:ext uri="{FF2B5EF4-FFF2-40B4-BE49-F238E27FC236}">
                  <a16:creationId xmlns:a16="http://schemas.microsoft.com/office/drawing/2014/main" id="{36F167A6-0643-439F-0A3B-8AAEB43F8936}"/>
                </a:ext>
              </a:extLst>
            </p:cNvPr>
            <p:cNvPicPr>
              <a:picLocks noChangeAspect="1"/>
            </p:cNvPicPr>
            <p:nvPr/>
          </p:nvPicPr>
          <p:blipFill rotWithShape="1">
            <a:blip r:embed="rId3"/>
            <a:srcRect t="19614" r="23770"/>
            <a:stretch/>
          </p:blipFill>
          <p:spPr>
            <a:xfrm>
              <a:off x="1768900" y="2231517"/>
              <a:ext cx="5760613" cy="1881730"/>
            </a:xfrm>
            <a:prstGeom prst="rect">
              <a:avLst/>
            </a:prstGeom>
          </p:spPr>
        </p:pic>
        <p:pic>
          <p:nvPicPr>
            <p:cNvPr id="22" name="Picture 21" descr="Text, letter&#10;&#10;Description automatically generated">
              <a:extLst>
                <a:ext uri="{FF2B5EF4-FFF2-40B4-BE49-F238E27FC236}">
                  <a16:creationId xmlns:a16="http://schemas.microsoft.com/office/drawing/2014/main" id="{744A3B98-7BA9-3FF3-74D4-BCAA0EF30B14}"/>
                </a:ext>
              </a:extLst>
            </p:cNvPr>
            <p:cNvPicPr>
              <a:picLocks noChangeAspect="1"/>
            </p:cNvPicPr>
            <p:nvPr/>
          </p:nvPicPr>
          <p:blipFill rotWithShape="1">
            <a:blip r:embed="rId3"/>
            <a:srcRect l="75648" t="75798"/>
            <a:stretch/>
          </p:blipFill>
          <p:spPr>
            <a:xfrm>
              <a:off x="4740496" y="4191011"/>
              <a:ext cx="1842174" cy="567118"/>
            </a:xfrm>
            <a:prstGeom prst="rect">
              <a:avLst/>
            </a:prstGeom>
          </p:spPr>
        </p:pic>
        <p:pic>
          <p:nvPicPr>
            <p:cNvPr id="23" name="Picture 22" descr="Text, letter&#10;&#10;Description automatically generated">
              <a:extLst>
                <a:ext uri="{FF2B5EF4-FFF2-40B4-BE49-F238E27FC236}">
                  <a16:creationId xmlns:a16="http://schemas.microsoft.com/office/drawing/2014/main" id="{428656C8-C21F-BF8B-5B28-1C75F2D0B552}"/>
                </a:ext>
              </a:extLst>
            </p:cNvPr>
            <p:cNvPicPr>
              <a:picLocks noChangeAspect="1"/>
            </p:cNvPicPr>
            <p:nvPr/>
          </p:nvPicPr>
          <p:blipFill rotWithShape="1">
            <a:blip r:embed="rId3"/>
            <a:srcRect l="31610" t="50589" r="60449" b="32865"/>
            <a:stretch/>
          </p:blipFill>
          <p:spPr>
            <a:xfrm>
              <a:off x="4183284" y="3604627"/>
              <a:ext cx="600076" cy="387316"/>
            </a:xfrm>
            <a:prstGeom prst="rect">
              <a:avLst/>
            </a:prstGeom>
          </p:spPr>
        </p:pic>
        <p:pic>
          <p:nvPicPr>
            <p:cNvPr id="25" name="Picture 24" descr="Text, letter&#10;&#10;Description automatically generated">
              <a:extLst>
                <a:ext uri="{FF2B5EF4-FFF2-40B4-BE49-F238E27FC236}">
                  <a16:creationId xmlns:a16="http://schemas.microsoft.com/office/drawing/2014/main" id="{E71CDA32-9B34-D903-5BCB-727B7C4D3965}"/>
                </a:ext>
              </a:extLst>
            </p:cNvPr>
            <p:cNvPicPr>
              <a:picLocks noChangeAspect="1"/>
            </p:cNvPicPr>
            <p:nvPr/>
          </p:nvPicPr>
          <p:blipFill rotWithShape="1">
            <a:blip r:embed="rId3"/>
            <a:srcRect l="31610" t="50589" r="60449" b="32865"/>
            <a:stretch/>
          </p:blipFill>
          <p:spPr>
            <a:xfrm>
              <a:off x="4154708" y="4236064"/>
              <a:ext cx="600076" cy="387316"/>
            </a:xfrm>
            <a:prstGeom prst="rect">
              <a:avLst/>
            </a:prstGeom>
          </p:spPr>
        </p:pic>
      </p:grpSp>
      <p:sp>
        <p:nvSpPr>
          <p:cNvPr id="27" name="Rectangle 26">
            <a:extLst>
              <a:ext uri="{FF2B5EF4-FFF2-40B4-BE49-F238E27FC236}">
                <a16:creationId xmlns:a16="http://schemas.microsoft.com/office/drawing/2014/main" id="{A2C87839-7AE0-16D4-E247-3AC52A08E214}"/>
              </a:ext>
            </a:extLst>
          </p:cNvPr>
          <p:cNvSpPr/>
          <p:nvPr/>
        </p:nvSpPr>
        <p:spPr>
          <a:xfrm>
            <a:off x="2004233" y="2392980"/>
            <a:ext cx="7825566" cy="450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DAC905A-AF41-1C1D-7D28-AEC27F48CE26}"/>
              </a:ext>
            </a:extLst>
          </p:cNvPr>
          <p:cNvSpPr/>
          <p:nvPr/>
        </p:nvSpPr>
        <p:spPr>
          <a:xfrm>
            <a:off x="2183217" y="3028852"/>
            <a:ext cx="7825566" cy="785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D749D92-21A9-A207-1917-A56EF348760C}"/>
              </a:ext>
            </a:extLst>
          </p:cNvPr>
          <p:cNvSpPr/>
          <p:nvPr/>
        </p:nvSpPr>
        <p:spPr>
          <a:xfrm>
            <a:off x="2329535" y="3972837"/>
            <a:ext cx="7825566" cy="946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3098A01-6204-6FA7-8674-2539FBC70376}"/>
              </a:ext>
            </a:extLst>
          </p:cNvPr>
          <p:cNvSpPr/>
          <p:nvPr/>
        </p:nvSpPr>
        <p:spPr>
          <a:xfrm>
            <a:off x="2362201" y="4764922"/>
            <a:ext cx="7825566" cy="946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564541E-9253-AB0C-1843-5394F00AFAAA}"/>
              </a:ext>
            </a:extLst>
          </p:cNvPr>
          <p:cNvSpPr/>
          <p:nvPr/>
        </p:nvSpPr>
        <p:spPr>
          <a:xfrm>
            <a:off x="4336152" y="5019358"/>
            <a:ext cx="3952337" cy="87356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500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animBg="1"/>
      <p:bldP spid="34" grpId="0" animBg="1"/>
      <p:bldP spid="35" grpId="0" animBg="1"/>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1">
            <a:extLst>
              <a:ext uri="{FF2B5EF4-FFF2-40B4-BE49-F238E27FC236}">
                <a16:creationId xmlns:a16="http://schemas.microsoft.com/office/drawing/2014/main" id="{F6BF2A44-AAF9-2A94-D298-8B3CAECAF16C}"/>
              </a:ext>
            </a:extLst>
          </p:cNvPr>
          <p:cNvGrpSpPr>
            <a:grpSpLocks/>
          </p:cNvGrpSpPr>
          <p:nvPr/>
        </p:nvGrpSpPr>
        <p:grpSpPr bwMode="auto">
          <a:xfrm>
            <a:off x="2471079" y="1231112"/>
            <a:ext cx="2692928" cy="437484"/>
            <a:chOff x="457200" y="2876033"/>
            <a:chExt cx="2844800" cy="246677"/>
          </a:xfrm>
        </p:grpSpPr>
        <p:cxnSp>
          <p:nvCxnSpPr>
            <p:cNvPr id="7" name="Straight Arrow Connector 6">
              <a:extLst>
                <a:ext uri="{FF2B5EF4-FFF2-40B4-BE49-F238E27FC236}">
                  <a16:creationId xmlns:a16="http://schemas.microsoft.com/office/drawing/2014/main" id="{D65BE92D-63EA-D24D-8207-D19112330572}"/>
                </a:ext>
              </a:extLst>
            </p:cNvPr>
            <p:cNvCxnSpPr/>
            <p:nvPr/>
          </p:nvCxnSpPr>
          <p:spPr>
            <a:xfrm>
              <a:off x="457200" y="2988318"/>
              <a:ext cx="28448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5D7FB3E6-C187-B0D4-61F7-4F74B6F3A7EC}"/>
                </a:ext>
              </a:extLst>
            </p:cNvPr>
            <p:cNvSpPr/>
            <p:nvPr/>
          </p:nvSpPr>
          <p:spPr>
            <a:xfrm>
              <a:off x="1620837" y="2876033"/>
              <a:ext cx="466109" cy="246677"/>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1</a:t>
              </a:r>
            </a:p>
          </p:txBody>
        </p:sp>
      </p:grpSp>
      <p:sp>
        <p:nvSpPr>
          <p:cNvPr id="19" name="TextBox 26">
            <a:extLst>
              <a:ext uri="{FF2B5EF4-FFF2-40B4-BE49-F238E27FC236}">
                <a16:creationId xmlns:a16="http://schemas.microsoft.com/office/drawing/2014/main" id="{2651923B-9C16-B447-825B-E89216F09C05}"/>
              </a:ext>
            </a:extLst>
          </p:cNvPr>
          <p:cNvSpPr txBox="1">
            <a:spLocks noChangeArrowheads="1"/>
          </p:cNvSpPr>
          <p:nvPr/>
        </p:nvSpPr>
        <p:spPr bwMode="auto">
          <a:xfrm>
            <a:off x="2253905" y="1668596"/>
            <a:ext cx="26929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Water at 6</a:t>
            </a:r>
            <a:r>
              <a:rPr lang="en-US" sz="2000" dirty="0">
                <a:latin typeface="Georgia" panose="02040502050405020303" pitchFamily="18" charset="0"/>
              </a:rPr>
              <a:t>0 °F</a:t>
            </a:r>
            <a:endParaRPr lang="en-US" altLang="en-US" sz="2000" dirty="0">
              <a:solidFill>
                <a:schemeClr val="tx1"/>
              </a:solidFill>
              <a:latin typeface="Georgia" panose="02040502050405020303" pitchFamily="18" charset="0"/>
              <a:cs typeface="Calibri" panose="020F0502020204030204" pitchFamily="34" charset="0"/>
            </a:endParaRPr>
          </a:p>
          <a:p>
            <a:pPr algn="ctr" eaLnBrk="1" hangingPunct="1">
              <a:lnSpc>
                <a:spcPct val="100000"/>
              </a:lnSpc>
              <a:spcBef>
                <a:spcPct val="0"/>
              </a:spcBef>
              <a:buFontTx/>
              <a:buNone/>
            </a:pPr>
            <a:r>
              <a:rPr lang="en-US" sz="2000" dirty="0">
                <a:latin typeface="Georgia" panose="02040502050405020303" pitchFamily="18" charset="0"/>
              </a:rPr>
              <a:t>1.53*10</a:t>
            </a:r>
            <a:r>
              <a:rPr lang="en-US" sz="2000" baseline="30000" dirty="0">
                <a:latin typeface="Georgia" panose="02040502050405020303" pitchFamily="18" charset="0"/>
              </a:rPr>
              <a:t>6</a:t>
            </a:r>
            <a:r>
              <a:rPr lang="en-US" sz="2000" dirty="0">
                <a:latin typeface="Georgia" panose="02040502050405020303" pitchFamily="18" charset="0"/>
              </a:rPr>
              <a:t> gal/min</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5" name="Rectangle 4">
            <a:extLst>
              <a:ext uri="{FF2B5EF4-FFF2-40B4-BE49-F238E27FC236}">
                <a16:creationId xmlns:a16="http://schemas.microsoft.com/office/drawing/2014/main" id="{74A185B8-7AD5-E667-5E8F-1880ACD1EDEA}"/>
              </a:ext>
            </a:extLst>
          </p:cNvPr>
          <p:cNvSpPr/>
          <p:nvPr/>
        </p:nvSpPr>
        <p:spPr>
          <a:xfrm>
            <a:off x="5164008" y="941776"/>
            <a:ext cx="1841457" cy="895990"/>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2FBDB2B5-53B0-890B-CD3D-CECE279E7D61}"/>
              </a:ext>
            </a:extLst>
          </p:cNvPr>
          <p:cNvSpPr txBox="1"/>
          <p:nvPr/>
        </p:nvSpPr>
        <p:spPr>
          <a:xfrm>
            <a:off x="5308104" y="1205105"/>
            <a:ext cx="1553264" cy="369332"/>
          </a:xfrm>
          <a:prstGeom prst="rect">
            <a:avLst/>
          </a:prstGeom>
          <a:noFill/>
        </p:spPr>
        <p:txBody>
          <a:bodyPr wrap="square" rtlCol="0" anchor="ctr">
            <a:spAutoFit/>
          </a:bodyPr>
          <a:lstStyle/>
          <a:p>
            <a:pPr algn="ctr"/>
            <a:r>
              <a:rPr lang="en-US" i="1" dirty="0"/>
              <a:t>Cooler</a:t>
            </a:r>
          </a:p>
        </p:txBody>
      </p:sp>
      <p:sp>
        <p:nvSpPr>
          <p:cNvPr id="33" name="TextBox 26">
            <a:extLst>
              <a:ext uri="{FF2B5EF4-FFF2-40B4-BE49-F238E27FC236}">
                <a16:creationId xmlns:a16="http://schemas.microsoft.com/office/drawing/2014/main" id="{B4DDAADF-803B-AAD6-3B9E-A96128B7D168}"/>
              </a:ext>
            </a:extLst>
          </p:cNvPr>
          <p:cNvSpPr txBox="1">
            <a:spLocks noChangeArrowheads="1"/>
          </p:cNvSpPr>
          <p:nvPr/>
        </p:nvSpPr>
        <p:spPr bwMode="auto">
          <a:xfrm>
            <a:off x="2253905" y="4944778"/>
            <a:ext cx="24483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Lake water at 40</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34" name="TextBox 26">
            <a:extLst>
              <a:ext uri="{FF2B5EF4-FFF2-40B4-BE49-F238E27FC236}">
                <a16:creationId xmlns:a16="http://schemas.microsoft.com/office/drawing/2014/main" id="{B73F2E06-3CA2-4DA8-8E5A-96A620A5922B}"/>
              </a:ext>
            </a:extLst>
          </p:cNvPr>
          <p:cNvSpPr txBox="1">
            <a:spLocks noChangeArrowheads="1"/>
          </p:cNvSpPr>
          <p:nvPr/>
        </p:nvSpPr>
        <p:spPr bwMode="auto">
          <a:xfrm>
            <a:off x="7167433" y="4876457"/>
            <a:ext cx="24483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Lake water at 50</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36" name="TextBox 35">
            <a:extLst>
              <a:ext uri="{FF2B5EF4-FFF2-40B4-BE49-F238E27FC236}">
                <a16:creationId xmlns:a16="http://schemas.microsoft.com/office/drawing/2014/main" id="{52D27568-8ABF-D5CD-0EF8-1A257B6C6F86}"/>
              </a:ext>
            </a:extLst>
          </p:cNvPr>
          <p:cNvSpPr txBox="1"/>
          <p:nvPr/>
        </p:nvSpPr>
        <p:spPr>
          <a:xfrm>
            <a:off x="2968169" y="5345263"/>
            <a:ext cx="1741837" cy="369332"/>
          </a:xfrm>
          <a:prstGeom prst="rect">
            <a:avLst/>
          </a:prstGeom>
          <a:noFill/>
        </p:spPr>
        <p:txBody>
          <a:bodyPr wrap="square">
            <a:spAutoFit/>
          </a:bodyPr>
          <a:lstStyle/>
          <a:p>
            <a:pPr eaLnBrk="1" hangingPunct="1">
              <a:lnSpc>
                <a:spcPct val="100000"/>
              </a:lnSpc>
              <a:spcBef>
                <a:spcPct val="0"/>
              </a:spcBef>
              <a:buFontTx/>
              <a:buNone/>
            </a:pP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sp>
        <p:nvSpPr>
          <p:cNvPr id="37" name="TextBox 36">
            <a:extLst>
              <a:ext uri="{FF2B5EF4-FFF2-40B4-BE49-F238E27FC236}">
                <a16:creationId xmlns:a16="http://schemas.microsoft.com/office/drawing/2014/main" id="{2E2E6D5E-252B-E93D-4CC6-720C31EE132F}"/>
              </a:ext>
            </a:extLst>
          </p:cNvPr>
          <p:cNvSpPr txBox="1"/>
          <p:nvPr/>
        </p:nvSpPr>
        <p:spPr>
          <a:xfrm>
            <a:off x="7505347" y="5344888"/>
            <a:ext cx="1741837" cy="369332"/>
          </a:xfrm>
          <a:prstGeom prst="rect">
            <a:avLst/>
          </a:prstGeom>
          <a:noFill/>
        </p:spPr>
        <p:txBody>
          <a:bodyPr wrap="square">
            <a:spAutoFit/>
          </a:bodyPr>
          <a:lstStyle/>
          <a:p>
            <a:pPr eaLnBrk="1" hangingPunct="1">
              <a:lnSpc>
                <a:spcPct val="100000"/>
              </a:lnSpc>
              <a:spcBef>
                <a:spcPct val="0"/>
              </a:spcBef>
              <a:buFontTx/>
              <a:buNone/>
            </a:pP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grpSp>
        <p:nvGrpSpPr>
          <p:cNvPr id="2" name="Group 1">
            <a:extLst>
              <a:ext uri="{FF2B5EF4-FFF2-40B4-BE49-F238E27FC236}">
                <a16:creationId xmlns:a16="http://schemas.microsoft.com/office/drawing/2014/main" id="{543343D3-E52C-E223-9881-2DA4E029EE36}"/>
              </a:ext>
            </a:extLst>
          </p:cNvPr>
          <p:cNvGrpSpPr/>
          <p:nvPr/>
        </p:nvGrpSpPr>
        <p:grpSpPr>
          <a:xfrm>
            <a:off x="7005464" y="1211509"/>
            <a:ext cx="2388128" cy="437484"/>
            <a:chOff x="7731973" y="1061902"/>
            <a:chExt cx="2388128" cy="437484"/>
          </a:xfrm>
        </p:grpSpPr>
        <p:cxnSp>
          <p:nvCxnSpPr>
            <p:cNvPr id="10" name="Straight Arrow Connector 9">
              <a:extLst>
                <a:ext uri="{FF2B5EF4-FFF2-40B4-BE49-F238E27FC236}">
                  <a16:creationId xmlns:a16="http://schemas.microsoft.com/office/drawing/2014/main" id="{9C953D2C-63A2-E559-05AE-06738FA772D2}"/>
                </a:ext>
              </a:extLst>
            </p:cNvPr>
            <p:cNvCxnSpPr>
              <a:cxnSpLocks/>
            </p:cNvCxnSpPr>
            <p:nvPr/>
          </p:nvCxnSpPr>
          <p:spPr bwMode="auto">
            <a:xfrm>
              <a:off x="7731973" y="1264736"/>
              <a:ext cx="2388128"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Oval 39">
              <a:extLst>
                <a:ext uri="{FF2B5EF4-FFF2-40B4-BE49-F238E27FC236}">
                  <a16:creationId xmlns:a16="http://schemas.microsoft.com/office/drawing/2014/main" id="{18000791-4E2C-53C8-CE2B-6A19D88CF267}"/>
                </a:ext>
              </a:extLst>
            </p:cNvPr>
            <p:cNvSpPr/>
            <p:nvPr/>
          </p:nvSpPr>
          <p:spPr bwMode="auto">
            <a:xfrm>
              <a:off x="8661550" y="1061902"/>
              <a:ext cx="441225" cy="437484"/>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2</a:t>
              </a:r>
            </a:p>
          </p:txBody>
        </p:sp>
      </p:grpSp>
      <p:grpSp>
        <p:nvGrpSpPr>
          <p:cNvPr id="3" name="Group 11">
            <a:extLst>
              <a:ext uri="{FF2B5EF4-FFF2-40B4-BE49-F238E27FC236}">
                <a16:creationId xmlns:a16="http://schemas.microsoft.com/office/drawing/2014/main" id="{BD2CD5B2-A4C6-A18C-29B5-A8A6CB6EC286}"/>
              </a:ext>
            </a:extLst>
          </p:cNvPr>
          <p:cNvGrpSpPr>
            <a:grpSpLocks/>
          </p:cNvGrpSpPr>
          <p:nvPr/>
        </p:nvGrpSpPr>
        <p:grpSpPr bwMode="auto">
          <a:xfrm>
            <a:off x="2430641" y="4469858"/>
            <a:ext cx="2692928" cy="437484"/>
            <a:chOff x="457200" y="2876033"/>
            <a:chExt cx="2844800" cy="246677"/>
          </a:xfrm>
        </p:grpSpPr>
        <p:cxnSp>
          <p:nvCxnSpPr>
            <p:cNvPr id="4" name="Straight Arrow Connector 3">
              <a:extLst>
                <a:ext uri="{FF2B5EF4-FFF2-40B4-BE49-F238E27FC236}">
                  <a16:creationId xmlns:a16="http://schemas.microsoft.com/office/drawing/2014/main" id="{03D6099B-679F-975A-3CF4-2C780DB3979B}"/>
                </a:ext>
              </a:extLst>
            </p:cNvPr>
            <p:cNvCxnSpPr/>
            <p:nvPr/>
          </p:nvCxnSpPr>
          <p:spPr>
            <a:xfrm>
              <a:off x="457200" y="2988318"/>
              <a:ext cx="28448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51D9748A-DC0A-E2A4-7D4E-6C79C823A0E5}"/>
                </a:ext>
              </a:extLst>
            </p:cNvPr>
            <p:cNvSpPr/>
            <p:nvPr/>
          </p:nvSpPr>
          <p:spPr>
            <a:xfrm>
              <a:off x="1620837" y="2876033"/>
              <a:ext cx="466109" cy="246677"/>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3</a:t>
              </a:r>
            </a:p>
          </p:txBody>
        </p:sp>
      </p:grpSp>
      <p:sp>
        <p:nvSpPr>
          <p:cNvPr id="14" name="Rectangle 13">
            <a:extLst>
              <a:ext uri="{FF2B5EF4-FFF2-40B4-BE49-F238E27FC236}">
                <a16:creationId xmlns:a16="http://schemas.microsoft.com/office/drawing/2014/main" id="{3AE80588-6E38-18BA-FF91-EAFA1D91438F}"/>
              </a:ext>
            </a:extLst>
          </p:cNvPr>
          <p:cNvSpPr/>
          <p:nvPr/>
        </p:nvSpPr>
        <p:spPr>
          <a:xfrm>
            <a:off x="5123570" y="4180522"/>
            <a:ext cx="1841457" cy="895990"/>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4CAD5AAD-1D1D-EEBC-AFBC-4BB001B68118}"/>
              </a:ext>
            </a:extLst>
          </p:cNvPr>
          <p:cNvSpPr txBox="1"/>
          <p:nvPr/>
        </p:nvSpPr>
        <p:spPr>
          <a:xfrm>
            <a:off x="5267666" y="4443851"/>
            <a:ext cx="1553264" cy="369332"/>
          </a:xfrm>
          <a:prstGeom prst="rect">
            <a:avLst/>
          </a:prstGeom>
          <a:noFill/>
        </p:spPr>
        <p:txBody>
          <a:bodyPr wrap="square" rtlCol="0" anchor="ctr">
            <a:spAutoFit/>
          </a:bodyPr>
          <a:lstStyle/>
          <a:p>
            <a:pPr algn="ctr"/>
            <a:r>
              <a:rPr lang="en-US" i="1" dirty="0"/>
              <a:t>Heater</a:t>
            </a:r>
          </a:p>
        </p:txBody>
      </p:sp>
      <p:grpSp>
        <p:nvGrpSpPr>
          <p:cNvPr id="17" name="Group 16">
            <a:extLst>
              <a:ext uri="{FF2B5EF4-FFF2-40B4-BE49-F238E27FC236}">
                <a16:creationId xmlns:a16="http://schemas.microsoft.com/office/drawing/2014/main" id="{FF9ECF0C-1A0F-011E-6E2F-4725B44F602E}"/>
              </a:ext>
            </a:extLst>
          </p:cNvPr>
          <p:cNvGrpSpPr/>
          <p:nvPr/>
        </p:nvGrpSpPr>
        <p:grpSpPr>
          <a:xfrm>
            <a:off x="6965026" y="4450255"/>
            <a:ext cx="2388128" cy="437484"/>
            <a:chOff x="7731973" y="1061902"/>
            <a:chExt cx="2388128" cy="437484"/>
          </a:xfrm>
        </p:grpSpPr>
        <p:cxnSp>
          <p:nvCxnSpPr>
            <p:cNvPr id="18" name="Straight Arrow Connector 17">
              <a:extLst>
                <a:ext uri="{FF2B5EF4-FFF2-40B4-BE49-F238E27FC236}">
                  <a16:creationId xmlns:a16="http://schemas.microsoft.com/office/drawing/2014/main" id="{347EA62E-CAD8-2846-1692-6489B19909B4}"/>
                </a:ext>
              </a:extLst>
            </p:cNvPr>
            <p:cNvCxnSpPr>
              <a:cxnSpLocks/>
            </p:cNvCxnSpPr>
            <p:nvPr/>
          </p:nvCxnSpPr>
          <p:spPr bwMode="auto">
            <a:xfrm>
              <a:off x="7731973" y="1264736"/>
              <a:ext cx="2388128"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Oval 19">
              <a:extLst>
                <a:ext uri="{FF2B5EF4-FFF2-40B4-BE49-F238E27FC236}">
                  <a16:creationId xmlns:a16="http://schemas.microsoft.com/office/drawing/2014/main" id="{33968778-87FC-D3C1-C53B-E97ABA431292}"/>
                </a:ext>
              </a:extLst>
            </p:cNvPr>
            <p:cNvSpPr/>
            <p:nvPr/>
          </p:nvSpPr>
          <p:spPr bwMode="auto">
            <a:xfrm>
              <a:off x="8661550" y="1061902"/>
              <a:ext cx="441225" cy="437484"/>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4</a:t>
              </a:r>
            </a:p>
          </p:txBody>
        </p:sp>
      </p:grpSp>
      <p:grpSp>
        <p:nvGrpSpPr>
          <p:cNvPr id="48" name="Group 2">
            <a:extLst>
              <a:ext uri="{FF2B5EF4-FFF2-40B4-BE49-F238E27FC236}">
                <a16:creationId xmlns:a16="http://schemas.microsoft.com/office/drawing/2014/main" id="{500C222E-191E-4FE0-D43A-995784824E13}"/>
              </a:ext>
            </a:extLst>
          </p:cNvPr>
          <p:cNvGrpSpPr>
            <a:grpSpLocks/>
          </p:cNvGrpSpPr>
          <p:nvPr/>
        </p:nvGrpSpPr>
        <p:grpSpPr bwMode="auto">
          <a:xfrm>
            <a:off x="5973535" y="1837766"/>
            <a:ext cx="122466" cy="2342756"/>
            <a:chOff x="6696075" y="3072466"/>
            <a:chExt cx="138113" cy="1629709"/>
          </a:xfrm>
        </p:grpSpPr>
        <p:sp>
          <p:nvSpPr>
            <p:cNvPr id="49" name="Freeform 203">
              <a:extLst>
                <a:ext uri="{FF2B5EF4-FFF2-40B4-BE49-F238E27FC236}">
                  <a16:creationId xmlns:a16="http://schemas.microsoft.com/office/drawing/2014/main" id="{CFA530D4-DDA0-8033-BB5D-94971639A24C}"/>
                </a:ext>
              </a:extLst>
            </p:cNvPr>
            <p:cNvSpPr>
              <a:spLocks/>
            </p:cNvSpPr>
            <p:nvPr/>
          </p:nvSpPr>
          <p:spPr bwMode="auto">
            <a:xfrm rot="16200000" flipH="1">
              <a:off x="6057310" y="3743926"/>
              <a:ext cx="1416295" cy="73376"/>
            </a:xfrm>
            <a:custGeom>
              <a:avLst/>
              <a:gdLst>
                <a:gd name="T0" fmla="*/ 2147483646 w 893"/>
                <a:gd name="T1" fmla="*/ 2147483646 h 60"/>
                <a:gd name="T2" fmla="*/ 2147483646 w 893"/>
                <a:gd name="T3" fmla="*/ 2147483646 h 60"/>
                <a:gd name="T4" fmla="*/ 2147483646 w 893"/>
                <a:gd name="T5" fmla="*/ 2147483646 h 60"/>
                <a:gd name="T6" fmla="*/ 2147483646 w 893"/>
                <a:gd name="T7" fmla="*/ 2147483646 h 60"/>
                <a:gd name="T8" fmla="*/ 2147483646 w 893"/>
                <a:gd name="T9" fmla="*/ 0 h 60"/>
                <a:gd name="T10" fmla="*/ 2147483646 w 893"/>
                <a:gd name="T11" fmla="*/ 2147483646 h 60"/>
                <a:gd name="T12" fmla="*/ 2147483646 w 893"/>
                <a:gd name="T13" fmla="*/ 2147483646 h 60"/>
                <a:gd name="T14" fmla="*/ 2147483646 w 893"/>
                <a:gd name="T15" fmla="*/ 2147483646 h 60"/>
                <a:gd name="T16" fmla="*/ 2147483646 w 893"/>
                <a:gd name="T17" fmla="*/ 2147483646 h 60"/>
                <a:gd name="T18" fmla="*/ 2147483646 w 893"/>
                <a:gd name="T19" fmla="*/ 2147483646 h 60"/>
                <a:gd name="T20" fmla="*/ 2147483646 w 893"/>
                <a:gd name="T21" fmla="*/ 2147483646 h 60"/>
                <a:gd name="T22" fmla="*/ 2147483646 w 893"/>
                <a:gd name="T23" fmla="*/ 2147483646 h 60"/>
                <a:gd name="T24" fmla="*/ 2147483646 w 893"/>
                <a:gd name="T25" fmla="*/ 2147483646 h 60"/>
                <a:gd name="T26" fmla="*/ 2147483646 w 893"/>
                <a:gd name="T27" fmla="*/ 2147483646 h 60"/>
                <a:gd name="T28" fmla="*/ 2147483646 w 893"/>
                <a:gd name="T29" fmla="*/ 2147483646 h 60"/>
                <a:gd name="T30" fmla="*/ 2147483646 w 893"/>
                <a:gd name="T31" fmla="*/ 2147483646 h 60"/>
                <a:gd name="T32" fmla="*/ 2147483646 w 893"/>
                <a:gd name="T33" fmla="*/ 2147483646 h 60"/>
                <a:gd name="T34" fmla="*/ 2147483646 w 893"/>
                <a:gd name="T35" fmla="*/ 0 h 60"/>
                <a:gd name="T36" fmla="*/ 2147483646 w 893"/>
                <a:gd name="T37" fmla="*/ 2147483646 h 60"/>
                <a:gd name="T38" fmla="*/ 2147483646 w 893"/>
                <a:gd name="T39" fmla="*/ 2147483646 h 60"/>
                <a:gd name="T40" fmla="*/ 2147483646 w 893"/>
                <a:gd name="T41" fmla="*/ 2147483646 h 60"/>
                <a:gd name="T42" fmla="*/ 2147483646 w 893"/>
                <a:gd name="T43" fmla="*/ 2147483646 h 60"/>
                <a:gd name="T44" fmla="*/ 2147483646 w 893"/>
                <a:gd name="T45" fmla="*/ 2147483646 h 60"/>
                <a:gd name="T46" fmla="*/ 2147483646 w 893"/>
                <a:gd name="T47" fmla="*/ 0 h 60"/>
                <a:gd name="T48" fmla="*/ 2147483646 w 893"/>
                <a:gd name="T49" fmla="*/ 2147483646 h 60"/>
                <a:gd name="T50" fmla="*/ 2147483646 w 893"/>
                <a:gd name="T51" fmla="*/ 2147483646 h 60"/>
                <a:gd name="T52" fmla="*/ 2147483646 w 893"/>
                <a:gd name="T53" fmla="*/ 2147483646 h 60"/>
                <a:gd name="T54" fmla="*/ 2147483646 w 893"/>
                <a:gd name="T55" fmla="*/ 2147483646 h 60"/>
                <a:gd name="T56" fmla="*/ 2147483646 w 893"/>
                <a:gd name="T57" fmla="*/ 2147483646 h 60"/>
                <a:gd name="T58" fmla="*/ 2147483646 w 893"/>
                <a:gd name="T59" fmla="*/ 2147483646 h 60"/>
                <a:gd name="T60" fmla="*/ 2147483646 w 893"/>
                <a:gd name="T61" fmla="*/ 2147483646 h 60"/>
                <a:gd name="T62" fmla="*/ 2147483646 w 893"/>
                <a:gd name="T63" fmla="*/ 2147483646 h 60"/>
                <a:gd name="T64" fmla="*/ 2147483646 w 893"/>
                <a:gd name="T65" fmla="*/ 2147483646 h 60"/>
                <a:gd name="T66" fmla="*/ 2147483646 w 893"/>
                <a:gd name="T67" fmla="*/ 2147483646 h 60"/>
                <a:gd name="T68" fmla="*/ 2147483646 w 893"/>
                <a:gd name="T69" fmla="*/ 2147483646 h 60"/>
                <a:gd name="T70" fmla="*/ 2147483646 w 893"/>
                <a:gd name="T71" fmla="*/ 2147483646 h 60"/>
                <a:gd name="T72" fmla="*/ 2147483646 w 893"/>
                <a:gd name="T73" fmla="*/ 0 h 60"/>
                <a:gd name="T74" fmla="*/ 2147483646 w 893"/>
                <a:gd name="T75" fmla="*/ 2147483646 h 60"/>
                <a:gd name="T76" fmla="*/ 2147483646 w 893"/>
                <a:gd name="T77" fmla="*/ 2147483646 h 60"/>
                <a:gd name="T78" fmla="*/ 2147483646 w 893"/>
                <a:gd name="T79" fmla="*/ 2147483646 h 60"/>
                <a:gd name="T80" fmla="*/ 2147483646 w 893"/>
                <a:gd name="T81" fmla="*/ 2147483646 h 60"/>
                <a:gd name="T82" fmla="*/ 2147483646 w 893"/>
                <a:gd name="T83" fmla="*/ 2147483646 h 60"/>
                <a:gd name="T84" fmla="*/ 2147483646 w 893"/>
                <a:gd name="T85" fmla="*/ 2147483646 h 60"/>
                <a:gd name="T86" fmla="*/ 2147483646 w 893"/>
                <a:gd name="T87" fmla="*/ 2147483646 h 60"/>
                <a:gd name="T88" fmla="*/ 2147483646 w 893"/>
                <a:gd name="T89" fmla="*/ 2147483646 h 60"/>
                <a:gd name="T90" fmla="*/ 2147483646 w 893"/>
                <a:gd name="T91" fmla="*/ 2147483646 h 60"/>
                <a:gd name="T92" fmla="*/ 2147483646 w 893"/>
                <a:gd name="T93" fmla="*/ 2147483646 h 60"/>
                <a:gd name="T94" fmla="*/ 2147483646 w 893"/>
                <a:gd name="T95" fmla="*/ 2147483646 h 60"/>
                <a:gd name="T96" fmla="*/ 2147483646 w 893"/>
                <a:gd name="T97" fmla="*/ 2147483646 h 60"/>
                <a:gd name="T98" fmla="*/ 2147483646 w 893"/>
                <a:gd name="T99" fmla="*/ 0 h 60"/>
                <a:gd name="T100" fmla="*/ 2147483646 w 893"/>
                <a:gd name="T101" fmla="*/ 2147483646 h 60"/>
                <a:gd name="T102" fmla="*/ 2147483646 w 893"/>
                <a:gd name="T103" fmla="*/ 2147483646 h 60"/>
                <a:gd name="T104" fmla="*/ 2147483646 w 893"/>
                <a:gd name="T105" fmla="*/ 2147483646 h 60"/>
                <a:gd name="T106" fmla="*/ 2147483646 w 893"/>
                <a:gd name="T107" fmla="*/ 2147483646 h 60"/>
                <a:gd name="T108" fmla="*/ 2147483646 w 893"/>
                <a:gd name="T109" fmla="*/ 2147483646 h 60"/>
                <a:gd name="T110" fmla="*/ 2147483646 w 893"/>
                <a:gd name="T111" fmla="*/ 0 h 60"/>
                <a:gd name="T112" fmla="*/ 2147483646 w 893"/>
                <a:gd name="T113" fmla="*/ 214748364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3"/>
                <a:gd name="T172" fmla="*/ 0 h 60"/>
                <a:gd name="T173" fmla="*/ 893 w 893"/>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3" h="60">
                  <a:moveTo>
                    <a:pt x="0" y="30"/>
                  </a:moveTo>
                  <a:lnTo>
                    <a:pt x="4" y="37"/>
                  </a:lnTo>
                  <a:lnTo>
                    <a:pt x="8" y="43"/>
                  </a:lnTo>
                  <a:lnTo>
                    <a:pt x="11" y="48"/>
                  </a:lnTo>
                  <a:lnTo>
                    <a:pt x="14" y="52"/>
                  </a:lnTo>
                  <a:lnTo>
                    <a:pt x="17" y="55"/>
                  </a:lnTo>
                  <a:lnTo>
                    <a:pt x="20" y="58"/>
                  </a:lnTo>
                  <a:lnTo>
                    <a:pt x="22" y="59"/>
                  </a:lnTo>
                  <a:lnTo>
                    <a:pt x="25" y="60"/>
                  </a:lnTo>
                  <a:lnTo>
                    <a:pt x="27" y="59"/>
                  </a:lnTo>
                  <a:lnTo>
                    <a:pt x="30" y="58"/>
                  </a:lnTo>
                  <a:lnTo>
                    <a:pt x="33" y="55"/>
                  </a:lnTo>
                  <a:lnTo>
                    <a:pt x="36" y="52"/>
                  </a:lnTo>
                  <a:lnTo>
                    <a:pt x="39" y="48"/>
                  </a:lnTo>
                  <a:lnTo>
                    <a:pt x="42" y="43"/>
                  </a:lnTo>
                  <a:lnTo>
                    <a:pt x="46" y="37"/>
                  </a:lnTo>
                  <a:lnTo>
                    <a:pt x="50" y="30"/>
                  </a:lnTo>
                  <a:lnTo>
                    <a:pt x="54" y="23"/>
                  </a:lnTo>
                  <a:lnTo>
                    <a:pt x="57" y="17"/>
                  </a:lnTo>
                  <a:lnTo>
                    <a:pt x="61" y="11"/>
                  </a:lnTo>
                  <a:lnTo>
                    <a:pt x="64" y="7"/>
                  </a:lnTo>
                  <a:lnTo>
                    <a:pt x="67" y="4"/>
                  </a:lnTo>
                  <a:lnTo>
                    <a:pt x="69" y="2"/>
                  </a:lnTo>
                  <a:lnTo>
                    <a:pt x="72" y="0"/>
                  </a:lnTo>
                  <a:lnTo>
                    <a:pt x="74" y="0"/>
                  </a:lnTo>
                  <a:lnTo>
                    <a:pt x="77" y="0"/>
                  </a:lnTo>
                  <a:lnTo>
                    <a:pt x="80" y="2"/>
                  </a:lnTo>
                  <a:lnTo>
                    <a:pt x="82" y="4"/>
                  </a:lnTo>
                  <a:lnTo>
                    <a:pt x="85" y="7"/>
                  </a:lnTo>
                  <a:lnTo>
                    <a:pt x="88" y="11"/>
                  </a:lnTo>
                  <a:lnTo>
                    <a:pt x="92" y="17"/>
                  </a:lnTo>
                  <a:lnTo>
                    <a:pt x="95" y="23"/>
                  </a:lnTo>
                  <a:lnTo>
                    <a:pt x="99" y="30"/>
                  </a:lnTo>
                  <a:lnTo>
                    <a:pt x="103" y="37"/>
                  </a:lnTo>
                  <a:lnTo>
                    <a:pt x="107" y="43"/>
                  </a:lnTo>
                  <a:lnTo>
                    <a:pt x="110" y="48"/>
                  </a:lnTo>
                  <a:lnTo>
                    <a:pt x="113" y="52"/>
                  </a:lnTo>
                  <a:lnTo>
                    <a:pt x="116" y="55"/>
                  </a:lnTo>
                  <a:lnTo>
                    <a:pt x="119" y="58"/>
                  </a:lnTo>
                  <a:lnTo>
                    <a:pt x="122" y="59"/>
                  </a:lnTo>
                  <a:lnTo>
                    <a:pt x="124" y="60"/>
                  </a:lnTo>
                  <a:lnTo>
                    <a:pt x="127" y="59"/>
                  </a:lnTo>
                  <a:lnTo>
                    <a:pt x="129" y="58"/>
                  </a:lnTo>
                  <a:lnTo>
                    <a:pt x="132" y="55"/>
                  </a:lnTo>
                  <a:lnTo>
                    <a:pt x="135" y="52"/>
                  </a:lnTo>
                  <a:lnTo>
                    <a:pt x="138" y="48"/>
                  </a:lnTo>
                  <a:lnTo>
                    <a:pt x="141" y="43"/>
                  </a:lnTo>
                  <a:lnTo>
                    <a:pt x="145" y="37"/>
                  </a:lnTo>
                  <a:lnTo>
                    <a:pt x="149" y="30"/>
                  </a:lnTo>
                  <a:lnTo>
                    <a:pt x="153" y="23"/>
                  </a:lnTo>
                  <a:lnTo>
                    <a:pt x="157" y="17"/>
                  </a:lnTo>
                  <a:lnTo>
                    <a:pt x="160" y="11"/>
                  </a:lnTo>
                  <a:lnTo>
                    <a:pt x="163" y="7"/>
                  </a:lnTo>
                  <a:lnTo>
                    <a:pt x="166" y="4"/>
                  </a:lnTo>
                  <a:lnTo>
                    <a:pt x="169" y="2"/>
                  </a:lnTo>
                  <a:lnTo>
                    <a:pt x="171" y="0"/>
                  </a:lnTo>
                  <a:lnTo>
                    <a:pt x="174" y="0"/>
                  </a:lnTo>
                  <a:lnTo>
                    <a:pt x="176" y="0"/>
                  </a:lnTo>
                  <a:lnTo>
                    <a:pt x="179" y="2"/>
                  </a:lnTo>
                  <a:lnTo>
                    <a:pt x="182" y="4"/>
                  </a:lnTo>
                  <a:lnTo>
                    <a:pt x="184" y="7"/>
                  </a:lnTo>
                  <a:lnTo>
                    <a:pt x="188" y="11"/>
                  </a:lnTo>
                  <a:lnTo>
                    <a:pt x="191" y="17"/>
                  </a:lnTo>
                  <a:lnTo>
                    <a:pt x="195" y="23"/>
                  </a:lnTo>
                  <a:lnTo>
                    <a:pt x="199" y="30"/>
                  </a:lnTo>
                  <a:lnTo>
                    <a:pt x="203" y="37"/>
                  </a:lnTo>
                  <a:lnTo>
                    <a:pt x="206" y="43"/>
                  </a:lnTo>
                  <a:lnTo>
                    <a:pt x="209" y="48"/>
                  </a:lnTo>
                  <a:lnTo>
                    <a:pt x="213" y="52"/>
                  </a:lnTo>
                  <a:lnTo>
                    <a:pt x="215" y="55"/>
                  </a:lnTo>
                  <a:lnTo>
                    <a:pt x="218" y="58"/>
                  </a:lnTo>
                  <a:lnTo>
                    <a:pt x="221" y="59"/>
                  </a:lnTo>
                  <a:lnTo>
                    <a:pt x="223" y="60"/>
                  </a:lnTo>
                  <a:lnTo>
                    <a:pt x="226" y="59"/>
                  </a:lnTo>
                  <a:lnTo>
                    <a:pt x="229" y="58"/>
                  </a:lnTo>
                  <a:lnTo>
                    <a:pt x="231" y="55"/>
                  </a:lnTo>
                  <a:lnTo>
                    <a:pt x="234" y="52"/>
                  </a:lnTo>
                  <a:lnTo>
                    <a:pt x="237" y="48"/>
                  </a:lnTo>
                  <a:lnTo>
                    <a:pt x="241" y="43"/>
                  </a:lnTo>
                  <a:lnTo>
                    <a:pt x="244" y="37"/>
                  </a:lnTo>
                  <a:lnTo>
                    <a:pt x="248" y="30"/>
                  </a:lnTo>
                  <a:lnTo>
                    <a:pt x="252" y="23"/>
                  </a:lnTo>
                  <a:lnTo>
                    <a:pt x="256" y="17"/>
                  </a:lnTo>
                  <a:lnTo>
                    <a:pt x="259" y="11"/>
                  </a:lnTo>
                  <a:lnTo>
                    <a:pt x="262" y="7"/>
                  </a:lnTo>
                  <a:lnTo>
                    <a:pt x="265" y="4"/>
                  </a:lnTo>
                  <a:lnTo>
                    <a:pt x="268" y="2"/>
                  </a:lnTo>
                  <a:lnTo>
                    <a:pt x="270" y="0"/>
                  </a:lnTo>
                  <a:lnTo>
                    <a:pt x="273" y="0"/>
                  </a:lnTo>
                  <a:lnTo>
                    <a:pt x="276" y="0"/>
                  </a:lnTo>
                  <a:lnTo>
                    <a:pt x="278" y="2"/>
                  </a:lnTo>
                  <a:lnTo>
                    <a:pt x="281" y="4"/>
                  </a:lnTo>
                  <a:lnTo>
                    <a:pt x="284" y="7"/>
                  </a:lnTo>
                  <a:lnTo>
                    <a:pt x="287" y="11"/>
                  </a:lnTo>
                  <a:lnTo>
                    <a:pt x="290" y="17"/>
                  </a:lnTo>
                  <a:lnTo>
                    <a:pt x="294" y="23"/>
                  </a:lnTo>
                  <a:lnTo>
                    <a:pt x="298" y="30"/>
                  </a:lnTo>
                  <a:lnTo>
                    <a:pt x="302" y="37"/>
                  </a:lnTo>
                  <a:lnTo>
                    <a:pt x="305" y="43"/>
                  </a:lnTo>
                  <a:lnTo>
                    <a:pt x="309" y="48"/>
                  </a:lnTo>
                  <a:lnTo>
                    <a:pt x="312" y="52"/>
                  </a:lnTo>
                  <a:lnTo>
                    <a:pt x="315" y="55"/>
                  </a:lnTo>
                  <a:lnTo>
                    <a:pt x="317" y="58"/>
                  </a:lnTo>
                  <a:lnTo>
                    <a:pt x="320" y="59"/>
                  </a:lnTo>
                  <a:lnTo>
                    <a:pt x="323" y="60"/>
                  </a:lnTo>
                  <a:lnTo>
                    <a:pt x="325" y="59"/>
                  </a:lnTo>
                  <a:lnTo>
                    <a:pt x="328" y="58"/>
                  </a:lnTo>
                  <a:lnTo>
                    <a:pt x="330" y="55"/>
                  </a:lnTo>
                  <a:lnTo>
                    <a:pt x="333" y="52"/>
                  </a:lnTo>
                  <a:lnTo>
                    <a:pt x="336" y="48"/>
                  </a:lnTo>
                  <a:lnTo>
                    <a:pt x="340" y="43"/>
                  </a:lnTo>
                  <a:lnTo>
                    <a:pt x="343" y="37"/>
                  </a:lnTo>
                  <a:lnTo>
                    <a:pt x="347" y="30"/>
                  </a:lnTo>
                  <a:lnTo>
                    <a:pt x="351" y="23"/>
                  </a:lnTo>
                  <a:lnTo>
                    <a:pt x="355" y="17"/>
                  </a:lnTo>
                  <a:lnTo>
                    <a:pt x="358" y="11"/>
                  </a:lnTo>
                  <a:lnTo>
                    <a:pt x="361" y="7"/>
                  </a:lnTo>
                  <a:lnTo>
                    <a:pt x="364" y="4"/>
                  </a:lnTo>
                  <a:lnTo>
                    <a:pt x="367" y="2"/>
                  </a:lnTo>
                  <a:lnTo>
                    <a:pt x="370" y="0"/>
                  </a:lnTo>
                  <a:lnTo>
                    <a:pt x="372" y="0"/>
                  </a:lnTo>
                  <a:lnTo>
                    <a:pt x="375" y="0"/>
                  </a:lnTo>
                  <a:lnTo>
                    <a:pt x="377" y="2"/>
                  </a:lnTo>
                  <a:lnTo>
                    <a:pt x="380" y="4"/>
                  </a:lnTo>
                  <a:lnTo>
                    <a:pt x="383" y="7"/>
                  </a:lnTo>
                  <a:lnTo>
                    <a:pt x="386" y="11"/>
                  </a:lnTo>
                  <a:lnTo>
                    <a:pt x="389" y="17"/>
                  </a:lnTo>
                  <a:lnTo>
                    <a:pt x="393" y="23"/>
                  </a:lnTo>
                  <a:lnTo>
                    <a:pt x="397" y="30"/>
                  </a:lnTo>
                  <a:lnTo>
                    <a:pt x="401" y="37"/>
                  </a:lnTo>
                  <a:lnTo>
                    <a:pt x="405" y="43"/>
                  </a:lnTo>
                  <a:lnTo>
                    <a:pt x="408" y="48"/>
                  </a:lnTo>
                  <a:lnTo>
                    <a:pt x="411" y="52"/>
                  </a:lnTo>
                  <a:lnTo>
                    <a:pt x="414" y="55"/>
                  </a:lnTo>
                  <a:lnTo>
                    <a:pt x="417" y="58"/>
                  </a:lnTo>
                  <a:lnTo>
                    <a:pt x="419" y="59"/>
                  </a:lnTo>
                  <a:lnTo>
                    <a:pt x="422" y="60"/>
                  </a:lnTo>
                  <a:lnTo>
                    <a:pt x="424" y="59"/>
                  </a:lnTo>
                  <a:lnTo>
                    <a:pt x="427" y="58"/>
                  </a:lnTo>
                  <a:lnTo>
                    <a:pt x="430" y="55"/>
                  </a:lnTo>
                  <a:lnTo>
                    <a:pt x="433" y="52"/>
                  </a:lnTo>
                  <a:lnTo>
                    <a:pt x="436" y="48"/>
                  </a:lnTo>
                  <a:lnTo>
                    <a:pt x="439" y="43"/>
                  </a:lnTo>
                  <a:lnTo>
                    <a:pt x="443" y="37"/>
                  </a:lnTo>
                  <a:lnTo>
                    <a:pt x="447" y="30"/>
                  </a:lnTo>
                  <a:lnTo>
                    <a:pt x="451" y="23"/>
                  </a:lnTo>
                  <a:lnTo>
                    <a:pt x="454" y="17"/>
                  </a:lnTo>
                  <a:lnTo>
                    <a:pt x="458" y="11"/>
                  </a:lnTo>
                  <a:lnTo>
                    <a:pt x="461" y="7"/>
                  </a:lnTo>
                  <a:lnTo>
                    <a:pt x="464" y="4"/>
                  </a:lnTo>
                  <a:lnTo>
                    <a:pt x="466" y="2"/>
                  </a:lnTo>
                  <a:lnTo>
                    <a:pt x="469" y="0"/>
                  </a:lnTo>
                  <a:lnTo>
                    <a:pt x="471" y="0"/>
                  </a:lnTo>
                  <a:lnTo>
                    <a:pt x="474" y="0"/>
                  </a:lnTo>
                  <a:lnTo>
                    <a:pt x="477" y="2"/>
                  </a:lnTo>
                  <a:lnTo>
                    <a:pt x="479" y="4"/>
                  </a:lnTo>
                  <a:lnTo>
                    <a:pt x="482" y="7"/>
                  </a:lnTo>
                  <a:lnTo>
                    <a:pt x="485" y="11"/>
                  </a:lnTo>
                  <a:lnTo>
                    <a:pt x="489" y="17"/>
                  </a:lnTo>
                  <a:lnTo>
                    <a:pt x="492" y="23"/>
                  </a:lnTo>
                  <a:lnTo>
                    <a:pt x="496" y="30"/>
                  </a:lnTo>
                  <a:lnTo>
                    <a:pt x="500" y="37"/>
                  </a:lnTo>
                  <a:lnTo>
                    <a:pt x="504" y="43"/>
                  </a:lnTo>
                  <a:lnTo>
                    <a:pt x="507" y="48"/>
                  </a:lnTo>
                  <a:lnTo>
                    <a:pt x="510" y="52"/>
                  </a:lnTo>
                  <a:lnTo>
                    <a:pt x="513" y="55"/>
                  </a:lnTo>
                  <a:lnTo>
                    <a:pt x="516" y="58"/>
                  </a:lnTo>
                  <a:lnTo>
                    <a:pt x="519" y="59"/>
                  </a:lnTo>
                  <a:lnTo>
                    <a:pt x="521" y="60"/>
                  </a:lnTo>
                  <a:lnTo>
                    <a:pt x="524" y="59"/>
                  </a:lnTo>
                  <a:lnTo>
                    <a:pt x="526" y="58"/>
                  </a:lnTo>
                  <a:lnTo>
                    <a:pt x="529" y="55"/>
                  </a:lnTo>
                  <a:lnTo>
                    <a:pt x="532" y="52"/>
                  </a:lnTo>
                  <a:lnTo>
                    <a:pt x="535" y="48"/>
                  </a:lnTo>
                  <a:lnTo>
                    <a:pt x="538" y="43"/>
                  </a:lnTo>
                  <a:lnTo>
                    <a:pt x="542" y="37"/>
                  </a:lnTo>
                  <a:lnTo>
                    <a:pt x="546" y="30"/>
                  </a:lnTo>
                  <a:lnTo>
                    <a:pt x="550" y="23"/>
                  </a:lnTo>
                  <a:lnTo>
                    <a:pt x="554" y="17"/>
                  </a:lnTo>
                  <a:lnTo>
                    <a:pt x="557" y="11"/>
                  </a:lnTo>
                  <a:lnTo>
                    <a:pt x="560" y="7"/>
                  </a:lnTo>
                  <a:lnTo>
                    <a:pt x="563" y="4"/>
                  </a:lnTo>
                  <a:lnTo>
                    <a:pt x="566" y="2"/>
                  </a:lnTo>
                  <a:lnTo>
                    <a:pt x="568" y="0"/>
                  </a:lnTo>
                  <a:lnTo>
                    <a:pt x="571" y="0"/>
                  </a:lnTo>
                  <a:lnTo>
                    <a:pt x="573" y="0"/>
                  </a:lnTo>
                  <a:lnTo>
                    <a:pt x="576" y="2"/>
                  </a:lnTo>
                  <a:lnTo>
                    <a:pt x="579" y="4"/>
                  </a:lnTo>
                  <a:lnTo>
                    <a:pt x="582" y="7"/>
                  </a:lnTo>
                  <a:lnTo>
                    <a:pt x="585" y="11"/>
                  </a:lnTo>
                  <a:lnTo>
                    <a:pt x="588" y="17"/>
                  </a:lnTo>
                  <a:lnTo>
                    <a:pt x="592" y="23"/>
                  </a:lnTo>
                  <a:lnTo>
                    <a:pt x="596" y="30"/>
                  </a:lnTo>
                  <a:lnTo>
                    <a:pt x="600" y="37"/>
                  </a:lnTo>
                  <a:lnTo>
                    <a:pt x="603" y="43"/>
                  </a:lnTo>
                  <a:lnTo>
                    <a:pt x="607" y="48"/>
                  </a:lnTo>
                  <a:lnTo>
                    <a:pt x="610" y="52"/>
                  </a:lnTo>
                  <a:lnTo>
                    <a:pt x="612" y="55"/>
                  </a:lnTo>
                  <a:lnTo>
                    <a:pt x="615" y="58"/>
                  </a:lnTo>
                  <a:lnTo>
                    <a:pt x="618" y="59"/>
                  </a:lnTo>
                  <a:lnTo>
                    <a:pt x="620" y="60"/>
                  </a:lnTo>
                  <a:lnTo>
                    <a:pt x="623" y="59"/>
                  </a:lnTo>
                  <a:lnTo>
                    <a:pt x="626" y="58"/>
                  </a:lnTo>
                  <a:lnTo>
                    <a:pt x="628" y="55"/>
                  </a:lnTo>
                  <a:lnTo>
                    <a:pt x="631" y="52"/>
                  </a:lnTo>
                  <a:lnTo>
                    <a:pt x="634" y="48"/>
                  </a:lnTo>
                  <a:lnTo>
                    <a:pt x="638" y="43"/>
                  </a:lnTo>
                  <a:lnTo>
                    <a:pt x="641" y="37"/>
                  </a:lnTo>
                  <a:lnTo>
                    <a:pt x="645" y="30"/>
                  </a:lnTo>
                  <a:lnTo>
                    <a:pt x="649" y="23"/>
                  </a:lnTo>
                  <a:lnTo>
                    <a:pt x="653" y="17"/>
                  </a:lnTo>
                  <a:lnTo>
                    <a:pt x="656" y="11"/>
                  </a:lnTo>
                  <a:lnTo>
                    <a:pt x="659" y="7"/>
                  </a:lnTo>
                  <a:lnTo>
                    <a:pt x="662" y="4"/>
                  </a:lnTo>
                  <a:lnTo>
                    <a:pt x="665" y="2"/>
                  </a:lnTo>
                  <a:lnTo>
                    <a:pt x="667" y="0"/>
                  </a:lnTo>
                  <a:lnTo>
                    <a:pt x="670" y="0"/>
                  </a:lnTo>
                  <a:lnTo>
                    <a:pt x="673" y="0"/>
                  </a:lnTo>
                  <a:lnTo>
                    <a:pt x="675" y="2"/>
                  </a:lnTo>
                  <a:lnTo>
                    <a:pt x="678" y="4"/>
                  </a:lnTo>
                  <a:lnTo>
                    <a:pt x="681" y="7"/>
                  </a:lnTo>
                  <a:lnTo>
                    <a:pt x="684" y="11"/>
                  </a:lnTo>
                  <a:lnTo>
                    <a:pt x="687" y="17"/>
                  </a:lnTo>
                  <a:lnTo>
                    <a:pt x="691" y="23"/>
                  </a:lnTo>
                  <a:lnTo>
                    <a:pt x="695" y="30"/>
                  </a:lnTo>
                  <a:lnTo>
                    <a:pt x="699" y="37"/>
                  </a:lnTo>
                  <a:lnTo>
                    <a:pt x="702" y="43"/>
                  </a:lnTo>
                  <a:lnTo>
                    <a:pt x="706" y="48"/>
                  </a:lnTo>
                  <a:lnTo>
                    <a:pt x="709" y="52"/>
                  </a:lnTo>
                  <a:lnTo>
                    <a:pt x="712" y="55"/>
                  </a:lnTo>
                  <a:lnTo>
                    <a:pt x="714" y="58"/>
                  </a:lnTo>
                  <a:lnTo>
                    <a:pt x="717" y="59"/>
                  </a:lnTo>
                  <a:lnTo>
                    <a:pt x="720" y="60"/>
                  </a:lnTo>
                  <a:lnTo>
                    <a:pt x="722" y="59"/>
                  </a:lnTo>
                  <a:lnTo>
                    <a:pt x="725" y="58"/>
                  </a:lnTo>
                  <a:lnTo>
                    <a:pt x="728" y="55"/>
                  </a:lnTo>
                  <a:lnTo>
                    <a:pt x="730" y="52"/>
                  </a:lnTo>
                  <a:lnTo>
                    <a:pt x="733" y="48"/>
                  </a:lnTo>
                  <a:lnTo>
                    <a:pt x="737" y="43"/>
                  </a:lnTo>
                  <a:lnTo>
                    <a:pt x="740" y="37"/>
                  </a:lnTo>
                  <a:lnTo>
                    <a:pt x="744" y="30"/>
                  </a:lnTo>
                  <a:lnTo>
                    <a:pt x="748" y="23"/>
                  </a:lnTo>
                  <a:lnTo>
                    <a:pt x="752" y="17"/>
                  </a:lnTo>
                  <a:lnTo>
                    <a:pt x="755" y="11"/>
                  </a:lnTo>
                  <a:lnTo>
                    <a:pt x="758" y="7"/>
                  </a:lnTo>
                  <a:lnTo>
                    <a:pt x="761" y="4"/>
                  </a:lnTo>
                  <a:lnTo>
                    <a:pt x="764" y="2"/>
                  </a:lnTo>
                  <a:lnTo>
                    <a:pt x="767" y="0"/>
                  </a:lnTo>
                  <a:lnTo>
                    <a:pt x="769" y="0"/>
                  </a:lnTo>
                  <a:lnTo>
                    <a:pt x="772" y="0"/>
                  </a:lnTo>
                  <a:lnTo>
                    <a:pt x="774" y="2"/>
                  </a:lnTo>
                  <a:lnTo>
                    <a:pt x="777" y="4"/>
                  </a:lnTo>
                  <a:lnTo>
                    <a:pt x="780" y="7"/>
                  </a:lnTo>
                  <a:lnTo>
                    <a:pt x="783" y="11"/>
                  </a:lnTo>
                  <a:lnTo>
                    <a:pt x="786" y="17"/>
                  </a:lnTo>
                  <a:lnTo>
                    <a:pt x="790" y="23"/>
                  </a:lnTo>
                  <a:lnTo>
                    <a:pt x="794" y="30"/>
                  </a:lnTo>
                  <a:lnTo>
                    <a:pt x="798" y="37"/>
                  </a:lnTo>
                  <a:lnTo>
                    <a:pt x="802" y="43"/>
                  </a:lnTo>
                  <a:lnTo>
                    <a:pt x="805" y="48"/>
                  </a:lnTo>
                  <a:lnTo>
                    <a:pt x="808" y="52"/>
                  </a:lnTo>
                  <a:lnTo>
                    <a:pt x="811" y="55"/>
                  </a:lnTo>
                  <a:lnTo>
                    <a:pt x="814" y="58"/>
                  </a:lnTo>
                  <a:lnTo>
                    <a:pt x="816" y="59"/>
                  </a:lnTo>
                  <a:lnTo>
                    <a:pt x="819" y="60"/>
                  </a:lnTo>
                  <a:lnTo>
                    <a:pt x="821" y="59"/>
                  </a:lnTo>
                  <a:lnTo>
                    <a:pt x="824" y="58"/>
                  </a:lnTo>
                  <a:lnTo>
                    <a:pt x="827" y="55"/>
                  </a:lnTo>
                  <a:lnTo>
                    <a:pt x="830" y="52"/>
                  </a:lnTo>
                  <a:lnTo>
                    <a:pt x="833" y="48"/>
                  </a:lnTo>
                  <a:lnTo>
                    <a:pt x="836" y="43"/>
                  </a:lnTo>
                  <a:lnTo>
                    <a:pt x="840" y="37"/>
                  </a:lnTo>
                  <a:lnTo>
                    <a:pt x="844" y="30"/>
                  </a:lnTo>
                  <a:lnTo>
                    <a:pt x="848" y="23"/>
                  </a:lnTo>
                  <a:lnTo>
                    <a:pt x="851" y="17"/>
                  </a:lnTo>
                  <a:lnTo>
                    <a:pt x="855" y="11"/>
                  </a:lnTo>
                  <a:lnTo>
                    <a:pt x="858" y="7"/>
                  </a:lnTo>
                  <a:lnTo>
                    <a:pt x="861" y="4"/>
                  </a:lnTo>
                  <a:lnTo>
                    <a:pt x="863" y="2"/>
                  </a:lnTo>
                  <a:lnTo>
                    <a:pt x="866" y="0"/>
                  </a:lnTo>
                  <a:lnTo>
                    <a:pt x="869" y="0"/>
                  </a:lnTo>
                  <a:lnTo>
                    <a:pt x="871" y="0"/>
                  </a:lnTo>
                  <a:lnTo>
                    <a:pt x="874" y="2"/>
                  </a:lnTo>
                  <a:lnTo>
                    <a:pt x="876" y="4"/>
                  </a:lnTo>
                  <a:lnTo>
                    <a:pt x="879" y="7"/>
                  </a:lnTo>
                  <a:lnTo>
                    <a:pt x="882" y="11"/>
                  </a:lnTo>
                  <a:lnTo>
                    <a:pt x="886" y="17"/>
                  </a:lnTo>
                  <a:lnTo>
                    <a:pt x="889" y="23"/>
                  </a:lnTo>
                  <a:lnTo>
                    <a:pt x="893" y="3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0" name="Freeform 201">
              <a:extLst>
                <a:ext uri="{FF2B5EF4-FFF2-40B4-BE49-F238E27FC236}">
                  <a16:creationId xmlns:a16="http://schemas.microsoft.com/office/drawing/2014/main" id="{A224894C-0E83-21A9-E148-B99E1456B5E1}"/>
                </a:ext>
              </a:extLst>
            </p:cNvPr>
            <p:cNvSpPr>
              <a:spLocks/>
            </p:cNvSpPr>
            <p:nvPr/>
          </p:nvSpPr>
          <p:spPr bwMode="auto">
            <a:xfrm>
              <a:off x="6696075" y="4473575"/>
              <a:ext cx="138113" cy="228600"/>
            </a:xfrm>
            <a:custGeom>
              <a:avLst/>
              <a:gdLst>
                <a:gd name="T0" fmla="*/ 2147483646 w 142"/>
                <a:gd name="T1" fmla="*/ 2147483646 h 236"/>
                <a:gd name="T2" fmla="*/ 0 w 142"/>
                <a:gd name="T3" fmla="*/ 0 h 236"/>
                <a:gd name="T4" fmla="*/ 2147483646 w 142"/>
                <a:gd name="T5" fmla="*/ 2147483646 h 236"/>
                <a:gd name="T6" fmla="*/ 2147483646 w 142"/>
                <a:gd name="T7" fmla="*/ 0 h 236"/>
                <a:gd name="T8" fmla="*/ 2147483646 w 142"/>
                <a:gd name="T9" fmla="*/ 2147483646 h 236"/>
                <a:gd name="T10" fmla="*/ 0 60000 65536"/>
                <a:gd name="T11" fmla="*/ 0 60000 65536"/>
                <a:gd name="T12" fmla="*/ 0 60000 65536"/>
                <a:gd name="T13" fmla="*/ 0 60000 65536"/>
                <a:gd name="T14" fmla="*/ 0 60000 65536"/>
                <a:gd name="T15" fmla="*/ 0 w 142"/>
                <a:gd name="T16" fmla="*/ 0 h 236"/>
                <a:gd name="T17" fmla="*/ 142 w 142"/>
                <a:gd name="T18" fmla="*/ 236 h 236"/>
              </a:gdLst>
              <a:ahLst/>
              <a:cxnLst>
                <a:cxn ang="T10">
                  <a:pos x="T0" y="T1"/>
                </a:cxn>
                <a:cxn ang="T11">
                  <a:pos x="T2" y="T3"/>
                </a:cxn>
                <a:cxn ang="T12">
                  <a:pos x="T4" y="T5"/>
                </a:cxn>
                <a:cxn ang="T13">
                  <a:pos x="T6" y="T7"/>
                </a:cxn>
                <a:cxn ang="T14">
                  <a:pos x="T8" y="T9"/>
                </a:cxn>
              </a:cxnLst>
              <a:rect l="T15" t="T16" r="T17" b="T18"/>
              <a:pathLst>
                <a:path w="142" h="236">
                  <a:moveTo>
                    <a:pt x="71" y="236"/>
                  </a:moveTo>
                  <a:lnTo>
                    <a:pt x="0" y="0"/>
                  </a:lnTo>
                  <a:lnTo>
                    <a:pt x="71" y="46"/>
                  </a:lnTo>
                  <a:lnTo>
                    <a:pt x="142" y="0"/>
                  </a:lnTo>
                  <a:lnTo>
                    <a:pt x="71" y="236"/>
                  </a:lnTo>
                  <a:close/>
                </a:path>
              </a:pathLst>
            </a:custGeom>
            <a:solidFill>
              <a:schemeClr val="tx1"/>
            </a:solidFill>
            <a:ln w="19050">
              <a:solidFill>
                <a:schemeClr val="tx1"/>
              </a:solidFill>
              <a:round/>
              <a:headEnd/>
              <a:tailEnd/>
            </a:ln>
          </p:spPr>
          <p:txBody>
            <a:bodyPr/>
            <a:lstStyle/>
            <a:p>
              <a:endParaRPr lang="en-US"/>
            </a:p>
          </p:txBody>
        </p:sp>
      </p:grpSp>
      <p:sp>
        <p:nvSpPr>
          <p:cNvPr id="13" name="TextBox 26">
            <a:extLst>
              <a:ext uri="{FF2B5EF4-FFF2-40B4-BE49-F238E27FC236}">
                <a16:creationId xmlns:a16="http://schemas.microsoft.com/office/drawing/2014/main" id="{82980E96-BC12-8ED6-A753-2FE84A94F98A}"/>
              </a:ext>
            </a:extLst>
          </p:cNvPr>
          <p:cNvSpPr txBox="1">
            <a:spLocks noChangeArrowheads="1"/>
          </p:cNvSpPr>
          <p:nvPr/>
        </p:nvSpPr>
        <p:spPr bwMode="auto">
          <a:xfrm>
            <a:off x="7123283" y="1687694"/>
            <a:ext cx="26929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Water at 45</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a:p>
            <a:pPr algn="ctr" eaLnBrk="1" hangingPunct="1">
              <a:lnSpc>
                <a:spcPct val="100000"/>
              </a:lnSpc>
              <a:spcBef>
                <a:spcPct val="0"/>
              </a:spcBef>
              <a:buFontTx/>
              <a:buNone/>
            </a:pPr>
            <a:r>
              <a:rPr lang="en-US" sz="2000" dirty="0">
                <a:latin typeface="Georgia" panose="02040502050405020303" pitchFamily="18" charset="0"/>
              </a:rPr>
              <a:t>1.53*10</a:t>
            </a:r>
            <a:r>
              <a:rPr lang="en-US" sz="2000" baseline="30000" dirty="0">
                <a:latin typeface="Georgia" panose="02040502050405020303" pitchFamily="18" charset="0"/>
              </a:rPr>
              <a:t>6</a:t>
            </a:r>
            <a:r>
              <a:rPr lang="en-US" sz="2000" dirty="0">
                <a:latin typeface="Georgia" panose="02040502050405020303" pitchFamily="18" charset="0"/>
              </a:rPr>
              <a:t> gal/min</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11" name="TextBox 10">
            <a:extLst>
              <a:ext uri="{FF2B5EF4-FFF2-40B4-BE49-F238E27FC236}">
                <a16:creationId xmlns:a16="http://schemas.microsoft.com/office/drawing/2014/main" id="{89948478-73F5-7083-5ECC-94F989287FB8}"/>
              </a:ext>
            </a:extLst>
          </p:cNvPr>
          <p:cNvSpPr txBox="1"/>
          <p:nvPr/>
        </p:nvSpPr>
        <p:spPr>
          <a:xfrm>
            <a:off x="2530938" y="5344888"/>
            <a:ext cx="2381972" cy="369332"/>
          </a:xfrm>
          <a:prstGeom prst="rect">
            <a:avLst/>
          </a:prstGeom>
          <a:noFill/>
        </p:spPr>
        <p:txBody>
          <a:bodyPr wrap="square">
            <a:spAutoFit/>
          </a:bodyPr>
          <a:lstStyle/>
          <a:p>
            <a:pPr>
              <a:spcBef>
                <a:spcPct val="0"/>
              </a:spcBef>
            </a:pPr>
            <a:r>
              <a:rPr lang="en-US" sz="1800" i="1" dirty="0">
                <a:solidFill>
                  <a:schemeClr val="accent1"/>
                </a:solidFill>
                <a:latin typeface="Georgia" panose="02040502050405020303" pitchFamily="18" charset="0"/>
              </a:rPr>
              <a:t>2</a:t>
            </a:r>
            <a:r>
              <a:rPr lang="en-US" i="1" dirty="0">
                <a:solidFill>
                  <a:schemeClr val="accent1"/>
                </a:solidFill>
                <a:latin typeface="Georgia" panose="02040502050405020303" pitchFamily="18" charset="0"/>
              </a:rPr>
              <a:t>.3</a:t>
            </a:r>
            <a:r>
              <a:rPr lang="en-US" sz="1800" i="1" dirty="0">
                <a:solidFill>
                  <a:schemeClr val="accent1"/>
                </a:solidFill>
                <a:latin typeface="Georgia" panose="02040502050405020303" pitchFamily="18" charset="0"/>
              </a:rPr>
              <a:t> x 10</a:t>
            </a:r>
            <a:r>
              <a:rPr lang="en-US" i="1" baseline="30000" dirty="0">
                <a:solidFill>
                  <a:schemeClr val="accent1"/>
                </a:solidFill>
                <a:latin typeface="Georgia" panose="02040502050405020303" pitchFamily="18" charset="0"/>
              </a:rPr>
              <a:t>6</a:t>
            </a: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sp>
        <p:nvSpPr>
          <p:cNvPr id="16" name="TextBox 15">
            <a:extLst>
              <a:ext uri="{FF2B5EF4-FFF2-40B4-BE49-F238E27FC236}">
                <a16:creationId xmlns:a16="http://schemas.microsoft.com/office/drawing/2014/main" id="{AC19DCD3-FB44-890D-7D96-37F420355379}"/>
              </a:ext>
            </a:extLst>
          </p:cNvPr>
          <p:cNvSpPr txBox="1"/>
          <p:nvPr/>
        </p:nvSpPr>
        <p:spPr>
          <a:xfrm>
            <a:off x="7200619" y="5344888"/>
            <a:ext cx="2381972" cy="369332"/>
          </a:xfrm>
          <a:prstGeom prst="rect">
            <a:avLst/>
          </a:prstGeom>
          <a:noFill/>
        </p:spPr>
        <p:txBody>
          <a:bodyPr wrap="square">
            <a:spAutoFit/>
          </a:bodyPr>
          <a:lstStyle/>
          <a:p>
            <a:pPr>
              <a:spcBef>
                <a:spcPct val="0"/>
              </a:spcBef>
            </a:pPr>
            <a:r>
              <a:rPr lang="en-US" sz="1800" i="1" dirty="0">
                <a:solidFill>
                  <a:schemeClr val="accent1"/>
                </a:solidFill>
                <a:latin typeface="Georgia" panose="02040502050405020303" pitchFamily="18" charset="0"/>
              </a:rPr>
              <a:t>2</a:t>
            </a:r>
            <a:r>
              <a:rPr lang="en-US" i="1" dirty="0">
                <a:solidFill>
                  <a:schemeClr val="accent1"/>
                </a:solidFill>
                <a:latin typeface="Georgia" panose="02040502050405020303" pitchFamily="18" charset="0"/>
              </a:rPr>
              <a:t>.3</a:t>
            </a:r>
            <a:r>
              <a:rPr lang="en-US" sz="1800" i="1" dirty="0">
                <a:solidFill>
                  <a:schemeClr val="accent1"/>
                </a:solidFill>
                <a:latin typeface="Georgia" panose="02040502050405020303" pitchFamily="18" charset="0"/>
              </a:rPr>
              <a:t> x 10</a:t>
            </a:r>
            <a:r>
              <a:rPr lang="en-US" i="1" baseline="30000" dirty="0">
                <a:solidFill>
                  <a:schemeClr val="accent1"/>
                </a:solidFill>
                <a:latin typeface="Georgia" panose="02040502050405020303" pitchFamily="18" charset="0"/>
              </a:rPr>
              <a:t>6</a:t>
            </a: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spTree>
    <p:extLst>
      <p:ext uri="{BB962C8B-B14F-4D97-AF65-F5344CB8AC3E}">
        <p14:creationId xmlns:p14="http://schemas.microsoft.com/office/powerpoint/2010/main" val="288759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11"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56F99-AC52-9679-75EA-13566484B6AA}"/>
              </a:ext>
            </a:extLst>
          </p:cNvPr>
          <p:cNvSpPr>
            <a:spLocks noGrp="1"/>
          </p:cNvSpPr>
          <p:nvPr>
            <p:ph type="title"/>
          </p:nvPr>
        </p:nvSpPr>
        <p:spPr/>
        <p:txBody>
          <a:bodyPr/>
          <a:lstStyle/>
          <a:p>
            <a:r>
              <a:rPr lang="en-US" dirty="0">
                <a:latin typeface="Georgia" panose="02040502050405020303" pitchFamily="18" charset="0"/>
              </a:rPr>
              <a:t>Takeaways</a:t>
            </a:r>
          </a:p>
        </p:txBody>
      </p:sp>
      <p:sp>
        <p:nvSpPr>
          <p:cNvPr id="3" name="Content Placeholder 2">
            <a:extLst>
              <a:ext uri="{FF2B5EF4-FFF2-40B4-BE49-F238E27FC236}">
                <a16:creationId xmlns:a16="http://schemas.microsoft.com/office/drawing/2014/main" id="{B4D316F1-2EAF-8376-1AC8-52DB5E4061EB}"/>
              </a:ext>
            </a:extLst>
          </p:cNvPr>
          <p:cNvSpPr>
            <a:spLocks noGrp="1"/>
          </p:cNvSpPr>
          <p:nvPr>
            <p:ph idx="1"/>
          </p:nvPr>
        </p:nvSpPr>
        <p:spPr/>
        <p:txBody>
          <a:bodyPr>
            <a:normAutofit/>
          </a:bodyPr>
          <a:lstStyle/>
          <a:p>
            <a:pPr lvl="1"/>
            <a:endParaRPr lang="en-US" dirty="0">
              <a:latin typeface="Georgia" panose="02040502050405020303" pitchFamily="18" charset="0"/>
            </a:endParaRPr>
          </a:p>
          <a:p>
            <a:r>
              <a:rPr lang="en-US" dirty="0">
                <a:latin typeface="Georgia" panose="02040502050405020303" pitchFamily="18" charset="0"/>
              </a:rPr>
              <a:t>HXs can be broken down into smaller units!</a:t>
            </a:r>
          </a:p>
          <a:p>
            <a:pPr lvl="1"/>
            <a:r>
              <a:rPr lang="en-US" dirty="0">
                <a:latin typeface="Georgia" panose="02040502050405020303" pitchFamily="18" charset="0"/>
              </a:rPr>
              <a:t>such as heaters, coolers, condensers…  </a:t>
            </a:r>
          </a:p>
          <a:p>
            <a:pPr lvl="1"/>
            <a:endParaRPr lang="en-US" dirty="0">
              <a:latin typeface="Georgia" panose="02040502050405020303" pitchFamily="18" charset="0"/>
            </a:endParaRPr>
          </a:p>
          <a:p>
            <a:r>
              <a:rPr lang="en-US" dirty="0">
                <a:latin typeface="Georgia" panose="02040502050405020303" pitchFamily="18" charset="0"/>
              </a:rPr>
              <a:t>Think about the direction in which heat is flowing</a:t>
            </a:r>
          </a:p>
          <a:p>
            <a:pPr lvl="1"/>
            <a:r>
              <a:rPr lang="en-US" dirty="0">
                <a:latin typeface="Georgia" panose="02040502050405020303" pitchFamily="18" charset="0"/>
              </a:rPr>
              <a:t>Check signs!</a:t>
            </a:r>
          </a:p>
          <a:p>
            <a:pPr lvl="1"/>
            <a:r>
              <a:rPr lang="en-US" dirty="0" err="1">
                <a:latin typeface="Georgia" panose="02040502050405020303" pitchFamily="18" charset="0"/>
              </a:rPr>
              <a:t>Δq</a:t>
            </a:r>
            <a:r>
              <a:rPr lang="en-US" dirty="0">
                <a:latin typeface="Georgia" panose="02040502050405020303" pitchFamily="18" charset="0"/>
              </a:rPr>
              <a:t> &lt; 0 for cooling</a:t>
            </a:r>
          </a:p>
          <a:p>
            <a:pPr lvl="1"/>
            <a:r>
              <a:rPr lang="en-US" dirty="0" err="1">
                <a:latin typeface="Georgia" panose="02040502050405020303" pitchFamily="18" charset="0"/>
              </a:rPr>
              <a:t>Δq</a:t>
            </a:r>
            <a:r>
              <a:rPr lang="en-US" dirty="0">
                <a:latin typeface="Georgia" panose="02040502050405020303" pitchFamily="18" charset="0"/>
              </a:rPr>
              <a:t> &gt; 0 for heating </a:t>
            </a:r>
          </a:p>
          <a:p>
            <a:r>
              <a:rPr lang="en-US" dirty="0">
                <a:latin typeface="Georgia" panose="02040502050405020303" pitchFamily="18" charset="0"/>
              </a:rPr>
              <a:t>Pay attention to units! </a:t>
            </a:r>
          </a:p>
          <a:p>
            <a:pPr lvl="1"/>
            <a:endParaRPr lang="en-US" dirty="0">
              <a:latin typeface="Georgia" panose="02040502050405020303" pitchFamily="18" charset="0"/>
            </a:endParaRPr>
          </a:p>
          <a:p>
            <a:pPr lvl="1"/>
            <a:endParaRPr lang="en-US" dirty="0">
              <a:latin typeface="Georgia" panose="02040502050405020303" pitchFamily="18" charset="0"/>
            </a:endParaRPr>
          </a:p>
          <a:p>
            <a:pPr marL="457200" lvl="1" indent="0">
              <a:buNone/>
            </a:pPr>
            <a:endParaRPr lang="en-US" dirty="0">
              <a:latin typeface="Georgia" panose="02040502050405020303" pitchFamily="18" charset="0"/>
            </a:endParaRPr>
          </a:p>
          <a:p>
            <a:pPr lvl="1"/>
            <a:endParaRPr lang="en-US" dirty="0">
              <a:latin typeface="Georgia" panose="02040502050405020303" pitchFamily="18" charset="0"/>
            </a:endParaRPr>
          </a:p>
        </p:txBody>
      </p:sp>
      <p:pic>
        <p:nvPicPr>
          <p:cNvPr id="4" name="Picture 2" descr="Tumblr">
            <a:extLst>
              <a:ext uri="{FF2B5EF4-FFF2-40B4-BE49-F238E27FC236}">
                <a16:creationId xmlns:a16="http://schemas.microsoft.com/office/drawing/2014/main" id="{6CDE0AB0-83E0-0C99-2560-440CAC1B0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382" y="3749992"/>
            <a:ext cx="3415877" cy="2561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35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indoor, building, ceiling, several&#10;&#10;Description automatically generated">
            <a:extLst>
              <a:ext uri="{FF2B5EF4-FFF2-40B4-BE49-F238E27FC236}">
                <a16:creationId xmlns:a16="http://schemas.microsoft.com/office/drawing/2014/main" id="{8EFFFECA-F405-4348-3809-4C3A59AF41A1}"/>
              </a:ext>
            </a:extLst>
          </p:cNvPr>
          <p:cNvPicPr>
            <a:picLocks noGrp="1" noChangeAspect="1"/>
          </p:cNvPicPr>
          <p:nvPr>
            <p:ph idx="1"/>
          </p:nvPr>
        </p:nvPicPr>
        <p:blipFill>
          <a:blip r:embed="rId2"/>
          <a:stretch>
            <a:fillRect/>
          </a:stretch>
        </p:blipFill>
        <p:spPr>
          <a:xfrm>
            <a:off x="1164166" y="333579"/>
            <a:ext cx="7440386" cy="4960257"/>
          </a:xfrm>
        </p:spPr>
      </p:pic>
      <p:pic>
        <p:nvPicPr>
          <p:cNvPr id="11" name="Picture 10" descr="A picture containing baby bed&#10;&#10;Description automatically generated">
            <a:extLst>
              <a:ext uri="{FF2B5EF4-FFF2-40B4-BE49-F238E27FC236}">
                <a16:creationId xmlns:a16="http://schemas.microsoft.com/office/drawing/2014/main" id="{C2BC2107-2B82-35D8-BBE9-B48B609FBEDF}"/>
              </a:ext>
            </a:extLst>
          </p:cNvPr>
          <p:cNvPicPr>
            <a:picLocks noChangeAspect="1"/>
          </p:cNvPicPr>
          <p:nvPr/>
        </p:nvPicPr>
        <p:blipFill rotWithShape="1">
          <a:blip r:embed="rId3"/>
          <a:srcRect l="8515" t="5351" r="12068" b="2646"/>
          <a:stretch/>
        </p:blipFill>
        <p:spPr>
          <a:xfrm>
            <a:off x="8923866" y="3429000"/>
            <a:ext cx="2421467" cy="2641600"/>
          </a:xfrm>
          <a:prstGeom prst="rect">
            <a:avLst/>
          </a:prstGeom>
        </p:spPr>
      </p:pic>
      <p:sp>
        <p:nvSpPr>
          <p:cNvPr id="3" name="TextBox 2">
            <a:extLst>
              <a:ext uri="{FF2B5EF4-FFF2-40B4-BE49-F238E27FC236}">
                <a16:creationId xmlns:a16="http://schemas.microsoft.com/office/drawing/2014/main" id="{84E14F8E-E5F2-5235-C7E2-76C9C2CBD3A5}"/>
              </a:ext>
            </a:extLst>
          </p:cNvPr>
          <p:cNvSpPr txBox="1"/>
          <p:nvPr/>
        </p:nvSpPr>
        <p:spPr>
          <a:xfrm>
            <a:off x="1164166" y="5433536"/>
            <a:ext cx="7645400" cy="923330"/>
          </a:xfrm>
          <a:prstGeom prst="rect">
            <a:avLst/>
          </a:prstGeom>
          <a:noFill/>
        </p:spPr>
        <p:txBody>
          <a:bodyPr wrap="square">
            <a:spAutoFit/>
          </a:bodyPr>
          <a:lstStyle/>
          <a:p>
            <a:r>
              <a:rPr lang="en-US" b="0" i="0" dirty="0">
                <a:solidFill>
                  <a:srgbClr val="000000"/>
                </a:solidFill>
                <a:effectLst/>
                <a:latin typeface="Georgia" panose="02040502050405020303" pitchFamily="18" charset="0"/>
              </a:rPr>
              <a:t>Saves over 20 million kWh per year versus previous cooling methods!</a:t>
            </a:r>
          </a:p>
          <a:p>
            <a:pPr lvl="1"/>
            <a:r>
              <a:rPr lang="en-US" dirty="0">
                <a:solidFill>
                  <a:srgbClr val="000000"/>
                </a:solidFill>
                <a:latin typeface="Georgia" panose="02040502050405020303" pitchFamily="18" charset="0"/>
              </a:rPr>
              <a:t>E</a:t>
            </a:r>
            <a:r>
              <a:rPr lang="en-US" b="0" i="0" dirty="0">
                <a:solidFill>
                  <a:srgbClr val="000000"/>
                </a:solidFill>
                <a:effectLst/>
                <a:latin typeface="Georgia" panose="02040502050405020303" pitchFamily="18" charset="0"/>
              </a:rPr>
              <a:t>nough to continuously supply 2,500 homes in Tompkins County!</a:t>
            </a:r>
          </a:p>
          <a:p>
            <a:pPr lvl="1"/>
            <a:r>
              <a:rPr lang="en-US" b="0" i="0" dirty="0">
                <a:solidFill>
                  <a:srgbClr val="000000"/>
                </a:solidFill>
                <a:effectLst/>
                <a:latin typeface="Georgia" panose="02040502050405020303" pitchFamily="18" charset="0"/>
              </a:rPr>
              <a:t>85% reduction in energy use for campus cooling</a:t>
            </a:r>
          </a:p>
        </p:txBody>
      </p:sp>
    </p:spTree>
    <p:extLst>
      <p:ext uri="{BB962C8B-B14F-4D97-AF65-F5344CB8AC3E}">
        <p14:creationId xmlns:p14="http://schemas.microsoft.com/office/powerpoint/2010/main" val="3494444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D8EFB-F9EF-534D-1543-26532A69FC01}"/>
              </a:ext>
            </a:extLst>
          </p:cNvPr>
          <p:cNvSpPr>
            <a:spLocks noGrp="1"/>
          </p:cNvSpPr>
          <p:nvPr>
            <p:ph type="ctrTitle"/>
          </p:nvPr>
        </p:nvSpPr>
        <p:spPr/>
        <p:txBody>
          <a:bodyPr/>
          <a:lstStyle/>
          <a:p>
            <a:r>
              <a:rPr lang="en-US" dirty="0">
                <a:latin typeface="Georgia" panose="02040502050405020303" pitchFamily="18" charset="0"/>
              </a:rPr>
              <a:t>Part A</a:t>
            </a:r>
            <a:endParaRPr lang="en-US" dirty="0"/>
          </a:p>
        </p:txBody>
      </p:sp>
      <p:sp>
        <p:nvSpPr>
          <p:cNvPr id="3" name="Subtitle 2">
            <a:extLst>
              <a:ext uri="{FF2B5EF4-FFF2-40B4-BE49-F238E27FC236}">
                <a16:creationId xmlns:a16="http://schemas.microsoft.com/office/drawing/2014/main" id="{BABBCF49-9E33-2BE7-6C4A-DB4A409D60ED}"/>
              </a:ext>
            </a:extLst>
          </p:cNvPr>
          <p:cNvSpPr>
            <a:spLocks noGrp="1"/>
          </p:cNvSpPr>
          <p:nvPr>
            <p:ph type="subTitle" idx="1"/>
          </p:nvPr>
        </p:nvSpPr>
        <p:spPr>
          <a:xfrm>
            <a:off x="600075" y="3509963"/>
            <a:ext cx="10782300" cy="1655762"/>
          </a:xfrm>
        </p:spPr>
        <p:txBody>
          <a:bodyPr/>
          <a:lstStyle/>
          <a:p>
            <a:pPr lvl="1"/>
            <a:r>
              <a:rPr lang="en-US" dirty="0">
                <a:latin typeface="Georgia" panose="02040502050405020303" pitchFamily="18" charset="0"/>
              </a:rPr>
              <a:t>Estimate flow rate of chilled water needed to cool 4*10</a:t>
            </a:r>
            <a:r>
              <a:rPr lang="en-US" baseline="30000" dirty="0">
                <a:latin typeface="Georgia" panose="02040502050405020303" pitchFamily="18" charset="0"/>
              </a:rPr>
              <a:t>4</a:t>
            </a:r>
            <a:r>
              <a:rPr lang="en-US" dirty="0">
                <a:latin typeface="Georgia" panose="02040502050405020303" pitchFamily="18" charset="0"/>
              </a:rPr>
              <a:t> m</a:t>
            </a:r>
            <a:r>
              <a:rPr lang="en-US" baseline="30000" dirty="0">
                <a:latin typeface="Georgia" panose="02040502050405020303" pitchFamily="18" charset="0"/>
              </a:rPr>
              <a:t>3</a:t>
            </a:r>
            <a:r>
              <a:rPr lang="en-US" dirty="0">
                <a:latin typeface="Georgia" panose="02040502050405020303" pitchFamily="18" charset="0"/>
              </a:rPr>
              <a:t>/min air from  90 °F to 68 °F</a:t>
            </a:r>
            <a:endParaRPr lang="en-US" baseline="-25000" dirty="0">
              <a:latin typeface="Georgia" panose="02040502050405020303" pitchFamily="18" charset="0"/>
            </a:endParaRPr>
          </a:p>
        </p:txBody>
      </p:sp>
    </p:spTree>
    <p:extLst>
      <p:ext uri="{BB962C8B-B14F-4D97-AF65-F5344CB8AC3E}">
        <p14:creationId xmlns:p14="http://schemas.microsoft.com/office/powerpoint/2010/main" val="2950765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1">
            <a:extLst>
              <a:ext uri="{FF2B5EF4-FFF2-40B4-BE49-F238E27FC236}">
                <a16:creationId xmlns:a16="http://schemas.microsoft.com/office/drawing/2014/main" id="{F6BF2A44-AAF9-2A94-D298-8B3CAECAF16C}"/>
              </a:ext>
            </a:extLst>
          </p:cNvPr>
          <p:cNvGrpSpPr>
            <a:grpSpLocks/>
          </p:cNvGrpSpPr>
          <p:nvPr/>
        </p:nvGrpSpPr>
        <p:grpSpPr bwMode="auto">
          <a:xfrm>
            <a:off x="2471079" y="1231112"/>
            <a:ext cx="2692928" cy="437484"/>
            <a:chOff x="457200" y="2876033"/>
            <a:chExt cx="2844800" cy="246677"/>
          </a:xfrm>
        </p:grpSpPr>
        <p:cxnSp>
          <p:nvCxnSpPr>
            <p:cNvPr id="7" name="Straight Arrow Connector 6">
              <a:extLst>
                <a:ext uri="{FF2B5EF4-FFF2-40B4-BE49-F238E27FC236}">
                  <a16:creationId xmlns:a16="http://schemas.microsoft.com/office/drawing/2014/main" id="{D65BE92D-63EA-D24D-8207-D19112330572}"/>
                </a:ext>
              </a:extLst>
            </p:cNvPr>
            <p:cNvCxnSpPr/>
            <p:nvPr/>
          </p:nvCxnSpPr>
          <p:spPr>
            <a:xfrm>
              <a:off x="457200" y="2988318"/>
              <a:ext cx="28448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5D7FB3E6-C187-B0D4-61F7-4F74B6F3A7EC}"/>
                </a:ext>
              </a:extLst>
            </p:cNvPr>
            <p:cNvSpPr/>
            <p:nvPr/>
          </p:nvSpPr>
          <p:spPr>
            <a:xfrm>
              <a:off x="1620837" y="2876033"/>
              <a:ext cx="466109" cy="246677"/>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1</a:t>
              </a:r>
            </a:p>
          </p:txBody>
        </p:sp>
      </p:grpSp>
      <p:sp>
        <p:nvSpPr>
          <p:cNvPr id="19" name="TextBox 26">
            <a:extLst>
              <a:ext uri="{FF2B5EF4-FFF2-40B4-BE49-F238E27FC236}">
                <a16:creationId xmlns:a16="http://schemas.microsoft.com/office/drawing/2014/main" id="{2651923B-9C16-B447-825B-E89216F09C05}"/>
              </a:ext>
            </a:extLst>
          </p:cNvPr>
          <p:cNvSpPr txBox="1">
            <a:spLocks noChangeArrowheads="1"/>
          </p:cNvSpPr>
          <p:nvPr/>
        </p:nvSpPr>
        <p:spPr bwMode="auto">
          <a:xfrm>
            <a:off x="2639579" y="1668596"/>
            <a:ext cx="23072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Air at </a:t>
            </a:r>
            <a:r>
              <a:rPr lang="en-US" sz="2000" dirty="0">
                <a:latin typeface="Georgia" panose="02040502050405020303" pitchFamily="18" charset="0"/>
              </a:rPr>
              <a:t>90 °F</a:t>
            </a:r>
            <a:endParaRPr lang="en-US" altLang="en-US" sz="2000" dirty="0">
              <a:solidFill>
                <a:schemeClr val="tx1"/>
              </a:solidFill>
              <a:latin typeface="Georgia" panose="02040502050405020303" pitchFamily="18" charset="0"/>
              <a:cs typeface="Calibri" panose="020F0502020204030204" pitchFamily="34" charset="0"/>
            </a:endParaRPr>
          </a:p>
          <a:p>
            <a:pPr algn="ctr" eaLnBrk="1" hangingPunct="1">
              <a:lnSpc>
                <a:spcPct val="100000"/>
              </a:lnSpc>
              <a:spcBef>
                <a:spcPct val="0"/>
              </a:spcBef>
              <a:buFontTx/>
              <a:buNone/>
            </a:pPr>
            <a:r>
              <a:rPr lang="en-US" sz="2000" dirty="0">
                <a:latin typeface="Georgia" panose="02040502050405020303" pitchFamily="18" charset="0"/>
              </a:rPr>
              <a:t>4*10</a:t>
            </a:r>
            <a:r>
              <a:rPr lang="en-US" sz="2000" baseline="30000" dirty="0">
                <a:latin typeface="Georgia" panose="02040502050405020303" pitchFamily="18" charset="0"/>
              </a:rPr>
              <a:t>4</a:t>
            </a:r>
            <a:r>
              <a:rPr lang="en-US" sz="2000" dirty="0">
                <a:latin typeface="Georgia" panose="02040502050405020303" pitchFamily="18" charset="0"/>
              </a:rPr>
              <a:t> m</a:t>
            </a:r>
            <a:r>
              <a:rPr lang="en-US" sz="2000" baseline="30000" dirty="0">
                <a:latin typeface="Georgia" panose="02040502050405020303" pitchFamily="18" charset="0"/>
              </a:rPr>
              <a:t>3</a:t>
            </a:r>
            <a:r>
              <a:rPr lang="en-US" sz="2000" dirty="0">
                <a:latin typeface="Georgia" panose="02040502050405020303" pitchFamily="18" charset="0"/>
              </a:rPr>
              <a:t>/min</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5" name="Rectangle 4">
            <a:extLst>
              <a:ext uri="{FF2B5EF4-FFF2-40B4-BE49-F238E27FC236}">
                <a16:creationId xmlns:a16="http://schemas.microsoft.com/office/drawing/2014/main" id="{74A185B8-7AD5-E667-5E8F-1880ACD1EDEA}"/>
              </a:ext>
            </a:extLst>
          </p:cNvPr>
          <p:cNvSpPr/>
          <p:nvPr/>
        </p:nvSpPr>
        <p:spPr>
          <a:xfrm>
            <a:off x="5164008" y="941776"/>
            <a:ext cx="1841457" cy="895990"/>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2FBDB2B5-53B0-890B-CD3D-CECE279E7D61}"/>
              </a:ext>
            </a:extLst>
          </p:cNvPr>
          <p:cNvSpPr txBox="1"/>
          <p:nvPr/>
        </p:nvSpPr>
        <p:spPr>
          <a:xfrm>
            <a:off x="5308104" y="1205105"/>
            <a:ext cx="1553264" cy="369332"/>
          </a:xfrm>
          <a:prstGeom prst="rect">
            <a:avLst/>
          </a:prstGeom>
          <a:noFill/>
        </p:spPr>
        <p:txBody>
          <a:bodyPr wrap="square" rtlCol="0" anchor="ctr">
            <a:spAutoFit/>
          </a:bodyPr>
          <a:lstStyle/>
          <a:p>
            <a:pPr algn="ctr"/>
            <a:r>
              <a:rPr lang="en-US" i="1" dirty="0"/>
              <a:t>Cooler</a:t>
            </a:r>
          </a:p>
        </p:txBody>
      </p:sp>
      <p:sp>
        <p:nvSpPr>
          <p:cNvPr id="32" name="TextBox 26">
            <a:extLst>
              <a:ext uri="{FF2B5EF4-FFF2-40B4-BE49-F238E27FC236}">
                <a16:creationId xmlns:a16="http://schemas.microsoft.com/office/drawing/2014/main" id="{BB57CB2E-9A65-DCF0-37FD-147ED013012F}"/>
              </a:ext>
            </a:extLst>
          </p:cNvPr>
          <p:cNvSpPr txBox="1">
            <a:spLocks noChangeArrowheads="1"/>
          </p:cNvSpPr>
          <p:nvPr/>
        </p:nvSpPr>
        <p:spPr bwMode="auto">
          <a:xfrm>
            <a:off x="7045901" y="1668596"/>
            <a:ext cx="23072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Air at 68</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a:p>
            <a:pPr algn="ctr" eaLnBrk="1" hangingPunct="1">
              <a:lnSpc>
                <a:spcPct val="100000"/>
              </a:lnSpc>
              <a:spcBef>
                <a:spcPct val="0"/>
              </a:spcBef>
              <a:buFontTx/>
              <a:buNone/>
            </a:pPr>
            <a:r>
              <a:rPr lang="en-US" sz="2000" dirty="0">
                <a:latin typeface="Georgia" panose="02040502050405020303" pitchFamily="18" charset="0"/>
              </a:rPr>
              <a:t>4*10</a:t>
            </a:r>
            <a:r>
              <a:rPr lang="en-US" sz="2000" baseline="30000" dirty="0">
                <a:latin typeface="Georgia" panose="02040502050405020303" pitchFamily="18" charset="0"/>
              </a:rPr>
              <a:t>4</a:t>
            </a:r>
            <a:r>
              <a:rPr lang="en-US" sz="2000" dirty="0">
                <a:latin typeface="Georgia" panose="02040502050405020303" pitchFamily="18" charset="0"/>
              </a:rPr>
              <a:t> m</a:t>
            </a:r>
            <a:r>
              <a:rPr lang="en-US" sz="2000" baseline="30000" dirty="0">
                <a:latin typeface="Georgia" panose="02040502050405020303" pitchFamily="18" charset="0"/>
              </a:rPr>
              <a:t>3</a:t>
            </a:r>
            <a:r>
              <a:rPr lang="en-US" sz="2000" dirty="0">
                <a:latin typeface="Georgia" panose="02040502050405020303" pitchFamily="18" charset="0"/>
              </a:rPr>
              <a:t>/min</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33" name="TextBox 26">
            <a:extLst>
              <a:ext uri="{FF2B5EF4-FFF2-40B4-BE49-F238E27FC236}">
                <a16:creationId xmlns:a16="http://schemas.microsoft.com/office/drawing/2014/main" id="{B4DDAADF-803B-AAD6-3B9E-A96128B7D168}"/>
              </a:ext>
            </a:extLst>
          </p:cNvPr>
          <p:cNvSpPr txBox="1">
            <a:spLocks noChangeArrowheads="1"/>
          </p:cNvSpPr>
          <p:nvPr/>
        </p:nvSpPr>
        <p:spPr bwMode="auto">
          <a:xfrm>
            <a:off x="2715831" y="4944778"/>
            <a:ext cx="1986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Water at 45</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34" name="TextBox 26">
            <a:extLst>
              <a:ext uri="{FF2B5EF4-FFF2-40B4-BE49-F238E27FC236}">
                <a16:creationId xmlns:a16="http://schemas.microsoft.com/office/drawing/2014/main" id="{B73F2E06-3CA2-4DA8-8E5A-96A620A5922B}"/>
              </a:ext>
            </a:extLst>
          </p:cNvPr>
          <p:cNvSpPr txBox="1">
            <a:spLocks noChangeArrowheads="1"/>
          </p:cNvSpPr>
          <p:nvPr/>
        </p:nvSpPr>
        <p:spPr bwMode="auto">
          <a:xfrm>
            <a:off x="7167434" y="4876457"/>
            <a:ext cx="19764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Water at 60</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36" name="TextBox 35">
            <a:extLst>
              <a:ext uri="{FF2B5EF4-FFF2-40B4-BE49-F238E27FC236}">
                <a16:creationId xmlns:a16="http://schemas.microsoft.com/office/drawing/2014/main" id="{52D27568-8ABF-D5CD-0EF8-1A257B6C6F86}"/>
              </a:ext>
            </a:extLst>
          </p:cNvPr>
          <p:cNvSpPr txBox="1"/>
          <p:nvPr/>
        </p:nvSpPr>
        <p:spPr>
          <a:xfrm>
            <a:off x="2968169" y="5345263"/>
            <a:ext cx="1741837" cy="369332"/>
          </a:xfrm>
          <a:prstGeom prst="rect">
            <a:avLst/>
          </a:prstGeom>
          <a:noFill/>
        </p:spPr>
        <p:txBody>
          <a:bodyPr wrap="square">
            <a:spAutoFit/>
          </a:bodyPr>
          <a:lstStyle/>
          <a:p>
            <a:pPr eaLnBrk="1" hangingPunct="1">
              <a:lnSpc>
                <a:spcPct val="100000"/>
              </a:lnSpc>
              <a:spcBef>
                <a:spcPct val="0"/>
              </a:spcBef>
              <a:buFontTx/>
              <a:buNone/>
            </a:pP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sp>
        <p:nvSpPr>
          <p:cNvPr id="37" name="TextBox 36">
            <a:extLst>
              <a:ext uri="{FF2B5EF4-FFF2-40B4-BE49-F238E27FC236}">
                <a16:creationId xmlns:a16="http://schemas.microsoft.com/office/drawing/2014/main" id="{2E2E6D5E-252B-E93D-4CC6-720C31EE132F}"/>
              </a:ext>
            </a:extLst>
          </p:cNvPr>
          <p:cNvSpPr txBox="1"/>
          <p:nvPr/>
        </p:nvSpPr>
        <p:spPr>
          <a:xfrm>
            <a:off x="7505347" y="5344888"/>
            <a:ext cx="1741837" cy="369332"/>
          </a:xfrm>
          <a:prstGeom prst="rect">
            <a:avLst/>
          </a:prstGeom>
          <a:noFill/>
        </p:spPr>
        <p:txBody>
          <a:bodyPr wrap="square">
            <a:spAutoFit/>
          </a:bodyPr>
          <a:lstStyle/>
          <a:p>
            <a:pPr eaLnBrk="1" hangingPunct="1">
              <a:lnSpc>
                <a:spcPct val="100000"/>
              </a:lnSpc>
              <a:spcBef>
                <a:spcPct val="0"/>
              </a:spcBef>
              <a:buFontTx/>
              <a:buNone/>
            </a:pP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grpSp>
        <p:nvGrpSpPr>
          <p:cNvPr id="2" name="Group 1">
            <a:extLst>
              <a:ext uri="{FF2B5EF4-FFF2-40B4-BE49-F238E27FC236}">
                <a16:creationId xmlns:a16="http://schemas.microsoft.com/office/drawing/2014/main" id="{543343D3-E52C-E223-9881-2DA4E029EE36}"/>
              </a:ext>
            </a:extLst>
          </p:cNvPr>
          <p:cNvGrpSpPr/>
          <p:nvPr/>
        </p:nvGrpSpPr>
        <p:grpSpPr>
          <a:xfrm>
            <a:off x="7005464" y="1211509"/>
            <a:ext cx="2388128" cy="437484"/>
            <a:chOff x="7731973" y="1061902"/>
            <a:chExt cx="2388128" cy="437484"/>
          </a:xfrm>
        </p:grpSpPr>
        <p:cxnSp>
          <p:nvCxnSpPr>
            <p:cNvPr id="10" name="Straight Arrow Connector 9">
              <a:extLst>
                <a:ext uri="{FF2B5EF4-FFF2-40B4-BE49-F238E27FC236}">
                  <a16:creationId xmlns:a16="http://schemas.microsoft.com/office/drawing/2014/main" id="{9C953D2C-63A2-E559-05AE-06738FA772D2}"/>
                </a:ext>
              </a:extLst>
            </p:cNvPr>
            <p:cNvCxnSpPr>
              <a:cxnSpLocks/>
            </p:cNvCxnSpPr>
            <p:nvPr/>
          </p:nvCxnSpPr>
          <p:spPr bwMode="auto">
            <a:xfrm>
              <a:off x="7731973" y="1264736"/>
              <a:ext cx="2388128"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Oval 39">
              <a:extLst>
                <a:ext uri="{FF2B5EF4-FFF2-40B4-BE49-F238E27FC236}">
                  <a16:creationId xmlns:a16="http://schemas.microsoft.com/office/drawing/2014/main" id="{18000791-4E2C-53C8-CE2B-6A19D88CF267}"/>
                </a:ext>
              </a:extLst>
            </p:cNvPr>
            <p:cNvSpPr/>
            <p:nvPr/>
          </p:nvSpPr>
          <p:spPr bwMode="auto">
            <a:xfrm>
              <a:off x="8661550" y="1061902"/>
              <a:ext cx="441225" cy="437484"/>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2</a:t>
              </a:r>
            </a:p>
          </p:txBody>
        </p:sp>
      </p:grpSp>
      <p:grpSp>
        <p:nvGrpSpPr>
          <p:cNvPr id="3" name="Group 11">
            <a:extLst>
              <a:ext uri="{FF2B5EF4-FFF2-40B4-BE49-F238E27FC236}">
                <a16:creationId xmlns:a16="http://schemas.microsoft.com/office/drawing/2014/main" id="{BD2CD5B2-A4C6-A18C-29B5-A8A6CB6EC286}"/>
              </a:ext>
            </a:extLst>
          </p:cNvPr>
          <p:cNvGrpSpPr>
            <a:grpSpLocks/>
          </p:cNvGrpSpPr>
          <p:nvPr/>
        </p:nvGrpSpPr>
        <p:grpSpPr bwMode="auto">
          <a:xfrm>
            <a:off x="2430641" y="4469858"/>
            <a:ext cx="2692928" cy="437484"/>
            <a:chOff x="457200" y="2876033"/>
            <a:chExt cx="2844800" cy="246677"/>
          </a:xfrm>
        </p:grpSpPr>
        <p:cxnSp>
          <p:nvCxnSpPr>
            <p:cNvPr id="4" name="Straight Arrow Connector 3">
              <a:extLst>
                <a:ext uri="{FF2B5EF4-FFF2-40B4-BE49-F238E27FC236}">
                  <a16:creationId xmlns:a16="http://schemas.microsoft.com/office/drawing/2014/main" id="{03D6099B-679F-975A-3CF4-2C780DB3979B}"/>
                </a:ext>
              </a:extLst>
            </p:cNvPr>
            <p:cNvCxnSpPr/>
            <p:nvPr/>
          </p:nvCxnSpPr>
          <p:spPr>
            <a:xfrm>
              <a:off x="457200" y="2988318"/>
              <a:ext cx="28448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51D9748A-DC0A-E2A4-7D4E-6C79C823A0E5}"/>
                </a:ext>
              </a:extLst>
            </p:cNvPr>
            <p:cNvSpPr/>
            <p:nvPr/>
          </p:nvSpPr>
          <p:spPr>
            <a:xfrm>
              <a:off x="1620837" y="2876033"/>
              <a:ext cx="466109" cy="246677"/>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3</a:t>
              </a:r>
            </a:p>
          </p:txBody>
        </p:sp>
      </p:grpSp>
      <p:sp>
        <p:nvSpPr>
          <p:cNvPr id="14" name="Rectangle 13">
            <a:extLst>
              <a:ext uri="{FF2B5EF4-FFF2-40B4-BE49-F238E27FC236}">
                <a16:creationId xmlns:a16="http://schemas.microsoft.com/office/drawing/2014/main" id="{3AE80588-6E38-18BA-FF91-EAFA1D91438F}"/>
              </a:ext>
            </a:extLst>
          </p:cNvPr>
          <p:cNvSpPr/>
          <p:nvPr/>
        </p:nvSpPr>
        <p:spPr>
          <a:xfrm>
            <a:off x="5123570" y="4180522"/>
            <a:ext cx="1841457" cy="895990"/>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4CAD5AAD-1D1D-EEBC-AFBC-4BB001B68118}"/>
              </a:ext>
            </a:extLst>
          </p:cNvPr>
          <p:cNvSpPr txBox="1"/>
          <p:nvPr/>
        </p:nvSpPr>
        <p:spPr>
          <a:xfrm>
            <a:off x="5267666" y="4443851"/>
            <a:ext cx="1553264" cy="369332"/>
          </a:xfrm>
          <a:prstGeom prst="rect">
            <a:avLst/>
          </a:prstGeom>
          <a:noFill/>
        </p:spPr>
        <p:txBody>
          <a:bodyPr wrap="square" rtlCol="0" anchor="ctr">
            <a:spAutoFit/>
          </a:bodyPr>
          <a:lstStyle/>
          <a:p>
            <a:pPr algn="ctr"/>
            <a:r>
              <a:rPr lang="en-US" i="1" dirty="0"/>
              <a:t>Heater</a:t>
            </a:r>
          </a:p>
        </p:txBody>
      </p:sp>
      <p:grpSp>
        <p:nvGrpSpPr>
          <p:cNvPr id="17" name="Group 16">
            <a:extLst>
              <a:ext uri="{FF2B5EF4-FFF2-40B4-BE49-F238E27FC236}">
                <a16:creationId xmlns:a16="http://schemas.microsoft.com/office/drawing/2014/main" id="{FF9ECF0C-1A0F-011E-6E2F-4725B44F602E}"/>
              </a:ext>
            </a:extLst>
          </p:cNvPr>
          <p:cNvGrpSpPr/>
          <p:nvPr/>
        </p:nvGrpSpPr>
        <p:grpSpPr>
          <a:xfrm>
            <a:off x="6965026" y="4450255"/>
            <a:ext cx="2388128" cy="437484"/>
            <a:chOff x="7731973" y="1061902"/>
            <a:chExt cx="2388128" cy="437484"/>
          </a:xfrm>
        </p:grpSpPr>
        <p:cxnSp>
          <p:nvCxnSpPr>
            <p:cNvPr id="18" name="Straight Arrow Connector 17">
              <a:extLst>
                <a:ext uri="{FF2B5EF4-FFF2-40B4-BE49-F238E27FC236}">
                  <a16:creationId xmlns:a16="http://schemas.microsoft.com/office/drawing/2014/main" id="{347EA62E-CAD8-2846-1692-6489B19909B4}"/>
                </a:ext>
              </a:extLst>
            </p:cNvPr>
            <p:cNvCxnSpPr>
              <a:cxnSpLocks/>
            </p:cNvCxnSpPr>
            <p:nvPr/>
          </p:nvCxnSpPr>
          <p:spPr bwMode="auto">
            <a:xfrm>
              <a:off x="7731973" y="1264736"/>
              <a:ext cx="2388128"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Oval 19">
              <a:extLst>
                <a:ext uri="{FF2B5EF4-FFF2-40B4-BE49-F238E27FC236}">
                  <a16:creationId xmlns:a16="http://schemas.microsoft.com/office/drawing/2014/main" id="{33968778-87FC-D3C1-C53B-E97ABA431292}"/>
                </a:ext>
              </a:extLst>
            </p:cNvPr>
            <p:cNvSpPr/>
            <p:nvPr/>
          </p:nvSpPr>
          <p:spPr bwMode="auto">
            <a:xfrm>
              <a:off x="8661550" y="1061902"/>
              <a:ext cx="441225" cy="437484"/>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4</a:t>
              </a:r>
            </a:p>
          </p:txBody>
        </p:sp>
      </p:grpSp>
      <p:grpSp>
        <p:nvGrpSpPr>
          <p:cNvPr id="48" name="Group 2">
            <a:extLst>
              <a:ext uri="{FF2B5EF4-FFF2-40B4-BE49-F238E27FC236}">
                <a16:creationId xmlns:a16="http://schemas.microsoft.com/office/drawing/2014/main" id="{500C222E-191E-4FE0-D43A-995784824E13}"/>
              </a:ext>
            </a:extLst>
          </p:cNvPr>
          <p:cNvGrpSpPr>
            <a:grpSpLocks/>
          </p:cNvGrpSpPr>
          <p:nvPr/>
        </p:nvGrpSpPr>
        <p:grpSpPr bwMode="auto">
          <a:xfrm>
            <a:off x="5973535" y="1837766"/>
            <a:ext cx="122466" cy="2342756"/>
            <a:chOff x="6696075" y="3072466"/>
            <a:chExt cx="138113" cy="1629709"/>
          </a:xfrm>
        </p:grpSpPr>
        <p:sp>
          <p:nvSpPr>
            <p:cNvPr id="49" name="Freeform 203">
              <a:extLst>
                <a:ext uri="{FF2B5EF4-FFF2-40B4-BE49-F238E27FC236}">
                  <a16:creationId xmlns:a16="http://schemas.microsoft.com/office/drawing/2014/main" id="{CFA530D4-DDA0-8033-BB5D-94971639A24C}"/>
                </a:ext>
              </a:extLst>
            </p:cNvPr>
            <p:cNvSpPr>
              <a:spLocks/>
            </p:cNvSpPr>
            <p:nvPr/>
          </p:nvSpPr>
          <p:spPr bwMode="auto">
            <a:xfrm rot="16200000" flipH="1">
              <a:off x="6057310" y="3743926"/>
              <a:ext cx="1416295" cy="73376"/>
            </a:xfrm>
            <a:custGeom>
              <a:avLst/>
              <a:gdLst>
                <a:gd name="T0" fmla="*/ 2147483646 w 893"/>
                <a:gd name="T1" fmla="*/ 2147483646 h 60"/>
                <a:gd name="T2" fmla="*/ 2147483646 w 893"/>
                <a:gd name="T3" fmla="*/ 2147483646 h 60"/>
                <a:gd name="T4" fmla="*/ 2147483646 w 893"/>
                <a:gd name="T5" fmla="*/ 2147483646 h 60"/>
                <a:gd name="T6" fmla="*/ 2147483646 w 893"/>
                <a:gd name="T7" fmla="*/ 2147483646 h 60"/>
                <a:gd name="T8" fmla="*/ 2147483646 w 893"/>
                <a:gd name="T9" fmla="*/ 0 h 60"/>
                <a:gd name="T10" fmla="*/ 2147483646 w 893"/>
                <a:gd name="T11" fmla="*/ 2147483646 h 60"/>
                <a:gd name="T12" fmla="*/ 2147483646 w 893"/>
                <a:gd name="T13" fmla="*/ 2147483646 h 60"/>
                <a:gd name="T14" fmla="*/ 2147483646 w 893"/>
                <a:gd name="T15" fmla="*/ 2147483646 h 60"/>
                <a:gd name="T16" fmla="*/ 2147483646 w 893"/>
                <a:gd name="T17" fmla="*/ 2147483646 h 60"/>
                <a:gd name="T18" fmla="*/ 2147483646 w 893"/>
                <a:gd name="T19" fmla="*/ 2147483646 h 60"/>
                <a:gd name="T20" fmla="*/ 2147483646 w 893"/>
                <a:gd name="T21" fmla="*/ 2147483646 h 60"/>
                <a:gd name="T22" fmla="*/ 2147483646 w 893"/>
                <a:gd name="T23" fmla="*/ 2147483646 h 60"/>
                <a:gd name="T24" fmla="*/ 2147483646 w 893"/>
                <a:gd name="T25" fmla="*/ 2147483646 h 60"/>
                <a:gd name="T26" fmla="*/ 2147483646 w 893"/>
                <a:gd name="T27" fmla="*/ 2147483646 h 60"/>
                <a:gd name="T28" fmla="*/ 2147483646 w 893"/>
                <a:gd name="T29" fmla="*/ 2147483646 h 60"/>
                <a:gd name="T30" fmla="*/ 2147483646 w 893"/>
                <a:gd name="T31" fmla="*/ 2147483646 h 60"/>
                <a:gd name="T32" fmla="*/ 2147483646 w 893"/>
                <a:gd name="T33" fmla="*/ 2147483646 h 60"/>
                <a:gd name="T34" fmla="*/ 2147483646 w 893"/>
                <a:gd name="T35" fmla="*/ 0 h 60"/>
                <a:gd name="T36" fmla="*/ 2147483646 w 893"/>
                <a:gd name="T37" fmla="*/ 2147483646 h 60"/>
                <a:gd name="T38" fmla="*/ 2147483646 w 893"/>
                <a:gd name="T39" fmla="*/ 2147483646 h 60"/>
                <a:gd name="T40" fmla="*/ 2147483646 w 893"/>
                <a:gd name="T41" fmla="*/ 2147483646 h 60"/>
                <a:gd name="T42" fmla="*/ 2147483646 w 893"/>
                <a:gd name="T43" fmla="*/ 2147483646 h 60"/>
                <a:gd name="T44" fmla="*/ 2147483646 w 893"/>
                <a:gd name="T45" fmla="*/ 2147483646 h 60"/>
                <a:gd name="T46" fmla="*/ 2147483646 w 893"/>
                <a:gd name="T47" fmla="*/ 0 h 60"/>
                <a:gd name="T48" fmla="*/ 2147483646 w 893"/>
                <a:gd name="T49" fmla="*/ 2147483646 h 60"/>
                <a:gd name="T50" fmla="*/ 2147483646 w 893"/>
                <a:gd name="T51" fmla="*/ 2147483646 h 60"/>
                <a:gd name="T52" fmla="*/ 2147483646 w 893"/>
                <a:gd name="T53" fmla="*/ 2147483646 h 60"/>
                <a:gd name="T54" fmla="*/ 2147483646 w 893"/>
                <a:gd name="T55" fmla="*/ 2147483646 h 60"/>
                <a:gd name="T56" fmla="*/ 2147483646 w 893"/>
                <a:gd name="T57" fmla="*/ 2147483646 h 60"/>
                <a:gd name="T58" fmla="*/ 2147483646 w 893"/>
                <a:gd name="T59" fmla="*/ 2147483646 h 60"/>
                <a:gd name="T60" fmla="*/ 2147483646 w 893"/>
                <a:gd name="T61" fmla="*/ 2147483646 h 60"/>
                <a:gd name="T62" fmla="*/ 2147483646 w 893"/>
                <a:gd name="T63" fmla="*/ 2147483646 h 60"/>
                <a:gd name="T64" fmla="*/ 2147483646 w 893"/>
                <a:gd name="T65" fmla="*/ 2147483646 h 60"/>
                <a:gd name="T66" fmla="*/ 2147483646 w 893"/>
                <a:gd name="T67" fmla="*/ 2147483646 h 60"/>
                <a:gd name="T68" fmla="*/ 2147483646 w 893"/>
                <a:gd name="T69" fmla="*/ 2147483646 h 60"/>
                <a:gd name="T70" fmla="*/ 2147483646 w 893"/>
                <a:gd name="T71" fmla="*/ 2147483646 h 60"/>
                <a:gd name="T72" fmla="*/ 2147483646 w 893"/>
                <a:gd name="T73" fmla="*/ 0 h 60"/>
                <a:gd name="T74" fmla="*/ 2147483646 w 893"/>
                <a:gd name="T75" fmla="*/ 2147483646 h 60"/>
                <a:gd name="T76" fmla="*/ 2147483646 w 893"/>
                <a:gd name="T77" fmla="*/ 2147483646 h 60"/>
                <a:gd name="T78" fmla="*/ 2147483646 w 893"/>
                <a:gd name="T79" fmla="*/ 2147483646 h 60"/>
                <a:gd name="T80" fmla="*/ 2147483646 w 893"/>
                <a:gd name="T81" fmla="*/ 2147483646 h 60"/>
                <a:gd name="T82" fmla="*/ 2147483646 w 893"/>
                <a:gd name="T83" fmla="*/ 2147483646 h 60"/>
                <a:gd name="T84" fmla="*/ 2147483646 w 893"/>
                <a:gd name="T85" fmla="*/ 2147483646 h 60"/>
                <a:gd name="T86" fmla="*/ 2147483646 w 893"/>
                <a:gd name="T87" fmla="*/ 2147483646 h 60"/>
                <a:gd name="T88" fmla="*/ 2147483646 w 893"/>
                <a:gd name="T89" fmla="*/ 2147483646 h 60"/>
                <a:gd name="T90" fmla="*/ 2147483646 w 893"/>
                <a:gd name="T91" fmla="*/ 2147483646 h 60"/>
                <a:gd name="T92" fmla="*/ 2147483646 w 893"/>
                <a:gd name="T93" fmla="*/ 2147483646 h 60"/>
                <a:gd name="T94" fmla="*/ 2147483646 w 893"/>
                <a:gd name="T95" fmla="*/ 2147483646 h 60"/>
                <a:gd name="T96" fmla="*/ 2147483646 w 893"/>
                <a:gd name="T97" fmla="*/ 2147483646 h 60"/>
                <a:gd name="T98" fmla="*/ 2147483646 w 893"/>
                <a:gd name="T99" fmla="*/ 0 h 60"/>
                <a:gd name="T100" fmla="*/ 2147483646 w 893"/>
                <a:gd name="T101" fmla="*/ 2147483646 h 60"/>
                <a:gd name="T102" fmla="*/ 2147483646 w 893"/>
                <a:gd name="T103" fmla="*/ 2147483646 h 60"/>
                <a:gd name="T104" fmla="*/ 2147483646 w 893"/>
                <a:gd name="T105" fmla="*/ 2147483646 h 60"/>
                <a:gd name="T106" fmla="*/ 2147483646 w 893"/>
                <a:gd name="T107" fmla="*/ 2147483646 h 60"/>
                <a:gd name="T108" fmla="*/ 2147483646 w 893"/>
                <a:gd name="T109" fmla="*/ 2147483646 h 60"/>
                <a:gd name="T110" fmla="*/ 2147483646 w 893"/>
                <a:gd name="T111" fmla="*/ 0 h 60"/>
                <a:gd name="T112" fmla="*/ 2147483646 w 893"/>
                <a:gd name="T113" fmla="*/ 214748364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3"/>
                <a:gd name="T172" fmla="*/ 0 h 60"/>
                <a:gd name="T173" fmla="*/ 893 w 893"/>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3" h="60">
                  <a:moveTo>
                    <a:pt x="0" y="30"/>
                  </a:moveTo>
                  <a:lnTo>
                    <a:pt x="4" y="37"/>
                  </a:lnTo>
                  <a:lnTo>
                    <a:pt x="8" y="43"/>
                  </a:lnTo>
                  <a:lnTo>
                    <a:pt x="11" y="48"/>
                  </a:lnTo>
                  <a:lnTo>
                    <a:pt x="14" y="52"/>
                  </a:lnTo>
                  <a:lnTo>
                    <a:pt x="17" y="55"/>
                  </a:lnTo>
                  <a:lnTo>
                    <a:pt x="20" y="58"/>
                  </a:lnTo>
                  <a:lnTo>
                    <a:pt x="22" y="59"/>
                  </a:lnTo>
                  <a:lnTo>
                    <a:pt x="25" y="60"/>
                  </a:lnTo>
                  <a:lnTo>
                    <a:pt x="27" y="59"/>
                  </a:lnTo>
                  <a:lnTo>
                    <a:pt x="30" y="58"/>
                  </a:lnTo>
                  <a:lnTo>
                    <a:pt x="33" y="55"/>
                  </a:lnTo>
                  <a:lnTo>
                    <a:pt x="36" y="52"/>
                  </a:lnTo>
                  <a:lnTo>
                    <a:pt x="39" y="48"/>
                  </a:lnTo>
                  <a:lnTo>
                    <a:pt x="42" y="43"/>
                  </a:lnTo>
                  <a:lnTo>
                    <a:pt x="46" y="37"/>
                  </a:lnTo>
                  <a:lnTo>
                    <a:pt x="50" y="30"/>
                  </a:lnTo>
                  <a:lnTo>
                    <a:pt x="54" y="23"/>
                  </a:lnTo>
                  <a:lnTo>
                    <a:pt x="57" y="17"/>
                  </a:lnTo>
                  <a:lnTo>
                    <a:pt x="61" y="11"/>
                  </a:lnTo>
                  <a:lnTo>
                    <a:pt x="64" y="7"/>
                  </a:lnTo>
                  <a:lnTo>
                    <a:pt x="67" y="4"/>
                  </a:lnTo>
                  <a:lnTo>
                    <a:pt x="69" y="2"/>
                  </a:lnTo>
                  <a:lnTo>
                    <a:pt x="72" y="0"/>
                  </a:lnTo>
                  <a:lnTo>
                    <a:pt x="74" y="0"/>
                  </a:lnTo>
                  <a:lnTo>
                    <a:pt x="77" y="0"/>
                  </a:lnTo>
                  <a:lnTo>
                    <a:pt x="80" y="2"/>
                  </a:lnTo>
                  <a:lnTo>
                    <a:pt x="82" y="4"/>
                  </a:lnTo>
                  <a:lnTo>
                    <a:pt x="85" y="7"/>
                  </a:lnTo>
                  <a:lnTo>
                    <a:pt x="88" y="11"/>
                  </a:lnTo>
                  <a:lnTo>
                    <a:pt x="92" y="17"/>
                  </a:lnTo>
                  <a:lnTo>
                    <a:pt x="95" y="23"/>
                  </a:lnTo>
                  <a:lnTo>
                    <a:pt x="99" y="30"/>
                  </a:lnTo>
                  <a:lnTo>
                    <a:pt x="103" y="37"/>
                  </a:lnTo>
                  <a:lnTo>
                    <a:pt x="107" y="43"/>
                  </a:lnTo>
                  <a:lnTo>
                    <a:pt x="110" y="48"/>
                  </a:lnTo>
                  <a:lnTo>
                    <a:pt x="113" y="52"/>
                  </a:lnTo>
                  <a:lnTo>
                    <a:pt x="116" y="55"/>
                  </a:lnTo>
                  <a:lnTo>
                    <a:pt x="119" y="58"/>
                  </a:lnTo>
                  <a:lnTo>
                    <a:pt x="122" y="59"/>
                  </a:lnTo>
                  <a:lnTo>
                    <a:pt x="124" y="60"/>
                  </a:lnTo>
                  <a:lnTo>
                    <a:pt x="127" y="59"/>
                  </a:lnTo>
                  <a:lnTo>
                    <a:pt x="129" y="58"/>
                  </a:lnTo>
                  <a:lnTo>
                    <a:pt x="132" y="55"/>
                  </a:lnTo>
                  <a:lnTo>
                    <a:pt x="135" y="52"/>
                  </a:lnTo>
                  <a:lnTo>
                    <a:pt x="138" y="48"/>
                  </a:lnTo>
                  <a:lnTo>
                    <a:pt x="141" y="43"/>
                  </a:lnTo>
                  <a:lnTo>
                    <a:pt x="145" y="37"/>
                  </a:lnTo>
                  <a:lnTo>
                    <a:pt x="149" y="30"/>
                  </a:lnTo>
                  <a:lnTo>
                    <a:pt x="153" y="23"/>
                  </a:lnTo>
                  <a:lnTo>
                    <a:pt x="157" y="17"/>
                  </a:lnTo>
                  <a:lnTo>
                    <a:pt x="160" y="11"/>
                  </a:lnTo>
                  <a:lnTo>
                    <a:pt x="163" y="7"/>
                  </a:lnTo>
                  <a:lnTo>
                    <a:pt x="166" y="4"/>
                  </a:lnTo>
                  <a:lnTo>
                    <a:pt x="169" y="2"/>
                  </a:lnTo>
                  <a:lnTo>
                    <a:pt x="171" y="0"/>
                  </a:lnTo>
                  <a:lnTo>
                    <a:pt x="174" y="0"/>
                  </a:lnTo>
                  <a:lnTo>
                    <a:pt x="176" y="0"/>
                  </a:lnTo>
                  <a:lnTo>
                    <a:pt x="179" y="2"/>
                  </a:lnTo>
                  <a:lnTo>
                    <a:pt x="182" y="4"/>
                  </a:lnTo>
                  <a:lnTo>
                    <a:pt x="184" y="7"/>
                  </a:lnTo>
                  <a:lnTo>
                    <a:pt x="188" y="11"/>
                  </a:lnTo>
                  <a:lnTo>
                    <a:pt x="191" y="17"/>
                  </a:lnTo>
                  <a:lnTo>
                    <a:pt x="195" y="23"/>
                  </a:lnTo>
                  <a:lnTo>
                    <a:pt x="199" y="30"/>
                  </a:lnTo>
                  <a:lnTo>
                    <a:pt x="203" y="37"/>
                  </a:lnTo>
                  <a:lnTo>
                    <a:pt x="206" y="43"/>
                  </a:lnTo>
                  <a:lnTo>
                    <a:pt x="209" y="48"/>
                  </a:lnTo>
                  <a:lnTo>
                    <a:pt x="213" y="52"/>
                  </a:lnTo>
                  <a:lnTo>
                    <a:pt x="215" y="55"/>
                  </a:lnTo>
                  <a:lnTo>
                    <a:pt x="218" y="58"/>
                  </a:lnTo>
                  <a:lnTo>
                    <a:pt x="221" y="59"/>
                  </a:lnTo>
                  <a:lnTo>
                    <a:pt x="223" y="60"/>
                  </a:lnTo>
                  <a:lnTo>
                    <a:pt x="226" y="59"/>
                  </a:lnTo>
                  <a:lnTo>
                    <a:pt x="229" y="58"/>
                  </a:lnTo>
                  <a:lnTo>
                    <a:pt x="231" y="55"/>
                  </a:lnTo>
                  <a:lnTo>
                    <a:pt x="234" y="52"/>
                  </a:lnTo>
                  <a:lnTo>
                    <a:pt x="237" y="48"/>
                  </a:lnTo>
                  <a:lnTo>
                    <a:pt x="241" y="43"/>
                  </a:lnTo>
                  <a:lnTo>
                    <a:pt x="244" y="37"/>
                  </a:lnTo>
                  <a:lnTo>
                    <a:pt x="248" y="30"/>
                  </a:lnTo>
                  <a:lnTo>
                    <a:pt x="252" y="23"/>
                  </a:lnTo>
                  <a:lnTo>
                    <a:pt x="256" y="17"/>
                  </a:lnTo>
                  <a:lnTo>
                    <a:pt x="259" y="11"/>
                  </a:lnTo>
                  <a:lnTo>
                    <a:pt x="262" y="7"/>
                  </a:lnTo>
                  <a:lnTo>
                    <a:pt x="265" y="4"/>
                  </a:lnTo>
                  <a:lnTo>
                    <a:pt x="268" y="2"/>
                  </a:lnTo>
                  <a:lnTo>
                    <a:pt x="270" y="0"/>
                  </a:lnTo>
                  <a:lnTo>
                    <a:pt x="273" y="0"/>
                  </a:lnTo>
                  <a:lnTo>
                    <a:pt x="276" y="0"/>
                  </a:lnTo>
                  <a:lnTo>
                    <a:pt x="278" y="2"/>
                  </a:lnTo>
                  <a:lnTo>
                    <a:pt x="281" y="4"/>
                  </a:lnTo>
                  <a:lnTo>
                    <a:pt x="284" y="7"/>
                  </a:lnTo>
                  <a:lnTo>
                    <a:pt x="287" y="11"/>
                  </a:lnTo>
                  <a:lnTo>
                    <a:pt x="290" y="17"/>
                  </a:lnTo>
                  <a:lnTo>
                    <a:pt x="294" y="23"/>
                  </a:lnTo>
                  <a:lnTo>
                    <a:pt x="298" y="30"/>
                  </a:lnTo>
                  <a:lnTo>
                    <a:pt x="302" y="37"/>
                  </a:lnTo>
                  <a:lnTo>
                    <a:pt x="305" y="43"/>
                  </a:lnTo>
                  <a:lnTo>
                    <a:pt x="309" y="48"/>
                  </a:lnTo>
                  <a:lnTo>
                    <a:pt x="312" y="52"/>
                  </a:lnTo>
                  <a:lnTo>
                    <a:pt x="315" y="55"/>
                  </a:lnTo>
                  <a:lnTo>
                    <a:pt x="317" y="58"/>
                  </a:lnTo>
                  <a:lnTo>
                    <a:pt x="320" y="59"/>
                  </a:lnTo>
                  <a:lnTo>
                    <a:pt x="323" y="60"/>
                  </a:lnTo>
                  <a:lnTo>
                    <a:pt x="325" y="59"/>
                  </a:lnTo>
                  <a:lnTo>
                    <a:pt x="328" y="58"/>
                  </a:lnTo>
                  <a:lnTo>
                    <a:pt x="330" y="55"/>
                  </a:lnTo>
                  <a:lnTo>
                    <a:pt x="333" y="52"/>
                  </a:lnTo>
                  <a:lnTo>
                    <a:pt x="336" y="48"/>
                  </a:lnTo>
                  <a:lnTo>
                    <a:pt x="340" y="43"/>
                  </a:lnTo>
                  <a:lnTo>
                    <a:pt x="343" y="37"/>
                  </a:lnTo>
                  <a:lnTo>
                    <a:pt x="347" y="30"/>
                  </a:lnTo>
                  <a:lnTo>
                    <a:pt x="351" y="23"/>
                  </a:lnTo>
                  <a:lnTo>
                    <a:pt x="355" y="17"/>
                  </a:lnTo>
                  <a:lnTo>
                    <a:pt x="358" y="11"/>
                  </a:lnTo>
                  <a:lnTo>
                    <a:pt x="361" y="7"/>
                  </a:lnTo>
                  <a:lnTo>
                    <a:pt x="364" y="4"/>
                  </a:lnTo>
                  <a:lnTo>
                    <a:pt x="367" y="2"/>
                  </a:lnTo>
                  <a:lnTo>
                    <a:pt x="370" y="0"/>
                  </a:lnTo>
                  <a:lnTo>
                    <a:pt x="372" y="0"/>
                  </a:lnTo>
                  <a:lnTo>
                    <a:pt x="375" y="0"/>
                  </a:lnTo>
                  <a:lnTo>
                    <a:pt x="377" y="2"/>
                  </a:lnTo>
                  <a:lnTo>
                    <a:pt x="380" y="4"/>
                  </a:lnTo>
                  <a:lnTo>
                    <a:pt x="383" y="7"/>
                  </a:lnTo>
                  <a:lnTo>
                    <a:pt x="386" y="11"/>
                  </a:lnTo>
                  <a:lnTo>
                    <a:pt x="389" y="17"/>
                  </a:lnTo>
                  <a:lnTo>
                    <a:pt x="393" y="23"/>
                  </a:lnTo>
                  <a:lnTo>
                    <a:pt x="397" y="30"/>
                  </a:lnTo>
                  <a:lnTo>
                    <a:pt x="401" y="37"/>
                  </a:lnTo>
                  <a:lnTo>
                    <a:pt x="405" y="43"/>
                  </a:lnTo>
                  <a:lnTo>
                    <a:pt x="408" y="48"/>
                  </a:lnTo>
                  <a:lnTo>
                    <a:pt x="411" y="52"/>
                  </a:lnTo>
                  <a:lnTo>
                    <a:pt x="414" y="55"/>
                  </a:lnTo>
                  <a:lnTo>
                    <a:pt x="417" y="58"/>
                  </a:lnTo>
                  <a:lnTo>
                    <a:pt x="419" y="59"/>
                  </a:lnTo>
                  <a:lnTo>
                    <a:pt x="422" y="60"/>
                  </a:lnTo>
                  <a:lnTo>
                    <a:pt x="424" y="59"/>
                  </a:lnTo>
                  <a:lnTo>
                    <a:pt x="427" y="58"/>
                  </a:lnTo>
                  <a:lnTo>
                    <a:pt x="430" y="55"/>
                  </a:lnTo>
                  <a:lnTo>
                    <a:pt x="433" y="52"/>
                  </a:lnTo>
                  <a:lnTo>
                    <a:pt x="436" y="48"/>
                  </a:lnTo>
                  <a:lnTo>
                    <a:pt x="439" y="43"/>
                  </a:lnTo>
                  <a:lnTo>
                    <a:pt x="443" y="37"/>
                  </a:lnTo>
                  <a:lnTo>
                    <a:pt x="447" y="30"/>
                  </a:lnTo>
                  <a:lnTo>
                    <a:pt x="451" y="23"/>
                  </a:lnTo>
                  <a:lnTo>
                    <a:pt x="454" y="17"/>
                  </a:lnTo>
                  <a:lnTo>
                    <a:pt x="458" y="11"/>
                  </a:lnTo>
                  <a:lnTo>
                    <a:pt x="461" y="7"/>
                  </a:lnTo>
                  <a:lnTo>
                    <a:pt x="464" y="4"/>
                  </a:lnTo>
                  <a:lnTo>
                    <a:pt x="466" y="2"/>
                  </a:lnTo>
                  <a:lnTo>
                    <a:pt x="469" y="0"/>
                  </a:lnTo>
                  <a:lnTo>
                    <a:pt x="471" y="0"/>
                  </a:lnTo>
                  <a:lnTo>
                    <a:pt x="474" y="0"/>
                  </a:lnTo>
                  <a:lnTo>
                    <a:pt x="477" y="2"/>
                  </a:lnTo>
                  <a:lnTo>
                    <a:pt x="479" y="4"/>
                  </a:lnTo>
                  <a:lnTo>
                    <a:pt x="482" y="7"/>
                  </a:lnTo>
                  <a:lnTo>
                    <a:pt x="485" y="11"/>
                  </a:lnTo>
                  <a:lnTo>
                    <a:pt x="489" y="17"/>
                  </a:lnTo>
                  <a:lnTo>
                    <a:pt x="492" y="23"/>
                  </a:lnTo>
                  <a:lnTo>
                    <a:pt x="496" y="30"/>
                  </a:lnTo>
                  <a:lnTo>
                    <a:pt x="500" y="37"/>
                  </a:lnTo>
                  <a:lnTo>
                    <a:pt x="504" y="43"/>
                  </a:lnTo>
                  <a:lnTo>
                    <a:pt x="507" y="48"/>
                  </a:lnTo>
                  <a:lnTo>
                    <a:pt x="510" y="52"/>
                  </a:lnTo>
                  <a:lnTo>
                    <a:pt x="513" y="55"/>
                  </a:lnTo>
                  <a:lnTo>
                    <a:pt x="516" y="58"/>
                  </a:lnTo>
                  <a:lnTo>
                    <a:pt x="519" y="59"/>
                  </a:lnTo>
                  <a:lnTo>
                    <a:pt x="521" y="60"/>
                  </a:lnTo>
                  <a:lnTo>
                    <a:pt x="524" y="59"/>
                  </a:lnTo>
                  <a:lnTo>
                    <a:pt x="526" y="58"/>
                  </a:lnTo>
                  <a:lnTo>
                    <a:pt x="529" y="55"/>
                  </a:lnTo>
                  <a:lnTo>
                    <a:pt x="532" y="52"/>
                  </a:lnTo>
                  <a:lnTo>
                    <a:pt x="535" y="48"/>
                  </a:lnTo>
                  <a:lnTo>
                    <a:pt x="538" y="43"/>
                  </a:lnTo>
                  <a:lnTo>
                    <a:pt x="542" y="37"/>
                  </a:lnTo>
                  <a:lnTo>
                    <a:pt x="546" y="30"/>
                  </a:lnTo>
                  <a:lnTo>
                    <a:pt x="550" y="23"/>
                  </a:lnTo>
                  <a:lnTo>
                    <a:pt x="554" y="17"/>
                  </a:lnTo>
                  <a:lnTo>
                    <a:pt x="557" y="11"/>
                  </a:lnTo>
                  <a:lnTo>
                    <a:pt x="560" y="7"/>
                  </a:lnTo>
                  <a:lnTo>
                    <a:pt x="563" y="4"/>
                  </a:lnTo>
                  <a:lnTo>
                    <a:pt x="566" y="2"/>
                  </a:lnTo>
                  <a:lnTo>
                    <a:pt x="568" y="0"/>
                  </a:lnTo>
                  <a:lnTo>
                    <a:pt x="571" y="0"/>
                  </a:lnTo>
                  <a:lnTo>
                    <a:pt x="573" y="0"/>
                  </a:lnTo>
                  <a:lnTo>
                    <a:pt x="576" y="2"/>
                  </a:lnTo>
                  <a:lnTo>
                    <a:pt x="579" y="4"/>
                  </a:lnTo>
                  <a:lnTo>
                    <a:pt x="582" y="7"/>
                  </a:lnTo>
                  <a:lnTo>
                    <a:pt x="585" y="11"/>
                  </a:lnTo>
                  <a:lnTo>
                    <a:pt x="588" y="17"/>
                  </a:lnTo>
                  <a:lnTo>
                    <a:pt x="592" y="23"/>
                  </a:lnTo>
                  <a:lnTo>
                    <a:pt x="596" y="30"/>
                  </a:lnTo>
                  <a:lnTo>
                    <a:pt x="600" y="37"/>
                  </a:lnTo>
                  <a:lnTo>
                    <a:pt x="603" y="43"/>
                  </a:lnTo>
                  <a:lnTo>
                    <a:pt x="607" y="48"/>
                  </a:lnTo>
                  <a:lnTo>
                    <a:pt x="610" y="52"/>
                  </a:lnTo>
                  <a:lnTo>
                    <a:pt x="612" y="55"/>
                  </a:lnTo>
                  <a:lnTo>
                    <a:pt x="615" y="58"/>
                  </a:lnTo>
                  <a:lnTo>
                    <a:pt x="618" y="59"/>
                  </a:lnTo>
                  <a:lnTo>
                    <a:pt x="620" y="60"/>
                  </a:lnTo>
                  <a:lnTo>
                    <a:pt x="623" y="59"/>
                  </a:lnTo>
                  <a:lnTo>
                    <a:pt x="626" y="58"/>
                  </a:lnTo>
                  <a:lnTo>
                    <a:pt x="628" y="55"/>
                  </a:lnTo>
                  <a:lnTo>
                    <a:pt x="631" y="52"/>
                  </a:lnTo>
                  <a:lnTo>
                    <a:pt x="634" y="48"/>
                  </a:lnTo>
                  <a:lnTo>
                    <a:pt x="638" y="43"/>
                  </a:lnTo>
                  <a:lnTo>
                    <a:pt x="641" y="37"/>
                  </a:lnTo>
                  <a:lnTo>
                    <a:pt x="645" y="30"/>
                  </a:lnTo>
                  <a:lnTo>
                    <a:pt x="649" y="23"/>
                  </a:lnTo>
                  <a:lnTo>
                    <a:pt x="653" y="17"/>
                  </a:lnTo>
                  <a:lnTo>
                    <a:pt x="656" y="11"/>
                  </a:lnTo>
                  <a:lnTo>
                    <a:pt x="659" y="7"/>
                  </a:lnTo>
                  <a:lnTo>
                    <a:pt x="662" y="4"/>
                  </a:lnTo>
                  <a:lnTo>
                    <a:pt x="665" y="2"/>
                  </a:lnTo>
                  <a:lnTo>
                    <a:pt x="667" y="0"/>
                  </a:lnTo>
                  <a:lnTo>
                    <a:pt x="670" y="0"/>
                  </a:lnTo>
                  <a:lnTo>
                    <a:pt x="673" y="0"/>
                  </a:lnTo>
                  <a:lnTo>
                    <a:pt x="675" y="2"/>
                  </a:lnTo>
                  <a:lnTo>
                    <a:pt x="678" y="4"/>
                  </a:lnTo>
                  <a:lnTo>
                    <a:pt x="681" y="7"/>
                  </a:lnTo>
                  <a:lnTo>
                    <a:pt x="684" y="11"/>
                  </a:lnTo>
                  <a:lnTo>
                    <a:pt x="687" y="17"/>
                  </a:lnTo>
                  <a:lnTo>
                    <a:pt x="691" y="23"/>
                  </a:lnTo>
                  <a:lnTo>
                    <a:pt x="695" y="30"/>
                  </a:lnTo>
                  <a:lnTo>
                    <a:pt x="699" y="37"/>
                  </a:lnTo>
                  <a:lnTo>
                    <a:pt x="702" y="43"/>
                  </a:lnTo>
                  <a:lnTo>
                    <a:pt x="706" y="48"/>
                  </a:lnTo>
                  <a:lnTo>
                    <a:pt x="709" y="52"/>
                  </a:lnTo>
                  <a:lnTo>
                    <a:pt x="712" y="55"/>
                  </a:lnTo>
                  <a:lnTo>
                    <a:pt x="714" y="58"/>
                  </a:lnTo>
                  <a:lnTo>
                    <a:pt x="717" y="59"/>
                  </a:lnTo>
                  <a:lnTo>
                    <a:pt x="720" y="60"/>
                  </a:lnTo>
                  <a:lnTo>
                    <a:pt x="722" y="59"/>
                  </a:lnTo>
                  <a:lnTo>
                    <a:pt x="725" y="58"/>
                  </a:lnTo>
                  <a:lnTo>
                    <a:pt x="728" y="55"/>
                  </a:lnTo>
                  <a:lnTo>
                    <a:pt x="730" y="52"/>
                  </a:lnTo>
                  <a:lnTo>
                    <a:pt x="733" y="48"/>
                  </a:lnTo>
                  <a:lnTo>
                    <a:pt x="737" y="43"/>
                  </a:lnTo>
                  <a:lnTo>
                    <a:pt x="740" y="37"/>
                  </a:lnTo>
                  <a:lnTo>
                    <a:pt x="744" y="30"/>
                  </a:lnTo>
                  <a:lnTo>
                    <a:pt x="748" y="23"/>
                  </a:lnTo>
                  <a:lnTo>
                    <a:pt x="752" y="17"/>
                  </a:lnTo>
                  <a:lnTo>
                    <a:pt x="755" y="11"/>
                  </a:lnTo>
                  <a:lnTo>
                    <a:pt x="758" y="7"/>
                  </a:lnTo>
                  <a:lnTo>
                    <a:pt x="761" y="4"/>
                  </a:lnTo>
                  <a:lnTo>
                    <a:pt x="764" y="2"/>
                  </a:lnTo>
                  <a:lnTo>
                    <a:pt x="767" y="0"/>
                  </a:lnTo>
                  <a:lnTo>
                    <a:pt x="769" y="0"/>
                  </a:lnTo>
                  <a:lnTo>
                    <a:pt x="772" y="0"/>
                  </a:lnTo>
                  <a:lnTo>
                    <a:pt x="774" y="2"/>
                  </a:lnTo>
                  <a:lnTo>
                    <a:pt x="777" y="4"/>
                  </a:lnTo>
                  <a:lnTo>
                    <a:pt x="780" y="7"/>
                  </a:lnTo>
                  <a:lnTo>
                    <a:pt x="783" y="11"/>
                  </a:lnTo>
                  <a:lnTo>
                    <a:pt x="786" y="17"/>
                  </a:lnTo>
                  <a:lnTo>
                    <a:pt x="790" y="23"/>
                  </a:lnTo>
                  <a:lnTo>
                    <a:pt x="794" y="30"/>
                  </a:lnTo>
                  <a:lnTo>
                    <a:pt x="798" y="37"/>
                  </a:lnTo>
                  <a:lnTo>
                    <a:pt x="802" y="43"/>
                  </a:lnTo>
                  <a:lnTo>
                    <a:pt x="805" y="48"/>
                  </a:lnTo>
                  <a:lnTo>
                    <a:pt x="808" y="52"/>
                  </a:lnTo>
                  <a:lnTo>
                    <a:pt x="811" y="55"/>
                  </a:lnTo>
                  <a:lnTo>
                    <a:pt x="814" y="58"/>
                  </a:lnTo>
                  <a:lnTo>
                    <a:pt x="816" y="59"/>
                  </a:lnTo>
                  <a:lnTo>
                    <a:pt x="819" y="60"/>
                  </a:lnTo>
                  <a:lnTo>
                    <a:pt x="821" y="59"/>
                  </a:lnTo>
                  <a:lnTo>
                    <a:pt x="824" y="58"/>
                  </a:lnTo>
                  <a:lnTo>
                    <a:pt x="827" y="55"/>
                  </a:lnTo>
                  <a:lnTo>
                    <a:pt x="830" y="52"/>
                  </a:lnTo>
                  <a:lnTo>
                    <a:pt x="833" y="48"/>
                  </a:lnTo>
                  <a:lnTo>
                    <a:pt x="836" y="43"/>
                  </a:lnTo>
                  <a:lnTo>
                    <a:pt x="840" y="37"/>
                  </a:lnTo>
                  <a:lnTo>
                    <a:pt x="844" y="30"/>
                  </a:lnTo>
                  <a:lnTo>
                    <a:pt x="848" y="23"/>
                  </a:lnTo>
                  <a:lnTo>
                    <a:pt x="851" y="17"/>
                  </a:lnTo>
                  <a:lnTo>
                    <a:pt x="855" y="11"/>
                  </a:lnTo>
                  <a:lnTo>
                    <a:pt x="858" y="7"/>
                  </a:lnTo>
                  <a:lnTo>
                    <a:pt x="861" y="4"/>
                  </a:lnTo>
                  <a:lnTo>
                    <a:pt x="863" y="2"/>
                  </a:lnTo>
                  <a:lnTo>
                    <a:pt x="866" y="0"/>
                  </a:lnTo>
                  <a:lnTo>
                    <a:pt x="869" y="0"/>
                  </a:lnTo>
                  <a:lnTo>
                    <a:pt x="871" y="0"/>
                  </a:lnTo>
                  <a:lnTo>
                    <a:pt x="874" y="2"/>
                  </a:lnTo>
                  <a:lnTo>
                    <a:pt x="876" y="4"/>
                  </a:lnTo>
                  <a:lnTo>
                    <a:pt x="879" y="7"/>
                  </a:lnTo>
                  <a:lnTo>
                    <a:pt x="882" y="11"/>
                  </a:lnTo>
                  <a:lnTo>
                    <a:pt x="886" y="17"/>
                  </a:lnTo>
                  <a:lnTo>
                    <a:pt x="889" y="23"/>
                  </a:lnTo>
                  <a:lnTo>
                    <a:pt x="893" y="3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0" name="Freeform 201">
              <a:extLst>
                <a:ext uri="{FF2B5EF4-FFF2-40B4-BE49-F238E27FC236}">
                  <a16:creationId xmlns:a16="http://schemas.microsoft.com/office/drawing/2014/main" id="{A224894C-0E83-21A9-E148-B99E1456B5E1}"/>
                </a:ext>
              </a:extLst>
            </p:cNvPr>
            <p:cNvSpPr>
              <a:spLocks/>
            </p:cNvSpPr>
            <p:nvPr/>
          </p:nvSpPr>
          <p:spPr bwMode="auto">
            <a:xfrm>
              <a:off x="6696075" y="4473575"/>
              <a:ext cx="138113" cy="228600"/>
            </a:xfrm>
            <a:custGeom>
              <a:avLst/>
              <a:gdLst>
                <a:gd name="T0" fmla="*/ 2147483646 w 142"/>
                <a:gd name="T1" fmla="*/ 2147483646 h 236"/>
                <a:gd name="T2" fmla="*/ 0 w 142"/>
                <a:gd name="T3" fmla="*/ 0 h 236"/>
                <a:gd name="T4" fmla="*/ 2147483646 w 142"/>
                <a:gd name="T5" fmla="*/ 2147483646 h 236"/>
                <a:gd name="T6" fmla="*/ 2147483646 w 142"/>
                <a:gd name="T7" fmla="*/ 0 h 236"/>
                <a:gd name="T8" fmla="*/ 2147483646 w 142"/>
                <a:gd name="T9" fmla="*/ 2147483646 h 236"/>
                <a:gd name="T10" fmla="*/ 0 60000 65536"/>
                <a:gd name="T11" fmla="*/ 0 60000 65536"/>
                <a:gd name="T12" fmla="*/ 0 60000 65536"/>
                <a:gd name="T13" fmla="*/ 0 60000 65536"/>
                <a:gd name="T14" fmla="*/ 0 60000 65536"/>
                <a:gd name="T15" fmla="*/ 0 w 142"/>
                <a:gd name="T16" fmla="*/ 0 h 236"/>
                <a:gd name="T17" fmla="*/ 142 w 142"/>
                <a:gd name="T18" fmla="*/ 236 h 236"/>
              </a:gdLst>
              <a:ahLst/>
              <a:cxnLst>
                <a:cxn ang="T10">
                  <a:pos x="T0" y="T1"/>
                </a:cxn>
                <a:cxn ang="T11">
                  <a:pos x="T2" y="T3"/>
                </a:cxn>
                <a:cxn ang="T12">
                  <a:pos x="T4" y="T5"/>
                </a:cxn>
                <a:cxn ang="T13">
                  <a:pos x="T6" y="T7"/>
                </a:cxn>
                <a:cxn ang="T14">
                  <a:pos x="T8" y="T9"/>
                </a:cxn>
              </a:cxnLst>
              <a:rect l="T15" t="T16" r="T17" b="T18"/>
              <a:pathLst>
                <a:path w="142" h="236">
                  <a:moveTo>
                    <a:pt x="71" y="236"/>
                  </a:moveTo>
                  <a:lnTo>
                    <a:pt x="0" y="0"/>
                  </a:lnTo>
                  <a:lnTo>
                    <a:pt x="71" y="46"/>
                  </a:lnTo>
                  <a:lnTo>
                    <a:pt x="142" y="0"/>
                  </a:lnTo>
                  <a:lnTo>
                    <a:pt x="71" y="236"/>
                  </a:lnTo>
                  <a:close/>
                </a:path>
              </a:pathLst>
            </a:custGeom>
            <a:solidFill>
              <a:schemeClr val="tx1"/>
            </a:solidFill>
            <a:ln w="19050">
              <a:solidFill>
                <a:schemeClr val="tx1"/>
              </a:solidFill>
              <a:round/>
              <a:headEnd/>
              <a:tailEnd/>
            </a:ln>
          </p:spPr>
          <p:txBody>
            <a:bodyPr/>
            <a:lstStyle/>
            <a:p>
              <a:endParaRPr lang="en-US"/>
            </a:p>
          </p:txBody>
        </p:sp>
      </p:grpSp>
      <p:sp>
        <p:nvSpPr>
          <p:cNvPr id="11" name="TextBox 10">
            <a:extLst>
              <a:ext uri="{FF2B5EF4-FFF2-40B4-BE49-F238E27FC236}">
                <a16:creationId xmlns:a16="http://schemas.microsoft.com/office/drawing/2014/main" id="{EB2BFCB2-4D59-407A-8EB8-572A0500BA48}"/>
              </a:ext>
            </a:extLst>
          </p:cNvPr>
          <p:cNvSpPr txBox="1"/>
          <p:nvPr/>
        </p:nvSpPr>
        <p:spPr>
          <a:xfrm>
            <a:off x="6063666" y="2948921"/>
            <a:ext cx="1595403" cy="461665"/>
          </a:xfrm>
          <a:prstGeom prst="rect">
            <a:avLst/>
          </a:prstGeom>
          <a:noFill/>
        </p:spPr>
        <p:txBody>
          <a:bodyPr wrap="square" rtlCol="0">
            <a:spAutoFit/>
          </a:bodyPr>
          <a:lstStyle/>
          <a:p>
            <a:r>
              <a:rPr lang="en-US" sz="2400" b="1" i="1" dirty="0" err="1"/>
              <a:t>q</a:t>
            </a:r>
            <a:r>
              <a:rPr lang="en-US" sz="2400" b="1" i="1" baseline="-25000" dirty="0" err="1"/>
              <a:t>air</a:t>
            </a:r>
            <a:r>
              <a:rPr lang="en-US" sz="2400" b="1" baseline="-25000" dirty="0"/>
              <a:t> </a:t>
            </a:r>
            <a:endParaRPr lang="en-US" sz="2400" b="1" dirty="0"/>
          </a:p>
        </p:txBody>
      </p:sp>
    </p:spTree>
    <p:extLst>
      <p:ext uri="{BB962C8B-B14F-4D97-AF65-F5344CB8AC3E}">
        <p14:creationId xmlns:p14="http://schemas.microsoft.com/office/powerpoint/2010/main" val="238971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animBg="1"/>
      <p:bldP spid="24" grpId="0"/>
      <p:bldP spid="32" grpId="0"/>
      <p:bldP spid="33" grpId="0"/>
      <p:bldP spid="34" grpId="0"/>
      <p:bldP spid="36" grpId="0"/>
      <p:bldP spid="37" grpId="0"/>
      <p:bldP spid="14" grpId="0" animBg="1"/>
      <p:bldP spid="15"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
            <a:extLst>
              <a:ext uri="{FF2B5EF4-FFF2-40B4-BE49-F238E27FC236}">
                <a16:creationId xmlns:a16="http://schemas.microsoft.com/office/drawing/2014/main" id="{F2986105-9CA1-64C5-DD71-D1086DA40355}"/>
              </a:ext>
            </a:extLst>
          </p:cNvPr>
          <p:cNvGrpSpPr>
            <a:grpSpLocks/>
          </p:cNvGrpSpPr>
          <p:nvPr/>
        </p:nvGrpSpPr>
        <p:grpSpPr bwMode="auto">
          <a:xfrm>
            <a:off x="2471079" y="1231112"/>
            <a:ext cx="2692928" cy="437484"/>
            <a:chOff x="457200" y="2876033"/>
            <a:chExt cx="2844800" cy="246677"/>
          </a:xfrm>
        </p:grpSpPr>
        <p:cxnSp>
          <p:nvCxnSpPr>
            <p:cNvPr id="5" name="Straight Arrow Connector 4">
              <a:extLst>
                <a:ext uri="{FF2B5EF4-FFF2-40B4-BE49-F238E27FC236}">
                  <a16:creationId xmlns:a16="http://schemas.microsoft.com/office/drawing/2014/main" id="{D094F23B-BD5F-7524-FEE7-040B000E87D0}"/>
                </a:ext>
              </a:extLst>
            </p:cNvPr>
            <p:cNvCxnSpPr/>
            <p:nvPr/>
          </p:nvCxnSpPr>
          <p:spPr>
            <a:xfrm>
              <a:off x="457200" y="2988318"/>
              <a:ext cx="28448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Oval 5">
              <a:extLst>
                <a:ext uri="{FF2B5EF4-FFF2-40B4-BE49-F238E27FC236}">
                  <a16:creationId xmlns:a16="http://schemas.microsoft.com/office/drawing/2014/main" id="{7EB7D5D9-88D0-81D8-BE7C-207FD80FDA48}"/>
                </a:ext>
              </a:extLst>
            </p:cNvPr>
            <p:cNvSpPr/>
            <p:nvPr/>
          </p:nvSpPr>
          <p:spPr>
            <a:xfrm>
              <a:off x="1620837" y="2876033"/>
              <a:ext cx="466109" cy="246677"/>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1</a:t>
              </a:r>
            </a:p>
          </p:txBody>
        </p:sp>
      </p:grpSp>
      <p:sp>
        <p:nvSpPr>
          <p:cNvPr id="7" name="TextBox 26">
            <a:extLst>
              <a:ext uri="{FF2B5EF4-FFF2-40B4-BE49-F238E27FC236}">
                <a16:creationId xmlns:a16="http://schemas.microsoft.com/office/drawing/2014/main" id="{AEE8CB85-23B1-57B3-958D-AD09F41C890A}"/>
              </a:ext>
            </a:extLst>
          </p:cNvPr>
          <p:cNvSpPr txBox="1">
            <a:spLocks noChangeArrowheads="1"/>
          </p:cNvSpPr>
          <p:nvPr/>
        </p:nvSpPr>
        <p:spPr bwMode="auto">
          <a:xfrm>
            <a:off x="2639579" y="1668596"/>
            <a:ext cx="23072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Air at </a:t>
            </a:r>
            <a:r>
              <a:rPr lang="en-US" sz="2000" dirty="0">
                <a:latin typeface="Georgia" panose="02040502050405020303" pitchFamily="18" charset="0"/>
              </a:rPr>
              <a:t>90 °F</a:t>
            </a:r>
            <a:endParaRPr lang="en-US" altLang="en-US" sz="2000" dirty="0">
              <a:solidFill>
                <a:schemeClr val="tx1"/>
              </a:solidFill>
              <a:latin typeface="Georgia" panose="02040502050405020303" pitchFamily="18" charset="0"/>
              <a:cs typeface="Calibri" panose="020F0502020204030204" pitchFamily="34" charset="0"/>
            </a:endParaRPr>
          </a:p>
          <a:p>
            <a:pPr algn="ctr" eaLnBrk="1" hangingPunct="1">
              <a:lnSpc>
                <a:spcPct val="100000"/>
              </a:lnSpc>
              <a:spcBef>
                <a:spcPct val="0"/>
              </a:spcBef>
              <a:buFontTx/>
              <a:buNone/>
            </a:pPr>
            <a:r>
              <a:rPr lang="en-US" sz="2000" dirty="0">
                <a:latin typeface="Georgia" panose="02040502050405020303" pitchFamily="18" charset="0"/>
              </a:rPr>
              <a:t>4*10</a:t>
            </a:r>
            <a:r>
              <a:rPr lang="en-US" sz="2000" baseline="30000" dirty="0">
                <a:latin typeface="Georgia" panose="02040502050405020303" pitchFamily="18" charset="0"/>
              </a:rPr>
              <a:t>4</a:t>
            </a:r>
            <a:r>
              <a:rPr lang="en-US" sz="2000" dirty="0">
                <a:latin typeface="Georgia" panose="02040502050405020303" pitchFamily="18" charset="0"/>
              </a:rPr>
              <a:t> m</a:t>
            </a:r>
            <a:r>
              <a:rPr lang="en-US" sz="2000" baseline="30000" dirty="0">
                <a:latin typeface="Georgia" panose="02040502050405020303" pitchFamily="18" charset="0"/>
              </a:rPr>
              <a:t>3</a:t>
            </a:r>
            <a:r>
              <a:rPr lang="en-US" sz="2000" dirty="0">
                <a:latin typeface="Georgia" panose="02040502050405020303" pitchFamily="18" charset="0"/>
              </a:rPr>
              <a:t>/min</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8" name="Rectangle 7">
            <a:extLst>
              <a:ext uri="{FF2B5EF4-FFF2-40B4-BE49-F238E27FC236}">
                <a16:creationId xmlns:a16="http://schemas.microsoft.com/office/drawing/2014/main" id="{BEBC976F-1EBA-1A92-6858-079A3AEC1B2C}"/>
              </a:ext>
            </a:extLst>
          </p:cNvPr>
          <p:cNvSpPr/>
          <p:nvPr/>
        </p:nvSpPr>
        <p:spPr>
          <a:xfrm>
            <a:off x="5164008" y="941776"/>
            <a:ext cx="1841457" cy="895990"/>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9F78B667-115D-E7D5-05FF-40D24690865B}"/>
              </a:ext>
            </a:extLst>
          </p:cNvPr>
          <p:cNvSpPr txBox="1"/>
          <p:nvPr/>
        </p:nvSpPr>
        <p:spPr>
          <a:xfrm>
            <a:off x="5308104" y="1205105"/>
            <a:ext cx="1553264" cy="369332"/>
          </a:xfrm>
          <a:prstGeom prst="rect">
            <a:avLst/>
          </a:prstGeom>
          <a:noFill/>
        </p:spPr>
        <p:txBody>
          <a:bodyPr wrap="square" rtlCol="0" anchor="ctr">
            <a:spAutoFit/>
          </a:bodyPr>
          <a:lstStyle/>
          <a:p>
            <a:pPr algn="ctr"/>
            <a:r>
              <a:rPr lang="en-US" i="1" dirty="0"/>
              <a:t>Cooler</a:t>
            </a:r>
          </a:p>
        </p:txBody>
      </p:sp>
      <p:sp>
        <p:nvSpPr>
          <p:cNvPr id="10" name="TextBox 26">
            <a:extLst>
              <a:ext uri="{FF2B5EF4-FFF2-40B4-BE49-F238E27FC236}">
                <a16:creationId xmlns:a16="http://schemas.microsoft.com/office/drawing/2014/main" id="{A318CF8C-ADDF-9684-0E14-2D5BEEBF5119}"/>
              </a:ext>
            </a:extLst>
          </p:cNvPr>
          <p:cNvSpPr txBox="1">
            <a:spLocks noChangeArrowheads="1"/>
          </p:cNvSpPr>
          <p:nvPr/>
        </p:nvSpPr>
        <p:spPr bwMode="auto">
          <a:xfrm>
            <a:off x="7045901" y="1668596"/>
            <a:ext cx="23072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Air at 68</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a:p>
            <a:pPr algn="ctr" eaLnBrk="1" hangingPunct="1">
              <a:lnSpc>
                <a:spcPct val="100000"/>
              </a:lnSpc>
              <a:spcBef>
                <a:spcPct val="0"/>
              </a:spcBef>
              <a:buFontTx/>
              <a:buNone/>
            </a:pPr>
            <a:r>
              <a:rPr lang="en-US" sz="2000" dirty="0">
                <a:latin typeface="Georgia" panose="02040502050405020303" pitchFamily="18" charset="0"/>
              </a:rPr>
              <a:t>4*10</a:t>
            </a:r>
            <a:r>
              <a:rPr lang="en-US" sz="2000" baseline="30000" dirty="0">
                <a:latin typeface="Georgia" panose="02040502050405020303" pitchFamily="18" charset="0"/>
              </a:rPr>
              <a:t>4</a:t>
            </a:r>
            <a:r>
              <a:rPr lang="en-US" sz="2000" dirty="0">
                <a:latin typeface="Georgia" panose="02040502050405020303" pitchFamily="18" charset="0"/>
              </a:rPr>
              <a:t> m</a:t>
            </a:r>
            <a:r>
              <a:rPr lang="en-US" sz="2000" baseline="30000" dirty="0">
                <a:latin typeface="Georgia" panose="02040502050405020303" pitchFamily="18" charset="0"/>
              </a:rPr>
              <a:t>3</a:t>
            </a:r>
            <a:r>
              <a:rPr lang="en-US" sz="2000" dirty="0">
                <a:latin typeface="Georgia" panose="02040502050405020303" pitchFamily="18" charset="0"/>
              </a:rPr>
              <a:t>/min</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11" name="TextBox 26">
            <a:extLst>
              <a:ext uri="{FF2B5EF4-FFF2-40B4-BE49-F238E27FC236}">
                <a16:creationId xmlns:a16="http://schemas.microsoft.com/office/drawing/2014/main" id="{A7816BBF-6ABB-D82C-AB74-73872E23CC4A}"/>
              </a:ext>
            </a:extLst>
          </p:cNvPr>
          <p:cNvSpPr txBox="1">
            <a:spLocks noChangeArrowheads="1"/>
          </p:cNvSpPr>
          <p:nvPr/>
        </p:nvSpPr>
        <p:spPr bwMode="auto">
          <a:xfrm>
            <a:off x="2715831" y="4944778"/>
            <a:ext cx="1986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Water at 45</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12" name="TextBox 26">
            <a:extLst>
              <a:ext uri="{FF2B5EF4-FFF2-40B4-BE49-F238E27FC236}">
                <a16:creationId xmlns:a16="http://schemas.microsoft.com/office/drawing/2014/main" id="{4759A64A-013F-8B72-5D9F-F0EC1504F48A}"/>
              </a:ext>
            </a:extLst>
          </p:cNvPr>
          <p:cNvSpPr txBox="1">
            <a:spLocks noChangeArrowheads="1"/>
          </p:cNvSpPr>
          <p:nvPr/>
        </p:nvSpPr>
        <p:spPr bwMode="auto">
          <a:xfrm>
            <a:off x="7167434" y="4876457"/>
            <a:ext cx="19764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Water at 60</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13" name="TextBox 12">
            <a:extLst>
              <a:ext uri="{FF2B5EF4-FFF2-40B4-BE49-F238E27FC236}">
                <a16:creationId xmlns:a16="http://schemas.microsoft.com/office/drawing/2014/main" id="{7C645A4C-5BCF-0233-F110-3437798100D7}"/>
              </a:ext>
            </a:extLst>
          </p:cNvPr>
          <p:cNvSpPr txBox="1"/>
          <p:nvPr/>
        </p:nvSpPr>
        <p:spPr>
          <a:xfrm>
            <a:off x="2968169" y="5345263"/>
            <a:ext cx="1741837" cy="369332"/>
          </a:xfrm>
          <a:prstGeom prst="rect">
            <a:avLst/>
          </a:prstGeom>
          <a:noFill/>
        </p:spPr>
        <p:txBody>
          <a:bodyPr wrap="square">
            <a:spAutoFit/>
          </a:bodyPr>
          <a:lstStyle/>
          <a:p>
            <a:pPr eaLnBrk="1" hangingPunct="1">
              <a:lnSpc>
                <a:spcPct val="100000"/>
              </a:lnSpc>
              <a:spcBef>
                <a:spcPct val="0"/>
              </a:spcBef>
              <a:buFontTx/>
              <a:buNone/>
            </a:pP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sp>
        <p:nvSpPr>
          <p:cNvPr id="14" name="TextBox 13">
            <a:extLst>
              <a:ext uri="{FF2B5EF4-FFF2-40B4-BE49-F238E27FC236}">
                <a16:creationId xmlns:a16="http://schemas.microsoft.com/office/drawing/2014/main" id="{0D2BEC54-2CAF-F932-18A3-3BA0A5810D12}"/>
              </a:ext>
            </a:extLst>
          </p:cNvPr>
          <p:cNvSpPr txBox="1"/>
          <p:nvPr/>
        </p:nvSpPr>
        <p:spPr>
          <a:xfrm>
            <a:off x="7505347" y="5344888"/>
            <a:ext cx="1741837" cy="369332"/>
          </a:xfrm>
          <a:prstGeom prst="rect">
            <a:avLst/>
          </a:prstGeom>
          <a:noFill/>
        </p:spPr>
        <p:txBody>
          <a:bodyPr wrap="square">
            <a:spAutoFit/>
          </a:bodyPr>
          <a:lstStyle/>
          <a:p>
            <a:pPr eaLnBrk="1" hangingPunct="1">
              <a:lnSpc>
                <a:spcPct val="100000"/>
              </a:lnSpc>
              <a:spcBef>
                <a:spcPct val="0"/>
              </a:spcBef>
              <a:buFontTx/>
              <a:buNone/>
            </a:pP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grpSp>
        <p:nvGrpSpPr>
          <p:cNvPr id="15" name="Group 14">
            <a:extLst>
              <a:ext uri="{FF2B5EF4-FFF2-40B4-BE49-F238E27FC236}">
                <a16:creationId xmlns:a16="http://schemas.microsoft.com/office/drawing/2014/main" id="{FA700E3B-CAED-56A0-AFD5-3C0503AC0002}"/>
              </a:ext>
            </a:extLst>
          </p:cNvPr>
          <p:cNvGrpSpPr/>
          <p:nvPr/>
        </p:nvGrpSpPr>
        <p:grpSpPr>
          <a:xfrm>
            <a:off x="7005464" y="1211509"/>
            <a:ext cx="2388128" cy="437484"/>
            <a:chOff x="7731973" y="1061902"/>
            <a:chExt cx="2388128" cy="437484"/>
          </a:xfrm>
        </p:grpSpPr>
        <p:cxnSp>
          <p:nvCxnSpPr>
            <p:cNvPr id="16" name="Straight Arrow Connector 15">
              <a:extLst>
                <a:ext uri="{FF2B5EF4-FFF2-40B4-BE49-F238E27FC236}">
                  <a16:creationId xmlns:a16="http://schemas.microsoft.com/office/drawing/2014/main" id="{CAA2D89C-F8AE-ED3C-4965-82DE7C88E60A}"/>
                </a:ext>
              </a:extLst>
            </p:cNvPr>
            <p:cNvCxnSpPr>
              <a:cxnSpLocks/>
            </p:cNvCxnSpPr>
            <p:nvPr/>
          </p:nvCxnSpPr>
          <p:spPr bwMode="auto">
            <a:xfrm>
              <a:off x="7731973" y="1264736"/>
              <a:ext cx="2388128"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4410B1BA-CF76-0312-C204-7C46116193A1}"/>
                </a:ext>
              </a:extLst>
            </p:cNvPr>
            <p:cNvSpPr/>
            <p:nvPr/>
          </p:nvSpPr>
          <p:spPr bwMode="auto">
            <a:xfrm>
              <a:off x="8661550" y="1061902"/>
              <a:ext cx="441225" cy="437484"/>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2</a:t>
              </a:r>
            </a:p>
          </p:txBody>
        </p:sp>
      </p:grpSp>
      <p:grpSp>
        <p:nvGrpSpPr>
          <p:cNvPr id="18" name="Group 11">
            <a:extLst>
              <a:ext uri="{FF2B5EF4-FFF2-40B4-BE49-F238E27FC236}">
                <a16:creationId xmlns:a16="http://schemas.microsoft.com/office/drawing/2014/main" id="{F7296CC7-40C2-B9CF-2BB2-7D963EAE1055}"/>
              </a:ext>
            </a:extLst>
          </p:cNvPr>
          <p:cNvGrpSpPr>
            <a:grpSpLocks/>
          </p:cNvGrpSpPr>
          <p:nvPr/>
        </p:nvGrpSpPr>
        <p:grpSpPr bwMode="auto">
          <a:xfrm>
            <a:off x="2430641" y="4469858"/>
            <a:ext cx="2692928" cy="437484"/>
            <a:chOff x="457200" y="2876033"/>
            <a:chExt cx="2844800" cy="246677"/>
          </a:xfrm>
        </p:grpSpPr>
        <p:cxnSp>
          <p:nvCxnSpPr>
            <p:cNvPr id="19" name="Straight Arrow Connector 18">
              <a:extLst>
                <a:ext uri="{FF2B5EF4-FFF2-40B4-BE49-F238E27FC236}">
                  <a16:creationId xmlns:a16="http://schemas.microsoft.com/office/drawing/2014/main" id="{41C2E654-A0F0-A923-558B-0EF849EF5288}"/>
                </a:ext>
              </a:extLst>
            </p:cNvPr>
            <p:cNvCxnSpPr/>
            <p:nvPr/>
          </p:nvCxnSpPr>
          <p:spPr>
            <a:xfrm>
              <a:off x="457200" y="2988318"/>
              <a:ext cx="28448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Oval 19">
              <a:extLst>
                <a:ext uri="{FF2B5EF4-FFF2-40B4-BE49-F238E27FC236}">
                  <a16:creationId xmlns:a16="http://schemas.microsoft.com/office/drawing/2014/main" id="{C68BE058-3864-9EFB-31AB-A3EAA6DF9AEF}"/>
                </a:ext>
              </a:extLst>
            </p:cNvPr>
            <p:cNvSpPr/>
            <p:nvPr/>
          </p:nvSpPr>
          <p:spPr>
            <a:xfrm>
              <a:off x="1620837" y="2876033"/>
              <a:ext cx="466109" cy="246677"/>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3</a:t>
              </a:r>
            </a:p>
          </p:txBody>
        </p:sp>
      </p:grpSp>
      <p:sp>
        <p:nvSpPr>
          <p:cNvPr id="21" name="Rectangle 20">
            <a:extLst>
              <a:ext uri="{FF2B5EF4-FFF2-40B4-BE49-F238E27FC236}">
                <a16:creationId xmlns:a16="http://schemas.microsoft.com/office/drawing/2014/main" id="{2D7338BA-1081-84B3-6587-CE440906ACC1}"/>
              </a:ext>
            </a:extLst>
          </p:cNvPr>
          <p:cNvSpPr/>
          <p:nvPr/>
        </p:nvSpPr>
        <p:spPr>
          <a:xfrm>
            <a:off x="5123570" y="4180522"/>
            <a:ext cx="1841457" cy="895990"/>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940A6D54-E69C-DEA4-DC96-020905CFE6B8}"/>
              </a:ext>
            </a:extLst>
          </p:cNvPr>
          <p:cNvSpPr txBox="1"/>
          <p:nvPr/>
        </p:nvSpPr>
        <p:spPr>
          <a:xfrm>
            <a:off x="5267666" y="4443851"/>
            <a:ext cx="1553264" cy="369332"/>
          </a:xfrm>
          <a:prstGeom prst="rect">
            <a:avLst/>
          </a:prstGeom>
          <a:noFill/>
        </p:spPr>
        <p:txBody>
          <a:bodyPr wrap="square" rtlCol="0" anchor="ctr">
            <a:spAutoFit/>
          </a:bodyPr>
          <a:lstStyle/>
          <a:p>
            <a:pPr algn="ctr"/>
            <a:r>
              <a:rPr lang="en-US" i="1" dirty="0"/>
              <a:t>Heater</a:t>
            </a:r>
          </a:p>
        </p:txBody>
      </p:sp>
      <p:grpSp>
        <p:nvGrpSpPr>
          <p:cNvPr id="23" name="Group 22">
            <a:extLst>
              <a:ext uri="{FF2B5EF4-FFF2-40B4-BE49-F238E27FC236}">
                <a16:creationId xmlns:a16="http://schemas.microsoft.com/office/drawing/2014/main" id="{98495094-569B-72FC-4389-27F102CB7506}"/>
              </a:ext>
            </a:extLst>
          </p:cNvPr>
          <p:cNvGrpSpPr/>
          <p:nvPr/>
        </p:nvGrpSpPr>
        <p:grpSpPr>
          <a:xfrm>
            <a:off x="6934461" y="4398657"/>
            <a:ext cx="2388128" cy="437484"/>
            <a:chOff x="7731973" y="1061902"/>
            <a:chExt cx="2388128" cy="437484"/>
          </a:xfrm>
        </p:grpSpPr>
        <p:cxnSp>
          <p:nvCxnSpPr>
            <p:cNvPr id="24" name="Straight Arrow Connector 23">
              <a:extLst>
                <a:ext uri="{FF2B5EF4-FFF2-40B4-BE49-F238E27FC236}">
                  <a16:creationId xmlns:a16="http://schemas.microsoft.com/office/drawing/2014/main" id="{C14CE868-2A30-ECF3-EA81-5739167FEF3E}"/>
                </a:ext>
              </a:extLst>
            </p:cNvPr>
            <p:cNvCxnSpPr>
              <a:cxnSpLocks/>
            </p:cNvCxnSpPr>
            <p:nvPr/>
          </p:nvCxnSpPr>
          <p:spPr bwMode="auto">
            <a:xfrm>
              <a:off x="7731973" y="1264736"/>
              <a:ext cx="2388128"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Oval 24">
              <a:extLst>
                <a:ext uri="{FF2B5EF4-FFF2-40B4-BE49-F238E27FC236}">
                  <a16:creationId xmlns:a16="http://schemas.microsoft.com/office/drawing/2014/main" id="{6BBB63ED-8300-A4FB-3E76-AA2C2EB01D51}"/>
                </a:ext>
              </a:extLst>
            </p:cNvPr>
            <p:cNvSpPr/>
            <p:nvPr/>
          </p:nvSpPr>
          <p:spPr bwMode="auto">
            <a:xfrm>
              <a:off x="8661550" y="1061902"/>
              <a:ext cx="441225" cy="437484"/>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4</a:t>
              </a:r>
            </a:p>
          </p:txBody>
        </p:sp>
      </p:grpSp>
      <p:grpSp>
        <p:nvGrpSpPr>
          <p:cNvPr id="26" name="Group 2">
            <a:extLst>
              <a:ext uri="{FF2B5EF4-FFF2-40B4-BE49-F238E27FC236}">
                <a16:creationId xmlns:a16="http://schemas.microsoft.com/office/drawing/2014/main" id="{D0CE0813-9E21-D6FC-649D-F557DD292EF6}"/>
              </a:ext>
            </a:extLst>
          </p:cNvPr>
          <p:cNvGrpSpPr>
            <a:grpSpLocks/>
          </p:cNvGrpSpPr>
          <p:nvPr/>
        </p:nvGrpSpPr>
        <p:grpSpPr bwMode="auto">
          <a:xfrm>
            <a:off x="5973535" y="1837766"/>
            <a:ext cx="122466" cy="2342756"/>
            <a:chOff x="6696075" y="3072466"/>
            <a:chExt cx="138113" cy="1629709"/>
          </a:xfrm>
        </p:grpSpPr>
        <p:sp>
          <p:nvSpPr>
            <p:cNvPr id="27" name="Freeform 203">
              <a:extLst>
                <a:ext uri="{FF2B5EF4-FFF2-40B4-BE49-F238E27FC236}">
                  <a16:creationId xmlns:a16="http://schemas.microsoft.com/office/drawing/2014/main" id="{F8BD1D01-6407-1E5F-8512-A77F4C90D0E7}"/>
                </a:ext>
              </a:extLst>
            </p:cNvPr>
            <p:cNvSpPr>
              <a:spLocks/>
            </p:cNvSpPr>
            <p:nvPr/>
          </p:nvSpPr>
          <p:spPr bwMode="auto">
            <a:xfrm rot="16200000" flipH="1">
              <a:off x="6057310" y="3743926"/>
              <a:ext cx="1416295" cy="73376"/>
            </a:xfrm>
            <a:custGeom>
              <a:avLst/>
              <a:gdLst>
                <a:gd name="T0" fmla="*/ 2147483646 w 893"/>
                <a:gd name="T1" fmla="*/ 2147483646 h 60"/>
                <a:gd name="T2" fmla="*/ 2147483646 w 893"/>
                <a:gd name="T3" fmla="*/ 2147483646 h 60"/>
                <a:gd name="T4" fmla="*/ 2147483646 w 893"/>
                <a:gd name="T5" fmla="*/ 2147483646 h 60"/>
                <a:gd name="T6" fmla="*/ 2147483646 w 893"/>
                <a:gd name="T7" fmla="*/ 2147483646 h 60"/>
                <a:gd name="T8" fmla="*/ 2147483646 w 893"/>
                <a:gd name="T9" fmla="*/ 0 h 60"/>
                <a:gd name="T10" fmla="*/ 2147483646 w 893"/>
                <a:gd name="T11" fmla="*/ 2147483646 h 60"/>
                <a:gd name="T12" fmla="*/ 2147483646 w 893"/>
                <a:gd name="T13" fmla="*/ 2147483646 h 60"/>
                <a:gd name="T14" fmla="*/ 2147483646 w 893"/>
                <a:gd name="T15" fmla="*/ 2147483646 h 60"/>
                <a:gd name="T16" fmla="*/ 2147483646 w 893"/>
                <a:gd name="T17" fmla="*/ 2147483646 h 60"/>
                <a:gd name="T18" fmla="*/ 2147483646 w 893"/>
                <a:gd name="T19" fmla="*/ 2147483646 h 60"/>
                <a:gd name="T20" fmla="*/ 2147483646 w 893"/>
                <a:gd name="T21" fmla="*/ 2147483646 h 60"/>
                <a:gd name="T22" fmla="*/ 2147483646 w 893"/>
                <a:gd name="T23" fmla="*/ 2147483646 h 60"/>
                <a:gd name="T24" fmla="*/ 2147483646 w 893"/>
                <a:gd name="T25" fmla="*/ 2147483646 h 60"/>
                <a:gd name="T26" fmla="*/ 2147483646 w 893"/>
                <a:gd name="T27" fmla="*/ 2147483646 h 60"/>
                <a:gd name="T28" fmla="*/ 2147483646 w 893"/>
                <a:gd name="T29" fmla="*/ 2147483646 h 60"/>
                <a:gd name="T30" fmla="*/ 2147483646 w 893"/>
                <a:gd name="T31" fmla="*/ 2147483646 h 60"/>
                <a:gd name="T32" fmla="*/ 2147483646 w 893"/>
                <a:gd name="T33" fmla="*/ 2147483646 h 60"/>
                <a:gd name="T34" fmla="*/ 2147483646 w 893"/>
                <a:gd name="T35" fmla="*/ 0 h 60"/>
                <a:gd name="T36" fmla="*/ 2147483646 w 893"/>
                <a:gd name="T37" fmla="*/ 2147483646 h 60"/>
                <a:gd name="T38" fmla="*/ 2147483646 w 893"/>
                <a:gd name="T39" fmla="*/ 2147483646 h 60"/>
                <a:gd name="T40" fmla="*/ 2147483646 w 893"/>
                <a:gd name="T41" fmla="*/ 2147483646 h 60"/>
                <a:gd name="T42" fmla="*/ 2147483646 w 893"/>
                <a:gd name="T43" fmla="*/ 2147483646 h 60"/>
                <a:gd name="T44" fmla="*/ 2147483646 w 893"/>
                <a:gd name="T45" fmla="*/ 2147483646 h 60"/>
                <a:gd name="T46" fmla="*/ 2147483646 w 893"/>
                <a:gd name="T47" fmla="*/ 0 h 60"/>
                <a:gd name="T48" fmla="*/ 2147483646 w 893"/>
                <a:gd name="T49" fmla="*/ 2147483646 h 60"/>
                <a:gd name="T50" fmla="*/ 2147483646 w 893"/>
                <a:gd name="T51" fmla="*/ 2147483646 h 60"/>
                <a:gd name="T52" fmla="*/ 2147483646 w 893"/>
                <a:gd name="T53" fmla="*/ 2147483646 h 60"/>
                <a:gd name="T54" fmla="*/ 2147483646 w 893"/>
                <a:gd name="T55" fmla="*/ 2147483646 h 60"/>
                <a:gd name="T56" fmla="*/ 2147483646 w 893"/>
                <a:gd name="T57" fmla="*/ 2147483646 h 60"/>
                <a:gd name="T58" fmla="*/ 2147483646 w 893"/>
                <a:gd name="T59" fmla="*/ 2147483646 h 60"/>
                <a:gd name="T60" fmla="*/ 2147483646 w 893"/>
                <a:gd name="T61" fmla="*/ 2147483646 h 60"/>
                <a:gd name="T62" fmla="*/ 2147483646 w 893"/>
                <a:gd name="T63" fmla="*/ 2147483646 h 60"/>
                <a:gd name="T64" fmla="*/ 2147483646 w 893"/>
                <a:gd name="T65" fmla="*/ 2147483646 h 60"/>
                <a:gd name="T66" fmla="*/ 2147483646 w 893"/>
                <a:gd name="T67" fmla="*/ 2147483646 h 60"/>
                <a:gd name="T68" fmla="*/ 2147483646 w 893"/>
                <a:gd name="T69" fmla="*/ 2147483646 h 60"/>
                <a:gd name="T70" fmla="*/ 2147483646 w 893"/>
                <a:gd name="T71" fmla="*/ 2147483646 h 60"/>
                <a:gd name="T72" fmla="*/ 2147483646 w 893"/>
                <a:gd name="T73" fmla="*/ 0 h 60"/>
                <a:gd name="T74" fmla="*/ 2147483646 w 893"/>
                <a:gd name="T75" fmla="*/ 2147483646 h 60"/>
                <a:gd name="T76" fmla="*/ 2147483646 w 893"/>
                <a:gd name="T77" fmla="*/ 2147483646 h 60"/>
                <a:gd name="T78" fmla="*/ 2147483646 w 893"/>
                <a:gd name="T79" fmla="*/ 2147483646 h 60"/>
                <a:gd name="T80" fmla="*/ 2147483646 w 893"/>
                <a:gd name="T81" fmla="*/ 2147483646 h 60"/>
                <a:gd name="T82" fmla="*/ 2147483646 w 893"/>
                <a:gd name="T83" fmla="*/ 2147483646 h 60"/>
                <a:gd name="T84" fmla="*/ 2147483646 w 893"/>
                <a:gd name="T85" fmla="*/ 2147483646 h 60"/>
                <a:gd name="T86" fmla="*/ 2147483646 w 893"/>
                <a:gd name="T87" fmla="*/ 2147483646 h 60"/>
                <a:gd name="T88" fmla="*/ 2147483646 w 893"/>
                <a:gd name="T89" fmla="*/ 2147483646 h 60"/>
                <a:gd name="T90" fmla="*/ 2147483646 w 893"/>
                <a:gd name="T91" fmla="*/ 2147483646 h 60"/>
                <a:gd name="T92" fmla="*/ 2147483646 w 893"/>
                <a:gd name="T93" fmla="*/ 2147483646 h 60"/>
                <a:gd name="T94" fmla="*/ 2147483646 w 893"/>
                <a:gd name="T95" fmla="*/ 2147483646 h 60"/>
                <a:gd name="T96" fmla="*/ 2147483646 w 893"/>
                <a:gd name="T97" fmla="*/ 2147483646 h 60"/>
                <a:gd name="T98" fmla="*/ 2147483646 w 893"/>
                <a:gd name="T99" fmla="*/ 0 h 60"/>
                <a:gd name="T100" fmla="*/ 2147483646 w 893"/>
                <a:gd name="T101" fmla="*/ 2147483646 h 60"/>
                <a:gd name="T102" fmla="*/ 2147483646 w 893"/>
                <a:gd name="T103" fmla="*/ 2147483646 h 60"/>
                <a:gd name="T104" fmla="*/ 2147483646 w 893"/>
                <a:gd name="T105" fmla="*/ 2147483646 h 60"/>
                <a:gd name="T106" fmla="*/ 2147483646 w 893"/>
                <a:gd name="T107" fmla="*/ 2147483646 h 60"/>
                <a:gd name="T108" fmla="*/ 2147483646 w 893"/>
                <a:gd name="T109" fmla="*/ 2147483646 h 60"/>
                <a:gd name="T110" fmla="*/ 2147483646 w 893"/>
                <a:gd name="T111" fmla="*/ 0 h 60"/>
                <a:gd name="T112" fmla="*/ 2147483646 w 893"/>
                <a:gd name="T113" fmla="*/ 214748364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3"/>
                <a:gd name="T172" fmla="*/ 0 h 60"/>
                <a:gd name="T173" fmla="*/ 893 w 893"/>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3" h="60">
                  <a:moveTo>
                    <a:pt x="0" y="30"/>
                  </a:moveTo>
                  <a:lnTo>
                    <a:pt x="4" y="37"/>
                  </a:lnTo>
                  <a:lnTo>
                    <a:pt x="8" y="43"/>
                  </a:lnTo>
                  <a:lnTo>
                    <a:pt x="11" y="48"/>
                  </a:lnTo>
                  <a:lnTo>
                    <a:pt x="14" y="52"/>
                  </a:lnTo>
                  <a:lnTo>
                    <a:pt x="17" y="55"/>
                  </a:lnTo>
                  <a:lnTo>
                    <a:pt x="20" y="58"/>
                  </a:lnTo>
                  <a:lnTo>
                    <a:pt x="22" y="59"/>
                  </a:lnTo>
                  <a:lnTo>
                    <a:pt x="25" y="60"/>
                  </a:lnTo>
                  <a:lnTo>
                    <a:pt x="27" y="59"/>
                  </a:lnTo>
                  <a:lnTo>
                    <a:pt x="30" y="58"/>
                  </a:lnTo>
                  <a:lnTo>
                    <a:pt x="33" y="55"/>
                  </a:lnTo>
                  <a:lnTo>
                    <a:pt x="36" y="52"/>
                  </a:lnTo>
                  <a:lnTo>
                    <a:pt x="39" y="48"/>
                  </a:lnTo>
                  <a:lnTo>
                    <a:pt x="42" y="43"/>
                  </a:lnTo>
                  <a:lnTo>
                    <a:pt x="46" y="37"/>
                  </a:lnTo>
                  <a:lnTo>
                    <a:pt x="50" y="30"/>
                  </a:lnTo>
                  <a:lnTo>
                    <a:pt x="54" y="23"/>
                  </a:lnTo>
                  <a:lnTo>
                    <a:pt x="57" y="17"/>
                  </a:lnTo>
                  <a:lnTo>
                    <a:pt x="61" y="11"/>
                  </a:lnTo>
                  <a:lnTo>
                    <a:pt x="64" y="7"/>
                  </a:lnTo>
                  <a:lnTo>
                    <a:pt x="67" y="4"/>
                  </a:lnTo>
                  <a:lnTo>
                    <a:pt x="69" y="2"/>
                  </a:lnTo>
                  <a:lnTo>
                    <a:pt x="72" y="0"/>
                  </a:lnTo>
                  <a:lnTo>
                    <a:pt x="74" y="0"/>
                  </a:lnTo>
                  <a:lnTo>
                    <a:pt x="77" y="0"/>
                  </a:lnTo>
                  <a:lnTo>
                    <a:pt x="80" y="2"/>
                  </a:lnTo>
                  <a:lnTo>
                    <a:pt x="82" y="4"/>
                  </a:lnTo>
                  <a:lnTo>
                    <a:pt x="85" y="7"/>
                  </a:lnTo>
                  <a:lnTo>
                    <a:pt x="88" y="11"/>
                  </a:lnTo>
                  <a:lnTo>
                    <a:pt x="92" y="17"/>
                  </a:lnTo>
                  <a:lnTo>
                    <a:pt x="95" y="23"/>
                  </a:lnTo>
                  <a:lnTo>
                    <a:pt x="99" y="30"/>
                  </a:lnTo>
                  <a:lnTo>
                    <a:pt x="103" y="37"/>
                  </a:lnTo>
                  <a:lnTo>
                    <a:pt x="107" y="43"/>
                  </a:lnTo>
                  <a:lnTo>
                    <a:pt x="110" y="48"/>
                  </a:lnTo>
                  <a:lnTo>
                    <a:pt x="113" y="52"/>
                  </a:lnTo>
                  <a:lnTo>
                    <a:pt x="116" y="55"/>
                  </a:lnTo>
                  <a:lnTo>
                    <a:pt x="119" y="58"/>
                  </a:lnTo>
                  <a:lnTo>
                    <a:pt x="122" y="59"/>
                  </a:lnTo>
                  <a:lnTo>
                    <a:pt x="124" y="60"/>
                  </a:lnTo>
                  <a:lnTo>
                    <a:pt x="127" y="59"/>
                  </a:lnTo>
                  <a:lnTo>
                    <a:pt x="129" y="58"/>
                  </a:lnTo>
                  <a:lnTo>
                    <a:pt x="132" y="55"/>
                  </a:lnTo>
                  <a:lnTo>
                    <a:pt x="135" y="52"/>
                  </a:lnTo>
                  <a:lnTo>
                    <a:pt x="138" y="48"/>
                  </a:lnTo>
                  <a:lnTo>
                    <a:pt x="141" y="43"/>
                  </a:lnTo>
                  <a:lnTo>
                    <a:pt x="145" y="37"/>
                  </a:lnTo>
                  <a:lnTo>
                    <a:pt x="149" y="30"/>
                  </a:lnTo>
                  <a:lnTo>
                    <a:pt x="153" y="23"/>
                  </a:lnTo>
                  <a:lnTo>
                    <a:pt x="157" y="17"/>
                  </a:lnTo>
                  <a:lnTo>
                    <a:pt x="160" y="11"/>
                  </a:lnTo>
                  <a:lnTo>
                    <a:pt x="163" y="7"/>
                  </a:lnTo>
                  <a:lnTo>
                    <a:pt x="166" y="4"/>
                  </a:lnTo>
                  <a:lnTo>
                    <a:pt x="169" y="2"/>
                  </a:lnTo>
                  <a:lnTo>
                    <a:pt x="171" y="0"/>
                  </a:lnTo>
                  <a:lnTo>
                    <a:pt x="174" y="0"/>
                  </a:lnTo>
                  <a:lnTo>
                    <a:pt x="176" y="0"/>
                  </a:lnTo>
                  <a:lnTo>
                    <a:pt x="179" y="2"/>
                  </a:lnTo>
                  <a:lnTo>
                    <a:pt x="182" y="4"/>
                  </a:lnTo>
                  <a:lnTo>
                    <a:pt x="184" y="7"/>
                  </a:lnTo>
                  <a:lnTo>
                    <a:pt x="188" y="11"/>
                  </a:lnTo>
                  <a:lnTo>
                    <a:pt x="191" y="17"/>
                  </a:lnTo>
                  <a:lnTo>
                    <a:pt x="195" y="23"/>
                  </a:lnTo>
                  <a:lnTo>
                    <a:pt x="199" y="30"/>
                  </a:lnTo>
                  <a:lnTo>
                    <a:pt x="203" y="37"/>
                  </a:lnTo>
                  <a:lnTo>
                    <a:pt x="206" y="43"/>
                  </a:lnTo>
                  <a:lnTo>
                    <a:pt x="209" y="48"/>
                  </a:lnTo>
                  <a:lnTo>
                    <a:pt x="213" y="52"/>
                  </a:lnTo>
                  <a:lnTo>
                    <a:pt x="215" y="55"/>
                  </a:lnTo>
                  <a:lnTo>
                    <a:pt x="218" y="58"/>
                  </a:lnTo>
                  <a:lnTo>
                    <a:pt x="221" y="59"/>
                  </a:lnTo>
                  <a:lnTo>
                    <a:pt x="223" y="60"/>
                  </a:lnTo>
                  <a:lnTo>
                    <a:pt x="226" y="59"/>
                  </a:lnTo>
                  <a:lnTo>
                    <a:pt x="229" y="58"/>
                  </a:lnTo>
                  <a:lnTo>
                    <a:pt x="231" y="55"/>
                  </a:lnTo>
                  <a:lnTo>
                    <a:pt x="234" y="52"/>
                  </a:lnTo>
                  <a:lnTo>
                    <a:pt x="237" y="48"/>
                  </a:lnTo>
                  <a:lnTo>
                    <a:pt x="241" y="43"/>
                  </a:lnTo>
                  <a:lnTo>
                    <a:pt x="244" y="37"/>
                  </a:lnTo>
                  <a:lnTo>
                    <a:pt x="248" y="30"/>
                  </a:lnTo>
                  <a:lnTo>
                    <a:pt x="252" y="23"/>
                  </a:lnTo>
                  <a:lnTo>
                    <a:pt x="256" y="17"/>
                  </a:lnTo>
                  <a:lnTo>
                    <a:pt x="259" y="11"/>
                  </a:lnTo>
                  <a:lnTo>
                    <a:pt x="262" y="7"/>
                  </a:lnTo>
                  <a:lnTo>
                    <a:pt x="265" y="4"/>
                  </a:lnTo>
                  <a:lnTo>
                    <a:pt x="268" y="2"/>
                  </a:lnTo>
                  <a:lnTo>
                    <a:pt x="270" y="0"/>
                  </a:lnTo>
                  <a:lnTo>
                    <a:pt x="273" y="0"/>
                  </a:lnTo>
                  <a:lnTo>
                    <a:pt x="276" y="0"/>
                  </a:lnTo>
                  <a:lnTo>
                    <a:pt x="278" y="2"/>
                  </a:lnTo>
                  <a:lnTo>
                    <a:pt x="281" y="4"/>
                  </a:lnTo>
                  <a:lnTo>
                    <a:pt x="284" y="7"/>
                  </a:lnTo>
                  <a:lnTo>
                    <a:pt x="287" y="11"/>
                  </a:lnTo>
                  <a:lnTo>
                    <a:pt x="290" y="17"/>
                  </a:lnTo>
                  <a:lnTo>
                    <a:pt x="294" y="23"/>
                  </a:lnTo>
                  <a:lnTo>
                    <a:pt x="298" y="30"/>
                  </a:lnTo>
                  <a:lnTo>
                    <a:pt x="302" y="37"/>
                  </a:lnTo>
                  <a:lnTo>
                    <a:pt x="305" y="43"/>
                  </a:lnTo>
                  <a:lnTo>
                    <a:pt x="309" y="48"/>
                  </a:lnTo>
                  <a:lnTo>
                    <a:pt x="312" y="52"/>
                  </a:lnTo>
                  <a:lnTo>
                    <a:pt x="315" y="55"/>
                  </a:lnTo>
                  <a:lnTo>
                    <a:pt x="317" y="58"/>
                  </a:lnTo>
                  <a:lnTo>
                    <a:pt x="320" y="59"/>
                  </a:lnTo>
                  <a:lnTo>
                    <a:pt x="323" y="60"/>
                  </a:lnTo>
                  <a:lnTo>
                    <a:pt x="325" y="59"/>
                  </a:lnTo>
                  <a:lnTo>
                    <a:pt x="328" y="58"/>
                  </a:lnTo>
                  <a:lnTo>
                    <a:pt x="330" y="55"/>
                  </a:lnTo>
                  <a:lnTo>
                    <a:pt x="333" y="52"/>
                  </a:lnTo>
                  <a:lnTo>
                    <a:pt x="336" y="48"/>
                  </a:lnTo>
                  <a:lnTo>
                    <a:pt x="340" y="43"/>
                  </a:lnTo>
                  <a:lnTo>
                    <a:pt x="343" y="37"/>
                  </a:lnTo>
                  <a:lnTo>
                    <a:pt x="347" y="30"/>
                  </a:lnTo>
                  <a:lnTo>
                    <a:pt x="351" y="23"/>
                  </a:lnTo>
                  <a:lnTo>
                    <a:pt x="355" y="17"/>
                  </a:lnTo>
                  <a:lnTo>
                    <a:pt x="358" y="11"/>
                  </a:lnTo>
                  <a:lnTo>
                    <a:pt x="361" y="7"/>
                  </a:lnTo>
                  <a:lnTo>
                    <a:pt x="364" y="4"/>
                  </a:lnTo>
                  <a:lnTo>
                    <a:pt x="367" y="2"/>
                  </a:lnTo>
                  <a:lnTo>
                    <a:pt x="370" y="0"/>
                  </a:lnTo>
                  <a:lnTo>
                    <a:pt x="372" y="0"/>
                  </a:lnTo>
                  <a:lnTo>
                    <a:pt x="375" y="0"/>
                  </a:lnTo>
                  <a:lnTo>
                    <a:pt x="377" y="2"/>
                  </a:lnTo>
                  <a:lnTo>
                    <a:pt x="380" y="4"/>
                  </a:lnTo>
                  <a:lnTo>
                    <a:pt x="383" y="7"/>
                  </a:lnTo>
                  <a:lnTo>
                    <a:pt x="386" y="11"/>
                  </a:lnTo>
                  <a:lnTo>
                    <a:pt x="389" y="17"/>
                  </a:lnTo>
                  <a:lnTo>
                    <a:pt x="393" y="23"/>
                  </a:lnTo>
                  <a:lnTo>
                    <a:pt x="397" y="30"/>
                  </a:lnTo>
                  <a:lnTo>
                    <a:pt x="401" y="37"/>
                  </a:lnTo>
                  <a:lnTo>
                    <a:pt x="405" y="43"/>
                  </a:lnTo>
                  <a:lnTo>
                    <a:pt x="408" y="48"/>
                  </a:lnTo>
                  <a:lnTo>
                    <a:pt x="411" y="52"/>
                  </a:lnTo>
                  <a:lnTo>
                    <a:pt x="414" y="55"/>
                  </a:lnTo>
                  <a:lnTo>
                    <a:pt x="417" y="58"/>
                  </a:lnTo>
                  <a:lnTo>
                    <a:pt x="419" y="59"/>
                  </a:lnTo>
                  <a:lnTo>
                    <a:pt x="422" y="60"/>
                  </a:lnTo>
                  <a:lnTo>
                    <a:pt x="424" y="59"/>
                  </a:lnTo>
                  <a:lnTo>
                    <a:pt x="427" y="58"/>
                  </a:lnTo>
                  <a:lnTo>
                    <a:pt x="430" y="55"/>
                  </a:lnTo>
                  <a:lnTo>
                    <a:pt x="433" y="52"/>
                  </a:lnTo>
                  <a:lnTo>
                    <a:pt x="436" y="48"/>
                  </a:lnTo>
                  <a:lnTo>
                    <a:pt x="439" y="43"/>
                  </a:lnTo>
                  <a:lnTo>
                    <a:pt x="443" y="37"/>
                  </a:lnTo>
                  <a:lnTo>
                    <a:pt x="447" y="30"/>
                  </a:lnTo>
                  <a:lnTo>
                    <a:pt x="451" y="23"/>
                  </a:lnTo>
                  <a:lnTo>
                    <a:pt x="454" y="17"/>
                  </a:lnTo>
                  <a:lnTo>
                    <a:pt x="458" y="11"/>
                  </a:lnTo>
                  <a:lnTo>
                    <a:pt x="461" y="7"/>
                  </a:lnTo>
                  <a:lnTo>
                    <a:pt x="464" y="4"/>
                  </a:lnTo>
                  <a:lnTo>
                    <a:pt x="466" y="2"/>
                  </a:lnTo>
                  <a:lnTo>
                    <a:pt x="469" y="0"/>
                  </a:lnTo>
                  <a:lnTo>
                    <a:pt x="471" y="0"/>
                  </a:lnTo>
                  <a:lnTo>
                    <a:pt x="474" y="0"/>
                  </a:lnTo>
                  <a:lnTo>
                    <a:pt x="477" y="2"/>
                  </a:lnTo>
                  <a:lnTo>
                    <a:pt x="479" y="4"/>
                  </a:lnTo>
                  <a:lnTo>
                    <a:pt x="482" y="7"/>
                  </a:lnTo>
                  <a:lnTo>
                    <a:pt x="485" y="11"/>
                  </a:lnTo>
                  <a:lnTo>
                    <a:pt x="489" y="17"/>
                  </a:lnTo>
                  <a:lnTo>
                    <a:pt x="492" y="23"/>
                  </a:lnTo>
                  <a:lnTo>
                    <a:pt x="496" y="30"/>
                  </a:lnTo>
                  <a:lnTo>
                    <a:pt x="500" y="37"/>
                  </a:lnTo>
                  <a:lnTo>
                    <a:pt x="504" y="43"/>
                  </a:lnTo>
                  <a:lnTo>
                    <a:pt x="507" y="48"/>
                  </a:lnTo>
                  <a:lnTo>
                    <a:pt x="510" y="52"/>
                  </a:lnTo>
                  <a:lnTo>
                    <a:pt x="513" y="55"/>
                  </a:lnTo>
                  <a:lnTo>
                    <a:pt x="516" y="58"/>
                  </a:lnTo>
                  <a:lnTo>
                    <a:pt x="519" y="59"/>
                  </a:lnTo>
                  <a:lnTo>
                    <a:pt x="521" y="60"/>
                  </a:lnTo>
                  <a:lnTo>
                    <a:pt x="524" y="59"/>
                  </a:lnTo>
                  <a:lnTo>
                    <a:pt x="526" y="58"/>
                  </a:lnTo>
                  <a:lnTo>
                    <a:pt x="529" y="55"/>
                  </a:lnTo>
                  <a:lnTo>
                    <a:pt x="532" y="52"/>
                  </a:lnTo>
                  <a:lnTo>
                    <a:pt x="535" y="48"/>
                  </a:lnTo>
                  <a:lnTo>
                    <a:pt x="538" y="43"/>
                  </a:lnTo>
                  <a:lnTo>
                    <a:pt x="542" y="37"/>
                  </a:lnTo>
                  <a:lnTo>
                    <a:pt x="546" y="30"/>
                  </a:lnTo>
                  <a:lnTo>
                    <a:pt x="550" y="23"/>
                  </a:lnTo>
                  <a:lnTo>
                    <a:pt x="554" y="17"/>
                  </a:lnTo>
                  <a:lnTo>
                    <a:pt x="557" y="11"/>
                  </a:lnTo>
                  <a:lnTo>
                    <a:pt x="560" y="7"/>
                  </a:lnTo>
                  <a:lnTo>
                    <a:pt x="563" y="4"/>
                  </a:lnTo>
                  <a:lnTo>
                    <a:pt x="566" y="2"/>
                  </a:lnTo>
                  <a:lnTo>
                    <a:pt x="568" y="0"/>
                  </a:lnTo>
                  <a:lnTo>
                    <a:pt x="571" y="0"/>
                  </a:lnTo>
                  <a:lnTo>
                    <a:pt x="573" y="0"/>
                  </a:lnTo>
                  <a:lnTo>
                    <a:pt x="576" y="2"/>
                  </a:lnTo>
                  <a:lnTo>
                    <a:pt x="579" y="4"/>
                  </a:lnTo>
                  <a:lnTo>
                    <a:pt x="582" y="7"/>
                  </a:lnTo>
                  <a:lnTo>
                    <a:pt x="585" y="11"/>
                  </a:lnTo>
                  <a:lnTo>
                    <a:pt x="588" y="17"/>
                  </a:lnTo>
                  <a:lnTo>
                    <a:pt x="592" y="23"/>
                  </a:lnTo>
                  <a:lnTo>
                    <a:pt x="596" y="30"/>
                  </a:lnTo>
                  <a:lnTo>
                    <a:pt x="600" y="37"/>
                  </a:lnTo>
                  <a:lnTo>
                    <a:pt x="603" y="43"/>
                  </a:lnTo>
                  <a:lnTo>
                    <a:pt x="607" y="48"/>
                  </a:lnTo>
                  <a:lnTo>
                    <a:pt x="610" y="52"/>
                  </a:lnTo>
                  <a:lnTo>
                    <a:pt x="612" y="55"/>
                  </a:lnTo>
                  <a:lnTo>
                    <a:pt x="615" y="58"/>
                  </a:lnTo>
                  <a:lnTo>
                    <a:pt x="618" y="59"/>
                  </a:lnTo>
                  <a:lnTo>
                    <a:pt x="620" y="60"/>
                  </a:lnTo>
                  <a:lnTo>
                    <a:pt x="623" y="59"/>
                  </a:lnTo>
                  <a:lnTo>
                    <a:pt x="626" y="58"/>
                  </a:lnTo>
                  <a:lnTo>
                    <a:pt x="628" y="55"/>
                  </a:lnTo>
                  <a:lnTo>
                    <a:pt x="631" y="52"/>
                  </a:lnTo>
                  <a:lnTo>
                    <a:pt x="634" y="48"/>
                  </a:lnTo>
                  <a:lnTo>
                    <a:pt x="638" y="43"/>
                  </a:lnTo>
                  <a:lnTo>
                    <a:pt x="641" y="37"/>
                  </a:lnTo>
                  <a:lnTo>
                    <a:pt x="645" y="30"/>
                  </a:lnTo>
                  <a:lnTo>
                    <a:pt x="649" y="23"/>
                  </a:lnTo>
                  <a:lnTo>
                    <a:pt x="653" y="17"/>
                  </a:lnTo>
                  <a:lnTo>
                    <a:pt x="656" y="11"/>
                  </a:lnTo>
                  <a:lnTo>
                    <a:pt x="659" y="7"/>
                  </a:lnTo>
                  <a:lnTo>
                    <a:pt x="662" y="4"/>
                  </a:lnTo>
                  <a:lnTo>
                    <a:pt x="665" y="2"/>
                  </a:lnTo>
                  <a:lnTo>
                    <a:pt x="667" y="0"/>
                  </a:lnTo>
                  <a:lnTo>
                    <a:pt x="670" y="0"/>
                  </a:lnTo>
                  <a:lnTo>
                    <a:pt x="673" y="0"/>
                  </a:lnTo>
                  <a:lnTo>
                    <a:pt x="675" y="2"/>
                  </a:lnTo>
                  <a:lnTo>
                    <a:pt x="678" y="4"/>
                  </a:lnTo>
                  <a:lnTo>
                    <a:pt x="681" y="7"/>
                  </a:lnTo>
                  <a:lnTo>
                    <a:pt x="684" y="11"/>
                  </a:lnTo>
                  <a:lnTo>
                    <a:pt x="687" y="17"/>
                  </a:lnTo>
                  <a:lnTo>
                    <a:pt x="691" y="23"/>
                  </a:lnTo>
                  <a:lnTo>
                    <a:pt x="695" y="30"/>
                  </a:lnTo>
                  <a:lnTo>
                    <a:pt x="699" y="37"/>
                  </a:lnTo>
                  <a:lnTo>
                    <a:pt x="702" y="43"/>
                  </a:lnTo>
                  <a:lnTo>
                    <a:pt x="706" y="48"/>
                  </a:lnTo>
                  <a:lnTo>
                    <a:pt x="709" y="52"/>
                  </a:lnTo>
                  <a:lnTo>
                    <a:pt x="712" y="55"/>
                  </a:lnTo>
                  <a:lnTo>
                    <a:pt x="714" y="58"/>
                  </a:lnTo>
                  <a:lnTo>
                    <a:pt x="717" y="59"/>
                  </a:lnTo>
                  <a:lnTo>
                    <a:pt x="720" y="60"/>
                  </a:lnTo>
                  <a:lnTo>
                    <a:pt x="722" y="59"/>
                  </a:lnTo>
                  <a:lnTo>
                    <a:pt x="725" y="58"/>
                  </a:lnTo>
                  <a:lnTo>
                    <a:pt x="728" y="55"/>
                  </a:lnTo>
                  <a:lnTo>
                    <a:pt x="730" y="52"/>
                  </a:lnTo>
                  <a:lnTo>
                    <a:pt x="733" y="48"/>
                  </a:lnTo>
                  <a:lnTo>
                    <a:pt x="737" y="43"/>
                  </a:lnTo>
                  <a:lnTo>
                    <a:pt x="740" y="37"/>
                  </a:lnTo>
                  <a:lnTo>
                    <a:pt x="744" y="30"/>
                  </a:lnTo>
                  <a:lnTo>
                    <a:pt x="748" y="23"/>
                  </a:lnTo>
                  <a:lnTo>
                    <a:pt x="752" y="17"/>
                  </a:lnTo>
                  <a:lnTo>
                    <a:pt x="755" y="11"/>
                  </a:lnTo>
                  <a:lnTo>
                    <a:pt x="758" y="7"/>
                  </a:lnTo>
                  <a:lnTo>
                    <a:pt x="761" y="4"/>
                  </a:lnTo>
                  <a:lnTo>
                    <a:pt x="764" y="2"/>
                  </a:lnTo>
                  <a:lnTo>
                    <a:pt x="767" y="0"/>
                  </a:lnTo>
                  <a:lnTo>
                    <a:pt x="769" y="0"/>
                  </a:lnTo>
                  <a:lnTo>
                    <a:pt x="772" y="0"/>
                  </a:lnTo>
                  <a:lnTo>
                    <a:pt x="774" y="2"/>
                  </a:lnTo>
                  <a:lnTo>
                    <a:pt x="777" y="4"/>
                  </a:lnTo>
                  <a:lnTo>
                    <a:pt x="780" y="7"/>
                  </a:lnTo>
                  <a:lnTo>
                    <a:pt x="783" y="11"/>
                  </a:lnTo>
                  <a:lnTo>
                    <a:pt x="786" y="17"/>
                  </a:lnTo>
                  <a:lnTo>
                    <a:pt x="790" y="23"/>
                  </a:lnTo>
                  <a:lnTo>
                    <a:pt x="794" y="30"/>
                  </a:lnTo>
                  <a:lnTo>
                    <a:pt x="798" y="37"/>
                  </a:lnTo>
                  <a:lnTo>
                    <a:pt x="802" y="43"/>
                  </a:lnTo>
                  <a:lnTo>
                    <a:pt x="805" y="48"/>
                  </a:lnTo>
                  <a:lnTo>
                    <a:pt x="808" y="52"/>
                  </a:lnTo>
                  <a:lnTo>
                    <a:pt x="811" y="55"/>
                  </a:lnTo>
                  <a:lnTo>
                    <a:pt x="814" y="58"/>
                  </a:lnTo>
                  <a:lnTo>
                    <a:pt x="816" y="59"/>
                  </a:lnTo>
                  <a:lnTo>
                    <a:pt x="819" y="60"/>
                  </a:lnTo>
                  <a:lnTo>
                    <a:pt x="821" y="59"/>
                  </a:lnTo>
                  <a:lnTo>
                    <a:pt x="824" y="58"/>
                  </a:lnTo>
                  <a:lnTo>
                    <a:pt x="827" y="55"/>
                  </a:lnTo>
                  <a:lnTo>
                    <a:pt x="830" y="52"/>
                  </a:lnTo>
                  <a:lnTo>
                    <a:pt x="833" y="48"/>
                  </a:lnTo>
                  <a:lnTo>
                    <a:pt x="836" y="43"/>
                  </a:lnTo>
                  <a:lnTo>
                    <a:pt x="840" y="37"/>
                  </a:lnTo>
                  <a:lnTo>
                    <a:pt x="844" y="30"/>
                  </a:lnTo>
                  <a:lnTo>
                    <a:pt x="848" y="23"/>
                  </a:lnTo>
                  <a:lnTo>
                    <a:pt x="851" y="17"/>
                  </a:lnTo>
                  <a:lnTo>
                    <a:pt x="855" y="11"/>
                  </a:lnTo>
                  <a:lnTo>
                    <a:pt x="858" y="7"/>
                  </a:lnTo>
                  <a:lnTo>
                    <a:pt x="861" y="4"/>
                  </a:lnTo>
                  <a:lnTo>
                    <a:pt x="863" y="2"/>
                  </a:lnTo>
                  <a:lnTo>
                    <a:pt x="866" y="0"/>
                  </a:lnTo>
                  <a:lnTo>
                    <a:pt x="869" y="0"/>
                  </a:lnTo>
                  <a:lnTo>
                    <a:pt x="871" y="0"/>
                  </a:lnTo>
                  <a:lnTo>
                    <a:pt x="874" y="2"/>
                  </a:lnTo>
                  <a:lnTo>
                    <a:pt x="876" y="4"/>
                  </a:lnTo>
                  <a:lnTo>
                    <a:pt x="879" y="7"/>
                  </a:lnTo>
                  <a:lnTo>
                    <a:pt x="882" y="11"/>
                  </a:lnTo>
                  <a:lnTo>
                    <a:pt x="886" y="17"/>
                  </a:lnTo>
                  <a:lnTo>
                    <a:pt x="889" y="23"/>
                  </a:lnTo>
                  <a:lnTo>
                    <a:pt x="893" y="3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8" name="Freeform 201">
              <a:extLst>
                <a:ext uri="{FF2B5EF4-FFF2-40B4-BE49-F238E27FC236}">
                  <a16:creationId xmlns:a16="http://schemas.microsoft.com/office/drawing/2014/main" id="{290C0D0E-A333-7505-F7E0-A8BF688625E2}"/>
                </a:ext>
              </a:extLst>
            </p:cNvPr>
            <p:cNvSpPr>
              <a:spLocks/>
            </p:cNvSpPr>
            <p:nvPr/>
          </p:nvSpPr>
          <p:spPr bwMode="auto">
            <a:xfrm>
              <a:off x="6696075" y="4473575"/>
              <a:ext cx="138113" cy="228600"/>
            </a:xfrm>
            <a:custGeom>
              <a:avLst/>
              <a:gdLst>
                <a:gd name="T0" fmla="*/ 2147483646 w 142"/>
                <a:gd name="T1" fmla="*/ 2147483646 h 236"/>
                <a:gd name="T2" fmla="*/ 0 w 142"/>
                <a:gd name="T3" fmla="*/ 0 h 236"/>
                <a:gd name="T4" fmla="*/ 2147483646 w 142"/>
                <a:gd name="T5" fmla="*/ 2147483646 h 236"/>
                <a:gd name="T6" fmla="*/ 2147483646 w 142"/>
                <a:gd name="T7" fmla="*/ 0 h 236"/>
                <a:gd name="T8" fmla="*/ 2147483646 w 142"/>
                <a:gd name="T9" fmla="*/ 2147483646 h 236"/>
                <a:gd name="T10" fmla="*/ 0 60000 65536"/>
                <a:gd name="T11" fmla="*/ 0 60000 65536"/>
                <a:gd name="T12" fmla="*/ 0 60000 65536"/>
                <a:gd name="T13" fmla="*/ 0 60000 65536"/>
                <a:gd name="T14" fmla="*/ 0 60000 65536"/>
                <a:gd name="T15" fmla="*/ 0 w 142"/>
                <a:gd name="T16" fmla="*/ 0 h 236"/>
                <a:gd name="T17" fmla="*/ 142 w 142"/>
                <a:gd name="T18" fmla="*/ 236 h 236"/>
              </a:gdLst>
              <a:ahLst/>
              <a:cxnLst>
                <a:cxn ang="T10">
                  <a:pos x="T0" y="T1"/>
                </a:cxn>
                <a:cxn ang="T11">
                  <a:pos x="T2" y="T3"/>
                </a:cxn>
                <a:cxn ang="T12">
                  <a:pos x="T4" y="T5"/>
                </a:cxn>
                <a:cxn ang="T13">
                  <a:pos x="T6" y="T7"/>
                </a:cxn>
                <a:cxn ang="T14">
                  <a:pos x="T8" y="T9"/>
                </a:cxn>
              </a:cxnLst>
              <a:rect l="T15" t="T16" r="T17" b="T18"/>
              <a:pathLst>
                <a:path w="142" h="236">
                  <a:moveTo>
                    <a:pt x="71" y="236"/>
                  </a:moveTo>
                  <a:lnTo>
                    <a:pt x="0" y="0"/>
                  </a:lnTo>
                  <a:lnTo>
                    <a:pt x="71" y="46"/>
                  </a:lnTo>
                  <a:lnTo>
                    <a:pt x="142" y="0"/>
                  </a:lnTo>
                  <a:lnTo>
                    <a:pt x="71" y="236"/>
                  </a:lnTo>
                  <a:close/>
                </a:path>
              </a:pathLst>
            </a:custGeom>
            <a:solidFill>
              <a:schemeClr val="tx1"/>
            </a:solidFill>
            <a:ln w="19050">
              <a:solidFill>
                <a:schemeClr val="tx1"/>
              </a:solidFill>
              <a:round/>
              <a:headEnd/>
              <a:tailEnd/>
            </a:ln>
          </p:spPr>
          <p:txBody>
            <a:bodyPr/>
            <a:lstStyle/>
            <a:p>
              <a:endParaRPr lang="en-US"/>
            </a:p>
          </p:txBody>
        </p:sp>
      </p:grpSp>
      <p:sp>
        <p:nvSpPr>
          <p:cNvPr id="29" name="Rectangle 28">
            <a:extLst>
              <a:ext uri="{FF2B5EF4-FFF2-40B4-BE49-F238E27FC236}">
                <a16:creationId xmlns:a16="http://schemas.microsoft.com/office/drawing/2014/main" id="{6ABA8D8E-FDCD-BBEA-BCA8-D0A3D1618173}"/>
              </a:ext>
            </a:extLst>
          </p:cNvPr>
          <p:cNvSpPr/>
          <p:nvPr/>
        </p:nvSpPr>
        <p:spPr>
          <a:xfrm>
            <a:off x="4697834" y="660398"/>
            <a:ext cx="2692928" cy="1633409"/>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A9D4C6C-1E27-1B72-0BFB-09EAB80AF34A}"/>
              </a:ext>
            </a:extLst>
          </p:cNvPr>
          <p:cNvSpPr txBox="1"/>
          <p:nvPr/>
        </p:nvSpPr>
        <p:spPr>
          <a:xfrm>
            <a:off x="4459134" y="242481"/>
            <a:ext cx="4322009" cy="369332"/>
          </a:xfrm>
          <a:prstGeom prst="rect">
            <a:avLst/>
          </a:prstGeom>
          <a:noFill/>
        </p:spPr>
        <p:txBody>
          <a:bodyPr wrap="square" rtlCol="0">
            <a:spAutoFit/>
          </a:bodyPr>
          <a:lstStyle/>
          <a:p>
            <a:r>
              <a:rPr lang="en-US" dirty="0">
                <a:solidFill>
                  <a:schemeClr val="accent2"/>
                </a:solidFill>
              </a:rPr>
              <a:t>Energy balance arround the cooler </a:t>
            </a:r>
          </a:p>
        </p:txBody>
      </p:sp>
      <p:sp>
        <p:nvSpPr>
          <p:cNvPr id="31" name="TextBox 30">
            <a:extLst>
              <a:ext uri="{FF2B5EF4-FFF2-40B4-BE49-F238E27FC236}">
                <a16:creationId xmlns:a16="http://schemas.microsoft.com/office/drawing/2014/main" id="{0254F1F5-BC0C-F85B-8F23-BFF5CE75B6B7}"/>
              </a:ext>
            </a:extLst>
          </p:cNvPr>
          <p:cNvSpPr txBox="1"/>
          <p:nvPr/>
        </p:nvSpPr>
        <p:spPr>
          <a:xfrm>
            <a:off x="6063666" y="2948921"/>
            <a:ext cx="1595403" cy="461665"/>
          </a:xfrm>
          <a:prstGeom prst="rect">
            <a:avLst/>
          </a:prstGeom>
          <a:noFill/>
        </p:spPr>
        <p:txBody>
          <a:bodyPr wrap="square" rtlCol="0">
            <a:spAutoFit/>
          </a:bodyPr>
          <a:lstStyle/>
          <a:p>
            <a:r>
              <a:rPr lang="en-US" sz="2400" b="1" i="1" dirty="0" err="1"/>
              <a:t>q</a:t>
            </a:r>
            <a:r>
              <a:rPr lang="en-US" sz="2400" b="1" i="1" baseline="-25000" dirty="0" err="1"/>
              <a:t>air</a:t>
            </a:r>
            <a:r>
              <a:rPr lang="en-US" sz="2400" b="1" i="1" baseline="-25000" dirty="0"/>
              <a:t> </a:t>
            </a:r>
            <a:endParaRPr lang="en-US" sz="2400" b="1" i="1" dirty="0"/>
          </a:p>
        </p:txBody>
      </p:sp>
      <p:sp>
        <p:nvSpPr>
          <p:cNvPr id="32" name="TextBox 31">
            <a:extLst>
              <a:ext uri="{FF2B5EF4-FFF2-40B4-BE49-F238E27FC236}">
                <a16:creationId xmlns:a16="http://schemas.microsoft.com/office/drawing/2014/main" id="{C9D4929D-D900-289A-FEC4-755C99B558FD}"/>
              </a:ext>
            </a:extLst>
          </p:cNvPr>
          <p:cNvSpPr txBox="1"/>
          <p:nvPr/>
        </p:nvSpPr>
        <p:spPr>
          <a:xfrm>
            <a:off x="152400" y="185378"/>
            <a:ext cx="3420194" cy="523220"/>
          </a:xfrm>
          <a:prstGeom prst="rect">
            <a:avLst/>
          </a:prstGeom>
          <a:noFill/>
        </p:spPr>
        <p:txBody>
          <a:bodyPr wrap="square" rtlCol="0">
            <a:spAutoFit/>
          </a:bodyPr>
          <a:lstStyle/>
          <a:p>
            <a:r>
              <a:rPr lang="en-US" sz="2800" dirty="0"/>
              <a:t>Let’s solve for </a:t>
            </a:r>
            <a:r>
              <a:rPr lang="en-US" sz="2800" dirty="0" err="1"/>
              <a:t>q</a:t>
            </a:r>
            <a:r>
              <a:rPr lang="en-US" sz="2800" baseline="-25000" dirty="0" err="1"/>
              <a:t>air</a:t>
            </a:r>
            <a:endParaRPr lang="en-US" sz="2800" dirty="0"/>
          </a:p>
        </p:txBody>
      </p:sp>
    </p:spTree>
    <p:extLst>
      <p:ext uri="{BB962C8B-B14F-4D97-AF65-F5344CB8AC3E}">
        <p14:creationId xmlns:p14="http://schemas.microsoft.com/office/powerpoint/2010/main" val="232941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2C10AED7-DEE1-584C-5B75-2173D4C7FE83}"/>
              </a:ext>
            </a:extLst>
          </p:cNvPr>
          <p:cNvPicPr>
            <a:picLocks noChangeAspect="1"/>
          </p:cNvPicPr>
          <p:nvPr/>
        </p:nvPicPr>
        <p:blipFill>
          <a:blip r:embed="rId2"/>
          <a:stretch>
            <a:fillRect/>
          </a:stretch>
        </p:blipFill>
        <p:spPr>
          <a:xfrm>
            <a:off x="3715523" y="248450"/>
            <a:ext cx="4091841" cy="2064923"/>
          </a:xfrm>
          <a:prstGeom prst="rect">
            <a:avLst/>
          </a:prstGeom>
        </p:spPr>
      </p:pic>
      <p:sp>
        <p:nvSpPr>
          <p:cNvPr id="22" name="TextBox 21">
            <a:extLst>
              <a:ext uri="{FF2B5EF4-FFF2-40B4-BE49-F238E27FC236}">
                <a16:creationId xmlns:a16="http://schemas.microsoft.com/office/drawing/2014/main" id="{25CCCCF5-E9A6-1D6C-6AE9-0204201D729D}"/>
              </a:ext>
            </a:extLst>
          </p:cNvPr>
          <p:cNvSpPr txBox="1"/>
          <p:nvPr/>
        </p:nvSpPr>
        <p:spPr>
          <a:xfrm>
            <a:off x="139700" y="155199"/>
            <a:ext cx="6936570" cy="584775"/>
          </a:xfrm>
          <a:prstGeom prst="rect">
            <a:avLst/>
          </a:prstGeom>
          <a:noFill/>
        </p:spPr>
        <p:txBody>
          <a:bodyPr wrap="square" rtlCol="0">
            <a:spAutoFit/>
          </a:bodyPr>
          <a:lstStyle/>
          <a:p>
            <a:r>
              <a:rPr lang="en-US" sz="3200" dirty="0"/>
              <a:t>Let’s solve for </a:t>
            </a:r>
            <a:r>
              <a:rPr lang="en-US" sz="3200" dirty="0" err="1"/>
              <a:t>q</a:t>
            </a:r>
            <a:r>
              <a:rPr lang="en-US" sz="3200" baseline="-25000" dirty="0" err="1"/>
              <a:t>air</a:t>
            </a:r>
            <a:endParaRPr lang="en-US" sz="3200" dirty="0"/>
          </a:p>
        </p:txBody>
      </p:sp>
      <p:sp>
        <p:nvSpPr>
          <p:cNvPr id="23" name="TextBox 22">
            <a:extLst>
              <a:ext uri="{FF2B5EF4-FFF2-40B4-BE49-F238E27FC236}">
                <a16:creationId xmlns:a16="http://schemas.microsoft.com/office/drawing/2014/main" id="{911839C7-BD38-35D3-41C0-C336A639C738}"/>
              </a:ext>
            </a:extLst>
          </p:cNvPr>
          <p:cNvSpPr txBox="1"/>
          <p:nvPr/>
        </p:nvSpPr>
        <p:spPr>
          <a:xfrm>
            <a:off x="3470942" y="2095386"/>
            <a:ext cx="5250116" cy="461665"/>
          </a:xfrm>
          <a:prstGeom prst="rect">
            <a:avLst/>
          </a:prstGeom>
          <a:noFill/>
        </p:spPr>
        <p:txBody>
          <a:bodyPr wrap="square" rtlCol="0">
            <a:spAutoFit/>
          </a:bodyPr>
          <a:lstStyle/>
          <a:p>
            <a:r>
              <a:rPr lang="en-US" sz="2400" dirty="0">
                <a:solidFill>
                  <a:schemeClr val="accent2"/>
                </a:solidFill>
              </a:rPr>
              <a:t>Rate of energy in = rate of energy out </a:t>
            </a:r>
          </a:p>
        </p:txBody>
      </p:sp>
      <p:sp>
        <p:nvSpPr>
          <p:cNvPr id="24" name="TextBox 23">
            <a:extLst>
              <a:ext uri="{FF2B5EF4-FFF2-40B4-BE49-F238E27FC236}">
                <a16:creationId xmlns:a16="http://schemas.microsoft.com/office/drawing/2014/main" id="{D020CC78-0836-4BA2-7C7D-4BCE6DA891DA}"/>
              </a:ext>
            </a:extLst>
          </p:cNvPr>
          <p:cNvSpPr txBox="1"/>
          <p:nvPr/>
        </p:nvSpPr>
        <p:spPr>
          <a:xfrm>
            <a:off x="4697381" y="2531360"/>
            <a:ext cx="2378888" cy="461665"/>
          </a:xfrm>
          <a:prstGeom prst="rect">
            <a:avLst/>
          </a:prstGeom>
          <a:noFill/>
        </p:spPr>
        <p:txBody>
          <a:bodyPr wrap="square" rtlCol="0">
            <a:spAutoFit/>
          </a:bodyPr>
          <a:lstStyle/>
          <a:p>
            <a:r>
              <a:rPr lang="en-US" sz="2400" i="1" dirty="0"/>
              <a:t>q</a:t>
            </a:r>
            <a:r>
              <a:rPr lang="en-US" sz="2400" i="1" baseline="-25000" dirty="0"/>
              <a:t>1 </a:t>
            </a:r>
            <a:r>
              <a:rPr lang="en-US" sz="2400" i="1" dirty="0"/>
              <a:t>= </a:t>
            </a:r>
            <a:r>
              <a:rPr lang="en-US" sz="2400" i="1" dirty="0" err="1"/>
              <a:t>q</a:t>
            </a:r>
            <a:r>
              <a:rPr lang="en-US" sz="2400" i="1" baseline="-25000" dirty="0" err="1"/>
              <a:t>air</a:t>
            </a:r>
            <a:r>
              <a:rPr lang="en-US" sz="2400" i="1" baseline="-25000" dirty="0"/>
              <a:t> </a:t>
            </a:r>
            <a:r>
              <a:rPr lang="en-US" sz="2400" i="1" dirty="0"/>
              <a:t> + q</a:t>
            </a:r>
            <a:r>
              <a:rPr lang="en-US" sz="2400" i="1" baseline="-25000" dirty="0"/>
              <a:t>2</a:t>
            </a:r>
            <a:r>
              <a:rPr lang="en-US" sz="2400" i="1" dirty="0"/>
              <a:t> </a:t>
            </a:r>
          </a:p>
        </p:txBody>
      </p:sp>
      <p:sp>
        <p:nvSpPr>
          <p:cNvPr id="27" name="TextBox 26">
            <a:extLst>
              <a:ext uri="{FF2B5EF4-FFF2-40B4-BE49-F238E27FC236}">
                <a16:creationId xmlns:a16="http://schemas.microsoft.com/office/drawing/2014/main" id="{3CE90A60-C5BE-2A93-29E4-CE8B65F674B3}"/>
              </a:ext>
            </a:extLst>
          </p:cNvPr>
          <p:cNvSpPr txBox="1"/>
          <p:nvPr/>
        </p:nvSpPr>
        <p:spPr>
          <a:xfrm>
            <a:off x="4775968" y="3082320"/>
            <a:ext cx="2378888" cy="461665"/>
          </a:xfrm>
          <a:prstGeom prst="rect">
            <a:avLst/>
          </a:prstGeom>
          <a:noFill/>
        </p:spPr>
        <p:txBody>
          <a:bodyPr wrap="square" rtlCol="0">
            <a:spAutoFit/>
          </a:bodyPr>
          <a:lstStyle/>
          <a:p>
            <a:r>
              <a:rPr lang="en-US" sz="2400" i="1" dirty="0"/>
              <a:t> </a:t>
            </a:r>
            <a:r>
              <a:rPr lang="en-US" sz="2400" i="1" dirty="0" err="1"/>
              <a:t>q</a:t>
            </a:r>
            <a:r>
              <a:rPr lang="en-US" sz="2400" i="1" baseline="-25000" dirty="0" err="1"/>
              <a:t>air</a:t>
            </a:r>
            <a:r>
              <a:rPr lang="en-US" sz="2400" i="1" baseline="-25000" dirty="0"/>
              <a:t> </a:t>
            </a:r>
            <a:r>
              <a:rPr lang="en-US" sz="2400" i="1" dirty="0"/>
              <a:t>= q</a:t>
            </a:r>
            <a:r>
              <a:rPr lang="en-US" sz="2400" i="1" baseline="-25000" dirty="0"/>
              <a:t>1</a:t>
            </a:r>
            <a:r>
              <a:rPr lang="en-US" sz="2400" i="1" dirty="0"/>
              <a:t> - q</a:t>
            </a:r>
            <a:r>
              <a:rPr lang="en-US" sz="2400" i="1" baseline="-25000" dirty="0"/>
              <a:t>2</a:t>
            </a:r>
            <a:r>
              <a:rPr lang="en-US" sz="2400" i="1" dirty="0"/>
              <a:t> </a:t>
            </a:r>
          </a:p>
        </p:txBody>
      </p:sp>
      <p:sp>
        <p:nvSpPr>
          <p:cNvPr id="28" name="TextBox 27">
            <a:extLst>
              <a:ext uri="{FF2B5EF4-FFF2-40B4-BE49-F238E27FC236}">
                <a16:creationId xmlns:a16="http://schemas.microsoft.com/office/drawing/2014/main" id="{50DFEF66-4E56-9282-1CAB-518DB7FF3986}"/>
              </a:ext>
            </a:extLst>
          </p:cNvPr>
          <p:cNvSpPr txBox="1"/>
          <p:nvPr/>
        </p:nvSpPr>
        <p:spPr>
          <a:xfrm>
            <a:off x="4572000" y="3622590"/>
            <a:ext cx="2378888" cy="461665"/>
          </a:xfrm>
          <a:prstGeom prst="rect">
            <a:avLst/>
          </a:prstGeom>
          <a:noFill/>
        </p:spPr>
        <p:txBody>
          <a:bodyPr wrap="square" rtlCol="0">
            <a:spAutoFit/>
          </a:bodyPr>
          <a:lstStyle/>
          <a:p>
            <a:r>
              <a:rPr lang="en-US" sz="2400" i="1" dirty="0"/>
              <a:t> </a:t>
            </a:r>
            <a:r>
              <a:rPr lang="en-US" sz="2400" i="1" dirty="0" err="1"/>
              <a:t>q</a:t>
            </a:r>
            <a:r>
              <a:rPr lang="en-US" sz="2400" i="1" baseline="-25000" dirty="0" err="1"/>
              <a:t>air</a:t>
            </a:r>
            <a:r>
              <a:rPr lang="en-US" sz="2400" i="1" baseline="-25000" dirty="0"/>
              <a:t> </a:t>
            </a:r>
            <a:r>
              <a:rPr lang="en-US" sz="2400" i="1" dirty="0"/>
              <a:t>= - (q</a:t>
            </a:r>
            <a:r>
              <a:rPr lang="en-US" sz="2400" i="1" baseline="-25000" dirty="0"/>
              <a:t>2 </a:t>
            </a:r>
            <a:r>
              <a:rPr lang="en-US" sz="2400" i="1" dirty="0"/>
              <a:t>– q</a:t>
            </a:r>
            <a:r>
              <a:rPr lang="en-US" sz="2400" i="1" baseline="-25000" dirty="0"/>
              <a:t>1</a:t>
            </a:r>
            <a:r>
              <a:rPr lang="en-US" sz="2400" i="1" dirty="0"/>
              <a:t>) </a:t>
            </a:r>
          </a:p>
        </p:txBody>
      </p:sp>
      <p:sp>
        <p:nvSpPr>
          <p:cNvPr id="29" name="TextBox 28">
            <a:extLst>
              <a:ext uri="{FF2B5EF4-FFF2-40B4-BE49-F238E27FC236}">
                <a16:creationId xmlns:a16="http://schemas.microsoft.com/office/drawing/2014/main" id="{8A776E83-63C8-0D92-B6EF-4F8248E3197B}"/>
              </a:ext>
            </a:extLst>
          </p:cNvPr>
          <p:cNvSpPr txBox="1"/>
          <p:nvPr/>
        </p:nvSpPr>
        <p:spPr>
          <a:xfrm>
            <a:off x="4122857" y="4120635"/>
            <a:ext cx="3946286" cy="461665"/>
          </a:xfrm>
          <a:prstGeom prst="rect">
            <a:avLst/>
          </a:prstGeom>
          <a:noFill/>
        </p:spPr>
        <p:txBody>
          <a:bodyPr wrap="square" rtlCol="0">
            <a:spAutoFit/>
          </a:bodyPr>
          <a:lstStyle/>
          <a:p>
            <a:r>
              <a:rPr lang="en-US" sz="2400" i="1" dirty="0"/>
              <a:t> </a:t>
            </a:r>
            <a:r>
              <a:rPr lang="en-US" sz="2400" i="1" dirty="0" err="1"/>
              <a:t>q</a:t>
            </a:r>
            <a:r>
              <a:rPr lang="en-US" sz="2400" i="1" baseline="-25000" dirty="0" err="1"/>
              <a:t>air</a:t>
            </a:r>
            <a:r>
              <a:rPr lang="en-US" sz="2400" i="1" baseline="-25000" dirty="0"/>
              <a:t> </a:t>
            </a:r>
            <a:r>
              <a:rPr lang="en-US" sz="2400" i="1" dirty="0"/>
              <a:t>= - F</a:t>
            </a:r>
            <a:r>
              <a:rPr lang="en-US" sz="2400" i="1" baseline="-25000" dirty="0"/>
              <a:t>T,1</a:t>
            </a:r>
            <a:r>
              <a:rPr lang="en-US" sz="2400" i="1" dirty="0"/>
              <a:t> </a:t>
            </a:r>
            <a:r>
              <a:rPr lang="en-US" sz="2400" i="1" dirty="0" err="1"/>
              <a:t>C</a:t>
            </a:r>
            <a:r>
              <a:rPr lang="en-US" sz="2400" i="1" baseline="-25000" dirty="0" err="1"/>
              <a:t>P,air</a:t>
            </a:r>
            <a:r>
              <a:rPr lang="en-US" sz="2400" i="1" dirty="0"/>
              <a:t> (T</a:t>
            </a:r>
            <a:r>
              <a:rPr lang="en-US" sz="2400" i="1" baseline="-25000" dirty="0"/>
              <a:t>2 </a:t>
            </a:r>
            <a:r>
              <a:rPr lang="en-US" sz="2400" i="1" dirty="0"/>
              <a:t>– T</a:t>
            </a:r>
            <a:r>
              <a:rPr lang="en-US" sz="2400" i="1" baseline="-25000" dirty="0"/>
              <a:t>1</a:t>
            </a:r>
            <a:r>
              <a:rPr lang="en-US" sz="2400" i="1" dirty="0"/>
              <a:t>)</a:t>
            </a:r>
          </a:p>
        </p:txBody>
      </p:sp>
      <p:pic>
        <p:nvPicPr>
          <p:cNvPr id="31" name="Picture 30" descr="A picture containing text&#10;&#10;Description automatically generated">
            <a:extLst>
              <a:ext uri="{FF2B5EF4-FFF2-40B4-BE49-F238E27FC236}">
                <a16:creationId xmlns:a16="http://schemas.microsoft.com/office/drawing/2014/main" id="{7D1D9AF1-68E8-2026-B701-737D8AC3EB43}"/>
              </a:ext>
            </a:extLst>
          </p:cNvPr>
          <p:cNvPicPr>
            <a:picLocks noChangeAspect="1"/>
          </p:cNvPicPr>
          <p:nvPr/>
        </p:nvPicPr>
        <p:blipFill rotWithShape="1">
          <a:blip r:embed="rId3"/>
          <a:srcRect l="10928" t="25381" b="24991"/>
          <a:stretch/>
        </p:blipFill>
        <p:spPr>
          <a:xfrm>
            <a:off x="4697381" y="4800384"/>
            <a:ext cx="7064175" cy="847455"/>
          </a:xfrm>
          <a:prstGeom prst="rect">
            <a:avLst/>
          </a:prstGeom>
        </p:spPr>
      </p:pic>
      <p:sp>
        <p:nvSpPr>
          <p:cNvPr id="37" name="TextBox 36">
            <a:extLst>
              <a:ext uri="{FF2B5EF4-FFF2-40B4-BE49-F238E27FC236}">
                <a16:creationId xmlns:a16="http://schemas.microsoft.com/office/drawing/2014/main" id="{2B2AB153-15F9-8F37-1A5E-96BE2730D9EA}"/>
              </a:ext>
            </a:extLst>
          </p:cNvPr>
          <p:cNvSpPr txBox="1"/>
          <p:nvPr/>
        </p:nvSpPr>
        <p:spPr>
          <a:xfrm>
            <a:off x="3715523" y="4953042"/>
            <a:ext cx="3975104" cy="461665"/>
          </a:xfrm>
          <a:prstGeom prst="rect">
            <a:avLst/>
          </a:prstGeom>
          <a:noFill/>
        </p:spPr>
        <p:txBody>
          <a:bodyPr wrap="square">
            <a:spAutoFit/>
          </a:bodyPr>
          <a:lstStyle/>
          <a:p>
            <a:r>
              <a:rPr lang="en-US" sz="2400" i="1" dirty="0"/>
              <a:t> </a:t>
            </a:r>
            <a:r>
              <a:rPr lang="en-US" sz="2400" i="1" dirty="0" err="1"/>
              <a:t>q</a:t>
            </a:r>
            <a:r>
              <a:rPr lang="en-US" sz="2400" i="1" baseline="-25000" dirty="0" err="1"/>
              <a:t>air</a:t>
            </a:r>
            <a:r>
              <a:rPr lang="en-US" sz="2400" i="1" baseline="-25000" dirty="0"/>
              <a:t> = </a:t>
            </a:r>
            <a:r>
              <a:rPr lang="en-US" sz="2400" i="1" dirty="0"/>
              <a:t>-</a:t>
            </a:r>
            <a:r>
              <a:rPr lang="en-US" sz="2400" i="1" baseline="-25000" dirty="0"/>
              <a:t> </a:t>
            </a:r>
            <a:endParaRPr lang="en-US" sz="2400" i="1" dirty="0"/>
          </a:p>
        </p:txBody>
      </p:sp>
      <p:sp>
        <p:nvSpPr>
          <p:cNvPr id="38" name="TextBox 37">
            <a:extLst>
              <a:ext uri="{FF2B5EF4-FFF2-40B4-BE49-F238E27FC236}">
                <a16:creationId xmlns:a16="http://schemas.microsoft.com/office/drawing/2014/main" id="{3EABF3E4-B4B4-2A23-2F61-B83C555229C4}"/>
              </a:ext>
            </a:extLst>
          </p:cNvPr>
          <p:cNvSpPr txBox="1"/>
          <p:nvPr/>
        </p:nvSpPr>
        <p:spPr>
          <a:xfrm>
            <a:off x="4280197" y="5693064"/>
            <a:ext cx="5341381" cy="523220"/>
          </a:xfrm>
          <a:prstGeom prst="rect">
            <a:avLst/>
          </a:prstGeom>
          <a:noFill/>
        </p:spPr>
        <p:txBody>
          <a:bodyPr wrap="square">
            <a:spAutoFit/>
          </a:bodyPr>
          <a:lstStyle/>
          <a:p>
            <a:r>
              <a:rPr lang="en-US" sz="2800" i="1" dirty="0"/>
              <a:t> </a:t>
            </a:r>
            <a:r>
              <a:rPr lang="en-US" sz="2800" i="1" dirty="0" err="1"/>
              <a:t>q</a:t>
            </a:r>
            <a:r>
              <a:rPr lang="en-US" sz="2800" i="1" baseline="-25000" dirty="0" err="1"/>
              <a:t>air</a:t>
            </a:r>
            <a:r>
              <a:rPr lang="en-US" sz="2800" i="1" baseline="-25000" dirty="0"/>
              <a:t> =  </a:t>
            </a:r>
            <a:endParaRPr lang="en-US" sz="2800" i="1" dirty="0"/>
          </a:p>
        </p:txBody>
      </p:sp>
      <p:pic>
        <p:nvPicPr>
          <p:cNvPr id="40" name="Picture 39">
            <a:extLst>
              <a:ext uri="{FF2B5EF4-FFF2-40B4-BE49-F238E27FC236}">
                <a16:creationId xmlns:a16="http://schemas.microsoft.com/office/drawing/2014/main" id="{7D6765E6-7038-146F-6C34-F7FD1650B12C}"/>
              </a:ext>
            </a:extLst>
          </p:cNvPr>
          <p:cNvPicPr>
            <a:picLocks noChangeAspect="1"/>
          </p:cNvPicPr>
          <p:nvPr/>
        </p:nvPicPr>
        <p:blipFill>
          <a:blip r:embed="rId4"/>
          <a:srcRect l="3284" b="-14637"/>
          <a:stretch/>
        </p:blipFill>
        <p:spPr>
          <a:xfrm>
            <a:off x="5353383" y="5839900"/>
            <a:ext cx="2478197" cy="553419"/>
          </a:xfrm>
          <a:prstGeom prst="rect">
            <a:avLst/>
          </a:prstGeom>
        </p:spPr>
      </p:pic>
      <p:sp>
        <p:nvSpPr>
          <p:cNvPr id="41" name="TextBox 40">
            <a:extLst>
              <a:ext uri="{FF2B5EF4-FFF2-40B4-BE49-F238E27FC236}">
                <a16:creationId xmlns:a16="http://schemas.microsoft.com/office/drawing/2014/main" id="{E0B70745-ABCD-EDC6-724E-98F831CC08C8}"/>
              </a:ext>
            </a:extLst>
          </p:cNvPr>
          <p:cNvSpPr txBox="1"/>
          <p:nvPr/>
        </p:nvSpPr>
        <p:spPr>
          <a:xfrm>
            <a:off x="139700" y="2609761"/>
            <a:ext cx="5301220" cy="400110"/>
          </a:xfrm>
          <a:prstGeom prst="rect">
            <a:avLst/>
          </a:prstGeom>
          <a:noFill/>
        </p:spPr>
        <p:txBody>
          <a:bodyPr wrap="square">
            <a:spAutoFit/>
          </a:bodyPr>
          <a:lstStyle/>
          <a:p>
            <a:r>
              <a:rPr lang="en-US" sz="2000" i="1" dirty="0">
                <a:latin typeface="Georgia" panose="02040502050405020303" pitchFamily="18" charset="0"/>
              </a:rPr>
              <a:t>(1)	Conservation of energy</a:t>
            </a:r>
            <a:endParaRPr lang="en-US" sz="2000" i="1" dirty="0"/>
          </a:p>
        </p:txBody>
      </p:sp>
      <p:sp>
        <p:nvSpPr>
          <p:cNvPr id="42" name="TextBox 41">
            <a:extLst>
              <a:ext uri="{FF2B5EF4-FFF2-40B4-BE49-F238E27FC236}">
                <a16:creationId xmlns:a16="http://schemas.microsoft.com/office/drawing/2014/main" id="{CE5531E7-CB62-2669-0CA4-227103771A0D}"/>
              </a:ext>
            </a:extLst>
          </p:cNvPr>
          <p:cNvSpPr txBox="1"/>
          <p:nvPr/>
        </p:nvSpPr>
        <p:spPr>
          <a:xfrm>
            <a:off x="139700" y="4241737"/>
            <a:ext cx="5213683" cy="400110"/>
          </a:xfrm>
          <a:prstGeom prst="rect">
            <a:avLst/>
          </a:prstGeom>
          <a:noFill/>
        </p:spPr>
        <p:txBody>
          <a:bodyPr wrap="square">
            <a:spAutoFit/>
          </a:bodyPr>
          <a:lstStyle/>
          <a:p>
            <a:r>
              <a:rPr lang="en-US" sz="2000" i="1" dirty="0">
                <a:latin typeface="Georgia" panose="02040502050405020303" pitchFamily="18" charset="0"/>
              </a:rPr>
              <a:t>(2) 	Rate of energy transfer</a:t>
            </a:r>
            <a:endParaRPr lang="en-US" sz="2000" i="1" dirty="0"/>
          </a:p>
        </p:txBody>
      </p:sp>
      <p:sp>
        <p:nvSpPr>
          <p:cNvPr id="43" name="TextBox 42">
            <a:extLst>
              <a:ext uri="{FF2B5EF4-FFF2-40B4-BE49-F238E27FC236}">
                <a16:creationId xmlns:a16="http://schemas.microsoft.com/office/drawing/2014/main" id="{31D4518F-02E8-28FD-1B81-A9656491067B}"/>
              </a:ext>
            </a:extLst>
          </p:cNvPr>
          <p:cNvSpPr txBox="1"/>
          <p:nvPr/>
        </p:nvSpPr>
        <p:spPr>
          <a:xfrm>
            <a:off x="139700" y="5056005"/>
            <a:ext cx="3575823" cy="1015663"/>
          </a:xfrm>
          <a:prstGeom prst="rect">
            <a:avLst/>
          </a:prstGeom>
          <a:noFill/>
        </p:spPr>
        <p:txBody>
          <a:bodyPr wrap="square">
            <a:spAutoFit/>
          </a:bodyPr>
          <a:lstStyle/>
          <a:p>
            <a:r>
              <a:rPr lang="en-US" sz="2000" i="1" dirty="0">
                <a:latin typeface="Georgia" panose="02040502050405020303" pitchFamily="18" charset="0"/>
              </a:rPr>
              <a:t>(3) 	Solving for  </a:t>
            </a:r>
            <a:r>
              <a:rPr lang="en-US" sz="2000" i="1" dirty="0" err="1">
                <a:latin typeface="Georgia" panose="02040502050405020303" pitchFamily="18" charset="0"/>
              </a:rPr>
              <a:t>q</a:t>
            </a:r>
            <a:r>
              <a:rPr lang="en-US" sz="2000" i="1" baseline="-25000" dirty="0" err="1">
                <a:latin typeface="Georgia" panose="02040502050405020303" pitchFamily="18" charset="0"/>
              </a:rPr>
              <a:t>air</a:t>
            </a:r>
            <a:r>
              <a:rPr lang="en-US" sz="2000" i="1" dirty="0">
                <a:latin typeface="Georgia" panose="02040502050405020303" pitchFamily="18" charset="0"/>
              </a:rPr>
              <a:t> 					</a:t>
            </a:r>
            <a:endParaRPr lang="en-US" sz="2000" i="1" dirty="0"/>
          </a:p>
        </p:txBody>
      </p:sp>
      <p:pic>
        <p:nvPicPr>
          <p:cNvPr id="44" name="Picture 43">
            <a:extLst>
              <a:ext uri="{FF2B5EF4-FFF2-40B4-BE49-F238E27FC236}">
                <a16:creationId xmlns:a16="http://schemas.microsoft.com/office/drawing/2014/main" id="{B7CAA296-D05D-B95A-5AE4-84F3C207D3DE}"/>
              </a:ext>
            </a:extLst>
          </p:cNvPr>
          <p:cNvPicPr>
            <a:picLocks noChangeAspect="1"/>
          </p:cNvPicPr>
          <p:nvPr/>
        </p:nvPicPr>
        <p:blipFill>
          <a:blip r:embed="rId5"/>
          <a:stretch>
            <a:fillRect/>
          </a:stretch>
        </p:blipFill>
        <p:spPr>
          <a:xfrm>
            <a:off x="5886825" y="1716148"/>
            <a:ext cx="519153" cy="221279"/>
          </a:xfrm>
          <a:prstGeom prst="rect">
            <a:avLst/>
          </a:prstGeom>
        </p:spPr>
      </p:pic>
    </p:spTree>
    <p:extLst>
      <p:ext uri="{BB962C8B-B14F-4D97-AF65-F5344CB8AC3E}">
        <p14:creationId xmlns:p14="http://schemas.microsoft.com/office/powerpoint/2010/main" val="287820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7" grpId="0"/>
      <p:bldP spid="28" grpId="0"/>
      <p:bldP spid="29" grpId="0"/>
      <p:bldP spid="37" grpId="0"/>
      <p:bldP spid="38"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
            <a:extLst>
              <a:ext uri="{FF2B5EF4-FFF2-40B4-BE49-F238E27FC236}">
                <a16:creationId xmlns:a16="http://schemas.microsoft.com/office/drawing/2014/main" id="{F2986105-9CA1-64C5-DD71-D1086DA40355}"/>
              </a:ext>
            </a:extLst>
          </p:cNvPr>
          <p:cNvGrpSpPr>
            <a:grpSpLocks/>
          </p:cNvGrpSpPr>
          <p:nvPr/>
        </p:nvGrpSpPr>
        <p:grpSpPr bwMode="auto">
          <a:xfrm>
            <a:off x="2471079" y="1231112"/>
            <a:ext cx="2692928" cy="437484"/>
            <a:chOff x="457200" y="2876033"/>
            <a:chExt cx="2844800" cy="246677"/>
          </a:xfrm>
        </p:grpSpPr>
        <p:cxnSp>
          <p:nvCxnSpPr>
            <p:cNvPr id="5" name="Straight Arrow Connector 4">
              <a:extLst>
                <a:ext uri="{FF2B5EF4-FFF2-40B4-BE49-F238E27FC236}">
                  <a16:creationId xmlns:a16="http://schemas.microsoft.com/office/drawing/2014/main" id="{D094F23B-BD5F-7524-FEE7-040B000E87D0}"/>
                </a:ext>
              </a:extLst>
            </p:cNvPr>
            <p:cNvCxnSpPr/>
            <p:nvPr/>
          </p:nvCxnSpPr>
          <p:spPr>
            <a:xfrm>
              <a:off x="457200" y="2988318"/>
              <a:ext cx="28448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Oval 5">
              <a:extLst>
                <a:ext uri="{FF2B5EF4-FFF2-40B4-BE49-F238E27FC236}">
                  <a16:creationId xmlns:a16="http://schemas.microsoft.com/office/drawing/2014/main" id="{7EB7D5D9-88D0-81D8-BE7C-207FD80FDA48}"/>
                </a:ext>
              </a:extLst>
            </p:cNvPr>
            <p:cNvSpPr/>
            <p:nvPr/>
          </p:nvSpPr>
          <p:spPr>
            <a:xfrm>
              <a:off x="1620837" y="2876033"/>
              <a:ext cx="466109" cy="246677"/>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1</a:t>
              </a:r>
            </a:p>
          </p:txBody>
        </p:sp>
      </p:grpSp>
      <p:sp>
        <p:nvSpPr>
          <p:cNvPr id="7" name="TextBox 26">
            <a:extLst>
              <a:ext uri="{FF2B5EF4-FFF2-40B4-BE49-F238E27FC236}">
                <a16:creationId xmlns:a16="http://schemas.microsoft.com/office/drawing/2014/main" id="{AEE8CB85-23B1-57B3-958D-AD09F41C890A}"/>
              </a:ext>
            </a:extLst>
          </p:cNvPr>
          <p:cNvSpPr txBox="1">
            <a:spLocks noChangeArrowheads="1"/>
          </p:cNvSpPr>
          <p:nvPr/>
        </p:nvSpPr>
        <p:spPr bwMode="auto">
          <a:xfrm>
            <a:off x="2639579" y="1668596"/>
            <a:ext cx="23072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Air at </a:t>
            </a:r>
            <a:r>
              <a:rPr lang="en-US" sz="2000" dirty="0">
                <a:latin typeface="Georgia" panose="02040502050405020303" pitchFamily="18" charset="0"/>
              </a:rPr>
              <a:t>90 °F</a:t>
            </a:r>
            <a:endParaRPr lang="en-US" altLang="en-US" sz="2000" dirty="0">
              <a:solidFill>
                <a:schemeClr val="tx1"/>
              </a:solidFill>
              <a:latin typeface="Georgia" panose="02040502050405020303" pitchFamily="18" charset="0"/>
              <a:cs typeface="Calibri" panose="020F0502020204030204" pitchFamily="34" charset="0"/>
            </a:endParaRPr>
          </a:p>
          <a:p>
            <a:pPr algn="ctr" eaLnBrk="1" hangingPunct="1">
              <a:lnSpc>
                <a:spcPct val="100000"/>
              </a:lnSpc>
              <a:spcBef>
                <a:spcPct val="0"/>
              </a:spcBef>
              <a:buFontTx/>
              <a:buNone/>
            </a:pPr>
            <a:r>
              <a:rPr lang="en-US" sz="2000" dirty="0">
                <a:latin typeface="Georgia" panose="02040502050405020303" pitchFamily="18" charset="0"/>
              </a:rPr>
              <a:t>4*10</a:t>
            </a:r>
            <a:r>
              <a:rPr lang="en-US" sz="2000" baseline="30000" dirty="0">
                <a:latin typeface="Georgia" panose="02040502050405020303" pitchFamily="18" charset="0"/>
              </a:rPr>
              <a:t>4</a:t>
            </a:r>
            <a:r>
              <a:rPr lang="en-US" sz="2000" dirty="0">
                <a:latin typeface="Georgia" panose="02040502050405020303" pitchFamily="18" charset="0"/>
              </a:rPr>
              <a:t> m</a:t>
            </a:r>
            <a:r>
              <a:rPr lang="en-US" sz="2000" baseline="30000" dirty="0">
                <a:latin typeface="Georgia" panose="02040502050405020303" pitchFamily="18" charset="0"/>
              </a:rPr>
              <a:t>3</a:t>
            </a:r>
            <a:r>
              <a:rPr lang="en-US" sz="2000" dirty="0">
                <a:latin typeface="Georgia" panose="02040502050405020303" pitchFamily="18" charset="0"/>
              </a:rPr>
              <a:t>/min</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8" name="Rectangle 7">
            <a:extLst>
              <a:ext uri="{FF2B5EF4-FFF2-40B4-BE49-F238E27FC236}">
                <a16:creationId xmlns:a16="http://schemas.microsoft.com/office/drawing/2014/main" id="{BEBC976F-1EBA-1A92-6858-079A3AEC1B2C}"/>
              </a:ext>
            </a:extLst>
          </p:cNvPr>
          <p:cNvSpPr/>
          <p:nvPr/>
        </p:nvSpPr>
        <p:spPr>
          <a:xfrm>
            <a:off x="5164008" y="941776"/>
            <a:ext cx="1841457" cy="895990"/>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9F78B667-115D-E7D5-05FF-40D24690865B}"/>
              </a:ext>
            </a:extLst>
          </p:cNvPr>
          <p:cNvSpPr txBox="1"/>
          <p:nvPr/>
        </p:nvSpPr>
        <p:spPr>
          <a:xfrm>
            <a:off x="5308104" y="1205105"/>
            <a:ext cx="1553264" cy="369332"/>
          </a:xfrm>
          <a:prstGeom prst="rect">
            <a:avLst/>
          </a:prstGeom>
          <a:noFill/>
        </p:spPr>
        <p:txBody>
          <a:bodyPr wrap="square" rtlCol="0" anchor="ctr">
            <a:spAutoFit/>
          </a:bodyPr>
          <a:lstStyle/>
          <a:p>
            <a:pPr algn="ctr"/>
            <a:r>
              <a:rPr lang="en-US" i="1" dirty="0"/>
              <a:t>Cooler</a:t>
            </a:r>
          </a:p>
        </p:txBody>
      </p:sp>
      <p:sp>
        <p:nvSpPr>
          <p:cNvPr id="10" name="TextBox 26">
            <a:extLst>
              <a:ext uri="{FF2B5EF4-FFF2-40B4-BE49-F238E27FC236}">
                <a16:creationId xmlns:a16="http://schemas.microsoft.com/office/drawing/2014/main" id="{A318CF8C-ADDF-9684-0E14-2D5BEEBF5119}"/>
              </a:ext>
            </a:extLst>
          </p:cNvPr>
          <p:cNvSpPr txBox="1">
            <a:spLocks noChangeArrowheads="1"/>
          </p:cNvSpPr>
          <p:nvPr/>
        </p:nvSpPr>
        <p:spPr bwMode="auto">
          <a:xfrm>
            <a:off x="7045901" y="1668596"/>
            <a:ext cx="23072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algn="ct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Air at 68</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a:p>
            <a:pPr algn="ctr" eaLnBrk="1" hangingPunct="1">
              <a:lnSpc>
                <a:spcPct val="100000"/>
              </a:lnSpc>
              <a:spcBef>
                <a:spcPct val="0"/>
              </a:spcBef>
              <a:buFontTx/>
              <a:buNone/>
            </a:pPr>
            <a:r>
              <a:rPr lang="en-US" sz="2000" dirty="0">
                <a:latin typeface="Georgia" panose="02040502050405020303" pitchFamily="18" charset="0"/>
              </a:rPr>
              <a:t>4*10</a:t>
            </a:r>
            <a:r>
              <a:rPr lang="en-US" sz="2000" baseline="30000" dirty="0">
                <a:latin typeface="Georgia" panose="02040502050405020303" pitchFamily="18" charset="0"/>
              </a:rPr>
              <a:t>4</a:t>
            </a:r>
            <a:r>
              <a:rPr lang="en-US" sz="2000" dirty="0">
                <a:latin typeface="Georgia" panose="02040502050405020303" pitchFamily="18" charset="0"/>
              </a:rPr>
              <a:t> m</a:t>
            </a:r>
            <a:r>
              <a:rPr lang="en-US" sz="2000" baseline="30000" dirty="0">
                <a:latin typeface="Georgia" panose="02040502050405020303" pitchFamily="18" charset="0"/>
              </a:rPr>
              <a:t>3</a:t>
            </a:r>
            <a:r>
              <a:rPr lang="en-US" sz="2000" dirty="0">
                <a:latin typeface="Georgia" panose="02040502050405020303" pitchFamily="18" charset="0"/>
              </a:rPr>
              <a:t>/min</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11" name="TextBox 26">
            <a:extLst>
              <a:ext uri="{FF2B5EF4-FFF2-40B4-BE49-F238E27FC236}">
                <a16:creationId xmlns:a16="http://schemas.microsoft.com/office/drawing/2014/main" id="{A7816BBF-6ABB-D82C-AB74-73872E23CC4A}"/>
              </a:ext>
            </a:extLst>
          </p:cNvPr>
          <p:cNvSpPr txBox="1">
            <a:spLocks noChangeArrowheads="1"/>
          </p:cNvSpPr>
          <p:nvPr/>
        </p:nvSpPr>
        <p:spPr bwMode="auto">
          <a:xfrm>
            <a:off x="2715831" y="4944778"/>
            <a:ext cx="1986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Water at 45</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12" name="TextBox 26">
            <a:extLst>
              <a:ext uri="{FF2B5EF4-FFF2-40B4-BE49-F238E27FC236}">
                <a16:creationId xmlns:a16="http://schemas.microsoft.com/office/drawing/2014/main" id="{4759A64A-013F-8B72-5D9F-F0EC1504F48A}"/>
              </a:ext>
            </a:extLst>
          </p:cNvPr>
          <p:cNvSpPr txBox="1">
            <a:spLocks noChangeArrowheads="1"/>
          </p:cNvSpPr>
          <p:nvPr/>
        </p:nvSpPr>
        <p:spPr bwMode="auto">
          <a:xfrm>
            <a:off x="7167434" y="4876457"/>
            <a:ext cx="19764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85000"/>
              </a:lnSpc>
              <a:spcBef>
                <a:spcPts val="1300"/>
              </a:spcBef>
              <a:buFont typeface="Arial" panose="020B0604020202020204" pitchFamily="34" charset="0"/>
              <a:buChar char=" "/>
              <a:defRPr sz="2400">
                <a:solidFill>
                  <a:srgbClr val="262626"/>
                </a:solidFill>
                <a:latin typeface="Calibri Light" panose="020F0302020204030204" pitchFamily="34" charset="0"/>
              </a:defRPr>
            </a:lvl1pPr>
            <a:lvl2pPr marL="742950" indent="-285750">
              <a:lnSpc>
                <a:spcPct val="85000"/>
              </a:lnSpc>
              <a:spcBef>
                <a:spcPts val="600"/>
              </a:spcBef>
              <a:buFont typeface="Arial" panose="020B0604020202020204" pitchFamily="34" charset="0"/>
              <a:buChar char=" "/>
              <a:defRPr sz="2400">
                <a:solidFill>
                  <a:srgbClr val="262626"/>
                </a:solidFill>
                <a:latin typeface="Calibri Light" panose="020F0302020204030204" pitchFamily="34" charset="0"/>
              </a:defRPr>
            </a:lvl2pPr>
            <a:lvl3pPr marL="1143000" indent="-228600">
              <a:lnSpc>
                <a:spcPct val="85000"/>
              </a:lnSpc>
              <a:spcBef>
                <a:spcPts val="600"/>
              </a:spcBef>
              <a:buFont typeface="Arial" panose="020B0604020202020204" pitchFamily="34" charset="0"/>
              <a:buChar char=" "/>
              <a:defRPr sz="2000" i="1">
                <a:solidFill>
                  <a:srgbClr val="262626"/>
                </a:solidFill>
                <a:latin typeface="Calibri Light" panose="020F0302020204030204" pitchFamily="34" charset="0"/>
              </a:defRPr>
            </a:lvl3pPr>
            <a:lvl4pPr marL="16002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4pPr>
            <a:lvl5pPr marL="2057400" indent="-228600">
              <a:lnSpc>
                <a:spcPct val="85000"/>
              </a:lnSpc>
              <a:spcBef>
                <a:spcPts val="600"/>
              </a:spcBef>
              <a:buFont typeface="Arial" panose="020B0604020202020204" pitchFamily="34" charset="0"/>
              <a:buChar char=" "/>
              <a:defRPr>
                <a:solidFill>
                  <a:srgbClr val="262626"/>
                </a:solidFill>
                <a:latin typeface="Calibri Light" panose="020F0302020204030204" pitchFamily="34" charset="0"/>
              </a:defRPr>
            </a:lvl5pPr>
            <a:lvl6pPr marL="25146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6pPr>
            <a:lvl7pPr marL="29718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7pPr>
            <a:lvl8pPr marL="34290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8pPr>
            <a:lvl9pPr marL="3886200" indent="-228600" defTabSz="457200" eaLnBrk="0" fontAlgn="base" hangingPunct="0">
              <a:lnSpc>
                <a:spcPct val="85000"/>
              </a:lnSpc>
              <a:spcBef>
                <a:spcPts val="600"/>
              </a:spcBef>
              <a:spcAft>
                <a:spcPct val="0"/>
              </a:spcAft>
              <a:buFont typeface="Arial" panose="020B0604020202020204" pitchFamily="34" charset="0"/>
              <a:buChar char=" "/>
              <a:defRPr>
                <a:solidFill>
                  <a:srgbClr val="262626"/>
                </a:solidFill>
                <a:latin typeface="Calibri Light" panose="020F0302020204030204" pitchFamily="34" charset="0"/>
              </a:defRPr>
            </a:lvl9pPr>
          </a:lstStyle>
          <a:p>
            <a:pPr eaLnBrk="1" hangingPunct="1">
              <a:lnSpc>
                <a:spcPct val="100000"/>
              </a:lnSpc>
              <a:spcBef>
                <a:spcPct val="0"/>
              </a:spcBef>
              <a:buFontTx/>
              <a:buNone/>
            </a:pPr>
            <a:r>
              <a:rPr lang="en-US" altLang="en-US" sz="2000" dirty="0">
                <a:solidFill>
                  <a:schemeClr val="tx1"/>
                </a:solidFill>
                <a:latin typeface="Georgia" panose="02040502050405020303" pitchFamily="18" charset="0"/>
                <a:cs typeface="Calibri" panose="020F0502020204030204" pitchFamily="34" charset="0"/>
              </a:rPr>
              <a:t>Water at 60</a:t>
            </a:r>
            <a:r>
              <a:rPr lang="en-US" sz="2000" dirty="0">
                <a:latin typeface="Georgia" panose="02040502050405020303" pitchFamily="18" charset="0"/>
              </a:rPr>
              <a:t> °F</a:t>
            </a:r>
            <a:endParaRPr lang="en-US" altLang="en-US" sz="2000" dirty="0">
              <a:solidFill>
                <a:schemeClr val="tx1"/>
              </a:solidFill>
              <a:latin typeface="Georgia" panose="02040502050405020303" pitchFamily="18" charset="0"/>
              <a:cs typeface="Calibri" panose="020F0502020204030204" pitchFamily="34" charset="0"/>
            </a:endParaRPr>
          </a:p>
        </p:txBody>
      </p:sp>
      <p:sp>
        <p:nvSpPr>
          <p:cNvPr id="13" name="TextBox 12">
            <a:extLst>
              <a:ext uri="{FF2B5EF4-FFF2-40B4-BE49-F238E27FC236}">
                <a16:creationId xmlns:a16="http://schemas.microsoft.com/office/drawing/2014/main" id="{7C645A4C-5BCF-0233-F110-3437798100D7}"/>
              </a:ext>
            </a:extLst>
          </p:cNvPr>
          <p:cNvSpPr txBox="1"/>
          <p:nvPr/>
        </p:nvSpPr>
        <p:spPr>
          <a:xfrm>
            <a:off x="2968169" y="5345263"/>
            <a:ext cx="1741837" cy="369332"/>
          </a:xfrm>
          <a:prstGeom prst="rect">
            <a:avLst/>
          </a:prstGeom>
          <a:noFill/>
        </p:spPr>
        <p:txBody>
          <a:bodyPr wrap="square">
            <a:spAutoFit/>
          </a:bodyPr>
          <a:lstStyle/>
          <a:p>
            <a:pPr eaLnBrk="1" hangingPunct="1">
              <a:lnSpc>
                <a:spcPct val="100000"/>
              </a:lnSpc>
              <a:spcBef>
                <a:spcPct val="0"/>
              </a:spcBef>
              <a:buFontTx/>
              <a:buNone/>
            </a:pP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sp>
        <p:nvSpPr>
          <p:cNvPr id="14" name="TextBox 13">
            <a:extLst>
              <a:ext uri="{FF2B5EF4-FFF2-40B4-BE49-F238E27FC236}">
                <a16:creationId xmlns:a16="http://schemas.microsoft.com/office/drawing/2014/main" id="{0D2BEC54-2CAF-F932-18A3-3BA0A5810D12}"/>
              </a:ext>
            </a:extLst>
          </p:cNvPr>
          <p:cNvSpPr txBox="1"/>
          <p:nvPr/>
        </p:nvSpPr>
        <p:spPr>
          <a:xfrm>
            <a:off x="7505347" y="5344888"/>
            <a:ext cx="1741837" cy="369332"/>
          </a:xfrm>
          <a:prstGeom prst="rect">
            <a:avLst/>
          </a:prstGeom>
          <a:noFill/>
        </p:spPr>
        <p:txBody>
          <a:bodyPr wrap="square">
            <a:spAutoFit/>
          </a:bodyPr>
          <a:lstStyle/>
          <a:p>
            <a:pPr eaLnBrk="1" hangingPunct="1">
              <a:lnSpc>
                <a:spcPct val="100000"/>
              </a:lnSpc>
              <a:spcBef>
                <a:spcPct val="0"/>
              </a:spcBef>
              <a:buFontTx/>
              <a:buNone/>
            </a:pPr>
            <a:r>
              <a:rPr lang="en-US" sz="1800" i="1" dirty="0">
                <a:solidFill>
                  <a:schemeClr val="accent1"/>
                </a:solidFill>
                <a:latin typeface="Georgia" panose="02040502050405020303" pitchFamily="18" charset="0"/>
              </a:rPr>
              <a:t>? gal/min</a:t>
            </a:r>
            <a:endParaRPr lang="en-US" altLang="en-US" sz="1800" i="1" dirty="0">
              <a:solidFill>
                <a:schemeClr val="accent1"/>
              </a:solidFill>
              <a:latin typeface="Georgia" panose="02040502050405020303" pitchFamily="18" charset="0"/>
              <a:cs typeface="Calibri" panose="020F0502020204030204" pitchFamily="34" charset="0"/>
            </a:endParaRPr>
          </a:p>
        </p:txBody>
      </p:sp>
      <p:grpSp>
        <p:nvGrpSpPr>
          <p:cNvPr id="15" name="Group 14">
            <a:extLst>
              <a:ext uri="{FF2B5EF4-FFF2-40B4-BE49-F238E27FC236}">
                <a16:creationId xmlns:a16="http://schemas.microsoft.com/office/drawing/2014/main" id="{FA700E3B-CAED-56A0-AFD5-3C0503AC0002}"/>
              </a:ext>
            </a:extLst>
          </p:cNvPr>
          <p:cNvGrpSpPr/>
          <p:nvPr/>
        </p:nvGrpSpPr>
        <p:grpSpPr>
          <a:xfrm>
            <a:off x="7005464" y="1211509"/>
            <a:ext cx="2388128" cy="437484"/>
            <a:chOff x="7731973" y="1061902"/>
            <a:chExt cx="2388128" cy="437484"/>
          </a:xfrm>
        </p:grpSpPr>
        <p:cxnSp>
          <p:nvCxnSpPr>
            <p:cNvPr id="16" name="Straight Arrow Connector 15">
              <a:extLst>
                <a:ext uri="{FF2B5EF4-FFF2-40B4-BE49-F238E27FC236}">
                  <a16:creationId xmlns:a16="http://schemas.microsoft.com/office/drawing/2014/main" id="{CAA2D89C-F8AE-ED3C-4965-82DE7C88E60A}"/>
                </a:ext>
              </a:extLst>
            </p:cNvPr>
            <p:cNvCxnSpPr>
              <a:cxnSpLocks/>
            </p:cNvCxnSpPr>
            <p:nvPr/>
          </p:nvCxnSpPr>
          <p:spPr bwMode="auto">
            <a:xfrm>
              <a:off x="7731973" y="1264736"/>
              <a:ext cx="2388128"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4410B1BA-CF76-0312-C204-7C46116193A1}"/>
                </a:ext>
              </a:extLst>
            </p:cNvPr>
            <p:cNvSpPr/>
            <p:nvPr/>
          </p:nvSpPr>
          <p:spPr bwMode="auto">
            <a:xfrm>
              <a:off x="8661550" y="1061902"/>
              <a:ext cx="441225" cy="437484"/>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2</a:t>
              </a:r>
            </a:p>
          </p:txBody>
        </p:sp>
      </p:grpSp>
      <p:grpSp>
        <p:nvGrpSpPr>
          <p:cNvPr id="18" name="Group 11">
            <a:extLst>
              <a:ext uri="{FF2B5EF4-FFF2-40B4-BE49-F238E27FC236}">
                <a16:creationId xmlns:a16="http://schemas.microsoft.com/office/drawing/2014/main" id="{F7296CC7-40C2-B9CF-2BB2-7D963EAE1055}"/>
              </a:ext>
            </a:extLst>
          </p:cNvPr>
          <p:cNvGrpSpPr>
            <a:grpSpLocks/>
          </p:cNvGrpSpPr>
          <p:nvPr/>
        </p:nvGrpSpPr>
        <p:grpSpPr bwMode="auto">
          <a:xfrm>
            <a:off x="2430641" y="4469858"/>
            <a:ext cx="2692928" cy="437484"/>
            <a:chOff x="457200" y="2876033"/>
            <a:chExt cx="2844800" cy="246677"/>
          </a:xfrm>
        </p:grpSpPr>
        <p:cxnSp>
          <p:nvCxnSpPr>
            <p:cNvPr id="19" name="Straight Arrow Connector 18">
              <a:extLst>
                <a:ext uri="{FF2B5EF4-FFF2-40B4-BE49-F238E27FC236}">
                  <a16:creationId xmlns:a16="http://schemas.microsoft.com/office/drawing/2014/main" id="{41C2E654-A0F0-A923-558B-0EF849EF5288}"/>
                </a:ext>
              </a:extLst>
            </p:cNvPr>
            <p:cNvCxnSpPr/>
            <p:nvPr/>
          </p:nvCxnSpPr>
          <p:spPr>
            <a:xfrm>
              <a:off x="457200" y="2988318"/>
              <a:ext cx="2844800"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Oval 19">
              <a:extLst>
                <a:ext uri="{FF2B5EF4-FFF2-40B4-BE49-F238E27FC236}">
                  <a16:creationId xmlns:a16="http://schemas.microsoft.com/office/drawing/2014/main" id="{C68BE058-3864-9EFB-31AB-A3EAA6DF9AEF}"/>
                </a:ext>
              </a:extLst>
            </p:cNvPr>
            <p:cNvSpPr/>
            <p:nvPr/>
          </p:nvSpPr>
          <p:spPr>
            <a:xfrm>
              <a:off x="1620837" y="2876033"/>
              <a:ext cx="466109" cy="246677"/>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3</a:t>
              </a:r>
            </a:p>
          </p:txBody>
        </p:sp>
      </p:grpSp>
      <p:sp>
        <p:nvSpPr>
          <p:cNvPr id="21" name="Rectangle 20">
            <a:extLst>
              <a:ext uri="{FF2B5EF4-FFF2-40B4-BE49-F238E27FC236}">
                <a16:creationId xmlns:a16="http://schemas.microsoft.com/office/drawing/2014/main" id="{2D7338BA-1081-84B3-6587-CE440906ACC1}"/>
              </a:ext>
            </a:extLst>
          </p:cNvPr>
          <p:cNvSpPr/>
          <p:nvPr/>
        </p:nvSpPr>
        <p:spPr>
          <a:xfrm>
            <a:off x="5123570" y="4180522"/>
            <a:ext cx="1841457" cy="895990"/>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endParaRPr lang="en-US" altLang="en-US">
              <a:solidFill>
                <a:srgbClr val="FFFFFF"/>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940A6D54-E69C-DEA4-DC96-020905CFE6B8}"/>
              </a:ext>
            </a:extLst>
          </p:cNvPr>
          <p:cNvSpPr txBox="1"/>
          <p:nvPr/>
        </p:nvSpPr>
        <p:spPr>
          <a:xfrm>
            <a:off x="5267666" y="4443851"/>
            <a:ext cx="1553264" cy="369332"/>
          </a:xfrm>
          <a:prstGeom prst="rect">
            <a:avLst/>
          </a:prstGeom>
          <a:noFill/>
        </p:spPr>
        <p:txBody>
          <a:bodyPr wrap="square" rtlCol="0" anchor="ctr">
            <a:spAutoFit/>
          </a:bodyPr>
          <a:lstStyle/>
          <a:p>
            <a:pPr algn="ctr"/>
            <a:r>
              <a:rPr lang="en-US" i="1" dirty="0"/>
              <a:t>Heater</a:t>
            </a:r>
          </a:p>
        </p:txBody>
      </p:sp>
      <p:grpSp>
        <p:nvGrpSpPr>
          <p:cNvPr id="23" name="Group 22">
            <a:extLst>
              <a:ext uri="{FF2B5EF4-FFF2-40B4-BE49-F238E27FC236}">
                <a16:creationId xmlns:a16="http://schemas.microsoft.com/office/drawing/2014/main" id="{98495094-569B-72FC-4389-27F102CB7506}"/>
              </a:ext>
            </a:extLst>
          </p:cNvPr>
          <p:cNvGrpSpPr/>
          <p:nvPr/>
        </p:nvGrpSpPr>
        <p:grpSpPr>
          <a:xfrm>
            <a:off x="6934461" y="4398657"/>
            <a:ext cx="2388128" cy="437484"/>
            <a:chOff x="7731973" y="1061902"/>
            <a:chExt cx="2388128" cy="437484"/>
          </a:xfrm>
        </p:grpSpPr>
        <p:cxnSp>
          <p:nvCxnSpPr>
            <p:cNvPr id="24" name="Straight Arrow Connector 23">
              <a:extLst>
                <a:ext uri="{FF2B5EF4-FFF2-40B4-BE49-F238E27FC236}">
                  <a16:creationId xmlns:a16="http://schemas.microsoft.com/office/drawing/2014/main" id="{C14CE868-2A30-ECF3-EA81-5739167FEF3E}"/>
                </a:ext>
              </a:extLst>
            </p:cNvPr>
            <p:cNvCxnSpPr>
              <a:cxnSpLocks/>
            </p:cNvCxnSpPr>
            <p:nvPr/>
          </p:nvCxnSpPr>
          <p:spPr bwMode="auto">
            <a:xfrm>
              <a:off x="7731973" y="1264736"/>
              <a:ext cx="2388128"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Oval 24">
              <a:extLst>
                <a:ext uri="{FF2B5EF4-FFF2-40B4-BE49-F238E27FC236}">
                  <a16:creationId xmlns:a16="http://schemas.microsoft.com/office/drawing/2014/main" id="{6BBB63ED-8300-A4FB-3E76-AA2C2EB01D51}"/>
                </a:ext>
              </a:extLst>
            </p:cNvPr>
            <p:cNvSpPr/>
            <p:nvPr/>
          </p:nvSpPr>
          <p:spPr bwMode="auto">
            <a:xfrm>
              <a:off x="8661550" y="1061902"/>
              <a:ext cx="441225" cy="437484"/>
            </a:xfrm>
            <a:prstGeom prst="ellipse">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n-US" altLang="en-US" dirty="0">
                  <a:latin typeface="Calibri" panose="020F0502020204030204" pitchFamily="34" charset="0"/>
                  <a:cs typeface="Calibri" panose="020F0502020204030204" pitchFamily="34" charset="0"/>
                </a:rPr>
                <a:t>4</a:t>
              </a:r>
            </a:p>
          </p:txBody>
        </p:sp>
      </p:grpSp>
      <p:grpSp>
        <p:nvGrpSpPr>
          <p:cNvPr id="26" name="Group 2">
            <a:extLst>
              <a:ext uri="{FF2B5EF4-FFF2-40B4-BE49-F238E27FC236}">
                <a16:creationId xmlns:a16="http://schemas.microsoft.com/office/drawing/2014/main" id="{D0CE0813-9E21-D6FC-649D-F557DD292EF6}"/>
              </a:ext>
            </a:extLst>
          </p:cNvPr>
          <p:cNvGrpSpPr>
            <a:grpSpLocks/>
          </p:cNvGrpSpPr>
          <p:nvPr/>
        </p:nvGrpSpPr>
        <p:grpSpPr bwMode="auto">
          <a:xfrm>
            <a:off x="5973535" y="1837766"/>
            <a:ext cx="122466" cy="2342756"/>
            <a:chOff x="6696075" y="3072466"/>
            <a:chExt cx="138113" cy="1629709"/>
          </a:xfrm>
        </p:grpSpPr>
        <p:sp>
          <p:nvSpPr>
            <p:cNvPr id="27" name="Freeform 203">
              <a:extLst>
                <a:ext uri="{FF2B5EF4-FFF2-40B4-BE49-F238E27FC236}">
                  <a16:creationId xmlns:a16="http://schemas.microsoft.com/office/drawing/2014/main" id="{F8BD1D01-6407-1E5F-8512-A77F4C90D0E7}"/>
                </a:ext>
              </a:extLst>
            </p:cNvPr>
            <p:cNvSpPr>
              <a:spLocks/>
            </p:cNvSpPr>
            <p:nvPr/>
          </p:nvSpPr>
          <p:spPr bwMode="auto">
            <a:xfrm rot="16200000" flipH="1">
              <a:off x="6057310" y="3743926"/>
              <a:ext cx="1416295" cy="73376"/>
            </a:xfrm>
            <a:custGeom>
              <a:avLst/>
              <a:gdLst>
                <a:gd name="T0" fmla="*/ 2147483646 w 893"/>
                <a:gd name="T1" fmla="*/ 2147483646 h 60"/>
                <a:gd name="T2" fmla="*/ 2147483646 w 893"/>
                <a:gd name="T3" fmla="*/ 2147483646 h 60"/>
                <a:gd name="T4" fmla="*/ 2147483646 w 893"/>
                <a:gd name="T5" fmla="*/ 2147483646 h 60"/>
                <a:gd name="T6" fmla="*/ 2147483646 w 893"/>
                <a:gd name="T7" fmla="*/ 2147483646 h 60"/>
                <a:gd name="T8" fmla="*/ 2147483646 w 893"/>
                <a:gd name="T9" fmla="*/ 0 h 60"/>
                <a:gd name="T10" fmla="*/ 2147483646 w 893"/>
                <a:gd name="T11" fmla="*/ 2147483646 h 60"/>
                <a:gd name="T12" fmla="*/ 2147483646 w 893"/>
                <a:gd name="T13" fmla="*/ 2147483646 h 60"/>
                <a:gd name="T14" fmla="*/ 2147483646 w 893"/>
                <a:gd name="T15" fmla="*/ 2147483646 h 60"/>
                <a:gd name="T16" fmla="*/ 2147483646 w 893"/>
                <a:gd name="T17" fmla="*/ 2147483646 h 60"/>
                <a:gd name="T18" fmla="*/ 2147483646 w 893"/>
                <a:gd name="T19" fmla="*/ 2147483646 h 60"/>
                <a:gd name="T20" fmla="*/ 2147483646 w 893"/>
                <a:gd name="T21" fmla="*/ 2147483646 h 60"/>
                <a:gd name="T22" fmla="*/ 2147483646 w 893"/>
                <a:gd name="T23" fmla="*/ 2147483646 h 60"/>
                <a:gd name="T24" fmla="*/ 2147483646 w 893"/>
                <a:gd name="T25" fmla="*/ 2147483646 h 60"/>
                <a:gd name="T26" fmla="*/ 2147483646 w 893"/>
                <a:gd name="T27" fmla="*/ 2147483646 h 60"/>
                <a:gd name="T28" fmla="*/ 2147483646 w 893"/>
                <a:gd name="T29" fmla="*/ 2147483646 h 60"/>
                <a:gd name="T30" fmla="*/ 2147483646 w 893"/>
                <a:gd name="T31" fmla="*/ 2147483646 h 60"/>
                <a:gd name="T32" fmla="*/ 2147483646 w 893"/>
                <a:gd name="T33" fmla="*/ 2147483646 h 60"/>
                <a:gd name="T34" fmla="*/ 2147483646 w 893"/>
                <a:gd name="T35" fmla="*/ 0 h 60"/>
                <a:gd name="T36" fmla="*/ 2147483646 w 893"/>
                <a:gd name="T37" fmla="*/ 2147483646 h 60"/>
                <a:gd name="T38" fmla="*/ 2147483646 w 893"/>
                <a:gd name="T39" fmla="*/ 2147483646 h 60"/>
                <a:gd name="T40" fmla="*/ 2147483646 w 893"/>
                <a:gd name="T41" fmla="*/ 2147483646 h 60"/>
                <a:gd name="T42" fmla="*/ 2147483646 w 893"/>
                <a:gd name="T43" fmla="*/ 2147483646 h 60"/>
                <a:gd name="T44" fmla="*/ 2147483646 w 893"/>
                <a:gd name="T45" fmla="*/ 2147483646 h 60"/>
                <a:gd name="T46" fmla="*/ 2147483646 w 893"/>
                <a:gd name="T47" fmla="*/ 0 h 60"/>
                <a:gd name="T48" fmla="*/ 2147483646 w 893"/>
                <a:gd name="T49" fmla="*/ 2147483646 h 60"/>
                <a:gd name="T50" fmla="*/ 2147483646 w 893"/>
                <a:gd name="T51" fmla="*/ 2147483646 h 60"/>
                <a:gd name="T52" fmla="*/ 2147483646 w 893"/>
                <a:gd name="T53" fmla="*/ 2147483646 h 60"/>
                <a:gd name="T54" fmla="*/ 2147483646 w 893"/>
                <a:gd name="T55" fmla="*/ 2147483646 h 60"/>
                <a:gd name="T56" fmla="*/ 2147483646 w 893"/>
                <a:gd name="T57" fmla="*/ 2147483646 h 60"/>
                <a:gd name="T58" fmla="*/ 2147483646 w 893"/>
                <a:gd name="T59" fmla="*/ 2147483646 h 60"/>
                <a:gd name="T60" fmla="*/ 2147483646 w 893"/>
                <a:gd name="T61" fmla="*/ 2147483646 h 60"/>
                <a:gd name="T62" fmla="*/ 2147483646 w 893"/>
                <a:gd name="T63" fmla="*/ 2147483646 h 60"/>
                <a:gd name="T64" fmla="*/ 2147483646 w 893"/>
                <a:gd name="T65" fmla="*/ 2147483646 h 60"/>
                <a:gd name="T66" fmla="*/ 2147483646 w 893"/>
                <a:gd name="T67" fmla="*/ 2147483646 h 60"/>
                <a:gd name="T68" fmla="*/ 2147483646 w 893"/>
                <a:gd name="T69" fmla="*/ 2147483646 h 60"/>
                <a:gd name="T70" fmla="*/ 2147483646 w 893"/>
                <a:gd name="T71" fmla="*/ 2147483646 h 60"/>
                <a:gd name="T72" fmla="*/ 2147483646 w 893"/>
                <a:gd name="T73" fmla="*/ 0 h 60"/>
                <a:gd name="T74" fmla="*/ 2147483646 w 893"/>
                <a:gd name="T75" fmla="*/ 2147483646 h 60"/>
                <a:gd name="T76" fmla="*/ 2147483646 w 893"/>
                <a:gd name="T77" fmla="*/ 2147483646 h 60"/>
                <a:gd name="T78" fmla="*/ 2147483646 w 893"/>
                <a:gd name="T79" fmla="*/ 2147483646 h 60"/>
                <a:gd name="T80" fmla="*/ 2147483646 w 893"/>
                <a:gd name="T81" fmla="*/ 2147483646 h 60"/>
                <a:gd name="T82" fmla="*/ 2147483646 w 893"/>
                <a:gd name="T83" fmla="*/ 2147483646 h 60"/>
                <a:gd name="T84" fmla="*/ 2147483646 w 893"/>
                <a:gd name="T85" fmla="*/ 2147483646 h 60"/>
                <a:gd name="T86" fmla="*/ 2147483646 w 893"/>
                <a:gd name="T87" fmla="*/ 2147483646 h 60"/>
                <a:gd name="T88" fmla="*/ 2147483646 w 893"/>
                <a:gd name="T89" fmla="*/ 2147483646 h 60"/>
                <a:gd name="T90" fmla="*/ 2147483646 w 893"/>
                <a:gd name="T91" fmla="*/ 2147483646 h 60"/>
                <a:gd name="T92" fmla="*/ 2147483646 w 893"/>
                <a:gd name="T93" fmla="*/ 2147483646 h 60"/>
                <a:gd name="T94" fmla="*/ 2147483646 w 893"/>
                <a:gd name="T95" fmla="*/ 2147483646 h 60"/>
                <a:gd name="T96" fmla="*/ 2147483646 w 893"/>
                <a:gd name="T97" fmla="*/ 2147483646 h 60"/>
                <a:gd name="T98" fmla="*/ 2147483646 w 893"/>
                <a:gd name="T99" fmla="*/ 0 h 60"/>
                <a:gd name="T100" fmla="*/ 2147483646 w 893"/>
                <a:gd name="T101" fmla="*/ 2147483646 h 60"/>
                <a:gd name="T102" fmla="*/ 2147483646 w 893"/>
                <a:gd name="T103" fmla="*/ 2147483646 h 60"/>
                <a:gd name="T104" fmla="*/ 2147483646 w 893"/>
                <a:gd name="T105" fmla="*/ 2147483646 h 60"/>
                <a:gd name="T106" fmla="*/ 2147483646 w 893"/>
                <a:gd name="T107" fmla="*/ 2147483646 h 60"/>
                <a:gd name="T108" fmla="*/ 2147483646 w 893"/>
                <a:gd name="T109" fmla="*/ 2147483646 h 60"/>
                <a:gd name="T110" fmla="*/ 2147483646 w 893"/>
                <a:gd name="T111" fmla="*/ 0 h 60"/>
                <a:gd name="T112" fmla="*/ 2147483646 w 893"/>
                <a:gd name="T113" fmla="*/ 2147483646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3"/>
                <a:gd name="T172" fmla="*/ 0 h 60"/>
                <a:gd name="T173" fmla="*/ 893 w 893"/>
                <a:gd name="T174" fmla="*/ 60 h 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3" h="60">
                  <a:moveTo>
                    <a:pt x="0" y="30"/>
                  </a:moveTo>
                  <a:lnTo>
                    <a:pt x="4" y="37"/>
                  </a:lnTo>
                  <a:lnTo>
                    <a:pt x="8" y="43"/>
                  </a:lnTo>
                  <a:lnTo>
                    <a:pt x="11" y="48"/>
                  </a:lnTo>
                  <a:lnTo>
                    <a:pt x="14" y="52"/>
                  </a:lnTo>
                  <a:lnTo>
                    <a:pt x="17" y="55"/>
                  </a:lnTo>
                  <a:lnTo>
                    <a:pt x="20" y="58"/>
                  </a:lnTo>
                  <a:lnTo>
                    <a:pt x="22" y="59"/>
                  </a:lnTo>
                  <a:lnTo>
                    <a:pt x="25" y="60"/>
                  </a:lnTo>
                  <a:lnTo>
                    <a:pt x="27" y="59"/>
                  </a:lnTo>
                  <a:lnTo>
                    <a:pt x="30" y="58"/>
                  </a:lnTo>
                  <a:lnTo>
                    <a:pt x="33" y="55"/>
                  </a:lnTo>
                  <a:lnTo>
                    <a:pt x="36" y="52"/>
                  </a:lnTo>
                  <a:lnTo>
                    <a:pt x="39" y="48"/>
                  </a:lnTo>
                  <a:lnTo>
                    <a:pt x="42" y="43"/>
                  </a:lnTo>
                  <a:lnTo>
                    <a:pt x="46" y="37"/>
                  </a:lnTo>
                  <a:lnTo>
                    <a:pt x="50" y="30"/>
                  </a:lnTo>
                  <a:lnTo>
                    <a:pt x="54" y="23"/>
                  </a:lnTo>
                  <a:lnTo>
                    <a:pt x="57" y="17"/>
                  </a:lnTo>
                  <a:lnTo>
                    <a:pt x="61" y="11"/>
                  </a:lnTo>
                  <a:lnTo>
                    <a:pt x="64" y="7"/>
                  </a:lnTo>
                  <a:lnTo>
                    <a:pt x="67" y="4"/>
                  </a:lnTo>
                  <a:lnTo>
                    <a:pt x="69" y="2"/>
                  </a:lnTo>
                  <a:lnTo>
                    <a:pt x="72" y="0"/>
                  </a:lnTo>
                  <a:lnTo>
                    <a:pt x="74" y="0"/>
                  </a:lnTo>
                  <a:lnTo>
                    <a:pt x="77" y="0"/>
                  </a:lnTo>
                  <a:lnTo>
                    <a:pt x="80" y="2"/>
                  </a:lnTo>
                  <a:lnTo>
                    <a:pt x="82" y="4"/>
                  </a:lnTo>
                  <a:lnTo>
                    <a:pt x="85" y="7"/>
                  </a:lnTo>
                  <a:lnTo>
                    <a:pt x="88" y="11"/>
                  </a:lnTo>
                  <a:lnTo>
                    <a:pt x="92" y="17"/>
                  </a:lnTo>
                  <a:lnTo>
                    <a:pt x="95" y="23"/>
                  </a:lnTo>
                  <a:lnTo>
                    <a:pt x="99" y="30"/>
                  </a:lnTo>
                  <a:lnTo>
                    <a:pt x="103" y="37"/>
                  </a:lnTo>
                  <a:lnTo>
                    <a:pt x="107" y="43"/>
                  </a:lnTo>
                  <a:lnTo>
                    <a:pt x="110" y="48"/>
                  </a:lnTo>
                  <a:lnTo>
                    <a:pt x="113" y="52"/>
                  </a:lnTo>
                  <a:lnTo>
                    <a:pt x="116" y="55"/>
                  </a:lnTo>
                  <a:lnTo>
                    <a:pt x="119" y="58"/>
                  </a:lnTo>
                  <a:lnTo>
                    <a:pt x="122" y="59"/>
                  </a:lnTo>
                  <a:lnTo>
                    <a:pt x="124" y="60"/>
                  </a:lnTo>
                  <a:lnTo>
                    <a:pt x="127" y="59"/>
                  </a:lnTo>
                  <a:lnTo>
                    <a:pt x="129" y="58"/>
                  </a:lnTo>
                  <a:lnTo>
                    <a:pt x="132" y="55"/>
                  </a:lnTo>
                  <a:lnTo>
                    <a:pt x="135" y="52"/>
                  </a:lnTo>
                  <a:lnTo>
                    <a:pt x="138" y="48"/>
                  </a:lnTo>
                  <a:lnTo>
                    <a:pt x="141" y="43"/>
                  </a:lnTo>
                  <a:lnTo>
                    <a:pt x="145" y="37"/>
                  </a:lnTo>
                  <a:lnTo>
                    <a:pt x="149" y="30"/>
                  </a:lnTo>
                  <a:lnTo>
                    <a:pt x="153" y="23"/>
                  </a:lnTo>
                  <a:lnTo>
                    <a:pt x="157" y="17"/>
                  </a:lnTo>
                  <a:lnTo>
                    <a:pt x="160" y="11"/>
                  </a:lnTo>
                  <a:lnTo>
                    <a:pt x="163" y="7"/>
                  </a:lnTo>
                  <a:lnTo>
                    <a:pt x="166" y="4"/>
                  </a:lnTo>
                  <a:lnTo>
                    <a:pt x="169" y="2"/>
                  </a:lnTo>
                  <a:lnTo>
                    <a:pt x="171" y="0"/>
                  </a:lnTo>
                  <a:lnTo>
                    <a:pt x="174" y="0"/>
                  </a:lnTo>
                  <a:lnTo>
                    <a:pt x="176" y="0"/>
                  </a:lnTo>
                  <a:lnTo>
                    <a:pt x="179" y="2"/>
                  </a:lnTo>
                  <a:lnTo>
                    <a:pt x="182" y="4"/>
                  </a:lnTo>
                  <a:lnTo>
                    <a:pt x="184" y="7"/>
                  </a:lnTo>
                  <a:lnTo>
                    <a:pt x="188" y="11"/>
                  </a:lnTo>
                  <a:lnTo>
                    <a:pt x="191" y="17"/>
                  </a:lnTo>
                  <a:lnTo>
                    <a:pt x="195" y="23"/>
                  </a:lnTo>
                  <a:lnTo>
                    <a:pt x="199" y="30"/>
                  </a:lnTo>
                  <a:lnTo>
                    <a:pt x="203" y="37"/>
                  </a:lnTo>
                  <a:lnTo>
                    <a:pt x="206" y="43"/>
                  </a:lnTo>
                  <a:lnTo>
                    <a:pt x="209" y="48"/>
                  </a:lnTo>
                  <a:lnTo>
                    <a:pt x="213" y="52"/>
                  </a:lnTo>
                  <a:lnTo>
                    <a:pt x="215" y="55"/>
                  </a:lnTo>
                  <a:lnTo>
                    <a:pt x="218" y="58"/>
                  </a:lnTo>
                  <a:lnTo>
                    <a:pt x="221" y="59"/>
                  </a:lnTo>
                  <a:lnTo>
                    <a:pt x="223" y="60"/>
                  </a:lnTo>
                  <a:lnTo>
                    <a:pt x="226" y="59"/>
                  </a:lnTo>
                  <a:lnTo>
                    <a:pt x="229" y="58"/>
                  </a:lnTo>
                  <a:lnTo>
                    <a:pt x="231" y="55"/>
                  </a:lnTo>
                  <a:lnTo>
                    <a:pt x="234" y="52"/>
                  </a:lnTo>
                  <a:lnTo>
                    <a:pt x="237" y="48"/>
                  </a:lnTo>
                  <a:lnTo>
                    <a:pt x="241" y="43"/>
                  </a:lnTo>
                  <a:lnTo>
                    <a:pt x="244" y="37"/>
                  </a:lnTo>
                  <a:lnTo>
                    <a:pt x="248" y="30"/>
                  </a:lnTo>
                  <a:lnTo>
                    <a:pt x="252" y="23"/>
                  </a:lnTo>
                  <a:lnTo>
                    <a:pt x="256" y="17"/>
                  </a:lnTo>
                  <a:lnTo>
                    <a:pt x="259" y="11"/>
                  </a:lnTo>
                  <a:lnTo>
                    <a:pt x="262" y="7"/>
                  </a:lnTo>
                  <a:lnTo>
                    <a:pt x="265" y="4"/>
                  </a:lnTo>
                  <a:lnTo>
                    <a:pt x="268" y="2"/>
                  </a:lnTo>
                  <a:lnTo>
                    <a:pt x="270" y="0"/>
                  </a:lnTo>
                  <a:lnTo>
                    <a:pt x="273" y="0"/>
                  </a:lnTo>
                  <a:lnTo>
                    <a:pt x="276" y="0"/>
                  </a:lnTo>
                  <a:lnTo>
                    <a:pt x="278" y="2"/>
                  </a:lnTo>
                  <a:lnTo>
                    <a:pt x="281" y="4"/>
                  </a:lnTo>
                  <a:lnTo>
                    <a:pt x="284" y="7"/>
                  </a:lnTo>
                  <a:lnTo>
                    <a:pt x="287" y="11"/>
                  </a:lnTo>
                  <a:lnTo>
                    <a:pt x="290" y="17"/>
                  </a:lnTo>
                  <a:lnTo>
                    <a:pt x="294" y="23"/>
                  </a:lnTo>
                  <a:lnTo>
                    <a:pt x="298" y="30"/>
                  </a:lnTo>
                  <a:lnTo>
                    <a:pt x="302" y="37"/>
                  </a:lnTo>
                  <a:lnTo>
                    <a:pt x="305" y="43"/>
                  </a:lnTo>
                  <a:lnTo>
                    <a:pt x="309" y="48"/>
                  </a:lnTo>
                  <a:lnTo>
                    <a:pt x="312" y="52"/>
                  </a:lnTo>
                  <a:lnTo>
                    <a:pt x="315" y="55"/>
                  </a:lnTo>
                  <a:lnTo>
                    <a:pt x="317" y="58"/>
                  </a:lnTo>
                  <a:lnTo>
                    <a:pt x="320" y="59"/>
                  </a:lnTo>
                  <a:lnTo>
                    <a:pt x="323" y="60"/>
                  </a:lnTo>
                  <a:lnTo>
                    <a:pt x="325" y="59"/>
                  </a:lnTo>
                  <a:lnTo>
                    <a:pt x="328" y="58"/>
                  </a:lnTo>
                  <a:lnTo>
                    <a:pt x="330" y="55"/>
                  </a:lnTo>
                  <a:lnTo>
                    <a:pt x="333" y="52"/>
                  </a:lnTo>
                  <a:lnTo>
                    <a:pt x="336" y="48"/>
                  </a:lnTo>
                  <a:lnTo>
                    <a:pt x="340" y="43"/>
                  </a:lnTo>
                  <a:lnTo>
                    <a:pt x="343" y="37"/>
                  </a:lnTo>
                  <a:lnTo>
                    <a:pt x="347" y="30"/>
                  </a:lnTo>
                  <a:lnTo>
                    <a:pt x="351" y="23"/>
                  </a:lnTo>
                  <a:lnTo>
                    <a:pt x="355" y="17"/>
                  </a:lnTo>
                  <a:lnTo>
                    <a:pt x="358" y="11"/>
                  </a:lnTo>
                  <a:lnTo>
                    <a:pt x="361" y="7"/>
                  </a:lnTo>
                  <a:lnTo>
                    <a:pt x="364" y="4"/>
                  </a:lnTo>
                  <a:lnTo>
                    <a:pt x="367" y="2"/>
                  </a:lnTo>
                  <a:lnTo>
                    <a:pt x="370" y="0"/>
                  </a:lnTo>
                  <a:lnTo>
                    <a:pt x="372" y="0"/>
                  </a:lnTo>
                  <a:lnTo>
                    <a:pt x="375" y="0"/>
                  </a:lnTo>
                  <a:lnTo>
                    <a:pt x="377" y="2"/>
                  </a:lnTo>
                  <a:lnTo>
                    <a:pt x="380" y="4"/>
                  </a:lnTo>
                  <a:lnTo>
                    <a:pt x="383" y="7"/>
                  </a:lnTo>
                  <a:lnTo>
                    <a:pt x="386" y="11"/>
                  </a:lnTo>
                  <a:lnTo>
                    <a:pt x="389" y="17"/>
                  </a:lnTo>
                  <a:lnTo>
                    <a:pt x="393" y="23"/>
                  </a:lnTo>
                  <a:lnTo>
                    <a:pt x="397" y="30"/>
                  </a:lnTo>
                  <a:lnTo>
                    <a:pt x="401" y="37"/>
                  </a:lnTo>
                  <a:lnTo>
                    <a:pt x="405" y="43"/>
                  </a:lnTo>
                  <a:lnTo>
                    <a:pt x="408" y="48"/>
                  </a:lnTo>
                  <a:lnTo>
                    <a:pt x="411" y="52"/>
                  </a:lnTo>
                  <a:lnTo>
                    <a:pt x="414" y="55"/>
                  </a:lnTo>
                  <a:lnTo>
                    <a:pt x="417" y="58"/>
                  </a:lnTo>
                  <a:lnTo>
                    <a:pt x="419" y="59"/>
                  </a:lnTo>
                  <a:lnTo>
                    <a:pt x="422" y="60"/>
                  </a:lnTo>
                  <a:lnTo>
                    <a:pt x="424" y="59"/>
                  </a:lnTo>
                  <a:lnTo>
                    <a:pt x="427" y="58"/>
                  </a:lnTo>
                  <a:lnTo>
                    <a:pt x="430" y="55"/>
                  </a:lnTo>
                  <a:lnTo>
                    <a:pt x="433" y="52"/>
                  </a:lnTo>
                  <a:lnTo>
                    <a:pt x="436" y="48"/>
                  </a:lnTo>
                  <a:lnTo>
                    <a:pt x="439" y="43"/>
                  </a:lnTo>
                  <a:lnTo>
                    <a:pt x="443" y="37"/>
                  </a:lnTo>
                  <a:lnTo>
                    <a:pt x="447" y="30"/>
                  </a:lnTo>
                  <a:lnTo>
                    <a:pt x="451" y="23"/>
                  </a:lnTo>
                  <a:lnTo>
                    <a:pt x="454" y="17"/>
                  </a:lnTo>
                  <a:lnTo>
                    <a:pt x="458" y="11"/>
                  </a:lnTo>
                  <a:lnTo>
                    <a:pt x="461" y="7"/>
                  </a:lnTo>
                  <a:lnTo>
                    <a:pt x="464" y="4"/>
                  </a:lnTo>
                  <a:lnTo>
                    <a:pt x="466" y="2"/>
                  </a:lnTo>
                  <a:lnTo>
                    <a:pt x="469" y="0"/>
                  </a:lnTo>
                  <a:lnTo>
                    <a:pt x="471" y="0"/>
                  </a:lnTo>
                  <a:lnTo>
                    <a:pt x="474" y="0"/>
                  </a:lnTo>
                  <a:lnTo>
                    <a:pt x="477" y="2"/>
                  </a:lnTo>
                  <a:lnTo>
                    <a:pt x="479" y="4"/>
                  </a:lnTo>
                  <a:lnTo>
                    <a:pt x="482" y="7"/>
                  </a:lnTo>
                  <a:lnTo>
                    <a:pt x="485" y="11"/>
                  </a:lnTo>
                  <a:lnTo>
                    <a:pt x="489" y="17"/>
                  </a:lnTo>
                  <a:lnTo>
                    <a:pt x="492" y="23"/>
                  </a:lnTo>
                  <a:lnTo>
                    <a:pt x="496" y="30"/>
                  </a:lnTo>
                  <a:lnTo>
                    <a:pt x="500" y="37"/>
                  </a:lnTo>
                  <a:lnTo>
                    <a:pt x="504" y="43"/>
                  </a:lnTo>
                  <a:lnTo>
                    <a:pt x="507" y="48"/>
                  </a:lnTo>
                  <a:lnTo>
                    <a:pt x="510" y="52"/>
                  </a:lnTo>
                  <a:lnTo>
                    <a:pt x="513" y="55"/>
                  </a:lnTo>
                  <a:lnTo>
                    <a:pt x="516" y="58"/>
                  </a:lnTo>
                  <a:lnTo>
                    <a:pt x="519" y="59"/>
                  </a:lnTo>
                  <a:lnTo>
                    <a:pt x="521" y="60"/>
                  </a:lnTo>
                  <a:lnTo>
                    <a:pt x="524" y="59"/>
                  </a:lnTo>
                  <a:lnTo>
                    <a:pt x="526" y="58"/>
                  </a:lnTo>
                  <a:lnTo>
                    <a:pt x="529" y="55"/>
                  </a:lnTo>
                  <a:lnTo>
                    <a:pt x="532" y="52"/>
                  </a:lnTo>
                  <a:lnTo>
                    <a:pt x="535" y="48"/>
                  </a:lnTo>
                  <a:lnTo>
                    <a:pt x="538" y="43"/>
                  </a:lnTo>
                  <a:lnTo>
                    <a:pt x="542" y="37"/>
                  </a:lnTo>
                  <a:lnTo>
                    <a:pt x="546" y="30"/>
                  </a:lnTo>
                  <a:lnTo>
                    <a:pt x="550" y="23"/>
                  </a:lnTo>
                  <a:lnTo>
                    <a:pt x="554" y="17"/>
                  </a:lnTo>
                  <a:lnTo>
                    <a:pt x="557" y="11"/>
                  </a:lnTo>
                  <a:lnTo>
                    <a:pt x="560" y="7"/>
                  </a:lnTo>
                  <a:lnTo>
                    <a:pt x="563" y="4"/>
                  </a:lnTo>
                  <a:lnTo>
                    <a:pt x="566" y="2"/>
                  </a:lnTo>
                  <a:lnTo>
                    <a:pt x="568" y="0"/>
                  </a:lnTo>
                  <a:lnTo>
                    <a:pt x="571" y="0"/>
                  </a:lnTo>
                  <a:lnTo>
                    <a:pt x="573" y="0"/>
                  </a:lnTo>
                  <a:lnTo>
                    <a:pt x="576" y="2"/>
                  </a:lnTo>
                  <a:lnTo>
                    <a:pt x="579" y="4"/>
                  </a:lnTo>
                  <a:lnTo>
                    <a:pt x="582" y="7"/>
                  </a:lnTo>
                  <a:lnTo>
                    <a:pt x="585" y="11"/>
                  </a:lnTo>
                  <a:lnTo>
                    <a:pt x="588" y="17"/>
                  </a:lnTo>
                  <a:lnTo>
                    <a:pt x="592" y="23"/>
                  </a:lnTo>
                  <a:lnTo>
                    <a:pt x="596" y="30"/>
                  </a:lnTo>
                  <a:lnTo>
                    <a:pt x="600" y="37"/>
                  </a:lnTo>
                  <a:lnTo>
                    <a:pt x="603" y="43"/>
                  </a:lnTo>
                  <a:lnTo>
                    <a:pt x="607" y="48"/>
                  </a:lnTo>
                  <a:lnTo>
                    <a:pt x="610" y="52"/>
                  </a:lnTo>
                  <a:lnTo>
                    <a:pt x="612" y="55"/>
                  </a:lnTo>
                  <a:lnTo>
                    <a:pt x="615" y="58"/>
                  </a:lnTo>
                  <a:lnTo>
                    <a:pt x="618" y="59"/>
                  </a:lnTo>
                  <a:lnTo>
                    <a:pt x="620" y="60"/>
                  </a:lnTo>
                  <a:lnTo>
                    <a:pt x="623" y="59"/>
                  </a:lnTo>
                  <a:lnTo>
                    <a:pt x="626" y="58"/>
                  </a:lnTo>
                  <a:lnTo>
                    <a:pt x="628" y="55"/>
                  </a:lnTo>
                  <a:lnTo>
                    <a:pt x="631" y="52"/>
                  </a:lnTo>
                  <a:lnTo>
                    <a:pt x="634" y="48"/>
                  </a:lnTo>
                  <a:lnTo>
                    <a:pt x="638" y="43"/>
                  </a:lnTo>
                  <a:lnTo>
                    <a:pt x="641" y="37"/>
                  </a:lnTo>
                  <a:lnTo>
                    <a:pt x="645" y="30"/>
                  </a:lnTo>
                  <a:lnTo>
                    <a:pt x="649" y="23"/>
                  </a:lnTo>
                  <a:lnTo>
                    <a:pt x="653" y="17"/>
                  </a:lnTo>
                  <a:lnTo>
                    <a:pt x="656" y="11"/>
                  </a:lnTo>
                  <a:lnTo>
                    <a:pt x="659" y="7"/>
                  </a:lnTo>
                  <a:lnTo>
                    <a:pt x="662" y="4"/>
                  </a:lnTo>
                  <a:lnTo>
                    <a:pt x="665" y="2"/>
                  </a:lnTo>
                  <a:lnTo>
                    <a:pt x="667" y="0"/>
                  </a:lnTo>
                  <a:lnTo>
                    <a:pt x="670" y="0"/>
                  </a:lnTo>
                  <a:lnTo>
                    <a:pt x="673" y="0"/>
                  </a:lnTo>
                  <a:lnTo>
                    <a:pt x="675" y="2"/>
                  </a:lnTo>
                  <a:lnTo>
                    <a:pt x="678" y="4"/>
                  </a:lnTo>
                  <a:lnTo>
                    <a:pt x="681" y="7"/>
                  </a:lnTo>
                  <a:lnTo>
                    <a:pt x="684" y="11"/>
                  </a:lnTo>
                  <a:lnTo>
                    <a:pt x="687" y="17"/>
                  </a:lnTo>
                  <a:lnTo>
                    <a:pt x="691" y="23"/>
                  </a:lnTo>
                  <a:lnTo>
                    <a:pt x="695" y="30"/>
                  </a:lnTo>
                  <a:lnTo>
                    <a:pt x="699" y="37"/>
                  </a:lnTo>
                  <a:lnTo>
                    <a:pt x="702" y="43"/>
                  </a:lnTo>
                  <a:lnTo>
                    <a:pt x="706" y="48"/>
                  </a:lnTo>
                  <a:lnTo>
                    <a:pt x="709" y="52"/>
                  </a:lnTo>
                  <a:lnTo>
                    <a:pt x="712" y="55"/>
                  </a:lnTo>
                  <a:lnTo>
                    <a:pt x="714" y="58"/>
                  </a:lnTo>
                  <a:lnTo>
                    <a:pt x="717" y="59"/>
                  </a:lnTo>
                  <a:lnTo>
                    <a:pt x="720" y="60"/>
                  </a:lnTo>
                  <a:lnTo>
                    <a:pt x="722" y="59"/>
                  </a:lnTo>
                  <a:lnTo>
                    <a:pt x="725" y="58"/>
                  </a:lnTo>
                  <a:lnTo>
                    <a:pt x="728" y="55"/>
                  </a:lnTo>
                  <a:lnTo>
                    <a:pt x="730" y="52"/>
                  </a:lnTo>
                  <a:lnTo>
                    <a:pt x="733" y="48"/>
                  </a:lnTo>
                  <a:lnTo>
                    <a:pt x="737" y="43"/>
                  </a:lnTo>
                  <a:lnTo>
                    <a:pt x="740" y="37"/>
                  </a:lnTo>
                  <a:lnTo>
                    <a:pt x="744" y="30"/>
                  </a:lnTo>
                  <a:lnTo>
                    <a:pt x="748" y="23"/>
                  </a:lnTo>
                  <a:lnTo>
                    <a:pt x="752" y="17"/>
                  </a:lnTo>
                  <a:lnTo>
                    <a:pt x="755" y="11"/>
                  </a:lnTo>
                  <a:lnTo>
                    <a:pt x="758" y="7"/>
                  </a:lnTo>
                  <a:lnTo>
                    <a:pt x="761" y="4"/>
                  </a:lnTo>
                  <a:lnTo>
                    <a:pt x="764" y="2"/>
                  </a:lnTo>
                  <a:lnTo>
                    <a:pt x="767" y="0"/>
                  </a:lnTo>
                  <a:lnTo>
                    <a:pt x="769" y="0"/>
                  </a:lnTo>
                  <a:lnTo>
                    <a:pt x="772" y="0"/>
                  </a:lnTo>
                  <a:lnTo>
                    <a:pt x="774" y="2"/>
                  </a:lnTo>
                  <a:lnTo>
                    <a:pt x="777" y="4"/>
                  </a:lnTo>
                  <a:lnTo>
                    <a:pt x="780" y="7"/>
                  </a:lnTo>
                  <a:lnTo>
                    <a:pt x="783" y="11"/>
                  </a:lnTo>
                  <a:lnTo>
                    <a:pt x="786" y="17"/>
                  </a:lnTo>
                  <a:lnTo>
                    <a:pt x="790" y="23"/>
                  </a:lnTo>
                  <a:lnTo>
                    <a:pt x="794" y="30"/>
                  </a:lnTo>
                  <a:lnTo>
                    <a:pt x="798" y="37"/>
                  </a:lnTo>
                  <a:lnTo>
                    <a:pt x="802" y="43"/>
                  </a:lnTo>
                  <a:lnTo>
                    <a:pt x="805" y="48"/>
                  </a:lnTo>
                  <a:lnTo>
                    <a:pt x="808" y="52"/>
                  </a:lnTo>
                  <a:lnTo>
                    <a:pt x="811" y="55"/>
                  </a:lnTo>
                  <a:lnTo>
                    <a:pt x="814" y="58"/>
                  </a:lnTo>
                  <a:lnTo>
                    <a:pt x="816" y="59"/>
                  </a:lnTo>
                  <a:lnTo>
                    <a:pt x="819" y="60"/>
                  </a:lnTo>
                  <a:lnTo>
                    <a:pt x="821" y="59"/>
                  </a:lnTo>
                  <a:lnTo>
                    <a:pt x="824" y="58"/>
                  </a:lnTo>
                  <a:lnTo>
                    <a:pt x="827" y="55"/>
                  </a:lnTo>
                  <a:lnTo>
                    <a:pt x="830" y="52"/>
                  </a:lnTo>
                  <a:lnTo>
                    <a:pt x="833" y="48"/>
                  </a:lnTo>
                  <a:lnTo>
                    <a:pt x="836" y="43"/>
                  </a:lnTo>
                  <a:lnTo>
                    <a:pt x="840" y="37"/>
                  </a:lnTo>
                  <a:lnTo>
                    <a:pt x="844" y="30"/>
                  </a:lnTo>
                  <a:lnTo>
                    <a:pt x="848" y="23"/>
                  </a:lnTo>
                  <a:lnTo>
                    <a:pt x="851" y="17"/>
                  </a:lnTo>
                  <a:lnTo>
                    <a:pt x="855" y="11"/>
                  </a:lnTo>
                  <a:lnTo>
                    <a:pt x="858" y="7"/>
                  </a:lnTo>
                  <a:lnTo>
                    <a:pt x="861" y="4"/>
                  </a:lnTo>
                  <a:lnTo>
                    <a:pt x="863" y="2"/>
                  </a:lnTo>
                  <a:lnTo>
                    <a:pt x="866" y="0"/>
                  </a:lnTo>
                  <a:lnTo>
                    <a:pt x="869" y="0"/>
                  </a:lnTo>
                  <a:lnTo>
                    <a:pt x="871" y="0"/>
                  </a:lnTo>
                  <a:lnTo>
                    <a:pt x="874" y="2"/>
                  </a:lnTo>
                  <a:lnTo>
                    <a:pt x="876" y="4"/>
                  </a:lnTo>
                  <a:lnTo>
                    <a:pt x="879" y="7"/>
                  </a:lnTo>
                  <a:lnTo>
                    <a:pt x="882" y="11"/>
                  </a:lnTo>
                  <a:lnTo>
                    <a:pt x="886" y="17"/>
                  </a:lnTo>
                  <a:lnTo>
                    <a:pt x="889" y="23"/>
                  </a:lnTo>
                  <a:lnTo>
                    <a:pt x="893" y="30"/>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8" name="Freeform 201">
              <a:extLst>
                <a:ext uri="{FF2B5EF4-FFF2-40B4-BE49-F238E27FC236}">
                  <a16:creationId xmlns:a16="http://schemas.microsoft.com/office/drawing/2014/main" id="{290C0D0E-A333-7505-F7E0-A8BF688625E2}"/>
                </a:ext>
              </a:extLst>
            </p:cNvPr>
            <p:cNvSpPr>
              <a:spLocks/>
            </p:cNvSpPr>
            <p:nvPr/>
          </p:nvSpPr>
          <p:spPr bwMode="auto">
            <a:xfrm>
              <a:off x="6696075" y="4473575"/>
              <a:ext cx="138113" cy="228600"/>
            </a:xfrm>
            <a:custGeom>
              <a:avLst/>
              <a:gdLst>
                <a:gd name="T0" fmla="*/ 2147483646 w 142"/>
                <a:gd name="T1" fmla="*/ 2147483646 h 236"/>
                <a:gd name="T2" fmla="*/ 0 w 142"/>
                <a:gd name="T3" fmla="*/ 0 h 236"/>
                <a:gd name="T4" fmla="*/ 2147483646 w 142"/>
                <a:gd name="T5" fmla="*/ 2147483646 h 236"/>
                <a:gd name="T6" fmla="*/ 2147483646 w 142"/>
                <a:gd name="T7" fmla="*/ 0 h 236"/>
                <a:gd name="T8" fmla="*/ 2147483646 w 142"/>
                <a:gd name="T9" fmla="*/ 2147483646 h 236"/>
                <a:gd name="T10" fmla="*/ 0 60000 65536"/>
                <a:gd name="T11" fmla="*/ 0 60000 65536"/>
                <a:gd name="T12" fmla="*/ 0 60000 65536"/>
                <a:gd name="T13" fmla="*/ 0 60000 65536"/>
                <a:gd name="T14" fmla="*/ 0 60000 65536"/>
                <a:gd name="T15" fmla="*/ 0 w 142"/>
                <a:gd name="T16" fmla="*/ 0 h 236"/>
                <a:gd name="T17" fmla="*/ 142 w 142"/>
                <a:gd name="T18" fmla="*/ 236 h 236"/>
              </a:gdLst>
              <a:ahLst/>
              <a:cxnLst>
                <a:cxn ang="T10">
                  <a:pos x="T0" y="T1"/>
                </a:cxn>
                <a:cxn ang="T11">
                  <a:pos x="T2" y="T3"/>
                </a:cxn>
                <a:cxn ang="T12">
                  <a:pos x="T4" y="T5"/>
                </a:cxn>
                <a:cxn ang="T13">
                  <a:pos x="T6" y="T7"/>
                </a:cxn>
                <a:cxn ang="T14">
                  <a:pos x="T8" y="T9"/>
                </a:cxn>
              </a:cxnLst>
              <a:rect l="T15" t="T16" r="T17" b="T18"/>
              <a:pathLst>
                <a:path w="142" h="236">
                  <a:moveTo>
                    <a:pt x="71" y="236"/>
                  </a:moveTo>
                  <a:lnTo>
                    <a:pt x="0" y="0"/>
                  </a:lnTo>
                  <a:lnTo>
                    <a:pt x="71" y="46"/>
                  </a:lnTo>
                  <a:lnTo>
                    <a:pt x="142" y="0"/>
                  </a:lnTo>
                  <a:lnTo>
                    <a:pt x="71" y="236"/>
                  </a:lnTo>
                  <a:close/>
                </a:path>
              </a:pathLst>
            </a:custGeom>
            <a:solidFill>
              <a:schemeClr val="tx1"/>
            </a:solidFill>
            <a:ln w="19050">
              <a:solidFill>
                <a:schemeClr val="tx1"/>
              </a:solidFill>
              <a:round/>
              <a:headEnd/>
              <a:tailEnd/>
            </a:ln>
          </p:spPr>
          <p:txBody>
            <a:bodyPr/>
            <a:lstStyle/>
            <a:p>
              <a:endParaRPr lang="en-US"/>
            </a:p>
          </p:txBody>
        </p:sp>
      </p:grpSp>
      <p:sp>
        <p:nvSpPr>
          <p:cNvPr id="29" name="Rectangle 28">
            <a:extLst>
              <a:ext uri="{FF2B5EF4-FFF2-40B4-BE49-F238E27FC236}">
                <a16:creationId xmlns:a16="http://schemas.microsoft.com/office/drawing/2014/main" id="{6ABA8D8E-FDCD-BBEA-BCA8-D0A3D1618173}"/>
              </a:ext>
            </a:extLst>
          </p:cNvPr>
          <p:cNvSpPr/>
          <p:nvPr/>
        </p:nvSpPr>
        <p:spPr>
          <a:xfrm>
            <a:off x="4588378" y="3741750"/>
            <a:ext cx="2692928" cy="1633409"/>
          </a:xfrm>
          <a:prstGeom prst="rect">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A9D4C6C-1E27-1B72-0BFB-09EAB80AF34A}"/>
              </a:ext>
            </a:extLst>
          </p:cNvPr>
          <p:cNvSpPr txBox="1"/>
          <p:nvPr/>
        </p:nvSpPr>
        <p:spPr>
          <a:xfrm>
            <a:off x="4054256" y="5607731"/>
            <a:ext cx="4322009" cy="369332"/>
          </a:xfrm>
          <a:prstGeom prst="rect">
            <a:avLst/>
          </a:prstGeom>
          <a:noFill/>
        </p:spPr>
        <p:txBody>
          <a:bodyPr wrap="square" rtlCol="0">
            <a:spAutoFit/>
          </a:bodyPr>
          <a:lstStyle/>
          <a:p>
            <a:r>
              <a:rPr lang="en-US" dirty="0">
                <a:solidFill>
                  <a:schemeClr val="accent6"/>
                </a:solidFill>
              </a:rPr>
              <a:t>Energy balance arround the heater </a:t>
            </a:r>
          </a:p>
        </p:txBody>
      </p:sp>
      <p:sp>
        <p:nvSpPr>
          <p:cNvPr id="31" name="TextBox 30">
            <a:extLst>
              <a:ext uri="{FF2B5EF4-FFF2-40B4-BE49-F238E27FC236}">
                <a16:creationId xmlns:a16="http://schemas.microsoft.com/office/drawing/2014/main" id="{0254F1F5-BC0C-F85B-8F23-BFF5CE75B6B7}"/>
              </a:ext>
            </a:extLst>
          </p:cNvPr>
          <p:cNvSpPr txBox="1"/>
          <p:nvPr/>
        </p:nvSpPr>
        <p:spPr>
          <a:xfrm>
            <a:off x="6063666" y="2948921"/>
            <a:ext cx="1595403" cy="461665"/>
          </a:xfrm>
          <a:prstGeom prst="rect">
            <a:avLst/>
          </a:prstGeom>
          <a:noFill/>
        </p:spPr>
        <p:txBody>
          <a:bodyPr wrap="square" rtlCol="0">
            <a:spAutoFit/>
          </a:bodyPr>
          <a:lstStyle/>
          <a:p>
            <a:r>
              <a:rPr lang="en-US" sz="2400" b="1" i="1" dirty="0" err="1"/>
              <a:t>q</a:t>
            </a:r>
            <a:r>
              <a:rPr lang="en-US" sz="2400" b="1" i="1" baseline="-25000" dirty="0" err="1"/>
              <a:t>air</a:t>
            </a:r>
            <a:r>
              <a:rPr lang="en-US" sz="2400" baseline="-25000" dirty="0"/>
              <a:t> </a:t>
            </a:r>
            <a:endParaRPr lang="en-US" sz="2400" dirty="0"/>
          </a:p>
        </p:txBody>
      </p:sp>
      <p:sp>
        <p:nvSpPr>
          <p:cNvPr id="2" name="TextBox 1">
            <a:extLst>
              <a:ext uri="{FF2B5EF4-FFF2-40B4-BE49-F238E27FC236}">
                <a16:creationId xmlns:a16="http://schemas.microsoft.com/office/drawing/2014/main" id="{F2B29E2E-507B-0268-EB97-E500788C4073}"/>
              </a:ext>
            </a:extLst>
          </p:cNvPr>
          <p:cNvSpPr txBox="1"/>
          <p:nvPr/>
        </p:nvSpPr>
        <p:spPr>
          <a:xfrm>
            <a:off x="139700" y="101600"/>
            <a:ext cx="7924800" cy="584775"/>
          </a:xfrm>
          <a:prstGeom prst="rect">
            <a:avLst/>
          </a:prstGeom>
          <a:noFill/>
        </p:spPr>
        <p:txBody>
          <a:bodyPr wrap="square" rtlCol="0">
            <a:spAutoFit/>
          </a:bodyPr>
          <a:lstStyle/>
          <a:p>
            <a:r>
              <a:rPr lang="en-US" sz="3200" dirty="0"/>
              <a:t>Now let's look at side that’s warming</a:t>
            </a:r>
          </a:p>
        </p:txBody>
      </p:sp>
    </p:spTree>
    <p:extLst>
      <p:ext uri="{BB962C8B-B14F-4D97-AF65-F5344CB8AC3E}">
        <p14:creationId xmlns:p14="http://schemas.microsoft.com/office/powerpoint/2010/main" val="262159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46B4AA8C-AC48-41ED-6C33-E8DE447FA3F1}"/>
              </a:ext>
            </a:extLst>
          </p:cNvPr>
          <p:cNvPicPr>
            <a:picLocks noChangeAspect="1"/>
          </p:cNvPicPr>
          <p:nvPr/>
        </p:nvPicPr>
        <p:blipFill>
          <a:blip r:embed="rId3"/>
          <a:stretch>
            <a:fillRect/>
          </a:stretch>
        </p:blipFill>
        <p:spPr>
          <a:xfrm>
            <a:off x="7586478" y="79585"/>
            <a:ext cx="4285150" cy="2526622"/>
          </a:xfrm>
          <a:prstGeom prst="rect">
            <a:avLst/>
          </a:prstGeom>
        </p:spPr>
      </p:pic>
      <p:sp>
        <p:nvSpPr>
          <p:cNvPr id="24" name="TextBox 23">
            <a:extLst>
              <a:ext uri="{FF2B5EF4-FFF2-40B4-BE49-F238E27FC236}">
                <a16:creationId xmlns:a16="http://schemas.microsoft.com/office/drawing/2014/main" id="{EF2C0986-2B58-3322-258D-37C3495EB8ED}"/>
              </a:ext>
            </a:extLst>
          </p:cNvPr>
          <p:cNvSpPr txBox="1"/>
          <p:nvPr/>
        </p:nvSpPr>
        <p:spPr>
          <a:xfrm>
            <a:off x="3462403" y="778776"/>
            <a:ext cx="5600700" cy="461665"/>
          </a:xfrm>
          <a:prstGeom prst="rect">
            <a:avLst/>
          </a:prstGeom>
          <a:noFill/>
        </p:spPr>
        <p:txBody>
          <a:bodyPr wrap="square" rtlCol="0">
            <a:spAutoFit/>
          </a:bodyPr>
          <a:lstStyle/>
          <a:p>
            <a:r>
              <a:rPr lang="en-US" sz="2400" dirty="0">
                <a:solidFill>
                  <a:schemeClr val="accent6"/>
                </a:solidFill>
              </a:rPr>
              <a:t>Rate of energy in = rate of energy out </a:t>
            </a:r>
          </a:p>
        </p:txBody>
      </p:sp>
      <p:sp>
        <p:nvSpPr>
          <p:cNvPr id="25" name="TextBox 24">
            <a:extLst>
              <a:ext uri="{FF2B5EF4-FFF2-40B4-BE49-F238E27FC236}">
                <a16:creationId xmlns:a16="http://schemas.microsoft.com/office/drawing/2014/main" id="{D311163F-266D-A6F4-7FF8-BD5906B0F3CE}"/>
              </a:ext>
            </a:extLst>
          </p:cNvPr>
          <p:cNvSpPr txBox="1"/>
          <p:nvPr/>
        </p:nvSpPr>
        <p:spPr>
          <a:xfrm>
            <a:off x="3295650" y="1458951"/>
            <a:ext cx="5600700" cy="461665"/>
          </a:xfrm>
          <a:prstGeom prst="rect">
            <a:avLst/>
          </a:prstGeom>
          <a:noFill/>
        </p:spPr>
        <p:txBody>
          <a:bodyPr wrap="square" rtlCol="0">
            <a:spAutoFit/>
          </a:bodyPr>
          <a:lstStyle/>
          <a:p>
            <a:pPr algn="ctr"/>
            <a:r>
              <a:rPr lang="en-US" sz="2400" i="1" dirty="0"/>
              <a:t>q</a:t>
            </a:r>
            <a:r>
              <a:rPr lang="en-US" sz="2400" i="1" baseline="-25000" dirty="0"/>
              <a:t>3</a:t>
            </a:r>
            <a:r>
              <a:rPr lang="en-US" sz="2400" i="1" dirty="0"/>
              <a:t> + </a:t>
            </a:r>
            <a:r>
              <a:rPr lang="en-US" sz="2400" i="1" dirty="0" err="1"/>
              <a:t>q</a:t>
            </a:r>
            <a:r>
              <a:rPr lang="en-US" sz="2400" i="1" baseline="-25000" dirty="0" err="1"/>
              <a:t>air</a:t>
            </a:r>
            <a:r>
              <a:rPr lang="en-US" sz="2400" i="1" dirty="0"/>
              <a:t> = q</a:t>
            </a:r>
            <a:r>
              <a:rPr lang="en-US" sz="2400" i="1" baseline="-25000" dirty="0"/>
              <a:t>4</a:t>
            </a:r>
            <a:endParaRPr lang="en-US" sz="2400" i="1" dirty="0"/>
          </a:p>
        </p:txBody>
      </p:sp>
      <p:sp>
        <p:nvSpPr>
          <p:cNvPr id="27" name="TextBox 26">
            <a:extLst>
              <a:ext uri="{FF2B5EF4-FFF2-40B4-BE49-F238E27FC236}">
                <a16:creationId xmlns:a16="http://schemas.microsoft.com/office/drawing/2014/main" id="{E37F2265-182A-6064-CC2E-27D4086C40F2}"/>
              </a:ext>
            </a:extLst>
          </p:cNvPr>
          <p:cNvSpPr txBox="1"/>
          <p:nvPr/>
        </p:nvSpPr>
        <p:spPr>
          <a:xfrm>
            <a:off x="3360803" y="2066011"/>
            <a:ext cx="5600700" cy="461665"/>
          </a:xfrm>
          <a:prstGeom prst="rect">
            <a:avLst/>
          </a:prstGeom>
          <a:noFill/>
        </p:spPr>
        <p:txBody>
          <a:bodyPr wrap="square" rtlCol="0">
            <a:spAutoFit/>
          </a:bodyPr>
          <a:lstStyle/>
          <a:p>
            <a:pPr algn="ctr"/>
            <a:r>
              <a:rPr lang="en-US" sz="2400" i="1" dirty="0"/>
              <a:t> </a:t>
            </a:r>
            <a:r>
              <a:rPr lang="en-US" sz="2400" i="1" dirty="0" err="1"/>
              <a:t>q</a:t>
            </a:r>
            <a:r>
              <a:rPr lang="en-US" sz="2400" i="1" baseline="-25000" dirty="0" err="1"/>
              <a:t>air</a:t>
            </a:r>
            <a:r>
              <a:rPr lang="en-US" sz="2400" i="1" dirty="0"/>
              <a:t> = q</a:t>
            </a:r>
            <a:r>
              <a:rPr lang="en-US" sz="2400" i="1" baseline="-25000" dirty="0"/>
              <a:t>4</a:t>
            </a:r>
            <a:r>
              <a:rPr lang="en-US" sz="2400" i="1" dirty="0"/>
              <a:t> – q</a:t>
            </a:r>
            <a:r>
              <a:rPr lang="en-US" sz="2400" i="1" baseline="-25000" dirty="0"/>
              <a:t>3</a:t>
            </a:r>
            <a:endParaRPr lang="en-US" sz="2400" i="1" dirty="0"/>
          </a:p>
        </p:txBody>
      </p:sp>
      <p:sp>
        <p:nvSpPr>
          <p:cNvPr id="29" name="TextBox 28">
            <a:extLst>
              <a:ext uri="{FF2B5EF4-FFF2-40B4-BE49-F238E27FC236}">
                <a16:creationId xmlns:a16="http://schemas.microsoft.com/office/drawing/2014/main" id="{AEC5B2BC-A339-A15C-14FA-303E81A25C5A}"/>
              </a:ext>
            </a:extLst>
          </p:cNvPr>
          <p:cNvSpPr txBox="1"/>
          <p:nvPr/>
        </p:nvSpPr>
        <p:spPr>
          <a:xfrm>
            <a:off x="4307670" y="2616130"/>
            <a:ext cx="4508500" cy="461665"/>
          </a:xfrm>
          <a:prstGeom prst="rect">
            <a:avLst/>
          </a:prstGeom>
          <a:noFill/>
        </p:spPr>
        <p:txBody>
          <a:bodyPr wrap="square" lIns="91440" tIns="45720" rIns="91440" bIns="45720" rtlCol="0" anchor="t">
            <a:spAutoFit/>
          </a:bodyPr>
          <a:lstStyle/>
          <a:p>
            <a:r>
              <a:rPr lang="en-US" sz="2400" i="1" dirty="0"/>
              <a:t> </a:t>
            </a:r>
            <a:r>
              <a:rPr lang="en-US" sz="2400" i="1" dirty="0" err="1"/>
              <a:t>q</a:t>
            </a:r>
            <a:r>
              <a:rPr lang="en-US" sz="2400" i="1" baseline="-25000" dirty="0" err="1"/>
              <a:t>air</a:t>
            </a:r>
            <a:r>
              <a:rPr lang="en-US" sz="2400" i="1" baseline="-25000" dirty="0"/>
              <a:t> </a:t>
            </a:r>
            <a:r>
              <a:rPr lang="en-US" sz="2400" i="1" dirty="0"/>
              <a:t>=  </a:t>
            </a:r>
            <a:r>
              <a:rPr lang="en-US" sz="2400" i="1" dirty="0" err="1"/>
              <a:t>F</a:t>
            </a:r>
            <a:r>
              <a:rPr lang="en-US" sz="2400" i="1" baseline="-25000" dirty="0" err="1"/>
              <a:t>water</a:t>
            </a:r>
            <a:r>
              <a:rPr lang="en-US" sz="2400" i="1" dirty="0"/>
              <a:t> </a:t>
            </a:r>
            <a:r>
              <a:rPr lang="en-US" sz="2400" i="1" dirty="0" err="1"/>
              <a:t>C</a:t>
            </a:r>
            <a:r>
              <a:rPr lang="en-US" sz="2400" i="1" baseline="-25000" dirty="0" err="1"/>
              <a:t>P,water</a:t>
            </a:r>
            <a:r>
              <a:rPr lang="en-US" sz="2400" i="1" dirty="0"/>
              <a:t> (T</a:t>
            </a:r>
            <a:r>
              <a:rPr lang="en-US" sz="2400" i="1" baseline="-25000" dirty="0"/>
              <a:t>4 </a:t>
            </a:r>
            <a:r>
              <a:rPr lang="en-US" sz="2400" i="1" dirty="0"/>
              <a:t>– T</a:t>
            </a:r>
            <a:r>
              <a:rPr lang="en-US" sz="2400" i="1" baseline="-25000" dirty="0"/>
              <a:t>3</a:t>
            </a:r>
            <a:r>
              <a:rPr lang="en-US" sz="2400" i="1" dirty="0"/>
              <a:t>)</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6256F2AE-CAA7-0D19-E0E8-59FE761F8D3D}"/>
                  </a:ext>
                </a:extLst>
              </p:cNvPr>
              <p:cNvSpPr txBox="1"/>
              <p:nvPr/>
            </p:nvSpPr>
            <p:spPr>
              <a:xfrm>
                <a:off x="4097403" y="3165489"/>
                <a:ext cx="4127500" cy="72321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𝐹</m:t>
                          </m:r>
                        </m:e>
                        <m:sub>
                          <m:r>
                            <a:rPr lang="en-US" sz="2400" b="0" i="1" smtClean="0">
                              <a:latin typeface="Cambria Math" panose="02040503050406030204" pitchFamily="18" charset="0"/>
                            </a:rPr>
                            <m:t>𝑤𝑎𝑡𝑒𝑟</m:t>
                          </m:r>
                        </m:sub>
                      </m:sSub>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𝑞</m:t>
                              </m:r>
                            </m:e>
                            <m:sub>
                              <m:r>
                                <a:rPr lang="en-US" sz="2400" b="0" i="1" smtClean="0">
                                  <a:latin typeface="Cambria Math" panose="02040503050406030204" pitchFamily="18" charset="0"/>
                                </a:rPr>
                                <m:t>𝑎𝑖𝑟</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𝑤𝑎𝑡𝑒𝑟</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4</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den>
                      </m:f>
                    </m:oMath>
                  </m:oMathPara>
                </a14:m>
                <a:endParaRPr lang="en-US" sz="2400" dirty="0"/>
              </a:p>
            </p:txBody>
          </p:sp>
        </mc:Choice>
        <mc:Fallback xmlns="">
          <p:sp>
            <p:nvSpPr>
              <p:cNvPr id="31" name="TextBox 30">
                <a:extLst>
                  <a:ext uri="{FF2B5EF4-FFF2-40B4-BE49-F238E27FC236}">
                    <a16:creationId xmlns:a16="http://schemas.microsoft.com/office/drawing/2014/main" id="{6256F2AE-CAA7-0D19-E0E8-59FE761F8D3D}"/>
                  </a:ext>
                </a:extLst>
              </p:cNvPr>
              <p:cNvSpPr txBox="1">
                <a:spLocks noRot="1" noChangeAspect="1" noMove="1" noResize="1" noEditPoints="1" noAdjustHandles="1" noChangeArrowheads="1" noChangeShapeType="1" noTextEdit="1"/>
              </p:cNvSpPr>
              <p:nvPr/>
            </p:nvSpPr>
            <p:spPr>
              <a:xfrm>
                <a:off x="4097403" y="3165489"/>
                <a:ext cx="4127500" cy="723211"/>
              </a:xfrm>
              <a:prstGeom prst="rect">
                <a:avLst/>
              </a:prstGeom>
              <a:blipFill>
                <a:blip r:embed="rId4"/>
                <a:stretch>
                  <a:fillRect/>
                </a:stretch>
              </a:blipFill>
            </p:spPr>
            <p:txBody>
              <a:bodyPr/>
              <a:lstStyle/>
              <a:p>
                <a:r>
                  <a:rPr lang="en-US">
                    <a:noFill/>
                  </a:rPr>
                  <a:t> </a:t>
                </a:r>
              </a:p>
            </p:txBody>
          </p:sp>
        </mc:Fallback>
      </mc:AlternateContent>
      <p:grpSp>
        <p:nvGrpSpPr>
          <p:cNvPr id="39" name="Group 38">
            <a:extLst>
              <a:ext uri="{FF2B5EF4-FFF2-40B4-BE49-F238E27FC236}">
                <a16:creationId xmlns:a16="http://schemas.microsoft.com/office/drawing/2014/main" id="{C86BA80A-E672-FD84-DD3E-485F071C39C5}"/>
              </a:ext>
            </a:extLst>
          </p:cNvPr>
          <p:cNvGrpSpPr/>
          <p:nvPr/>
        </p:nvGrpSpPr>
        <p:grpSpPr>
          <a:xfrm>
            <a:off x="3578689" y="4070555"/>
            <a:ext cx="4995797" cy="1234430"/>
            <a:chOff x="5380650" y="4134506"/>
            <a:chExt cx="5887765" cy="1390256"/>
          </a:xfrm>
        </p:grpSpPr>
        <p:pic>
          <p:nvPicPr>
            <p:cNvPr id="32" name="Picture 31" descr="A picture containing text&#10;&#10;Description automatically generated">
              <a:extLst>
                <a:ext uri="{FF2B5EF4-FFF2-40B4-BE49-F238E27FC236}">
                  <a16:creationId xmlns:a16="http://schemas.microsoft.com/office/drawing/2014/main" id="{6054D053-9806-D01E-0FE7-9C98A40DD9F4}"/>
                </a:ext>
              </a:extLst>
            </p:cNvPr>
            <p:cNvPicPr>
              <a:picLocks noChangeAspect="1"/>
            </p:cNvPicPr>
            <p:nvPr/>
          </p:nvPicPr>
          <p:blipFill rotWithShape="1">
            <a:blip r:embed="rId5"/>
            <a:srcRect t="12815" r="35035"/>
            <a:stretch/>
          </p:blipFill>
          <p:spPr>
            <a:xfrm>
              <a:off x="5380650" y="4134506"/>
              <a:ext cx="5887765" cy="1390256"/>
            </a:xfrm>
            <a:prstGeom prst="rect">
              <a:avLst/>
            </a:prstGeom>
          </p:spPr>
        </p:pic>
        <p:sp>
          <p:nvSpPr>
            <p:cNvPr id="36" name="TextBox 35">
              <a:extLst>
                <a:ext uri="{FF2B5EF4-FFF2-40B4-BE49-F238E27FC236}">
                  <a16:creationId xmlns:a16="http://schemas.microsoft.com/office/drawing/2014/main" id="{060C42FD-BE91-3554-C7F9-B8508739979D}"/>
                </a:ext>
              </a:extLst>
            </p:cNvPr>
            <p:cNvSpPr txBox="1"/>
            <p:nvPr/>
          </p:nvSpPr>
          <p:spPr>
            <a:xfrm>
              <a:off x="7175500" y="4139212"/>
              <a:ext cx="736600" cy="400110"/>
            </a:xfrm>
            <a:prstGeom prst="rect">
              <a:avLst/>
            </a:prstGeom>
            <a:solidFill>
              <a:schemeClr val="bg1"/>
            </a:solidFill>
          </p:spPr>
          <p:txBody>
            <a:bodyPr wrap="square" rtlCol="0">
              <a:spAutoFit/>
            </a:bodyPr>
            <a:lstStyle/>
            <a:p>
              <a:r>
                <a:rPr lang="en-US" sz="2000" b="1" dirty="0"/>
                <a:t>    (</a:t>
              </a:r>
              <a:endParaRPr lang="en-US" b="1" dirty="0"/>
            </a:p>
          </p:txBody>
        </p:sp>
      </p:grpSp>
      <p:pic>
        <p:nvPicPr>
          <p:cNvPr id="40" name="Picture 39" descr="A picture containing text&#10;&#10;Description automatically generated">
            <a:extLst>
              <a:ext uri="{FF2B5EF4-FFF2-40B4-BE49-F238E27FC236}">
                <a16:creationId xmlns:a16="http://schemas.microsoft.com/office/drawing/2014/main" id="{CEF73F3D-877C-3C21-7A90-D532EEA1ADAF}"/>
              </a:ext>
            </a:extLst>
          </p:cNvPr>
          <p:cNvPicPr>
            <a:picLocks noChangeAspect="1"/>
          </p:cNvPicPr>
          <p:nvPr/>
        </p:nvPicPr>
        <p:blipFill rotWithShape="1">
          <a:blip r:embed="rId5"/>
          <a:srcRect t="12815" r="86109" b="29313"/>
          <a:stretch/>
        </p:blipFill>
        <p:spPr>
          <a:xfrm>
            <a:off x="4421316" y="5527622"/>
            <a:ext cx="1241982" cy="910389"/>
          </a:xfrm>
          <a:prstGeom prst="rect">
            <a:avLst/>
          </a:prstGeom>
        </p:spPr>
      </p:pic>
      <p:pic>
        <p:nvPicPr>
          <p:cNvPr id="41" name="Picture 40" descr="A picture containing text&#10;&#10;Description automatically generated">
            <a:extLst>
              <a:ext uri="{FF2B5EF4-FFF2-40B4-BE49-F238E27FC236}">
                <a16:creationId xmlns:a16="http://schemas.microsoft.com/office/drawing/2014/main" id="{71E8E33C-01AF-875F-D7BD-8D923D746296}"/>
              </a:ext>
            </a:extLst>
          </p:cNvPr>
          <p:cNvPicPr>
            <a:picLocks noChangeAspect="1"/>
          </p:cNvPicPr>
          <p:nvPr/>
        </p:nvPicPr>
        <p:blipFill rotWithShape="1">
          <a:blip r:embed="rId5"/>
          <a:srcRect l="68602" t="4066" r="2721" b="22927"/>
          <a:stretch/>
        </p:blipFill>
        <p:spPr>
          <a:xfrm>
            <a:off x="5729504" y="5445531"/>
            <a:ext cx="2398931" cy="1074570"/>
          </a:xfrm>
          <a:prstGeom prst="rect">
            <a:avLst/>
          </a:prstGeom>
        </p:spPr>
      </p:pic>
      <p:sp>
        <p:nvSpPr>
          <p:cNvPr id="42" name="TextBox 41">
            <a:extLst>
              <a:ext uri="{FF2B5EF4-FFF2-40B4-BE49-F238E27FC236}">
                <a16:creationId xmlns:a16="http://schemas.microsoft.com/office/drawing/2014/main" id="{CC950BEF-2743-0EFB-7563-3E678EE92DFB}"/>
              </a:ext>
            </a:extLst>
          </p:cNvPr>
          <p:cNvSpPr txBox="1"/>
          <p:nvPr/>
        </p:nvSpPr>
        <p:spPr>
          <a:xfrm>
            <a:off x="320372" y="2694118"/>
            <a:ext cx="5213683" cy="400110"/>
          </a:xfrm>
          <a:prstGeom prst="rect">
            <a:avLst/>
          </a:prstGeom>
          <a:noFill/>
        </p:spPr>
        <p:txBody>
          <a:bodyPr wrap="square">
            <a:spAutoFit/>
          </a:bodyPr>
          <a:lstStyle/>
          <a:p>
            <a:r>
              <a:rPr lang="en-US" sz="2000" i="1" dirty="0">
                <a:latin typeface="Georgia" panose="02040502050405020303" pitchFamily="18" charset="0"/>
              </a:rPr>
              <a:t>(5) 	Rate of energy transfer</a:t>
            </a:r>
            <a:endParaRPr lang="en-US" sz="2000" i="1" dirty="0"/>
          </a:p>
        </p:txBody>
      </p:sp>
      <p:sp>
        <p:nvSpPr>
          <p:cNvPr id="43" name="TextBox 42">
            <a:extLst>
              <a:ext uri="{FF2B5EF4-FFF2-40B4-BE49-F238E27FC236}">
                <a16:creationId xmlns:a16="http://schemas.microsoft.com/office/drawing/2014/main" id="{6723B3D3-1C50-164A-6FE4-988550A4B294}"/>
              </a:ext>
            </a:extLst>
          </p:cNvPr>
          <p:cNvSpPr txBox="1"/>
          <p:nvPr/>
        </p:nvSpPr>
        <p:spPr>
          <a:xfrm>
            <a:off x="320372" y="1495139"/>
            <a:ext cx="5301220" cy="400110"/>
          </a:xfrm>
          <a:prstGeom prst="rect">
            <a:avLst/>
          </a:prstGeom>
          <a:noFill/>
        </p:spPr>
        <p:txBody>
          <a:bodyPr wrap="square">
            <a:spAutoFit/>
          </a:bodyPr>
          <a:lstStyle/>
          <a:p>
            <a:r>
              <a:rPr lang="en-US" sz="2000" i="1" dirty="0">
                <a:latin typeface="Georgia" panose="02040502050405020303" pitchFamily="18" charset="0"/>
              </a:rPr>
              <a:t>(4)	Conservation of energy</a:t>
            </a:r>
            <a:endParaRPr lang="en-US" sz="2000" i="1" dirty="0"/>
          </a:p>
        </p:txBody>
      </p:sp>
      <p:sp>
        <p:nvSpPr>
          <p:cNvPr id="44" name="TextBox 43">
            <a:extLst>
              <a:ext uri="{FF2B5EF4-FFF2-40B4-BE49-F238E27FC236}">
                <a16:creationId xmlns:a16="http://schemas.microsoft.com/office/drawing/2014/main" id="{B9B9E4C3-4BFD-B85F-8F63-098E43BAE00F}"/>
              </a:ext>
            </a:extLst>
          </p:cNvPr>
          <p:cNvSpPr txBox="1"/>
          <p:nvPr/>
        </p:nvSpPr>
        <p:spPr>
          <a:xfrm>
            <a:off x="320372" y="5773480"/>
            <a:ext cx="3382853" cy="1015663"/>
          </a:xfrm>
          <a:prstGeom prst="rect">
            <a:avLst/>
          </a:prstGeom>
          <a:noFill/>
        </p:spPr>
        <p:txBody>
          <a:bodyPr wrap="square">
            <a:spAutoFit/>
          </a:bodyPr>
          <a:lstStyle/>
          <a:p>
            <a:r>
              <a:rPr lang="en-US" sz="2000" i="1" dirty="0">
                <a:latin typeface="Georgia" panose="02040502050405020303" pitchFamily="18" charset="0"/>
              </a:rPr>
              <a:t>(6) 	Solving for </a:t>
            </a:r>
            <a:r>
              <a:rPr lang="en-US" sz="2000" i="1" dirty="0" err="1">
                <a:latin typeface="Georgia" panose="02040502050405020303" pitchFamily="18" charset="0"/>
              </a:rPr>
              <a:t>F</a:t>
            </a:r>
            <a:r>
              <a:rPr lang="en-US" sz="2000" i="1" baseline="-25000" dirty="0" err="1">
                <a:latin typeface="Georgia" panose="02040502050405020303" pitchFamily="18" charset="0"/>
              </a:rPr>
              <a:t>water</a:t>
            </a:r>
            <a:r>
              <a:rPr lang="en-US" sz="2000" i="1" dirty="0">
                <a:latin typeface="Georgia" panose="02040502050405020303" pitchFamily="18" charset="0"/>
              </a:rPr>
              <a:t> 					</a:t>
            </a:r>
            <a:endParaRPr lang="en-US" sz="2000" i="1" dirty="0"/>
          </a:p>
        </p:txBody>
      </p:sp>
      <p:pic>
        <p:nvPicPr>
          <p:cNvPr id="46" name="Picture 45">
            <a:extLst>
              <a:ext uri="{FF2B5EF4-FFF2-40B4-BE49-F238E27FC236}">
                <a16:creationId xmlns:a16="http://schemas.microsoft.com/office/drawing/2014/main" id="{46763402-1D2F-91C2-6E48-FA32F0F552AD}"/>
              </a:ext>
            </a:extLst>
          </p:cNvPr>
          <p:cNvPicPr>
            <a:picLocks noChangeAspect="1"/>
          </p:cNvPicPr>
          <p:nvPr/>
        </p:nvPicPr>
        <p:blipFill>
          <a:blip r:embed="rId6"/>
          <a:stretch>
            <a:fillRect/>
          </a:stretch>
        </p:blipFill>
        <p:spPr>
          <a:xfrm>
            <a:off x="10047247" y="885765"/>
            <a:ext cx="581106" cy="247685"/>
          </a:xfrm>
          <a:prstGeom prst="rect">
            <a:avLst/>
          </a:prstGeom>
        </p:spPr>
      </p:pic>
    </p:spTree>
    <p:extLst>
      <p:ext uri="{BB962C8B-B14F-4D97-AF65-F5344CB8AC3E}">
        <p14:creationId xmlns:p14="http://schemas.microsoft.com/office/powerpoint/2010/main" val="273165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p:bldP spid="29" grpId="0"/>
      <p:bldP spid="31" grpId="0"/>
      <p:bldP spid="42" grpId="0"/>
      <p:bldP spid="43" grpId="0"/>
      <p:bldP spid="4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1518</TotalTime>
  <Words>1103</Words>
  <Application>Microsoft Office PowerPoint</Application>
  <PresentationFormat>Widescreen</PresentationFormat>
  <Paragraphs>234</Paragraphs>
  <Slides>24</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Cambria Math</vt:lpstr>
      <vt:lpstr>Georgia</vt:lpstr>
      <vt:lpstr>Times New Roman</vt:lpstr>
      <vt:lpstr>TimesNewRomanPSMT</vt:lpstr>
      <vt:lpstr>Office Theme</vt:lpstr>
      <vt:lpstr>Exercise 3.68</vt:lpstr>
      <vt:lpstr>PowerPoint Presentation</vt:lpstr>
      <vt:lpstr>PowerPoint Presentation</vt:lpstr>
      <vt:lpstr>Part A</vt:lpstr>
      <vt:lpstr>PowerPoint Presentation</vt:lpstr>
      <vt:lpstr>PowerPoint Presentation</vt:lpstr>
      <vt:lpstr>PowerPoint Presentation</vt:lpstr>
      <vt:lpstr>PowerPoint Presentation</vt:lpstr>
      <vt:lpstr>PowerPoint Presentation</vt:lpstr>
      <vt:lpstr>PowerPoint Presentation</vt:lpstr>
      <vt:lpstr>Part B</vt:lpstr>
      <vt:lpstr>PowerPoint Presentation</vt:lpstr>
      <vt:lpstr>Calculating Δqair</vt:lpstr>
      <vt:lpstr>Calculating Δqair</vt:lpstr>
      <vt:lpstr>Calculating Δ qair</vt:lpstr>
      <vt:lpstr>PowerPoint Presentation</vt:lpstr>
      <vt:lpstr>PowerPoint Presentation</vt:lpstr>
      <vt:lpstr>PowerPoint Presentation</vt:lpstr>
      <vt:lpstr>Part C</vt:lpstr>
      <vt:lpstr>PowerPoint Presentation</vt:lpstr>
      <vt:lpstr>PowerPoint Presentation</vt:lpstr>
      <vt:lpstr>Calculating Flake water</vt:lpstr>
      <vt:lpstr>PowerPoint Presentation</vt:lpstr>
      <vt:lpstr>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3.68</dc:title>
  <dc:creator>CL Vedrine</dc:creator>
  <cp:lastModifiedBy>Sean Christopher McInnis</cp:lastModifiedBy>
  <cp:revision>38</cp:revision>
  <dcterms:created xsi:type="dcterms:W3CDTF">2022-09-20T17:22:29Z</dcterms:created>
  <dcterms:modified xsi:type="dcterms:W3CDTF">2025-09-25T00:46:09Z</dcterms:modified>
</cp:coreProperties>
</file>