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80" r:id="rId3"/>
    <p:sldId id="260" r:id="rId4"/>
    <p:sldId id="257" r:id="rId5"/>
    <p:sldId id="258" r:id="rId6"/>
    <p:sldId id="277" r:id="rId7"/>
    <p:sldId id="261" r:id="rId8"/>
    <p:sldId id="283" r:id="rId9"/>
    <p:sldId id="264" r:id="rId10"/>
    <p:sldId id="284" r:id="rId11"/>
    <p:sldId id="266" r:id="rId12"/>
    <p:sldId id="263" r:id="rId13"/>
    <p:sldId id="279" r:id="rId14"/>
    <p:sldId id="270" r:id="rId15"/>
    <p:sldId id="276" r:id="rId16"/>
    <p:sldId id="265" r:id="rId1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66"/>
    <a:srgbClr val="3333CC"/>
    <a:srgbClr val="FA7100"/>
    <a:srgbClr val="287584"/>
    <a:srgbClr val="0000FF"/>
    <a:srgbClr val="A005FF"/>
    <a:srgbClr val="00BC3F"/>
    <a:srgbClr val="D7514E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9" autoAdjust="0"/>
    <p:restoredTop sz="94640"/>
  </p:normalViewPr>
  <p:slideViewPr>
    <p:cSldViewPr snapToGrid="0" snapToObjects="1">
      <p:cViewPr varScale="1">
        <p:scale>
          <a:sx n="104" d="100"/>
          <a:sy n="104" d="100"/>
        </p:scale>
        <p:origin x="116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3BE1D7-E586-49C4-9AF1-EE9958A126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98E00-7C0D-4B66-8A3C-1ED4D85A4A9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266407-BFAE-476B-BBE7-E3314BE3C37C}" type="datetimeFigureOut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F21CB8E-41A1-4AC8-861B-8FA44E9CCE9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A1A1A1C-36DA-42C9-BF8A-5C94522ED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4B485-2B2C-4A36-ACE1-D409DEE5B1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0A859-D5E6-4DD5-89C4-ABDB43567B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09C6E4-65B1-478B-87D9-C0079D37E0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going to assume that it’s only water coming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09C6E4-65B1-478B-87D9-C0079D37E03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397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at </a:t>
            </a:r>
            <a:r>
              <a:rPr lang="en-US" dirty="0" err="1"/>
              <a:t>warmer+melter</a:t>
            </a:r>
            <a:r>
              <a:rPr lang="en-US" dirty="0"/>
              <a:t> first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09C6E4-65B1-478B-87D9-C0079D37E030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113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5B6D163D-2027-4A2C-8712-2FC05941B3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CC02E774-D07D-4650-AED3-6E329DFE09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l-GR" altLang="en-US">
                <a:latin typeface="Cambria" panose="02040503050406030204" pitchFamily="18" charset="0"/>
              </a:rPr>
              <a:t>Δ</a:t>
            </a:r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4C685440-F9E5-4426-9983-3D338A48E8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fld id="{B29A02DD-9793-4BA8-BFEB-4C601F40BF38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0AF81B4-14D7-4129-B309-2C6FA48A3AA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8CB6622F-51EE-466B-9562-C112D33B7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567FF400-736A-400B-B4B6-9E7DDCE3A6D8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B6229EF-50EC-4AD4-9E4D-D2E1F467D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89EE817-6088-4B83-AF01-CCD6F1AE7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4B3D469-4B03-431E-B4EA-FF10F12628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32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55FB0-7E49-4ADA-9154-7787AAA06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4DF52-5986-4666-A860-1611CC34AC8D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35279-AB57-4509-8454-533E0839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748A9-570F-400B-A68A-38976AEB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8CBDA-9D3E-4F79-97A7-8234A2FC87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08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52F7B-D45C-4B9E-BCDE-9A4D895A9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3B861-6CB7-470A-B907-BB8804454602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E02B9-541D-486B-80E3-C617A0739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7FEF1-B9BE-4DCB-9449-4D6294CFD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B26D7-91EF-4601-B948-67AD399478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98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31651-243D-4740-9325-5880ED50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5D325-95A9-4063-A697-8AFA0656BAE6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C8EFB-168D-48E7-A30A-941E8239D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99D3C-4C10-4115-BD1A-D156A9E8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001D5-E148-4729-8192-E5E3497877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16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/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DC3BD-D38A-4BEA-A498-6E2CF46AC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76228-58A8-4354-919A-3FAA1464E2E7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BCDDA-AADF-4849-AC4F-04D8A72DD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38517-8040-4DAB-9776-46845C487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FB5B1-8E87-4F1F-9E08-907CCF861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25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762E2D8-6B97-455A-B8CE-E309FFBB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D1591-331E-4BF3-A80D-3759341BD06D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CD2368-EA76-4376-BD54-CBA4953DD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12FED1-902C-4859-9DE7-8CB79D81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0377-028D-4159-8E85-10F7484F5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39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B790A88-65A4-4B12-A119-0ECA9F854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DD5B5-E48B-4B30-89CF-7DC2B8E02501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21A5BE-A3BF-42DC-A287-C1CBA9EAA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4B30BB-C0F4-43AF-8B60-919C99C3E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25659-0B3E-4B36-AD4B-2ECAC4F0C0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53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F6C20B-7600-4B86-A952-C2AC9C4FC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EA2CE-843C-4DDC-8F47-048007EB1E46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D0DB969-BDEE-40AB-931E-78E5C8DA8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8EC0E4-4DE0-431F-BAC6-BE18922EE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22044-C4BA-4626-A523-D0C410C0CE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4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F5E46D7-6829-4822-9366-36CC69217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0451D-9847-45AB-839B-4AD9B22922DB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D22102-6297-481B-B0AA-2AAFDB54B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89CAFB6-B59F-4272-A1E0-FE90615B5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71472-6A4B-430E-AAD4-FF751DB9B1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2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E757B0-884B-4DBF-98D0-3271674BD319}"/>
              </a:ext>
            </a:extLst>
          </p:cNvPr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B480F60-AB3B-468B-9CF2-21F4F3238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17776-F755-4BBC-8F26-EAF0B30DDB78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AF110B6-A399-44B2-ACED-4A3CE9F0D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DFB4C7A8-A503-4814-BACD-4F1CB5412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7B6895-A1C3-4600-BD51-94DC65F0A9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1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/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544A8-C715-4A49-A8F6-A17ADFCF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96181E3D-C11A-4EF8-A0C8-4408011569EC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8F969B-BC86-441C-8EE9-335B4769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5C995-56D6-473A-992A-2BAFBB635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D85557-1CDB-4709-9C68-BC91411337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124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1DAE41-7E1F-4389-8600-D3863E069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13" y="500063"/>
            <a:ext cx="8078787" cy="1657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72AB204-AE89-4E88-80A9-7F8E2C3BB0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6413" y="1993900"/>
            <a:ext cx="8066087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0FCF8-ACD4-4E28-9A4A-7494302E4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4350" y="6411913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33A5B8-1C6C-4681-9A22-5FB861EBB5E2}" type="datetimeFigureOut">
              <a:rPr lang="en-US" altLang="en-US"/>
              <a:pPr>
                <a:defRPr/>
              </a:pPr>
              <a:t>10/1/2024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FB448-2026-4127-A6DA-5AA8EF0422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350" y="6554788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 cap="all" baseline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0D196-1997-4BC1-8659-B3D290E52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40500" y="5829300"/>
            <a:ext cx="2195513" cy="13970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000">
                <a:solidFill>
                  <a:srgbClr val="4E67C8"/>
                </a:solidFill>
              </a:defRPr>
            </a:lvl1pPr>
          </a:lstStyle>
          <a:p>
            <a:pPr>
              <a:defRPr/>
            </a:pPr>
            <a:fld id="{BA7B5FC1-3E7A-4CE9-96D3-577B4B870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4" r:id="rId8"/>
    <p:sldLayoutId id="2147483755" r:id="rId9"/>
    <p:sldLayoutId id="2147483751" r:id="rId10"/>
    <p:sldLayoutId id="214748375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kern="1200" spc="-12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85000"/>
        </a:lnSpc>
        <a:spcBef>
          <a:spcPts val="13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273050" indent="-342900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2pPr>
      <a:lvl3pPr marL="547688" indent="-547688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000" i="1" kern="1200">
          <a:solidFill>
            <a:srgbClr val="262626"/>
          </a:solidFill>
          <a:latin typeface="+mn-lt"/>
          <a:ea typeface="+mn-ea"/>
          <a:cs typeface="+mn-cs"/>
        </a:defRPr>
      </a:lvl3pPr>
      <a:lvl4pPr marL="822325" indent="-822325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096963" indent="-1096963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BD9708BD-53F4-4231-889E-A4F638C15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8912"/>
            <a:ext cx="9144000" cy="11255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Exercise 3.66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DA7AC720-CD7C-4B90-B567-7E05CADA93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335" y="5248145"/>
            <a:ext cx="8493330" cy="1324401"/>
          </a:xfrm>
        </p:spPr>
        <p:txBody>
          <a:bodyPr rtlCol="0"/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2000" dirty="0"/>
              <a:t>Created by McKenzie Hubert ('16) &amp; Maxine Chan ('16)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2000" dirty="0"/>
              <a:t>Revised by Jenny Bushnell (‘17), Angela Tang (‘18), Sydney Brannan (‘19), Michelle </a:t>
            </a:r>
            <a:r>
              <a:rPr lang="en-US" altLang="en-US" sz="2000" dirty="0" err="1"/>
              <a:t>Quien</a:t>
            </a:r>
            <a:r>
              <a:rPr lang="en-US" altLang="en-US" sz="2000" dirty="0"/>
              <a:t> (‘20), Ann </a:t>
            </a:r>
            <a:r>
              <a:rPr lang="en-US" altLang="en-US" sz="2000" dirty="0" err="1"/>
              <a:t>Metzloff</a:t>
            </a:r>
            <a:r>
              <a:rPr lang="en-US" altLang="en-US" sz="2000" dirty="0"/>
              <a:t> </a:t>
            </a:r>
            <a:r>
              <a:rPr lang="en-US" sz="2000" dirty="0">
                <a:ea typeface="+mj-lt"/>
                <a:cs typeface="+mj-lt"/>
              </a:rPr>
              <a:t>(‘21), Sarah Huang (‘22), Leon Lee (‘23), Austin Vollweiler (24’), Donovan Cho (‘25)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altLang="en-US" sz="2000" dirty="0">
              <a:solidFill>
                <a:srgbClr val="898989"/>
              </a:solidFill>
            </a:endParaRPr>
          </a:p>
        </p:txBody>
      </p:sp>
      <p:pic>
        <p:nvPicPr>
          <p:cNvPr id="6148" name="Picture 3">
            <a:extLst>
              <a:ext uri="{FF2B5EF4-FFF2-40B4-BE49-F238E27FC236}">
                <a16:creationId xmlns:a16="http://schemas.microsoft.com/office/drawing/2014/main" id="{BCB691B5-F9D2-4888-A861-0E46210EB7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436" y="1272649"/>
            <a:ext cx="5359400" cy="392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Elbow Connector 50">
            <a:extLst>
              <a:ext uri="{FF2B5EF4-FFF2-40B4-BE49-F238E27FC236}">
                <a16:creationId xmlns:a16="http://schemas.microsoft.com/office/drawing/2014/main" id="{A46D0E8D-871E-4106-95D1-62709C9EEFDC}"/>
              </a:ext>
            </a:extLst>
          </p:cNvPr>
          <p:cNvCxnSpPr>
            <a:cxnSpLocks/>
            <a:stCxn id="83" idx="3"/>
            <a:endCxn id="31" idx="4"/>
          </p:cNvCxnSpPr>
          <p:nvPr/>
        </p:nvCxnSpPr>
        <p:spPr bwMode="auto">
          <a:xfrm flipV="1">
            <a:off x="5643563" y="3911600"/>
            <a:ext cx="458787" cy="1514475"/>
          </a:xfrm>
          <a:prstGeom prst="bentConnector2">
            <a:avLst/>
          </a:prstGeom>
          <a:ln w="285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6F022AEF-FFA9-4C87-9D05-366309E19E0A}"/>
              </a:ext>
            </a:extLst>
          </p:cNvPr>
          <p:cNvSpPr/>
          <p:nvPr/>
        </p:nvSpPr>
        <p:spPr bwMode="auto">
          <a:xfrm>
            <a:off x="6227763" y="5048250"/>
            <a:ext cx="1169987" cy="758825"/>
          </a:xfrm>
          <a:prstGeom prst="rect">
            <a:avLst/>
          </a:prstGeom>
          <a:noFill/>
          <a:ln w="38100" cmpd="sng"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Warmer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13C1D8-546F-45BF-A0EE-0D929D11116B}"/>
              </a:ext>
            </a:extLst>
          </p:cNvPr>
          <p:cNvCxnSpPr/>
          <p:nvPr/>
        </p:nvCxnSpPr>
        <p:spPr bwMode="auto">
          <a:xfrm>
            <a:off x="195263" y="2309813"/>
            <a:ext cx="1828800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1B0E575C-D27C-4785-83EC-F47AB8A89F59}"/>
              </a:ext>
            </a:extLst>
          </p:cNvPr>
          <p:cNvSpPr/>
          <p:nvPr/>
        </p:nvSpPr>
        <p:spPr bwMode="auto">
          <a:xfrm>
            <a:off x="849313" y="2109788"/>
            <a:ext cx="398462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B2A0103-8093-4792-ABDB-33D8AA821774}"/>
              </a:ext>
            </a:extLst>
          </p:cNvPr>
          <p:cNvCxnSpPr/>
          <p:nvPr/>
        </p:nvCxnSpPr>
        <p:spPr bwMode="auto">
          <a:xfrm>
            <a:off x="195263" y="3694113"/>
            <a:ext cx="1828800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D5BB2120-99DE-4665-84AA-F81E1D2BD856}"/>
              </a:ext>
            </a:extLst>
          </p:cNvPr>
          <p:cNvSpPr/>
          <p:nvPr/>
        </p:nvSpPr>
        <p:spPr bwMode="auto">
          <a:xfrm>
            <a:off x="857250" y="3481388"/>
            <a:ext cx="398463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45AF96E-500B-4E49-9B4B-1FFB6C525233}"/>
              </a:ext>
            </a:extLst>
          </p:cNvPr>
          <p:cNvCxnSpPr>
            <a:cxnSpLocks/>
            <a:endCxn id="176" idx="1"/>
          </p:cNvCxnSpPr>
          <p:nvPr/>
        </p:nvCxnSpPr>
        <p:spPr bwMode="auto">
          <a:xfrm>
            <a:off x="41275" y="5422900"/>
            <a:ext cx="1870075" cy="17463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EE57613F-B9F1-4705-9E3D-B0A6705AA9FF}"/>
              </a:ext>
            </a:extLst>
          </p:cNvPr>
          <p:cNvSpPr/>
          <p:nvPr/>
        </p:nvSpPr>
        <p:spPr bwMode="auto">
          <a:xfrm>
            <a:off x="849313" y="5173663"/>
            <a:ext cx="398462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6394" name="TextBox 15">
            <a:extLst>
              <a:ext uri="{FF2B5EF4-FFF2-40B4-BE49-F238E27FC236}">
                <a16:creationId xmlns:a16="http://schemas.microsoft.com/office/drawing/2014/main" id="{532DB655-5E68-46FA-8CB2-7065E1B07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492250"/>
            <a:ext cx="16335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16°C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kg/min</a:t>
            </a:r>
          </a:p>
        </p:txBody>
      </p:sp>
      <p:sp>
        <p:nvSpPr>
          <p:cNvPr id="16395" name="TextBox 16">
            <a:extLst>
              <a:ext uri="{FF2B5EF4-FFF2-40B4-BE49-F238E27FC236}">
                <a16:creationId xmlns:a16="http://schemas.microsoft.com/office/drawing/2014/main" id="{35374781-9A53-4FF1-A288-5A7B9B6FB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2835275"/>
            <a:ext cx="163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Ice at -12°C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4.0 kg/min</a:t>
            </a:r>
          </a:p>
        </p:txBody>
      </p:sp>
      <p:sp>
        <p:nvSpPr>
          <p:cNvPr id="16396" name="TextBox 17">
            <a:extLst>
              <a:ext uri="{FF2B5EF4-FFF2-40B4-BE49-F238E27FC236}">
                <a16:creationId xmlns:a16="http://schemas.microsoft.com/office/drawing/2014/main" id="{72E72886-7AB2-45BD-BE9D-6EB0CDFC6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4538663"/>
            <a:ext cx="1633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Steam at 215°C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6.0 kg/min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A7F301-F295-4874-B43F-75535BAFDB43}"/>
              </a:ext>
            </a:extLst>
          </p:cNvPr>
          <p:cNvSpPr/>
          <p:nvPr/>
        </p:nvSpPr>
        <p:spPr bwMode="auto">
          <a:xfrm>
            <a:off x="2036763" y="1930400"/>
            <a:ext cx="1414462" cy="758825"/>
          </a:xfrm>
          <a:prstGeom prst="rect">
            <a:avLst/>
          </a:prstGeom>
          <a:noFill/>
          <a:ln w="38100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Cooler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204FA16-32C1-43DD-9809-5D0045D6FE3B}"/>
              </a:ext>
            </a:extLst>
          </p:cNvPr>
          <p:cNvSpPr/>
          <p:nvPr/>
        </p:nvSpPr>
        <p:spPr bwMode="auto">
          <a:xfrm>
            <a:off x="2024063" y="3303588"/>
            <a:ext cx="1427162" cy="782637"/>
          </a:xfrm>
          <a:prstGeom prst="rect">
            <a:avLst/>
          </a:prstGeom>
          <a:noFill/>
          <a:ln w="38100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Warmer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B326074-426C-497F-9790-B1CF6FACDE5C}"/>
              </a:ext>
            </a:extLst>
          </p:cNvPr>
          <p:cNvSpPr/>
          <p:nvPr/>
        </p:nvSpPr>
        <p:spPr bwMode="auto">
          <a:xfrm>
            <a:off x="3124200" y="5037138"/>
            <a:ext cx="1322388" cy="782637"/>
          </a:xfrm>
          <a:prstGeom prst="rect">
            <a:avLst/>
          </a:prstGeom>
          <a:noFill/>
          <a:ln w="38100" cmpd="sng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Condenser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2E667A-E196-4695-9D4A-C6CA821ECC7D}"/>
              </a:ext>
            </a:extLst>
          </p:cNvPr>
          <p:cNvSpPr/>
          <p:nvPr/>
        </p:nvSpPr>
        <p:spPr>
          <a:xfrm>
            <a:off x="5902325" y="3513138"/>
            <a:ext cx="398463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65EDA775-473B-4141-83F9-C61CBC185BAD}"/>
              </a:ext>
            </a:extLst>
          </p:cNvPr>
          <p:cNvCxnSpPr>
            <a:cxnSpLocks/>
            <a:stCxn id="19" idx="3"/>
            <a:endCxn id="31" idx="0"/>
          </p:cNvCxnSpPr>
          <p:nvPr/>
        </p:nvCxnSpPr>
        <p:spPr bwMode="auto">
          <a:xfrm>
            <a:off x="3451225" y="2309813"/>
            <a:ext cx="2651125" cy="1203325"/>
          </a:xfrm>
          <a:prstGeom prst="bentConnector2">
            <a:avLst/>
          </a:prstGeom>
          <a:ln w="285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402" name="Group 71">
            <a:extLst>
              <a:ext uri="{FF2B5EF4-FFF2-40B4-BE49-F238E27FC236}">
                <a16:creationId xmlns:a16="http://schemas.microsoft.com/office/drawing/2014/main" id="{0D8F5C98-627F-48DF-BB9D-759CFF3AD17D}"/>
              </a:ext>
            </a:extLst>
          </p:cNvPr>
          <p:cNvGrpSpPr>
            <a:grpSpLocks/>
          </p:cNvGrpSpPr>
          <p:nvPr/>
        </p:nvGrpSpPr>
        <p:grpSpPr bwMode="auto">
          <a:xfrm>
            <a:off x="5229225" y="3482975"/>
            <a:ext cx="696913" cy="398463"/>
            <a:chOff x="3563277" y="2422308"/>
            <a:chExt cx="1269961" cy="399427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5D1D084B-2957-4C3D-BE2D-67A41FA92D3A}"/>
                </a:ext>
              </a:extLst>
            </p:cNvPr>
            <p:cNvCxnSpPr/>
            <p:nvPr/>
          </p:nvCxnSpPr>
          <p:spPr>
            <a:xfrm>
              <a:off x="3563277" y="2621226"/>
              <a:ext cx="1269961" cy="1591"/>
            </a:xfrm>
            <a:prstGeom prst="straightConnector1">
              <a:avLst/>
            </a:prstGeom>
            <a:ln w="28575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F5EA345-9C1E-41F3-8D7E-8386F5AC9124}"/>
                </a:ext>
              </a:extLst>
            </p:cNvPr>
            <p:cNvSpPr/>
            <p:nvPr/>
          </p:nvSpPr>
          <p:spPr bwMode="auto">
            <a:xfrm>
              <a:off x="3722385" y="2422308"/>
              <a:ext cx="772389" cy="399427"/>
            </a:xfrm>
            <a:prstGeom prst="ellipse">
              <a:avLst/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2a</a:t>
              </a:r>
            </a:p>
          </p:txBody>
        </p:sp>
      </p:grpSp>
      <p:sp>
        <p:nvSpPr>
          <p:cNvPr id="67" name="Oval 66">
            <a:extLst>
              <a:ext uri="{FF2B5EF4-FFF2-40B4-BE49-F238E27FC236}">
                <a16:creationId xmlns:a16="http://schemas.microsoft.com/office/drawing/2014/main" id="{B47C3E3F-6F76-4F96-86A7-3F661916037E}"/>
              </a:ext>
            </a:extLst>
          </p:cNvPr>
          <p:cNvSpPr/>
          <p:nvPr/>
        </p:nvSpPr>
        <p:spPr bwMode="auto">
          <a:xfrm>
            <a:off x="5726113" y="5195888"/>
            <a:ext cx="376237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3a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12C1A18-89C3-4450-8DB3-7F490974548D}"/>
              </a:ext>
            </a:extLst>
          </p:cNvPr>
          <p:cNvSpPr/>
          <p:nvPr/>
        </p:nvSpPr>
        <p:spPr>
          <a:xfrm>
            <a:off x="6292850" y="2689225"/>
            <a:ext cx="398463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6405" name="Group 73">
            <a:extLst>
              <a:ext uri="{FF2B5EF4-FFF2-40B4-BE49-F238E27FC236}">
                <a16:creationId xmlns:a16="http://schemas.microsoft.com/office/drawing/2014/main" id="{0C7BCFDC-A923-47D5-A67D-772D75786EA5}"/>
              </a:ext>
            </a:extLst>
          </p:cNvPr>
          <p:cNvGrpSpPr>
            <a:grpSpLocks/>
          </p:cNvGrpSpPr>
          <p:nvPr/>
        </p:nvGrpSpPr>
        <p:grpSpPr bwMode="auto">
          <a:xfrm>
            <a:off x="2720975" y="1425575"/>
            <a:ext cx="3829050" cy="1244600"/>
            <a:chOff x="2720796" y="1425873"/>
            <a:chExt cx="3955478" cy="1244581"/>
          </a:xfrm>
        </p:grpSpPr>
        <p:grpSp>
          <p:nvGrpSpPr>
            <p:cNvPr id="16457" name="Group 6">
              <a:extLst>
                <a:ext uri="{FF2B5EF4-FFF2-40B4-BE49-F238E27FC236}">
                  <a16:creationId xmlns:a16="http://schemas.microsoft.com/office/drawing/2014/main" id="{F126868B-DCDB-41B0-A5A5-D71F4FF2FE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796" y="1425873"/>
              <a:ext cx="3829885" cy="439145"/>
              <a:chOff x="2643188" y="1435100"/>
              <a:chExt cx="3367043" cy="481225"/>
            </a:xfrm>
          </p:grpSpPr>
          <p:sp>
            <p:nvSpPr>
              <p:cNvPr id="16461" name="Freeform 202">
                <a:extLst>
                  <a:ext uri="{FF2B5EF4-FFF2-40B4-BE49-F238E27FC236}">
                    <a16:creationId xmlns:a16="http://schemas.microsoft.com/office/drawing/2014/main" id="{943EF914-2003-4D7B-A49A-AAB995C8D3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3188" y="1485922"/>
                <a:ext cx="66674" cy="430403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2" name="Freeform 203">
                <a:extLst>
                  <a:ext uri="{FF2B5EF4-FFF2-40B4-BE49-F238E27FC236}">
                    <a16:creationId xmlns:a16="http://schemas.microsoft.com/office/drawing/2014/main" id="{A9205455-DCD3-4353-99F7-F00A710A10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8113" y="1435100"/>
                <a:ext cx="996937" cy="84175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3" name="Freeform 203">
                <a:extLst>
                  <a:ext uri="{FF2B5EF4-FFF2-40B4-BE49-F238E27FC236}">
                    <a16:creationId xmlns:a16="http://schemas.microsoft.com/office/drawing/2014/main" id="{02493B85-ED75-4470-A8E2-B4D31BA328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5050" y="1435100"/>
                <a:ext cx="996937" cy="84175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4" name="Freeform 203">
                <a:extLst>
                  <a:ext uri="{FF2B5EF4-FFF2-40B4-BE49-F238E27FC236}">
                    <a16:creationId xmlns:a16="http://schemas.microsoft.com/office/drawing/2014/main" id="{DF9B3FD3-88C3-40BB-B415-EA0FE9081A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3573" y="1441453"/>
                <a:ext cx="996937" cy="84175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5" name="Freeform 202">
                <a:extLst>
                  <a:ext uri="{FF2B5EF4-FFF2-40B4-BE49-F238E27FC236}">
                    <a16:creationId xmlns:a16="http://schemas.microsoft.com/office/drawing/2014/main" id="{DFC55EE7-6E9B-4A6F-A45F-B64B6139CE7E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5797490" y="1309710"/>
                <a:ext cx="84175" cy="341308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58" name="Group 3">
              <a:extLst>
                <a:ext uri="{FF2B5EF4-FFF2-40B4-BE49-F238E27FC236}">
                  <a16:creationId xmlns:a16="http://schemas.microsoft.com/office/drawing/2014/main" id="{8619EA1C-86CC-43A2-9873-6F046045ED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4831" y="1514196"/>
              <a:ext cx="171443" cy="1156258"/>
              <a:chOff x="5946775" y="1487488"/>
              <a:chExt cx="136525" cy="1347787"/>
            </a:xfrm>
          </p:grpSpPr>
          <p:sp>
            <p:nvSpPr>
              <p:cNvPr id="16459" name="Freeform 203">
                <a:extLst>
                  <a:ext uri="{FF2B5EF4-FFF2-40B4-BE49-F238E27FC236}">
                    <a16:creationId xmlns:a16="http://schemas.microsoft.com/office/drawing/2014/main" id="{BEE7190E-52AB-47D7-A5E8-826E740A9EF9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5378450" y="2092326"/>
                <a:ext cx="1271587" cy="61912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0" name="Freeform 201">
                <a:extLst>
                  <a:ext uri="{FF2B5EF4-FFF2-40B4-BE49-F238E27FC236}">
                    <a16:creationId xmlns:a16="http://schemas.microsoft.com/office/drawing/2014/main" id="{F9A76459-9B69-40E1-89A6-4FD823678A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6775" y="2606675"/>
                <a:ext cx="136525" cy="228600"/>
              </a:xfrm>
              <a:custGeom>
                <a:avLst/>
                <a:gdLst>
                  <a:gd name="T0" fmla="*/ 2147483646 w 142"/>
                  <a:gd name="T1" fmla="*/ 2147483646 h 236"/>
                  <a:gd name="T2" fmla="*/ 0 w 142"/>
                  <a:gd name="T3" fmla="*/ 0 h 236"/>
                  <a:gd name="T4" fmla="*/ 2147483646 w 142"/>
                  <a:gd name="T5" fmla="*/ 2147483646 h 236"/>
                  <a:gd name="T6" fmla="*/ 2147483646 w 142"/>
                  <a:gd name="T7" fmla="*/ 0 h 236"/>
                  <a:gd name="T8" fmla="*/ 2147483646 w 142"/>
                  <a:gd name="T9" fmla="*/ 2147483646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2"/>
                  <a:gd name="T16" fmla="*/ 0 h 236"/>
                  <a:gd name="T17" fmla="*/ 142 w 142"/>
                  <a:gd name="T18" fmla="*/ 236 h 2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2" h="236">
                    <a:moveTo>
                      <a:pt x="71" y="236"/>
                    </a:moveTo>
                    <a:lnTo>
                      <a:pt x="0" y="0"/>
                    </a:lnTo>
                    <a:lnTo>
                      <a:pt x="71" y="46"/>
                    </a:lnTo>
                    <a:lnTo>
                      <a:pt x="142" y="0"/>
                    </a:lnTo>
                    <a:lnTo>
                      <a:pt x="71" y="236"/>
                    </a:lnTo>
                    <a:close/>
                  </a:path>
                </a:pathLst>
              </a:cu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406" name="TextBox 120">
            <a:extLst>
              <a:ext uri="{FF2B5EF4-FFF2-40B4-BE49-F238E27FC236}">
                <a16:creationId xmlns:a16="http://schemas.microsoft.com/office/drawing/2014/main" id="{E52D76E8-0946-4153-BDCB-AA3BFF517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863" y="1779588"/>
            <a:ext cx="1363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0°C</a:t>
            </a:r>
          </a:p>
        </p:txBody>
      </p:sp>
      <p:sp>
        <p:nvSpPr>
          <p:cNvPr id="16407" name="TextBox 121">
            <a:extLst>
              <a:ext uri="{FF2B5EF4-FFF2-40B4-BE49-F238E27FC236}">
                <a16:creationId xmlns:a16="http://schemas.microsoft.com/office/drawing/2014/main" id="{399D9CC8-FA66-4035-92FD-8F05916A4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0113" y="2844800"/>
            <a:ext cx="160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0°C</a:t>
            </a:r>
          </a:p>
        </p:txBody>
      </p:sp>
      <p:sp>
        <p:nvSpPr>
          <p:cNvPr id="16408" name="TextBox 122">
            <a:extLst>
              <a:ext uri="{FF2B5EF4-FFF2-40B4-BE49-F238E27FC236}">
                <a16:creationId xmlns:a16="http://schemas.microsoft.com/office/drawing/2014/main" id="{99D37658-17B3-4BF7-A1EB-D2E635E41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4597400"/>
            <a:ext cx="163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0°C</a:t>
            </a:r>
          </a:p>
        </p:txBody>
      </p:sp>
      <p:sp>
        <p:nvSpPr>
          <p:cNvPr id="16409" name="TextBox 123">
            <a:extLst>
              <a:ext uri="{FF2B5EF4-FFF2-40B4-BE49-F238E27FC236}">
                <a16:creationId xmlns:a16="http://schemas.microsoft.com/office/drawing/2014/main" id="{80FD39EE-FB8E-49AE-8881-5AA5A003F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1003300"/>
            <a:ext cx="1084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altLang="en-US" sz="2000" b="1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cooler</a:t>
            </a:r>
            <a:endParaRPr lang="en-US" altLang="en-US" sz="20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10" name="TextBox 124">
            <a:extLst>
              <a:ext uri="{FF2B5EF4-FFF2-40B4-BE49-F238E27FC236}">
                <a16:creationId xmlns:a16="http://schemas.microsoft.com/office/drawing/2014/main" id="{4CAE25B3-9AE8-4FD7-9FC8-B705263E4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0" y="2379663"/>
            <a:ext cx="1489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altLang="en-US" sz="2000" b="1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warmer+melter</a:t>
            </a:r>
            <a:endParaRPr lang="en-US" altLang="en-US" sz="20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11" name="TextBox 125">
            <a:extLst>
              <a:ext uri="{FF2B5EF4-FFF2-40B4-BE49-F238E27FC236}">
                <a16:creationId xmlns:a16="http://schemas.microsoft.com/office/drawing/2014/main" id="{F73F6633-2E22-4D2E-884C-E1ABC77E0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950" y="4008438"/>
            <a:ext cx="1792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altLang="en-US" sz="2000" b="1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condendser+cooler</a:t>
            </a:r>
            <a:endParaRPr lang="en-US" altLang="en-US" sz="20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12" name="TextBox 126">
            <a:extLst>
              <a:ext uri="{FF2B5EF4-FFF2-40B4-BE49-F238E27FC236}">
                <a16:creationId xmlns:a16="http://schemas.microsoft.com/office/drawing/2014/main" id="{00B5349D-039E-452D-9563-CA82B1002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6575" y="4224338"/>
            <a:ext cx="106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altLang="en-US" sz="20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</a:t>
            </a:r>
            <a:endParaRPr lang="en-US" altLang="en-US" sz="20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379BDB95-A661-4C4F-A01E-39FADF127219}"/>
              </a:ext>
            </a:extLst>
          </p:cNvPr>
          <p:cNvCxnSpPr/>
          <p:nvPr/>
        </p:nvCxnSpPr>
        <p:spPr bwMode="auto">
          <a:xfrm>
            <a:off x="7397750" y="5402263"/>
            <a:ext cx="1597025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00A743DA-8684-42FC-A53C-818F46209DB8}"/>
              </a:ext>
            </a:extLst>
          </p:cNvPr>
          <p:cNvSpPr/>
          <p:nvPr/>
        </p:nvSpPr>
        <p:spPr bwMode="auto">
          <a:xfrm>
            <a:off x="7996238" y="5221288"/>
            <a:ext cx="398462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6415" name="TextBox 141">
            <a:extLst>
              <a:ext uri="{FF2B5EF4-FFF2-40B4-BE49-F238E27FC236}">
                <a16:creationId xmlns:a16="http://schemas.microsoft.com/office/drawing/2014/main" id="{3840C56E-FA34-4F08-9578-3B68DD0B2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9363" y="4538663"/>
            <a:ext cx="1590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?? 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20. kg/min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3A389911-54A7-47FF-AD7B-20BAF06F2125}"/>
              </a:ext>
            </a:extLst>
          </p:cNvPr>
          <p:cNvSpPr/>
          <p:nvPr/>
        </p:nvSpPr>
        <p:spPr bwMode="auto">
          <a:xfrm>
            <a:off x="3910013" y="2092325"/>
            <a:ext cx="398462" cy="40957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1a</a:t>
            </a:r>
          </a:p>
        </p:txBody>
      </p:sp>
      <p:grpSp>
        <p:nvGrpSpPr>
          <p:cNvPr id="16417" name="Group 76">
            <a:extLst>
              <a:ext uri="{FF2B5EF4-FFF2-40B4-BE49-F238E27FC236}">
                <a16:creationId xmlns:a16="http://schemas.microsoft.com/office/drawing/2014/main" id="{257DED94-ADBD-4CC0-B668-EAD4AB8932B1}"/>
              </a:ext>
            </a:extLst>
          </p:cNvPr>
          <p:cNvGrpSpPr>
            <a:grpSpLocks/>
          </p:cNvGrpSpPr>
          <p:nvPr/>
        </p:nvGrpSpPr>
        <p:grpSpPr bwMode="auto">
          <a:xfrm>
            <a:off x="6689725" y="2814638"/>
            <a:ext cx="298450" cy="2205037"/>
            <a:chOff x="6796137" y="2849881"/>
            <a:chExt cx="298690" cy="1866833"/>
          </a:xfrm>
        </p:grpSpPr>
        <p:sp>
          <p:nvSpPr>
            <p:cNvPr id="16453" name="Freeform 202">
              <a:extLst>
                <a:ext uri="{FF2B5EF4-FFF2-40B4-BE49-F238E27FC236}">
                  <a16:creationId xmlns:a16="http://schemas.microsoft.com/office/drawing/2014/main" id="{9C5AA1DB-5C2D-4640-A616-8FCF560C02E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872437" y="2773581"/>
              <a:ext cx="93663" cy="246263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54" name="Group 2">
              <a:extLst>
                <a:ext uri="{FF2B5EF4-FFF2-40B4-BE49-F238E27FC236}">
                  <a16:creationId xmlns:a16="http://schemas.microsoft.com/office/drawing/2014/main" id="{51DD2C97-F95A-4AB9-A378-095288C1DA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53186" y="2928963"/>
              <a:ext cx="141641" cy="1787751"/>
              <a:chOff x="6696075" y="3072466"/>
              <a:chExt cx="138113" cy="1629709"/>
            </a:xfrm>
          </p:grpSpPr>
          <p:sp>
            <p:nvSpPr>
              <p:cNvPr id="16455" name="Freeform 203">
                <a:extLst>
                  <a:ext uri="{FF2B5EF4-FFF2-40B4-BE49-F238E27FC236}">
                    <a16:creationId xmlns:a16="http://schemas.microsoft.com/office/drawing/2014/main" id="{3F437ED3-9122-4B10-B11F-75C684A8E070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H="1">
                <a:off x="6057310" y="3743926"/>
                <a:ext cx="1416295" cy="73376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6" name="Freeform 201">
                <a:extLst>
                  <a:ext uri="{FF2B5EF4-FFF2-40B4-BE49-F238E27FC236}">
                    <a16:creationId xmlns:a16="http://schemas.microsoft.com/office/drawing/2014/main" id="{E6D49EE4-33F0-4593-85D1-F46489E9F7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96075" y="4473575"/>
                <a:ext cx="138113" cy="228600"/>
              </a:xfrm>
              <a:custGeom>
                <a:avLst/>
                <a:gdLst>
                  <a:gd name="T0" fmla="*/ 2147483646 w 142"/>
                  <a:gd name="T1" fmla="*/ 2147483646 h 236"/>
                  <a:gd name="T2" fmla="*/ 0 w 142"/>
                  <a:gd name="T3" fmla="*/ 0 h 236"/>
                  <a:gd name="T4" fmla="*/ 2147483646 w 142"/>
                  <a:gd name="T5" fmla="*/ 2147483646 h 236"/>
                  <a:gd name="T6" fmla="*/ 2147483646 w 142"/>
                  <a:gd name="T7" fmla="*/ 0 h 236"/>
                  <a:gd name="T8" fmla="*/ 2147483646 w 142"/>
                  <a:gd name="T9" fmla="*/ 2147483646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2"/>
                  <a:gd name="T16" fmla="*/ 0 h 236"/>
                  <a:gd name="T17" fmla="*/ 142 w 142"/>
                  <a:gd name="T18" fmla="*/ 236 h 2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2" h="236">
                    <a:moveTo>
                      <a:pt x="71" y="236"/>
                    </a:moveTo>
                    <a:lnTo>
                      <a:pt x="0" y="0"/>
                    </a:lnTo>
                    <a:lnTo>
                      <a:pt x="71" y="46"/>
                    </a:lnTo>
                    <a:lnTo>
                      <a:pt x="142" y="0"/>
                    </a:lnTo>
                    <a:lnTo>
                      <a:pt x="71" y="236"/>
                    </a:lnTo>
                    <a:close/>
                  </a:path>
                </a:pathLst>
              </a:cu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50771010-889D-4594-A640-C52F2562347A}"/>
              </a:ext>
            </a:extLst>
          </p:cNvPr>
          <p:cNvSpPr/>
          <p:nvPr/>
        </p:nvSpPr>
        <p:spPr>
          <a:xfrm>
            <a:off x="1814513" y="882650"/>
            <a:ext cx="5694362" cy="5327650"/>
          </a:xfrm>
          <a:prstGeom prst="rect">
            <a:avLst/>
          </a:prstGeom>
          <a:noFill/>
          <a:ln w="38100" cmpd="sng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equivalent mixer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79D96C1-57DD-40D1-96D2-A0F48484C9E6}"/>
              </a:ext>
            </a:extLst>
          </p:cNvPr>
          <p:cNvSpPr/>
          <p:nvPr/>
        </p:nvSpPr>
        <p:spPr bwMode="auto">
          <a:xfrm>
            <a:off x="3770313" y="3306763"/>
            <a:ext cx="1427162" cy="782637"/>
          </a:xfrm>
          <a:prstGeom prst="rect">
            <a:avLst/>
          </a:prstGeom>
          <a:noFill/>
          <a:ln w="38100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Melter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BFE61A8-0C86-46F6-A17B-D3D2F1327D4F}"/>
              </a:ext>
            </a:extLst>
          </p:cNvPr>
          <p:cNvSpPr/>
          <p:nvPr/>
        </p:nvSpPr>
        <p:spPr bwMode="auto">
          <a:xfrm>
            <a:off x="4710113" y="5035550"/>
            <a:ext cx="933450" cy="782638"/>
          </a:xfrm>
          <a:prstGeom prst="rect">
            <a:avLst/>
          </a:prstGeom>
          <a:noFill/>
          <a:ln w="38100" cmpd="sng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Cooler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39AA8FF-6384-4D3E-8AF5-49E45C1F0A44}"/>
              </a:ext>
            </a:extLst>
          </p:cNvPr>
          <p:cNvCxnSpPr>
            <a:cxnSpLocks/>
            <a:stCxn id="23" idx="3"/>
            <a:endCxn id="83" idx="1"/>
          </p:cNvCxnSpPr>
          <p:nvPr/>
        </p:nvCxnSpPr>
        <p:spPr bwMode="auto">
          <a:xfrm flipV="1">
            <a:off x="4446588" y="5426075"/>
            <a:ext cx="263525" cy="3175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54D69C39-C4BF-4A70-A497-DECD2DD795B8}"/>
              </a:ext>
            </a:extLst>
          </p:cNvPr>
          <p:cNvCxnSpPr>
            <a:cxnSpLocks/>
            <a:endCxn id="81" idx="1"/>
          </p:cNvCxnSpPr>
          <p:nvPr/>
        </p:nvCxnSpPr>
        <p:spPr bwMode="auto">
          <a:xfrm flipV="1">
            <a:off x="3449638" y="3697288"/>
            <a:ext cx="320675" cy="15875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50">
            <a:extLst>
              <a:ext uri="{FF2B5EF4-FFF2-40B4-BE49-F238E27FC236}">
                <a16:creationId xmlns:a16="http://schemas.microsoft.com/office/drawing/2014/main" id="{32384570-9E9D-407D-A072-CFFD0C441E7A}"/>
              </a:ext>
            </a:extLst>
          </p:cNvPr>
          <p:cNvCxnSpPr>
            <a:cxnSpLocks/>
            <a:stCxn id="31" idx="6"/>
            <a:endCxn id="100" idx="0"/>
          </p:cNvCxnSpPr>
          <p:nvPr/>
        </p:nvCxnSpPr>
        <p:spPr bwMode="auto">
          <a:xfrm>
            <a:off x="6300788" y="3713163"/>
            <a:ext cx="512762" cy="1335087"/>
          </a:xfrm>
          <a:prstGeom prst="bentConnector2">
            <a:avLst/>
          </a:prstGeom>
          <a:ln w="285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424" name="Group 78">
            <a:extLst>
              <a:ext uri="{FF2B5EF4-FFF2-40B4-BE49-F238E27FC236}">
                <a16:creationId xmlns:a16="http://schemas.microsoft.com/office/drawing/2014/main" id="{862C3AE4-622D-4E11-A9C6-AAA8AE3C2522}"/>
              </a:ext>
            </a:extLst>
          </p:cNvPr>
          <p:cNvGrpSpPr>
            <a:grpSpLocks/>
          </p:cNvGrpSpPr>
          <p:nvPr/>
        </p:nvGrpSpPr>
        <p:grpSpPr bwMode="auto">
          <a:xfrm>
            <a:off x="2563813" y="2809875"/>
            <a:ext cx="3746500" cy="476250"/>
            <a:chOff x="2564002" y="2809339"/>
            <a:chExt cx="3662230" cy="477560"/>
          </a:xfrm>
        </p:grpSpPr>
        <p:grpSp>
          <p:nvGrpSpPr>
            <p:cNvPr id="16443" name="Group 74">
              <a:extLst>
                <a:ext uri="{FF2B5EF4-FFF2-40B4-BE49-F238E27FC236}">
                  <a16:creationId xmlns:a16="http://schemas.microsoft.com/office/drawing/2014/main" id="{E3C5B869-ED08-40E2-8BF9-B3B1B197D9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4823" y="2809339"/>
              <a:ext cx="3621409" cy="474516"/>
              <a:chOff x="2604823" y="2809339"/>
              <a:chExt cx="3621409" cy="474516"/>
            </a:xfrm>
          </p:grpSpPr>
          <p:grpSp>
            <p:nvGrpSpPr>
              <p:cNvPr id="16446" name="Group 10">
                <a:extLst>
                  <a:ext uri="{FF2B5EF4-FFF2-40B4-BE49-F238E27FC236}">
                    <a16:creationId xmlns:a16="http://schemas.microsoft.com/office/drawing/2014/main" id="{D1D8751D-F648-4B46-84B6-9C9EEB8DE4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04823" y="2809339"/>
                <a:ext cx="3621409" cy="474516"/>
                <a:chOff x="2684463" y="4444421"/>
                <a:chExt cx="3355277" cy="276804"/>
              </a:xfrm>
            </p:grpSpPr>
            <p:sp>
              <p:nvSpPr>
                <p:cNvPr id="16448" name="Freeform 202">
                  <a:extLst>
                    <a:ext uri="{FF2B5EF4-FFF2-40B4-BE49-F238E27FC236}">
                      <a16:creationId xmlns:a16="http://schemas.microsoft.com/office/drawing/2014/main" id="{C52948BA-2BA5-4C37-A540-86B0E463A7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4463" y="4503167"/>
                  <a:ext cx="65877" cy="218058"/>
                </a:xfrm>
                <a:custGeom>
                  <a:avLst/>
                  <a:gdLst>
                    <a:gd name="T0" fmla="*/ 2147483646 w 60"/>
                    <a:gd name="T1" fmla="*/ 2147483646 h 306"/>
                    <a:gd name="T2" fmla="*/ 2147483646 w 60"/>
                    <a:gd name="T3" fmla="*/ 2147483646 h 306"/>
                    <a:gd name="T4" fmla="*/ 2147483646 w 60"/>
                    <a:gd name="T5" fmla="*/ 2147483646 h 306"/>
                    <a:gd name="T6" fmla="*/ 2147483646 w 60"/>
                    <a:gd name="T7" fmla="*/ 2147483646 h 306"/>
                    <a:gd name="T8" fmla="*/ 2147483646 w 60"/>
                    <a:gd name="T9" fmla="*/ 2147483646 h 306"/>
                    <a:gd name="T10" fmla="*/ 2147483646 w 60"/>
                    <a:gd name="T11" fmla="*/ 2147483646 h 306"/>
                    <a:gd name="T12" fmla="*/ 2147483646 w 60"/>
                    <a:gd name="T13" fmla="*/ 2147483646 h 306"/>
                    <a:gd name="T14" fmla="*/ 2147483646 w 60"/>
                    <a:gd name="T15" fmla="*/ 2147483646 h 306"/>
                    <a:gd name="T16" fmla="*/ 2147483646 w 60"/>
                    <a:gd name="T17" fmla="*/ 2147483646 h 306"/>
                    <a:gd name="T18" fmla="*/ 2147483646 w 60"/>
                    <a:gd name="T19" fmla="*/ 2147483646 h 306"/>
                    <a:gd name="T20" fmla="*/ 2147483646 w 60"/>
                    <a:gd name="T21" fmla="*/ 2147483646 h 306"/>
                    <a:gd name="T22" fmla="*/ 0 w 60"/>
                    <a:gd name="T23" fmla="*/ 2147483646 h 306"/>
                    <a:gd name="T24" fmla="*/ 0 w 60"/>
                    <a:gd name="T25" fmla="*/ 2147483646 h 306"/>
                    <a:gd name="T26" fmla="*/ 2147483646 w 60"/>
                    <a:gd name="T27" fmla="*/ 2147483646 h 306"/>
                    <a:gd name="T28" fmla="*/ 2147483646 w 60"/>
                    <a:gd name="T29" fmla="*/ 2147483646 h 306"/>
                    <a:gd name="T30" fmla="*/ 2147483646 w 60"/>
                    <a:gd name="T31" fmla="*/ 2147483646 h 306"/>
                    <a:gd name="T32" fmla="*/ 2147483646 w 60"/>
                    <a:gd name="T33" fmla="*/ 2147483646 h 306"/>
                    <a:gd name="T34" fmla="*/ 2147483646 w 60"/>
                    <a:gd name="T35" fmla="*/ 2147483646 h 306"/>
                    <a:gd name="T36" fmla="*/ 2147483646 w 60"/>
                    <a:gd name="T37" fmla="*/ 2147483646 h 306"/>
                    <a:gd name="T38" fmla="*/ 2147483646 w 60"/>
                    <a:gd name="T39" fmla="*/ 2147483646 h 306"/>
                    <a:gd name="T40" fmla="*/ 2147483646 w 60"/>
                    <a:gd name="T41" fmla="*/ 2147483646 h 306"/>
                    <a:gd name="T42" fmla="*/ 2147483646 w 60"/>
                    <a:gd name="T43" fmla="*/ 2147483646 h 306"/>
                    <a:gd name="T44" fmla="*/ 2147483646 w 60"/>
                    <a:gd name="T45" fmla="*/ 2147483646 h 306"/>
                    <a:gd name="T46" fmla="*/ 2147483646 w 60"/>
                    <a:gd name="T47" fmla="*/ 2147483646 h 306"/>
                    <a:gd name="T48" fmla="*/ 2147483646 w 60"/>
                    <a:gd name="T49" fmla="*/ 2147483646 h 306"/>
                    <a:gd name="T50" fmla="*/ 2147483646 w 60"/>
                    <a:gd name="T51" fmla="*/ 2147483646 h 306"/>
                    <a:gd name="T52" fmla="*/ 2147483646 w 60"/>
                    <a:gd name="T53" fmla="*/ 2147483646 h 306"/>
                    <a:gd name="T54" fmla="*/ 0 w 60"/>
                    <a:gd name="T55" fmla="*/ 2147483646 h 306"/>
                    <a:gd name="T56" fmla="*/ 0 w 60"/>
                    <a:gd name="T57" fmla="*/ 2147483646 h 306"/>
                    <a:gd name="T58" fmla="*/ 2147483646 w 60"/>
                    <a:gd name="T59" fmla="*/ 2147483646 h 306"/>
                    <a:gd name="T60" fmla="*/ 2147483646 w 60"/>
                    <a:gd name="T61" fmla="*/ 2147483646 h 306"/>
                    <a:gd name="T62" fmla="*/ 2147483646 w 60"/>
                    <a:gd name="T63" fmla="*/ 2147483646 h 306"/>
                    <a:gd name="T64" fmla="*/ 2147483646 w 60"/>
                    <a:gd name="T65" fmla="*/ 2147483646 h 306"/>
                    <a:gd name="T66" fmla="*/ 2147483646 w 60"/>
                    <a:gd name="T67" fmla="*/ 2147483646 h 306"/>
                    <a:gd name="T68" fmla="*/ 2147483646 w 60"/>
                    <a:gd name="T69" fmla="*/ 2147483646 h 306"/>
                    <a:gd name="T70" fmla="*/ 2147483646 w 60"/>
                    <a:gd name="T71" fmla="*/ 2147483646 h 306"/>
                    <a:gd name="T72" fmla="*/ 2147483646 w 60"/>
                    <a:gd name="T73" fmla="*/ 2147483646 h 306"/>
                    <a:gd name="T74" fmla="*/ 2147483646 w 60"/>
                    <a:gd name="T75" fmla="*/ 2147483646 h 306"/>
                    <a:gd name="T76" fmla="*/ 2147483646 w 60"/>
                    <a:gd name="T77" fmla="*/ 2147483646 h 306"/>
                    <a:gd name="T78" fmla="*/ 2147483646 w 60"/>
                    <a:gd name="T79" fmla="*/ 2147483646 h 306"/>
                    <a:gd name="T80" fmla="*/ 2147483646 w 60"/>
                    <a:gd name="T81" fmla="*/ 2147483646 h 306"/>
                    <a:gd name="T82" fmla="*/ 2147483646 w 60"/>
                    <a:gd name="T83" fmla="*/ 2147483646 h 306"/>
                    <a:gd name="T84" fmla="*/ 2147483646 w 60"/>
                    <a:gd name="T85" fmla="*/ 2147483646 h 306"/>
                    <a:gd name="T86" fmla="*/ 0 w 60"/>
                    <a:gd name="T87" fmla="*/ 2147483646 h 306"/>
                    <a:gd name="T88" fmla="*/ 0 w 60"/>
                    <a:gd name="T89" fmla="*/ 2147483646 h 306"/>
                    <a:gd name="T90" fmla="*/ 2147483646 w 60"/>
                    <a:gd name="T91" fmla="*/ 2147483646 h 306"/>
                    <a:gd name="T92" fmla="*/ 2147483646 w 60"/>
                    <a:gd name="T93" fmla="*/ 2147483646 h 306"/>
                    <a:gd name="T94" fmla="*/ 2147483646 w 60"/>
                    <a:gd name="T95" fmla="*/ 2147483646 h 30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"/>
                    <a:gd name="T145" fmla="*/ 0 h 306"/>
                    <a:gd name="T146" fmla="*/ 60 w 60"/>
                    <a:gd name="T147" fmla="*/ 306 h 30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" h="306">
                      <a:moveTo>
                        <a:pt x="30" y="306"/>
                      </a:moveTo>
                      <a:lnTo>
                        <a:pt x="37" y="302"/>
                      </a:lnTo>
                      <a:lnTo>
                        <a:pt x="43" y="298"/>
                      </a:lnTo>
                      <a:lnTo>
                        <a:pt x="48" y="295"/>
                      </a:lnTo>
                      <a:lnTo>
                        <a:pt x="53" y="292"/>
                      </a:lnTo>
                      <a:lnTo>
                        <a:pt x="56" y="289"/>
                      </a:lnTo>
                      <a:lnTo>
                        <a:pt x="58" y="286"/>
                      </a:lnTo>
                      <a:lnTo>
                        <a:pt x="60" y="283"/>
                      </a:lnTo>
                      <a:lnTo>
                        <a:pt x="60" y="281"/>
                      </a:lnTo>
                      <a:lnTo>
                        <a:pt x="60" y="278"/>
                      </a:lnTo>
                      <a:lnTo>
                        <a:pt x="58" y="275"/>
                      </a:lnTo>
                      <a:lnTo>
                        <a:pt x="56" y="273"/>
                      </a:lnTo>
                      <a:lnTo>
                        <a:pt x="53" y="270"/>
                      </a:lnTo>
                      <a:lnTo>
                        <a:pt x="48" y="267"/>
                      </a:lnTo>
                      <a:lnTo>
                        <a:pt x="43" y="263"/>
                      </a:lnTo>
                      <a:lnTo>
                        <a:pt x="37" y="259"/>
                      </a:lnTo>
                      <a:lnTo>
                        <a:pt x="30" y="255"/>
                      </a:lnTo>
                      <a:lnTo>
                        <a:pt x="23" y="251"/>
                      </a:lnTo>
                      <a:lnTo>
                        <a:pt x="17" y="247"/>
                      </a:lnTo>
                      <a:lnTo>
                        <a:pt x="12" y="244"/>
                      </a:lnTo>
                      <a:lnTo>
                        <a:pt x="8" y="241"/>
                      </a:lnTo>
                      <a:lnTo>
                        <a:pt x="4" y="238"/>
                      </a:lnTo>
                      <a:lnTo>
                        <a:pt x="2" y="235"/>
                      </a:lnTo>
                      <a:lnTo>
                        <a:pt x="0" y="232"/>
                      </a:lnTo>
                      <a:lnTo>
                        <a:pt x="0" y="230"/>
                      </a:lnTo>
                      <a:lnTo>
                        <a:pt x="0" y="227"/>
                      </a:lnTo>
                      <a:lnTo>
                        <a:pt x="2" y="224"/>
                      </a:lnTo>
                      <a:lnTo>
                        <a:pt x="4" y="222"/>
                      </a:lnTo>
                      <a:lnTo>
                        <a:pt x="8" y="219"/>
                      </a:lnTo>
                      <a:lnTo>
                        <a:pt x="12" y="215"/>
                      </a:lnTo>
                      <a:lnTo>
                        <a:pt x="17" y="212"/>
                      </a:lnTo>
                      <a:lnTo>
                        <a:pt x="23" y="208"/>
                      </a:lnTo>
                      <a:lnTo>
                        <a:pt x="30" y="204"/>
                      </a:lnTo>
                      <a:lnTo>
                        <a:pt x="37" y="200"/>
                      </a:lnTo>
                      <a:lnTo>
                        <a:pt x="43" y="196"/>
                      </a:lnTo>
                      <a:lnTo>
                        <a:pt x="48" y="193"/>
                      </a:lnTo>
                      <a:lnTo>
                        <a:pt x="53" y="190"/>
                      </a:lnTo>
                      <a:lnTo>
                        <a:pt x="56" y="187"/>
                      </a:lnTo>
                      <a:lnTo>
                        <a:pt x="58" y="184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76"/>
                      </a:lnTo>
                      <a:lnTo>
                        <a:pt x="58" y="173"/>
                      </a:lnTo>
                      <a:lnTo>
                        <a:pt x="56" y="170"/>
                      </a:lnTo>
                      <a:lnTo>
                        <a:pt x="53" y="167"/>
                      </a:lnTo>
                      <a:lnTo>
                        <a:pt x="48" y="164"/>
                      </a:lnTo>
                      <a:lnTo>
                        <a:pt x="43" y="161"/>
                      </a:lnTo>
                      <a:lnTo>
                        <a:pt x="37" y="157"/>
                      </a:lnTo>
                      <a:lnTo>
                        <a:pt x="30" y="153"/>
                      </a:lnTo>
                      <a:lnTo>
                        <a:pt x="23" y="149"/>
                      </a:lnTo>
                      <a:lnTo>
                        <a:pt x="17" y="145"/>
                      </a:lnTo>
                      <a:lnTo>
                        <a:pt x="12" y="142"/>
                      </a:lnTo>
                      <a:lnTo>
                        <a:pt x="8" y="139"/>
                      </a:lnTo>
                      <a:lnTo>
                        <a:pt x="4" y="136"/>
                      </a:lnTo>
                      <a:lnTo>
                        <a:pt x="2" y="133"/>
                      </a:lnTo>
                      <a:lnTo>
                        <a:pt x="0" y="130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2" y="122"/>
                      </a:lnTo>
                      <a:lnTo>
                        <a:pt x="4" y="119"/>
                      </a:lnTo>
                      <a:lnTo>
                        <a:pt x="8" y="116"/>
                      </a:lnTo>
                      <a:lnTo>
                        <a:pt x="12" y="113"/>
                      </a:lnTo>
                      <a:lnTo>
                        <a:pt x="17" y="110"/>
                      </a:lnTo>
                      <a:lnTo>
                        <a:pt x="23" y="106"/>
                      </a:lnTo>
                      <a:lnTo>
                        <a:pt x="30" y="102"/>
                      </a:lnTo>
                      <a:lnTo>
                        <a:pt x="37" y="98"/>
                      </a:lnTo>
                      <a:lnTo>
                        <a:pt x="43" y="94"/>
                      </a:lnTo>
                      <a:lnTo>
                        <a:pt x="48" y="91"/>
                      </a:lnTo>
                      <a:lnTo>
                        <a:pt x="53" y="87"/>
                      </a:lnTo>
                      <a:lnTo>
                        <a:pt x="56" y="84"/>
                      </a:lnTo>
                      <a:lnTo>
                        <a:pt x="58" y="82"/>
                      </a:lnTo>
                      <a:lnTo>
                        <a:pt x="60" y="79"/>
                      </a:lnTo>
                      <a:lnTo>
                        <a:pt x="60" y="76"/>
                      </a:lnTo>
                      <a:lnTo>
                        <a:pt x="60" y="74"/>
                      </a:lnTo>
                      <a:lnTo>
                        <a:pt x="58" y="71"/>
                      </a:lnTo>
                      <a:lnTo>
                        <a:pt x="56" y="68"/>
                      </a:lnTo>
                      <a:lnTo>
                        <a:pt x="53" y="65"/>
                      </a:lnTo>
                      <a:lnTo>
                        <a:pt x="48" y="62"/>
                      </a:lnTo>
                      <a:lnTo>
                        <a:pt x="43" y="59"/>
                      </a:lnTo>
                      <a:lnTo>
                        <a:pt x="37" y="55"/>
                      </a:lnTo>
                      <a:lnTo>
                        <a:pt x="30" y="51"/>
                      </a:lnTo>
                      <a:lnTo>
                        <a:pt x="23" y="47"/>
                      </a:lnTo>
                      <a:lnTo>
                        <a:pt x="17" y="43"/>
                      </a:lnTo>
                      <a:lnTo>
                        <a:pt x="12" y="39"/>
                      </a:lnTo>
                      <a:lnTo>
                        <a:pt x="8" y="36"/>
                      </a:lnTo>
                      <a:lnTo>
                        <a:pt x="4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2" y="20"/>
                      </a:lnTo>
                      <a:lnTo>
                        <a:pt x="4" y="17"/>
                      </a:lnTo>
                      <a:lnTo>
                        <a:pt x="8" y="14"/>
                      </a:lnTo>
                      <a:lnTo>
                        <a:pt x="12" y="11"/>
                      </a:lnTo>
                      <a:lnTo>
                        <a:pt x="17" y="8"/>
                      </a:lnTo>
                      <a:lnTo>
                        <a:pt x="23" y="4"/>
                      </a:lnTo>
                      <a:lnTo>
                        <a:pt x="3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9" name="Freeform 203">
                  <a:extLst>
                    <a:ext uri="{FF2B5EF4-FFF2-40B4-BE49-F238E27FC236}">
                      <a16:creationId xmlns:a16="http://schemas.microsoft.com/office/drawing/2014/main" id="{DB483B2F-840E-42B4-9C78-87B86C5466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8539" y="4452480"/>
                  <a:ext cx="985657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0" name="Freeform 203">
                  <a:extLst>
                    <a:ext uri="{FF2B5EF4-FFF2-40B4-BE49-F238E27FC236}">
                      <a16:creationId xmlns:a16="http://schemas.microsoft.com/office/drawing/2014/main" id="{34663FAB-E387-489A-9D15-E341CB08C6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4196" y="4452480"/>
                  <a:ext cx="985657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1" name="Freeform 203">
                  <a:extLst>
                    <a:ext uri="{FF2B5EF4-FFF2-40B4-BE49-F238E27FC236}">
                      <a16:creationId xmlns:a16="http://schemas.microsoft.com/office/drawing/2014/main" id="{F09F600A-AD90-4C48-B48D-CE691E1A65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92422" y="4458991"/>
                  <a:ext cx="1010480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2" name="Freeform 202">
                  <a:extLst>
                    <a:ext uri="{FF2B5EF4-FFF2-40B4-BE49-F238E27FC236}">
                      <a16:creationId xmlns:a16="http://schemas.microsoft.com/office/drawing/2014/main" id="{C05AFD6C-A74F-454A-BF21-96AFD6746F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5829273" y="4318050"/>
                  <a:ext cx="84096" cy="336838"/>
                </a:xfrm>
                <a:custGeom>
                  <a:avLst/>
                  <a:gdLst>
                    <a:gd name="T0" fmla="*/ 2147483646 w 60"/>
                    <a:gd name="T1" fmla="*/ 2147483646 h 306"/>
                    <a:gd name="T2" fmla="*/ 2147483646 w 60"/>
                    <a:gd name="T3" fmla="*/ 2147483646 h 306"/>
                    <a:gd name="T4" fmla="*/ 2147483646 w 60"/>
                    <a:gd name="T5" fmla="*/ 2147483646 h 306"/>
                    <a:gd name="T6" fmla="*/ 2147483646 w 60"/>
                    <a:gd name="T7" fmla="*/ 2147483646 h 306"/>
                    <a:gd name="T8" fmla="*/ 2147483646 w 60"/>
                    <a:gd name="T9" fmla="*/ 2147483646 h 306"/>
                    <a:gd name="T10" fmla="*/ 2147483646 w 60"/>
                    <a:gd name="T11" fmla="*/ 2147483646 h 306"/>
                    <a:gd name="T12" fmla="*/ 2147483646 w 60"/>
                    <a:gd name="T13" fmla="*/ 2147483646 h 306"/>
                    <a:gd name="T14" fmla="*/ 2147483646 w 60"/>
                    <a:gd name="T15" fmla="*/ 2147483646 h 306"/>
                    <a:gd name="T16" fmla="*/ 2147483646 w 60"/>
                    <a:gd name="T17" fmla="*/ 2147483646 h 306"/>
                    <a:gd name="T18" fmla="*/ 2147483646 w 60"/>
                    <a:gd name="T19" fmla="*/ 2147483646 h 306"/>
                    <a:gd name="T20" fmla="*/ 2147483646 w 60"/>
                    <a:gd name="T21" fmla="*/ 2147483646 h 306"/>
                    <a:gd name="T22" fmla="*/ 0 w 60"/>
                    <a:gd name="T23" fmla="*/ 2147483646 h 306"/>
                    <a:gd name="T24" fmla="*/ 0 w 60"/>
                    <a:gd name="T25" fmla="*/ 2147483646 h 306"/>
                    <a:gd name="T26" fmla="*/ 2147483646 w 60"/>
                    <a:gd name="T27" fmla="*/ 2147483646 h 306"/>
                    <a:gd name="T28" fmla="*/ 2147483646 w 60"/>
                    <a:gd name="T29" fmla="*/ 2147483646 h 306"/>
                    <a:gd name="T30" fmla="*/ 2147483646 w 60"/>
                    <a:gd name="T31" fmla="*/ 2147483646 h 306"/>
                    <a:gd name="T32" fmla="*/ 2147483646 w 60"/>
                    <a:gd name="T33" fmla="*/ 2147483646 h 306"/>
                    <a:gd name="T34" fmla="*/ 2147483646 w 60"/>
                    <a:gd name="T35" fmla="*/ 2147483646 h 306"/>
                    <a:gd name="T36" fmla="*/ 2147483646 w 60"/>
                    <a:gd name="T37" fmla="*/ 2147483646 h 306"/>
                    <a:gd name="T38" fmla="*/ 2147483646 w 60"/>
                    <a:gd name="T39" fmla="*/ 2147483646 h 306"/>
                    <a:gd name="T40" fmla="*/ 2147483646 w 60"/>
                    <a:gd name="T41" fmla="*/ 2147483646 h 306"/>
                    <a:gd name="T42" fmla="*/ 2147483646 w 60"/>
                    <a:gd name="T43" fmla="*/ 2147483646 h 306"/>
                    <a:gd name="T44" fmla="*/ 2147483646 w 60"/>
                    <a:gd name="T45" fmla="*/ 2147483646 h 306"/>
                    <a:gd name="T46" fmla="*/ 2147483646 w 60"/>
                    <a:gd name="T47" fmla="*/ 2147483646 h 306"/>
                    <a:gd name="T48" fmla="*/ 2147483646 w 60"/>
                    <a:gd name="T49" fmla="*/ 2147483646 h 306"/>
                    <a:gd name="T50" fmla="*/ 2147483646 w 60"/>
                    <a:gd name="T51" fmla="*/ 2147483646 h 306"/>
                    <a:gd name="T52" fmla="*/ 2147483646 w 60"/>
                    <a:gd name="T53" fmla="*/ 2147483646 h 306"/>
                    <a:gd name="T54" fmla="*/ 0 w 60"/>
                    <a:gd name="T55" fmla="*/ 2147483646 h 306"/>
                    <a:gd name="T56" fmla="*/ 0 w 60"/>
                    <a:gd name="T57" fmla="*/ 2147483646 h 306"/>
                    <a:gd name="T58" fmla="*/ 2147483646 w 60"/>
                    <a:gd name="T59" fmla="*/ 2147483646 h 306"/>
                    <a:gd name="T60" fmla="*/ 2147483646 w 60"/>
                    <a:gd name="T61" fmla="*/ 2147483646 h 306"/>
                    <a:gd name="T62" fmla="*/ 2147483646 w 60"/>
                    <a:gd name="T63" fmla="*/ 2147483646 h 306"/>
                    <a:gd name="T64" fmla="*/ 2147483646 w 60"/>
                    <a:gd name="T65" fmla="*/ 2147483646 h 306"/>
                    <a:gd name="T66" fmla="*/ 2147483646 w 60"/>
                    <a:gd name="T67" fmla="*/ 2147483646 h 306"/>
                    <a:gd name="T68" fmla="*/ 2147483646 w 60"/>
                    <a:gd name="T69" fmla="*/ 2147483646 h 306"/>
                    <a:gd name="T70" fmla="*/ 2147483646 w 60"/>
                    <a:gd name="T71" fmla="*/ 2147483646 h 306"/>
                    <a:gd name="T72" fmla="*/ 2147483646 w 60"/>
                    <a:gd name="T73" fmla="*/ 2147483646 h 306"/>
                    <a:gd name="T74" fmla="*/ 2147483646 w 60"/>
                    <a:gd name="T75" fmla="*/ 2147483646 h 306"/>
                    <a:gd name="T76" fmla="*/ 2147483646 w 60"/>
                    <a:gd name="T77" fmla="*/ 2147483646 h 306"/>
                    <a:gd name="T78" fmla="*/ 2147483646 w 60"/>
                    <a:gd name="T79" fmla="*/ 2147483646 h 306"/>
                    <a:gd name="T80" fmla="*/ 2147483646 w 60"/>
                    <a:gd name="T81" fmla="*/ 2147483646 h 306"/>
                    <a:gd name="T82" fmla="*/ 2147483646 w 60"/>
                    <a:gd name="T83" fmla="*/ 2147483646 h 306"/>
                    <a:gd name="T84" fmla="*/ 2147483646 w 60"/>
                    <a:gd name="T85" fmla="*/ 2147483646 h 306"/>
                    <a:gd name="T86" fmla="*/ 0 w 60"/>
                    <a:gd name="T87" fmla="*/ 2147483646 h 306"/>
                    <a:gd name="T88" fmla="*/ 0 w 60"/>
                    <a:gd name="T89" fmla="*/ 2147483646 h 306"/>
                    <a:gd name="T90" fmla="*/ 2147483646 w 60"/>
                    <a:gd name="T91" fmla="*/ 2147483646 h 306"/>
                    <a:gd name="T92" fmla="*/ 2147483646 w 60"/>
                    <a:gd name="T93" fmla="*/ 2147483646 h 306"/>
                    <a:gd name="T94" fmla="*/ 2147483646 w 60"/>
                    <a:gd name="T95" fmla="*/ 2147483646 h 30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"/>
                    <a:gd name="T145" fmla="*/ 0 h 306"/>
                    <a:gd name="T146" fmla="*/ 60 w 60"/>
                    <a:gd name="T147" fmla="*/ 306 h 30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" h="306">
                      <a:moveTo>
                        <a:pt x="30" y="306"/>
                      </a:moveTo>
                      <a:lnTo>
                        <a:pt x="37" y="302"/>
                      </a:lnTo>
                      <a:lnTo>
                        <a:pt x="43" y="298"/>
                      </a:lnTo>
                      <a:lnTo>
                        <a:pt x="48" y="295"/>
                      </a:lnTo>
                      <a:lnTo>
                        <a:pt x="53" y="292"/>
                      </a:lnTo>
                      <a:lnTo>
                        <a:pt x="56" y="289"/>
                      </a:lnTo>
                      <a:lnTo>
                        <a:pt x="58" y="286"/>
                      </a:lnTo>
                      <a:lnTo>
                        <a:pt x="60" y="283"/>
                      </a:lnTo>
                      <a:lnTo>
                        <a:pt x="60" y="281"/>
                      </a:lnTo>
                      <a:lnTo>
                        <a:pt x="60" y="278"/>
                      </a:lnTo>
                      <a:lnTo>
                        <a:pt x="58" y="275"/>
                      </a:lnTo>
                      <a:lnTo>
                        <a:pt x="56" y="273"/>
                      </a:lnTo>
                      <a:lnTo>
                        <a:pt x="53" y="270"/>
                      </a:lnTo>
                      <a:lnTo>
                        <a:pt x="48" y="267"/>
                      </a:lnTo>
                      <a:lnTo>
                        <a:pt x="43" y="263"/>
                      </a:lnTo>
                      <a:lnTo>
                        <a:pt x="37" y="259"/>
                      </a:lnTo>
                      <a:lnTo>
                        <a:pt x="30" y="255"/>
                      </a:lnTo>
                      <a:lnTo>
                        <a:pt x="23" y="251"/>
                      </a:lnTo>
                      <a:lnTo>
                        <a:pt x="17" y="247"/>
                      </a:lnTo>
                      <a:lnTo>
                        <a:pt x="12" y="244"/>
                      </a:lnTo>
                      <a:lnTo>
                        <a:pt x="8" y="241"/>
                      </a:lnTo>
                      <a:lnTo>
                        <a:pt x="4" y="238"/>
                      </a:lnTo>
                      <a:lnTo>
                        <a:pt x="2" y="235"/>
                      </a:lnTo>
                      <a:lnTo>
                        <a:pt x="0" y="232"/>
                      </a:lnTo>
                      <a:lnTo>
                        <a:pt x="0" y="230"/>
                      </a:lnTo>
                      <a:lnTo>
                        <a:pt x="0" y="227"/>
                      </a:lnTo>
                      <a:lnTo>
                        <a:pt x="2" y="224"/>
                      </a:lnTo>
                      <a:lnTo>
                        <a:pt x="4" y="222"/>
                      </a:lnTo>
                      <a:lnTo>
                        <a:pt x="8" y="219"/>
                      </a:lnTo>
                      <a:lnTo>
                        <a:pt x="12" y="215"/>
                      </a:lnTo>
                      <a:lnTo>
                        <a:pt x="17" y="212"/>
                      </a:lnTo>
                      <a:lnTo>
                        <a:pt x="23" y="208"/>
                      </a:lnTo>
                      <a:lnTo>
                        <a:pt x="30" y="204"/>
                      </a:lnTo>
                      <a:lnTo>
                        <a:pt x="37" y="200"/>
                      </a:lnTo>
                      <a:lnTo>
                        <a:pt x="43" y="196"/>
                      </a:lnTo>
                      <a:lnTo>
                        <a:pt x="48" y="193"/>
                      </a:lnTo>
                      <a:lnTo>
                        <a:pt x="53" y="190"/>
                      </a:lnTo>
                      <a:lnTo>
                        <a:pt x="56" y="187"/>
                      </a:lnTo>
                      <a:lnTo>
                        <a:pt x="58" y="184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76"/>
                      </a:lnTo>
                      <a:lnTo>
                        <a:pt x="58" y="173"/>
                      </a:lnTo>
                      <a:lnTo>
                        <a:pt x="56" y="170"/>
                      </a:lnTo>
                      <a:lnTo>
                        <a:pt x="53" y="167"/>
                      </a:lnTo>
                      <a:lnTo>
                        <a:pt x="48" y="164"/>
                      </a:lnTo>
                      <a:lnTo>
                        <a:pt x="43" y="161"/>
                      </a:lnTo>
                      <a:lnTo>
                        <a:pt x="37" y="157"/>
                      </a:lnTo>
                      <a:lnTo>
                        <a:pt x="30" y="153"/>
                      </a:lnTo>
                      <a:lnTo>
                        <a:pt x="23" y="149"/>
                      </a:lnTo>
                      <a:lnTo>
                        <a:pt x="17" y="145"/>
                      </a:lnTo>
                      <a:lnTo>
                        <a:pt x="12" y="142"/>
                      </a:lnTo>
                      <a:lnTo>
                        <a:pt x="8" y="139"/>
                      </a:lnTo>
                      <a:lnTo>
                        <a:pt x="4" y="136"/>
                      </a:lnTo>
                      <a:lnTo>
                        <a:pt x="2" y="133"/>
                      </a:lnTo>
                      <a:lnTo>
                        <a:pt x="0" y="130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2" y="122"/>
                      </a:lnTo>
                      <a:lnTo>
                        <a:pt x="4" y="119"/>
                      </a:lnTo>
                      <a:lnTo>
                        <a:pt x="8" y="116"/>
                      </a:lnTo>
                      <a:lnTo>
                        <a:pt x="12" y="113"/>
                      </a:lnTo>
                      <a:lnTo>
                        <a:pt x="17" y="110"/>
                      </a:lnTo>
                      <a:lnTo>
                        <a:pt x="23" y="106"/>
                      </a:lnTo>
                      <a:lnTo>
                        <a:pt x="30" y="102"/>
                      </a:lnTo>
                      <a:lnTo>
                        <a:pt x="37" y="98"/>
                      </a:lnTo>
                      <a:lnTo>
                        <a:pt x="43" y="94"/>
                      </a:lnTo>
                      <a:lnTo>
                        <a:pt x="48" y="91"/>
                      </a:lnTo>
                      <a:lnTo>
                        <a:pt x="53" y="87"/>
                      </a:lnTo>
                      <a:lnTo>
                        <a:pt x="56" y="84"/>
                      </a:lnTo>
                      <a:lnTo>
                        <a:pt x="58" y="82"/>
                      </a:lnTo>
                      <a:lnTo>
                        <a:pt x="60" y="79"/>
                      </a:lnTo>
                      <a:lnTo>
                        <a:pt x="60" y="76"/>
                      </a:lnTo>
                      <a:lnTo>
                        <a:pt x="60" y="74"/>
                      </a:lnTo>
                      <a:lnTo>
                        <a:pt x="58" y="71"/>
                      </a:lnTo>
                      <a:lnTo>
                        <a:pt x="56" y="68"/>
                      </a:lnTo>
                      <a:lnTo>
                        <a:pt x="53" y="65"/>
                      </a:lnTo>
                      <a:lnTo>
                        <a:pt x="48" y="62"/>
                      </a:lnTo>
                      <a:lnTo>
                        <a:pt x="43" y="59"/>
                      </a:lnTo>
                      <a:lnTo>
                        <a:pt x="37" y="55"/>
                      </a:lnTo>
                      <a:lnTo>
                        <a:pt x="30" y="51"/>
                      </a:lnTo>
                      <a:lnTo>
                        <a:pt x="23" y="47"/>
                      </a:lnTo>
                      <a:lnTo>
                        <a:pt x="17" y="43"/>
                      </a:lnTo>
                      <a:lnTo>
                        <a:pt x="12" y="39"/>
                      </a:lnTo>
                      <a:lnTo>
                        <a:pt x="8" y="36"/>
                      </a:lnTo>
                      <a:lnTo>
                        <a:pt x="4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2" y="20"/>
                      </a:lnTo>
                      <a:lnTo>
                        <a:pt x="4" y="17"/>
                      </a:lnTo>
                      <a:lnTo>
                        <a:pt x="8" y="14"/>
                      </a:lnTo>
                      <a:lnTo>
                        <a:pt x="12" y="11"/>
                      </a:lnTo>
                      <a:lnTo>
                        <a:pt x="17" y="8"/>
                      </a:lnTo>
                      <a:lnTo>
                        <a:pt x="23" y="4"/>
                      </a:lnTo>
                      <a:lnTo>
                        <a:pt x="3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47" name="Freeform 202">
                <a:extLst>
                  <a:ext uri="{FF2B5EF4-FFF2-40B4-BE49-F238E27FC236}">
                    <a16:creationId xmlns:a16="http://schemas.microsoft.com/office/drawing/2014/main" id="{E8023038-7F5B-4811-84C0-196849E7AF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5308" y="2905977"/>
                <a:ext cx="67801" cy="373810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44" name="Freeform 201">
              <a:extLst>
                <a:ext uri="{FF2B5EF4-FFF2-40B4-BE49-F238E27FC236}">
                  <a16:creationId xmlns:a16="http://schemas.microsoft.com/office/drawing/2014/main" id="{B4F3928D-3B4E-4F09-A16B-35CE5E31D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4002" y="3090784"/>
              <a:ext cx="171443" cy="196115"/>
            </a:xfrm>
            <a:custGeom>
              <a:avLst/>
              <a:gdLst>
                <a:gd name="T0" fmla="*/ 2147483646 w 142"/>
                <a:gd name="T1" fmla="*/ 2147483646 h 236"/>
                <a:gd name="T2" fmla="*/ 0 w 142"/>
                <a:gd name="T3" fmla="*/ 0 h 236"/>
                <a:gd name="T4" fmla="*/ 2147483646 w 142"/>
                <a:gd name="T5" fmla="*/ 2147483646 h 236"/>
                <a:gd name="T6" fmla="*/ 2147483646 w 142"/>
                <a:gd name="T7" fmla="*/ 0 h 236"/>
                <a:gd name="T8" fmla="*/ 2147483646 w 142"/>
                <a:gd name="T9" fmla="*/ 2147483646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36"/>
                <a:gd name="T17" fmla="*/ 142 w 142"/>
                <a:gd name="T18" fmla="*/ 236 h 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36">
                  <a:moveTo>
                    <a:pt x="71" y="236"/>
                  </a:moveTo>
                  <a:lnTo>
                    <a:pt x="0" y="0"/>
                  </a:lnTo>
                  <a:lnTo>
                    <a:pt x="71" y="46"/>
                  </a:lnTo>
                  <a:lnTo>
                    <a:pt x="142" y="0"/>
                  </a:lnTo>
                  <a:lnTo>
                    <a:pt x="71" y="236"/>
                  </a:lnTo>
                  <a:close/>
                </a:path>
              </a:pathLst>
            </a:cu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" name="Freeform 201">
              <a:extLst>
                <a:ext uri="{FF2B5EF4-FFF2-40B4-BE49-F238E27FC236}">
                  <a16:creationId xmlns:a16="http://schemas.microsoft.com/office/drawing/2014/main" id="{ECDE3C3A-BCB4-48DB-A785-C16B1F056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3486" y="3069103"/>
              <a:ext cx="171443" cy="196115"/>
            </a:xfrm>
            <a:custGeom>
              <a:avLst/>
              <a:gdLst>
                <a:gd name="T0" fmla="*/ 2147483646 w 142"/>
                <a:gd name="T1" fmla="*/ 2147483646 h 236"/>
                <a:gd name="T2" fmla="*/ 0 w 142"/>
                <a:gd name="T3" fmla="*/ 0 h 236"/>
                <a:gd name="T4" fmla="*/ 2147483646 w 142"/>
                <a:gd name="T5" fmla="*/ 2147483646 h 236"/>
                <a:gd name="T6" fmla="*/ 2147483646 w 142"/>
                <a:gd name="T7" fmla="*/ 0 h 236"/>
                <a:gd name="T8" fmla="*/ 2147483646 w 142"/>
                <a:gd name="T9" fmla="*/ 2147483646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36"/>
                <a:gd name="T17" fmla="*/ 142 w 142"/>
                <a:gd name="T18" fmla="*/ 236 h 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36">
                  <a:moveTo>
                    <a:pt x="71" y="236"/>
                  </a:moveTo>
                  <a:lnTo>
                    <a:pt x="0" y="0"/>
                  </a:lnTo>
                  <a:lnTo>
                    <a:pt x="71" y="46"/>
                  </a:lnTo>
                  <a:lnTo>
                    <a:pt x="142" y="0"/>
                  </a:lnTo>
                  <a:lnTo>
                    <a:pt x="71" y="236"/>
                  </a:lnTo>
                  <a:close/>
                </a:path>
              </a:pathLst>
            </a:cu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3" name="Oval 172">
            <a:extLst>
              <a:ext uri="{FF2B5EF4-FFF2-40B4-BE49-F238E27FC236}">
                <a16:creationId xmlns:a16="http://schemas.microsoft.com/office/drawing/2014/main" id="{4B762788-49F2-4060-AE8C-F8D75B771C1F}"/>
              </a:ext>
            </a:extLst>
          </p:cNvPr>
          <p:cNvSpPr/>
          <p:nvPr/>
        </p:nvSpPr>
        <p:spPr bwMode="auto">
          <a:xfrm>
            <a:off x="6608763" y="3932238"/>
            <a:ext cx="376237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3b</a:t>
            </a: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EA56D5AA-B986-404F-BAAE-CA09C974DD7C}"/>
              </a:ext>
            </a:extLst>
          </p:cNvPr>
          <p:cNvSpPr/>
          <p:nvPr/>
        </p:nvSpPr>
        <p:spPr bwMode="auto">
          <a:xfrm>
            <a:off x="1911350" y="5048250"/>
            <a:ext cx="968375" cy="782638"/>
          </a:xfrm>
          <a:prstGeom prst="rect">
            <a:avLst/>
          </a:prstGeom>
          <a:noFill/>
          <a:ln w="38100" cmpd="sng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Cooler</a:t>
            </a:r>
          </a:p>
        </p:txBody>
      </p: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739BC504-F501-4BC2-B2BD-C48E4F539E91}"/>
              </a:ext>
            </a:extLst>
          </p:cNvPr>
          <p:cNvCxnSpPr>
            <a:cxnSpLocks/>
          </p:cNvCxnSpPr>
          <p:nvPr/>
        </p:nvCxnSpPr>
        <p:spPr bwMode="auto">
          <a:xfrm flipV="1">
            <a:off x="2876550" y="5419725"/>
            <a:ext cx="261938" cy="3175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428" name="Group 109">
            <a:extLst>
              <a:ext uri="{FF2B5EF4-FFF2-40B4-BE49-F238E27FC236}">
                <a16:creationId xmlns:a16="http://schemas.microsoft.com/office/drawing/2014/main" id="{B9B44A32-D629-4122-94AB-169FBD47E897}"/>
              </a:ext>
            </a:extLst>
          </p:cNvPr>
          <p:cNvGrpSpPr>
            <a:grpSpLocks/>
          </p:cNvGrpSpPr>
          <p:nvPr/>
        </p:nvGrpSpPr>
        <p:grpSpPr bwMode="auto">
          <a:xfrm>
            <a:off x="2584450" y="3100388"/>
            <a:ext cx="3986213" cy="1976437"/>
            <a:chOff x="2583660" y="3100818"/>
            <a:chExt cx="3986679" cy="1975582"/>
          </a:xfrm>
        </p:grpSpPr>
        <p:grpSp>
          <p:nvGrpSpPr>
            <p:cNvPr id="16431" name="Group 75">
              <a:extLst>
                <a:ext uri="{FF2B5EF4-FFF2-40B4-BE49-F238E27FC236}">
                  <a16:creationId xmlns:a16="http://schemas.microsoft.com/office/drawing/2014/main" id="{1CA3C6F0-CECD-4AA4-BD22-CC1FCB401E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83660" y="3100818"/>
              <a:ext cx="3986679" cy="1919012"/>
              <a:chOff x="2663310" y="3080327"/>
              <a:chExt cx="3985862" cy="1584221"/>
            </a:xfrm>
          </p:grpSpPr>
          <p:grpSp>
            <p:nvGrpSpPr>
              <p:cNvPr id="16433" name="Group 7">
                <a:extLst>
                  <a:ext uri="{FF2B5EF4-FFF2-40B4-BE49-F238E27FC236}">
                    <a16:creationId xmlns:a16="http://schemas.microsoft.com/office/drawing/2014/main" id="{AB7DA90E-4CC8-4DA9-B5EB-ACF03FC612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512647" y="3080327"/>
                <a:ext cx="136525" cy="1192213"/>
                <a:chOff x="5946775" y="3267075"/>
                <a:chExt cx="136525" cy="1192213"/>
              </a:xfrm>
            </p:grpSpPr>
            <p:sp>
              <p:nvSpPr>
                <p:cNvPr id="16441" name="Freeform 203">
                  <a:extLst>
                    <a:ext uri="{FF2B5EF4-FFF2-40B4-BE49-F238E27FC236}">
                      <a16:creationId xmlns:a16="http://schemas.microsoft.com/office/drawing/2014/main" id="{58E8785E-46D5-4A42-A72D-51ED94C805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5400000">
                  <a:off x="5437188" y="3852862"/>
                  <a:ext cx="1157288" cy="55563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2" name="Freeform 201">
                  <a:extLst>
                    <a:ext uri="{FF2B5EF4-FFF2-40B4-BE49-F238E27FC236}">
                      <a16:creationId xmlns:a16="http://schemas.microsoft.com/office/drawing/2014/main" id="{554FE159-38BF-47D9-82EC-AF8CAFE131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946775" y="3267075"/>
                  <a:ext cx="136525" cy="228600"/>
                </a:xfrm>
                <a:custGeom>
                  <a:avLst/>
                  <a:gdLst>
                    <a:gd name="T0" fmla="*/ 2147483646 w 142"/>
                    <a:gd name="T1" fmla="*/ 2147483646 h 236"/>
                    <a:gd name="T2" fmla="*/ 0 w 142"/>
                    <a:gd name="T3" fmla="*/ 0 h 236"/>
                    <a:gd name="T4" fmla="*/ 2147483646 w 142"/>
                    <a:gd name="T5" fmla="*/ 2147483646 h 236"/>
                    <a:gd name="T6" fmla="*/ 2147483646 w 142"/>
                    <a:gd name="T7" fmla="*/ 0 h 236"/>
                    <a:gd name="T8" fmla="*/ 2147483646 w 142"/>
                    <a:gd name="T9" fmla="*/ 2147483646 h 2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2"/>
                    <a:gd name="T16" fmla="*/ 0 h 236"/>
                    <a:gd name="T17" fmla="*/ 142 w 142"/>
                    <a:gd name="T18" fmla="*/ 236 h 2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2" h="236">
                      <a:moveTo>
                        <a:pt x="71" y="236"/>
                      </a:moveTo>
                      <a:lnTo>
                        <a:pt x="0" y="0"/>
                      </a:lnTo>
                      <a:lnTo>
                        <a:pt x="71" y="46"/>
                      </a:lnTo>
                      <a:lnTo>
                        <a:pt x="142" y="0"/>
                      </a:lnTo>
                      <a:lnTo>
                        <a:pt x="71" y="23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34" name="Group 155">
                <a:extLst>
                  <a:ext uri="{FF2B5EF4-FFF2-40B4-BE49-F238E27FC236}">
                    <a16:creationId xmlns:a16="http://schemas.microsoft.com/office/drawing/2014/main" id="{F416F10C-A414-41AD-BD1F-AABC520573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63310" y="4190032"/>
                <a:ext cx="3890612" cy="474516"/>
                <a:chOff x="2684463" y="4444421"/>
                <a:chExt cx="3355277" cy="276804"/>
              </a:xfrm>
            </p:grpSpPr>
            <p:sp>
              <p:nvSpPr>
                <p:cNvPr id="16436" name="Freeform 202">
                  <a:extLst>
                    <a:ext uri="{FF2B5EF4-FFF2-40B4-BE49-F238E27FC236}">
                      <a16:creationId xmlns:a16="http://schemas.microsoft.com/office/drawing/2014/main" id="{75722BCB-C6B6-43CA-8E09-D276DD0314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4463" y="4503167"/>
                  <a:ext cx="65877" cy="218058"/>
                </a:xfrm>
                <a:custGeom>
                  <a:avLst/>
                  <a:gdLst>
                    <a:gd name="T0" fmla="*/ 2147483646 w 60"/>
                    <a:gd name="T1" fmla="*/ 2147483646 h 306"/>
                    <a:gd name="T2" fmla="*/ 2147483646 w 60"/>
                    <a:gd name="T3" fmla="*/ 2147483646 h 306"/>
                    <a:gd name="T4" fmla="*/ 2147483646 w 60"/>
                    <a:gd name="T5" fmla="*/ 2147483646 h 306"/>
                    <a:gd name="T6" fmla="*/ 2147483646 w 60"/>
                    <a:gd name="T7" fmla="*/ 2147483646 h 306"/>
                    <a:gd name="T8" fmla="*/ 2147483646 w 60"/>
                    <a:gd name="T9" fmla="*/ 2147483646 h 306"/>
                    <a:gd name="T10" fmla="*/ 2147483646 w 60"/>
                    <a:gd name="T11" fmla="*/ 2147483646 h 306"/>
                    <a:gd name="T12" fmla="*/ 2147483646 w 60"/>
                    <a:gd name="T13" fmla="*/ 2147483646 h 306"/>
                    <a:gd name="T14" fmla="*/ 2147483646 w 60"/>
                    <a:gd name="T15" fmla="*/ 2147483646 h 306"/>
                    <a:gd name="T16" fmla="*/ 2147483646 w 60"/>
                    <a:gd name="T17" fmla="*/ 2147483646 h 306"/>
                    <a:gd name="T18" fmla="*/ 2147483646 w 60"/>
                    <a:gd name="T19" fmla="*/ 2147483646 h 306"/>
                    <a:gd name="T20" fmla="*/ 2147483646 w 60"/>
                    <a:gd name="T21" fmla="*/ 2147483646 h 306"/>
                    <a:gd name="T22" fmla="*/ 0 w 60"/>
                    <a:gd name="T23" fmla="*/ 2147483646 h 306"/>
                    <a:gd name="T24" fmla="*/ 0 w 60"/>
                    <a:gd name="T25" fmla="*/ 2147483646 h 306"/>
                    <a:gd name="T26" fmla="*/ 2147483646 w 60"/>
                    <a:gd name="T27" fmla="*/ 2147483646 h 306"/>
                    <a:gd name="T28" fmla="*/ 2147483646 w 60"/>
                    <a:gd name="T29" fmla="*/ 2147483646 h 306"/>
                    <a:gd name="T30" fmla="*/ 2147483646 w 60"/>
                    <a:gd name="T31" fmla="*/ 2147483646 h 306"/>
                    <a:gd name="T32" fmla="*/ 2147483646 w 60"/>
                    <a:gd name="T33" fmla="*/ 2147483646 h 306"/>
                    <a:gd name="T34" fmla="*/ 2147483646 w 60"/>
                    <a:gd name="T35" fmla="*/ 2147483646 h 306"/>
                    <a:gd name="T36" fmla="*/ 2147483646 w 60"/>
                    <a:gd name="T37" fmla="*/ 2147483646 h 306"/>
                    <a:gd name="T38" fmla="*/ 2147483646 w 60"/>
                    <a:gd name="T39" fmla="*/ 2147483646 h 306"/>
                    <a:gd name="T40" fmla="*/ 2147483646 w 60"/>
                    <a:gd name="T41" fmla="*/ 2147483646 h 306"/>
                    <a:gd name="T42" fmla="*/ 2147483646 w 60"/>
                    <a:gd name="T43" fmla="*/ 2147483646 h 306"/>
                    <a:gd name="T44" fmla="*/ 2147483646 w 60"/>
                    <a:gd name="T45" fmla="*/ 2147483646 h 306"/>
                    <a:gd name="T46" fmla="*/ 2147483646 w 60"/>
                    <a:gd name="T47" fmla="*/ 2147483646 h 306"/>
                    <a:gd name="T48" fmla="*/ 2147483646 w 60"/>
                    <a:gd name="T49" fmla="*/ 2147483646 h 306"/>
                    <a:gd name="T50" fmla="*/ 2147483646 w 60"/>
                    <a:gd name="T51" fmla="*/ 2147483646 h 306"/>
                    <a:gd name="T52" fmla="*/ 2147483646 w 60"/>
                    <a:gd name="T53" fmla="*/ 2147483646 h 306"/>
                    <a:gd name="T54" fmla="*/ 0 w 60"/>
                    <a:gd name="T55" fmla="*/ 2147483646 h 306"/>
                    <a:gd name="T56" fmla="*/ 0 w 60"/>
                    <a:gd name="T57" fmla="*/ 2147483646 h 306"/>
                    <a:gd name="T58" fmla="*/ 2147483646 w 60"/>
                    <a:gd name="T59" fmla="*/ 2147483646 h 306"/>
                    <a:gd name="T60" fmla="*/ 2147483646 w 60"/>
                    <a:gd name="T61" fmla="*/ 2147483646 h 306"/>
                    <a:gd name="T62" fmla="*/ 2147483646 w 60"/>
                    <a:gd name="T63" fmla="*/ 2147483646 h 306"/>
                    <a:gd name="T64" fmla="*/ 2147483646 w 60"/>
                    <a:gd name="T65" fmla="*/ 2147483646 h 306"/>
                    <a:gd name="T66" fmla="*/ 2147483646 w 60"/>
                    <a:gd name="T67" fmla="*/ 2147483646 h 306"/>
                    <a:gd name="T68" fmla="*/ 2147483646 w 60"/>
                    <a:gd name="T69" fmla="*/ 2147483646 h 306"/>
                    <a:gd name="T70" fmla="*/ 2147483646 w 60"/>
                    <a:gd name="T71" fmla="*/ 2147483646 h 306"/>
                    <a:gd name="T72" fmla="*/ 2147483646 w 60"/>
                    <a:gd name="T73" fmla="*/ 2147483646 h 306"/>
                    <a:gd name="T74" fmla="*/ 2147483646 w 60"/>
                    <a:gd name="T75" fmla="*/ 2147483646 h 306"/>
                    <a:gd name="T76" fmla="*/ 2147483646 w 60"/>
                    <a:gd name="T77" fmla="*/ 2147483646 h 306"/>
                    <a:gd name="T78" fmla="*/ 2147483646 w 60"/>
                    <a:gd name="T79" fmla="*/ 2147483646 h 306"/>
                    <a:gd name="T80" fmla="*/ 2147483646 w 60"/>
                    <a:gd name="T81" fmla="*/ 2147483646 h 306"/>
                    <a:gd name="T82" fmla="*/ 2147483646 w 60"/>
                    <a:gd name="T83" fmla="*/ 2147483646 h 306"/>
                    <a:gd name="T84" fmla="*/ 2147483646 w 60"/>
                    <a:gd name="T85" fmla="*/ 2147483646 h 306"/>
                    <a:gd name="T86" fmla="*/ 0 w 60"/>
                    <a:gd name="T87" fmla="*/ 2147483646 h 306"/>
                    <a:gd name="T88" fmla="*/ 0 w 60"/>
                    <a:gd name="T89" fmla="*/ 2147483646 h 306"/>
                    <a:gd name="T90" fmla="*/ 2147483646 w 60"/>
                    <a:gd name="T91" fmla="*/ 2147483646 h 306"/>
                    <a:gd name="T92" fmla="*/ 2147483646 w 60"/>
                    <a:gd name="T93" fmla="*/ 2147483646 h 306"/>
                    <a:gd name="T94" fmla="*/ 2147483646 w 60"/>
                    <a:gd name="T95" fmla="*/ 2147483646 h 30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"/>
                    <a:gd name="T145" fmla="*/ 0 h 306"/>
                    <a:gd name="T146" fmla="*/ 60 w 60"/>
                    <a:gd name="T147" fmla="*/ 306 h 30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" h="306">
                      <a:moveTo>
                        <a:pt x="30" y="306"/>
                      </a:moveTo>
                      <a:lnTo>
                        <a:pt x="37" y="302"/>
                      </a:lnTo>
                      <a:lnTo>
                        <a:pt x="43" y="298"/>
                      </a:lnTo>
                      <a:lnTo>
                        <a:pt x="48" y="295"/>
                      </a:lnTo>
                      <a:lnTo>
                        <a:pt x="53" y="292"/>
                      </a:lnTo>
                      <a:lnTo>
                        <a:pt x="56" y="289"/>
                      </a:lnTo>
                      <a:lnTo>
                        <a:pt x="58" y="286"/>
                      </a:lnTo>
                      <a:lnTo>
                        <a:pt x="60" y="283"/>
                      </a:lnTo>
                      <a:lnTo>
                        <a:pt x="60" y="281"/>
                      </a:lnTo>
                      <a:lnTo>
                        <a:pt x="60" y="278"/>
                      </a:lnTo>
                      <a:lnTo>
                        <a:pt x="58" y="275"/>
                      </a:lnTo>
                      <a:lnTo>
                        <a:pt x="56" y="273"/>
                      </a:lnTo>
                      <a:lnTo>
                        <a:pt x="53" y="270"/>
                      </a:lnTo>
                      <a:lnTo>
                        <a:pt x="48" y="267"/>
                      </a:lnTo>
                      <a:lnTo>
                        <a:pt x="43" y="263"/>
                      </a:lnTo>
                      <a:lnTo>
                        <a:pt x="37" y="259"/>
                      </a:lnTo>
                      <a:lnTo>
                        <a:pt x="30" y="255"/>
                      </a:lnTo>
                      <a:lnTo>
                        <a:pt x="23" y="251"/>
                      </a:lnTo>
                      <a:lnTo>
                        <a:pt x="17" y="247"/>
                      </a:lnTo>
                      <a:lnTo>
                        <a:pt x="12" y="244"/>
                      </a:lnTo>
                      <a:lnTo>
                        <a:pt x="8" y="241"/>
                      </a:lnTo>
                      <a:lnTo>
                        <a:pt x="4" y="238"/>
                      </a:lnTo>
                      <a:lnTo>
                        <a:pt x="2" y="235"/>
                      </a:lnTo>
                      <a:lnTo>
                        <a:pt x="0" y="232"/>
                      </a:lnTo>
                      <a:lnTo>
                        <a:pt x="0" y="230"/>
                      </a:lnTo>
                      <a:lnTo>
                        <a:pt x="0" y="227"/>
                      </a:lnTo>
                      <a:lnTo>
                        <a:pt x="2" y="224"/>
                      </a:lnTo>
                      <a:lnTo>
                        <a:pt x="4" y="222"/>
                      </a:lnTo>
                      <a:lnTo>
                        <a:pt x="8" y="219"/>
                      </a:lnTo>
                      <a:lnTo>
                        <a:pt x="12" y="215"/>
                      </a:lnTo>
                      <a:lnTo>
                        <a:pt x="17" y="212"/>
                      </a:lnTo>
                      <a:lnTo>
                        <a:pt x="23" y="208"/>
                      </a:lnTo>
                      <a:lnTo>
                        <a:pt x="30" y="204"/>
                      </a:lnTo>
                      <a:lnTo>
                        <a:pt x="37" y="200"/>
                      </a:lnTo>
                      <a:lnTo>
                        <a:pt x="43" y="196"/>
                      </a:lnTo>
                      <a:lnTo>
                        <a:pt x="48" y="193"/>
                      </a:lnTo>
                      <a:lnTo>
                        <a:pt x="53" y="190"/>
                      </a:lnTo>
                      <a:lnTo>
                        <a:pt x="56" y="187"/>
                      </a:lnTo>
                      <a:lnTo>
                        <a:pt x="58" y="184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76"/>
                      </a:lnTo>
                      <a:lnTo>
                        <a:pt x="58" y="173"/>
                      </a:lnTo>
                      <a:lnTo>
                        <a:pt x="56" y="170"/>
                      </a:lnTo>
                      <a:lnTo>
                        <a:pt x="53" y="167"/>
                      </a:lnTo>
                      <a:lnTo>
                        <a:pt x="48" y="164"/>
                      </a:lnTo>
                      <a:lnTo>
                        <a:pt x="43" y="161"/>
                      </a:lnTo>
                      <a:lnTo>
                        <a:pt x="37" y="157"/>
                      </a:lnTo>
                      <a:lnTo>
                        <a:pt x="30" y="153"/>
                      </a:lnTo>
                      <a:lnTo>
                        <a:pt x="23" y="149"/>
                      </a:lnTo>
                      <a:lnTo>
                        <a:pt x="17" y="145"/>
                      </a:lnTo>
                      <a:lnTo>
                        <a:pt x="12" y="142"/>
                      </a:lnTo>
                      <a:lnTo>
                        <a:pt x="8" y="139"/>
                      </a:lnTo>
                      <a:lnTo>
                        <a:pt x="4" y="136"/>
                      </a:lnTo>
                      <a:lnTo>
                        <a:pt x="2" y="133"/>
                      </a:lnTo>
                      <a:lnTo>
                        <a:pt x="0" y="130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2" y="122"/>
                      </a:lnTo>
                      <a:lnTo>
                        <a:pt x="4" y="119"/>
                      </a:lnTo>
                      <a:lnTo>
                        <a:pt x="8" y="116"/>
                      </a:lnTo>
                      <a:lnTo>
                        <a:pt x="12" y="113"/>
                      </a:lnTo>
                      <a:lnTo>
                        <a:pt x="17" y="110"/>
                      </a:lnTo>
                      <a:lnTo>
                        <a:pt x="23" y="106"/>
                      </a:lnTo>
                      <a:lnTo>
                        <a:pt x="30" y="102"/>
                      </a:lnTo>
                      <a:lnTo>
                        <a:pt x="37" y="98"/>
                      </a:lnTo>
                      <a:lnTo>
                        <a:pt x="43" y="94"/>
                      </a:lnTo>
                      <a:lnTo>
                        <a:pt x="48" y="91"/>
                      </a:lnTo>
                      <a:lnTo>
                        <a:pt x="53" y="87"/>
                      </a:lnTo>
                      <a:lnTo>
                        <a:pt x="56" y="84"/>
                      </a:lnTo>
                      <a:lnTo>
                        <a:pt x="58" y="82"/>
                      </a:lnTo>
                      <a:lnTo>
                        <a:pt x="60" y="79"/>
                      </a:lnTo>
                      <a:lnTo>
                        <a:pt x="60" y="76"/>
                      </a:lnTo>
                      <a:lnTo>
                        <a:pt x="60" y="74"/>
                      </a:lnTo>
                      <a:lnTo>
                        <a:pt x="58" y="71"/>
                      </a:lnTo>
                      <a:lnTo>
                        <a:pt x="56" y="68"/>
                      </a:lnTo>
                      <a:lnTo>
                        <a:pt x="53" y="65"/>
                      </a:lnTo>
                      <a:lnTo>
                        <a:pt x="48" y="62"/>
                      </a:lnTo>
                      <a:lnTo>
                        <a:pt x="43" y="59"/>
                      </a:lnTo>
                      <a:lnTo>
                        <a:pt x="37" y="55"/>
                      </a:lnTo>
                      <a:lnTo>
                        <a:pt x="30" y="51"/>
                      </a:lnTo>
                      <a:lnTo>
                        <a:pt x="23" y="47"/>
                      </a:lnTo>
                      <a:lnTo>
                        <a:pt x="17" y="43"/>
                      </a:lnTo>
                      <a:lnTo>
                        <a:pt x="12" y="39"/>
                      </a:lnTo>
                      <a:lnTo>
                        <a:pt x="8" y="36"/>
                      </a:lnTo>
                      <a:lnTo>
                        <a:pt x="4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2" y="20"/>
                      </a:lnTo>
                      <a:lnTo>
                        <a:pt x="4" y="17"/>
                      </a:lnTo>
                      <a:lnTo>
                        <a:pt x="8" y="14"/>
                      </a:lnTo>
                      <a:lnTo>
                        <a:pt x="12" y="11"/>
                      </a:lnTo>
                      <a:lnTo>
                        <a:pt x="17" y="8"/>
                      </a:lnTo>
                      <a:lnTo>
                        <a:pt x="23" y="4"/>
                      </a:lnTo>
                      <a:lnTo>
                        <a:pt x="3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7" name="Freeform 203">
                  <a:extLst>
                    <a:ext uri="{FF2B5EF4-FFF2-40B4-BE49-F238E27FC236}">
                      <a16:creationId xmlns:a16="http://schemas.microsoft.com/office/drawing/2014/main" id="{A908E34E-0AC1-4D04-98FC-F8776A26A2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8539" y="4452480"/>
                  <a:ext cx="985657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8" name="Freeform 203">
                  <a:extLst>
                    <a:ext uri="{FF2B5EF4-FFF2-40B4-BE49-F238E27FC236}">
                      <a16:creationId xmlns:a16="http://schemas.microsoft.com/office/drawing/2014/main" id="{B699F04F-CA6F-4820-9E12-7269D69CB8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4196" y="4452480"/>
                  <a:ext cx="985657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9" name="Freeform 203">
                  <a:extLst>
                    <a:ext uri="{FF2B5EF4-FFF2-40B4-BE49-F238E27FC236}">
                      <a16:creationId xmlns:a16="http://schemas.microsoft.com/office/drawing/2014/main" id="{3FD058FE-7D13-4860-B4F6-F4F9F20991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92422" y="4458991"/>
                  <a:ext cx="1010480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0" name="Freeform 202">
                  <a:extLst>
                    <a:ext uri="{FF2B5EF4-FFF2-40B4-BE49-F238E27FC236}">
                      <a16:creationId xmlns:a16="http://schemas.microsoft.com/office/drawing/2014/main" id="{C091C0E8-4BAC-4F62-9EF3-CFEB0B9301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5829273" y="4318050"/>
                  <a:ext cx="84096" cy="336838"/>
                </a:xfrm>
                <a:custGeom>
                  <a:avLst/>
                  <a:gdLst>
                    <a:gd name="T0" fmla="*/ 2147483646 w 60"/>
                    <a:gd name="T1" fmla="*/ 2147483646 h 306"/>
                    <a:gd name="T2" fmla="*/ 2147483646 w 60"/>
                    <a:gd name="T3" fmla="*/ 2147483646 h 306"/>
                    <a:gd name="T4" fmla="*/ 2147483646 w 60"/>
                    <a:gd name="T5" fmla="*/ 2147483646 h 306"/>
                    <a:gd name="T6" fmla="*/ 2147483646 w 60"/>
                    <a:gd name="T7" fmla="*/ 2147483646 h 306"/>
                    <a:gd name="T8" fmla="*/ 2147483646 w 60"/>
                    <a:gd name="T9" fmla="*/ 2147483646 h 306"/>
                    <a:gd name="T10" fmla="*/ 2147483646 w 60"/>
                    <a:gd name="T11" fmla="*/ 2147483646 h 306"/>
                    <a:gd name="T12" fmla="*/ 2147483646 w 60"/>
                    <a:gd name="T13" fmla="*/ 2147483646 h 306"/>
                    <a:gd name="T14" fmla="*/ 2147483646 w 60"/>
                    <a:gd name="T15" fmla="*/ 2147483646 h 306"/>
                    <a:gd name="T16" fmla="*/ 2147483646 w 60"/>
                    <a:gd name="T17" fmla="*/ 2147483646 h 306"/>
                    <a:gd name="T18" fmla="*/ 2147483646 w 60"/>
                    <a:gd name="T19" fmla="*/ 2147483646 h 306"/>
                    <a:gd name="T20" fmla="*/ 2147483646 w 60"/>
                    <a:gd name="T21" fmla="*/ 2147483646 h 306"/>
                    <a:gd name="T22" fmla="*/ 0 w 60"/>
                    <a:gd name="T23" fmla="*/ 2147483646 h 306"/>
                    <a:gd name="T24" fmla="*/ 0 w 60"/>
                    <a:gd name="T25" fmla="*/ 2147483646 h 306"/>
                    <a:gd name="T26" fmla="*/ 2147483646 w 60"/>
                    <a:gd name="T27" fmla="*/ 2147483646 h 306"/>
                    <a:gd name="T28" fmla="*/ 2147483646 w 60"/>
                    <a:gd name="T29" fmla="*/ 2147483646 h 306"/>
                    <a:gd name="T30" fmla="*/ 2147483646 w 60"/>
                    <a:gd name="T31" fmla="*/ 2147483646 h 306"/>
                    <a:gd name="T32" fmla="*/ 2147483646 w 60"/>
                    <a:gd name="T33" fmla="*/ 2147483646 h 306"/>
                    <a:gd name="T34" fmla="*/ 2147483646 w 60"/>
                    <a:gd name="T35" fmla="*/ 2147483646 h 306"/>
                    <a:gd name="T36" fmla="*/ 2147483646 w 60"/>
                    <a:gd name="T37" fmla="*/ 2147483646 h 306"/>
                    <a:gd name="T38" fmla="*/ 2147483646 w 60"/>
                    <a:gd name="T39" fmla="*/ 2147483646 h 306"/>
                    <a:gd name="T40" fmla="*/ 2147483646 w 60"/>
                    <a:gd name="T41" fmla="*/ 2147483646 h 306"/>
                    <a:gd name="T42" fmla="*/ 2147483646 w 60"/>
                    <a:gd name="T43" fmla="*/ 2147483646 h 306"/>
                    <a:gd name="T44" fmla="*/ 2147483646 w 60"/>
                    <a:gd name="T45" fmla="*/ 2147483646 h 306"/>
                    <a:gd name="T46" fmla="*/ 2147483646 w 60"/>
                    <a:gd name="T47" fmla="*/ 2147483646 h 306"/>
                    <a:gd name="T48" fmla="*/ 2147483646 w 60"/>
                    <a:gd name="T49" fmla="*/ 2147483646 h 306"/>
                    <a:gd name="T50" fmla="*/ 2147483646 w 60"/>
                    <a:gd name="T51" fmla="*/ 2147483646 h 306"/>
                    <a:gd name="T52" fmla="*/ 2147483646 w 60"/>
                    <a:gd name="T53" fmla="*/ 2147483646 h 306"/>
                    <a:gd name="T54" fmla="*/ 0 w 60"/>
                    <a:gd name="T55" fmla="*/ 2147483646 h 306"/>
                    <a:gd name="T56" fmla="*/ 0 w 60"/>
                    <a:gd name="T57" fmla="*/ 2147483646 h 306"/>
                    <a:gd name="T58" fmla="*/ 2147483646 w 60"/>
                    <a:gd name="T59" fmla="*/ 2147483646 h 306"/>
                    <a:gd name="T60" fmla="*/ 2147483646 w 60"/>
                    <a:gd name="T61" fmla="*/ 2147483646 h 306"/>
                    <a:gd name="T62" fmla="*/ 2147483646 w 60"/>
                    <a:gd name="T63" fmla="*/ 2147483646 h 306"/>
                    <a:gd name="T64" fmla="*/ 2147483646 w 60"/>
                    <a:gd name="T65" fmla="*/ 2147483646 h 306"/>
                    <a:gd name="T66" fmla="*/ 2147483646 w 60"/>
                    <a:gd name="T67" fmla="*/ 2147483646 h 306"/>
                    <a:gd name="T68" fmla="*/ 2147483646 w 60"/>
                    <a:gd name="T69" fmla="*/ 2147483646 h 306"/>
                    <a:gd name="T70" fmla="*/ 2147483646 w 60"/>
                    <a:gd name="T71" fmla="*/ 2147483646 h 306"/>
                    <a:gd name="T72" fmla="*/ 2147483646 w 60"/>
                    <a:gd name="T73" fmla="*/ 2147483646 h 306"/>
                    <a:gd name="T74" fmla="*/ 2147483646 w 60"/>
                    <a:gd name="T75" fmla="*/ 2147483646 h 306"/>
                    <a:gd name="T76" fmla="*/ 2147483646 w 60"/>
                    <a:gd name="T77" fmla="*/ 2147483646 h 306"/>
                    <a:gd name="T78" fmla="*/ 2147483646 w 60"/>
                    <a:gd name="T79" fmla="*/ 2147483646 h 306"/>
                    <a:gd name="T80" fmla="*/ 2147483646 w 60"/>
                    <a:gd name="T81" fmla="*/ 2147483646 h 306"/>
                    <a:gd name="T82" fmla="*/ 2147483646 w 60"/>
                    <a:gd name="T83" fmla="*/ 2147483646 h 306"/>
                    <a:gd name="T84" fmla="*/ 2147483646 w 60"/>
                    <a:gd name="T85" fmla="*/ 2147483646 h 306"/>
                    <a:gd name="T86" fmla="*/ 0 w 60"/>
                    <a:gd name="T87" fmla="*/ 2147483646 h 306"/>
                    <a:gd name="T88" fmla="*/ 0 w 60"/>
                    <a:gd name="T89" fmla="*/ 2147483646 h 306"/>
                    <a:gd name="T90" fmla="*/ 2147483646 w 60"/>
                    <a:gd name="T91" fmla="*/ 2147483646 h 306"/>
                    <a:gd name="T92" fmla="*/ 2147483646 w 60"/>
                    <a:gd name="T93" fmla="*/ 2147483646 h 306"/>
                    <a:gd name="T94" fmla="*/ 2147483646 w 60"/>
                    <a:gd name="T95" fmla="*/ 2147483646 h 30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"/>
                    <a:gd name="T145" fmla="*/ 0 h 306"/>
                    <a:gd name="T146" fmla="*/ 60 w 60"/>
                    <a:gd name="T147" fmla="*/ 306 h 30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" h="306">
                      <a:moveTo>
                        <a:pt x="30" y="306"/>
                      </a:moveTo>
                      <a:lnTo>
                        <a:pt x="37" y="302"/>
                      </a:lnTo>
                      <a:lnTo>
                        <a:pt x="43" y="298"/>
                      </a:lnTo>
                      <a:lnTo>
                        <a:pt x="48" y="295"/>
                      </a:lnTo>
                      <a:lnTo>
                        <a:pt x="53" y="292"/>
                      </a:lnTo>
                      <a:lnTo>
                        <a:pt x="56" y="289"/>
                      </a:lnTo>
                      <a:lnTo>
                        <a:pt x="58" y="286"/>
                      </a:lnTo>
                      <a:lnTo>
                        <a:pt x="60" y="283"/>
                      </a:lnTo>
                      <a:lnTo>
                        <a:pt x="60" y="281"/>
                      </a:lnTo>
                      <a:lnTo>
                        <a:pt x="60" y="278"/>
                      </a:lnTo>
                      <a:lnTo>
                        <a:pt x="58" y="275"/>
                      </a:lnTo>
                      <a:lnTo>
                        <a:pt x="56" y="273"/>
                      </a:lnTo>
                      <a:lnTo>
                        <a:pt x="53" y="270"/>
                      </a:lnTo>
                      <a:lnTo>
                        <a:pt x="48" y="267"/>
                      </a:lnTo>
                      <a:lnTo>
                        <a:pt x="43" y="263"/>
                      </a:lnTo>
                      <a:lnTo>
                        <a:pt x="37" y="259"/>
                      </a:lnTo>
                      <a:lnTo>
                        <a:pt x="30" y="255"/>
                      </a:lnTo>
                      <a:lnTo>
                        <a:pt x="23" y="251"/>
                      </a:lnTo>
                      <a:lnTo>
                        <a:pt x="17" y="247"/>
                      </a:lnTo>
                      <a:lnTo>
                        <a:pt x="12" y="244"/>
                      </a:lnTo>
                      <a:lnTo>
                        <a:pt x="8" y="241"/>
                      </a:lnTo>
                      <a:lnTo>
                        <a:pt x="4" y="238"/>
                      </a:lnTo>
                      <a:lnTo>
                        <a:pt x="2" y="235"/>
                      </a:lnTo>
                      <a:lnTo>
                        <a:pt x="0" y="232"/>
                      </a:lnTo>
                      <a:lnTo>
                        <a:pt x="0" y="230"/>
                      </a:lnTo>
                      <a:lnTo>
                        <a:pt x="0" y="227"/>
                      </a:lnTo>
                      <a:lnTo>
                        <a:pt x="2" y="224"/>
                      </a:lnTo>
                      <a:lnTo>
                        <a:pt x="4" y="222"/>
                      </a:lnTo>
                      <a:lnTo>
                        <a:pt x="8" y="219"/>
                      </a:lnTo>
                      <a:lnTo>
                        <a:pt x="12" y="215"/>
                      </a:lnTo>
                      <a:lnTo>
                        <a:pt x="17" y="212"/>
                      </a:lnTo>
                      <a:lnTo>
                        <a:pt x="23" y="208"/>
                      </a:lnTo>
                      <a:lnTo>
                        <a:pt x="30" y="204"/>
                      </a:lnTo>
                      <a:lnTo>
                        <a:pt x="37" y="200"/>
                      </a:lnTo>
                      <a:lnTo>
                        <a:pt x="43" y="196"/>
                      </a:lnTo>
                      <a:lnTo>
                        <a:pt x="48" y="193"/>
                      </a:lnTo>
                      <a:lnTo>
                        <a:pt x="53" y="190"/>
                      </a:lnTo>
                      <a:lnTo>
                        <a:pt x="56" y="187"/>
                      </a:lnTo>
                      <a:lnTo>
                        <a:pt x="58" y="184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76"/>
                      </a:lnTo>
                      <a:lnTo>
                        <a:pt x="58" y="173"/>
                      </a:lnTo>
                      <a:lnTo>
                        <a:pt x="56" y="170"/>
                      </a:lnTo>
                      <a:lnTo>
                        <a:pt x="53" y="167"/>
                      </a:lnTo>
                      <a:lnTo>
                        <a:pt x="48" y="164"/>
                      </a:lnTo>
                      <a:lnTo>
                        <a:pt x="43" y="161"/>
                      </a:lnTo>
                      <a:lnTo>
                        <a:pt x="37" y="157"/>
                      </a:lnTo>
                      <a:lnTo>
                        <a:pt x="30" y="153"/>
                      </a:lnTo>
                      <a:lnTo>
                        <a:pt x="23" y="149"/>
                      </a:lnTo>
                      <a:lnTo>
                        <a:pt x="17" y="145"/>
                      </a:lnTo>
                      <a:lnTo>
                        <a:pt x="12" y="142"/>
                      </a:lnTo>
                      <a:lnTo>
                        <a:pt x="8" y="139"/>
                      </a:lnTo>
                      <a:lnTo>
                        <a:pt x="4" y="136"/>
                      </a:lnTo>
                      <a:lnTo>
                        <a:pt x="2" y="133"/>
                      </a:lnTo>
                      <a:lnTo>
                        <a:pt x="0" y="130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2" y="122"/>
                      </a:lnTo>
                      <a:lnTo>
                        <a:pt x="4" y="119"/>
                      </a:lnTo>
                      <a:lnTo>
                        <a:pt x="8" y="116"/>
                      </a:lnTo>
                      <a:lnTo>
                        <a:pt x="12" y="113"/>
                      </a:lnTo>
                      <a:lnTo>
                        <a:pt x="17" y="110"/>
                      </a:lnTo>
                      <a:lnTo>
                        <a:pt x="23" y="106"/>
                      </a:lnTo>
                      <a:lnTo>
                        <a:pt x="30" y="102"/>
                      </a:lnTo>
                      <a:lnTo>
                        <a:pt x="37" y="98"/>
                      </a:lnTo>
                      <a:lnTo>
                        <a:pt x="43" y="94"/>
                      </a:lnTo>
                      <a:lnTo>
                        <a:pt x="48" y="91"/>
                      </a:lnTo>
                      <a:lnTo>
                        <a:pt x="53" y="87"/>
                      </a:lnTo>
                      <a:lnTo>
                        <a:pt x="56" y="84"/>
                      </a:lnTo>
                      <a:lnTo>
                        <a:pt x="58" y="82"/>
                      </a:lnTo>
                      <a:lnTo>
                        <a:pt x="60" y="79"/>
                      </a:lnTo>
                      <a:lnTo>
                        <a:pt x="60" y="76"/>
                      </a:lnTo>
                      <a:lnTo>
                        <a:pt x="60" y="74"/>
                      </a:lnTo>
                      <a:lnTo>
                        <a:pt x="58" y="71"/>
                      </a:lnTo>
                      <a:lnTo>
                        <a:pt x="56" y="68"/>
                      </a:lnTo>
                      <a:lnTo>
                        <a:pt x="53" y="65"/>
                      </a:lnTo>
                      <a:lnTo>
                        <a:pt x="48" y="62"/>
                      </a:lnTo>
                      <a:lnTo>
                        <a:pt x="43" y="59"/>
                      </a:lnTo>
                      <a:lnTo>
                        <a:pt x="37" y="55"/>
                      </a:lnTo>
                      <a:lnTo>
                        <a:pt x="30" y="51"/>
                      </a:lnTo>
                      <a:lnTo>
                        <a:pt x="23" y="47"/>
                      </a:lnTo>
                      <a:lnTo>
                        <a:pt x="17" y="43"/>
                      </a:lnTo>
                      <a:lnTo>
                        <a:pt x="12" y="39"/>
                      </a:lnTo>
                      <a:lnTo>
                        <a:pt x="8" y="36"/>
                      </a:lnTo>
                      <a:lnTo>
                        <a:pt x="4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2" y="20"/>
                      </a:lnTo>
                      <a:lnTo>
                        <a:pt x="4" y="17"/>
                      </a:lnTo>
                      <a:lnTo>
                        <a:pt x="8" y="14"/>
                      </a:lnTo>
                      <a:lnTo>
                        <a:pt x="12" y="11"/>
                      </a:lnTo>
                      <a:lnTo>
                        <a:pt x="17" y="8"/>
                      </a:lnTo>
                      <a:lnTo>
                        <a:pt x="23" y="4"/>
                      </a:lnTo>
                      <a:lnTo>
                        <a:pt x="3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35" name="Freeform 202">
                <a:extLst>
                  <a:ext uri="{FF2B5EF4-FFF2-40B4-BE49-F238E27FC236}">
                    <a16:creationId xmlns:a16="http://schemas.microsoft.com/office/drawing/2014/main" id="{EFEA9F9D-C38E-4A60-AD67-F02757664C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3778" y="4348009"/>
                <a:ext cx="50211" cy="308340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32" name="Freeform 202">
              <a:extLst>
                <a:ext uri="{FF2B5EF4-FFF2-40B4-BE49-F238E27FC236}">
                  <a16:creationId xmlns:a16="http://schemas.microsoft.com/office/drawing/2014/main" id="{E27A2FD6-CFBA-4F03-8DAB-C22F6FC21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7593" y="4623594"/>
              <a:ext cx="76403" cy="452806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04204A4B-B32C-451C-85C4-275EC9AF0C36}"/>
              </a:ext>
            </a:extLst>
          </p:cNvPr>
          <p:cNvSpPr/>
          <p:nvPr/>
        </p:nvSpPr>
        <p:spPr>
          <a:xfrm>
            <a:off x="6129338" y="2519363"/>
            <a:ext cx="704850" cy="712787"/>
          </a:xfrm>
          <a:prstGeom prst="rect">
            <a:avLst/>
          </a:prstGeom>
          <a:noFill/>
          <a:ln w="57150" cmpd="sng">
            <a:solidFill>
              <a:schemeClr val="accent5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19CC4CC-D904-4C65-AE1C-1F1C890FA91E}"/>
              </a:ext>
            </a:extLst>
          </p:cNvPr>
          <p:cNvSpPr/>
          <p:nvPr/>
        </p:nvSpPr>
        <p:spPr>
          <a:xfrm>
            <a:off x="6110288" y="4924425"/>
            <a:ext cx="1403350" cy="1006475"/>
          </a:xfrm>
          <a:prstGeom prst="rect">
            <a:avLst/>
          </a:prstGeom>
          <a:noFill/>
          <a:ln w="57150" cmpd="sng">
            <a:solidFill>
              <a:schemeClr val="accent5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8B02-4F5C-47E2-9516-783912B24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0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Determine Exit Temperature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07B68A7-4940-4562-AD5C-95C5D845F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84250"/>
            <a:ext cx="5554663" cy="384720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dirty="0">
                <a:cs typeface="Calibri" panose="020F0502020204030204" pitchFamily="34" charset="0"/>
              </a:rPr>
              <a:t>Balance around Combiner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rgbClr val="3333CC"/>
                </a:solidFill>
                <a:cs typeface="Calibri" panose="020F0502020204030204" pitchFamily="34" charset="0"/>
              </a:rPr>
              <a:t>rate of energy in = rate of energy out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2400" dirty="0" err="1">
                <a:solidFill>
                  <a:srgbClr val="000000"/>
                </a:solidFill>
                <a:latin typeface="Calibri"/>
                <a:cs typeface="Calibri"/>
              </a:rPr>
              <a:t>q</a:t>
            </a:r>
            <a:r>
              <a:rPr lang="en-US" altLang="en-US" sz="2400" baseline="-25000" dirty="0" err="1">
                <a:solidFill>
                  <a:srgbClr val="000000"/>
                </a:solidFill>
                <a:latin typeface="Calibri"/>
                <a:cs typeface="Calibri"/>
              </a:rPr>
              <a:t>cooler</a:t>
            </a:r>
            <a:r>
              <a:rPr lang="en-US" altLang="en-US" sz="2400" dirty="0">
                <a:solidFill>
                  <a:srgbClr val="000000"/>
                </a:solidFill>
                <a:latin typeface="Calibri"/>
                <a:cs typeface="Calibri"/>
              </a:rPr>
              <a:t> + </a:t>
            </a:r>
            <a:r>
              <a:rPr lang="en-US" altLang="en-US" sz="2400" dirty="0" err="1">
                <a:solidFill>
                  <a:srgbClr val="000000"/>
                </a:solidFill>
                <a:latin typeface="Calibri"/>
                <a:cs typeface="Calibri"/>
              </a:rPr>
              <a:t>q</a:t>
            </a:r>
            <a:r>
              <a:rPr lang="en-US" altLang="en-US" sz="2400" baseline="-25000" dirty="0" err="1">
                <a:solidFill>
                  <a:srgbClr val="000000"/>
                </a:solidFill>
                <a:latin typeface="Calibri"/>
                <a:cs typeface="Calibri"/>
              </a:rPr>
              <a:t>condenser+cooler</a:t>
            </a:r>
            <a:r>
              <a:rPr lang="en-US" altLang="en-US" sz="2400" baseline="-250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altLang="en-US" sz="2400" dirty="0">
                <a:solidFill>
                  <a:srgbClr val="000000"/>
                </a:solidFill>
                <a:latin typeface="Calibri"/>
                <a:cs typeface="Calibri"/>
              </a:rPr>
              <a:t>= </a:t>
            </a:r>
            <a:r>
              <a:rPr lang="en-US" altLang="en-US" sz="2400" dirty="0" err="1">
                <a:solidFill>
                  <a:srgbClr val="000000"/>
                </a:solidFill>
                <a:latin typeface="Calibri"/>
                <a:cs typeface="Calibri"/>
              </a:rPr>
              <a:t>q</a:t>
            </a:r>
            <a:r>
              <a:rPr lang="en-US" altLang="en-US" sz="2400" baseline="-25000" dirty="0" err="1">
                <a:solidFill>
                  <a:srgbClr val="000000"/>
                </a:solidFill>
                <a:latin typeface="Calibri"/>
                <a:cs typeface="Calibri"/>
              </a:rPr>
              <a:t>total</a:t>
            </a:r>
            <a:r>
              <a:rPr lang="en-US" altLang="en-US" sz="2400" baseline="-25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alibri"/>
                <a:cs typeface="Calibri"/>
              </a:rPr>
              <a:t>+ </a:t>
            </a:r>
            <a:r>
              <a:rPr lang="en-US" altLang="en-US" sz="2400" dirty="0" err="1">
                <a:solidFill>
                  <a:srgbClr val="000000"/>
                </a:solidFill>
                <a:latin typeface="Calibri"/>
                <a:cs typeface="Calibri"/>
              </a:rPr>
              <a:t>q</a:t>
            </a:r>
            <a:r>
              <a:rPr lang="en-US" altLang="en-US" sz="2400" baseline="-25000" dirty="0" err="1">
                <a:solidFill>
                  <a:srgbClr val="000000"/>
                </a:solidFill>
                <a:latin typeface="Calibri"/>
                <a:cs typeface="Calibri"/>
              </a:rPr>
              <a:t>warmer+melter</a:t>
            </a:r>
            <a:endParaRPr lang="en-US" altLang="en-US" sz="2400" dirty="0" err="1">
              <a:solidFill>
                <a:srgbClr val="000000"/>
              </a:solidFill>
              <a:latin typeface="Calibri"/>
              <a:cs typeface="Calibri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600" dirty="0">
              <a:cs typeface="Calibri" panose="020F0502020204030204" pitchFamily="34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q</a:t>
            </a:r>
            <a:r>
              <a:rPr lang="en-US" altLang="en-US" sz="2400" baseline="-25000" dirty="0">
                <a:solidFill>
                  <a:srgbClr val="000000"/>
                </a:solidFill>
                <a:cs typeface="Calibri" panose="020F0502020204030204" pitchFamily="34" charset="0"/>
              </a:rPr>
              <a:t>total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 = </a:t>
            </a:r>
            <a:r>
              <a:rPr lang="en-US" altLang="en-US" sz="2400" b="1" dirty="0">
                <a:solidFill>
                  <a:srgbClr val="000000"/>
                </a:solidFill>
                <a:cs typeface="Calibri" panose="020F0502020204030204" pitchFamily="34" charset="0"/>
              </a:rPr>
              <a:t>+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16,756 kJ/min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24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  <a:cs typeface="Calibri" panose="020F0502020204030204" pitchFamily="34" charset="0"/>
              </a:rPr>
              <a:t>Balance around Warmer 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Calibri" panose="020F0502020204030204" pitchFamily="34" charset="0"/>
              </a:rPr>
              <a:t>rate of energy in = rate of energy out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q</a:t>
            </a:r>
            <a:r>
              <a:rPr lang="en-US" altLang="en-US" sz="2400" baseline="-25000" dirty="0">
                <a:solidFill>
                  <a:srgbClr val="000000"/>
                </a:solidFill>
                <a:cs typeface="Calibri" panose="020F0502020204030204" pitchFamily="34" charset="0"/>
              </a:rPr>
              <a:t>total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 = q</a:t>
            </a:r>
            <a:r>
              <a:rPr lang="en-US" altLang="en-US" sz="2400" baseline="-25000" dirty="0">
                <a:solidFill>
                  <a:srgbClr val="000000"/>
                </a:solidFill>
                <a:cs typeface="Calibri" panose="020F0502020204030204" pitchFamily="34" charset="0"/>
              </a:rPr>
              <a:t>4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 – q</a:t>
            </a:r>
            <a:r>
              <a:rPr lang="en-US" altLang="en-US" sz="2400" baseline="-25000" dirty="0">
                <a:solidFill>
                  <a:srgbClr val="000000"/>
                </a:solidFill>
                <a:cs typeface="Calibri" panose="020F0502020204030204" pitchFamily="34" charset="0"/>
              </a:rPr>
              <a:t>3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 = F</a:t>
            </a:r>
            <a:r>
              <a:rPr lang="en-US" altLang="en-US" sz="2400" baseline="-25000" dirty="0">
                <a:solidFill>
                  <a:srgbClr val="000000"/>
                </a:solidFill>
                <a:cs typeface="Calibri" panose="020F0502020204030204" pitchFamily="34" charset="0"/>
              </a:rPr>
              <a:t>T,4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C</a:t>
            </a:r>
            <a:r>
              <a:rPr lang="en-US" altLang="en-US" sz="2400" baseline="-25000" dirty="0">
                <a:solidFill>
                  <a:srgbClr val="000000"/>
                </a:solidFill>
                <a:cs typeface="Calibri" panose="020F0502020204030204" pitchFamily="34" charset="0"/>
              </a:rPr>
              <a:t>P,water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(T</a:t>
            </a:r>
            <a:r>
              <a:rPr lang="en-US" altLang="en-US" sz="2400" baseline="-25000" dirty="0">
                <a:solidFill>
                  <a:srgbClr val="000000"/>
                </a:solidFill>
                <a:cs typeface="Calibri" panose="020F0502020204030204" pitchFamily="34" charset="0"/>
              </a:rPr>
              <a:t>4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 – T</a:t>
            </a:r>
            <a:r>
              <a:rPr lang="en-US" altLang="en-US" sz="2400" baseline="-25000" dirty="0">
                <a:solidFill>
                  <a:srgbClr val="000000"/>
                </a:solidFill>
                <a:cs typeface="Calibri" panose="020F0502020204030204" pitchFamily="34" charset="0"/>
              </a:rPr>
              <a:t>3a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)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6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T</a:t>
            </a:r>
            <a:r>
              <a:rPr lang="en-US" altLang="en-US" sz="2400" baseline="-25000" dirty="0">
                <a:solidFill>
                  <a:srgbClr val="000000"/>
                </a:solidFill>
                <a:cs typeface="Calibri" panose="020F0502020204030204" pitchFamily="34" charset="0"/>
              </a:rPr>
              <a:t>4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 = 201</a:t>
            </a:r>
            <a:r>
              <a:rPr lang="en-US" altLang="en-US" sz="2400" dirty="0">
                <a:cs typeface="Calibri" panose="020F0502020204030204" pitchFamily="34" charset="0"/>
              </a:rPr>
              <a:t>°C</a:t>
            </a:r>
            <a:endParaRPr lang="en-US" altLang="en-US" sz="24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36A2253-B606-4981-A3E4-0FE0EFF7FFE7}"/>
              </a:ext>
            </a:extLst>
          </p:cNvPr>
          <p:cNvSpPr/>
          <p:nvPr/>
        </p:nvSpPr>
        <p:spPr>
          <a:xfrm>
            <a:off x="6927850" y="1492250"/>
            <a:ext cx="981075" cy="1069975"/>
          </a:xfrm>
          <a:prstGeom prst="rect">
            <a:avLst/>
          </a:prstGeom>
          <a:noFill/>
          <a:ln w="38100" cmpd="sng">
            <a:solidFill>
              <a:srgbClr val="3333CC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0AF79402-2D45-47FB-833B-A703D6D01CAD}"/>
              </a:ext>
            </a:extLst>
          </p:cNvPr>
          <p:cNvSpPr/>
          <p:nvPr/>
        </p:nvSpPr>
        <p:spPr>
          <a:xfrm>
            <a:off x="2309813" y="4357688"/>
            <a:ext cx="1849437" cy="457200"/>
          </a:xfrm>
          <a:prstGeom prst="roundRect">
            <a:avLst/>
          </a:prstGeom>
          <a:noFill/>
          <a:ln w="38100" cmpd="sng"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FB753B5-9064-405F-ABD2-0A8DF4ED3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0"/>
            <a:ext cx="57340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i="1" dirty="0">
                <a:solidFill>
                  <a:srgbClr val="33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WAIT!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altLang="en-US" sz="36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isn’t liquid at 201°C!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33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Let’s check our assumptions…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C3FE2E-3A38-41CE-93A0-E427ED1979D6}"/>
              </a:ext>
            </a:extLst>
          </p:cNvPr>
          <p:cNvSpPr/>
          <p:nvPr/>
        </p:nvSpPr>
        <p:spPr>
          <a:xfrm>
            <a:off x="5892800" y="4146550"/>
            <a:ext cx="1849438" cy="1100138"/>
          </a:xfrm>
          <a:prstGeom prst="rect">
            <a:avLst/>
          </a:prstGeom>
          <a:noFill/>
          <a:ln w="38100" cmpd="sng">
            <a:solidFill>
              <a:schemeClr val="accent1">
                <a:lumMod val="40000"/>
                <a:lumOff val="6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644692C-D5F7-448A-97CC-0CE598B3C507}"/>
              </a:ext>
            </a:extLst>
          </p:cNvPr>
          <p:cNvSpPr/>
          <p:nvPr/>
        </p:nvSpPr>
        <p:spPr>
          <a:xfrm>
            <a:off x="7265988" y="1835150"/>
            <a:ext cx="398462" cy="400050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7" name="Freeform 201">
            <a:extLst>
              <a:ext uri="{FF2B5EF4-FFF2-40B4-BE49-F238E27FC236}">
                <a16:creationId xmlns:a16="http://schemas.microsoft.com/office/drawing/2014/main" id="{A2E57CE2-C1AB-43D2-8EA9-26F779D6DD67}"/>
              </a:ext>
            </a:extLst>
          </p:cNvPr>
          <p:cNvSpPr>
            <a:spLocks/>
          </p:cNvSpPr>
          <p:nvPr/>
        </p:nvSpPr>
        <p:spPr bwMode="auto">
          <a:xfrm rot="10800000">
            <a:off x="7399338" y="1101725"/>
            <a:ext cx="136525" cy="228600"/>
          </a:xfrm>
          <a:custGeom>
            <a:avLst/>
            <a:gdLst>
              <a:gd name="T0" fmla="*/ 2147483646 w 142"/>
              <a:gd name="T1" fmla="*/ 2147483646 h 236"/>
              <a:gd name="T2" fmla="*/ 0 w 142"/>
              <a:gd name="T3" fmla="*/ 0 h 236"/>
              <a:gd name="T4" fmla="*/ 2147483646 w 142"/>
              <a:gd name="T5" fmla="*/ 2147483646 h 236"/>
              <a:gd name="T6" fmla="*/ 2147483646 w 142"/>
              <a:gd name="T7" fmla="*/ 0 h 236"/>
              <a:gd name="T8" fmla="*/ 2147483646 w 142"/>
              <a:gd name="T9" fmla="*/ 2147483646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236"/>
              <a:gd name="T17" fmla="*/ 142 w 142"/>
              <a:gd name="T18" fmla="*/ 236 h 2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236">
                <a:moveTo>
                  <a:pt x="71" y="236"/>
                </a:moveTo>
                <a:lnTo>
                  <a:pt x="0" y="0"/>
                </a:lnTo>
                <a:lnTo>
                  <a:pt x="71" y="46"/>
                </a:lnTo>
                <a:lnTo>
                  <a:pt x="142" y="0"/>
                </a:lnTo>
                <a:lnTo>
                  <a:pt x="71" y="236"/>
                </a:lnTo>
                <a:close/>
              </a:path>
            </a:pathLst>
          </a:cu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Freeform 202">
            <a:extLst>
              <a:ext uri="{FF2B5EF4-FFF2-40B4-BE49-F238E27FC236}">
                <a16:creationId xmlns:a16="http://schemas.microsoft.com/office/drawing/2014/main" id="{F51EDDAA-B8D3-4C24-86E3-A9F3F3BC83F9}"/>
              </a:ext>
            </a:extLst>
          </p:cNvPr>
          <p:cNvSpPr>
            <a:spLocks/>
          </p:cNvSpPr>
          <p:nvPr/>
        </p:nvSpPr>
        <p:spPr bwMode="auto">
          <a:xfrm rot="5400000">
            <a:off x="7901782" y="1783556"/>
            <a:ext cx="93662" cy="504825"/>
          </a:xfrm>
          <a:custGeom>
            <a:avLst/>
            <a:gdLst>
              <a:gd name="T0" fmla="*/ 2147483646 w 60"/>
              <a:gd name="T1" fmla="*/ 2147483646 h 306"/>
              <a:gd name="T2" fmla="*/ 2147483646 w 60"/>
              <a:gd name="T3" fmla="*/ 2147483646 h 306"/>
              <a:gd name="T4" fmla="*/ 2147483646 w 60"/>
              <a:gd name="T5" fmla="*/ 2147483646 h 306"/>
              <a:gd name="T6" fmla="*/ 2147483646 w 60"/>
              <a:gd name="T7" fmla="*/ 2147483646 h 306"/>
              <a:gd name="T8" fmla="*/ 2147483646 w 60"/>
              <a:gd name="T9" fmla="*/ 2147483646 h 306"/>
              <a:gd name="T10" fmla="*/ 2147483646 w 60"/>
              <a:gd name="T11" fmla="*/ 2147483646 h 306"/>
              <a:gd name="T12" fmla="*/ 2147483646 w 60"/>
              <a:gd name="T13" fmla="*/ 2147483646 h 306"/>
              <a:gd name="T14" fmla="*/ 2147483646 w 60"/>
              <a:gd name="T15" fmla="*/ 2147483646 h 306"/>
              <a:gd name="T16" fmla="*/ 2147483646 w 60"/>
              <a:gd name="T17" fmla="*/ 2147483646 h 306"/>
              <a:gd name="T18" fmla="*/ 2147483646 w 60"/>
              <a:gd name="T19" fmla="*/ 2147483646 h 306"/>
              <a:gd name="T20" fmla="*/ 2147483646 w 60"/>
              <a:gd name="T21" fmla="*/ 2147483646 h 306"/>
              <a:gd name="T22" fmla="*/ 0 w 60"/>
              <a:gd name="T23" fmla="*/ 2147483646 h 306"/>
              <a:gd name="T24" fmla="*/ 0 w 60"/>
              <a:gd name="T25" fmla="*/ 2147483646 h 306"/>
              <a:gd name="T26" fmla="*/ 2147483646 w 60"/>
              <a:gd name="T27" fmla="*/ 2147483646 h 306"/>
              <a:gd name="T28" fmla="*/ 2147483646 w 60"/>
              <a:gd name="T29" fmla="*/ 2147483646 h 306"/>
              <a:gd name="T30" fmla="*/ 2147483646 w 60"/>
              <a:gd name="T31" fmla="*/ 2147483646 h 306"/>
              <a:gd name="T32" fmla="*/ 2147483646 w 60"/>
              <a:gd name="T33" fmla="*/ 2147483646 h 306"/>
              <a:gd name="T34" fmla="*/ 2147483646 w 60"/>
              <a:gd name="T35" fmla="*/ 2147483646 h 306"/>
              <a:gd name="T36" fmla="*/ 2147483646 w 60"/>
              <a:gd name="T37" fmla="*/ 2147483646 h 306"/>
              <a:gd name="T38" fmla="*/ 2147483646 w 60"/>
              <a:gd name="T39" fmla="*/ 2147483646 h 306"/>
              <a:gd name="T40" fmla="*/ 2147483646 w 60"/>
              <a:gd name="T41" fmla="*/ 2147483646 h 306"/>
              <a:gd name="T42" fmla="*/ 2147483646 w 60"/>
              <a:gd name="T43" fmla="*/ 2147483646 h 306"/>
              <a:gd name="T44" fmla="*/ 2147483646 w 60"/>
              <a:gd name="T45" fmla="*/ 2147483646 h 306"/>
              <a:gd name="T46" fmla="*/ 2147483646 w 60"/>
              <a:gd name="T47" fmla="*/ 2147483646 h 306"/>
              <a:gd name="T48" fmla="*/ 2147483646 w 60"/>
              <a:gd name="T49" fmla="*/ 2147483646 h 306"/>
              <a:gd name="T50" fmla="*/ 2147483646 w 60"/>
              <a:gd name="T51" fmla="*/ 2147483646 h 306"/>
              <a:gd name="T52" fmla="*/ 2147483646 w 60"/>
              <a:gd name="T53" fmla="*/ 2147483646 h 306"/>
              <a:gd name="T54" fmla="*/ 0 w 60"/>
              <a:gd name="T55" fmla="*/ 2147483646 h 306"/>
              <a:gd name="T56" fmla="*/ 0 w 60"/>
              <a:gd name="T57" fmla="*/ 2147483646 h 306"/>
              <a:gd name="T58" fmla="*/ 2147483646 w 60"/>
              <a:gd name="T59" fmla="*/ 2147483646 h 306"/>
              <a:gd name="T60" fmla="*/ 2147483646 w 60"/>
              <a:gd name="T61" fmla="*/ 2147483646 h 306"/>
              <a:gd name="T62" fmla="*/ 2147483646 w 60"/>
              <a:gd name="T63" fmla="*/ 2147483646 h 306"/>
              <a:gd name="T64" fmla="*/ 2147483646 w 60"/>
              <a:gd name="T65" fmla="*/ 2147483646 h 306"/>
              <a:gd name="T66" fmla="*/ 2147483646 w 60"/>
              <a:gd name="T67" fmla="*/ 2147483646 h 306"/>
              <a:gd name="T68" fmla="*/ 2147483646 w 60"/>
              <a:gd name="T69" fmla="*/ 2147483646 h 306"/>
              <a:gd name="T70" fmla="*/ 2147483646 w 60"/>
              <a:gd name="T71" fmla="*/ 2147483646 h 306"/>
              <a:gd name="T72" fmla="*/ 2147483646 w 60"/>
              <a:gd name="T73" fmla="*/ 2147483646 h 306"/>
              <a:gd name="T74" fmla="*/ 2147483646 w 60"/>
              <a:gd name="T75" fmla="*/ 2147483646 h 306"/>
              <a:gd name="T76" fmla="*/ 2147483646 w 60"/>
              <a:gd name="T77" fmla="*/ 2147483646 h 306"/>
              <a:gd name="T78" fmla="*/ 2147483646 w 60"/>
              <a:gd name="T79" fmla="*/ 2147483646 h 306"/>
              <a:gd name="T80" fmla="*/ 2147483646 w 60"/>
              <a:gd name="T81" fmla="*/ 2147483646 h 306"/>
              <a:gd name="T82" fmla="*/ 2147483646 w 60"/>
              <a:gd name="T83" fmla="*/ 2147483646 h 306"/>
              <a:gd name="T84" fmla="*/ 2147483646 w 60"/>
              <a:gd name="T85" fmla="*/ 2147483646 h 306"/>
              <a:gd name="T86" fmla="*/ 0 w 60"/>
              <a:gd name="T87" fmla="*/ 2147483646 h 306"/>
              <a:gd name="T88" fmla="*/ 0 w 60"/>
              <a:gd name="T89" fmla="*/ 2147483646 h 306"/>
              <a:gd name="T90" fmla="*/ 2147483646 w 60"/>
              <a:gd name="T91" fmla="*/ 2147483646 h 306"/>
              <a:gd name="T92" fmla="*/ 2147483646 w 60"/>
              <a:gd name="T93" fmla="*/ 2147483646 h 306"/>
              <a:gd name="T94" fmla="*/ 2147483646 w 60"/>
              <a:gd name="T95" fmla="*/ 2147483646 h 30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0"/>
              <a:gd name="T145" fmla="*/ 0 h 306"/>
              <a:gd name="T146" fmla="*/ 60 w 60"/>
              <a:gd name="T147" fmla="*/ 306 h 30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0" h="306">
                <a:moveTo>
                  <a:pt x="30" y="306"/>
                </a:moveTo>
                <a:lnTo>
                  <a:pt x="37" y="302"/>
                </a:lnTo>
                <a:lnTo>
                  <a:pt x="43" y="298"/>
                </a:lnTo>
                <a:lnTo>
                  <a:pt x="48" y="295"/>
                </a:lnTo>
                <a:lnTo>
                  <a:pt x="53" y="292"/>
                </a:lnTo>
                <a:lnTo>
                  <a:pt x="56" y="289"/>
                </a:lnTo>
                <a:lnTo>
                  <a:pt x="58" y="286"/>
                </a:lnTo>
                <a:lnTo>
                  <a:pt x="60" y="283"/>
                </a:lnTo>
                <a:lnTo>
                  <a:pt x="60" y="281"/>
                </a:lnTo>
                <a:lnTo>
                  <a:pt x="60" y="278"/>
                </a:lnTo>
                <a:lnTo>
                  <a:pt x="58" y="275"/>
                </a:lnTo>
                <a:lnTo>
                  <a:pt x="56" y="273"/>
                </a:lnTo>
                <a:lnTo>
                  <a:pt x="53" y="270"/>
                </a:lnTo>
                <a:lnTo>
                  <a:pt x="48" y="267"/>
                </a:lnTo>
                <a:lnTo>
                  <a:pt x="43" y="263"/>
                </a:lnTo>
                <a:lnTo>
                  <a:pt x="37" y="259"/>
                </a:lnTo>
                <a:lnTo>
                  <a:pt x="30" y="255"/>
                </a:lnTo>
                <a:lnTo>
                  <a:pt x="23" y="251"/>
                </a:lnTo>
                <a:lnTo>
                  <a:pt x="17" y="247"/>
                </a:lnTo>
                <a:lnTo>
                  <a:pt x="12" y="244"/>
                </a:lnTo>
                <a:lnTo>
                  <a:pt x="8" y="241"/>
                </a:lnTo>
                <a:lnTo>
                  <a:pt x="4" y="238"/>
                </a:lnTo>
                <a:lnTo>
                  <a:pt x="2" y="235"/>
                </a:lnTo>
                <a:lnTo>
                  <a:pt x="0" y="232"/>
                </a:lnTo>
                <a:lnTo>
                  <a:pt x="0" y="230"/>
                </a:lnTo>
                <a:lnTo>
                  <a:pt x="0" y="227"/>
                </a:lnTo>
                <a:lnTo>
                  <a:pt x="2" y="224"/>
                </a:lnTo>
                <a:lnTo>
                  <a:pt x="4" y="222"/>
                </a:lnTo>
                <a:lnTo>
                  <a:pt x="8" y="219"/>
                </a:lnTo>
                <a:lnTo>
                  <a:pt x="12" y="215"/>
                </a:lnTo>
                <a:lnTo>
                  <a:pt x="17" y="212"/>
                </a:lnTo>
                <a:lnTo>
                  <a:pt x="23" y="208"/>
                </a:lnTo>
                <a:lnTo>
                  <a:pt x="30" y="204"/>
                </a:lnTo>
                <a:lnTo>
                  <a:pt x="37" y="200"/>
                </a:lnTo>
                <a:lnTo>
                  <a:pt x="43" y="196"/>
                </a:lnTo>
                <a:lnTo>
                  <a:pt x="48" y="193"/>
                </a:lnTo>
                <a:lnTo>
                  <a:pt x="53" y="190"/>
                </a:lnTo>
                <a:lnTo>
                  <a:pt x="56" y="187"/>
                </a:lnTo>
                <a:lnTo>
                  <a:pt x="58" y="184"/>
                </a:lnTo>
                <a:lnTo>
                  <a:pt x="60" y="181"/>
                </a:lnTo>
                <a:lnTo>
                  <a:pt x="60" y="179"/>
                </a:lnTo>
                <a:lnTo>
                  <a:pt x="60" y="176"/>
                </a:lnTo>
                <a:lnTo>
                  <a:pt x="58" y="173"/>
                </a:lnTo>
                <a:lnTo>
                  <a:pt x="56" y="170"/>
                </a:lnTo>
                <a:lnTo>
                  <a:pt x="53" y="167"/>
                </a:lnTo>
                <a:lnTo>
                  <a:pt x="48" y="164"/>
                </a:lnTo>
                <a:lnTo>
                  <a:pt x="43" y="161"/>
                </a:lnTo>
                <a:lnTo>
                  <a:pt x="37" y="157"/>
                </a:lnTo>
                <a:lnTo>
                  <a:pt x="30" y="153"/>
                </a:lnTo>
                <a:lnTo>
                  <a:pt x="23" y="149"/>
                </a:lnTo>
                <a:lnTo>
                  <a:pt x="17" y="145"/>
                </a:lnTo>
                <a:lnTo>
                  <a:pt x="12" y="142"/>
                </a:lnTo>
                <a:lnTo>
                  <a:pt x="8" y="139"/>
                </a:lnTo>
                <a:lnTo>
                  <a:pt x="4" y="136"/>
                </a:lnTo>
                <a:lnTo>
                  <a:pt x="2" y="133"/>
                </a:lnTo>
                <a:lnTo>
                  <a:pt x="0" y="130"/>
                </a:lnTo>
                <a:lnTo>
                  <a:pt x="0" y="127"/>
                </a:lnTo>
                <a:lnTo>
                  <a:pt x="0" y="125"/>
                </a:lnTo>
                <a:lnTo>
                  <a:pt x="2" y="122"/>
                </a:lnTo>
                <a:lnTo>
                  <a:pt x="4" y="119"/>
                </a:lnTo>
                <a:lnTo>
                  <a:pt x="8" y="116"/>
                </a:lnTo>
                <a:lnTo>
                  <a:pt x="12" y="113"/>
                </a:lnTo>
                <a:lnTo>
                  <a:pt x="17" y="110"/>
                </a:lnTo>
                <a:lnTo>
                  <a:pt x="23" y="106"/>
                </a:lnTo>
                <a:lnTo>
                  <a:pt x="30" y="102"/>
                </a:lnTo>
                <a:lnTo>
                  <a:pt x="37" y="98"/>
                </a:lnTo>
                <a:lnTo>
                  <a:pt x="43" y="94"/>
                </a:lnTo>
                <a:lnTo>
                  <a:pt x="48" y="91"/>
                </a:lnTo>
                <a:lnTo>
                  <a:pt x="53" y="87"/>
                </a:lnTo>
                <a:lnTo>
                  <a:pt x="56" y="84"/>
                </a:lnTo>
                <a:lnTo>
                  <a:pt x="58" y="82"/>
                </a:lnTo>
                <a:lnTo>
                  <a:pt x="60" y="79"/>
                </a:lnTo>
                <a:lnTo>
                  <a:pt x="60" y="76"/>
                </a:lnTo>
                <a:lnTo>
                  <a:pt x="60" y="74"/>
                </a:lnTo>
                <a:lnTo>
                  <a:pt x="58" y="71"/>
                </a:lnTo>
                <a:lnTo>
                  <a:pt x="56" y="68"/>
                </a:lnTo>
                <a:lnTo>
                  <a:pt x="53" y="65"/>
                </a:lnTo>
                <a:lnTo>
                  <a:pt x="48" y="62"/>
                </a:lnTo>
                <a:lnTo>
                  <a:pt x="43" y="59"/>
                </a:lnTo>
                <a:lnTo>
                  <a:pt x="37" y="55"/>
                </a:lnTo>
                <a:lnTo>
                  <a:pt x="30" y="51"/>
                </a:lnTo>
                <a:lnTo>
                  <a:pt x="23" y="47"/>
                </a:lnTo>
                <a:lnTo>
                  <a:pt x="17" y="43"/>
                </a:lnTo>
                <a:lnTo>
                  <a:pt x="12" y="39"/>
                </a:lnTo>
                <a:lnTo>
                  <a:pt x="8" y="36"/>
                </a:lnTo>
                <a:lnTo>
                  <a:pt x="4" y="33"/>
                </a:lnTo>
                <a:lnTo>
                  <a:pt x="2" y="31"/>
                </a:lnTo>
                <a:lnTo>
                  <a:pt x="0" y="28"/>
                </a:lnTo>
                <a:lnTo>
                  <a:pt x="0" y="25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8" y="14"/>
                </a:lnTo>
                <a:lnTo>
                  <a:pt x="12" y="11"/>
                </a:lnTo>
                <a:lnTo>
                  <a:pt x="17" y="8"/>
                </a:lnTo>
                <a:lnTo>
                  <a:pt x="23" y="4"/>
                </a:lnTo>
                <a:lnTo>
                  <a:pt x="3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Freeform 201">
            <a:extLst>
              <a:ext uri="{FF2B5EF4-FFF2-40B4-BE49-F238E27FC236}">
                <a16:creationId xmlns:a16="http://schemas.microsoft.com/office/drawing/2014/main" id="{E7FA63EF-4035-41F7-B441-390DCD8F1510}"/>
              </a:ext>
            </a:extLst>
          </p:cNvPr>
          <p:cNvSpPr>
            <a:spLocks/>
          </p:cNvSpPr>
          <p:nvPr/>
        </p:nvSpPr>
        <p:spPr bwMode="auto">
          <a:xfrm rot="-5400000">
            <a:off x="7056437" y="1920876"/>
            <a:ext cx="136525" cy="228600"/>
          </a:xfrm>
          <a:custGeom>
            <a:avLst/>
            <a:gdLst>
              <a:gd name="T0" fmla="*/ 2147483646 w 142"/>
              <a:gd name="T1" fmla="*/ 2147483646 h 236"/>
              <a:gd name="T2" fmla="*/ 0 w 142"/>
              <a:gd name="T3" fmla="*/ 0 h 236"/>
              <a:gd name="T4" fmla="*/ 2147483646 w 142"/>
              <a:gd name="T5" fmla="*/ 2147483646 h 236"/>
              <a:gd name="T6" fmla="*/ 2147483646 w 142"/>
              <a:gd name="T7" fmla="*/ 0 h 236"/>
              <a:gd name="T8" fmla="*/ 2147483646 w 142"/>
              <a:gd name="T9" fmla="*/ 2147483646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236"/>
              <a:gd name="T17" fmla="*/ 142 w 142"/>
              <a:gd name="T18" fmla="*/ 236 h 2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236">
                <a:moveTo>
                  <a:pt x="71" y="236"/>
                </a:moveTo>
                <a:lnTo>
                  <a:pt x="0" y="0"/>
                </a:lnTo>
                <a:lnTo>
                  <a:pt x="71" y="46"/>
                </a:lnTo>
                <a:lnTo>
                  <a:pt x="142" y="0"/>
                </a:lnTo>
                <a:lnTo>
                  <a:pt x="71" y="236"/>
                </a:lnTo>
                <a:close/>
              </a:path>
            </a:pathLst>
          </a:cu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Freeform 201">
            <a:extLst>
              <a:ext uri="{FF2B5EF4-FFF2-40B4-BE49-F238E27FC236}">
                <a16:creationId xmlns:a16="http://schemas.microsoft.com/office/drawing/2014/main" id="{21802AD3-F78A-463B-B237-EE45409E3AAE}"/>
              </a:ext>
            </a:extLst>
          </p:cNvPr>
          <p:cNvSpPr>
            <a:spLocks/>
          </p:cNvSpPr>
          <p:nvPr/>
        </p:nvSpPr>
        <p:spPr bwMode="auto">
          <a:xfrm flipV="1">
            <a:off x="7392988" y="2239963"/>
            <a:ext cx="136525" cy="228600"/>
          </a:xfrm>
          <a:custGeom>
            <a:avLst/>
            <a:gdLst>
              <a:gd name="T0" fmla="*/ 2147483646 w 142"/>
              <a:gd name="T1" fmla="*/ 2147483646 h 236"/>
              <a:gd name="T2" fmla="*/ 0 w 142"/>
              <a:gd name="T3" fmla="*/ 0 h 236"/>
              <a:gd name="T4" fmla="*/ 2147483646 w 142"/>
              <a:gd name="T5" fmla="*/ 2147483646 h 236"/>
              <a:gd name="T6" fmla="*/ 2147483646 w 142"/>
              <a:gd name="T7" fmla="*/ 0 h 236"/>
              <a:gd name="T8" fmla="*/ 2147483646 w 142"/>
              <a:gd name="T9" fmla="*/ 2147483646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236"/>
              <a:gd name="T17" fmla="*/ 142 w 142"/>
              <a:gd name="T18" fmla="*/ 236 h 2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236">
                <a:moveTo>
                  <a:pt x="71" y="236"/>
                </a:moveTo>
                <a:lnTo>
                  <a:pt x="0" y="0"/>
                </a:lnTo>
                <a:lnTo>
                  <a:pt x="71" y="46"/>
                </a:lnTo>
                <a:lnTo>
                  <a:pt x="142" y="0"/>
                </a:lnTo>
                <a:lnTo>
                  <a:pt x="71" y="236"/>
                </a:lnTo>
                <a:close/>
              </a:path>
            </a:pathLst>
          </a:cu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Freeform 201">
            <a:extLst>
              <a:ext uri="{FF2B5EF4-FFF2-40B4-BE49-F238E27FC236}">
                <a16:creationId xmlns:a16="http://schemas.microsoft.com/office/drawing/2014/main" id="{2EC5885B-B7DE-4C9B-8E39-E1DA2E9685CA}"/>
              </a:ext>
            </a:extLst>
          </p:cNvPr>
          <p:cNvSpPr>
            <a:spLocks/>
          </p:cNvSpPr>
          <p:nvPr/>
        </p:nvSpPr>
        <p:spPr bwMode="auto">
          <a:xfrm rot="-5400000">
            <a:off x="8222457" y="1921669"/>
            <a:ext cx="138112" cy="228600"/>
          </a:xfrm>
          <a:custGeom>
            <a:avLst/>
            <a:gdLst>
              <a:gd name="T0" fmla="*/ 2147483646 w 142"/>
              <a:gd name="T1" fmla="*/ 2147483646 h 236"/>
              <a:gd name="T2" fmla="*/ 0 w 142"/>
              <a:gd name="T3" fmla="*/ 0 h 236"/>
              <a:gd name="T4" fmla="*/ 2147483646 w 142"/>
              <a:gd name="T5" fmla="*/ 2147483646 h 236"/>
              <a:gd name="T6" fmla="*/ 2147483646 w 142"/>
              <a:gd name="T7" fmla="*/ 0 h 236"/>
              <a:gd name="T8" fmla="*/ 2147483646 w 142"/>
              <a:gd name="T9" fmla="*/ 2147483646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236"/>
              <a:gd name="T17" fmla="*/ 142 w 142"/>
              <a:gd name="T18" fmla="*/ 236 h 2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236">
                <a:moveTo>
                  <a:pt x="71" y="236"/>
                </a:moveTo>
                <a:lnTo>
                  <a:pt x="0" y="0"/>
                </a:lnTo>
                <a:lnTo>
                  <a:pt x="71" y="46"/>
                </a:lnTo>
                <a:lnTo>
                  <a:pt x="142" y="0"/>
                </a:lnTo>
                <a:lnTo>
                  <a:pt x="71" y="236"/>
                </a:lnTo>
                <a:close/>
              </a:path>
            </a:pathLst>
          </a:cu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Freeform 202">
            <a:extLst>
              <a:ext uri="{FF2B5EF4-FFF2-40B4-BE49-F238E27FC236}">
                <a16:creationId xmlns:a16="http://schemas.microsoft.com/office/drawing/2014/main" id="{59543C6D-34F4-4EBC-88C3-832E5AA4B193}"/>
              </a:ext>
            </a:extLst>
          </p:cNvPr>
          <p:cNvSpPr>
            <a:spLocks/>
          </p:cNvSpPr>
          <p:nvPr/>
        </p:nvSpPr>
        <p:spPr bwMode="auto">
          <a:xfrm rot="5400000">
            <a:off x="6749256" y="1791494"/>
            <a:ext cx="93663" cy="504825"/>
          </a:xfrm>
          <a:custGeom>
            <a:avLst/>
            <a:gdLst>
              <a:gd name="T0" fmla="*/ 2147483646 w 60"/>
              <a:gd name="T1" fmla="*/ 2147483646 h 306"/>
              <a:gd name="T2" fmla="*/ 2147483646 w 60"/>
              <a:gd name="T3" fmla="*/ 2147483646 h 306"/>
              <a:gd name="T4" fmla="*/ 2147483646 w 60"/>
              <a:gd name="T5" fmla="*/ 2147483646 h 306"/>
              <a:gd name="T6" fmla="*/ 2147483646 w 60"/>
              <a:gd name="T7" fmla="*/ 2147483646 h 306"/>
              <a:gd name="T8" fmla="*/ 2147483646 w 60"/>
              <a:gd name="T9" fmla="*/ 2147483646 h 306"/>
              <a:gd name="T10" fmla="*/ 2147483646 w 60"/>
              <a:gd name="T11" fmla="*/ 2147483646 h 306"/>
              <a:gd name="T12" fmla="*/ 2147483646 w 60"/>
              <a:gd name="T13" fmla="*/ 2147483646 h 306"/>
              <a:gd name="T14" fmla="*/ 2147483646 w 60"/>
              <a:gd name="T15" fmla="*/ 2147483646 h 306"/>
              <a:gd name="T16" fmla="*/ 2147483646 w 60"/>
              <a:gd name="T17" fmla="*/ 2147483646 h 306"/>
              <a:gd name="T18" fmla="*/ 2147483646 w 60"/>
              <a:gd name="T19" fmla="*/ 2147483646 h 306"/>
              <a:gd name="T20" fmla="*/ 2147483646 w 60"/>
              <a:gd name="T21" fmla="*/ 2147483646 h 306"/>
              <a:gd name="T22" fmla="*/ 0 w 60"/>
              <a:gd name="T23" fmla="*/ 2147483646 h 306"/>
              <a:gd name="T24" fmla="*/ 0 w 60"/>
              <a:gd name="T25" fmla="*/ 2147483646 h 306"/>
              <a:gd name="T26" fmla="*/ 2147483646 w 60"/>
              <a:gd name="T27" fmla="*/ 2147483646 h 306"/>
              <a:gd name="T28" fmla="*/ 2147483646 w 60"/>
              <a:gd name="T29" fmla="*/ 2147483646 h 306"/>
              <a:gd name="T30" fmla="*/ 2147483646 w 60"/>
              <a:gd name="T31" fmla="*/ 2147483646 h 306"/>
              <a:gd name="T32" fmla="*/ 2147483646 w 60"/>
              <a:gd name="T33" fmla="*/ 2147483646 h 306"/>
              <a:gd name="T34" fmla="*/ 2147483646 w 60"/>
              <a:gd name="T35" fmla="*/ 2147483646 h 306"/>
              <a:gd name="T36" fmla="*/ 2147483646 w 60"/>
              <a:gd name="T37" fmla="*/ 2147483646 h 306"/>
              <a:gd name="T38" fmla="*/ 2147483646 w 60"/>
              <a:gd name="T39" fmla="*/ 2147483646 h 306"/>
              <a:gd name="T40" fmla="*/ 2147483646 w 60"/>
              <a:gd name="T41" fmla="*/ 2147483646 h 306"/>
              <a:gd name="T42" fmla="*/ 2147483646 w 60"/>
              <a:gd name="T43" fmla="*/ 2147483646 h 306"/>
              <a:gd name="T44" fmla="*/ 2147483646 w 60"/>
              <a:gd name="T45" fmla="*/ 2147483646 h 306"/>
              <a:gd name="T46" fmla="*/ 2147483646 w 60"/>
              <a:gd name="T47" fmla="*/ 2147483646 h 306"/>
              <a:gd name="T48" fmla="*/ 2147483646 w 60"/>
              <a:gd name="T49" fmla="*/ 2147483646 h 306"/>
              <a:gd name="T50" fmla="*/ 2147483646 w 60"/>
              <a:gd name="T51" fmla="*/ 2147483646 h 306"/>
              <a:gd name="T52" fmla="*/ 2147483646 w 60"/>
              <a:gd name="T53" fmla="*/ 2147483646 h 306"/>
              <a:gd name="T54" fmla="*/ 0 w 60"/>
              <a:gd name="T55" fmla="*/ 2147483646 h 306"/>
              <a:gd name="T56" fmla="*/ 0 w 60"/>
              <a:gd name="T57" fmla="*/ 2147483646 h 306"/>
              <a:gd name="T58" fmla="*/ 2147483646 w 60"/>
              <a:gd name="T59" fmla="*/ 2147483646 h 306"/>
              <a:gd name="T60" fmla="*/ 2147483646 w 60"/>
              <a:gd name="T61" fmla="*/ 2147483646 h 306"/>
              <a:gd name="T62" fmla="*/ 2147483646 w 60"/>
              <a:gd name="T63" fmla="*/ 2147483646 h 306"/>
              <a:gd name="T64" fmla="*/ 2147483646 w 60"/>
              <a:gd name="T65" fmla="*/ 2147483646 h 306"/>
              <a:gd name="T66" fmla="*/ 2147483646 w 60"/>
              <a:gd name="T67" fmla="*/ 2147483646 h 306"/>
              <a:gd name="T68" fmla="*/ 2147483646 w 60"/>
              <a:gd name="T69" fmla="*/ 2147483646 h 306"/>
              <a:gd name="T70" fmla="*/ 2147483646 w 60"/>
              <a:gd name="T71" fmla="*/ 2147483646 h 306"/>
              <a:gd name="T72" fmla="*/ 2147483646 w 60"/>
              <a:gd name="T73" fmla="*/ 2147483646 h 306"/>
              <a:gd name="T74" fmla="*/ 2147483646 w 60"/>
              <a:gd name="T75" fmla="*/ 2147483646 h 306"/>
              <a:gd name="T76" fmla="*/ 2147483646 w 60"/>
              <a:gd name="T77" fmla="*/ 2147483646 h 306"/>
              <a:gd name="T78" fmla="*/ 2147483646 w 60"/>
              <a:gd name="T79" fmla="*/ 2147483646 h 306"/>
              <a:gd name="T80" fmla="*/ 2147483646 w 60"/>
              <a:gd name="T81" fmla="*/ 2147483646 h 306"/>
              <a:gd name="T82" fmla="*/ 2147483646 w 60"/>
              <a:gd name="T83" fmla="*/ 2147483646 h 306"/>
              <a:gd name="T84" fmla="*/ 2147483646 w 60"/>
              <a:gd name="T85" fmla="*/ 2147483646 h 306"/>
              <a:gd name="T86" fmla="*/ 0 w 60"/>
              <a:gd name="T87" fmla="*/ 2147483646 h 306"/>
              <a:gd name="T88" fmla="*/ 0 w 60"/>
              <a:gd name="T89" fmla="*/ 2147483646 h 306"/>
              <a:gd name="T90" fmla="*/ 2147483646 w 60"/>
              <a:gd name="T91" fmla="*/ 2147483646 h 306"/>
              <a:gd name="T92" fmla="*/ 2147483646 w 60"/>
              <a:gd name="T93" fmla="*/ 2147483646 h 306"/>
              <a:gd name="T94" fmla="*/ 2147483646 w 60"/>
              <a:gd name="T95" fmla="*/ 2147483646 h 30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0"/>
              <a:gd name="T145" fmla="*/ 0 h 306"/>
              <a:gd name="T146" fmla="*/ 60 w 60"/>
              <a:gd name="T147" fmla="*/ 306 h 30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0" h="306">
                <a:moveTo>
                  <a:pt x="30" y="306"/>
                </a:moveTo>
                <a:lnTo>
                  <a:pt x="37" y="302"/>
                </a:lnTo>
                <a:lnTo>
                  <a:pt x="43" y="298"/>
                </a:lnTo>
                <a:lnTo>
                  <a:pt x="48" y="295"/>
                </a:lnTo>
                <a:lnTo>
                  <a:pt x="53" y="292"/>
                </a:lnTo>
                <a:lnTo>
                  <a:pt x="56" y="289"/>
                </a:lnTo>
                <a:lnTo>
                  <a:pt x="58" y="286"/>
                </a:lnTo>
                <a:lnTo>
                  <a:pt x="60" y="283"/>
                </a:lnTo>
                <a:lnTo>
                  <a:pt x="60" y="281"/>
                </a:lnTo>
                <a:lnTo>
                  <a:pt x="60" y="278"/>
                </a:lnTo>
                <a:lnTo>
                  <a:pt x="58" y="275"/>
                </a:lnTo>
                <a:lnTo>
                  <a:pt x="56" y="273"/>
                </a:lnTo>
                <a:lnTo>
                  <a:pt x="53" y="270"/>
                </a:lnTo>
                <a:lnTo>
                  <a:pt x="48" y="267"/>
                </a:lnTo>
                <a:lnTo>
                  <a:pt x="43" y="263"/>
                </a:lnTo>
                <a:lnTo>
                  <a:pt x="37" y="259"/>
                </a:lnTo>
                <a:lnTo>
                  <a:pt x="30" y="255"/>
                </a:lnTo>
                <a:lnTo>
                  <a:pt x="23" y="251"/>
                </a:lnTo>
                <a:lnTo>
                  <a:pt x="17" y="247"/>
                </a:lnTo>
                <a:lnTo>
                  <a:pt x="12" y="244"/>
                </a:lnTo>
                <a:lnTo>
                  <a:pt x="8" y="241"/>
                </a:lnTo>
                <a:lnTo>
                  <a:pt x="4" y="238"/>
                </a:lnTo>
                <a:lnTo>
                  <a:pt x="2" y="235"/>
                </a:lnTo>
                <a:lnTo>
                  <a:pt x="0" y="232"/>
                </a:lnTo>
                <a:lnTo>
                  <a:pt x="0" y="230"/>
                </a:lnTo>
                <a:lnTo>
                  <a:pt x="0" y="227"/>
                </a:lnTo>
                <a:lnTo>
                  <a:pt x="2" y="224"/>
                </a:lnTo>
                <a:lnTo>
                  <a:pt x="4" y="222"/>
                </a:lnTo>
                <a:lnTo>
                  <a:pt x="8" y="219"/>
                </a:lnTo>
                <a:lnTo>
                  <a:pt x="12" y="215"/>
                </a:lnTo>
                <a:lnTo>
                  <a:pt x="17" y="212"/>
                </a:lnTo>
                <a:lnTo>
                  <a:pt x="23" y="208"/>
                </a:lnTo>
                <a:lnTo>
                  <a:pt x="30" y="204"/>
                </a:lnTo>
                <a:lnTo>
                  <a:pt x="37" y="200"/>
                </a:lnTo>
                <a:lnTo>
                  <a:pt x="43" y="196"/>
                </a:lnTo>
                <a:lnTo>
                  <a:pt x="48" y="193"/>
                </a:lnTo>
                <a:lnTo>
                  <a:pt x="53" y="190"/>
                </a:lnTo>
                <a:lnTo>
                  <a:pt x="56" y="187"/>
                </a:lnTo>
                <a:lnTo>
                  <a:pt x="58" y="184"/>
                </a:lnTo>
                <a:lnTo>
                  <a:pt x="60" y="181"/>
                </a:lnTo>
                <a:lnTo>
                  <a:pt x="60" y="179"/>
                </a:lnTo>
                <a:lnTo>
                  <a:pt x="60" y="176"/>
                </a:lnTo>
                <a:lnTo>
                  <a:pt x="58" y="173"/>
                </a:lnTo>
                <a:lnTo>
                  <a:pt x="56" y="170"/>
                </a:lnTo>
                <a:lnTo>
                  <a:pt x="53" y="167"/>
                </a:lnTo>
                <a:lnTo>
                  <a:pt x="48" y="164"/>
                </a:lnTo>
                <a:lnTo>
                  <a:pt x="43" y="161"/>
                </a:lnTo>
                <a:lnTo>
                  <a:pt x="37" y="157"/>
                </a:lnTo>
                <a:lnTo>
                  <a:pt x="30" y="153"/>
                </a:lnTo>
                <a:lnTo>
                  <a:pt x="23" y="149"/>
                </a:lnTo>
                <a:lnTo>
                  <a:pt x="17" y="145"/>
                </a:lnTo>
                <a:lnTo>
                  <a:pt x="12" y="142"/>
                </a:lnTo>
                <a:lnTo>
                  <a:pt x="8" y="139"/>
                </a:lnTo>
                <a:lnTo>
                  <a:pt x="4" y="136"/>
                </a:lnTo>
                <a:lnTo>
                  <a:pt x="2" y="133"/>
                </a:lnTo>
                <a:lnTo>
                  <a:pt x="0" y="130"/>
                </a:lnTo>
                <a:lnTo>
                  <a:pt x="0" y="127"/>
                </a:lnTo>
                <a:lnTo>
                  <a:pt x="0" y="125"/>
                </a:lnTo>
                <a:lnTo>
                  <a:pt x="2" y="122"/>
                </a:lnTo>
                <a:lnTo>
                  <a:pt x="4" y="119"/>
                </a:lnTo>
                <a:lnTo>
                  <a:pt x="8" y="116"/>
                </a:lnTo>
                <a:lnTo>
                  <a:pt x="12" y="113"/>
                </a:lnTo>
                <a:lnTo>
                  <a:pt x="17" y="110"/>
                </a:lnTo>
                <a:lnTo>
                  <a:pt x="23" y="106"/>
                </a:lnTo>
                <a:lnTo>
                  <a:pt x="30" y="102"/>
                </a:lnTo>
                <a:lnTo>
                  <a:pt x="37" y="98"/>
                </a:lnTo>
                <a:lnTo>
                  <a:pt x="43" y="94"/>
                </a:lnTo>
                <a:lnTo>
                  <a:pt x="48" y="91"/>
                </a:lnTo>
                <a:lnTo>
                  <a:pt x="53" y="87"/>
                </a:lnTo>
                <a:lnTo>
                  <a:pt x="56" y="84"/>
                </a:lnTo>
                <a:lnTo>
                  <a:pt x="58" y="82"/>
                </a:lnTo>
                <a:lnTo>
                  <a:pt x="60" y="79"/>
                </a:lnTo>
                <a:lnTo>
                  <a:pt x="60" y="76"/>
                </a:lnTo>
                <a:lnTo>
                  <a:pt x="60" y="74"/>
                </a:lnTo>
                <a:lnTo>
                  <a:pt x="58" y="71"/>
                </a:lnTo>
                <a:lnTo>
                  <a:pt x="56" y="68"/>
                </a:lnTo>
                <a:lnTo>
                  <a:pt x="53" y="65"/>
                </a:lnTo>
                <a:lnTo>
                  <a:pt x="48" y="62"/>
                </a:lnTo>
                <a:lnTo>
                  <a:pt x="43" y="59"/>
                </a:lnTo>
                <a:lnTo>
                  <a:pt x="37" y="55"/>
                </a:lnTo>
                <a:lnTo>
                  <a:pt x="30" y="51"/>
                </a:lnTo>
                <a:lnTo>
                  <a:pt x="23" y="47"/>
                </a:lnTo>
                <a:lnTo>
                  <a:pt x="17" y="43"/>
                </a:lnTo>
                <a:lnTo>
                  <a:pt x="12" y="39"/>
                </a:lnTo>
                <a:lnTo>
                  <a:pt x="8" y="36"/>
                </a:lnTo>
                <a:lnTo>
                  <a:pt x="4" y="33"/>
                </a:lnTo>
                <a:lnTo>
                  <a:pt x="2" y="31"/>
                </a:lnTo>
                <a:lnTo>
                  <a:pt x="0" y="28"/>
                </a:lnTo>
                <a:lnTo>
                  <a:pt x="0" y="25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8" y="14"/>
                </a:lnTo>
                <a:lnTo>
                  <a:pt x="12" y="11"/>
                </a:lnTo>
                <a:lnTo>
                  <a:pt x="17" y="8"/>
                </a:lnTo>
                <a:lnTo>
                  <a:pt x="23" y="4"/>
                </a:lnTo>
                <a:lnTo>
                  <a:pt x="3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Freeform 202">
            <a:extLst>
              <a:ext uri="{FF2B5EF4-FFF2-40B4-BE49-F238E27FC236}">
                <a16:creationId xmlns:a16="http://schemas.microsoft.com/office/drawing/2014/main" id="{A473CBAF-0477-4E15-BFF4-9F653233061B}"/>
              </a:ext>
            </a:extLst>
          </p:cNvPr>
          <p:cNvSpPr>
            <a:spLocks/>
          </p:cNvSpPr>
          <p:nvPr/>
        </p:nvSpPr>
        <p:spPr bwMode="auto">
          <a:xfrm rot="10800000">
            <a:off x="7413625" y="2439988"/>
            <a:ext cx="93663" cy="504825"/>
          </a:xfrm>
          <a:custGeom>
            <a:avLst/>
            <a:gdLst>
              <a:gd name="T0" fmla="*/ 2147483646 w 60"/>
              <a:gd name="T1" fmla="*/ 2147483646 h 306"/>
              <a:gd name="T2" fmla="*/ 2147483646 w 60"/>
              <a:gd name="T3" fmla="*/ 2147483646 h 306"/>
              <a:gd name="T4" fmla="*/ 2147483646 w 60"/>
              <a:gd name="T5" fmla="*/ 2147483646 h 306"/>
              <a:gd name="T6" fmla="*/ 2147483646 w 60"/>
              <a:gd name="T7" fmla="*/ 2147483646 h 306"/>
              <a:gd name="T8" fmla="*/ 2147483646 w 60"/>
              <a:gd name="T9" fmla="*/ 2147483646 h 306"/>
              <a:gd name="T10" fmla="*/ 2147483646 w 60"/>
              <a:gd name="T11" fmla="*/ 2147483646 h 306"/>
              <a:gd name="T12" fmla="*/ 2147483646 w 60"/>
              <a:gd name="T13" fmla="*/ 2147483646 h 306"/>
              <a:gd name="T14" fmla="*/ 2147483646 w 60"/>
              <a:gd name="T15" fmla="*/ 2147483646 h 306"/>
              <a:gd name="T16" fmla="*/ 2147483646 w 60"/>
              <a:gd name="T17" fmla="*/ 2147483646 h 306"/>
              <a:gd name="T18" fmla="*/ 2147483646 w 60"/>
              <a:gd name="T19" fmla="*/ 2147483646 h 306"/>
              <a:gd name="T20" fmla="*/ 2147483646 w 60"/>
              <a:gd name="T21" fmla="*/ 2147483646 h 306"/>
              <a:gd name="T22" fmla="*/ 0 w 60"/>
              <a:gd name="T23" fmla="*/ 2147483646 h 306"/>
              <a:gd name="T24" fmla="*/ 0 w 60"/>
              <a:gd name="T25" fmla="*/ 2147483646 h 306"/>
              <a:gd name="T26" fmla="*/ 2147483646 w 60"/>
              <a:gd name="T27" fmla="*/ 2147483646 h 306"/>
              <a:gd name="T28" fmla="*/ 2147483646 w 60"/>
              <a:gd name="T29" fmla="*/ 2147483646 h 306"/>
              <a:gd name="T30" fmla="*/ 2147483646 w 60"/>
              <a:gd name="T31" fmla="*/ 2147483646 h 306"/>
              <a:gd name="T32" fmla="*/ 2147483646 w 60"/>
              <a:gd name="T33" fmla="*/ 2147483646 h 306"/>
              <a:gd name="T34" fmla="*/ 2147483646 w 60"/>
              <a:gd name="T35" fmla="*/ 2147483646 h 306"/>
              <a:gd name="T36" fmla="*/ 2147483646 w 60"/>
              <a:gd name="T37" fmla="*/ 2147483646 h 306"/>
              <a:gd name="T38" fmla="*/ 2147483646 w 60"/>
              <a:gd name="T39" fmla="*/ 2147483646 h 306"/>
              <a:gd name="T40" fmla="*/ 2147483646 w 60"/>
              <a:gd name="T41" fmla="*/ 2147483646 h 306"/>
              <a:gd name="T42" fmla="*/ 2147483646 w 60"/>
              <a:gd name="T43" fmla="*/ 2147483646 h 306"/>
              <a:gd name="T44" fmla="*/ 2147483646 w 60"/>
              <a:gd name="T45" fmla="*/ 2147483646 h 306"/>
              <a:gd name="T46" fmla="*/ 2147483646 w 60"/>
              <a:gd name="T47" fmla="*/ 2147483646 h 306"/>
              <a:gd name="T48" fmla="*/ 2147483646 w 60"/>
              <a:gd name="T49" fmla="*/ 2147483646 h 306"/>
              <a:gd name="T50" fmla="*/ 2147483646 w 60"/>
              <a:gd name="T51" fmla="*/ 2147483646 h 306"/>
              <a:gd name="T52" fmla="*/ 2147483646 w 60"/>
              <a:gd name="T53" fmla="*/ 2147483646 h 306"/>
              <a:gd name="T54" fmla="*/ 0 w 60"/>
              <a:gd name="T55" fmla="*/ 2147483646 h 306"/>
              <a:gd name="T56" fmla="*/ 0 w 60"/>
              <a:gd name="T57" fmla="*/ 2147483646 h 306"/>
              <a:gd name="T58" fmla="*/ 2147483646 w 60"/>
              <a:gd name="T59" fmla="*/ 2147483646 h 306"/>
              <a:gd name="T60" fmla="*/ 2147483646 w 60"/>
              <a:gd name="T61" fmla="*/ 2147483646 h 306"/>
              <a:gd name="T62" fmla="*/ 2147483646 w 60"/>
              <a:gd name="T63" fmla="*/ 2147483646 h 306"/>
              <a:gd name="T64" fmla="*/ 2147483646 w 60"/>
              <a:gd name="T65" fmla="*/ 2147483646 h 306"/>
              <a:gd name="T66" fmla="*/ 2147483646 w 60"/>
              <a:gd name="T67" fmla="*/ 2147483646 h 306"/>
              <a:gd name="T68" fmla="*/ 2147483646 w 60"/>
              <a:gd name="T69" fmla="*/ 2147483646 h 306"/>
              <a:gd name="T70" fmla="*/ 2147483646 w 60"/>
              <a:gd name="T71" fmla="*/ 2147483646 h 306"/>
              <a:gd name="T72" fmla="*/ 2147483646 w 60"/>
              <a:gd name="T73" fmla="*/ 2147483646 h 306"/>
              <a:gd name="T74" fmla="*/ 2147483646 w 60"/>
              <a:gd name="T75" fmla="*/ 2147483646 h 306"/>
              <a:gd name="T76" fmla="*/ 2147483646 w 60"/>
              <a:gd name="T77" fmla="*/ 2147483646 h 306"/>
              <a:gd name="T78" fmla="*/ 2147483646 w 60"/>
              <a:gd name="T79" fmla="*/ 2147483646 h 306"/>
              <a:gd name="T80" fmla="*/ 2147483646 w 60"/>
              <a:gd name="T81" fmla="*/ 2147483646 h 306"/>
              <a:gd name="T82" fmla="*/ 2147483646 w 60"/>
              <a:gd name="T83" fmla="*/ 2147483646 h 306"/>
              <a:gd name="T84" fmla="*/ 2147483646 w 60"/>
              <a:gd name="T85" fmla="*/ 2147483646 h 306"/>
              <a:gd name="T86" fmla="*/ 0 w 60"/>
              <a:gd name="T87" fmla="*/ 2147483646 h 306"/>
              <a:gd name="T88" fmla="*/ 0 w 60"/>
              <a:gd name="T89" fmla="*/ 2147483646 h 306"/>
              <a:gd name="T90" fmla="*/ 2147483646 w 60"/>
              <a:gd name="T91" fmla="*/ 2147483646 h 306"/>
              <a:gd name="T92" fmla="*/ 2147483646 w 60"/>
              <a:gd name="T93" fmla="*/ 2147483646 h 306"/>
              <a:gd name="T94" fmla="*/ 2147483646 w 60"/>
              <a:gd name="T95" fmla="*/ 2147483646 h 30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0"/>
              <a:gd name="T145" fmla="*/ 0 h 306"/>
              <a:gd name="T146" fmla="*/ 60 w 60"/>
              <a:gd name="T147" fmla="*/ 306 h 30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0" h="306">
                <a:moveTo>
                  <a:pt x="30" y="306"/>
                </a:moveTo>
                <a:lnTo>
                  <a:pt x="37" y="302"/>
                </a:lnTo>
                <a:lnTo>
                  <a:pt x="43" y="298"/>
                </a:lnTo>
                <a:lnTo>
                  <a:pt x="48" y="295"/>
                </a:lnTo>
                <a:lnTo>
                  <a:pt x="53" y="292"/>
                </a:lnTo>
                <a:lnTo>
                  <a:pt x="56" y="289"/>
                </a:lnTo>
                <a:lnTo>
                  <a:pt x="58" y="286"/>
                </a:lnTo>
                <a:lnTo>
                  <a:pt x="60" y="283"/>
                </a:lnTo>
                <a:lnTo>
                  <a:pt x="60" y="281"/>
                </a:lnTo>
                <a:lnTo>
                  <a:pt x="60" y="278"/>
                </a:lnTo>
                <a:lnTo>
                  <a:pt x="58" y="275"/>
                </a:lnTo>
                <a:lnTo>
                  <a:pt x="56" y="273"/>
                </a:lnTo>
                <a:lnTo>
                  <a:pt x="53" y="270"/>
                </a:lnTo>
                <a:lnTo>
                  <a:pt x="48" y="267"/>
                </a:lnTo>
                <a:lnTo>
                  <a:pt x="43" y="263"/>
                </a:lnTo>
                <a:lnTo>
                  <a:pt x="37" y="259"/>
                </a:lnTo>
                <a:lnTo>
                  <a:pt x="30" y="255"/>
                </a:lnTo>
                <a:lnTo>
                  <a:pt x="23" y="251"/>
                </a:lnTo>
                <a:lnTo>
                  <a:pt x="17" y="247"/>
                </a:lnTo>
                <a:lnTo>
                  <a:pt x="12" y="244"/>
                </a:lnTo>
                <a:lnTo>
                  <a:pt x="8" y="241"/>
                </a:lnTo>
                <a:lnTo>
                  <a:pt x="4" y="238"/>
                </a:lnTo>
                <a:lnTo>
                  <a:pt x="2" y="235"/>
                </a:lnTo>
                <a:lnTo>
                  <a:pt x="0" y="232"/>
                </a:lnTo>
                <a:lnTo>
                  <a:pt x="0" y="230"/>
                </a:lnTo>
                <a:lnTo>
                  <a:pt x="0" y="227"/>
                </a:lnTo>
                <a:lnTo>
                  <a:pt x="2" y="224"/>
                </a:lnTo>
                <a:lnTo>
                  <a:pt x="4" y="222"/>
                </a:lnTo>
                <a:lnTo>
                  <a:pt x="8" y="219"/>
                </a:lnTo>
                <a:lnTo>
                  <a:pt x="12" y="215"/>
                </a:lnTo>
                <a:lnTo>
                  <a:pt x="17" y="212"/>
                </a:lnTo>
                <a:lnTo>
                  <a:pt x="23" y="208"/>
                </a:lnTo>
                <a:lnTo>
                  <a:pt x="30" y="204"/>
                </a:lnTo>
                <a:lnTo>
                  <a:pt x="37" y="200"/>
                </a:lnTo>
                <a:lnTo>
                  <a:pt x="43" y="196"/>
                </a:lnTo>
                <a:lnTo>
                  <a:pt x="48" y="193"/>
                </a:lnTo>
                <a:lnTo>
                  <a:pt x="53" y="190"/>
                </a:lnTo>
                <a:lnTo>
                  <a:pt x="56" y="187"/>
                </a:lnTo>
                <a:lnTo>
                  <a:pt x="58" y="184"/>
                </a:lnTo>
                <a:lnTo>
                  <a:pt x="60" y="181"/>
                </a:lnTo>
                <a:lnTo>
                  <a:pt x="60" y="179"/>
                </a:lnTo>
                <a:lnTo>
                  <a:pt x="60" y="176"/>
                </a:lnTo>
                <a:lnTo>
                  <a:pt x="58" y="173"/>
                </a:lnTo>
                <a:lnTo>
                  <a:pt x="56" y="170"/>
                </a:lnTo>
                <a:lnTo>
                  <a:pt x="53" y="167"/>
                </a:lnTo>
                <a:lnTo>
                  <a:pt x="48" y="164"/>
                </a:lnTo>
                <a:lnTo>
                  <a:pt x="43" y="161"/>
                </a:lnTo>
                <a:lnTo>
                  <a:pt x="37" y="157"/>
                </a:lnTo>
                <a:lnTo>
                  <a:pt x="30" y="153"/>
                </a:lnTo>
                <a:lnTo>
                  <a:pt x="23" y="149"/>
                </a:lnTo>
                <a:lnTo>
                  <a:pt x="17" y="145"/>
                </a:lnTo>
                <a:lnTo>
                  <a:pt x="12" y="142"/>
                </a:lnTo>
                <a:lnTo>
                  <a:pt x="8" y="139"/>
                </a:lnTo>
                <a:lnTo>
                  <a:pt x="4" y="136"/>
                </a:lnTo>
                <a:lnTo>
                  <a:pt x="2" y="133"/>
                </a:lnTo>
                <a:lnTo>
                  <a:pt x="0" y="130"/>
                </a:lnTo>
                <a:lnTo>
                  <a:pt x="0" y="127"/>
                </a:lnTo>
                <a:lnTo>
                  <a:pt x="0" y="125"/>
                </a:lnTo>
                <a:lnTo>
                  <a:pt x="2" y="122"/>
                </a:lnTo>
                <a:lnTo>
                  <a:pt x="4" y="119"/>
                </a:lnTo>
                <a:lnTo>
                  <a:pt x="8" y="116"/>
                </a:lnTo>
                <a:lnTo>
                  <a:pt x="12" y="113"/>
                </a:lnTo>
                <a:lnTo>
                  <a:pt x="17" y="110"/>
                </a:lnTo>
                <a:lnTo>
                  <a:pt x="23" y="106"/>
                </a:lnTo>
                <a:lnTo>
                  <a:pt x="30" y="102"/>
                </a:lnTo>
                <a:lnTo>
                  <a:pt x="37" y="98"/>
                </a:lnTo>
                <a:lnTo>
                  <a:pt x="43" y="94"/>
                </a:lnTo>
                <a:lnTo>
                  <a:pt x="48" y="91"/>
                </a:lnTo>
                <a:lnTo>
                  <a:pt x="53" y="87"/>
                </a:lnTo>
                <a:lnTo>
                  <a:pt x="56" y="84"/>
                </a:lnTo>
                <a:lnTo>
                  <a:pt x="58" y="82"/>
                </a:lnTo>
                <a:lnTo>
                  <a:pt x="60" y="79"/>
                </a:lnTo>
                <a:lnTo>
                  <a:pt x="60" y="76"/>
                </a:lnTo>
                <a:lnTo>
                  <a:pt x="60" y="74"/>
                </a:lnTo>
                <a:lnTo>
                  <a:pt x="58" y="71"/>
                </a:lnTo>
                <a:lnTo>
                  <a:pt x="56" y="68"/>
                </a:lnTo>
                <a:lnTo>
                  <a:pt x="53" y="65"/>
                </a:lnTo>
                <a:lnTo>
                  <a:pt x="48" y="62"/>
                </a:lnTo>
                <a:lnTo>
                  <a:pt x="43" y="59"/>
                </a:lnTo>
                <a:lnTo>
                  <a:pt x="37" y="55"/>
                </a:lnTo>
                <a:lnTo>
                  <a:pt x="30" y="51"/>
                </a:lnTo>
                <a:lnTo>
                  <a:pt x="23" y="47"/>
                </a:lnTo>
                <a:lnTo>
                  <a:pt x="17" y="43"/>
                </a:lnTo>
                <a:lnTo>
                  <a:pt x="12" y="39"/>
                </a:lnTo>
                <a:lnTo>
                  <a:pt x="8" y="36"/>
                </a:lnTo>
                <a:lnTo>
                  <a:pt x="4" y="33"/>
                </a:lnTo>
                <a:lnTo>
                  <a:pt x="2" y="31"/>
                </a:lnTo>
                <a:lnTo>
                  <a:pt x="0" y="28"/>
                </a:lnTo>
                <a:lnTo>
                  <a:pt x="0" y="25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8" y="14"/>
                </a:lnTo>
                <a:lnTo>
                  <a:pt x="12" y="11"/>
                </a:lnTo>
                <a:lnTo>
                  <a:pt x="17" y="8"/>
                </a:lnTo>
                <a:lnTo>
                  <a:pt x="23" y="4"/>
                </a:lnTo>
                <a:lnTo>
                  <a:pt x="3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Freeform 202">
            <a:extLst>
              <a:ext uri="{FF2B5EF4-FFF2-40B4-BE49-F238E27FC236}">
                <a16:creationId xmlns:a16="http://schemas.microsoft.com/office/drawing/2014/main" id="{5F219A57-B59C-4180-A882-556F9D138B05}"/>
              </a:ext>
            </a:extLst>
          </p:cNvPr>
          <p:cNvSpPr>
            <a:spLocks/>
          </p:cNvSpPr>
          <p:nvPr/>
        </p:nvSpPr>
        <p:spPr bwMode="auto">
          <a:xfrm rot="10800000">
            <a:off x="7421563" y="1328738"/>
            <a:ext cx="93662" cy="504825"/>
          </a:xfrm>
          <a:custGeom>
            <a:avLst/>
            <a:gdLst>
              <a:gd name="T0" fmla="*/ 2147483646 w 60"/>
              <a:gd name="T1" fmla="*/ 2147483646 h 306"/>
              <a:gd name="T2" fmla="*/ 2147483646 w 60"/>
              <a:gd name="T3" fmla="*/ 2147483646 h 306"/>
              <a:gd name="T4" fmla="*/ 2147483646 w 60"/>
              <a:gd name="T5" fmla="*/ 2147483646 h 306"/>
              <a:gd name="T6" fmla="*/ 2147483646 w 60"/>
              <a:gd name="T7" fmla="*/ 2147483646 h 306"/>
              <a:gd name="T8" fmla="*/ 2147483646 w 60"/>
              <a:gd name="T9" fmla="*/ 2147483646 h 306"/>
              <a:gd name="T10" fmla="*/ 2147483646 w 60"/>
              <a:gd name="T11" fmla="*/ 2147483646 h 306"/>
              <a:gd name="T12" fmla="*/ 2147483646 w 60"/>
              <a:gd name="T13" fmla="*/ 2147483646 h 306"/>
              <a:gd name="T14" fmla="*/ 2147483646 w 60"/>
              <a:gd name="T15" fmla="*/ 2147483646 h 306"/>
              <a:gd name="T16" fmla="*/ 2147483646 w 60"/>
              <a:gd name="T17" fmla="*/ 2147483646 h 306"/>
              <a:gd name="T18" fmla="*/ 2147483646 w 60"/>
              <a:gd name="T19" fmla="*/ 2147483646 h 306"/>
              <a:gd name="T20" fmla="*/ 2147483646 w 60"/>
              <a:gd name="T21" fmla="*/ 2147483646 h 306"/>
              <a:gd name="T22" fmla="*/ 0 w 60"/>
              <a:gd name="T23" fmla="*/ 2147483646 h 306"/>
              <a:gd name="T24" fmla="*/ 0 w 60"/>
              <a:gd name="T25" fmla="*/ 2147483646 h 306"/>
              <a:gd name="T26" fmla="*/ 2147483646 w 60"/>
              <a:gd name="T27" fmla="*/ 2147483646 h 306"/>
              <a:gd name="T28" fmla="*/ 2147483646 w 60"/>
              <a:gd name="T29" fmla="*/ 2147483646 h 306"/>
              <a:gd name="T30" fmla="*/ 2147483646 w 60"/>
              <a:gd name="T31" fmla="*/ 2147483646 h 306"/>
              <a:gd name="T32" fmla="*/ 2147483646 w 60"/>
              <a:gd name="T33" fmla="*/ 2147483646 h 306"/>
              <a:gd name="T34" fmla="*/ 2147483646 w 60"/>
              <a:gd name="T35" fmla="*/ 2147483646 h 306"/>
              <a:gd name="T36" fmla="*/ 2147483646 w 60"/>
              <a:gd name="T37" fmla="*/ 2147483646 h 306"/>
              <a:gd name="T38" fmla="*/ 2147483646 w 60"/>
              <a:gd name="T39" fmla="*/ 2147483646 h 306"/>
              <a:gd name="T40" fmla="*/ 2147483646 w 60"/>
              <a:gd name="T41" fmla="*/ 2147483646 h 306"/>
              <a:gd name="T42" fmla="*/ 2147483646 w 60"/>
              <a:gd name="T43" fmla="*/ 2147483646 h 306"/>
              <a:gd name="T44" fmla="*/ 2147483646 w 60"/>
              <a:gd name="T45" fmla="*/ 2147483646 h 306"/>
              <a:gd name="T46" fmla="*/ 2147483646 w 60"/>
              <a:gd name="T47" fmla="*/ 2147483646 h 306"/>
              <a:gd name="T48" fmla="*/ 2147483646 w 60"/>
              <a:gd name="T49" fmla="*/ 2147483646 h 306"/>
              <a:gd name="T50" fmla="*/ 2147483646 w 60"/>
              <a:gd name="T51" fmla="*/ 2147483646 h 306"/>
              <a:gd name="T52" fmla="*/ 2147483646 w 60"/>
              <a:gd name="T53" fmla="*/ 2147483646 h 306"/>
              <a:gd name="T54" fmla="*/ 0 w 60"/>
              <a:gd name="T55" fmla="*/ 2147483646 h 306"/>
              <a:gd name="T56" fmla="*/ 0 w 60"/>
              <a:gd name="T57" fmla="*/ 2147483646 h 306"/>
              <a:gd name="T58" fmla="*/ 2147483646 w 60"/>
              <a:gd name="T59" fmla="*/ 2147483646 h 306"/>
              <a:gd name="T60" fmla="*/ 2147483646 w 60"/>
              <a:gd name="T61" fmla="*/ 2147483646 h 306"/>
              <a:gd name="T62" fmla="*/ 2147483646 w 60"/>
              <a:gd name="T63" fmla="*/ 2147483646 h 306"/>
              <a:gd name="T64" fmla="*/ 2147483646 w 60"/>
              <a:gd name="T65" fmla="*/ 2147483646 h 306"/>
              <a:gd name="T66" fmla="*/ 2147483646 w 60"/>
              <a:gd name="T67" fmla="*/ 2147483646 h 306"/>
              <a:gd name="T68" fmla="*/ 2147483646 w 60"/>
              <a:gd name="T69" fmla="*/ 2147483646 h 306"/>
              <a:gd name="T70" fmla="*/ 2147483646 w 60"/>
              <a:gd name="T71" fmla="*/ 2147483646 h 306"/>
              <a:gd name="T72" fmla="*/ 2147483646 w 60"/>
              <a:gd name="T73" fmla="*/ 2147483646 h 306"/>
              <a:gd name="T74" fmla="*/ 2147483646 w 60"/>
              <a:gd name="T75" fmla="*/ 2147483646 h 306"/>
              <a:gd name="T76" fmla="*/ 2147483646 w 60"/>
              <a:gd name="T77" fmla="*/ 2147483646 h 306"/>
              <a:gd name="T78" fmla="*/ 2147483646 w 60"/>
              <a:gd name="T79" fmla="*/ 2147483646 h 306"/>
              <a:gd name="T80" fmla="*/ 2147483646 w 60"/>
              <a:gd name="T81" fmla="*/ 2147483646 h 306"/>
              <a:gd name="T82" fmla="*/ 2147483646 w 60"/>
              <a:gd name="T83" fmla="*/ 2147483646 h 306"/>
              <a:gd name="T84" fmla="*/ 2147483646 w 60"/>
              <a:gd name="T85" fmla="*/ 2147483646 h 306"/>
              <a:gd name="T86" fmla="*/ 0 w 60"/>
              <a:gd name="T87" fmla="*/ 2147483646 h 306"/>
              <a:gd name="T88" fmla="*/ 0 w 60"/>
              <a:gd name="T89" fmla="*/ 2147483646 h 306"/>
              <a:gd name="T90" fmla="*/ 2147483646 w 60"/>
              <a:gd name="T91" fmla="*/ 2147483646 h 306"/>
              <a:gd name="T92" fmla="*/ 2147483646 w 60"/>
              <a:gd name="T93" fmla="*/ 2147483646 h 306"/>
              <a:gd name="T94" fmla="*/ 2147483646 w 60"/>
              <a:gd name="T95" fmla="*/ 2147483646 h 30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0"/>
              <a:gd name="T145" fmla="*/ 0 h 306"/>
              <a:gd name="T146" fmla="*/ 60 w 60"/>
              <a:gd name="T147" fmla="*/ 306 h 30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0" h="306">
                <a:moveTo>
                  <a:pt x="30" y="306"/>
                </a:moveTo>
                <a:lnTo>
                  <a:pt x="37" y="302"/>
                </a:lnTo>
                <a:lnTo>
                  <a:pt x="43" y="298"/>
                </a:lnTo>
                <a:lnTo>
                  <a:pt x="48" y="295"/>
                </a:lnTo>
                <a:lnTo>
                  <a:pt x="53" y="292"/>
                </a:lnTo>
                <a:lnTo>
                  <a:pt x="56" y="289"/>
                </a:lnTo>
                <a:lnTo>
                  <a:pt x="58" y="286"/>
                </a:lnTo>
                <a:lnTo>
                  <a:pt x="60" y="283"/>
                </a:lnTo>
                <a:lnTo>
                  <a:pt x="60" y="281"/>
                </a:lnTo>
                <a:lnTo>
                  <a:pt x="60" y="278"/>
                </a:lnTo>
                <a:lnTo>
                  <a:pt x="58" y="275"/>
                </a:lnTo>
                <a:lnTo>
                  <a:pt x="56" y="273"/>
                </a:lnTo>
                <a:lnTo>
                  <a:pt x="53" y="270"/>
                </a:lnTo>
                <a:lnTo>
                  <a:pt x="48" y="267"/>
                </a:lnTo>
                <a:lnTo>
                  <a:pt x="43" y="263"/>
                </a:lnTo>
                <a:lnTo>
                  <a:pt x="37" y="259"/>
                </a:lnTo>
                <a:lnTo>
                  <a:pt x="30" y="255"/>
                </a:lnTo>
                <a:lnTo>
                  <a:pt x="23" y="251"/>
                </a:lnTo>
                <a:lnTo>
                  <a:pt x="17" y="247"/>
                </a:lnTo>
                <a:lnTo>
                  <a:pt x="12" y="244"/>
                </a:lnTo>
                <a:lnTo>
                  <a:pt x="8" y="241"/>
                </a:lnTo>
                <a:lnTo>
                  <a:pt x="4" y="238"/>
                </a:lnTo>
                <a:lnTo>
                  <a:pt x="2" y="235"/>
                </a:lnTo>
                <a:lnTo>
                  <a:pt x="0" y="232"/>
                </a:lnTo>
                <a:lnTo>
                  <a:pt x="0" y="230"/>
                </a:lnTo>
                <a:lnTo>
                  <a:pt x="0" y="227"/>
                </a:lnTo>
                <a:lnTo>
                  <a:pt x="2" y="224"/>
                </a:lnTo>
                <a:lnTo>
                  <a:pt x="4" y="222"/>
                </a:lnTo>
                <a:lnTo>
                  <a:pt x="8" y="219"/>
                </a:lnTo>
                <a:lnTo>
                  <a:pt x="12" y="215"/>
                </a:lnTo>
                <a:lnTo>
                  <a:pt x="17" y="212"/>
                </a:lnTo>
                <a:lnTo>
                  <a:pt x="23" y="208"/>
                </a:lnTo>
                <a:lnTo>
                  <a:pt x="30" y="204"/>
                </a:lnTo>
                <a:lnTo>
                  <a:pt x="37" y="200"/>
                </a:lnTo>
                <a:lnTo>
                  <a:pt x="43" y="196"/>
                </a:lnTo>
                <a:lnTo>
                  <a:pt x="48" y="193"/>
                </a:lnTo>
                <a:lnTo>
                  <a:pt x="53" y="190"/>
                </a:lnTo>
                <a:lnTo>
                  <a:pt x="56" y="187"/>
                </a:lnTo>
                <a:lnTo>
                  <a:pt x="58" y="184"/>
                </a:lnTo>
                <a:lnTo>
                  <a:pt x="60" y="181"/>
                </a:lnTo>
                <a:lnTo>
                  <a:pt x="60" y="179"/>
                </a:lnTo>
                <a:lnTo>
                  <a:pt x="60" y="176"/>
                </a:lnTo>
                <a:lnTo>
                  <a:pt x="58" y="173"/>
                </a:lnTo>
                <a:lnTo>
                  <a:pt x="56" y="170"/>
                </a:lnTo>
                <a:lnTo>
                  <a:pt x="53" y="167"/>
                </a:lnTo>
                <a:lnTo>
                  <a:pt x="48" y="164"/>
                </a:lnTo>
                <a:lnTo>
                  <a:pt x="43" y="161"/>
                </a:lnTo>
                <a:lnTo>
                  <a:pt x="37" y="157"/>
                </a:lnTo>
                <a:lnTo>
                  <a:pt x="30" y="153"/>
                </a:lnTo>
                <a:lnTo>
                  <a:pt x="23" y="149"/>
                </a:lnTo>
                <a:lnTo>
                  <a:pt x="17" y="145"/>
                </a:lnTo>
                <a:lnTo>
                  <a:pt x="12" y="142"/>
                </a:lnTo>
                <a:lnTo>
                  <a:pt x="8" y="139"/>
                </a:lnTo>
                <a:lnTo>
                  <a:pt x="4" y="136"/>
                </a:lnTo>
                <a:lnTo>
                  <a:pt x="2" y="133"/>
                </a:lnTo>
                <a:lnTo>
                  <a:pt x="0" y="130"/>
                </a:lnTo>
                <a:lnTo>
                  <a:pt x="0" y="127"/>
                </a:lnTo>
                <a:lnTo>
                  <a:pt x="0" y="125"/>
                </a:lnTo>
                <a:lnTo>
                  <a:pt x="2" y="122"/>
                </a:lnTo>
                <a:lnTo>
                  <a:pt x="4" y="119"/>
                </a:lnTo>
                <a:lnTo>
                  <a:pt x="8" y="116"/>
                </a:lnTo>
                <a:lnTo>
                  <a:pt x="12" y="113"/>
                </a:lnTo>
                <a:lnTo>
                  <a:pt x="17" y="110"/>
                </a:lnTo>
                <a:lnTo>
                  <a:pt x="23" y="106"/>
                </a:lnTo>
                <a:lnTo>
                  <a:pt x="30" y="102"/>
                </a:lnTo>
                <a:lnTo>
                  <a:pt x="37" y="98"/>
                </a:lnTo>
                <a:lnTo>
                  <a:pt x="43" y="94"/>
                </a:lnTo>
                <a:lnTo>
                  <a:pt x="48" y="91"/>
                </a:lnTo>
                <a:lnTo>
                  <a:pt x="53" y="87"/>
                </a:lnTo>
                <a:lnTo>
                  <a:pt x="56" y="84"/>
                </a:lnTo>
                <a:lnTo>
                  <a:pt x="58" y="82"/>
                </a:lnTo>
                <a:lnTo>
                  <a:pt x="60" y="79"/>
                </a:lnTo>
                <a:lnTo>
                  <a:pt x="60" y="76"/>
                </a:lnTo>
                <a:lnTo>
                  <a:pt x="60" y="74"/>
                </a:lnTo>
                <a:lnTo>
                  <a:pt x="58" y="71"/>
                </a:lnTo>
                <a:lnTo>
                  <a:pt x="56" y="68"/>
                </a:lnTo>
                <a:lnTo>
                  <a:pt x="53" y="65"/>
                </a:lnTo>
                <a:lnTo>
                  <a:pt x="48" y="62"/>
                </a:lnTo>
                <a:lnTo>
                  <a:pt x="43" y="59"/>
                </a:lnTo>
                <a:lnTo>
                  <a:pt x="37" y="55"/>
                </a:lnTo>
                <a:lnTo>
                  <a:pt x="30" y="51"/>
                </a:lnTo>
                <a:lnTo>
                  <a:pt x="23" y="47"/>
                </a:lnTo>
                <a:lnTo>
                  <a:pt x="17" y="43"/>
                </a:lnTo>
                <a:lnTo>
                  <a:pt x="12" y="39"/>
                </a:lnTo>
                <a:lnTo>
                  <a:pt x="8" y="36"/>
                </a:lnTo>
                <a:lnTo>
                  <a:pt x="4" y="33"/>
                </a:lnTo>
                <a:lnTo>
                  <a:pt x="2" y="31"/>
                </a:lnTo>
                <a:lnTo>
                  <a:pt x="0" y="28"/>
                </a:lnTo>
                <a:lnTo>
                  <a:pt x="0" y="25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8" y="14"/>
                </a:lnTo>
                <a:lnTo>
                  <a:pt x="12" y="11"/>
                </a:lnTo>
                <a:lnTo>
                  <a:pt x="17" y="8"/>
                </a:lnTo>
                <a:lnTo>
                  <a:pt x="23" y="4"/>
                </a:lnTo>
                <a:lnTo>
                  <a:pt x="3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Rectangle 3">
            <a:extLst>
              <a:ext uri="{FF2B5EF4-FFF2-40B4-BE49-F238E27FC236}">
                <a16:creationId xmlns:a16="http://schemas.microsoft.com/office/drawing/2014/main" id="{B649A230-6A81-4D9E-893E-7279CAEB7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0538" y="2808288"/>
            <a:ext cx="1430337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q</a:t>
            </a:r>
            <a:r>
              <a:rPr lang="en-US" altLang="en-US" sz="1800" baseline="-250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condenser+cooler</a:t>
            </a:r>
            <a:endParaRPr lang="en-US" altLang="en-US" sz="1800" dirty="0">
              <a:solidFill>
                <a:schemeClr val="accent1">
                  <a:lumMod val="7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1283" name="Rectangle 4">
            <a:extLst>
              <a:ext uri="{FF2B5EF4-FFF2-40B4-BE49-F238E27FC236}">
                <a16:creationId xmlns:a16="http://schemas.microsoft.com/office/drawing/2014/main" id="{80581E78-B371-4A74-A974-EB51E6E7C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8388" y="1658938"/>
            <a:ext cx="735012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chemeClr val="accent1">
                    <a:lumMod val="50000"/>
                  </a:schemeClr>
                </a:solidFill>
                <a:cs typeface="Calibri" panose="020F0502020204030204" pitchFamily="34" charset="0"/>
              </a:rPr>
              <a:t>q</a:t>
            </a:r>
            <a:r>
              <a:rPr lang="en-US" altLang="en-US" sz="1800" baseline="-25000" dirty="0">
                <a:solidFill>
                  <a:schemeClr val="accent1">
                    <a:lumMod val="50000"/>
                  </a:schemeClr>
                </a:solidFill>
                <a:cs typeface="Calibri" panose="020F0502020204030204" pitchFamily="34" charset="0"/>
              </a:rPr>
              <a:t>cooler </a:t>
            </a:r>
            <a:endParaRPr lang="en-US" altLang="en-US" sz="1800" dirty="0">
              <a:solidFill>
                <a:schemeClr val="accent1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1284" name="Rectangle 5">
            <a:extLst>
              <a:ext uri="{FF2B5EF4-FFF2-40B4-BE49-F238E27FC236}">
                <a16:creationId xmlns:a16="http://schemas.microsoft.com/office/drawing/2014/main" id="{5C28466D-65DE-4263-9BFE-99D0DFF33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3075" y="704850"/>
            <a:ext cx="1287463" cy="3698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q</a:t>
            </a:r>
            <a:r>
              <a:rPr lang="en-US" altLang="en-US" sz="18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warmer+melter</a:t>
            </a:r>
            <a:endParaRPr lang="en-US" altLang="en-US" sz="1800" dirty="0">
              <a:solidFill>
                <a:schemeClr val="accent1">
                  <a:lumMod val="60000"/>
                  <a:lumOff val="4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7428" name="Rectangle 6">
            <a:extLst>
              <a:ext uri="{FF2B5EF4-FFF2-40B4-BE49-F238E27FC236}">
                <a16:creationId xmlns:a16="http://schemas.microsoft.com/office/drawing/2014/main" id="{841B8F2B-657E-44DF-9FA2-D5CD91CC6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500" y="1646238"/>
            <a:ext cx="668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altLang="en-US" sz="1800" baseline="-25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</a:t>
            </a:r>
            <a:r>
              <a:rPr lang="en-US" altLang="en-US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en-US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CD52109-01B0-4A2B-AA03-0E8A8B03EEDF}"/>
              </a:ext>
            </a:extLst>
          </p:cNvPr>
          <p:cNvGrpSpPr>
            <a:grpSpLocks/>
          </p:cNvGrpSpPr>
          <p:nvPr/>
        </p:nvGrpSpPr>
        <p:grpSpPr bwMode="auto">
          <a:xfrm>
            <a:off x="4991100" y="3746500"/>
            <a:ext cx="4329113" cy="1330325"/>
            <a:chOff x="4991503" y="3746501"/>
            <a:chExt cx="4329129" cy="1330325"/>
          </a:xfrm>
        </p:grpSpPr>
        <p:grpSp>
          <p:nvGrpSpPr>
            <p:cNvPr id="17430" name="Group 14">
              <a:extLst>
                <a:ext uri="{FF2B5EF4-FFF2-40B4-BE49-F238E27FC236}">
                  <a16:creationId xmlns:a16="http://schemas.microsoft.com/office/drawing/2014/main" id="{17C80D3E-1D0E-4E9A-B602-924EAAD4DC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1503" y="3746501"/>
              <a:ext cx="3865563" cy="1330325"/>
              <a:chOff x="5140325" y="3567113"/>
              <a:chExt cx="3865563" cy="1330325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43FC69C-C8D0-4B55-B3C3-812356561CE5}"/>
                  </a:ext>
                </a:extLst>
              </p:cNvPr>
              <p:cNvSpPr/>
              <p:nvPr/>
            </p:nvSpPr>
            <p:spPr bwMode="auto">
              <a:xfrm>
                <a:off x="6237292" y="4138613"/>
                <a:ext cx="1458917" cy="758825"/>
              </a:xfrm>
              <a:prstGeom prst="rect">
                <a:avLst/>
              </a:prstGeom>
              <a:noFill/>
              <a:ln w="38100" cmpd="sng">
                <a:solidFill>
                  <a:schemeClr val="accent1">
                    <a:lumMod val="40000"/>
                    <a:lumOff val="6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warmer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62A3E1BE-C5B7-48A2-9A42-E85E362929CC}"/>
                  </a:ext>
                </a:extLst>
              </p:cNvPr>
              <p:cNvCxnSpPr/>
              <p:nvPr/>
            </p:nvCxnSpPr>
            <p:spPr bwMode="auto">
              <a:xfrm>
                <a:off x="5140325" y="4535488"/>
                <a:ext cx="1096967" cy="1588"/>
              </a:xfrm>
              <a:prstGeom prst="straightConnector1">
                <a:avLst/>
              </a:prstGeom>
              <a:ln w="38100" cmpd="sng">
                <a:solidFill>
                  <a:srgbClr val="00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C8A138A-E1BA-45EC-90B8-5BA552A1E8FD}"/>
                  </a:ext>
                </a:extLst>
              </p:cNvPr>
              <p:cNvSpPr/>
              <p:nvPr/>
            </p:nvSpPr>
            <p:spPr bwMode="auto">
              <a:xfrm>
                <a:off x="5461001" y="4322763"/>
                <a:ext cx="398464" cy="400050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rIns="0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3a</a:t>
                </a:r>
              </a:p>
            </p:txBody>
          </p: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9459B412-90C9-49CC-9362-DD58DDD617C6}"/>
                  </a:ext>
                </a:extLst>
              </p:cNvPr>
              <p:cNvCxnSpPr/>
              <p:nvPr/>
            </p:nvCxnSpPr>
            <p:spPr bwMode="auto">
              <a:xfrm>
                <a:off x="7716847" y="4535488"/>
                <a:ext cx="1289055" cy="1588"/>
              </a:xfrm>
              <a:prstGeom prst="straightConnector1">
                <a:avLst/>
              </a:prstGeom>
              <a:ln w="38100" cmpd="sng">
                <a:solidFill>
                  <a:srgbClr val="00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10F457D6-00B8-4A1B-8FC4-2BFD25969CF6}"/>
                  </a:ext>
                </a:extLst>
              </p:cNvPr>
              <p:cNvSpPr/>
              <p:nvPr/>
            </p:nvSpPr>
            <p:spPr bwMode="auto">
              <a:xfrm>
                <a:off x="8188336" y="4344988"/>
                <a:ext cx="398464" cy="398463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</a:p>
            </p:txBody>
          </p:sp>
          <p:grpSp>
            <p:nvGrpSpPr>
              <p:cNvPr id="17437" name="Group 19">
                <a:extLst>
                  <a:ext uri="{FF2B5EF4-FFF2-40B4-BE49-F238E27FC236}">
                    <a16:creationId xmlns:a16="http://schemas.microsoft.com/office/drawing/2014/main" id="{E483A410-16D7-4461-B271-791A0ED833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20710" y="3567113"/>
                <a:ext cx="116316" cy="555647"/>
                <a:chOff x="7429496" y="4163641"/>
                <a:chExt cx="116287" cy="555301"/>
              </a:xfrm>
            </p:grpSpPr>
            <p:sp>
              <p:nvSpPr>
                <p:cNvPr id="17439" name="Freeform 202">
                  <a:extLst>
                    <a:ext uri="{FF2B5EF4-FFF2-40B4-BE49-F238E27FC236}">
                      <a16:creationId xmlns:a16="http://schemas.microsoft.com/office/drawing/2014/main" id="{998ABBDE-E5F0-4606-9C0B-3C318EC646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29496" y="4163641"/>
                  <a:ext cx="84138" cy="430212"/>
                </a:xfrm>
                <a:custGeom>
                  <a:avLst/>
                  <a:gdLst>
                    <a:gd name="T0" fmla="*/ 2147483646 w 60"/>
                    <a:gd name="T1" fmla="*/ 2147483646 h 306"/>
                    <a:gd name="T2" fmla="*/ 2147483646 w 60"/>
                    <a:gd name="T3" fmla="*/ 2147483646 h 306"/>
                    <a:gd name="T4" fmla="*/ 2147483646 w 60"/>
                    <a:gd name="T5" fmla="*/ 2147483646 h 306"/>
                    <a:gd name="T6" fmla="*/ 2147483646 w 60"/>
                    <a:gd name="T7" fmla="*/ 2147483646 h 306"/>
                    <a:gd name="T8" fmla="*/ 2147483646 w 60"/>
                    <a:gd name="T9" fmla="*/ 2147483646 h 306"/>
                    <a:gd name="T10" fmla="*/ 2147483646 w 60"/>
                    <a:gd name="T11" fmla="*/ 2147483646 h 306"/>
                    <a:gd name="T12" fmla="*/ 2147483646 w 60"/>
                    <a:gd name="T13" fmla="*/ 2147483646 h 306"/>
                    <a:gd name="T14" fmla="*/ 2147483646 w 60"/>
                    <a:gd name="T15" fmla="*/ 2147483646 h 306"/>
                    <a:gd name="T16" fmla="*/ 2147483646 w 60"/>
                    <a:gd name="T17" fmla="*/ 2147483646 h 306"/>
                    <a:gd name="T18" fmla="*/ 2147483646 w 60"/>
                    <a:gd name="T19" fmla="*/ 2147483646 h 306"/>
                    <a:gd name="T20" fmla="*/ 2147483646 w 60"/>
                    <a:gd name="T21" fmla="*/ 2147483646 h 306"/>
                    <a:gd name="T22" fmla="*/ 0 w 60"/>
                    <a:gd name="T23" fmla="*/ 2147483646 h 306"/>
                    <a:gd name="T24" fmla="*/ 0 w 60"/>
                    <a:gd name="T25" fmla="*/ 2147483646 h 306"/>
                    <a:gd name="T26" fmla="*/ 2147483646 w 60"/>
                    <a:gd name="T27" fmla="*/ 2147483646 h 306"/>
                    <a:gd name="T28" fmla="*/ 2147483646 w 60"/>
                    <a:gd name="T29" fmla="*/ 2147483646 h 306"/>
                    <a:gd name="T30" fmla="*/ 2147483646 w 60"/>
                    <a:gd name="T31" fmla="*/ 2147483646 h 306"/>
                    <a:gd name="T32" fmla="*/ 2147483646 w 60"/>
                    <a:gd name="T33" fmla="*/ 2147483646 h 306"/>
                    <a:gd name="T34" fmla="*/ 2147483646 w 60"/>
                    <a:gd name="T35" fmla="*/ 2147483646 h 306"/>
                    <a:gd name="T36" fmla="*/ 2147483646 w 60"/>
                    <a:gd name="T37" fmla="*/ 2147483646 h 306"/>
                    <a:gd name="T38" fmla="*/ 2147483646 w 60"/>
                    <a:gd name="T39" fmla="*/ 2147483646 h 306"/>
                    <a:gd name="T40" fmla="*/ 2147483646 w 60"/>
                    <a:gd name="T41" fmla="*/ 2147483646 h 306"/>
                    <a:gd name="T42" fmla="*/ 2147483646 w 60"/>
                    <a:gd name="T43" fmla="*/ 2147483646 h 306"/>
                    <a:gd name="T44" fmla="*/ 2147483646 w 60"/>
                    <a:gd name="T45" fmla="*/ 2147483646 h 306"/>
                    <a:gd name="T46" fmla="*/ 2147483646 w 60"/>
                    <a:gd name="T47" fmla="*/ 2147483646 h 306"/>
                    <a:gd name="T48" fmla="*/ 2147483646 w 60"/>
                    <a:gd name="T49" fmla="*/ 2147483646 h 306"/>
                    <a:gd name="T50" fmla="*/ 2147483646 w 60"/>
                    <a:gd name="T51" fmla="*/ 2147483646 h 306"/>
                    <a:gd name="T52" fmla="*/ 2147483646 w 60"/>
                    <a:gd name="T53" fmla="*/ 2147483646 h 306"/>
                    <a:gd name="T54" fmla="*/ 0 w 60"/>
                    <a:gd name="T55" fmla="*/ 2147483646 h 306"/>
                    <a:gd name="T56" fmla="*/ 0 w 60"/>
                    <a:gd name="T57" fmla="*/ 2147483646 h 306"/>
                    <a:gd name="T58" fmla="*/ 2147483646 w 60"/>
                    <a:gd name="T59" fmla="*/ 2147483646 h 306"/>
                    <a:gd name="T60" fmla="*/ 2147483646 w 60"/>
                    <a:gd name="T61" fmla="*/ 2147483646 h 306"/>
                    <a:gd name="T62" fmla="*/ 2147483646 w 60"/>
                    <a:gd name="T63" fmla="*/ 2147483646 h 306"/>
                    <a:gd name="T64" fmla="*/ 2147483646 w 60"/>
                    <a:gd name="T65" fmla="*/ 2147483646 h 306"/>
                    <a:gd name="T66" fmla="*/ 2147483646 w 60"/>
                    <a:gd name="T67" fmla="*/ 2147483646 h 306"/>
                    <a:gd name="T68" fmla="*/ 2147483646 w 60"/>
                    <a:gd name="T69" fmla="*/ 2147483646 h 306"/>
                    <a:gd name="T70" fmla="*/ 2147483646 w 60"/>
                    <a:gd name="T71" fmla="*/ 2147483646 h 306"/>
                    <a:gd name="T72" fmla="*/ 2147483646 w 60"/>
                    <a:gd name="T73" fmla="*/ 2147483646 h 306"/>
                    <a:gd name="T74" fmla="*/ 2147483646 w 60"/>
                    <a:gd name="T75" fmla="*/ 2147483646 h 306"/>
                    <a:gd name="T76" fmla="*/ 2147483646 w 60"/>
                    <a:gd name="T77" fmla="*/ 2147483646 h 306"/>
                    <a:gd name="T78" fmla="*/ 2147483646 w 60"/>
                    <a:gd name="T79" fmla="*/ 2147483646 h 306"/>
                    <a:gd name="T80" fmla="*/ 2147483646 w 60"/>
                    <a:gd name="T81" fmla="*/ 2147483646 h 306"/>
                    <a:gd name="T82" fmla="*/ 2147483646 w 60"/>
                    <a:gd name="T83" fmla="*/ 2147483646 h 306"/>
                    <a:gd name="T84" fmla="*/ 2147483646 w 60"/>
                    <a:gd name="T85" fmla="*/ 2147483646 h 306"/>
                    <a:gd name="T86" fmla="*/ 0 w 60"/>
                    <a:gd name="T87" fmla="*/ 2147483646 h 306"/>
                    <a:gd name="T88" fmla="*/ 0 w 60"/>
                    <a:gd name="T89" fmla="*/ 2147483646 h 306"/>
                    <a:gd name="T90" fmla="*/ 2147483646 w 60"/>
                    <a:gd name="T91" fmla="*/ 2147483646 h 306"/>
                    <a:gd name="T92" fmla="*/ 2147483646 w 60"/>
                    <a:gd name="T93" fmla="*/ 2147483646 h 306"/>
                    <a:gd name="T94" fmla="*/ 2147483646 w 60"/>
                    <a:gd name="T95" fmla="*/ 2147483646 h 30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"/>
                    <a:gd name="T145" fmla="*/ 0 h 306"/>
                    <a:gd name="T146" fmla="*/ 60 w 60"/>
                    <a:gd name="T147" fmla="*/ 306 h 30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" h="306">
                      <a:moveTo>
                        <a:pt x="30" y="306"/>
                      </a:moveTo>
                      <a:lnTo>
                        <a:pt x="37" y="302"/>
                      </a:lnTo>
                      <a:lnTo>
                        <a:pt x="43" y="298"/>
                      </a:lnTo>
                      <a:lnTo>
                        <a:pt x="48" y="295"/>
                      </a:lnTo>
                      <a:lnTo>
                        <a:pt x="53" y="292"/>
                      </a:lnTo>
                      <a:lnTo>
                        <a:pt x="56" y="289"/>
                      </a:lnTo>
                      <a:lnTo>
                        <a:pt x="58" y="286"/>
                      </a:lnTo>
                      <a:lnTo>
                        <a:pt x="60" y="283"/>
                      </a:lnTo>
                      <a:lnTo>
                        <a:pt x="60" y="281"/>
                      </a:lnTo>
                      <a:lnTo>
                        <a:pt x="60" y="278"/>
                      </a:lnTo>
                      <a:lnTo>
                        <a:pt x="58" y="275"/>
                      </a:lnTo>
                      <a:lnTo>
                        <a:pt x="56" y="273"/>
                      </a:lnTo>
                      <a:lnTo>
                        <a:pt x="53" y="270"/>
                      </a:lnTo>
                      <a:lnTo>
                        <a:pt x="48" y="267"/>
                      </a:lnTo>
                      <a:lnTo>
                        <a:pt x="43" y="263"/>
                      </a:lnTo>
                      <a:lnTo>
                        <a:pt x="37" y="259"/>
                      </a:lnTo>
                      <a:lnTo>
                        <a:pt x="30" y="255"/>
                      </a:lnTo>
                      <a:lnTo>
                        <a:pt x="23" y="251"/>
                      </a:lnTo>
                      <a:lnTo>
                        <a:pt x="17" y="247"/>
                      </a:lnTo>
                      <a:lnTo>
                        <a:pt x="12" y="244"/>
                      </a:lnTo>
                      <a:lnTo>
                        <a:pt x="8" y="241"/>
                      </a:lnTo>
                      <a:lnTo>
                        <a:pt x="4" y="238"/>
                      </a:lnTo>
                      <a:lnTo>
                        <a:pt x="2" y="235"/>
                      </a:lnTo>
                      <a:lnTo>
                        <a:pt x="0" y="232"/>
                      </a:lnTo>
                      <a:lnTo>
                        <a:pt x="0" y="230"/>
                      </a:lnTo>
                      <a:lnTo>
                        <a:pt x="0" y="227"/>
                      </a:lnTo>
                      <a:lnTo>
                        <a:pt x="2" y="224"/>
                      </a:lnTo>
                      <a:lnTo>
                        <a:pt x="4" y="222"/>
                      </a:lnTo>
                      <a:lnTo>
                        <a:pt x="8" y="219"/>
                      </a:lnTo>
                      <a:lnTo>
                        <a:pt x="12" y="215"/>
                      </a:lnTo>
                      <a:lnTo>
                        <a:pt x="17" y="212"/>
                      </a:lnTo>
                      <a:lnTo>
                        <a:pt x="23" y="208"/>
                      </a:lnTo>
                      <a:lnTo>
                        <a:pt x="30" y="204"/>
                      </a:lnTo>
                      <a:lnTo>
                        <a:pt x="37" y="200"/>
                      </a:lnTo>
                      <a:lnTo>
                        <a:pt x="43" y="196"/>
                      </a:lnTo>
                      <a:lnTo>
                        <a:pt x="48" y="193"/>
                      </a:lnTo>
                      <a:lnTo>
                        <a:pt x="53" y="190"/>
                      </a:lnTo>
                      <a:lnTo>
                        <a:pt x="56" y="187"/>
                      </a:lnTo>
                      <a:lnTo>
                        <a:pt x="58" y="184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76"/>
                      </a:lnTo>
                      <a:lnTo>
                        <a:pt x="58" y="173"/>
                      </a:lnTo>
                      <a:lnTo>
                        <a:pt x="56" y="170"/>
                      </a:lnTo>
                      <a:lnTo>
                        <a:pt x="53" y="167"/>
                      </a:lnTo>
                      <a:lnTo>
                        <a:pt x="48" y="164"/>
                      </a:lnTo>
                      <a:lnTo>
                        <a:pt x="43" y="161"/>
                      </a:lnTo>
                      <a:lnTo>
                        <a:pt x="37" y="157"/>
                      </a:lnTo>
                      <a:lnTo>
                        <a:pt x="30" y="153"/>
                      </a:lnTo>
                      <a:lnTo>
                        <a:pt x="23" y="149"/>
                      </a:lnTo>
                      <a:lnTo>
                        <a:pt x="17" y="145"/>
                      </a:lnTo>
                      <a:lnTo>
                        <a:pt x="12" y="142"/>
                      </a:lnTo>
                      <a:lnTo>
                        <a:pt x="8" y="139"/>
                      </a:lnTo>
                      <a:lnTo>
                        <a:pt x="4" y="136"/>
                      </a:lnTo>
                      <a:lnTo>
                        <a:pt x="2" y="133"/>
                      </a:lnTo>
                      <a:lnTo>
                        <a:pt x="0" y="130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2" y="122"/>
                      </a:lnTo>
                      <a:lnTo>
                        <a:pt x="4" y="119"/>
                      </a:lnTo>
                      <a:lnTo>
                        <a:pt x="8" y="116"/>
                      </a:lnTo>
                      <a:lnTo>
                        <a:pt x="12" y="113"/>
                      </a:lnTo>
                      <a:lnTo>
                        <a:pt x="17" y="110"/>
                      </a:lnTo>
                      <a:lnTo>
                        <a:pt x="23" y="106"/>
                      </a:lnTo>
                      <a:lnTo>
                        <a:pt x="30" y="102"/>
                      </a:lnTo>
                      <a:lnTo>
                        <a:pt x="37" y="98"/>
                      </a:lnTo>
                      <a:lnTo>
                        <a:pt x="43" y="94"/>
                      </a:lnTo>
                      <a:lnTo>
                        <a:pt x="48" y="91"/>
                      </a:lnTo>
                      <a:lnTo>
                        <a:pt x="53" y="87"/>
                      </a:lnTo>
                      <a:lnTo>
                        <a:pt x="56" y="84"/>
                      </a:lnTo>
                      <a:lnTo>
                        <a:pt x="58" y="82"/>
                      </a:lnTo>
                      <a:lnTo>
                        <a:pt x="60" y="79"/>
                      </a:lnTo>
                      <a:lnTo>
                        <a:pt x="60" y="76"/>
                      </a:lnTo>
                      <a:lnTo>
                        <a:pt x="60" y="74"/>
                      </a:lnTo>
                      <a:lnTo>
                        <a:pt x="58" y="71"/>
                      </a:lnTo>
                      <a:lnTo>
                        <a:pt x="56" y="68"/>
                      </a:lnTo>
                      <a:lnTo>
                        <a:pt x="53" y="65"/>
                      </a:lnTo>
                      <a:lnTo>
                        <a:pt x="48" y="62"/>
                      </a:lnTo>
                      <a:lnTo>
                        <a:pt x="43" y="59"/>
                      </a:lnTo>
                      <a:lnTo>
                        <a:pt x="37" y="55"/>
                      </a:lnTo>
                      <a:lnTo>
                        <a:pt x="30" y="51"/>
                      </a:lnTo>
                      <a:lnTo>
                        <a:pt x="23" y="47"/>
                      </a:lnTo>
                      <a:lnTo>
                        <a:pt x="17" y="43"/>
                      </a:lnTo>
                      <a:lnTo>
                        <a:pt x="12" y="39"/>
                      </a:lnTo>
                      <a:lnTo>
                        <a:pt x="8" y="36"/>
                      </a:lnTo>
                      <a:lnTo>
                        <a:pt x="4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2" y="20"/>
                      </a:lnTo>
                      <a:lnTo>
                        <a:pt x="4" y="17"/>
                      </a:lnTo>
                      <a:lnTo>
                        <a:pt x="8" y="14"/>
                      </a:lnTo>
                      <a:lnTo>
                        <a:pt x="12" y="11"/>
                      </a:lnTo>
                      <a:lnTo>
                        <a:pt x="17" y="8"/>
                      </a:lnTo>
                      <a:lnTo>
                        <a:pt x="23" y="4"/>
                      </a:lnTo>
                      <a:lnTo>
                        <a:pt x="30" y="0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40" name="Freeform 201">
                  <a:extLst>
                    <a:ext uri="{FF2B5EF4-FFF2-40B4-BE49-F238E27FC236}">
                      <a16:creationId xmlns:a16="http://schemas.microsoft.com/office/drawing/2014/main" id="{4448CCB0-BF3E-44B8-8186-F8DB57C20E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3070" y="4531617"/>
                  <a:ext cx="112713" cy="187325"/>
                </a:xfrm>
                <a:custGeom>
                  <a:avLst/>
                  <a:gdLst>
                    <a:gd name="T0" fmla="*/ 2147483646 w 142"/>
                    <a:gd name="T1" fmla="*/ 2147483646 h 236"/>
                    <a:gd name="T2" fmla="*/ 0 w 142"/>
                    <a:gd name="T3" fmla="*/ 0 h 236"/>
                    <a:gd name="T4" fmla="*/ 2147483646 w 142"/>
                    <a:gd name="T5" fmla="*/ 2147483646 h 236"/>
                    <a:gd name="T6" fmla="*/ 2147483646 w 142"/>
                    <a:gd name="T7" fmla="*/ 0 h 236"/>
                    <a:gd name="T8" fmla="*/ 2147483646 w 142"/>
                    <a:gd name="T9" fmla="*/ 2147483646 h 2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2"/>
                    <a:gd name="T16" fmla="*/ 0 h 236"/>
                    <a:gd name="T17" fmla="*/ 142 w 142"/>
                    <a:gd name="T18" fmla="*/ 236 h 2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2" h="236">
                      <a:moveTo>
                        <a:pt x="71" y="236"/>
                      </a:moveTo>
                      <a:lnTo>
                        <a:pt x="0" y="0"/>
                      </a:lnTo>
                      <a:lnTo>
                        <a:pt x="71" y="46"/>
                      </a:lnTo>
                      <a:lnTo>
                        <a:pt x="142" y="0"/>
                      </a:lnTo>
                      <a:lnTo>
                        <a:pt x="71" y="23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438" name="TextBox 23">
                <a:extLst>
                  <a:ext uri="{FF2B5EF4-FFF2-40B4-BE49-F238E27FC236}">
                    <a16:creationId xmlns:a16="http://schemas.microsoft.com/office/drawing/2014/main" id="{9FF8004F-3E82-47AF-811D-32CDA49289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4206" y="3570744"/>
                <a:ext cx="1067376" cy="369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85000"/>
                  </a:lnSpc>
                  <a:spcBef>
                    <a:spcPts val="1300"/>
                  </a:spcBef>
                  <a:buFont typeface="Arial" panose="020B0604020202020204" pitchFamily="34" charset="0"/>
                  <a:buChar char=" "/>
                  <a:defRPr sz="2400"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600"/>
                  </a:spcBef>
                  <a:buFont typeface="Arial" panose="020B0604020202020204" pitchFamily="34" charset="0"/>
                  <a:buChar char=" "/>
                  <a:defRPr sz="2400"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2pPr>
                <a:lvl3pPr marL="1143000" indent="-228600">
                  <a:lnSpc>
                    <a:spcPct val="85000"/>
                  </a:lnSpc>
                  <a:spcBef>
                    <a:spcPts val="600"/>
                  </a:spcBef>
                  <a:buFont typeface="Arial" panose="020B0604020202020204" pitchFamily="34" charset="0"/>
                  <a:buChar char=" "/>
                  <a:defRPr sz="2000" i="1"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3pPr>
                <a:lvl4pPr marL="1600200" indent="-228600">
                  <a:lnSpc>
                    <a:spcPct val="85000"/>
                  </a:lnSpc>
                  <a:spcBef>
                    <a:spcPts val="600"/>
                  </a:spcBef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4pPr>
                <a:lvl5pPr marL="2057400" indent="-228600">
                  <a:lnSpc>
                    <a:spcPct val="85000"/>
                  </a:lnSpc>
                  <a:spcBef>
                    <a:spcPts val="600"/>
                  </a:spcBef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85000"/>
                  </a:lnSpc>
                  <a:spcBef>
                    <a:spcPts val="600"/>
                  </a:spcBef>
                  <a:spcAft>
                    <a:spcPct val="0"/>
                  </a:spcAft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85000"/>
                  </a:lnSpc>
                  <a:spcBef>
                    <a:spcPts val="600"/>
                  </a:spcBef>
                  <a:spcAft>
                    <a:spcPct val="0"/>
                  </a:spcAft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85000"/>
                  </a:lnSpc>
                  <a:spcBef>
                    <a:spcPts val="600"/>
                  </a:spcBef>
                  <a:spcAft>
                    <a:spcPct val="0"/>
                  </a:spcAft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85000"/>
                  </a:lnSpc>
                  <a:spcBef>
                    <a:spcPts val="600"/>
                  </a:spcBef>
                  <a:spcAft>
                    <a:spcPct val="0"/>
                  </a:spcAft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</a:t>
                </a:r>
                <a:r>
                  <a:rPr lang="en-US" altLang="en-US" sz="1800" baseline="-250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total</a:t>
                </a:r>
                <a:endParaRPr lang="en-US" altLang="en-US" sz="18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7431" name="TextBox 141">
              <a:extLst>
                <a:ext uri="{FF2B5EF4-FFF2-40B4-BE49-F238E27FC236}">
                  <a16:creationId xmlns:a16="http://schemas.microsoft.com/office/drawing/2014/main" id="{1A6E321F-54E6-43B7-B584-D52B1CC5D0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6200" y="3925281"/>
              <a:ext cx="162443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ts val="13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000" i="1">
                  <a:solidFill>
                    <a:srgbClr val="262626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Water at ?? °C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20. kg/min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build="p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>
            <a:extLst>
              <a:ext uri="{FF2B5EF4-FFF2-40B4-BE49-F238E27FC236}">
                <a16:creationId xmlns:a16="http://schemas.microsoft.com/office/drawing/2014/main" id="{449E81A1-0EB5-4924-BD81-40D7902669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584200"/>
            <a:ext cx="8229600" cy="59324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What are possible combinations leaving?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All ice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Water + ice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All water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Water + steam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All steam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C2617C-1F6D-4F45-A773-3545DFFD50A6}"/>
              </a:ext>
            </a:extLst>
          </p:cNvPr>
          <p:cNvSpPr txBox="1"/>
          <p:nvPr/>
        </p:nvSpPr>
        <p:spPr>
          <a:xfrm>
            <a:off x="457200" y="4162425"/>
            <a:ext cx="82296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Started with the middle condition – all water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T&gt;100°C, must have some (or all) steam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T&lt;0°C, must have some (or all) ice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0FFF2EF-CC25-403D-9937-6427CEEAF453}"/>
              </a:ext>
            </a:extLst>
          </p:cNvPr>
          <p:cNvGrpSpPr>
            <a:grpSpLocks/>
          </p:cNvGrpSpPr>
          <p:nvPr/>
        </p:nvGrpSpPr>
        <p:grpSpPr bwMode="auto">
          <a:xfrm>
            <a:off x="2171700" y="1757363"/>
            <a:ext cx="4427538" cy="400050"/>
            <a:chOff x="2759075" y="2260600"/>
            <a:chExt cx="4427538" cy="400110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F961A91-700A-424C-8FD5-03C4C9FC51AF}"/>
                </a:ext>
              </a:extLst>
            </p:cNvPr>
            <p:cNvCxnSpPr/>
            <p:nvPr/>
          </p:nvCxnSpPr>
          <p:spPr>
            <a:xfrm flipH="1">
              <a:off x="2759075" y="2444778"/>
              <a:ext cx="1541463" cy="0"/>
            </a:xfrm>
            <a:prstGeom prst="straightConnector1">
              <a:avLst/>
            </a:prstGeom>
            <a:ln>
              <a:solidFill>
                <a:srgbClr val="3333CC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440" name="TextBox 9">
              <a:extLst>
                <a:ext uri="{FF2B5EF4-FFF2-40B4-BE49-F238E27FC236}">
                  <a16:creationId xmlns:a16="http://schemas.microsoft.com/office/drawing/2014/main" id="{2970B131-69E0-4AC2-8895-72A400AD5E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0538" y="2260600"/>
              <a:ext cx="28860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ts val="13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000" i="1">
                  <a:solidFill>
                    <a:srgbClr val="262626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 started here</a:t>
              </a:r>
            </a:p>
          </p:txBody>
        </p:sp>
      </p:grp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A8243CB-A746-4372-A316-F95BEE8B6490}"/>
              </a:ext>
            </a:extLst>
          </p:cNvPr>
          <p:cNvSpPr/>
          <p:nvPr/>
        </p:nvSpPr>
        <p:spPr>
          <a:xfrm>
            <a:off x="839788" y="2125663"/>
            <a:ext cx="2116137" cy="441325"/>
          </a:xfrm>
          <a:prstGeom prst="roundRect">
            <a:avLst/>
          </a:prstGeom>
          <a:noFill/>
          <a:ln w="38100" cmpd="sng">
            <a:solidFill>
              <a:srgbClr val="3333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33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03">
            <a:extLst>
              <a:ext uri="{FF2B5EF4-FFF2-40B4-BE49-F238E27FC236}">
                <a16:creationId xmlns:a16="http://schemas.microsoft.com/office/drawing/2014/main" id="{3FE024C4-3F4C-4096-A980-27928B577553}"/>
              </a:ext>
            </a:extLst>
          </p:cNvPr>
          <p:cNvSpPr>
            <a:spLocks/>
          </p:cNvSpPr>
          <p:nvPr/>
        </p:nvSpPr>
        <p:spPr bwMode="auto">
          <a:xfrm>
            <a:off x="5649118" y="2341563"/>
            <a:ext cx="1004888" cy="92075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C0B75302-B381-4473-92C7-DF2E7CFCF36B}"/>
              </a:ext>
            </a:extLst>
          </p:cNvPr>
          <p:cNvSpPr/>
          <p:nvPr/>
        </p:nvSpPr>
        <p:spPr>
          <a:xfrm>
            <a:off x="1814513" y="333375"/>
            <a:ext cx="6492875" cy="6340475"/>
          </a:xfrm>
          <a:prstGeom prst="rect">
            <a:avLst/>
          </a:prstGeom>
          <a:noFill/>
          <a:ln w="38100" cmpd="sng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equivalent mixer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BE9791E-167A-4277-A642-7E196A2047B7}"/>
              </a:ext>
            </a:extLst>
          </p:cNvPr>
          <p:cNvSpPr/>
          <p:nvPr/>
        </p:nvSpPr>
        <p:spPr bwMode="auto">
          <a:xfrm>
            <a:off x="6227763" y="4033838"/>
            <a:ext cx="1169987" cy="758825"/>
          </a:xfrm>
          <a:prstGeom prst="rect">
            <a:avLst/>
          </a:prstGeom>
          <a:noFill/>
          <a:ln w="38100" cmpd="sng"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warmer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3B1392E-BE7E-4CB7-8B4C-F5E15CF26BF0}"/>
              </a:ext>
            </a:extLst>
          </p:cNvPr>
          <p:cNvCxnSpPr/>
          <p:nvPr/>
        </p:nvCxnSpPr>
        <p:spPr bwMode="auto">
          <a:xfrm>
            <a:off x="195263" y="1620838"/>
            <a:ext cx="1828800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DF275CDF-EA80-4411-90E9-28D25634B6F5}"/>
              </a:ext>
            </a:extLst>
          </p:cNvPr>
          <p:cNvSpPr/>
          <p:nvPr/>
        </p:nvSpPr>
        <p:spPr bwMode="auto">
          <a:xfrm>
            <a:off x="849313" y="1420813"/>
            <a:ext cx="398462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B63F583-8C00-407C-A209-2FC379FF98DD}"/>
              </a:ext>
            </a:extLst>
          </p:cNvPr>
          <p:cNvCxnSpPr/>
          <p:nvPr/>
        </p:nvCxnSpPr>
        <p:spPr bwMode="auto">
          <a:xfrm>
            <a:off x="195263" y="3005138"/>
            <a:ext cx="1828800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09E089DE-7A8A-494B-A287-D87F232BBFDC}"/>
              </a:ext>
            </a:extLst>
          </p:cNvPr>
          <p:cNvSpPr/>
          <p:nvPr/>
        </p:nvSpPr>
        <p:spPr bwMode="auto">
          <a:xfrm>
            <a:off x="857250" y="2792413"/>
            <a:ext cx="398463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4C33E86-59B8-4443-997C-607768674FA9}"/>
              </a:ext>
            </a:extLst>
          </p:cNvPr>
          <p:cNvCxnSpPr/>
          <p:nvPr/>
        </p:nvCxnSpPr>
        <p:spPr bwMode="auto">
          <a:xfrm>
            <a:off x="195263" y="4392613"/>
            <a:ext cx="1828800" cy="635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4579CE86-6BC8-4CBC-B82F-CE035FCEA46A}"/>
              </a:ext>
            </a:extLst>
          </p:cNvPr>
          <p:cNvSpPr/>
          <p:nvPr/>
        </p:nvSpPr>
        <p:spPr bwMode="auto">
          <a:xfrm>
            <a:off x="849313" y="4198938"/>
            <a:ext cx="398462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9466" name="TextBox 15">
            <a:extLst>
              <a:ext uri="{FF2B5EF4-FFF2-40B4-BE49-F238E27FC236}">
                <a16:creationId xmlns:a16="http://schemas.microsoft.com/office/drawing/2014/main" id="{8A04EB9A-B2A6-425E-BF79-1FB125305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3" y="803275"/>
            <a:ext cx="16335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16°C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kg/min</a:t>
            </a:r>
          </a:p>
        </p:txBody>
      </p:sp>
      <p:sp>
        <p:nvSpPr>
          <p:cNvPr id="19467" name="TextBox 16">
            <a:extLst>
              <a:ext uri="{FF2B5EF4-FFF2-40B4-BE49-F238E27FC236}">
                <a16:creationId xmlns:a16="http://schemas.microsoft.com/office/drawing/2014/main" id="{2477E752-0BDE-4F99-B84E-A717D697D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2146300"/>
            <a:ext cx="163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Ice at -12°C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4.0 kg/min</a:t>
            </a:r>
          </a:p>
        </p:txBody>
      </p:sp>
      <p:sp>
        <p:nvSpPr>
          <p:cNvPr id="19468" name="TextBox 17">
            <a:extLst>
              <a:ext uri="{FF2B5EF4-FFF2-40B4-BE49-F238E27FC236}">
                <a16:creationId xmlns:a16="http://schemas.microsoft.com/office/drawing/2014/main" id="{33517FE2-966C-4791-BB8F-4B4418F55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3563938"/>
            <a:ext cx="1633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Steam at 215°C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6.0 kg/min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0198161-E2B5-4797-84AA-DAAAEC689436}"/>
              </a:ext>
            </a:extLst>
          </p:cNvPr>
          <p:cNvSpPr/>
          <p:nvPr/>
        </p:nvSpPr>
        <p:spPr bwMode="auto">
          <a:xfrm>
            <a:off x="2036763" y="1241425"/>
            <a:ext cx="1414462" cy="758825"/>
          </a:xfrm>
          <a:prstGeom prst="rect">
            <a:avLst/>
          </a:prstGeom>
          <a:noFill/>
          <a:ln w="38100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cooler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F0ED85E-91CD-48A6-9469-308E627EA2BF}"/>
              </a:ext>
            </a:extLst>
          </p:cNvPr>
          <p:cNvSpPr/>
          <p:nvPr/>
        </p:nvSpPr>
        <p:spPr bwMode="auto">
          <a:xfrm>
            <a:off x="2024063" y="2614613"/>
            <a:ext cx="1427162" cy="782637"/>
          </a:xfrm>
          <a:prstGeom prst="rect">
            <a:avLst/>
          </a:prstGeom>
          <a:noFill/>
          <a:ln w="38100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warmer + melter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2D77C55-F5A2-4203-862A-A20CC6032EA3}"/>
              </a:ext>
            </a:extLst>
          </p:cNvPr>
          <p:cNvSpPr/>
          <p:nvPr/>
        </p:nvSpPr>
        <p:spPr bwMode="auto">
          <a:xfrm>
            <a:off x="2036763" y="4013200"/>
            <a:ext cx="1423987" cy="782638"/>
          </a:xfrm>
          <a:prstGeom prst="rect">
            <a:avLst/>
          </a:prstGeom>
          <a:noFill/>
          <a:ln w="38100" cmpd="sng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cooler +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condenser + cooler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92FB294-E312-41E9-80BA-6EDE97CE96B4}"/>
              </a:ext>
            </a:extLst>
          </p:cNvPr>
          <p:cNvSpPr/>
          <p:nvPr/>
        </p:nvSpPr>
        <p:spPr>
          <a:xfrm>
            <a:off x="4730750" y="2782888"/>
            <a:ext cx="398463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A8AE3496-57BF-463F-91AF-9BD4D7BAA3C3}"/>
              </a:ext>
            </a:extLst>
          </p:cNvPr>
          <p:cNvSpPr/>
          <p:nvPr/>
        </p:nvSpPr>
        <p:spPr>
          <a:xfrm>
            <a:off x="4732338" y="4216400"/>
            <a:ext cx="398462" cy="398463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4236C3D-C680-4E3E-8E8B-6CAAA1E91B12}"/>
              </a:ext>
            </a:extLst>
          </p:cNvPr>
          <p:cNvCxnSpPr>
            <a:stCxn id="31" idx="4"/>
            <a:endCxn id="54" idx="0"/>
          </p:cNvCxnSpPr>
          <p:nvPr/>
        </p:nvCxnSpPr>
        <p:spPr>
          <a:xfrm>
            <a:off x="4930775" y="3181350"/>
            <a:ext cx="0" cy="103505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9E280539-120A-407D-B768-D1E46D8BC9E0}"/>
              </a:ext>
            </a:extLst>
          </p:cNvPr>
          <p:cNvCxnSpPr>
            <a:stCxn id="19" idx="3"/>
            <a:endCxn id="31" idx="0"/>
          </p:cNvCxnSpPr>
          <p:nvPr/>
        </p:nvCxnSpPr>
        <p:spPr bwMode="auto">
          <a:xfrm>
            <a:off x="3451225" y="1620838"/>
            <a:ext cx="1479550" cy="1162050"/>
          </a:xfrm>
          <a:prstGeom prst="bentConnector2">
            <a:avLst/>
          </a:prstGeom>
          <a:ln w="285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476" name="Group 71">
            <a:extLst>
              <a:ext uri="{FF2B5EF4-FFF2-40B4-BE49-F238E27FC236}">
                <a16:creationId xmlns:a16="http://schemas.microsoft.com/office/drawing/2014/main" id="{987ED801-6E1A-462F-AA72-5E35D9B5A355}"/>
              </a:ext>
            </a:extLst>
          </p:cNvPr>
          <p:cNvGrpSpPr>
            <a:grpSpLocks/>
          </p:cNvGrpSpPr>
          <p:nvPr/>
        </p:nvGrpSpPr>
        <p:grpSpPr bwMode="auto">
          <a:xfrm>
            <a:off x="3460750" y="2792413"/>
            <a:ext cx="1270000" cy="398462"/>
            <a:chOff x="3563277" y="2422308"/>
            <a:chExt cx="1269961" cy="399427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4762845F-68BE-48D2-8BE6-8A7D29694EA8}"/>
                </a:ext>
              </a:extLst>
            </p:cNvPr>
            <p:cNvCxnSpPr/>
            <p:nvPr/>
          </p:nvCxnSpPr>
          <p:spPr>
            <a:xfrm>
              <a:off x="3563277" y="2621226"/>
              <a:ext cx="1269961" cy="1592"/>
            </a:xfrm>
            <a:prstGeom prst="straightConnector1">
              <a:avLst/>
            </a:prstGeom>
            <a:ln w="28575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27FF3C1E-D9B6-4177-BD52-C3F4866608A1}"/>
                </a:ext>
              </a:extLst>
            </p:cNvPr>
            <p:cNvSpPr/>
            <p:nvPr/>
          </p:nvSpPr>
          <p:spPr bwMode="auto">
            <a:xfrm>
              <a:off x="3988714" y="2422308"/>
              <a:ext cx="398451" cy="399427"/>
            </a:xfrm>
            <a:prstGeom prst="ellipse">
              <a:avLst/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2a</a:t>
              </a:r>
            </a:p>
          </p:txBody>
        </p:sp>
      </p:grp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3C5BF8D-F390-4D86-90F8-B174C80E075E}"/>
              </a:ext>
            </a:extLst>
          </p:cNvPr>
          <p:cNvCxnSpPr/>
          <p:nvPr/>
        </p:nvCxnSpPr>
        <p:spPr bwMode="auto">
          <a:xfrm>
            <a:off x="3460750" y="4383088"/>
            <a:ext cx="1271588" cy="9525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>
            <a:extLst>
              <a:ext uri="{FF2B5EF4-FFF2-40B4-BE49-F238E27FC236}">
                <a16:creationId xmlns:a16="http://schemas.microsoft.com/office/drawing/2014/main" id="{D0CB35A7-CFF3-41B0-A77B-4F59BA481C36}"/>
              </a:ext>
            </a:extLst>
          </p:cNvPr>
          <p:cNvSpPr/>
          <p:nvPr/>
        </p:nvSpPr>
        <p:spPr bwMode="auto">
          <a:xfrm>
            <a:off x="3868738" y="4198938"/>
            <a:ext cx="398462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3a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D1423374-FF31-4A4F-8499-95626EE06061}"/>
              </a:ext>
            </a:extLst>
          </p:cNvPr>
          <p:cNvCxnSpPr/>
          <p:nvPr/>
        </p:nvCxnSpPr>
        <p:spPr bwMode="auto">
          <a:xfrm>
            <a:off x="5129213" y="4411663"/>
            <a:ext cx="1098550" cy="1905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Oval 79">
            <a:extLst>
              <a:ext uri="{FF2B5EF4-FFF2-40B4-BE49-F238E27FC236}">
                <a16:creationId xmlns:a16="http://schemas.microsoft.com/office/drawing/2014/main" id="{AB51BA60-C7E2-4656-9906-DFB8B5FE45B5}"/>
              </a:ext>
            </a:extLst>
          </p:cNvPr>
          <p:cNvSpPr/>
          <p:nvPr/>
        </p:nvSpPr>
        <p:spPr bwMode="auto">
          <a:xfrm>
            <a:off x="5449888" y="4216400"/>
            <a:ext cx="398462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3b</a:t>
            </a:r>
          </a:p>
        </p:txBody>
      </p:sp>
      <p:grpSp>
        <p:nvGrpSpPr>
          <p:cNvPr id="19482" name="Group 6">
            <a:extLst>
              <a:ext uri="{FF2B5EF4-FFF2-40B4-BE49-F238E27FC236}">
                <a16:creationId xmlns:a16="http://schemas.microsoft.com/office/drawing/2014/main" id="{27B9233C-1DCA-462D-9B9F-381E45F644AB}"/>
              </a:ext>
            </a:extLst>
          </p:cNvPr>
          <p:cNvGrpSpPr>
            <a:grpSpLocks/>
          </p:cNvGrpSpPr>
          <p:nvPr/>
        </p:nvGrpSpPr>
        <p:grpSpPr bwMode="auto">
          <a:xfrm>
            <a:off x="2643188" y="746125"/>
            <a:ext cx="3367087" cy="481013"/>
            <a:chOff x="2643188" y="1435100"/>
            <a:chExt cx="3367043" cy="481225"/>
          </a:xfrm>
        </p:grpSpPr>
        <p:sp>
          <p:nvSpPr>
            <p:cNvPr id="19534" name="Freeform 202">
              <a:extLst>
                <a:ext uri="{FF2B5EF4-FFF2-40B4-BE49-F238E27FC236}">
                  <a16:creationId xmlns:a16="http://schemas.microsoft.com/office/drawing/2014/main" id="{5514B9C0-EA74-4DDB-89E7-A4861EE14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188" y="1485922"/>
              <a:ext cx="66674" cy="430403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5" name="Freeform 203">
              <a:extLst>
                <a:ext uri="{FF2B5EF4-FFF2-40B4-BE49-F238E27FC236}">
                  <a16:creationId xmlns:a16="http://schemas.microsoft.com/office/drawing/2014/main" id="{78698E78-C73D-44C4-9A1C-8911B212E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8113" y="1435100"/>
              <a:ext cx="996937" cy="84175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6" name="Freeform 203">
              <a:extLst>
                <a:ext uri="{FF2B5EF4-FFF2-40B4-BE49-F238E27FC236}">
                  <a16:creationId xmlns:a16="http://schemas.microsoft.com/office/drawing/2014/main" id="{3EC2EB14-2720-4193-8BD9-881DCBF7A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050" y="1435100"/>
              <a:ext cx="996937" cy="84175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7" name="Freeform 203">
              <a:extLst>
                <a:ext uri="{FF2B5EF4-FFF2-40B4-BE49-F238E27FC236}">
                  <a16:creationId xmlns:a16="http://schemas.microsoft.com/office/drawing/2014/main" id="{F25B47B8-05E8-4049-938A-25C66832E6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573" y="1441453"/>
              <a:ext cx="996937" cy="84175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8" name="Freeform 202">
              <a:extLst>
                <a:ext uri="{FF2B5EF4-FFF2-40B4-BE49-F238E27FC236}">
                  <a16:creationId xmlns:a16="http://schemas.microsoft.com/office/drawing/2014/main" id="{97A0334E-230E-4670-BBE2-A9CD44B0365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797490" y="1309710"/>
              <a:ext cx="84175" cy="341308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83" name="Freeform 203">
            <a:extLst>
              <a:ext uri="{FF2B5EF4-FFF2-40B4-BE49-F238E27FC236}">
                <a16:creationId xmlns:a16="http://schemas.microsoft.com/office/drawing/2014/main" id="{B406AF6E-A0E5-405C-B90C-7EDF08FB4943}"/>
              </a:ext>
            </a:extLst>
          </p:cNvPr>
          <p:cNvSpPr>
            <a:spLocks/>
          </p:cNvSpPr>
          <p:nvPr/>
        </p:nvSpPr>
        <p:spPr bwMode="auto">
          <a:xfrm rot="5400000">
            <a:off x="5378450" y="1403351"/>
            <a:ext cx="1271587" cy="61912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Freeform 201">
            <a:extLst>
              <a:ext uri="{FF2B5EF4-FFF2-40B4-BE49-F238E27FC236}">
                <a16:creationId xmlns:a16="http://schemas.microsoft.com/office/drawing/2014/main" id="{520AB2B8-C88D-4B6C-8F73-4E1B8FB1B4E9}"/>
              </a:ext>
            </a:extLst>
          </p:cNvPr>
          <p:cNvSpPr>
            <a:spLocks/>
          </p:cNvSpPr>
          <p:nvPr/>
        </p:nvSpPr>
        <p:spPr bwMode="auto">
          <a:xfrm>
            <a:off x="5946775" y="1917700"/>
            <a:ext cx="136525" cy="228600"/>
          </a:xfrm>
          <a:custGeom>
            <a:avLst/>
            <a:gdLst>
              <a:gd name="T0" fmla="*/ 2147483646 w 142"/>
              <a:gd name="T1" fmla="*/ 2147483646 h 236"/>
              <a:gd name="T2" fmla="*/ 0 w 142"/>
              <a:gd name="T3" fmla="*/ 0 h 236"/>
              <a:gd name="T4" fmla="*/ 2147483646 w 142"/>
              <a:gd name="T5" fmla="*/ 2147483646 h 236"/>
              <a:gd name="T6" fmla="*/ 2147483646 w 142"/>
              <a:gd name="T7" fmla="*/ 0 h 236"/>
              <a:gd name="T8" fmla="*/ 2147483646 w 142"/>
              <a:gd name="T9" fmla="*/ 2147483646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236"/>
              <a:gd name="T17" fmla="*/ 142 w 142"/>
              <a:gd name="T18" fmla="*/ 236 h 2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236">
                <a:moveTo>
                  <a:pt x="71" y="236"/>
                </a:moveTo>
                <a:lnTo>
                  <a:pt x="0" y="0"/>
                </a:lnTo>
                <a:lnTo>
                  <a:pt x="71" y="46"/>
                </a:lnTo>
                <a:lnTo>
                  <a:pt x="142" y="0"/>
                </a:lnTo>
                <a:lnTo>
                  <a:pt x="71" y="236"/>
                </a:lnTo>
                <a:close/>
              </a:path>
            </a:pathLst>
          </a:cu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Freeform 202">
            <a:extLst>
              <a:ext uri="{FF2B5EF4-FFF2-40B4-BE49-F238E27FC236}">
                <a16:creationId xmlns:a16="http://schemas.microsoft.com/office/drawing/2014/main" id="{52A28225-A65B-477B-9056-148E55BAC1DF}"/>
              </a:ext>
            </a:extLst>
          </p:cNvPr>
          <p:cNvSpPr>
            <a:spLocks/>
          </p:cNvSpPr>
          <p:nvPr/>
        </p:nvSpPr>
        <p:spPr bwMode="auto">
          <a:xfrm>
            <a:off x="2643188" y="2389188"/>
            <a:ext cx="65087" cy="239712"/>
          </a:xfrm>
          <a:custGeom>
            <a:avLst/>
            <a:gdLst>
              <a:gd name="T0" fmla="*/ 2147483646 w 60"/>
              <a:gd name="T1" fmla="*/ 2147483646 h 306"/>
              <a:gd name="T2" fmla="*/ 2147483646 w 60"/>
              <a:gd name="T3" fmla="*/ 2147483646 h 306"/>
              <a:gd name="T4" fmla="*/ 2147483646 w 60"/>
              <a:gd name="T5" fmla="*/ 2147483646 h 306"/>
              <a:gd name="T6" fmla="*/ 2147483646 w 60"/>
              <a:gd name="T7" fmla="*/ 2147483646 h 306"/>
              <a:gd name="T8" fmla="*/ 2147483646 w 60"/>
              <a:gd name="T9" fmla="*/ 2147483646 h 306"/>
              <a:gd name="T10" fmla="*/ 2147483646 w 60"/>
              <a:gd name="T11" fmla="*/ 2147483646 h 306"/>
              <a:gd name="T12" fmla="*/ 2147483646 w 60"/>
              <a:gd name="T13" fmla="*/ 2147483646 h 306"/>
              <a:gd name="T14" fmla="*/ 2147483646 w 60"/>
              <a:gd name="T15" fmla="*/ 2147483646 h 306"/>
              <a:gd name="T16" fmla="*/ 2147483646 w 60"/>
              <a:gd name="T17" fmla="*/ 2147483646 h 306"/>
              <a:gd name="T18" fmla="*/ 2147483646 w 60"/>
              <a:gd name="T19" fmla="*/ 2147483646 h 306"/>
              <a:gd name="T20" fmla="*/ 2147483646 w 60"/>
              <a:gd name="T21" fmla="*/ 2147483646 h 306"/>
              <a:gd name="T22" fmla="*/ 0 w 60"/>
              <a:gd name="T23" fmla="*/ 2147483646 h 306"/>
              <a:gd name="T24" fmla="*/ 0 w 60"/>
              <a:gd name="T25" fmla="*/ 2147483646 h 306"/>
              <a:gd name="T26" fmla="*/ 2147483646 w 60"/>
              <a:gd name="T27" fmla="*/ 2147483646 h 306"/>
              <a:gd name="T28" fmla="*/ 2147483646 w 60"/>
              <a:gd name="T29" fmla="*/ 2147483646 h 306"/>
              <a:gd name="T30" fmla="*/ 2147483646 w 60"/>
              <a:gd name="T31" fmla="*/ 2147483646 h 306"/>
              <a:gd name="T32" fmla="*/ 2147483646 w 60"/>
              <a:gd name="T33" fmla="*/ 2147483646 h 306"/>
              <a:gd name="T34" fmla="*/ 2147483646 w 60"/>
              <a:gd name="T35" fmla="*/ 2147483646 h 306"/>
              <a:gd name="T36" fmla="*/ 2147483646 w 60"/>
              <a:gd name="T37" fmla="*/ 2147483646 h 306"/>
              <a:gd name="T38" fmla="*/ 2147483646 w 60"/>
              <a:gd name="T39" fmla="*/ 2147483646 h 306"/>
              <a:gd name="T40" fmla="*/ 2147483646 w 60"/>
              <a:gd name="T41" fmla="*/ 2147483646 h 306"/>
              <a:gd name="T42" fmla="*/ 2147483646 w 60"/>
              <a:gd name="T43" fmla="*/ 2147483646 h 306"/>
              <a:gd name="T44" fmla="*/ 2147483646 w 60"/>
              <a:gd name="T45" fmla="*/ 2147483646 h 306"/>
              <a:gd name="T46" fmla="*/ 2147483646 w 60"/>
              <a:gd name="T47" fmla="*/ 2147483646 h 306"/>
              <a:gd name="T48" fmla="*/ 2147483646 w 60"/>
              <a:gd name="T49" fmla="*/ 2147483646 h 306"/>
              <a:gd name="T50" fmla="*/ 2147483646 w 60"/>
              <a:gd name="T51" fmla="*/ 2147483646 h 306"/>
              <a:gd name="T52" fmla="*/ 2147483646 w 60"/>
              <a:gd name="T53" fmla="*/ 2147483646 h 306"/>
              <a:gd name="T54" fmla="*/ 0 w 60"/>
              <a:gd name="T55" fmla="*/ 2147483646 h 306"/>
              <a:gd name="T56" fmla="*/ 0 w 60"/>
              <a:gd name="T57" fmla="*/ 2147483646 h 306"/>
              <a:gd name="T58" fmla="*/ 2147483646 w 60"/>
              <a:gd name="T59" fmla="*/ 2147483646 h 306"/>
              <a:gd name="T60" fmla="*/ 2147483646 w 60"/>
              <a:gd name="T61" fmla="*/ 2147483646 h 306"/>
              <a:gd name="T62" fmla="*/ 2147483646 w 60"/>
              <a:gd name="T63" fmla="*/ 2147483646 h 306"/>
              <a:gd name="T64" fmla="*/ 2147483646 w 60"/>
              <a:gd name="T65" fmla="*/ 2147483646 h 306"/>
              <a:gd name="T66" fmla="*/ 2147483646 w 60"/>
              <a:gd name="T67" fmla="*/ 2147483646 h 306"/>
              <a:gd name="T68" fmla="*/ 2147483646 w 60"/>
              <a:gd name="T69" fmla="*/ 2147483646 h 306"/>
              <a:gd name="T70" fmla="*/ 2147483646 w 60"/>
              <a:gd name="T71" fmla="*/ 2147483646 h 306"/>
              <a:gd name="T72" fmla="*/ 2147483646 w 60"/>
              <a:gd name="T73" fmla="*/ 2147483646 h 306"/>
              <a:gd name="T74" fmla="*/ 2147483646 w 60"/>
              <a:gd name="T75" fmla="*/ 2147483646 h 306"/>
              <a:gd name="T76" fmla="*/ 2147483646 w 60"/>
              <a:gd name="T77" fmla="*/ 2147483646 h 306"/>
              <a:gd name="T78" fmla="*/ 2147483646 w 60"/>
              <a:gd name="T79" fmla="*/ 2147483646 h 306"/>
              <a:gd name="T80" fmla="*/ 2147483646 w 60"/>
              <a:gd name="T81" fmla="*/ 2147483646 h 306"/>
              <a:gd name="T82" fmla="*/ 2147483646 w 60"/>
              <a:gd name="T83" fmla="*/ 2147483646 h 306"/>
              <a:gd name="T84" fmla="*/ 2147483646 w 60"/>
              <a:gd name="T85" fmla="*/ 2147483646 h 306"/>
              <a:gd name="T86" fmla="*/ 0 w 60"/>
              <a:gd name="T87" fmla="*/ 2147483646 h 306"/>
              <a:gd name="T88" fmla="*/ 0 w 60"/>
              <a:gd name="T89" fmla="*/ 2147483646 h 306"/>
              <a:gd name="T90" fmla="*/ 2147483646 w 60"/>
              <a:gd name="T91" fmla="*/ 2147483646 h 306"/>
              <a:gd name="T92" fmla="*/ 2147483646 w 60"/>
              <a:gd name="T93" fmla="*/ 2147483646 h 306"/>
              <a:gd name="T94" fmla="*/ 2147483646 w 60"/>
              <a:gd name="T95" fmla="*/ 2147483646 h 30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0"/>
              <a:gd name="T145" fmla="*/ 0 h 306"/>
              <a:gd name="T146" fmla="*/ 60 w 60"/>
              <a:gd name="T147" fmla="*/ 306 h 30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0" h="306">
                <a:moveTo>
                  <a:pt x="30" y="306"/>
                </a:moveTo>
                <a:lnTo>
                  <a:pt x="37" y="302"/>
                </a:lnTo>
                <a:lnTo>
                  <a:pt x="43" y="298"/>
                </a:lnTo>
                <a:lnTo>
                  <a:pt x="48" y="295"/>
                </a:lnTo>
                <a:lnTo>
                  <a:pt x="53" y="292"/>
                </a:lnTo>
                <a:lnTo>
                  <a:pt x="56" y="289"/>
                </a:lnTo>
                <a:lnTo>
                  <a:pt x="58" y="286"/>
                </a:lnTo>
                <a:lnTo>
                  <a:pt x="60" y="283"/>
                </a:lnTo>
                <a:lnTo>
                  <a:pt x="60" y="281"/>
                </a:lnTo>
                <a:lnTo>
                  <a:pt x="60" y="278"/>
                </a:lnTo>
                <a:lnTo>
                  <a:pt x="58" y="275"/>
                </a:lnTo>
                <a:lnTo>
                  <a:pt x="56" y="273"/>
                </a:lnTo>
                <a:lnTo>
                  <a:pt x="53" y="270"/>
                </a:lnTo>
                <a:lnTo>
                  <a:pt x="48" y="267"/>
                </a:lnTo>
                <a:lnTo>
                  <a:pt x="43" y="263"/>
                </a:lnTo>
                <a:lnTo>
                  <a:pt x="37" y="259"/>
                </a:lnTo>
                <a:lnTo>
                  <a:pt x="30" y="255"/>
                </a:lnTo>
                <a:lnTo>
                  <a:pt x="23" y="251"/>
                </a:lnTo>
                <a:lnTo>
                  <a:pt x="17" y="247"/>
                </a:lnTo>
                <a:lnTo>
                  <a:pt x="12" y="244"/>
                </a:lnTo>
                <a:lnTo>
                  <a:pt x="8" y="241"/>
                </a:lnTo>
                <a:lnTo>
                  <a:pt x="4" y="238"/>
                </a:lnTo>
                <a:lnTo>
                  <a:pt x="2" y="235"/>
                </a:lnTo>
                <a:lnTo>
                  <a:pt x="0" y="232"/>
                </a:lnTo>
                <a:lnTo>
                  <a:pt x="0" y="230"/>
                </a:lnTo>
                <a:lnTo>
                  <a:pt x="0" y="227"/>
                </a:lnTo>
                <a:lnTo>
                  <a:pt x="2" y="224"/>
                </a:lnTo>
                <a:lnTo>
                  <a:pt x="4" y="222"/>
                </a:lnTo>
                <a:lnTo>
                  <a:pt x="8" y="219"/>
                </a:lnTo>
                <a:lnTo>
                  <a:pt x="12" y="215"/>
                </a:lnTo>
                <a:lnTo>
                  <a:pt x="17" y="212"/>
                </a:lnTo>
                <a:lnTo>
                  <a:pt x="23" y="208"/>
                </a:lnTo>
                <a:lnTo>
                  <a:pt x="30" y="204"/>
                </a:lnTo>
                <a:lnTo>
                  <a:pt x="37" y="200"/>
                </a:lnTo>
                <a:lnTo>
                  <a:pt x="43" y="196"/>
                </a:lnTo>
                <a:lnTo>
                  <a:pt x="48" y="193"/>
                </a:lnTo>
                <a:lnTo>
                  <a:pt x="53" y="190"/>
                </a:lnTo>
                <a:lnTo>
                  <a:pt x="56" y="187"/>
                </a:lnTo>
                <a:lnTo>
                  <a:pt x="58" y="184"/>
                </a:lnTo>
                <a:lnTo>
                  <a:pt x="60" y="181"/>
                </a:lnTo>
                <a:lnTo>
                  <a:pt x="60" y="179"/>
                </a:lnTo>
                <a:lnTo>
                  <a:pt x="60" y="176"/>
                </a:lnTo>
                <a:lnTo>
                  <a:pt x="58" y="173"/>
                </a:lnTo>
                <a:lnTo>
                  <a:pt x="56" y="170"/>
                </a:lnTo>
                <a:lnTo>
                  <a:pt x="53" y="167"/>
                </a:lnTo>
                <a:lnTo>
                  <a:pt x="48" y="164"/>
                </a:lnTo>
                <a:lnTo>
                  <a:pt x="43" y="161"/>
                </a:lnTo>
                <a:lnTo>
                  <a:pt x="37" y="157"/>
                </a:lnTo>
                <a:lnTo>
                  <a:pt x="30" y="153"/>
                </a:lnTo>
                <a:lnTo>
                  <a:pt x="23" y="149"/>
                </a:lnTo>
                <a:lnTo>
                  <a:pt x="17" y="145"/>
                </a:lnTo>
                <a:lnTo>
                  <a:pt x="12" y="142"/>
                </a:lnTo>
                <a:lnTo>
                  <a:pt x="8" y="139"/>
                </a:lnTo>
                <a:lnTo>
                  <a:pt x="4" y="136"/>
                </a:lnTo>
                <a:lnTo>
                  <a:pt x="2" y="133"/>
                </a:lnTo>
                <a:lnTo>
                  <a:pt x="0" y="130"/>
                </a:lnTo>
                <a:lnTo>
                  <a:pt x="0" y="127"/>
                </a:lnTo>
                <a:lnTo>
                  <a:pt x="0" y="125"/>
                </a:lnTo>
                <a:lnTo>
                  <a:pt x="2" y="122"/>
                </a:lnTo>
                <a:lnTo>
                  <a:pt x="4" y="119"/>
                </a:lnTo>
                <a:lnTo>
                  <a:pt x="8" y="116"/>
                </a:lnTo>
                <a:lnTo>
                  <a:pt x="12" y="113"/>
                </a:lnTo>
                <a:lnTo>
                  <a:pt x="17" y="110"/>
                </a:lnTo>
                <a:lnTo>
                  <a:pt x="23" y="106"/>
                </a:lnTo>
                <a:lnTo>
                  <a:pt x="30" y="102"/>
                </a:lnTo>
                <a:lnTo>
                  <a:pt x="37" y="98"/>
                </a:lnTo>
                <a:lnTo>
                  <a:pt x="43" y="94"/>
                </a:lnTo>
                <a:lnTo>
                  <a:pt x="48" y="91"/>
                </a:lnTo>
                <a:lnTo>
                  <a:pt x="53" y="87"/>
                </a:lnTo>
                <a:lnTo>
                  <a:pt x="56" y="84"/>
                </a:lnTo>
                <a:lnTo>
                  <a:pt x="58" y="82"/>
                </a:lnTo>
                <a:lnTo>
                  <a:pt x="60" y="79"/>
                </a:lnTo>
                <a:lnTo>
                  <a:pt x="60" y="76"/>
                </a:lnTo>
                <a:lnTo>
                  <a:pt x="60" y="74"/>
                </a:lnTo>
                <a:lnTo>
                  <a:pt x="58" y="71"/>
                </a:lnTo>
                <a:lnTo>
                  <a:pt x="56" y="68"/>
                </a:lnTo>
                <a:lnTo>
                  <a:pt x="53" y="65"/>
                </a:lnTo>
                <a:lnTo>
                  <a:pt x="48" y="62"/>
                </a:lnTo>
                <a:lnTo>
                  <a:pt x="43" y="59"/>
                </a:lnTo>
                <a:lnTo>
                  <a:pt x="37" y="55"/>
                </a:lnTo>
                <a:lnTo>
                  <a:pt x="30" y="51"/>
                </a:lnTo>
                <a:lnTo>
                  <a:pt x="23" y="47"/>
                </a:lnTo>
                <a:lnTo>
                  <a:pt x="17" y="43"/>
                </a:lnTo>
                <a:lnTo>
                  <a:pt x="12" y="39"/>
                </a:lnTo>
                <a:lnTo>
                  <a:pt x="8" y="36"/>
                </a:lnTo>
                <a:lnTo>
                  <a:pt x="4" y="33"/>
                </a:lnTo>
                <a:lnTo>
                  <a:pt x="2" y="31"/>
                </a:lnTo>
                <a:lnTo>
                  <a:pt x="0" y="28"/>
                </a:lnTo>
                <a:lnTo>
                  <a:pt x="0" y="25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8" y="14"/>
                </a:lnTo>
                <a:lnTo>
                  <a:pt x="12" y="11"/>
                </a:lnTo>
                <a:lnTo>
                  <a:pt x="17" y="8"/>
                </a:lnTo>
                <a:lnTo>
                  <a:pt x="23" y="4"/>
                </a:lnTo>
                <a:lnTo>
                  <a:pt x="3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Freeform 203">
            <a:extLst>
              <a:ext uri="{FF2B5EF4-FFF2-40B4-BE49-F238E27FC236}">
                <a16:creationId xmlns:a16="http://schemas.microsoft.com/office/drawing/2014/main" id="{9D9C9D0A-9F7F-41BE-920D-3170B3A67D70}"/>
              </a:ext>
            </a:extLst>
          </p:cNvPr>
          <p:cNvSpPr>
            <a:spLocks/>
          </p:cNvSpPr>
          <p:nvPr/>
        </p:nvSpPr>
        <p:spPr bwMode="auto">
          <a:xfrm>
            <a:off x="2676525" y="2333625"/>
            <a:ext cx="981075" cy="92075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7" name="Freeform 203">
            <a:extLst>
              <a:ext uri="{FF2B5EF4-FFF2-40B4-BE49-F238E27FC236}">
                <a16:creationId xmlns:a16="http://schemas.microsoft.com/office/drawing/2014/main" id="{A96D5199-0C64-4982-BF02-7441C920F801}"/>
              </a:ext>
            </a:extLst>
          </p:cNvPr>
          <p:cNvSpPr>
            <a:spLocks/>
          </p:cNvSpPr>
          <p:nvPr/>
        </p:nvSpPr>
        <p:spPr bwMode="auto">
          <a:xfrm>
            <a:off x="3657600" y="2333625"/>
            <a:ext cx="979488" cy="92075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8" name="Freeform 203">
            <a:extLst>
              <a:ext uri="{FF2B5EF4-FFF2-40B4-BE49-F238E27FC236}">
                <a16:creationId xmlns:a16="http://schemas.microsoft.com/office/drawing/2014/main" id="{B9EDD166-E7D3-4356-A921-42F6EE1A3BC5}"/>
              </a:ext>
            </a:extLst>
          </p:cNvPr>
          <p:cNvSpPr>
            <a:spLocks/>
          </p:cNvSpPr>
          <p:nvPr/>
        </p:nvSpPr>
        <p:spPr bwMode="auto">
          <a:xfrm>
            <a:off x="4638675" y="2341563"/>
            <a:ext cx="1004888" cy="92075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489" name="Group 10">
            <a:extLst>
              <a:ext uri="{FF2B5EF4-FFF2-40B4-BE49-F238E27FC236}">
                <a16:creationId xmlns:a16="http://schemas.microsoft.com/office/drawing/2014/main" id="{E0687B85-DAF3-411E-8C26-DEE1093F1D79}"/>
              </a:ext>
            </a:extLst>
          </p:cNvPr>
          <p:cNvGrpSpPr>
            <a:grpSpLocks/>
          </p:cNvGrpSpPr>
          <p:nvPr/>
        </p:nvGrpSpPr>
        <p:grpSpPr bwMode="auto">
          <a:xfrm>
            <a:off x="2684463" y="3756025"/>
            <a:ext cx="3355975" cy="276225"/>
            <a:chOff x="2684463" y="4444421"/>
            <a:chExt cx="3355277" cy="276804"/>
          </a:xfrm>
        </p:grpSpPr>
        <p:sp>
          <p:nvSpPr>
            <p:cNvPr id="19529" name="Freeform 202">
              <a:extLst>
                <a:ext uri="{FF2B5EF4-FFF2-40B4-BE49-F238E27FC236}">
                  <a16:creationId xmlns:a16="http://schemas.microsoft.com/office/drawing/2014/main" id="{E5DB6E2B-DBC7-4F58-8C30-C5AF2681B7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463" y="4503167"/>
              <a:ext cx="65877" cy="218058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0" name="Freeform 203">
              <a:extLst>
                <a:ext uri="{FF2B5EF4-FFF2-40B4-BE49-F238E27FC236}">
                  <a16:creationId xmlns:a16="http://schemas.microsoft.com/office/drawing/2014/main" id="{760F70C1-CB65-43E5-AF90-A4B0197DA7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8539" y="4452480"/>
              <a:ext cx="985657" cy="84095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1" name="Freeform 203">
              <a:extLst>
                <a:ext uri="{FF2B5EF4-FFF2-40B4-BE49-F238E27FC236}">
                  <a16:creationId xmlns:a16="http://schemas.microsoft.com/office/drawing/2014/main" id="{35B48CD4-C209-4CAA-8751-B183F5909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4196" y="4452480"/>
              <a:ext cx="985657" cy="84095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2" name="Freeform 203">
              <a:extLst>
                <a:ext uri="{FF2B5EF4-FFF2-40B4-BE49-F238E27FC236}">
                  <a16:creationId xmlns:a16="http://schemas.microsoft.com/office/drawing/2014/main" id="{D26EDAC7-8736-4587-8148-688F014BD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2422" y="4458991"/>
              <a:ext cx="1010480" cy="84095"/>
            </a:xfrm>
            <a:custGeom>
              <a:avLst/>
              <a:gdLst>
                <a:gd name="T0" fmla="*/ 2147483646 w 893"/>
                <a:gd name="T1" fmla="*/ 2147483646 h 60"/>
                <a:gd name="T2" fmla="*/ 2147483646 w 893"/>
                <a:gd name="T3" fmla="*/ 2147483646 h 60"/>
                <a:gd name="T4" fmla="*/ 2147483646 w 893"/>
                <a:gd name="T5" fmla="*/ 2147483646 h 60"/>
                <a:gd name="T6" fmla="*/ 2147483646 w 893"/>
                <a:gd name="T7" fmla="*/ 2147483646 h 60"/>
                <a:gd name="T8" fmla="*/ 2147483646 w 893"/>
                <a:gd name="T9" fmla="*/ 0 h 60"/>
                <a:gd name="T10" fmla="*/ 2147483646 w 893"/>
                <a:gd name="T11" fmla="*/ 2147483646 h 60"/>
                <a:gd name="T12" fmla="*/ 2147483646 w 893"/>
                <a:gd name="T13" fmla="*/ 2147483646 h 60"/>
                <a:gd name="T14" fmla="*/ 2147483646 w 893"/>
                <a:gd name="T15" fmla="*/ 2147483646 h 60"/>
                <a:gd name="T16" fmla="*/ 2147483646 w 893"/>
                <a:gd name="T17" fmla="*/ 2147483646 h 60"/>
                <a:gd name="T18" fmla="*/ 2147483646 w 893"/>
                <a:gd name="T19" fmla="*/ 2147483646 h 60"/>
                <a:gd name="T20" fmla="*/ 2147483646 w 893"/>
                <a:gd name="T21" fmla="*/ 2147483646 h 60"/>
                <a:gd name="T22" fmla="*/ 2147483646 w 893"/>
                <a:gd name="T23" fmla="*/ 2147483646 h 60"/>
                <a:gd name="T24" fmla="*/ 2147483646 w 893"/>
                <a:gd name="T25" fmla="*/ 2147483646 h 60"/>
                <a:gd name="T26" fmla="*/ 2147483646 w 893"/>
                <a:gd name="T27" fmla="*/ 2147483646 h 60"/>
                <a:gd name="T28" fmla="*/ 2147483646 w 893"/>
                <a:gd name="T29" fmla="*/ 2147483646 h 60"/>
                <a:gd name="T30" fmla="*/ 2147483646 w 893"/>
                <a:gd name="T31" fmla="*/ 2147483646 h 60"/>
                <a:gd name="T32" fmla="*/ 2147483646 w 893"/>
                <a:gd name="T33" fmla="*/ 2147483646 h 60"/>
                <a:gd name="T34" fmla="*/ 2147483646 w 893"/>
                <a:gd name="T35" fmla="*/ 0 h 60"/>
                <a:gd name="T36" fmla="*/ 2147483646 w 893"/>
                <a:gd name="T37" fmla="*/ 2147483646 h 60"/>
                <a:gd name="T38" fmla="*/ 2147483646 w 893"/>
                <a:gd name="T39" fmla="*/ 2147483646 h 60"/>
                <a:gd name="T40" fmla="*/ 2147483646 w 893"/>
                <a:gd name="T41" fmla="*/ 2147483646 h 60"/>
                <a:gd name="T42" fmla="*/ 2147483646 w 893"/>
                <a:gd name="T43" fmla="*/ 2147483646 h 60"/>
                <a:gd name="T44" fmla="*/ 2147483646 w 893"/>
                <a:gd name="T45" fmla="*/ 2147483646 h 60"/>
                <a:gd name="T46" fmla="*/ 2147483646 w 893"/>
                <a:gd name="T47" fmla="*/ 0 h 60"/>
                <a:gd name="T48" fmla="*/ 2147483646 w 893"/>
                <a:gd name="T49" fmla="*/ 2147483646 h 60"/>
                <a:gd name="T50" fmla="*/ 2147483646 w 893"/>
                <a:gd name="T51" fmla="*/ 2147483646 h 60"/>
                <a:gd name="T52" fmla="*/ 2147483646 w 893"/>
                <a:gd name="T53" fmla="*/ 2147483646 h 60"/>
                <a:gd name="T54" fmla="*/ 2147483646 w 893"/>
                <a:gd name="T55" fmla="*/ 2147483646 h 60"/>
                <a:gd name="T56" fmla="*/ 2147483646 w 893"/>
                <a:gd name="T57" fmla="*/ 2147483646 h 60"/>
                <a:gd name="T58" fmla="*/ 2147483646 w 893"/>
                <a:gd name="T59" fmla="*/ 2147483646 h 60"/>
                <a:gd name="T60" fmla="*/ 2147483646 w 893"/>
                <a:gd name="T61" fmla="*/ 2147483646 h 60"/>
                <a:gd name="T62" fmla="*/ 2147483646 w 893"/>
                <a:gd name="T63" fmla="*/ 2147483646 h 60"/>
                <a:gd name="T64" fmla="*/ 2147483646 w 893"/>
                <a:gd name="T65" fmla="*/ 2147483646 h 60"/>
                <a:gd name="T66" fmla="*/ 2147483646 w 893"/>
                <a:gd name="T67" fmla="*/ 2147483646 h 60"/>
                <a:gd name="T68" fmla="*/ 2147483646 w 893"/>
                <a:gd name="T69" fmla="*/ 2147483646 h 60"/>
                <a:gd name="T70" fmla="*/ 2147483646 w 893"/>
                <a:gd name="T71" fmla="*/ 2147483646 h 60"/>
                <a:gd name="T72" fmla="*/ 2147483646 w 893"/>
                <a:gd name="T73" fmla="*/ 0 h 60"/>
                <a:gd name="T74" fmla="*/ 2147483646 w 893"/>
                <a:gd name="T75" fmla="*/ 2147483646 h 60"/>
                <a:gd name="T76" fmla="*/ 2147483646 w 893"/>
                <a:gd name="T77" fmla="*/ 2147483646 h 60"/>
                <a:gd name="T78" fmla="*/ 2147483646 w 893"/>
                <a:gd name="T79" fmla="*/ 2147483646 h 60"/>
                <a:gd name="T80" fmla="*/ 2147483646 w 893"/>
                <a:gd name="T81" fmla="*/ 2147483646 h 60"/>
                <a:gd name="T82" fmla="*/ 2147483646 w 893"/>
                <a:gd name="T83" fmla="*/ 2147483646 h 60"/>
                <a:gd name="T84" fmla="*/ 2147483646 w 893"/>
                <a:gd name="T85" fmla="*/ 2147483646 h 60"/>
                <a:gd name="T86" fmla="*/ 2147483646 w 893"/>
                <a:gd name="T87" fmla="*/ 2147483646 h 60"/>
                <a:gd name="T88" fmla="*/ 2147483646 w 893"/>
                <a:gd name="T89" fmla="*/ 2147483646 h 60"/>
                <a:gd name="T90" fmla="*/ 2147483646 w 893"/>
                <a:gd name="T91" fmla="*/ 2147483646 h 60"/>
                <a:gd name="T92" fmla="*/ 2147483646 w 893"/>
                <a:gd name="T93" fmla="*/ 2147483646 h 60"/>
                <a:gd name="T94" fmla="*/ 2147483646 w 893"/>
                <a:gd name="T95" fmla="*/ 2147483646 h 60"/>
                <a:gd name="T96" fmla="*/ 2147483646 w 893"/>
                <a:gd name="T97" fmla="*/ 2147483646 h 60"/>
                <a:gd name="T98" fmla="*/ 2147483646 w 893"/>
                <a:gd name="T99" fmla="*/ 0 h 60"/>
                <a:gd name="T100" fmla="*/ 2147483646 w 893"/>
                <a:gd name="T101" fmla="*/ 2147483646 h 60"/>
                <a:gd name="T102" fmla="*/ 2147483646 w 893"/>
                <a:gd name="T103" fmla="*/ 2147483646 h 60"/>
                <a:gd name="T104" fmla="*/ 2147483646 w 893"/>
                <a:gd name="T105" fmla="*/ 2147483646 h 60"/>
                <a:gd name="T106" fmla="*/ 2147483646 w 893"/>
                <a:gd name="T107" fmla="*/ 2147483646 h 60"/>
                <a:gd name="T108" fmla="*/ 2147483646 w 893"/>
                <a:gd name="T109" fmla="*/ 2147483646 h 60"/>
                <a:gd name="T110" fmla="*/ 2147483646 w 893"/>
                <a:gd name="T111" fmla="*/ 0 h 60"/>
                <a:gd name="T112" fmla="*/ 2147483646 w 893"/>
                <a:gd name="T113" fmla="*/ 2147483646 h 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3"/>
                <a:gd name="T172" fmla="*/ 0 h 60"/>
                <a:gd name="T173" fmla="*/ 893 w 893"/>
                <a:gd name="T174" fmla="*/ 60 h 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3" h="60">
                  <a:moveTo>
                    <a:pt x="0" y="30"/>
                  </a:moveTo>
                  <a:lnTo>
                    <a:pt x="4" y="37"/>
                  </a:lnTo>
                  <a:lnTo>
                    <a:pt x="8" y="43"/>
                  </a:lnTo>
                  <a:lnTo>
                    <a:pt x="11" y="48"/>
                  </a:lnTo>
                  <a:lnTo>
                    <a:pt x="14" y="52"/>
                  </a:lnTo>
                  <a:lnTo>
                    <a:pt x="17" y="55"/>
                  </a:lnTo>
                  <a:lnTo>
                    <a:pt x="20" y="58"/>
                  </a:lnTo>
                  <a:lnTo>
                    <a:pt x="22" y="59"/>
                  </a:lnTo>
                  <a:lnTo>
                    <a:pt x="25" y="60"/>
                  </a:lnTo>
                  <a:lnTo>
                    <a:pt x="27" y="59"/>
                  </a:lnTo>
                  <a:lnTo>
                    <a:pt x="30" y="58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2" y="43"/>
                  </a:lnTo>
                  <a:lnTo>
                    <a:pt x="46" y="37"/>
                  </a:lnTo>
                  <a:lnTo>
                    <a:pt x="50" y="30"/>
                  </a:lnTo>
                  <a:lnTo>
                    <a:pt x="54" y="23"/>
                  </a:lnTo>
                  <a:lnTo>
                    <a:pt x="57" y="17"/>
                  </a:lnTo>
                  <a:lnTo>
                    <a:pt x="61" y="11"/>
                  </a:lnTo>
                  <a:lnTo>
                    <a:pt x="64" y="7"/>
                  </a:lnTo>
                  <a:lnTo>
                    <a:pt x="67" y="4"/>
                  </a:lnTo>
                  <a:lnTo>
                    <a:pt x="69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2"/>
                  </a:lnTo>
                  <a:lnTo>
                    <a:pt x="82" y="4"/>
                  </a:lnTo>
                  <a:lnTo>
                    <a:pt x="85" y="7"/>
                  </a:lnTo>
                  <a:lnTo>
                    <a:pt x="88" y="11"/>
                  </a:lnTo>
                  <a:lnTo>
                    <a:pt x="92" y="17"/>
                  </a:lnTo>
                  <a:lnTo>
                    <a:pt x="95" y="23"/>
                  </a:lnTo>
                  <a:lnTo>
                    <a:pt x="99" y="30"/>
                  </a:lnTo>
                  <a:lnTo>
                    <a:pt x="103" y="37"/>
                  </a:lnTo>
                  <a:lnTo>
                    <a:pt x="107" y="43"/>
                  </a:lnTo>
                  <a:lnTo>
                    <a:pt x="110" y="48"/>
                  </a:lnTo>
                  <a:lnTo>
                    <a:pt x="113" y="52"/>
                  </a:lnTo>
                  <a:lnTo>
                    <a:pt x="116" y="55"/>
                  </a:lnTo>
                  <a:lnTo>
                    <a:pt x="119" y="58"/>
                  </a:lnTo>
                  <a:lnTo>
                    <a:pt x="122" y="59"/>
                  </a:lnTo>
                  <a:lnTo>
                    <a:pt x="124" y="60"/>
                  </a:lnTo>
                  <a:lnTo>
                    <a:pt x="127" y="59"/>
                  </a:lnTo>
                  <a:lnTo>
                    <a:pt x="129" y="58"/>
                  </a:lnTo>
                  <a:lnTo>
                    <a:pt x="132" y="55"/>
                  </a:lnTo>
                  <a:lnTo>
                    <a:pt x="135" y="52"/>
                  </a:lnTo>
                  <a:lnTo>
                    <a:pt x="138" y="48"/>
                  </a:lnTo>
                  <a:lnTo>
                    <a:pt x="141" y="43"/>
                  </a:lnTo>
                  <a:lnTo>
                    <a:pt x="145" y="37"/>
                  </a:lnTo>
                  <a:lnTo>
                    <a:pt x="149" y="30"/>
                  </a:lnTo>
                  <a:lnTo>
                    <a:pt x="153" y="23"/>
                  </a:lnTo>
                  <a:lnTo>
                    <a:pt x="157" y="17"/>
                  </a:lnTo>
                  <a:lnTo>
                    <a:pt x="160" y="11"/>
                  </a:lnTo>
                  <a:lnTo>
                    <a:pt x="163" y="7"/>
                  </a:lnTo>
                  <a:lnTo>
                    <a:pt x="166" y="4"/>
                  </a:lnTo>
                  <a:lnTo>
                    <a:pt x="169" y="2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9" y="2"/>
                  </a:lnTo>
                  <a:lnTo>
                    <a:pt x="182" y="4"/>
                  </a:lnTo>
                  <a:lnTo>
                    <a:pt x="184" y="7"/>
                  </a:lnTo>
                  <a:lnTo>
                    <a:pt x="188" y="11"/>
                  </a:lnTo>
                  <a:lnTo>
                    <a:pt x="191" y="17"/>
                  </a:lnTo>
                  <a:lnTo>
                    <a:pt x="195" y="23"/>
                  </a:lnTo>
                  <a:lnTo>
                    <a:pt x="199" y="30"/>
                  </a:lnTo>
                  <a:lnTo>
                    <a:pt x="203" y="37"/>
                  </a:lnTo>
                  <a:lnTo>
                    <a:pt x="206" y="43"/>
                  </a:lnTo>
                  <a:lnTo>
                    <a:pt x="209" y="48"/>
                  </a:lnTo>
                  <a:lnTo>
                    <a:pt x="213" y="52"/>
                  </a:lnTo>
                  <a:lnTo>
                    <a:pt x="215" y="55"/>
                  </a:lnTo>
                  <a:lnTo>
                    <a:pt x="218" y="58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59"/>
                  </a:lnTo>
                  <a:lnTo>
                    <a:pt x="229" y="58"/>
                  </a:lnTo>
                  <a:lnTo>
                    <a:pt x="231" y="55"/>
                  </a:lnTo>
                  <a:lnTo>
                    <a:pt x="234" y="52"/>
                  </a:lnTo>
                  <a:lnTo>
                    <a:pt x="237" y="48"/>
                  </a:lnTo>
                  <a:lnTo>
                    <a:pt x="241" y="43"/>
                  </a:lnTo>
                  <a:lnTo>
                    <a:pt x="244" y="37"/>
                  </a:lnTo>
                  <a:lnTo>
                    <a:pt x="248" y="30"/>
                  </a:lnTo>
                  <a:lnTo>
                    <a:pt x="252" y="23"/>
                  </a:lnTo>
                  <a:lnTo>
                    <a:pt x="256" y="17"/>
                  </a:lnTo>
                  <a:lnTo>
                    <a:pt x="259" y="11"/>
                  </a:lnTo>
                  <a:lnTo>
                    <a:pt x="262" y="7"/>
                  </a:lnTo>
                  <a:lnTo>
                    <a:pt x="265" y="4"/>
                  </a:lnTo>
                  <a:lnTo>
                    <a:pt x="268" y="2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8" y="2"/>
                  </a:lnTo>
                  <a:lnTo>
                    <a:pt x="281" y="4"/>
                  </a:lnTo>
                  <a:lnTo>
                    <a:pt x="284" y="7"/>
                  </a:lnTo>
                  <a:lnTo>
                    <a:pt x="287" y="11"/>
                  </a:lnTo>
                  <a:lnTo>
                    <a:pt x="290" y="17"/>
                  </a:lnTo>
                  <a:lnTo>
                    <a:pt x="294" y="23"/>
                  </a:lnTo>
                  <a:lnTo>
                    <a:pt x="298" y="30"/>
                  </a:lnTo>
                  <a:lnTo>
                    <a:pt x="302" y="37"/>
                  </a:lnTo>
                  <a:lnTo>
                    <a:pt x="305" y="43"/>
                  </a:lnTo>
                  <a:lnTo>
                    <a:pt x="309" y="48"/>
                  </a:lnTo>
                  <a:lnTo>
                    <a:pt x="312" y="52"/>
                  </a:lnTo>
                  <a:lnTo>
                    <a:pt x="315" y="55"/>
                  </a:lnTo>
                  <a:lnTo>
                    <a:pt x="317" y="58"/>
                  </a:lnTo>
                  <a:lnTo>
                    <a:pt x="320" y="59"/>
                  </a:lnTo>
                  <a:lnTo>
                    <a:pt x="323" y="60"/>
                  </a:lnTo>
                  <a:lnTo>
                    <a:pt x="325" y="59"/>
                  </a:lnTo>
                  <a:lnTo>
                    <a:pt x="328" y="58"/>
                  </a:lnTo>
                  <a:lnTo>
                    <a:pt x="330" y="55"/>
                  </a:lnTo>
                  <a:lnTo>
                    <a:pt x="333" y="52"/>
                  </a:lnTo>
                  <a:lnTo>
                    <a:pt x="336" y="48"/>
                  </a:lnTo>
                  <a:lnTo>
                    <a:pt x="340" y="43"/>
                  </a:lnTo>
                  <a:lnTo>
                    <a:pt x="343" y="37"/>
                  </a:lnTo>
                  <a:lnTo>
                    <a:pt x="347" y="30"/>
                  </a:lnTo>
                  <a:lnTo>
                    <a:pt x="351" y="23"/>
                  </a:lnTo>
                  <a:lnTo>
                    <a:pt x="355" y="17"/>
                  </a:lnTo>
                  <a:lnTo>
                    <a:pt x="358" y="11"/>
                  </a:lnTo>
                  <a:lnTo>
                    <a:pt x="361" y="7"/>
                  </a:lnTo>
                  <a:lnTo>
                    <a:pt x="364" y="4"/>
                  </a:lnTo>
                  <a:lnTo>
                    <a:pt x="367" y="2"/>
                  </a:lnTo>
                  <a:lnTo>
                    <a:pt x="370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7" y="2"/>
                  </a:lnTo>
                  <a:lnTo>
                    <a:pt x="380" y="4"/>
                  </a:lnTo>
                  <a:lnTo>
                    <a:pt x="383" y="7"/>
                  </a:lnTo>
                  <a:lnTo>
                    <a:pt x="386" y="11"/>
                  </a:lnTo>
                  <a:lnTo>
                    <a:pt x="389" y="17"/>
                  </a:lnTo>
                  <a:lnTo>
                    <a:pt x="393" y="23"/>
                  </a:lnTo>
                  <a:lnTo>
                    <a:pt x="397" y="30"/>
                  </a:lnTo>
                  <a:lnTo>
                    <a:pt x="401" y="37"/>
                  </a:lnTo>
                  <a:lnTo>
                    <a:pt x="405" y="43"/>
                  </a:lnTo>
                  <a:lnTo>
                    <a:pt x="408" y="48"/>
                  </a:lnTo>
                  <a:lnTo>
                    <a:pt x="411" y="52"/>
                  </a:lnTo>
                  <a:lnTo>
                    <a:pt x="414" y="55"/>
                  </a:lnTo>
                  <a:lnTo>
                    <a:pt x="417" y="58"/>
                  </a:lnTo>
                  <a:lnTo>
                    <a:pt x="419" y="59"/>
                  </a:lnTo>
                  <a:lnTo>
                    <a:pt x="422" y="60"/>
                  </a:lnTo>
                  <a:lnTo>
                    <a:pt x="424" y="59"/>
                  </a:lnTo>
                  <a:lnTo>
                    <a:pt x="427" y="58"/>
                  </a:lnTo>
                  <a:lnTo>
                    <a:pt x="430" y="55"/>
                  </a:lnTo>
                  <a:lnTo>
                    <a:pt x="433" y="52"/>
                  </a:lnTo>
                  <a:lnTo>
                    <a:pt x="436" y="48"/>
                  </a:lnTo>
                  <a:lnTo>
                    <a:pt x="439" y="43"/>
                  </a:lnTo>
                  <a:lnTo>
                    <a:pt x="443" y="37"/>
                  </a:lnTo>
                  <a:lnTo>
                    <a:pt x="447" y="30"/>
                  </a:lnTo>
                  <a:lnTo>
                    <a:pt x="451" y="23"/>
                  </a:lnTo>
                  <a:lnTo>
                    <a:pt x="454" y="17"/>
                  </a:lnTo>
                  <a:lnTo>
                    <a:pt x="458" y="11"/>
                  </a:lnTo>
                  <a:lnTo>
                    <a:pt x="461" y="7"/>
                  </a:lnTo>
                  <a:lnTo>
                    <a:pt x="464" y="4"/>
                  </a:lnTo>
                  <a:lnTo>
                    <a:pt x="466" y="2"/>
                  </a:lnTo>
                  <a:lnTo>
                    <a:pt x="469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2"/>
                  </a:lnTo>
                  <a:lnTo>
                    <a:pt x="479" y="4"/>
                  </a:lnTo>
                  <a:lnTo>
                    <a:pt x="482" y="7"/>
                  </a:lnTo>
                  <a:lnTo>
                    <a:pt x="485" y="11"/>
                  </a:lnTo>
                  <a:lnTo>
                    <a:pt x="489" y="17"/>
                  </a:lnTo>
                  <a:lnTo>
                    <a:pt x="492" y="23"/>
                  </a:lnTo>
                  <a:lnTo>
                    <a:pt x="496" y="30"/>
                  </a:lnTo>
                  <a:lnTo>
                    <a:pt x="500" y="37"/>
                  </a:lnTo>
                  <a:lnTo>
                    <a:pt x="504" y="43"/>
                  </a:lnTo>
                  <a:lnTo>
                    <a:pt x="507" y="48"/>
                  </a:lnTo>
                  <a:lnTo>
                    <a:pt x="510" y="52"/>
                  </a:lnTo>
                  <a:lnTo>
                    <a:pt x="513" y="55"/>
                  </a:lnTo>
                  <a:lnTo>
                    <a:pt x="516" y="58"/>
                  </a:lnTo>
                  <a:lnTo>
                    <a:pt x="519" y="59"/>
                  </a:lnTo>
                  <a:lnTo>
                    <a:pt x="521" y="60"/>
                  </a:lnTo>
                  <a:lnTo>
                    <a:pt x="524" y="59"/>
                  </a:lnTo>
                  <a:lnTo>
                    <a:pt x="526" y="58"/>
                  </a:lnTo>
                  <a:lnTo>
                    <a:pt x="529" y="55"/>
                  </a:lnTo>
                  <a:lnTo>
                    <a:pt x="532" y="52"/>
                  </a:lnTo>
                  <a:lnTo>
                    <a:pt x="535" y="48"/>
                  </a:lnTo>
                  <a:lnTo>
                    <a:pt x="538" y="43"/>
                  </a:lnTo>
                  <a:lnTo>
                    <a:pt x="542" y="37"/>
                  </a:lnTo>
                  <a:lnTo>
                    <a:pt x="546" y="30"/>
                  </a:lnTo>
                  <a:lnTo>
                    <a:pt x="550" y="23"/>
                  </a:lnTo>
                  <a:lnTo>
                    <a:pt x="554" y="17"/>
                  </a:lnTo>
                  <a:lnTo>
                    <a:pt x="557" y="11"/>
                  </a:lnTo>
                  <a:lnTo>
                    <a:pt x="560" y="7"/>
                  </a:lnTo>
                  <a:lnTo>
                    <a:pt x="563" y="4"/>
                  </a:lnTo>
                  <a:lnTo>
                    <a:pt x="566" y="2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6" y="2"/>
                  </a:lnTo>
                  <a:lnTo>
                    <a:pt x="579" y="4"/>
                  </a:lnTo>
                  <a:lnTo>
                    <a:pt x="582" y="7"/>
                  </a:lnTo>
                  <a:lnTo>
                    <a:pt x="585" y="11"/>
                  </a:lnTo>
                  <a:lnTo>
                    <a:pt x="588" y="17"/>
                  </a:lnTo>
                  <a:lnTo>
                    <a:pt x="592" y="23"/>
                  </a:lnTo>
                  <a:lnTo>
                    <a:pt x="596" y="30"/>
                  </a:lnTo>
                  <a:lnTo>
                    <a:pt x="600" y="37"/>
                  </a:lnTo>
                  <a:lnTo>
                    <a:pt x="603" y="43"/>
                  </a:lnTo>
                  <a:lnTo>
                    <a:pt x="607" y="48"/>
                  </a:lnTo>
                  <a:lnTo>
                    <a:pt x="610" y="52"/>
                  </a:lnTo>
                  <a:lnTo>
                    <a:pt x="612" y="55"/>
                  </a:lnTo>
                  <a:lnTo>
                    <a:pt x="615" y="58"/>
                  </a:lnTo>
                  <a:lnTo>
                    <a:pt x="618" y="59"/>
                  </a:lnTo>
                  <a:lnTo>
                    <a:pt x="620" y="60"/>
                  </a:lnTo>
                  <a:lnTo>
                    <a:pt x="623" y="59"/>
                  </a:lnTo>
                  <a:lnTo>
                    <a:pt x="626" y="58"/>
                  </a:lnTo>
                  <a:lnTo>
                    <a:pt x="628" y="55"/>
                  </a:lnTo>
                  <a:lnTo>
                    <a:pt x="631" y="52"/>
                  </a:lnTo>
                  <a:lnTo>
                    <a:pt x="634" y="48"/>
                  </a:lnTo>
                  <a:lnTo>
                    <a:pt x="638" y="43"/>
                  </a:lnTo>
                  <a:lnTo>
                    <a:pt x="641" y="37"/>
                  </a:lnTo>
                  <a:lnTo>
                    <a:pt x="645" y="30"/>
                  </a:lnTo>
                  <a:lnTo>
                    <a:pt x="649" y="23"/>
                  </a:lnTo>
                  <a:lnTo>
                    <a:pt x="653" y="17"/>
                  </a:lnTo>
                  <a:lnTo>
                    <a:pt x="656" y="11"/>
                  </a:lnTo>
                  <a:lnTo>
                    <a:pt x="659" y="7"/>
                  </a:lnTo>
                  <a:lnTo>
                    <a:pt x="662" y="4"/>
                  </a:lnTo>
                  <a:lnTo>
                    <a:pt x="665" y="2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5" y="2"/>
                  </a:lnTo>
                  <a:lnTo>
                    <a:pt x="678" y="4"/>
                  </a:lnTo>
                  <a:lnTo>
                    <a:pt x="681" y="7"/>
                  </a:lnTo>
                  <a:lnTo>
                    <a:pt x="684" y="11"/>
                  </a:lnTo>
                  <a:lnTo>
                    <a:pt x="687" y="17"/>
                  </a:lnTo>
                  <a:lnTo>
                    <a:pt x="691" y="23"/>
                  </a:lnTo>
                  <a:lnTo>
                    <a:pt x="695" y="30"/>
                  </a:lnTo>
                  <a:lnTo>
                    <a:pt x="699" y="37"/>
                  </a:lnTo>
                  <a:lnTo>
                    <a:pt x="702" y="43"/>
                  </a:lnTo>
                  <a:lnTo>
                    <a:pt x="706" y="48"/>
                  </a:lnTo>
                  <a:lnTo>
                    <a:pt x="709" y="52"/>
                  </a:lnTo>
                  <a:lnTo>
                    <a:pt x="712" y="55"/>
                  </a:lnTo>
                  <a:lnTo>
                    <a:pt x="714" y="58"/>
                  </a:lnTo>
                  <a:lnTo>
                    <a:pt x="717" y="59"/>
                  </a:lnTo>
                  <a:lnTo>
                    <a:pt x="720" y="60"/>
                  </a:lnTo>
                  <a:lnTo>
                    <a:pt x="722" y="59"/>
                  </a:lnTo>
                  <a:lnTo>
                    <a:pt x="725" y="58"/>
                  </a:lnTo>
                  <a:lnTo>
                    <a:pt x="728" y="55"/>
                  </a:lnTo>
                  <a:lnTo>
                    <a:pt x="730" y="52"/>
                  </a:lnTo>
                  <a:lnTo>
                    <a:pt x="733" y="48"/>
                  </a:lnTo>
                  <a:lnTo>
                    <a:pt x="737" y="43"/>
                  </a:lnTo>
                  <a:lnTo>
                    <a:pt x="740" y="37"/>
                  </a:lnTo>
                  <a:lnTo>
                    <a:pt x="744" y="30"/>
                  </a:lnTo>
                  <a:lnTo>
                    <a:pt x="748" y="23"/>
                  </a:lnTo>
                  <a:lnTo>
                    <a:pt x="752" y="17"/>
                  </a:lnTo>
                  <a:lnTo>
                    <a:pt x="755" y="11"/>
                  </a:lnTo>
                  <a:lnTo>
                    <a:pt x="758" y="7"/>
                  </a:lnTo>
                  <a:lnTo>
                    <a:pt x="761" y="4"/>
                  </a:lnTo>
                  <a:lnTo>
                    <a:pt x="764" y="2"/>
                  </a:lnTo>
                  <a:lnTo>
                    <a:pt x="767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4" y="2"/>
                  </a:lnTo>
                  <a:lnTo>
                    <a:pt x="777" y="4"/>
                  </a:lnTo>
                  <a:lnTo>
                    <a:pt x="780" y="7"/>
                  </a:lnTo>
                  <a:lnTo>
                    <a:pt x="783" y="11"/>
                  </a:lnTo>
                  <a:lnTo>
                    <a:pt x="786" y="17"/>
                  </a:lnTo>
                  <a:lnTo>
                    <a:pt x="790" y="23"/>
                  </a:lnTo>
                  <a:lnTo>
                    <a:pt x="794" y="30"/>
                  </a:lnTo>
                  <a:lnTo>
                    <a:pt x="798" y="37"/>
                  </a:lnTo>
                  <a:lnTo>
                    <a:pt x="802" y="43"/>
                  </a:lnTo>
                  <a:lnTo>
                    <a:pt x="805" y="48"/>
                  </a:lnTo>
                  <a:lnTo>
                    <a:pt x="808" y="52"/>
                  </a:lnTo>
                  <a:lnTo>
                    <a:pt x="811" y="55"/>
                  </a:lnTo>
                  <a:lnTo>
                    <a:pt x="814" y="58"/>
                  </a:lnTo>
                  <a:lnTo>
                    <a:pt x="816" y="59"/>
                  </a:lnTo>
                  <a:lnTo>
                    <a:pt x="819" y="60"/>
                  </a:lnTo>
                  <a:lnTo>
                    <a:pt x="821" y="59"/>
                  </a:lnTo>
                  <a:lnTo>
                    <a:pt x="824" y="58"/>
                  </a:lnTo>
                  <a:lnTo>
                    <a:pt x="827" y="55"/>
                  </a:lnTo>
                  <a:lnTo>
                    <a:pt x="830" y="52"/>
                  </a:lnTo>
                  <a:lnTo>
                    <a:pt x="833" y="48"/>
                  </a:lnTo>
                  <a:lnTo>
                    <a:pt x="836" y="43"/>
                  </a:lnTo>
                  <a:lnTo>
                    <a:pt x="840" y="37"/>
                  </a:lnTo>
                  <a:lnTo>
                    <a:pt x="844" y="30"/>
                  </a:lnTo>
                  <a:lnTo>
                    <a:pt x="848" y="23"/>
                  </a:lnTo>
                  <a:lnTo>
                    <a:pt x="851" y="17"/>
                  </a:lnTo>
                  <a:lnTo>
                    <a:pt x="855" y="11"/>
                  </a:lnTo>
                  <a:lnTo>
                    <a:pt x="858" y="7"/>
                  </a:lnTo>
                  <a:lnTo>
                    <a:pt x="861" y="4"/>
                  </a:lnTo>
                  <a:lnTo>
                    <a:pt x="863" y="2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1" y="0"/>
                  </a:lnTo>
                  <a:lnTo>
                    <a:pt x="874" y="2"/>
                  </a:lnTo>
                  <a:lnTo>
                    <a:pt x="876" y="4"/>
                  </a:lnTo>
                  <a:lnTo>
                    <a:pt x="879" y="7"/>
                  </a:lnTo>
                  <a:lnTo>
                    <a:pt x="882" y="11"/>
                  </a:lnTo>
                  <a:lnTo>
                    <a:pt x="886" y="17"/>
                  </a:lnTo>
                  <a:lnTo>
                    <a:pt x="889" y="23"/>
                  </a:lnTo>
                  <a:lnTo>
                    <a:pt x="893" y="3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3" name="Freeform 202">
              <a:extLst>
                <a:ext uri="{FF2B5EF4-FFF2-40B4-BE49-F238E27FC236}">
                  <a16:creationId xmlns:a16="http://schemas.microsoft.com/office/drawing/2014/main" id="{5C253F76-7A83-4ABA-916E-C12E3F3E4DE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29273" y="4318050"/>
              <a:ext cx="84096" cy="336838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90" name="Freeform 203">
            <a:extLst>
              <a:ext uri="{FF2B5EF4-FFF2-40B4-BE49-F238E27FC236}">
                <a16:creationId xmlns:a16="http://schemas.microsoft.com/office/drawing/2014/main" id="{28F26197-2290-4DD5-8D3D-B901A7750395}"/>
              </a:ext>
            </a:extLst>
          </p:cNvPr>
          <p:cNvSpPr>
            <a:spLocks/>
          </p:cNvSpPr>
          <p:nvPr/>
        </p:nvSpPr>
        <p:spPr bwMode="auto">
          <a:xfrm rot="-5400000">
            <a:off x="5437188" y="3163887"/>
            <a:ext cx="1157288" cy="55563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1" name="Freeform 203">
            <a:extLst>
              <a:ext uri="{FF2B5EF4-FFF2-40B4-BE49-F238E27FC236}">
                <a16:creationId xmlns:a16="http://schemas.microsoft.com/office/drawing/2014/main" id="{7FC89B66-DF6B-4EA2-A194-D9647ABC5826}"/>
              </a:ext>
            </a:extLst>
          </p:cNvPr>
          <p:cNvSpPr>
            <a:spLocks/>
          </p:cNvSpPr>
          <p:nvPr/>
        </p:nvSpPr>
        <p:spPr bwMode="auto">
          <a:xfrm rot="16200000" flipH="1">
            <a:off x="7365207" y="2905918"/>
            <a:ext cx="1276350" cy="74613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Freeform 202">
            <a:extLst>
              <a:ext uri="{FF2B5EF4-FFF2-40B4-BE49-F238E27FC236}">
                <a16:creationId xmlns:a16="http://schemas.microsoft.com/office/drawing/2014/main" id="{A1B144CF-C006-4890-A1D7-86B4CFED8CE2}"/>
              </a:ext>
            </a:extLst>
          </p:cNvPr>
          <p:cNvSpPr>
            <a:spLocks/>
          </p:cNvSpPr>
          <p:nvPr/>
        </p:nvSpPr>
        <p:spPr bwMode="auto">
          <a:xfrm flipH="1">
            <a:off x="7966075" y="3581400"/>
            <a:ext cx="74613" cy="436563"/>
          </a:xfrm>
          <a:custGeom>
            <a:avLst/>
            <a:gdLst>
              <a:gd name="T0" fmla="*/ 2147483646 w 60"/>
              <a:gd name="T1" fmla="*/ 2147483646 h 306"/>
              <a:gd name="T2" fmla="*/ 2147483646 w 60"/>
              <a:gd name="T3" fmla="*/ 2147483646 h 306"/>
              <a:gd name="T4" fmla="*/ 2147483646 w 60"/>
              <a:gd name="T5" fmla="*/ 2147483646 h 306"/>
              <a:gd name="T6" fmla="*/ 2147483646 w 60"/>
              <a:gd name="T7" fmla="*/ 2147483646 h 306"/>
              <a:gd name="T8" fmla="*/ 2147483646 w 60"/>
              <a:gd name="T9" fmla="*/ 2147483646 h 306"/>
              <a:gd name="T10" fmla="*/ 2147483646 w 60"/>
              <a:gd name="T11" fmla="*/ 2147483646 h 306"/>
              <a:gd name="T12" fmla="*/ 2147483646 w 60"/>
              <a:gd name="T13" fmla="*/ 2147483646 h 306"/>
              <a:gd name="T14" fmla="*/ 2147483646 w 60"/>
              <a:gd name="T15" fmla="*/ 2147483646 h 306"/>
              <a:gd name="T16" fmla="*/ 2147483646 w 60"/>
              <a:gd name="T17" fmla="*/ 2147483646 h 306"/>
              <a:gd name="T18" fmla="*/ 2147483646 w 60"/>
              <a:gd name="T19" fmla="*/ 2147483646 h 306"/>
              <a:gd name="T20" fmla="*/ 2147483646 w 60"/>
              <a:gd name="T21" fmla="*/ 2147483646 h 306"/>
              <a:gd name="T22" fmla="*/ 0 w 60"/>
              <a:gd name="T23" fmla="*/ 2147483646 h 306"/>
              <a:gd name="T24" fmla="*/ 0 w 60"/>
              <a:gd name="T25" fmla="*/ 2147483646 h 306"/>
              <a:gd name="T26" fmla="*/ 2147483646 w 60"/>
              <a:gd name="T27" fmla="*/ 2147483646 h 306"/>
              <a:gd name="T28" fmla="*/ 2147483646 w 60"/>
              <a:gd name="T29" fmla="*/ 2147483646 h 306"/>
              <a:gd name="T30" fmla="*/ 2147483646 w 60"/>
              <a:gd name="T31" fmla="*/ 2147483646 h 306"/>
              <a:gd name="T32" fmla="*/ 2147483646 w 60"/>
              <a:gd name="T33" fmla="*/ 2147483646 h 306"/>
              <a:gd name="T34" fmla="*/ 2147483646 w 60"/>
              <a:gd name="T35" fmla="*/ 2147483646 h 306"/>
              <a:gd name="T36" fmla="*/ 2147483646 w 60"/>
              <a:gd name="T37" fmla="*/ 2147483646 h 306"/>
              <a:gd name="T38" fmla="*/ 2147483646 w 60"/>
              <a:gd name="T39" fmla="*/ 2147483646 h 306"/>
              <a:gd name="T40" fmla="*/ 2147483646 w 60"/>
              <a:gd name="T41" fmla="*/ 2147483646 h 306"/>
              <a:gd name="T42" fmla="*/ 2147483646 w 60"/>
              <a:gd name="T43" fmla="*/ 2147483646 h 306"/>
              <a:gd name="T44" fmla="*/ 2147483646 w 60"/>
              <a:gd name="T45" fmla="*/ 2147483646 h 306"/>
              <a:gd name="T46" fmla="*/ 2147483646 w 60"/>
              <a:gd name="T47" fmla="*/ 2147483646 h 306"/>
              <a:gd name="T48" fmla="*/ 2147483646 w 60"/>
              <a:gd name="T49" fmla="*/ 2147483646 h 306"/>
              <a:gd name="T50" fmla="*/ 2147483646 w 60"/>
              <a:gd name="T51" fmla="*/ 2147483646 h 306"/>
              <a:gd name="T52" fmla="*/ 2147483646 w 60"/>
              <a:gd name="T53" fmla="*/ 2147483646 h 306"/>
              <a:gd name="T54" fmla="*/ 0 w 60"/>
              <a:gd name="T55" fmla="*/ 2147483646 h 306"/>
              <a:gd name="T56" fmla="*/ 0 w 60"/>
              <a:gd name="T57" fmla="*/ 2147483646 h 306"/>
              <a:gd name="T58" fmla="*/ 2147483646 w 60"/>
              <a:gd name="T59" fmla="*/ 2147483646 h 306"/>
              <a:gd name="T60" fmla="*/ 2147483646 w 60"/>
              <a:gd name="T61" fmla="*/ 2147483646 h 306"/>
              <a:gd name="T62" fmla="*/ 2147483646 w 60"/>
              <a:gd name="T63" fmla="*/ 2147483646 h 306"/>
              <a:gd name="T64" fmla="*/ 2147483646 w 60"/>
              <a:gd name="T65" fmla="*/ 2147483646 h 306"/>
              <a:gd name="T66" fmla="*/ 2147483646 w 60"/>
              <a:gd name="T67" fmla="*/ 2147483646 h 306"/>
              <a:gd name="T68" fmla="*/ 2147483646 w 60"/>
              <a:gd name="T69" fmla="*/ 2147483646 h 306"/>
              <a:gd name="T70" fmla="*/ 2147483646 w 60"/>
              <a:gd name="T71" fmla="*/ 2147483646 h 306"/>
              <a:gd name="T72" fmla="*/ 2147483646 w 60"/>
              <a:gd name="T73" fmla="*/ 2147483646 h 306"/>
              <a:gd name="T74" fmla="*/ 2147483646 w 60"/>
              <a:gd name="T75" fmla="*/ 2147483646 h 306"/>
              <a:gd name="T76" fmla="*/ 2147483646 w 60"/>
              <a:gd name="T77" fmla="*/ 2147483646 h 306"/>
              <a:gd name="T78" fmla="*/ 2147483646 w 60"/>
              <a:gd name="T79" fmla="*/ 2147483646 h 306"/>
              <a:gd name="T80" fmla="*/ 2147483646 w 60"/>
              <a:gd name="T81" fmla="*/ 2147483646 h 306"/>
              <a:gd name="T82" fmla="*/ 2147483646 w 60"/>
              <a:gd name="T83" fmla="*/ 2147483646 h 306"/>
              <a:gd name="T84" fmla="*/ 2147483646 w 60"/>
              <a:gd name="T85" fmla="*/ 2147483646 h 306"/>
              <a:gd name="T86" fmla="*/ 0 w 60"/>
              <a:gd name="T87" fmla="*/ 2147483646 h 306"/>
              <a:gd name="T88" fmla="*/ 0 w 60"/>
              <a:gd name="T89" fmla="*/ 2147483646 h 306"/>
              <a:gd name="T90" fmla="*/ 2147483646 w 60"/>
              <a:gd name="T91" fmla="*/ 2147483646 h 306"/>
              <a:gd name="T92" fmla="*/ 2147483646 w 60"/>
              <a:gd name="T93" fmla="*/ 2147483646 h 306"/>
              <a:gd name="T94" fmla="*/ 2147483646 w 60"/>
              <a:gd name="T95" fmla="*/ 2147483646 h 30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0"/>
              <a:gd name="T145" fmla="*/ 0 h 306"/>
              <a:gd name="T146" fmla="*/ 60 w 60"/>
              <a:gd name="T147" fmla="*/ 306 h 30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0" h="306">
                <a:moveTo>
                  <a:pt x="30" y="306"/>
                </a:moveTo>
                <a:lnTo>
                  <a:pt x="37" y="302"/>
                </a:lnTo>
                <a:lnTo>
                  <a:pt x="43" y="298"/>
                </a:lnTo>
                <a:lnTo>
                  <a:pt x="48" y="295"/>
                </a:lnTo>
                <a:lnTo>
                  <a:pt x="53" y="292"/>
                </a:lnTo>
                <a:lnTo>
                  <a:pt x="56" y="289"/>
                </a:lnTo>
                <a:lnTo>
                  <a:pt x="58" y="286"/>
                </a:lnTo>
                <a:lnTo>
                  <a:pt x="60" y="283"/>
                </a:lnTo>
                <a:lnTo>
                  <a:pt x="60" y="281"/>
                </a:lnTo>
                <a:lnTo>
                  <a:pt x="60" y="278"/>
                </a:lnTo>
                <a:lnTo>
                  <a:pt x="58" y="275"/>
                </a:lnTo>
                <a:lnTo>
                  <a:pt x="56" y="273"/>
                </a:lnTo>
                <a:lnTo>
                  <a:pt x="53" y="270"/>
                </a:lnTo>
                <a:lnTo>
                  <a:pt x="48" y="267"/>
                </a:lnTo>
                <a:lnTo>
                  <a:pt x="43" y="263"/>
                </a:lnTo>
                <a:lnTo>
                  <a:pt x="37" y="259"/>
                </a:lnTo>
                <a:lnTo>
                  <a:pt x="30" y="255"/>
                </a:lnTo>
                <a:lnTo>
                  <a:pt x="23" y="251"/>
                </a:lnTo>
                <a:lnTo>
                  <a:pt x="17" y="247"/>
                </a:lnTo>
                <a:lnTo>
                  <a:pt x="12" y="244"/>
                </a:lnTo>
                <a:lnTo>
                  <a:pt x="8" y="241"/>
                </a:lnTo>
                <a:lnTo>
                  <a:pt x="4" y="238"/>
                </a:lnTo>
                <a:lnTo>
                  <a:pt x="2" y="235"/>
                </a:lnTo>
                <a:lnTo>
                  <a:pt x="0" y="232"/>
                </a:lnTo>
                <a:lnTo>
                  <a:pt x="0" y="230"/>
                </a:lnTo>
                <a:lnTo>
                  <a:pt x="0" y="227"/>
                </a:lnTo>
                <a:lnTo>
                  <a:pt x="2" y="224"/>
                </a:lnTo>
                <a:lnTo>
                  <a:pt x="4" y="222"/>
                </a:lnTo>
                <a:lnTo>
                  <a:pt x="8" y="219"/>
                </a:lnTo>
                <a:lnTo>
                  <a:pt x="12" y="215"/>
                </a:lnTo>
                <a:lnTo>
                  <a:pt x="17" y="212"/>
                </a:lnTo>
                <a:lnTo>
                  <a:pt x="23" y="208"/>
                </a:lnTo>
                <a:lnTo>
                  <a:pt x="30" y="204"/>
                </a:lnTo>
                <a:lnTo>
                  <a:pt x="37" y="200"/>
                </a:lnTo>
                <a:lnTo>
                  <a:pt x="43" y="196"/>
                </a:lnTo>
                <a:lnTo>
                  <a:pt x="48" y="193"/>
                </a:lnTo>
                <a:lnTo>
                  <a:pt x="53" y="190"/>
                </a:lnTo>
                <a:lnTo>
                  <a:pt x="56" y="187"/>
                </a:lnTo>
                <a:lnTo>
                  <a:pt x="58" y="184"/>
                </a:lnTo>
                <a:lnTo>
                  <a:pt x="60" y="181"/>
                </a:lnTo>
                <a:lnTo>
                  <a:pt x="60" y="179"/>
                </a:lnTo>
                <a:lnTo>
                  <a:pt x="60" y="176"/>
                </a:lnTo>
                <a:lnTo>
                  <a:pt x="58" y="173"/>
                </a:lnTo>
                <a:lnTo>
                  <a:pt x="56" y="170"/>
                </a:lnTo>
                <a:lnTo>
                  <a:pt x="53" y="167"/>
                </a:lnTo>
                <a:lnTo>
                  <a:pt x="48" y="164"/>
                </a:lnTo>
                <a:lnTo>
                  <a:pt x="43" y="161"/>
                </a:lnTo>
                <a:lnTo>
                  <a:pt x="37" y="157"/>
                </a:lnTo>
                <a:lnTo>
                  <a:pt x="30" y="153"/>
                </a:lnTo>
                <a:lnTo>
                  <a:pt x="23" y="149"/>
                </a:lnTo>
                <a:lnTo>
                  <a:pt x="17" y="145"/>
                </a:lnTo>
                <a:lnTo>
                  <a:pt x="12" y="142"/>
                </a:lnTo>
                <a:lnTo>
                  <a:pt x="8" y="139"/>
                </a:lnTo>
                <a:lnTo>
                  <a:pt x="4" y="136"/>
                </a:lnTo>
                <a:lnTo>
                  <a:pt x="2" y="133"/>
                </a:lnTo>
                <a:lnTo>
                  <a:pt x="0" y="130"/>
                </a:lnTo>
                <a:lnTo>
                  <a:pt x="0" y="127"/>
                </a:lnTo>
                <a:lnTo>
                  <a:pt x="0" y="125"/>
                </a:lnTo>
                <a:lnTo>
                  <a:pt x="2" y="122"/>
                </a:lnTo>
                <a:lnTo>
                  <a:pt x="4" y="119"/>
                </a:lnTo>
                <a:lnTo>
                  <a:pt x="8" y="116"/>
                </a:lnTo>
                <a:lnTo>
                  <a:pt x="12" y="113"/>
                </a:lnTo>
                <a:lnTo>
                  <a:pt x="17" y="110"/>
                </a:lnTo>
                <a:lnTo>
                  <a:pt x="23" y="106"/>
                </a:lnTo>
                <a:lnTo>
                  <a:pt x="30" y="102"/>
                </a:lnTo>
                <a:lnTo>
                  <a:pt x="37" y="98"/>
                </a:lnTo>
                <a:lnTo>
                  <a:pt x="43" y="94"/>
                </a:lnTo>
                <a:lnTo>
                  <a:pt x="48" y="91"/>
                </a:lnTo>
                <a:lnTo>
                  <a:pt x="53" y="87"/>
                </a:lnTo>
                <a:lnTo>
                  <a:pt x="56" y="84"/>
                </a:lnTo>
                <a:lnTo>
                  <a:pt x="58" y="82"/>
                </a:lnTo>
                <a:lnTo>
                  <a:pt x="60" y="79"/>
                </a:lnTo>
                <a:lnTo>
                  <a:pt x="60" y="76"/>
                </a:lnTo>
                <a:lnTo>
                  <a:pt x="60" y="74"/>
                </a:lnTo>
                <a:lnTo>
                  <a:pt x="58" y="71"/>
                </a:lnTo>
                <a:lnTo>
                  <a:pt x="56" y="68"/>
                </a:lnTo>
                <a:lnTo>
                  <a:pt x="53" y="65"/>
                </a:lnTo>
                <a:lnTo>
                  <a:pt x="48" y="62"/>
                </a:lnTo>
                <a:lnTo>
                  <a:pt x="43" y="59"/>
                </a:lnTo>
                <a:lnTo>
                  <a:pt x="37" y="55"/>
                </a:lnTo>
                <a:lnTo>
                  <a:pt x="30" y="51"/>
                </a:lnTo>
                <a:lnTo>
                  <a:pt x="23" y="47"/>
                </a:lnTo>
                <a:lnTo>
                  <a:pt x="17" y="43"/>
                </a:lnTo>
                <a:lnTo>
                  <a:pt x="12" y="39"/>
                </a:lnTo>
                <a:lnTo>
                  <a:pt x="8" y="36"/>
                </a:lnTo>
                <a:lnTo>
                  <a:pt x="4" y="33"/>
                </a:lnTo>
                <a:lnTo>
                  <a:pt x="2" y="31"/>
                </a:lnTo>
                <a:lnTo>
                  <a:pt x="0" y="28"/>
                </a:lnTo>
                <a:lnTo>
                  <a:pt x="0" y="25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8" y="14"/>
                </a:lnTo>
                <a:lnTo>
                  <a:pt x="12" y="11"/>
                </a:lnTo>
                <a:lnTo>
                  <a:pt x="17" y="8"/>
                </a:lnTo>
                <a:lnTo>
                  <a:pt x="23" y="4"/>
                </a:lnTo>
                <a:lnTo>
                  <a:pt x="3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TextBox 122">
            <a:extLst>
              <a:ext uri="{FF2B5EF4-FFF2-40B4-BE49-F238E27FC236}">
                <a16:creationId xmlns:a16="http://schemas.microsoft.com/office/drawing/2014/main" id="{19102061-94CA-4909-95DE-4A544D443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3903663"/>
            <a:ext cx="1633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0°C</a:t>
            </a:r>
          </a:p>
        </p:txBody>
      </p:sp>
      <p:sp>
        <p:nvSpPr>
          <p:cNvPr id="13352" name="TextBox 123">
            <a:extLst>
              <a:ext uri="{FF2B5EF4-FFF2-40B4-BE49-F238E27FC236}">
                <a16:creationId xmlns:a16="http://schemas.microsoft.com/office/drawing/2014/main" id="{6497D7BE-B482-4DD8-B844-59AE843F5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525" y="333375"/>
            <a:ext cx="1084263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dirty="0">
                <a:solidFill>
                  <a:schemeClr val="accent1">
                    <a:lumMod val="50000"/>
                  </a:schemeClr>
                </a:solidFill>
                <a:cs typeface="Calibri" panose="020F0502020204030204" pitchFamily="34" charset="0"/>
              </a:rPr>
              <a:t>q</a:t>
            </a:r>
            <a:r>
              <a:rPr lang="en-US" altLang="en-US" sz="2000" baseline="-25000" dirty="0">
                <a:solidFill>
                  <a:schemeClr val="accent1">
                    <a:lumMod val="50000"/>
                  </a:schemeClr>
                </a:solidFill>
                <a:cs typeface="Calibri" panose="020F0502020204030204" pitchFamily="34" charset="0"/>
              </a:rPr>
              <a:t>cooler</a:t>
            </a:r>
            <a:endParaRPr lang="en-US" altLang="en-US" sz="2000" dirty="0">
              <a:solidFill>
                <a:schemeClr val="accent1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3353" name="TextBox 124">
            <a:extLst>
              <a:ext uri="{FF2B5EF4-FFF2-40B4-BE49-F238E27FC236}">
                <a16:creationId xmlns:a16="http://schemas.microsoft.com/office/drawing/2014/main" id="{71E12B66-4503-4883-8541-6F26EBE15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1912938"/>
            <a:ext cx="1489075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q</a:t>
            </a:r>
            <a:r>
              <a:rPr lang="en-US" altLang="en-US" sz="2000" baseline="-250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warmer+melter</a:t>
            </a:r>
            <a:endParaRPr lang="en-US" altLang="en-US" sz="2000" dirty="0">
              <a:solidFill>
                <a:schemeClr val="accent1">
                  <a:lumMod val="7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3354" name="TextBox 125">
            <a:extLst>
              <a:ext uri="{FF2B5EF4-FFF2-40B4-BE49-F238E27FC236}">
                <a16:creationId xmlns:a16="http://schemas.microsoft.com/office/drawing/2014/main" id="{98C69E5D-5DE2-43C9-9FCE-61A0D25E3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513" y="3357563"/>
            <a:ext cx="1792287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q</a:t>
            </a:r>
            <a:r>
              <a:rPr lang="en-US" altLang="en-US" sz="20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condendser+cooler</a:t>
            </a:r>
            <a:endParaRPr lang="en-US" altLang="en-US" sz="2000" dirty="0">
              <a:solidFill>
                <a:schemeClr val="accent1">
                  <a:lumMod val="60000"/>
                  <a:lumOff val="40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1508311F-9A11-4394-B683-F22CB2B3E0CB}"/>
              </a:ext>
            </a:extLst>
          </p:cNvPr>
          <p:cNvCxnSpPr/>
          <p:nvPr/>
        </p:nvCxnSpPr>
        <p:spPr bwMode="auto">
          <a:xfrm>
            <a:off x="7424738" y="5969000"/>
            <a:ext cx="1597025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862273E5-6402-4518-B102-6C73A9D01164}"/>
              </a:ext>
            </a:extLst>
          </p:cNvPr>
          <p:cNvSpPr/>
          <p:nvPr/>
        </p:nvSpPr>
        <p:spPr bwMode="auto">
          <a:xfrm>
            <a:off x="8382000" y="5761038"/>
            <a:ext cx="398463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B4F02953-C965-4209-9FF2-848820BBBD07}"/>
              </a:ext>
            </a:extLst>
          </p:cNvPr>
          <p:cNvSpPr/>
          <p:nvPr/>
        </p:nvSpPr>
        <p:spPr bwMode="auto">
          <a:xfrm>
            <a:off x="4721225" y="3330575"/>
            <a:ext cx="398463" cy="398463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2b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C56D0FE9-08FE-4D90-9E7C-0E573CB6D87D}"/>
              </a:ext>
            </a:extLst>
          </p:cNvPr>
          <p:cNvSpPr/>
          <p:nvPr/>
        </p:nvSpPr>
        <p:spPr bwMode="auto">
          <a:xfrm>
            <a:off x="3910013" y="1403350"/>
            <a:ext cx="398462" cy="40957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1a</a:t>
            </a:r>
          </a:p>
        </p:txBody>
      </p:sp>
      <p:sp>
        <p:nvSpPr>
          <p:cNvPr id="19502" name="Freeform 201">
            <a:extLst>
              <a:ext uri="{FF2B5EF4-FFF2-40B4-BE49-F238E27FC236}">
                <a16:creationId xmlns:a16="http://schemas.microsoft.com/office/drawing/2014/main" id="{2C942D28-C6A4-42E6-B5C7-F14A8D0D5B89}"/>
              </a:ext>
            </a:extLst>
          </p:cNvPr>
          <p:cNvSpPr>
            <a:spLocks/>
          </p:cNvSpPr>
          <p:nvPr/>
        </p:nvSpPr>
        <p:spPr bwMode="auto">
          <a:xfrm>
            <a:off x="2601913" y="2421731"/>
            <a:ext cx="136525" cy="228600"/>
          </a:xfrm>
          <a:custGeom>
            <a:avLst/>
            <a:gdLst>
              <a:gd name="T0" fmla="*/ 2147483646 w 142"/>
              <a:gd name="T1" fmla="*/ 2147483646 h 236"/>
              <a:gd name="T2" fmla="*/ 0 w 142"/>
              <a:gd name="T3" fmla="*/ 0 h 236"/>
              <a:gd name="T4" fmla="*/ 2147483646 w 142"/>
              <a:gd name="T5" fmla="*/ 2147483646 h 236"/>
              <a:gd name="T6" fmla="*/ 2147483646 w 142"/>
              <a:gd name="T7" fmla="*/ 0 h 236"/>
              <a:gd name="T8" fmla="*/ 2147483646 w 142"/>
              <a:gd name="T9" fmla="*/ 2147483646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236"/>
              <a:gd name="T17" fmla="*/ 142 w 142"/>
              <a:gd name="T18" fmla="*/ 236 h 2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236">
                <a:moveTo>
                  <a:pt x="71" y="236"/>
                </a:moveTo>
                <a:lnTo>
                  <a:pt x="0" y="0"/>
                </a:lnTo>
                <a:lnTo>
                  <a:pt x="71" y="46"/>
                </a:lnTo>
                <a:lnTo>
                  <a:pt x="142" y="0"/>
                </a:lnTo>
                <a:lnTo>
                  <a:pt x="71" y="236"/>
                </a:lnTo>
                <a:close/>
              </a:path>
            </a:pathLst>
          </a:cu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3" name="Freeform 201">
            <a:extLst>
              <a:ext uri="{FF2B5EF4-FFF2-40B4-BE49-F238E27FC236}">
                <a16:creationId xmlns:a16="http://schemas.microsoft.com/office/drawing/2014/main" id="{B4A3B849-78FD-489B-9EBC-F50A28E5DFDB}"/>
              </a:ext>
            </a:extLst>
          </p:cNvPr>
          <p:cNvSpPr>
            <a:spLocks/>
          </p:cNvSpPr>
          <p:nvPr/>
        </p:nvSpPr>
        <p:spPr bwMode="auto">
          <a:xfrm flipV="1">
            <a:off x="5946775" y="2578100"/>
            <a:ext cx="136525" cy="228600"/>
          </a:xfrm>
          <a:custGeom>
            <a:avLst/>
            <a:gdLst>
              <a:gd name="T0" fmla="*/ 2147483646 w 142"/>
              <a:gd name="T1" fmla="*/ 2147483646 h 236"/>
              <a:gd name="T2" fmla="*/ 0 w 142"/>
              <a:gd name="T3" fmla="*/ 0 h 236"/>
              <a:gd name="T4" fmla="*/ 2147483646 w 142"/>
              <a:gd name="T5" fmla="*/ 2147483646 h 236"/>
              <a:gd name="T6" fmla="*/ 2147483646 w 142"/>
              <a:gd name="T7" fmla="*/ 0 h 236"/>
              <a:gd name="T8" fmla="*/ 2147483646 w 142"/>
              <a:gd name="T9" fmla="*/ 2147483646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236"/>
              <a:gd name="T17" fmla="*/ 142 w 142"/>
              <a:gd name="T18" fmla="*/ 236 h 2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236">
                <a:moveTo>
                  <a:pt x="71" y="236"/>
                </a:moveTo>
                <a:lnTo>
                  <a:pt x="0" y="0"/>
                </a:lnTo>
                <a:lnTo>
                  <a:pt x="71" y="46"/>
                </a:lnTo>
                <a:lnTo>
                  <a:pt x="142" y="0"/>
                </a:lnTo>
                <a:lnTo>
                  <a:pt x="71" y="236"/>
                </a:lnTo>
                <a:close/>
              </a:path>
            </a:pathLst>
          </a:cu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4" name="Freeform 201">
            <a:extLst>
              <a:ext uri="{FF2B5EF4-FFF2-40B4-BE49-F238E27FC236}">
                <a16:creationId xmlns:a16="http://schemas.microsoft.com/office/drawing/2014/main" id="{99B29074-1C5E-4EEE-B982-FB961B2457CF}"/>
              </a:ext>
            </a:extLst>
          </p:cNvPr>
          <p:cNvSpPr>
            <a:spLocks/>
          </p:cNvSpPr>
          <p:nvPr/>
        </p:nvSpPr>
        <p:spPr bwMode="auto">
          <a:xfrm>
            <a:off x="7934325" y="3992563"/>
            <a:ext cx="138113" cy="228600"/>
          </a:xfrm>
          <a:custGeom>
            <a:avLst/>
            <a:gdLst>
              <a:gd name="T0" fmla="*/ 2147483646 w 142"/>
              <a:gd name="T1" fmla="*/ 2147483646 h 236"/>
              <a:gd name="T2" fmla="*/ 0 w 142"/>
              <a:gd name="T3" fmla="*/ 0 h 236"/>
              <a:gd name="T4" fmla="*/ 2147483646 w 142"/>
              <a:gd name="T5" fmla="*/ 2147483646 h 236"/>
              <a:gd name="T6" fmla="*/ 2147483646 w 142"/>
              <a:gd name="T7" fmla="*/ 0 h 236"/>
              <a:gd name="T8" fmla="*/ 2147483646 w 142"/>
              <a:gd name="T9" fmla="*/ 2147483646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236"/>
              <a:gd name="T17" fmla="*/ 142 w 142"/>
              <a:gd name="T18" fmla="*/ 236 h 2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236">
                <a:moveTo>
                  <a:pt x="71" y="236"/>
                </a:moveTo>
                <a:lnTo>
                  <a:pt x="0" y="0"/>
                </a:lnTo>
                <a:lnTo>
                  <a:pt x="71" y="46"/>
                </a:lnTo>
                <a:lnTo>
                  <a:pt x="142" y="0"/>
                </a:lnTo>
                <a:lnTo>
                  <a:pt x="71" y="236"/>
                </a:lnTo>
                <a:close/>
              </a:path>
            </a:pathLst>
          </a:cu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496D2E4-BC2A-482D-90B2-142EA0FB87D7}"/>
              </a:ext>
            </a:extLst>
          </p:cNvPr>
          <p:cNvSpPr/>
          <p:nvPr/>
        </p:nvSpPr>
        <p:spPr bwMode="auto">
          <a:xfrm>
            <a:off x="4665663" y="5665251"/>
            <a:ext cx="1169987" cy="596646"/>
          </a:xfrm>
          <a:prstGeom prst="rect">
            <a:avLst/>
          </a:prstGeom>
          <a:noFill/>
          <a:ln w="38100" cmpd="sng">
            <a:solidFill>
              <a:schemeClr val="accent1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boiler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4F8F14E8-80AB-4E86-B9E0-4DDED495CED9}"/>
              </a:ext>
            </a:extLst>
          </p:cNvPr>
          <p:cNvSpPr/>
          <p:nvPr/>
        </p:nvSpPr>
        <p:spPr bwMode="auto">
          <a:xfrm>
            <a:off x="2036763" y="5283200"/>
            <a:ext cx="398462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3c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A6FA030-3597-442C-88AB-90903D6DF11D}"/>
              </a:ext>
            </a:extLst>
          </p:cNvPr>
          <p:cNvSpPr/>
          <p:nvPr/>
        </p:nvSpPr>
        <p:spPr bwMode="auto">
          <a:xfrm>
            <a:off x="2879725" y="5761038"/>
            <a:ext cx="398463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C0CAC7EE-B7AD-4387-837D-6017CD18C734}"/>
              </a:ext>
            </a:extLst>
          </p:cNvPr>
          <p:cNvSpPr/>
          <p:nvPr/>
        </p:nvSpPr>
        <p:spPr>
          <a:xfrm>
            <a:off x="7212013" y="5761038"/>
            <a:ext cx="398462" cy="400050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Elbow Connector 2">
            <a:extLst>
              <a:ext uri="{FF2B5EF4-FFF2-40B4-BE49-F238E27FC236}">
                <a16:creationId xmlns:a16="http://schemas.microsoft.com/office/drawing/2014/main" id="{3BC7224C-2885-411E-BC36-4E83C3022BF7}"/>
              </a:ext>
            </a:extLst>
          </p:cNvPr>
          <p:cNvCxnSpPr>
            <a:stCxn id="100" idx="2"/>
            <a:endCxn id="74" idx="0"/>
          </p:cNvCxnSpPr>
          <p:nvPr/>
        </p:nvCxnSpPr>
        <p:spPr>
          <a:xfrm rot="5400000">
            <a:off x="4279900" y="2749551"/>
            <a:ext cx="490537" cy="4576762"/>
          </a:xfrm>
          <a:prstGeom prst="bentConnector3">
            <a:avLst>
              <a:gd name="adj1" fmla="val 29288"/>
            </a:avLst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>
            <a:extLst>
              <a:ext uri="{FF2B5EF4-FFF2-40B4-BE49-F238E27FC236}">
                <a16:creationId xmlns:a16="http://schemas.microsoft.com/office/drawing/2014/main" id="{38171D17-2BA6-4AE0-A00E-A61EEB35C0E6}"/>
              </a:ext>
            </a:extLst>
          </p:cNvPr>
          <p:cNvCxnSpPr>
            <a:stCxn id="74" idx="4"/>
            <a:endCxn id="75" idx="2"/>
          </p:cNvCxnSpPr>
          <p:nvPr/>
        </p:nvCxnSpPr>
        <p:spPr>
          <a:xfrm rot="16200000" flipH="1">
            <a:off x="2418556" y="5499894"/>
            <a:ext cx="277813" cy="644525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EC4B9730-F04B-4088-B932-AB62669F9CC6}"/>
              </a:ext>
            </a:extLst>
          </p:cNvPr>
          <p:cNvCxnSpPr>
            <a:stCxn id="75" idx="4"/>
            <a:endCxn id="77" idx="4"/>
          </p:cNvCxnSpPr>
          <p:nvPr/>
        </p:nvCxnSpPr>
        <p:spPr>
          <a:xfrm rot="16200000" flipH="1">
            <a:off x="5245101" y="3994150"/>
            <a:ext cx="12700" cy="4333875"/>
          </a:xfrm>
          <a:prstGeom prst="bentConnector3">
            <a:avLst>
              <a:gd name="adj1" fmla="val 3150000"/>
            </a:avLst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5B67698-FF15-4691-9FEA-ED7987E9C2B4}"/>
              </a:ext>
            </a:extLst>
          </p:cNvPr>
          <p:cNvCxnSpPr>
            <a:cxnSpLocks/>
            <a:stCxn id="75" idx="6"/>
            <a:endCxn id="71" idx="1"/>
          </p:cNvCxnSpPr>
          <p:nvPr/>
        </p:nvCxnSpPr>
        <p:spPr bwMode="auto">
          <a:xfrm>
            <a:off x="3278188" y="5961063"/>
            <a:ext cx="1387475" cy="2511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ACE9202F-79E5-4E9F-AD89-C6473DFFFD69}"/>
              </a:ext>
            </a:extLst>
          </p:cNvPr>
          <p:cNvSpPr/>
          <p:nvPr/>
        </p:nvSpPr>
        <p:spPr bwMode="auto">
          <a:xfrm>
            <a:off x="3797300" y="5761038"/>
            <a:ext cx="398463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3d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F53AB03-D632-4A27-80BC-5089A073A0BC}"/>
              </a:ext>
            </a:extLst>
          </p:cNvPr>
          <p:cNvCxnSpPr>
            <a:cxnSpLocks/>
            <a:stCxn id="71" idx="3"/>
            <a:endCxn id="77" idx="2"/>
          </p:cNvCxnSpPr>
          <p:nvPr/>
        </p:nvCxnSpPr>
        <p:spPr bwMode="auto">
          <a:xfrm flipV="1">
            <a:off x="5835650" y="5961063"/>
            <a:ext cx="1376363" cy="2511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EB92F79C-CB69-451A-8625-3082EB5D0280}"/>
              </a:ext>
            </a:extLst>
          </p:cNvPr>
          <p:cNvSpPr/>
          <p:nvPr/>
        </p:nvSpPr>
        <p:spPr bwMode="auto">
          <a:xfrm>
            <a:off x="6332538" y="5761038"/>
            <a:ext cx="398462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3e</a:t>
            </a:r>
          </a:p>
        </p:txBody>
      </p:sp>
      <p:sp>
        <p:nvSpPr>
          <p:cNvPr id="19518" name="Freeform 203">
            <a:extLst>
              <a:ext uri="{FF2B5EF4-FFF2-40B4-BE49-F238E27FC236}">
                <a16:creationId xmlns:a16="http://schemas.microsoft.com/office/drawing/2014/main" id="{0D0E5392-F79D-46DC-9A95-A82B42ADA09E}"/>
              </a:ext>
            </a:extLst>
          </p:cNvPr>
          <p:cNvSpPr>
            <a:spLocks/>
          </p:cNvSpPr>
          <p:nvPr/>
        </p:nvSpPr>
        <p:spPr bwMode="auto">
          <a:xfrm flipH="1" flipV="1">
            <a:off x="5202238" y="5208588"/>
            <a:ext cx="1276350" cy="74612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9" name="Freeform 203">
            <a:extLst>
              <a:ext uri="{FF2B5EF4-FFF2-40B4-BE49-F238E27FC236}">
                <a16:creationId xmlns:a16="http://schemas.microsoft.com/office/drawing/2014/main" id="{A3DAE1BA-6E3E-4ECC-9704-A91543C0AAF2}"/>
              </a:ext>
            </a:extLst>
          </p:cNvPr>
          <p:cNvSpPr>
            <a:spLocks/>
          </p:cNvSpPr>
          <p:nvPr/>
        </p:nvSpPr>
        <p:spPr bwMode="auto">
          <a:xfrm flipH="1" flipV="1">
            <a:off x="6472238" y="5199063"/>
            <a:ext cx="1276350" cy="74612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0" name="Freeform 202">
            <a:extLst>
              <a:ext uri="{FF2B5EF4-FFF2-40B4-BE49-F238E27FC236}">
                <a16:creationId xmlns:a16="http://schemas.microsoft.com/office/drawing/2014/main" id="{4218F033-D65A-4DBC-B343-273A80C66585}"/>
              </a:ext>
            </a:extLst>
          </p:cNvPr>
          <p:cNvSpPr>
            <a:spLocks/>
          </p:cNvSpPr>
          <p:nvPr/>
        </p:nvSpPr>
        <p:spPr bwMode="auto">
          <a:xfrm>
            <a:off x="5180013" y="5208588"/>
            <a:ext cx="65087" cy="366712"/>
          </a:xfrm>
          <a:custGeom>
            <a:avLst/>
            <a:gdLst>
              <a:gd name="T0" fmla="*/ 2147483646 w 60"/>
              <a:gd name="T1" fmla="*/ 2147483646 h 306"/>
              <a:gd name="T2" fmla="*/ 2147483646 w 60"/>
              <a:gd name="T3" fmla="*/ 2147483646 h 306"/>
              <a:gd name="T4" fmla="*/ 2147483646 w 60"/>
              <a:gd name="T5" fmla="*/ 2147483646 h 306"/>
              <a:gd name="T6" fmla="*/ 2147483646 w 60"/>
              <a:gd name="T7" fmla="*/ 2147483646 h 306"/>
              <a:gd name="T8" fmla="*/ 2147483646 w 60"/>
              <a:gd name="T9" fmla="*/ 2147483646 h 306"/>
              <a:gd name="T10" fmla="*/ 2147483646 w 60"/>
              <a:gd name="T11" fmla="*/ 2147483646 h 306"/>
              <a:gd name="T12" fmla="*/ 2147483646 w 60"/>
              <a:gd name="T13" fmla="*/ 2147483646 h 306"/>
              <a:gd name="T14" fmla="*/ 2147483646 w 60"/>
              <a:gd name="T15" fmla="*/ 2147483646 h 306"/>
              <a:gd name="T16" fmla="*/ 2147483646 w 60"/>
              <a:gd name="T17" fmla="*/ 2147483646 h 306"/>
              <a:gd name="T18" fmla="*/ 2147483646 w 60"/>
              <a:gd name="T19" fmla="*/ 2147483646 h 306"/>
              <a:gd name="T20" fmla="*/ 2147483646 w 60"/>
              <a:gd name="T21" fmla="*/ 2147483646 h 306"/>
              <a:gd name="T22" fmla="*/ 0 w 60"/>
              <a:gd name="T23" fmla="*/ 2147483646 h 306"/>
              <a:gd name="T24" fmla="*/ 0 w 60"/>
              <a:gd name="T25" fmla="*/ 2147483646 h 306"/>
              <a:gd name="T26" fmla="*/ 2147483646 w 60"/>
              <a:gd name="T27" fmla="*/ 2147483646 h 306"/>
              <a:gd name="T28" fmla="*/ 2147483646 w 60"/>
              <a:gd name="T29" fmla="*/ 2147483646 h 306"/>
              <a:gd name="T30" fmla="*/ 2147483646 w 60"/>
              <a:gd name="T31" fmla="*/ 2147483646 h 306"/>
              <a:gd name="T32" fmla="*/ 2147483646 w 60"/>
              <a:gd name="T33" fmla="*/ 2147483646 h 306"/>
              <a:gd name="T34" fmla="*/ 2147483646 w 60"/>
              <a:gd name="T35" fmla="*/ 2147483646 h 306"/>
              <a:gd name="T36" fmla="*/ 2147483646 w 60"/>
              <a:gd name="T37" fmla="*/ 2147483646 h 306"/>
              <a:gd name="T38" fmla="*/ 2147483646 w 60"/>
              <a:gd name="T39" fmla="*/ 2147483646 h 306"/>
              <a:gd name="T40" fmla="*/ 2147483646 w 60"/>
              <a:gd name="T41" fmla="*/ 2147483646 h 306"/>
              <a:gd name="T42" fmla="*/ 2147483646 w 60"/>
              <a:gd name="T43" fmla="*/ 2147483646 h 306"/>
              <a:gd name="T44" fmla="*/ 2147483646 w 60"/>
              <a:gd name="T45" fmla="*/ 2147483646 h 306"/>
              <a:gd name="T46" fmla="*/ 2147483646 w 60"/>
              <a:gd name="T47" fmla="*/ 2147483646 h 306"/>
              <a:gd name="T48" fmla="*/ 2147483646 w 60"/>
              <a:gd name="T49" fmla="*/ 2147483646 h 306"/>
              <a:gd name="T50" fmla="*/ 2147483646 w 60"/>
              <a:gd name="T51" fmla="*/ 2147483646 h 306"/>
              <a:gd name="T52" fmla="*/ 2147483646 w 60"/>
              <a:gd name="T53" fmla="*/ 2147483646 h 306"/>
              <a:gd name="T54" fmla="*/ 0 w 60"/>
              <a:gd name="T55" fmla="*/ 2147483646 h 306"/>
              <a:gd name="T56" fmla="*/ 0 w 60"/>
              <a:gd name="T57" fmla="*/ 2147483646 h 306"/>
              <a:gd name="T58" fmla="*/ 2147483646 w 60"/>
              <a:gd name="T59" fmla="*/ 2147483646 h 306"/>
              <a:gd name="T60" fmla="*/ 2147483646 w 60"/>
              <a:gd name="T61" fmla="*/ 2147483646 h 306"/>
              <a:gd name="T62" fmla="*/ 2147483646 w 60"/>
              <a:gd name="T63" fmla="*/ 2147483646 h 306"/>
              <a:gd name="T64" fmla="*/ 2147483646 w 60"/>
              <a:gd name="T65" fmla="*/ 2147483646 h 306"/>
              <a:gd name="T66" fmla="*/ 2147483646 w 60"/>
              <a:gd name="T67" fmla="*/ 2147483646 h 306"/>
              <a:gd name="T68" fmla="*/ 2147483646 w 60"/>
              <a:gd name="T69" fmla="*/ 2147483646 h 306"/>
              <a:gd name="T70" fmla="*/ 2147483646 w 60"/>
              <a:gd name="T71" fmla="*/ 2147483646 h 306"/>
              <a:gd name="T72" fmla="*/ 2147483646 w 60"/>
              <a:gd name="T73" fmla="*/ 2147483646 h 306"/>
              <a:gd name="T74" fmla="*/ 2147483646 w 60"/>
              <a:gd name="T75" fmla="*/ 2147483646 h 306"/>
              <a:gd name="T76" fmla="*/ 2147483646 w 60"/>
              <a:gd name="T77" fmla="*/ 2147483646 h 306"/>
              <a:gd name="T78" fmla="*/ 2147483646 w 60"/>
              <a:gd name="T79" fmla="*/ 2147483646 h 306"/>
              <a:gd name="T80" fmla="*/ 2147483646 w 60"/>
              <a:gd name="T81" fmla="*/ 2147483646 h 306"/>
              <a:gd name="T82" fmla="*/ 2147483646 w 60"/>
              <a:gd name="T83" fmla="*/ 2147483646 h 306"/>
              <a:gd name="T84" fmla="*/ 2147483646 w 60"/>
              <a:gd name="T85" fmla="*/ 2147483646 h 306"/>
              <a:gd name="T86" fmla="*/ 0 w 60"/>
              <a:gd name="T87" fmla="*/ 2147483646 h 306"/>
              <a:gd name="T88" fmla="*/ 0 w 60"/>
              <a:gd name="T89" fmla="*/ 2147483646 h 306"/>
              <a:gd name="T90" fmla="*/ 2147483646 w 60"/>
              <a:gd name="T91" fmla="*/ 2147483646 h 306"/>
              <a:gd name="T92" fmla="*/ 2147483646 w 60"/>
              <a:gd name="T93" fmla="*/ 2147483646 h 306"/>
              <a:gd name="T94" fmla="*/ 2147483646 w 60"/>
              <a:gd name="T95" fmla="*/ 2147483646 h 30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0"/>
              <a:gd name="T145" fmla="*/ 0 h 306"/>
              <a:gd name="T146" fmla="*/ 60 w 60"/>
              <a:gd name="T147" fmla="*/ 306 h 30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0" h="306">
                <a:moveTo>
                  <a:pt x="30" y="306"/>
                </a:moveTo>
                <a:lnTo>
                  <a:pt x="37" y="302"/>
                </a:lnTo>
                <a:lnTo>
                  <a:pt x="43" y="298"/>
                </a:lnTo>
                <a:lnTo>
                  <a:pt x="48" y="295"/>
                </a:lnTo>
                <a:lnTo>
                  <a:pt x="53" y="292"/>
                </a:lnTo>
                <a:lnTo>
                  <a:pt x="56" y="289"/>
                </a:lnTo>
                <a:lnTo>
                  <a:pt x="58" y="286"/>
                </a:lnTo>
                <a:lnTo>
                  <a:pt x="60" y="283"/>
                </a:lnTo>
                <a:lnTo>
                  <a:pt x="60" y="281"/>
                </a:lnTo>
                <a:lnTo>
                  <a:pt x="60" y="278"/>
                </a:lnTo>
                <a:lnTo>
                  <a:pt x="58" y="275"/>
                </a:lnTo>
                <a:lnTo>
                  <a:pt x="56" y="273"/>
                </a:lnTo>
                <a:lnTo>
                  <a:pt x="53" y="270"/>
                </a:lnTo>
                <a:lnTo>
                  <a:pt x="48" y="267"/>
                </a:lnTo>
                <a:lnTo>
                  <a:pt x="43" y="263"/>
                </a:lnTo>
                <a:lnTo>
                  <a:pt x="37" y="259"/>
                </a:lnTo>
                <a:lnTo>
                  <a:pt x="30" y="255"/>
                </a:lnTo>
                <a:lnTo>
                  <a:pt x="23" y="251"/>
                </a:lnTo>
                <a:lnTo>
                  <a:pt x="17" y="247"/>
                </a:lnTo>
                <a:lnTo>
                  <a:pt x="12" y="244"/>
                </a:lnTo>
                <a:lnTo>
                  <a:pt x="8" y="241"/>
                </a:lnTo>
                <a:lnTo>
                  <a:pt x="4" y="238"/>
                </a:lnTo>
                <a:lnTo>
                  <a:pt x="2" y="235"/>
                </a:lnTo>
                <a:lnTo>
                  <a:pt x="0" y="232"/>
                </a:lnTo>
                <a:lnTo>
                  <a:pt x="0" y="230"/>
                </a:lnTo>
                <a:lnTo>
                  <a:pt x="0" y="227"/>
                </a:lnTo>
                <a:lnTo>
                  <a:pt x="2" y="224"/>
                </a:lnTo>
                <a:lnTo>
                  <a:pt x="4" y="222"/>
                </a:lnTo>
                <a:lnTo>
                  <a:pt x="8" y="219"/>
                </a:lnTo>
                <a:lnTo>
                  <a:pt x="12" y="215"/>
                </a:lnTo>
                <a:lnTo>
                  <a:pt x="17" y="212"/>
                </a:lnTo>
                <a:lnTo>
                  <a:pt x="23" y="208"/>
                </a:lnTo>
                <a:lnTo>
                  <a:pt x="30" y="204"/>
                </a:lnTo>
                <a:lnTo>
                  <a:pt x="37" y="200"/>
                </a:lnTo>
                <a:lnTo>
                  <a:pt x="43" y="196"/>
                </a:lnTo>
                <a:lnTo>
                  <a:pt x="48" y="193"/>
                </a:lnTo>
                <a:lnTo>
                  <a:pt x="53" y="190"/>
                </a:lnTo>
                <a:lnTo>
                  <a:pt x="56" y="187"/>
                </a:lnTo>
                <a:lnTo>
                  <a:pt x="58" y="184"/>
                </a:lnTo>
                <a:lnTo>
                  <a:pt x="60" y="181"/>
                </a:lnTo>
                <a:lnTo>
                  <a:pt x="60" y="179"/>
                </a:lnTo>
                <a:lnTo>
                  <a:pt x="60" y="176"/>
                </a:lnTo>
                <a:lnTo>
                  <a:pt x="58" y="173"/>
                </a:lnTo>
                <a:lnTo>
                  <a:pt x="56" y="170"/>
                </a:lnTo>
                <a:lnTo>
                  <a:pt x="53" y="167"/>
                </a:lnTo>
                <a:lnTo>
                  <a:pt x="48" y="164"/>
                </a:lnTo>
                <a:lnTo>
                  <a:pt x="43" y="161"/>
                </a:lnTo>
                <a:lnTo>
                  <a:pt x="37" y="157"/>
                </a:lnTo>
                <a:lnTo>
                  <a:pt x="30" y="153"/>
                </a:lnTo>
                <a:lnTo>
                  <a:pt x="23" y="149"/>
                </a:lnTo>
                <a:lnTo>
                  <a:pt x="17" y="145"/>
                </a:lnTo>
                <a:lnTo>
                  <a:pt x="12" y="142"/>
                </a:lnTo>
                <a:lnTo>
                  <a:pt x="8" y="139"/>
                </a:lnTo>
                <a:lnTo>
                  <a:pt x="4" y="136"/>
                </a:lnTo>
                <a:lnTo>
                  <a:pt x="2" y="133"/>
                </a:lnTo>
                <a:lnTo>
                  <a:pt x="0" y="130"/>
                </a:lnTo>
                <a:lnTo>
                  <a:pt x="0" y="127"/>
                </a:lnTo>
                <a:lnTo>
                  <a:pt x="0" y="125"/>
                </a:lnTo>
                <a:lnTo>
                  <a:pt x="2" y="122"/>
                </a:lnTo>
                <a:lnTo>
                  <a:pt x="4" y="119"/>
                </a:lnTo>
                <a:lnTo>
                  <a:pt x="8" y="116"/>
                </a:lnTo>
                <a:lnTo>
                  <a:pt x="12" y="113"/>
                </a:lnTo>
                <a:lnTo>
                  <a:pt x="17" y="110"/>
                </a:lnTo>
                <a:lnTo>
                  <a:pt x="23" y="106"/>
                </a:lnTo>
                <a:lnTo>
                  <a:pt x="30" y="102"/>
                </a:lnTo>
                <a:lnTo>
                  <a:pt x="37" y="98"/>
                </a:lnTo>
                <a:lnTo>
                  <a:pt x="43" y="94"/>
                </a:lnTo>
                <a:lnTo>
                  <a:pt x="48" y="91"/>
                </a:lnTo>
                <a:lnTo>
                  <a:pt x="53" y="87"/>
                </a:lnTo>
                <a:lnTo>
                  <a:pt x="56" y="84"/>
                </a:lnTo>
                <a:lnTo>
                  <a:pt x="58" y="82"/>
                </a:lnTo>
                <a:lnTo>
                  <a:pt x="60" y="79"/>
                </a:lnTo>
                <a:lnTo>
                  <a:pt x="60" y="76"/>
                </a:lnTo>
                <a:lnTo>
                  <a:pt x="60" y="74"/>
                </a:lnTo>
                <a:lnTo>
                  <a:pt x="58" y="71"/>
                </a:lnTo>
                <a:lnTo>
                  <a:pt x="56" y="68"/>
                </a:lnTo>
                <a:lnTo>
                  <a:pt x="53" y="65"/>
                </a:lnTo>
                <a:lnTo>
                  <a:pt x="48" y="62"/>
                </a:lnTo>
                <a:lnTo>
                  <a:pt x="43" y="59"/>
                </a:lnTo>
                <a:lnTo>
                  <a:pt x="37" y="55"/>
                </a:lnTo>
                <a:lnTo>
                  <a:pt x="30" y="51"/>
                </a:lnTo>
                <a:lnTo>
                  <a:pt x="23" y="47"/>
                </a:lnTo>
                <a:lnTo>
                  <a:pt x="17" y="43"/>
                </a:lnTo>
                <a:lnTo>
                  <a:pt x="12" y="39"/>
                </a:lnTo>
                <a:lnTo>
                  <a:pt x="8" y="36"/>
                </a:lnTo>
                <a:lnTo>
                  <a:pt x="4" y="33"/>
                </a:lnTo>
                <a:lnTo>
                  <a:pt x="2" y="31"/>
                </a:lnTo>
                <a:lnTo>
                  <a:pt x="0" y="28"/>
                </a:lnTo>
                <a:lnTo>
                  <a:pt x="0" y="25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8" y="14"/>
                </a:lnTo>
                <a:lnTo>
                  <a:pt x="12" y="11"/>
                </a:lnTo>
                <a:lnTo>
                  <a:pt x="17" y="8"/>
                </a:lnTo>
                <a:lnTo>
                  <a:pt x="23" y="4"/>
                </a:lnTo>
                <a:lnTo>
                  <a:pt x="3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1" name="Freeform 203">
            <a:extLst>
              <a:ext uri="{FF2B5EF4-FFF2-40B4-BE49-F238E27FC236}">
                <a16:creationId xmlns:a16="http://schemas.microsoft.com/office/drawing/2014/main" id="{F0B0075A-6938-4888-8C26-722A0E6E58CA}"/>
              </a:ext>
            </a:extLst>
          </p:cNvPr>
          <p:cNvSpPr>
            <a:spLocks/>
          </p:cNvSpPr>
          <p:nvPr/>
        </p:nvSpPr>
        <p:spPr bwMode="auto">
          <a:xfrm rot="5400000">
            <a:off x="7381082" y="4607718"/>
            <a:ext cx="1276350" cy="74613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1216DF6B-FE32-4310-B89C-DC0947ADC370}"/>
              </a:ext>
            </a:extLst>
          </p:cNvPr>
          <p:cNvSpPr/>
          <p:nvPr/>
        </p:nvSpPr>
        <p:spPr>
          <a:xfrm>
            <a:off x="7797800" y="4248150"/>
            <a:ext cx="398463" cy="400050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523" name="Freeform 202">
            <a:extLst>
              <a:ext uri="{FF2B5EF4-FFF2-40B4-BE49-F238E27FC236}">
                <a16:creationId xmlns:a16="http://schemas.microsoft.com/office/drawing/2014/main" id="{E49DC0EA-F776-4041-ACF8-B6F175AC87D9}"/>
              </a:ext>
            </a:extLst>
          </p:cNvPr>
          <p:cNvSpPr>
            <a:spLocks/>
          </p:cNvSpPr>
          <p:nvPr/>
        </p:nvSpPr>
        <p:spPr bwMode="auto">
          <a:xfrm rot="5400000">
            <a:off x="7768431" y="5037932"/>
            <a:ext cx="77787" cy="393700"/>
          </a:xfrm>
          <a:custGeom>
            <a:avLst/>
            <a:gdLst>
              <a:gd name="T0" fmla="*/ 2147483646 w 60"/>
              <a:gd name="T1" fmla="*/ 2147483646 h 306"/>
              <a:gd name="T2" fmla="*/ 2147483646 w 60"/>
              <a:gd name="T3" fmla="*/ 2147483646 h 306"/>
              <a:gd name="T4" fmla="*/ 2147483646 w 60"/>
              <a:gd name="T5" fmla="*/ 2147483646 h 306"/>
              <a:gd name="T6" fmla="*/ 2147483646 w 60"/>
              <a:gd name="T7" fmla="*/ 2147483646 h 306"/>
              <a:gd name="T8" fmla="*/ 2147483646 w 60"/>
              <a:gd name="T9" fmla="*/ 2147483646 h 306"/>
              <a:gd name="T10" fmla="*/ 2147483646 w 60"/>
              <a:gd name="T11" fmla="*/ 2147483646 h 306"/>
              <a:gd name="T12" fmla="*/ 2147483646 w 60"/>
              <a:gd name="T13" fmla="*/ 2147483646 h 306"/>
              <a:gd name="T14" fmla="*/ 2147483646 w 60"/>
              <a:gd name="T15" fmla="*/ 2147483646 h 306"/>
              <a:gd name="T16" fmla="*/ 2147483646 w 60"/>
              <a:gd name="T17" fmla="*/ 2147483646 h 306"/>
              <a:gd name="T18" fmla="*/ 2147483646 w 60"/>
              <a:gd name="T19" fmla="*/ 2147483646 h 306"/>
              <a:gd name="T20" fmla="*/ 2147483646 w 60"/>
              <a:gd name="T21" fmla="*/ 2147483646 h 306"/>
              <a:gd name="T22" fmla="*/ 0 w 60"/>
              <a:gd name="T23" fmla="*/ 2147483646 h 306"/>
              <a:gd name="T24" fmla="*/ 0 w 60"/>
              <a:gd name="T25" fmla="*/ 2147483646 h 306"/>
              <a:gd name="T26" fmla="*/ 2147483646 w 60"/>
              <a:gd name="T27" fmla="*/ 2147483646 h 306"/>
              <a:gd name="T28" fmla="*/ 2147483646 w 60"/>
              <a:gd name="T29" fmla="*/ 2147483646 h 306"/>
              <a:gd name="T30" fmla="*/ 2147483646 w 60"/>
              <a:gd name="T31" fmla="*/ 2147483646 h 306"/>
              <a:gd name="T32" fmla="*/ 2147483646 w 60"/>
              <a:gd name="T33" fmla="*/ 2147483646 h 306"/>
              <a:gd name="T34" fmla="*/ 2147483646 w 60"/>
              <a:gd name="T35" fmla="*/ 2147483646 h 306"/>
              <a:gd name="T36" fmla="*/ 2147483646 w 60"/>
              <a:gd name="T37" fmla="*/ 2147483646 h 306"/>
              <a:gd name="T38" fmla="*/ 2147483646 w 60"/>
              <a:gd name="T39" fmla="*/ 2147483646 h 306"/>
              <a:gd name="T40" fmla="*/ 2147483646 w 60"/>
              <a:gd name="T41" fmla="*/ 2147483646 h 306"/>
              <a:gd name="T42" fmla="*/ 2147483646 w 60"/>
              <a:gd name="T43" fmla="*/ 2147483646 h 306"/>
              <a:gd name="T44" fmla="*/ 2147483646 w 60"/>
              <a:gd name="T45" fmla="*/ 2147483646 h 306"/>
              <a:gd name="T46" fmla="*/ 2147483646 w 60"/>
              <a:gd name="T47" fmla="*/ 2147483646 h 306"/>
              <a:gd name="T48" fmla="*/ 2147483646 w 60"/>
              <a:gd name="T49" fmla="*/ 2147483646 h 306"/>
              <a:gd name="T50" fmla="*/ 2147483646 w 60"/>
              <a:gd name="T51" fmla="*/ 2147483646 h 306"/>
              <a:gd name="T52" fmla="*/ 2147483646 w 60"/>
              <a:gd name="T53" fmla="*/ 2147483646 h 306"/>
              <a:gd name="T54" fmla="*/ 0 w 60"/>
              <a:gd name="T55" fmla="*/ 2147483646 h 306"/>
              <a:gd name="T56" fmla="*/ 0 w 60"/>
              <a:gd name="T57" fmla="*/ 2147483646 h 306"/>
              <a:gd name="T58" fmla="*/ 2147483646 w 60"/>
              <a:gd name="T59" fmla="*/ 2147483646 h 306"/>
              <a:gd name="T60" fmla="*/ 2147483646 w 60"/>
              <a:gd name="T61" fmla="*/ 2147483646 h 306"/>
              <a:gd name="T62" fmla="*/ 2147483646 w 60"/>
              <a:gd name="T63" fmla="*/ 2147483646 h 306"/>
              <a:gd name="T64" fmla="*/ 2147483646 w 60"/>
              <a:gd name="T65" fmla="*/ 2147483646 h 306"/>
              <a:gd name="T66" fmla="*/ 2147483646 w 60"/>
              <a:gd name="T67" fmla="*/ 2147483646 h 306"/>
              <a:gd name="T68" fmla="*/ 2147483646 w 60"/>
              <a:gd name="T69" fmla="*/ 2147483646 h 306"/>
              <a:gd name="T70" fmla="*/ 2147483646 w 60"/>
              <a:gd name="T71" fmla="*/ 2147483646 h 306"/>
              <a:gd name="T72" fmla="*/ 2147483646 w 60"/>
              <a:gd name="T73" fmla="*/ 2147483646 h 306"/>
              <a:gd name="T74" fmla="*/ 2147483646 w 60"/>
              <a:gd name="T75" fmla="*/ 2147483646 h 306"/>
              <a:gd name="T76" fmla="*/ 2147483646 w 60"/>
              <a:gd name="T77" fmla="*/ 2147483646 h 306"/>
              <a:gd name="T78" fmla="*/ 2147483646 w 60"/>
              <a:gd name="T79" fmla="*/ 2147483646 h 306"/>
              <a:gd name="T80" fmla="*/ 2147483646 w 60"/>
              <a:gd name="T81" fmla="*/ 2147483646 h 306"/>
              <a:gd name="T82" fmla="*/ 2147483646 w 60"/>
              <a:gd name="T83" fmla="*/ 2147483646 h 306"/>
              <a:gd name="T84" fmla="*/ 2147483646 w 60"/>
              <a:gd name="T85" fmla="*/ 2147483646 h 306"/>
              <a:gd name="T86" fmla="*/ 0 w 60"/>
              <a:gd name="T87" fmla="*/ 2147483646 h 306"/>
              <a:gd name="T88" fmla="*/ 0 w 60"/>
              <a:gd name="T89" fmla="*/ 2147483646 h 306"/>
              <a:gd name="T90" fmla="*/ 2147483646 w 60"/>
              <a:gd name="T91" fmla="*/ 2147483646 h 306"/>
              <a:gd name="T92" fmla="*/ 2147483646 w 60"/>
              <a:gd name="T93" fmla="*/ 2147483646 h 306"/>
              <a:gd name="T94" fmla="*/ 2147483646 w 60"/>
              <a:gd name="T95" fmla="*/ 2147483646 h 30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0"/>
              <a:gd name="T145" fmla="*/ 0 h 306"/>
              <a:gd name="T146" fmla="*/ 60 w 60"/>
              <a:gd name="T147" fmla="*/ 306 h 30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0" h="306">
                <a:moveTo>
                  <a:pt x="30" y="306"/>
                </a:moveTo>
                <a:lnTo>
                  <a:pt x="37" y="302"/>
                </a:lnTo>
                <a:lnTo>
                  <a:pt x="43" y="298"/>
                </a:lnTo>
                <a:lnTo>
                  <a:pt x="48" y="295"/>
                </a:lnTo>
                <a:lnTo>
                  <a:pt x="53" y="292"/>
                </a:lnTo>
                <a:lnTo>
                  <a:pt x="56" y="289"/>
                </a:lnTo>
                <a:lnTo>
                  <a:pt x="58" y="286"/>
                </a:lnTo>
                <a:lnTo>
                  <a:pt x="60" y="283"/>
                </a:lnTo>
                <a:lnTo>
                  <a:pt x="60" y="281"/>
                </a:lnTo>
                <a:lnTo>
                  <a:pt x="60" y="278"/>
                </a:lnTo>
                <a:lnTo>
                  <a:pt x="58" y="275"/>
                </a:lnTo>
                <a:lnTo>
                  <a:pt x="56" y="273"/>
                </a:lnTo>
                <a:lnTo>
                  <a:pt x="53" y="270"/>
                </a:lnTo>
                <a:lnTo>
                  <a:pt x="48" y="267"/>
                </a:lnTo>
                <a:lnTo>
                  <a:pt x="43" y="263"/>
                </a:lnTo>
                <a:lnTo>
                  <a:pt x="37" y="259"/>
                </a:lnTo>
                <a:lnTo>
                  <a:pt x="30" y="255"/>
                </a:lnTo>
                <a:lnTo>
                  <a:pt x="23" y="251"/>
                </a:lnTo>
                <a:lnTo>
                  <a:pt x="17" y="247"/>
                </a:lnTo>
                <a:lnTo>
                  <a:pt x="12" y="244"/>
                </a:lnTo>
                <a:lnTo>
                  <a:pt x="8" y="241"/>
                </a:lnTo>
                <a:lnTo>
                  <a:pt x="4" y="238"/>
                </a:lnTo>
                <a:lnTo>
                  <a:pt x="2" y="235"/>
                </a:lnTo>
                <a:lnTo>
                  <a:pt x="0" y="232"/>
                </a:lnTo>
                <a:lnTo>
                  <a:pt x="0" y="230"/>
                </a:lnTo>
                <a:lnTo>
                  <a:pt x="0" y="227"/>
                </a:lnTo>
                <a:lnTo>
                  <a:pt x="2" y="224"/>
                </a:lnTo>
                <a:lnTo>
                  <a:pt x="4" y="222"/>
                </a:lnTo>
                <a:lnTo>
                  <a:pt x="8" y="219"/>
                </a:lnTo>
                <a:lnTo>
                  <a:pt x="12" y="215"/>
                </a:lnTo>
                <a:lnTo>
                  <a:pt x="17" y="212"/>
                </a:lnTo>
                <a:lnTo>
                  <a:pt x="23" y="208"/>
                </a:lnTo>
                <a:lnTo>
                  <a:pt x="30" y="204"/>
                </a:lnTo>
                <a:lnTo>
                  <a:pt x="37" y="200"/>
                </a:lnTo>
                <a:lnTo>
                  <a:pt x="43" y="196"/>
                </a:lnTo>
                <a:lnTo>
                  <a:pt x="48" y="193"/>
                </a:lnTo>
                <a:lnTo>
                  <a:pt x="53" y="190"/>
                </a:lnTo>
                <a:lnTo>
                  <a:pt x="56" y="187"/>
                </a:lnTo>
                <a:lnTo>
                  <a:pt x="58" y="184"/>
                </a:lnTo>
                <a:lnTo>
                  <a:pt x="60" y="181"/>
                </a:lnTo>
                <a:lnTo>
                  <a:pt x="60" y="179"/>
                </a:lnTo>
                <a:lnTo>
                  <a:pt x="60" y="176"/>
                </a:lnTo>
                <a:lnTo>
                  <a:pt x="58" y="173"/>
                </a:lnTo>
                <a:lnTo>
                  <a:pt x="56" y="170"/>
                </a:lnTo>
                <a:lnTo>
                  <a:pt x="53" y="167"/>
                </a:lnTo>
                <a:lnTo>
                  <a:pt x="48" y="164"/>
                </a:lnTo>
                <a:lnTo>
                  <a:pt x="43" y="161"/>
                </a:lnTo>
                <a:lnTo>
                  <a:pt x="37" y="157"/>
                </a:lnTo>
                <a:lnTo>
                  <a:pt x="30" y="153"/>
                </a:lnTo>
                <a:lnTo>
                  <a:pt x="23" y="149"/>
                </a:lnTo>
                <a:lnTo>
                  <a:pt x="17" y="145"/>
                </a:lnTo>
                <a:lnTo>
                  <a:pt x="12" y="142"/>
                </a:lnTo>
                <a:lnTo>
                  <a:pt x="8" y="139"/>
                </a:lnTo>
                <a:lnTo>
                  <a:pt x="4" y="136"/>
                </a:lnTo>
                <a:lnTo>
                  <a:pt x="2" y="133"/>
                </a:lnTo>
                <a:lnTo>
                  <a:pt x="0" y="130"/>
                </a:lnTo>
                <a:lnTo>
                  <a:pt x="0" y="127"/>
                </a:lnTo>
                <a:lnTo>
                  <a:pt x="0" y="125"/>
                </a:lnTo>
                <a:lnTo>
                  <a:pt x="2" y="122"/>
                </a:lnTo>
                <a:lnTo>
                  <a:pt x="4" y="119"/>
                </a:lnTo>
                <a:lnTo>
                  <a:pt x="8" y="116"/>
                </a:lnTo>
                <a:lnTo>
                  <a:pt x="12" y="113"/>
                </a:lnTo>
                <a:lnTo>
                  <a:pt x="17" y="110"/>
                </a:lnTo>
                <a:lnTo>
                  <a:pt x="23" y="106"/>
                </a:lnTo>
                <a:lnTo>
                  <a:pt x="30" y="102"/>
                </a:lnTo>
                <a:lnTo>
                  <a:pt x="37" y="98"/>
                </a:lnTo>
                <a:lnTo>
                  <a:pt x="43" y="94"/>
                </a:lnTo>
                <a:lnTo>
                  <a:pt x="48" y="91"/>
                </a:lnTo>
                <a:lnTo>
                  <a:pt x="53" y="87"/>
                </a:lnTo>
                <a:lnTo>
                  <a:pt x="56" y="84"/>
                </a:lnTo>
                <a:lnTo>
                  <a:pt x="58" y="82"/>
                </a:lnTo>
                <a:lnTo>
                  <a:pt x="60" y="79"/>
                </a:lnTo>
                <a:lnTo>
                  <a:pt x="60" y="76"/>
                </a:lnTo>
                <a:lnTo>
                  <a:pt x="60" y="74"/>
                </a:lnTo>
                <a:lnTo>
                  <a:pt x="58" y="71"/>
                </a:lnTo>
                <a:lnTo>
                  <a:pt x="56" y="68"/>
                </a:lnTo>
                <a:lnTo>
                  <a:pt x="53" y="65"/>
                </a:lnTo>
                <a:lnTo>
                  <a:pt x="48" y="62"/>
                </a:lnTo>
                <a:lnTo>
                  <a:pt x="43" y="59"/>
                </a:lnTo>
                <a:lnTo>
                  <a:pt x="37" y="55"/>
                </a:lnTo>
                <a:lnTo>
                  <a:pt x="30" y="51"/>
                </a:lnTo>
                <a:lnTo>
                  <a:pt x="23" y="47"/>
                </a:lnTo>
                <a:lnTo>
                  <a:pt x="17" y="43"/>
                </a:lnTo>
                <a:lnTo>
                  <a:pt x="12" y="39"/>
                </a:lnTo>
                <a:lnTo>
                  <a:pt x="8" y="36"/>
                </a:lnTo>
                <a:lnTo>
                  <a:pt x="4" y="33"/>
                </a:lnTo>
                <a:lnTo>
                  <a:pt x="2" y="31"/>
                </a:lnTo>
                <a:lnTo>
                  <a:pt x="0" y="28"/>
                </a:lnTo>
                <a:lnTo>
                  <a:pt x="0" y="25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8" y="14"/>
                </a:lnTo>
                <a:lnTo>
                  <a:pt x="12" y="11"/>
                </a:lnTo>
                <a:lnTo>
                  <a:pt x="17" y="8"/>
                </a:lnTo>
                <a:lnTo>
                  <a:pt x="23" y="4"/>
                </a:lnTo>
                <a:lnTo>
                  <a:pt x="3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4" name="TextBox 15">
            <a:extLst>
              <a:ext uri="{FF2B5EF4-FFF2-40B4-BE49-F238E27FC236}">
                <a16:creationId xmlns:a16="http://schemas.microsoft.com/office/drawing/2014/main" id="{8C374650-369B-4745-B75C-A03CA44F4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5162550"/>
            <a:ext cx="8159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100°C</a:t>
            </a:r>
          </a:p>
        </p:txBody>
      </p:sp>
      <p:sp>
        <p:nvSpPr>
          <p:cNvPr id="19525" name="Freeform 202">
            <a:extLst>
              <a:ext uri="{FF2B5EF4-FFF2-40B4-BE49-F238E27FC236}">
                <a16:creationId xmlns:a16="http://schemas.microsoft.com/office/drawing/2014/main" id="{1B94D4A8-B29A-43B8-A3C1-88E1C30B3ABB}"/>
              </a:ext>
            </a:extLst>
          </p:cNvPr>
          <p:cNvSpPr>
            <a:spLocks/>
          </p:cNvSpPr>
          <p:nvPr/>
        </p:nvSpPr>
        <p:spPr bwMode="auto">
          <a:xfrm rot="5400000">
            <a:off x="7582694" y="4242594"/>
            <a:ext cx="65087" cy="365125"/>
          </a:xfrm>
          <a:custGeom>
            <a:avLst/>
            <a:gdLst>
              <a:gd name="T0" fmla="*/ 2147483646 w 60"/>
              <a:gd name="T1" fmla="*/ 2147483646 h 306"/>
              <a:gd name="T2" fmla="*/ 2147483646 w 60"/>
              <a:gd name="T3" fmla="*/ 2147483646 h 306"/>
              <a:gd name="T4" fmla="*/ 2147483646 w 60"/>
              <a:gd name="T5" fmla="*/ 2147483646 h 306"/>
              <a:gd name="T6" fmla="*/ 2147483646 w 60"/>
              <a:gd name="T7" fmla="*/ 2147483646 h 306"/>
              <a:gd name="T8" fmla="*/ 2147483646 w 60"/>
              <a:gd name="T9" fmla="*/ 2147483646 h 306"/>
              <a:gd name="T10" fmla="*/ 2147483646 w 60"/>
              <a:gd name="T11" fmla="*/ 2147483646 h 306"/>
              <a:gd name="T12" fmla="*/ 2147483646 w 60"/>
              <a:gd name="T13" fmla="*/ 2147483646 h 306"/>
              <a:gd name="T14" fmla="*/ 2147483646 w 60"/>
              <a:gd name="T15" fmla="*/ 2147483646 h 306"/>
              <a:gd name="T16" fmla="*/ 2147483646 w 60"/>
              <a:gd name="T17" fmla="*/ 2147483646 h 306"/>
              <a:gd name="T18" fmla="*/ 2147483646 w 60"/>
              <a:gd name="T19" fmla="*/ 2147483646 h 306"/>
              <a:gd name="T20" fmla="*/ 2147483646 w 60"/>
              <a:gd name="T21" fmla="*/ 2147483646 h 306"/>
              <a:gd name="T22" fmla="*/ 0 w 60"/>
              <a:gd name="T23" fmla="*/ 2147483646 h 306"/>
              <a:gd name="T24" fmla="*/ 0 w 60"/>
              <a:gd name="T25" fmla="*/ 2147483646 h 306"/>
              <a:gd name="T26" fmla="*/ 2147483646 w 60"/>
              <a:gd name="T27" fmla="*/ 2147483646 h 306"/>
              <a:gd name="T28" fmla="*/ 2147483646 w 60"/>
              <a:gd name="T29" fmla="*/ 2147483646 h 306"/>
              <a:gd name="T30" fmla="*/ 2147483646 w 60"/>
              <a:gd name="T31" fmla="*/ 2147483646 h 306"/>
              <a:gd name="T32" fmla="*/ 2147483646 w 60"/>
              <a:gd name="T33" fmla="*/ 2147483646 h 306"/>
              <a:gd name="T34" fmla="*/ 2147483646 w 60"/>
              <a:gd name="T35" fmla="*/ 2147483646 h 306"/>
              <a:gd name="T36" fmla="*/ 2147483646 w 60"/>
              <a:gd name="T37" fmla="*/ 2147483646 h 306"/>
              <a:gd name="T38" fmla="*/ 2147483646 w 60"/>
              <a:gd name="T39" fmla="*/ 2147483646 h 306"/>
              <a:gd name="T40" fmla="*/ 2147483646 w 60"/>
              <a:gd name="T41" fmla="*/ 2147483646 h 306"/>
              <a:gd name="T42" fmla="*/ 2147483646 w 60"/>
              <a:gd name="T43" fmla="*/ 2147483646 h 306"/>
              <a:gd name="T44" fmla="*/ 2147483646 w 60"/>
              <a:gd name="T45" fmla="*/ 2147483646 h 306"/>
              <a:gd name="T46" fmla="*/ 2147483646 w 60"/>
              <a:gd name="T47" fmla="*/ 2147483646 h 306"/>
              <a:gd name="T48" fmla="*/ 2147483646 w 60"/>
              <a:gd name="T49" fmla="*/ 2147483646 h 306"/>
              <a:gd name="T50" fmla="*/ 2147483646 w 60"/>
              <a:gd name="T51" fmla="*/ 2147483646 h 306"/>
              <a:gd name="T52" fmla="*/ 2147483646 w 60"/>
              <a:gd name="T53" fmla="*/ 2147483646 h 306"/>
              <a:gd name="T54" fmla="*/ 0 w 60"/>
              <a:gd name="T55" fmla="*/ 2147483646 h 306"/>
              <a:gd name="T56" fmla="*/ 0 w 60"/>
              <a:gd name="T57" fmla="*/ 2147483646 h 306"/>
              <a:gd name="T58" fmla="*/ 2147483646 w 60"/>
              <a:gd name="T59" fmla="*/ 2147483646 h 306"/>
              <a:gd name="T60" fmla="*/ 2147483646 w 60"/>
              <a:gd name="T61" fmla="*/ 2147483646 h 306"/>
              <a:gd name="T62" fmla="*/ 2147483646 w 60"/>
              <a:gd name="T63" fmla="*/ 2147483646 h 306"/>
              <a:gd name="T64" fmla="*/ 2147483646 w 60"/>
              <a:gd name="T65" fmla="*/ 2147483646 h 306"/>
              <a:gd name="T66" fmla="*/ 2147483646 w 60"/>
              <a:gd name="T67" fmla="*/ 2147483646 h 306"/>
              <a:gd name="T68" fmla="*/ 2147483646 w 60"/>
              <a:gd name="T69" fmla="*/ 2147483646 h 306"/>
              <a:gd name="T70" fmla="*/ 2147483646 w 60"/>
              <a:gd name="T71" fmla="*/ 2147483646 h 306"/>
              <a:gd name="T72" fmla="*/ 2147483646 w 60"/>
              <a:gd name="T73" fmla="*/ 2147483646 h 306"/>
              <a:gd name="T74" fmla="*/ 2147483646 w 60"/>
              <a:gd name="T75" fmla="*/ 2147483646 h 306"/>
              <a:gd name="T76" fmla="*/ 2147483646 w 60"/>
              <a:gd name="T77" fmla="*/ 2147483646 h 306"/>
              <a:gd name="T78" fmla="*/ 2147483646 w 60"/>
              <a:gd name="T79" fmla="*/ 2147483646 h 306"/>
              <a:gd name="T80" fmla="*/ 2147483646 w 60"/>
              <a:gd name="T81" fmla="*/ 2147483646 h 306"/>
              <a:gd name="T82" fmla="*/ 2147483646 w 60"/>
              <a:gd name="T83" fmla="*/ 2147483646 h 306"/>
              <a:gd name="T84" fmla="*/ 2147483646 w 60"/>
              <a:gd name="T85" fmla="*/ 2147483646 h 306"/>
              <a:gd name="T86" fmla="*/ 0 w 60"/>
              <a:gd name="T87" fmla="*/ 2147483646 h 306"/>
              <a:gd name="T88" fmla="*/ 0 w 60"/>
              <a:gd name="T89" fmla="*/ 2147483646 h 306"/>
              <a:gd name="T90" fmla="*/ 2147483646 w 60"/>
              <a:gd name="T91" fmla="*/ 2147483646 h 306"/>
              <a:gd name="T92" fmla="*/ 2147483646 w 60"/>
              <a:gd name="T93" fmla="*/ 2147483646 h 306"/>
              <a:gd name="T94" fmla="*/ 2147483646 w 60"/>
              <a:gd name="T95" fmla="*/ 2147483646 h 30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0"/>
              <a:gd name="T145" fmla="*/ 0 h 306"/>
              <a:gd name="T146" fmla="*/ 60 w 60"/>
              <a:gd name="T147" fmla="*/ 306 h 30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0" h="306">
                <a:moveTo>
                  <a:pt x="30" y="306"/>
                </a:moveTo>
                <a:lnTo>
                  <a:pt x="37" y="302"/>
                </a:lnTo>
                <a:lnTo>
                  <a:pt x="43" y="298"/>
                </a:lnTo>
                <a:lnTo>
                  <a:pt x="48" y="295"/>
                </a:lnTo>
                <a:lnTo>
                  <a:pt x="53" y="292"/>
                </a:lnTo>
                <a:lnTo>
                  <a:pt x="56" y="289"/>
                </a:lnTo>
                <a:lnTo>
                  <a:pt x="58" y="286"/>
                </a:lnTo>
                <a:lnTo>
                  <a:pt x="60" y="283"/>
                </a:lnTo>
                <a:lnTo>
                  <a:pt x="60" y="281"/>
                </a:lnTo>
                <a:lnTo>
                  <a:pt x="60" y="278"/>
                </a:lnTo>
                <a:lnTo>
                  <a:pt x="58" y="275"/>
                </a:lnTo>
                <a:lnTo>
                  <a:pt x="56" y="273"/>
                </a:lnTo>
                <a:lnTo>
                  <a:pt x="53" y="270"/>
                </a:lnTo>
                <a:lnTo>
                  <a:pt x="48" y="267"/>
                </a:lnTo>
                <a:lnTo>
                  <a:pt x="43" y="263"/>
                </a:lnTo>
                <a:lnTo>
                  <a:pt x="37" y="259"/>
                </a:lnTo>
                <a:lnTo>
                  <a:pt x="30" y="255"/>
                </a:lnTo>
                <a:lnTo>
                  <a:pt x="23" y="251"/>
                </a:lnTo>
                <a:lnTo>
                  <a:pt x="17" y="247"/>
                </a:lnTo>
                <a:lnTo>
                  <a:pt x="12" y="244"/>
                </a:lnTo>
                <a:lnTo>
                  <a:pt x="8" y="241"/>
                </a:lnTo>
                <a:lnTo>
                  <a:pt x="4" y="238"/>
                </a:lnTo>
                <a:lnTo>
                  <a:pt x="2" y="235"/>
                </a:lnTo>
                <a:lnTo>
                  <a:pt x="0" y="232"/>
                </a:lnTo>
                <a:lnTo>
                  <a:pt x="0" y="230"/>
                </a:lnTo>
                <a:lnTo>
                  <a:pt x="0" y="227"/>
                </a:lnTo>
                <a:lnTo>
                  <a:pt x="2" y="224"/>
                </a:lnTo>
                <a:lnTo>
                  <a:pt x="4" y="222"/>
                </a:lnTo>
                <a:lnTo>
                  <a:pt x="8" y="219"/>
                </a:lnTo>
                <a:lnTo>
                  <a:pt x="12" y="215"/>
                </a:lnTo>
                <a:lnTo>
                  <a:pt x="17" y="212"/>
                </a:lnTo>
                <a:lnTo>
                  <a:pt x="23" y="208"/>
                </a:lnTo>
                <a:lnTo>
                  <a:pt x="30" y="204"/>
                </a:lnTo>
                <a:lnTo>
                  <a:pt x="37" y="200"/>
                </a:lnTo>
                <a:lnTo>
                  <a:pt x="43" y="196"/>
                </a:lnTo>
                <a:lnTo>
                  <a:pt x="48" y="193"/>
                </a:lnTo>
                <a:lnTo>
                  <a:pt x="53" y="190"/>
                </a:lnTo>
                <a:lnTo>
                  <a:pt x="56" y="187"/>
                </a:lnTo>
                <a:lnTo>
                  <a:pt x="58" y="184"/>
                </a:lnTo>
                <a:lnTo>
                  <a:pt x="60" y="181"/>
                </a:lnTo>
                <a:lnTo>
                  <a:pt x="60" y="179"/>
                </a:lnTo>
                <a:lnTo>
                  <a:pt x="60" y="176"/>
                </a:lnTo>
                <a:lnTo>
                  <a:pt x="58" y="173"/>
                </a:lnTo>
                <a:lnTo>
                  <a:pt x="56" y="170"/>
                </a:lnTo>
                <a:lnTo>
                  <a:pt x="53" y="167"/>
                </a:lnTo>
                <a:lnTo>
                  <a:pt x="48" y="164"/>
                </a:lnTo>
                <a:lnTo>
                  <a:pt x="43" y="161"/>
                </a:lnTo>
                <a:lnTo>
                  <a:pt x="37" y="157"/>
                </a:lnTo>
                <a:lnTo>
                  <a:pt x="30" y="153"/>
                </a:lnTo>
                <a:lnTo>
                  <a:pt x="23" y="149"/>
                </a:lnTo>
                <a:lnTo>
                  <a:pt x="17" y="145"/>
                </a:lnTo>
                <a:lnTo>
                  <a:pt x="12" y="142"/>
                </a:lnTo>
                <a:lnTo>
                  <a:pt x="8" y="139"/>
                </a:lnTo>
                <a:lnTo>
                  <a:pt x="4" y="136"/>
                </a:lnTo>
                <a:lnTo>
                  <a:pt x="2" y="133"/>
                </a:lnTo>
                <a:lnTo>
                  <a:pt x="0" y="130"/>
                </a:lnTo>
                <a:lnTo>
                  <a:pt x="0" y="127"/>
                </a:lnTo>
                <a:lnTo>
                  <a:pt x="0" y="125"/>
                </a:lnTo>
                <a:lnTo>
                  <a:pt x="2" y="122"/>
                </a:lnTo>
                <a:lnTo>
                  <a:pt x="4" y="119"/>
                </a:lnTo>
                <a:lnTo>
                  <a:pt x="8" y="116"/>
                </a:lnTo>
                <a:lnTo>
                  <a:pt x="12" y="113"/>
                </a:lnTo>
                <a:lnTo>
                  <a:pt x="17" y="110"/>
                </a:lnTo>
                <a:lnTo>
                  <a:pt x="23" y="106"/>
                </a:lnTo>
                <a:lnTo>
                  <a:pt x="30" y="102"/>
                </a:lnTo>
                <a:lnTo>
                  <a:pt x="37" y="98"/>
                </a:lnTo>
                <a:lnTo>
                  <a:pt x="43" y="94"/>
                </a:lnTo>
                <a:lnTo>
                  <a:pt x="48" y="91"/>
                </a:lnTo>
                <a:lnTo>
                  <a:pt x="53" y="87"/>
                </a:lnTo>
                <a:lnTo>
                  <a:pt x="56" y="84"/>
                </a:lnTo>
                <a:lnTo>
                  <a:pt x="58" y="82"/>
                </a:lnTo>
                <a:lnTo>
                  <a:pt x="60" y="79"/>
                </a:lnTo>
                <a:lnTo>
                  <a:pt x="60" y="76"/>
                </a:lnTo>
                <a:lnTo>
                  <a:pt x="60" y="74"/>
                </a:lnTo>
                <a:lnTo>
                  <a:pt x="58" y="71"/>
                </a:lnTo>
                <a:lnTo>
                  <a:pt x="56" y="68"/>
                </a:lnTo>
                <a:lnTo>
                  <a:pt x="53" y="65"/>
                </a:lnTo>
                <a:lnTo>
                  <a:pt x="48" y="62"/>
                </a:lnTo>
                <a:lnTo>
                  <a:pt x="43" y="59"/>
                </a:lnTo>
                <a:lnTo>
                  <a:pt x="37" y="55"/>
                </a:lnTo>
                <a:lnTo>
                  <a:pt x="30" y="51"/>
                </a:lnTo>
                <a:lnTo>
                  <a:pt x="23" y="47"/>
                </a:lnTo>
                <a:lnTo>
                  <a:pt x="17" y="43"/>
                </a:lnTo>
                <a:lnTo>
                  <a:pt x="12" y="39"/>
                </a:lnTo>
                <a:lnTo>
                  <a:pt x="8" y="36"/>
                </a:lnTo>
                <a:lnTo>
                  <a:pt x="4" y="33"/>
                </a:lnTo>
                <a:lnTo>
                  <a:pt x="2" y="31"/>
                </a:lnTo>
                <a:lnTo>
                  <a:pt x="0" y="28"/>
                </a:lnTo>
                <a:lnTo>
                  <a:pt x="0" y="25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8" y="14"/>
                </a:lnTo>
                <a:lnTo>
                  <a:pt x="12" y="11"/>
                </a:lnTo>
                <a:lnTo>
                  <a:pt x="17" y="8"/>
                </a:lnTo>
                <a:lnTo>
                  <a:pt x="23" y="4"/>
                </a:lnTo>
                <a:lnTo>
                  <a:pt x="3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6" name="Freeform 201">
            <a:extLst>
              <a:ext uri="{FF2B5EF4-FFF2-40B4-BE49-F238E27FC236}">
                <a16:creationId xmlns:a16="http://schemas.microsoft.com/office/drawing/2014/main" id="{BEDF0D1D-09B0-4BCC-BEC8-9451BFF7B4CD}"/>
              </a:ext>
            </a:extLst>
          </p:cNvPr>
          <p:cNvSpPr>
            <a:spLocks/>
          </p:cNvSpPr>
          <p:nvPr/>
        </p:nvSpPr>
        <p:spPr bwMode="auto">
          <a:xfrm>
            <a:off x="5141913" y="5346700"/>
            <a:ext cx="138112" cy="228600"/>
          </a:xfrm>
          <a:custGeom>
            <a:avLst/>
            <a:gdLst>
              <a:gd name="T0" fmla="*/ 2147483646 w 142"/>
              <a:gd name="T1" fmla="*/ 2147483646 h 236"/>
              <a:gd name="T2" fmla="*/ 0 w 142"/>
              <a:gd name="T3" fmla="*/ 0 h 236"/>
              <a:gd name="T4" fmla="*/ 2147483646 w 142"/>
              <a:gd name="T5" fmla="*/ 2147483646 h 236"/>
              <a:gd name="T6" fmla="*/ 2147483646 w 142"/>
              <a:gd name="T7" fmla="*/ 0 h 236"/>
              <a:gd name="T8" fmla="*/ 2147483646 w 142"/>
              <a:gd name="T9" fmla="*/ 2147483646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236"/>
              <a:gd name="T17" fmla="*/ 142 w 142"/>
              <a:gd name="T18" fmla="*/ 236 h 2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236">
                <a:moveTo>
                  <a:pt x="71" y="236"/>
                </a:moveTo>
                <a:lnTo>
                  <a:pt x="0" y="0"/>
                </a:lnTo>
                <a:lnTo>
                  <a:pt x="71" y="46"/>
                </a:lnTo>
                <a:lnTo>
                  <a:pt x="142" y="0"/>
                </a:lnTo>
                <a:lnTo>
                  <a:pt x="71" y="236"/>
                </a:lnTo>
                <a:close/>
              </a:path>
            </a:pathLst>
          </a:cu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7" name="Freeform 201">
            <a:extLst>
              <a:ext uri="{FF2B5EF4-FFF2-40B4-BE49-F238E27FC236}">
                <a16:creationId xmlns:a16="http://schemas.microsoft.com/office/drawing/2014/main" id="{7B0DDDEB-7EAD-40F7-B992-F941835B9F0C}"/>
              </a:ext>
            </a:extLst>
          </p:cNvPr>
          <p:cNvSpPr>
            <a:spLocks/>
          </p:cNvSpPr>
          <p:nvPr/>
        </p:nvSpPr>
        <p:spPr bwMode="auto">
          <a:xfrm rot="5400000">
            <a:off x="7477919" y="4309269"/>
            <a:ext cx="138112" cy="228600"/>
          </a:xfrm>
          <a:custGeom>
            <a:avLst/>
            <a:gdLst>
              <a:gd name="T0" fmla="*/ 2147483646 w 142"/>
              <a:gd name="T1" fmla="*/ 2147483646 h 236"/>
              <a:gd name="T2" fmla="*/ 0 w 142"/>
              <a:gd name="T3" fmla="*/ 0 h 236"/>
              <a:gd name="T4" fmla="*/ 2147483646 w 142"/>
              <a:gd name="T5" fmla="*/ 2147483646 h 236"/>
              <a:gd name="T6" fmla="*/ 2147483646 w 142"/>
              <a:gd name="T7" fmla="*/ 0 h 236"/>
              <a:gd name="T8" fmla="*/ 2147483646 w 142"/>
              <a:gd name="T9" fmla="*/ 2147483646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236"/>
              <a:gd name="T17" fmla="*/ 142 w 142"/>
              <a:gd name="T18" fmla="*/ 236 h 2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236">
                <a:moveTo>
                  <a:pt x="71" y="236"/>
                </a:moveTo>
                <a:lnTo>
                  <a:pt x="0" y="0"/>
                </a:lnTo>
                <a:lnTo>
                  <a:pt x="71" y="46"/>
                </a:lnTo>
                <a:lnTo>
                  <a:pt x="142" y="0"/>
                </a:lnTo>
                <a:lnTo>
                  <a:pt x="71" y="236"/>
                </a:lnTo>
                <a:close/>
              </a:path>
            </a:pathLst>
          </a:cu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4BB6E20-F0A2-455C-93DE-BD19F839C466}"/>
              </a:ext>
            </a:extLst>
          </p:cNvPr>
          <p:cNvSpPr/>
          <p:nvPr/>
        </p:nvSpPr>
        <p:spPr>
          <a:xfrm>
            <a:off x="6013450" y="3870325"/>
            <a:ext cx="1647825" cy="1017588"/>
          </a:xfrm>
          <a:prstGeom prst="rect">
            <a:avLst/>
          </a:prstGeom>
          <a:noFill/>
          <a:ln w="38100" cmpd="sng">
            <a:solidFill>
              <a:schemeClr val="accent5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3473B6-A559-4935-B462-97EF07EA497D}"/>
              </a:ext>
            </a:extLst>
          </p:cNvPr>
          <p:cNvSpPr/>
          <p:nvPr/>
        </p:nvSpPr>
        <p:spPr>
          <a:xfrm>
            <a:off x="6227763" y="2094707"/>
            <a:ext cx="503237" cy="5937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2AFEB15-885D-4C77-967D-8F9E00E93482}"/>
              </a:ext>
            </a:extLst>
          </p:cNvPr>
          <p:cNvSpPr/>
          <p:nvPr/>
        </p:nvSpPr>
        <p:spPr>
          <a:xfrm>
            <a:off x="5819775" y="2173288"/>
            <a:ext cx="398463" cy="400050"/>
          </a:xfrm>
          <a:prstGeom prst="ellipse">
            <a:avLst/>
          </a:prstGeom>
          <a:solidFill>
            <a:srgbClr val="FFFFFF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97" name="TextBox 126">
            <a:extLst>
              <a:ext uri="{FF2B5EF4-FFF2-40B4-BE49-F238E27FC236}">
                <a16:creationId xmlns:a16="http://schemas.microsoft.com/office/drawing/2014/main" id="{CFBFA534-214A-4B0E-9E4A-9E805B66A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0013" y="1909763"/>
            <a:ext cx="106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altLang="en-US" sz="20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</a:t>
            </a:r>
            <a:endParaRPr lang="en-US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517" name="Freeform 203">
            <a:extLst>
              <a:ext uri="{FF2B5EF4-FFF2-40B4-BE49-F238E27FC236}">
                <a16:creationId xmlns:a16="http://schemas.microsoft.com/office/drawing/2014/main" id="{554E26B1-9CA1-4B47-A1BF-FD91EDFEE628}"/>
              </a:ext>
            </a:extLst>
          </p:cNvPr>
          <p:cNvSpPr>
            <a:spLocks/>
          </p:cNvSpPr>
          <p:nvPr/>
        </p:nvSpPr>
        <p:spPr bwMode="auto">
          <a:xfrm flipH="1" flipV="1">
            <a:off x="6780213" y="2341563"/>
            <a:ext cx="1276350" cy="74612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6" name="Freeform 203">
            <a:extLst>
              <a:ext uri="{FF2B5EF4-FFF2-40B4-BE49-F238E27FC236}">
                <a16:creationId xmlns:a16="http://schemas.microsoft.com/office/drawing/2014/main" id="{12D195DA-CE9D-4642-8959-E44AAA58EAB5}"/>
              </a:ext>
            </a:extLst>
          </p:cNvPr>
          <p:cNvSpPr>
            <a:spLocks/>
          </p:cNvSpPr>
          <p:nvPr/>
        </p:nvSpPr>
        <p:spPr bwMode="auto">
          <a:xfrm flipH="1" flipV="1">
            <a:off x="6218238" y="2341563"/>
            <a:ext cx="1276350" cy="74612"/>
          </a:xfrm>
          <a:custGeom>
            <a:avLst/>
            <a:gdLst>
              <a:gd name="T0" fmla="*/ 2147483646 w 893"/>
              <a:gd name="T1" fmla="*/ 2147483646 h 60"/>
              <a:gd name="T2" fmla="*/ 2147483646 w 893"/>
              <a:gd name="T3" fmla="*/ 2147483646 h 60"/>
              <a:gd name="T4" fmla="*/ 2147483646 w 893"/>
              <a:gd name="T5" fmla="*/ 2147483646 h 60"/>
              <a:gd name="T6" fmla="*/ 2147483646 w 893"/>
              <a:gd name="T7" fmla="*/ 2147483646 h 60"/>
              <a:gd name="T8" fmla="*/ 2147483646 w 893"/>
              <a:gd name="T9" fmla="*/ 0 h 60"/>
              <a:gd name="T10" fmla="*/ 2147483646 w 893"/>
              <a:gd name="T11" fmla="*/ 2147483646 h 60"/>
              <a:gd name="T12" fmla="*/ 2147483646 w 893"/>
              <a:gd name="T13" fmla="*/ 2147483646 h 60"/>
              <a:gd name="T14" fmla="*/ 2147483646 w 893"/>
              <a:gd name="T15" fmla="*/ 2147483646 h 60"/>
              <a:gd name="T16" fmla="*/ 2147483646 w 893"/>
              <a:gd name="T17" fmla="*/ 2147483646 h 60"/>
              <a:gd name="T18" fmla="*/ 2147483646 w 893"/>
              <a:gd name="T19" fmla="*/ 2147483646 h 60"/>
              <a:gd name="T20" fmla="*/ 2147483646 w 893"/>
              <a:gd name="T21" fmla="*/ 2147483646 h 60"/>
              <a:gd name="T22" fmla="*/ 2147483646 w 893"/>
              <a:gd name="T23" fmla="*/ 2147483646 h 60"/>
              <a:gd name="T24" fmla="*/ 2147483646 w 893"/>
              <a:gd name="T25" fmla="*/ 2147483646 h 60"/>
              <a:gd name="T26" fmla="*/ 2147483646 w 893"/>
              <a:gd name="T27" fmla="*/ 2147483646 h 60"/>
              <a:gd name="T28" fmla="*/ 2147483646 w 893"/>
              <a:gd name="T29" fmla="*/ 2147483646 h 60"/>
              <a:gd name="T30" fmla="*/ 2147483646 w 893"/>
              <a:gd name="T31" fmla="*/ 2147483646 h 60"/>
              <a:gd name="T32" fmla="*/ 2147483646 w 893"/>
              <a:gd name="T33" fmla="*/ 2147483646 h 60"/>
              <a:gd name="T34" fmla="*/ 2147483646 w 893"/>
              <a:gd name="T35" fmla="*/ 0 h 60"/>
              <a:gd name="T36" fmla="*/ 2147483646 w 893"/>
              <a:gd name="T37" fmla="*/ 2147483646 h 60"/>
              <a:gd name="T38" fmla="*/ 2147483646 w 893"/>
              <a:gd name="T39" fmla="*/ 2147483646 h 60"/>
              <a:gd name="T40" fmla="*/ 2147483646 w 893"/>
              <a:gd name="T41" fmla="*/ 2147483646 h 60"/>
              <a:gd name="T42" fmla="*/ 2147483646 w 893"/>
              <a:gd name="T43" fmla="*/ 2147483646 h 60"/>
              <a:gd name="T44" fmla="*/ 2147483646 w 893"/>
              <a:gd name="T45" fmla="*/ 2147483646 h 60"/>
              <a:gd name="T46" fmla="*/ 2147483646 w 893"/>
              <a:gd name="T47" fmla="*/ 0 h 60"/>
              <a:gd name="T48" fmla="*/ 2147483646 w 893"/>
              <a:gd name="T49" fmla="*/ 2147483646 h 60"/>
              <a:gd name="T50" fmla="*/ 2147483646 w 893"/>
              <a:gd name="T51" fmla="*/ 2147483646 h 60"/>
              <a:gd name="T52" fmla="*/ 2147483646 w 893"/>
              <a:gd name="T53" fmla="*/ 2147483646 h 60"/>
              <a:gd name="T54" fmla="*/ 2147483646 w 893"/>
              <a:gd name="T55" fmla="*/ 2147483646 h 60"/>
              <a:gd name="T56" fmla="*/ 2147483646 w 893"/>
              <a:gd name="T57" fmla="*/ 2147483646 h 60"/>
              <a:gd name="T58" fmla="*/ 2147483646 w 893"/>
              <a:gd name="T59" fmla="*/ 2147483646 h 60"/>
              <a:gd name="T60" fmla="*/ 2147483646 w 893"/>
              <a:gd name="T61" fmla="*/ 2147483646 h 60"/>
              <a:gd name="T62" fmla="*/ 2147483646 w 893"/>
              <a:gd name="T63" fmla="*/ 2147483646 h 60"/>
              <a:gd name="T64" fmla="*/ 2147483646 w 893"/>
              <a:gd name="T65" fmla="*/ 2147483646 h 60"/>
              <a:gd name="T66" fmla="*/ 2147483646 w 893"/>
              <a:gd name="T67" fmla="*/ 2147483646 h 60"/>
              <a:gd name="T68" fmla="*/ 2147483646 w 893"/>
              <a:gd name="T69" fmla="*/ 2147483646 h 60"/>
              <a:gd name="T70" fmla="*/ 2147483646 w 893"/>
              <a:gd name="T71" fmla="*/ 2147483646 h 60"/>
              <a:gd name="T72" fmla="*/ 2147483646 w 893"/>
              <a:gd name="T73" fmla="*/ 0 h 60"/>
              <a:gd name="T74" fmla="*/ 2147483646 w 893"/>
              <a:gd name="T75" fmla="*/ 2147483646 h 60"/>
              <a:gd name="T76" fmla="*/ 2147483646 w 893"/>
              <a:gd name="T77" fmla="*/ 2147483646 h 60"/>
              <a:gd name="T78" fmla="*/ 2147483646 w 893"/>
              <a:gd name="T79" fmla="*/ 2147483646 h 60"/>
              <a:gd name="T80" fmla="*/ 2147483646 w 893"/>
              <a:gd name="T81" fmla="*/ 2147483646 h 60"/>
              <a:gd name="T82" fmla="*/ 2147483646 w 893"/>
              <a:gd name="T83" fmla="*/ 2147483646 h 60"/>
              <a:gd name="T84" fmla="*/ 2147483646 w 893"/>
              <a:gd name="T85" fmla="*/ 2147483646 h 60"/>
              <a:gd name="T86" fmla="*/ 2147483646 w 893"/>
              <a:gd name="T87" fmla="*/ 2147483646 h 60"/>
              <a:gd name="T88" fmla="*/ 2147483646 w 893"/>
              <a:gd name="T89" fmla="*/ 2147483646 h 60"/>
              <a:gd name="T90" fmla="*/ 2147483646 w 893"/>
              <a:gd name="T91" fmla="*/ 2147483646 h 60"/>
              <a:gd name="T92" fmla="*/ 2147483646 w 893"/>
              <a:gd name="T93" fmla="*/ 2147483646 h 60"/>
              <a:gd name="T94" fmla="*/ 2147483646 w 893"/>
              <a:gd name="T95" fmla="*/ 2147483646 h 60"/>
              <a:gd name="T96" fmla="*/ 2147483646 w 893"/>
              <a:gd name="T97" fmla="*/ 2147483646 h 60"/>
              <a:gd name="T98" fmla="*/ 2147483646 w 893"/>
              <a:gd name="T99" fmla="*/ 0 h 60"/>
              <a:gd name="T100" fmla="*/ 2147483646 w 893"/>
              <a:gd name="T101" fmla="*/ 2147483646 h 60"/>
              <a:gd name="T102" fmla="*/ 2147483646 w 893"/>
              <a:gd name="T103" fmla="*/ 2147483646 h 60"/>
              <a:gd name="T104" fmla="*/ 2147483646 w 893"/>
              <a:gd name="T105" fmla="*/ 2147483646 h 60"/>
              <a:gd name="T106" fmla="*/ 2147483646 w 893"/>
              <a:gd name="T107" fmla="*/ 2147483646 h 60"/>
              <a:gd name="T108" fmla="*/ 2147483646 w 893"/>
              <a:gd name="T109" fmla="*/ 2147483646 h 60"/>
              <a:gd name="T110" fmla="*/ 2147483646 w 893"/>
              <a:gd name="T111" fmla="*/ 0 h 60"/>
              <a:gd name="T112" fmla="*/ 2147483646 w 893"/>
              <a:gd name="T113" fmla="*/ 2147483646 h 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93"/>
              <a:gd name="T172" fmla="*/ 0 h 60"/>
              <a:gd name="T173" fmla="*/ 893 w 893"/>
              <a:gd name="T174" fmla="*/ 60 h 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93" h="60">
                <a:moveTo>
                  <a:pt x="0" y="30"/>
                </a:moveTo>
                <a:lnTo>
                  <a:pt x="4" y="37"/>
                </a:lnTo>
                <a:lnTo>
                  <a:pt x="8" y="43"/>
                </a:lnTo>
                <a:lnTo>
                  <a:pt x="11" y="48"/>
                </a:lnTo>
                <a:lnTo>
                  <a:pt x="14" y="52"/>
                </a:lnTo>
                <a:lnTo>
                  <a:pt x="17" y="55"/>
                </a:lnTo>
                <a:lnTo>
                  <a:pt x="20" y="58"/>
                </a:lnTo>
                <a:lnTo>
                  <a:pt x="22" y="59"/>
                </a:lnTo>
                <a:lnTo>
                  <a:pt x="25" y="60"/>
                </a:lnTo>
                <a:lnTo>
                  <a:pt x="27" y="59"/>
                </a:lnTo>
                <a:lnTo>
                  <a:pt x="30" y="58"/>
                </a:lnTo>
                <a:lnTo>
                  <a:pt x="33" y="55"/>
                </a:lnTo>
                <a:lnTo>
                  <a:pt x="36" y="52"/>
                </a:lnTo>
                <a:lnTo>
                  <a:pt x="39" y="48"/>
                </a:lnTo>
                <a:lnTo>
                  <a:pt x="42" y="43"/>
                </a:lnTo>
                <a:lnTo>
                  <a:pt x="46" y="37"/>
                </a:lnTo>
                <a:lnTo>
                  <a:pt x="50" y="30"/>
                </a:lnTo>
                <a:lnTo>
                  <a:pt x="54" y="23"/>
                </a:lnTo>
                <a:lnTo>
                  <a:pt x="57" y="17"/>
                </a:lnTo>
                <a:lnTo>
                  <a:pt x="61" y="11"/>
                </a:lnTo>
                <a:lnTo>
                  <a:pt x="64" y="7"/>
                </a:lnTo>
                <a:lnTo>
                  <a:pt x="67" y="4"/>
                </a:lnTo>
                <a:lnTo>
                  <a:pt x="69" y="2"/>
                </a:lnTo>
                <a:lnTo>
                  <a:pt x="72" y="0"/>
                </a:lnTo>
                <a:lnTo>
                  <a:pt x="74" y="0"/>
                </a:lnTo>
                <a:lnTo>
                  <a:pt x="77" y="0"/>
                </a:lnTo>
                <a:lnTo>
                  <a:pt x="80" y="2"/>
                </a:lnTo>
                <a:lnTo>
                  <a:pt x="82" y="4"/>
                </a:lnTo>
                <a:lnTo>
                  <a:pt x="85" y="7"/>
                </a:lnTo>
                <a:lnTo>
                  <a:pt x="88" y="11"/>
                </a:lnTo>
                <a:lnTo>
                  <a:pt x="92" y="17"/>
                </a:lnTo>
                <a:lnTo>
                  <a:pt x="95" y="23"/>
                </a:lnTo>
                <a:lnTo>
                  <a:pt x="99" y="30"/>
                </a:lnTo>
                <a:lnTo>
                  <a:pt x="103" y="37"/>
                </a:lnTo>
                <a:lnTo>
                  <a:pt x="107" y="43"/>
                </a:lnTo>
                <a:lnTo>
                  <a:pt x="110" y="48"/>
                </a:lnTo>
                <a:lnTo>
                  <a:pt x="113" y="52"/>
                </a:lnTo>
                <a:lnTo>
                  <a:pt x="116" y="55"/>
                </a:lnTo>
                <a:lnTo>
                  <a:pt x="119" y="58"/>
                </a:lnTo>
                <a:lnTo>
                  <a:pt x="122" y="59"/>
                </a:lnTo>
                <a:lnTo>
                  <a:pt x="124" y="60"/>
                </a:lnTo>
                <a:lnTo>
                  <a:pt x="127" y="59"/>
                </a:lnTo>
                <a:lnTo>
                  <a:pt x="129" y="58"/>
                </a:lnTo>
                <a:lnTo>
                  <a:pt x="132" y="55"/>
                </a:lnTo>
                <a:lnTo>
                  <a:pt x="135" y="52"/>
                </a:lnTo>
                <a:lnTo>
                  <a:pt x="138" y="48"/>
                </a:lnTo>
                <a:lnTo>
                  <a:pt x="141" y="43"/>
                </a:lnTo>
                <a:lnTo>
                  <a:pt x="145" y="37"/>
                </a:lnTo>
                <a:lnTo>
                  <a:pt x="149" y="30"/>
                </a:lnTo>
                <a:lnTo>
                  <a:pt x="153" y="23"/>
                </a:lnTo>
                <a:lnTo>
                  <a:pt x="157" y="17"/>
                </a:lnTo>
                <a:lnTo>
                  <a:pt x="160" y="11"/>
                </a:lnTo>
                <a:lnTo>
                  <a:pt x="163" y="7"/>
                </a:lnTo>
                <a:lnTo>
                  <a:pt x="166" y="4"/>
                </a:lnTo>
                <a:lnTo>
                  <a:pt x="169" y="2"/>
                </a:lnTo>
                <a:lnTo>
                  <a:pt x="171" y="0"/>
                </a:lnTo>
                <a:lnTo>
                  <a:pt x="174" y="0"/>
                </a:lnTo>
                <a:lnTo>
                  <a:pt x="176" y="0"/>
                </a:lnTo>
                <a:lnTo>
                  <a:pt x="179" y="2"/>
                </a:lnTo>
                <a:lnTo>
                  <a:pt x="182" y="4"/>
                </a:lnTo>
                <a:lnTo>
                  <a:pt x="184" y="7"/>
                </a:lnTo>
                <a:lnTo>
                  <a:pt x="188" y="11"/>
                </a:lnTo>
                <a:lnTo>
                  <a:pt x="191" y="17"/>
                </a:lnTo>
                <a:lnTo>
                  <a:pt x="195" y="23"/>
                </a:lnTo>
                <a:lnTo>
                  <a:pt x="199" y="30"/>
                </a:lnTo>
                <a:lnTo>
                  <a:pt x="203" y="37"/>
                </a:lnTo>
                <a:lnTo>
                  <a:pt x="206" y="43"/>
                </a:lnTo>
                <a:lnTo>
                  <a:pt x="209" y="48"/>
                </a:lnTo>
                <a:lnTo>
                  <a:pt x="213" y="52"/>
                </a:lnTo>
                <a:lnTo>
                  <a:pt x="215" y="55"/>
                </a:lnTo>
                <a:lnTo>
                  <a:pt x="218" y="58"/>
                </a:lnTo>
                <a:lnTo>
                  <a:pt x="221" y="59"/>
                </a:lnTo>
                <a:lnTo>
                  <a:pt x="223" y="60"/>
                </a:lnTo>
                <a:lnTo>
                  <a:pt x="226" y="59"/>
                </a:lnTo>
                <a:lnTo>
                  <a:pt x="229" y="58"/>
                </a:lnTo>
                <a:lnTo>
                  <a:pt x="231" y="55"/>
                </a:lnTo>
                <a:lnTo>
                  <a:pt x="234" y="52"/>
                </a:lnTo>
                <a:lnTo>
                  <a:pt x="237" y="48"/>
                </a:lnTo>
                <a:lnTo>
                  <a:pt x="241" y="43"/>
                </a:lnTo>
                <a:lnTo>
                  <a:pt x="244" y="37"/>
                </a:lnTo>
                <a:lnTo>
                  <a:pt x="248" y="30"/>
                </a:lnTo>
                <a:lnTo>
                  <a:pt x="252" y="23"/>
                </a:lnTo>
                <a:lnTo>
                  <a:pt x="256" y="17"/>
                </a:lnTo>
                <a:lnTo>
                  <a:pt x="259" y="11"/>
                </a:lnTo>
                <a:lnTo>
                  <a:pt x="262" y="7"/>
                </a:lnTo>
                <a:lnTo>
                  <a:pt x="265" y="4"/>
                </a:lnTo>
                <a:lnTo>
                  <a:pt x="268" y="2"/>
                </a:lnTo>
                <a:lnTo>
                  <a:pt x="270" y="0"/>
                </a:lnTo>
                <a:lnTo>
                  <a:pt x="273" y="0"/>
                </a:lnTo>
                <a:lnTo>
                  <a:pt x="276" y="0"/>
                </a:lnTo>
                <a:lnTo>
                  <a:pt x="278" y="2"/>
                </a:lnTo>
                <a:lnTo>
                  <a:pt x="281" y="4"/>
                </a:lnTo>
                <a:lnTo>
                  <a:pt x="284" y="7"/>
                </a:lnTo>
                <a:lnTo>
                  <a:pt x="287" y="11"/>
                </a:lnTo>
                <a:lnTo>
                  <a:pt x="290" y="17"/>
                </a:lnTo>
                <a:lnTo>
                  <a:pt x="294" y="23"/>
                </a:lnTo>
                <a:lnTo>
                  <a:pt x="298" y="30"/>
                </a:lnTo>
                <a:lnTo>
                  <a:pt x="302" y="37"/>
                </a:lnTo>
                <a:lnTo>
                  <a:pt x="305" y="43"/>
                </a:lnTo>
                <a:lnTo>
                  <a:pt x="309" y="48"/>
                </a:lnTo>
                <a:lnTo>
                  <a:pt x="312" y="52"/>
                </a:lnTo>
                <a:lnTo>
                  <a:pt x="315" y="55"/>
                </a:lnTo>
                <a:lnTo>
                  <a:pt x="317" y="58"/>
                </a:lnTo>
                <a:lnTo>
                  <a:pt x="320" y="59"/>
                </a:lnTo>
                <a:lnTo>
                  <a:pt x="323" y="60"/>
                </a:lnTo>
                <a:lnTo>
                  <a:pt x="325" y="59"/>
                </a:lnTo>
                <a:lnTo>
                  <a:pt x="328" y="58"/>
                </a:lnTo>
                <a:lnTo>
                  <a:pt x="330" y="55"/>
                </a:lnTo>
                <a:lnTo>
                  <a:pt x="333" y="52"/>
                </a:lnTo>
                <a:lnTo>
                  <a:pt x="336" y="48"/>
                </a:lnTo>
                <a:lnTo>
                  <a:pt x="340" y="43"/>
                </a:lnTo>
                <a:lnTo>
                  <a:pt x="343" y="37"/>
                </a:lnTo>
                <a:lnTo>
                  <a:pt x="347" y="30"/>
                </a:lnTo>
                <a:lnTo>
                  <a:pt x="351" y="23"/>
                </a:lnTo>
                <a:lnTo>
                  <a:pt x="355" y="17"/>
                </a:lnTo>
                <a:lnTo>
                  <a:pt x="358" y="11"/>
                </a:lnTo>
                <a:lnTo>
                  <a:pt x="361" y="7"/>
                </a:lnTo>
                <a:lnTo>
                  <a:pt x="364" y="4"/>
                </a:lnTo>
                <a:lnTo>
                  <a:pt x="367" y="2"/>
                </a:lnTo>
                <a:lnTo>
                  <a:pt x="370" y="0"/>
                </a:lnTo>
                <a:lnTo>
                  <a:pt x="372" y="0"/>
                </a:lnTo>
                <a:lnTo>
                  <a:pt x="375" y="0"/>
                </a:lnTo>
                <a:lnTo>
                  <a:pt x="377" y="2"/>
                </a:lnTo>
                <a:lnTo>
                  <a:pt x="380" y="4"/>
                </a:lnTo>
                <a:lnTo>
                  <a:pt x="383" y="7"/>
                </a:lnTo>
                <a:lnTo>
                  <a:pt x="386" y="11"/>
                </a:lnTo>
                <a:lnTo>
                  <a:pt x="389" y="17"/>
                </a:lnTo>
                <a:lnTo>
                  <a:pt x="393" y="23"/>
                </a:lnTo>
                <a:lnTo>
                  <a:pt x="397" y="30"/>
                </a:lnTo>
                <a:lnTo>
                  <a:pt x="401" y="37"/>
                </a:lnTo>
                <a:lnTo>
                  <a:pt x="405" y="43"/>
                </a:lnTo>
                <a:lnTo>
                  <a:pt x="408" y="48"/>
                </a:lnTo>
                <a:lnTo>
                  <a:pt x="411" y="52"/>
                </a:lnTo>
                <a:lnTo>
                  <a:pt x="414" y="55"/>
                </a:lnTo>
                <a:lnTo>
                  <a:pt x="417" y="58"/>
                </a:lnTo>
                <a:lnTo>
                  <a:pt x="419" y="59"/>
                </a:lnTo>
                <a:lnTo>
                  <a:pt x="422" y="60"/>
                </a:lnTo>
                <a:lnTo>
                  <a:pt x="424" y="59"/>
                </a:lnTo>
                <a:lnTo>
                  <a:pt x="427" y="58"/>
                </a:lnTo>
                <a:lnTo>
                  <a:pt x="430" y="55"/>
                </a:lnTo>
                <a:lnTo>
                  <a:pt x="433" y="52"/>
                </a:lnTo>
                <a:lnTo>
                  <a:pt x="436" y="48"/>
                </a:lnTo>
                <a:lnTo>
                  <a:pt x="439" y="43"/>
                </a:lnTo>
                <a:lnTo>
                  <a:pt x="443" y="37"/>
                </a:lnTo>
                <a:lnTo>
                  <a:pt x="447" y="30"/>
                </a:lnTo>
                <a:lnTo>
                  <a:pt x="451" y="23"/>
                </a:lnTo>
                <a:lnTo>
                  <a:pt x="454" y="17"/>
                </a:lnTo>
                <a:lnTo>
                  <a:pt x="458" y="11"/>
                </a:lnTo>
                <a:lnTo>
                  <a:pt x="461" y="7"/>
                </a:lnTo>
                <a:lnTo>
                  <a:pt x="464" y="4"/>
                </a:lnTo>
                <a:lnTo>
                  <a:pt x="466" y="2"/>
                </a:lnTo>
                <a:lnTo>
                  <a:pt x="469" y="0"/>
                </a:lnTo>
                <a:lnTo>
                  <a:pt x="471" y="0"/>
                </a:lnTo>
                <a:lnTo>
                  <a:pt x="474" y="0"/>
                </a:lnTo>
                <a:lnTo>
                  <a:pt x="477" y="2"/>
                </a:lnTo>
                <a:lnTo>
                  <a:pt x="479" y="4"/>
                </a:lnTo>
                <a:lnTo>
                  <a:pt x="482" y="7"/>
                </a:lnTo>
                <a:lnTo>
                  <a:pt x="485" y="11"/>
                </a:lnTo>
                <a:lnTo>
                  <a:pt x="489" y="17"/>
                </a:lnTo>
                <a:lnTo>
                  <a:pt x="492" y="23"/>
                </a:lnTo>
                <a:lnTo>
                  <a:pt x="496" y="30"/>
                </a:lnTo>
                <a:lnTo>
                  <a:pt x="500" y="37"/>
                </a:lnTo>
                <a:lnTo>
                  <a:pt x="504" y="43"/>
                </a:lnTo>
                <a:lnTo>
                  <a:pt x="507" y="48"/>
                </a:lnTo>
                <a:lnTo>
                  <a:pt x="510" y="52"/>
                </a:lnTo>
                <a:lnTo>
                  <a:pt x="513" y="55"/>
                </a:lnTo>
                <a:lnTo>
                  <a:pt x="516" y="58"/>
                </a:lnTo>
                <a:lnTo>
                  <a:pt x="519" y="59"/>
                </a:lnTo>
                <a:lnTo>
                  <a:pt x="521" y="60"/>
                </a:lnTo>
                <a:lnTo>
                  <a:pt x="524" y="59"/>
                </a:lnTo>
                <a:lnTo>
                  <a:pt x="526" y="58"/>
                </a:lnTo>
                <a:lnTo>
                  <a:pt x="529" y="55"/>
                </a:lnTo>
                <a:lnTo>
                  <a:pt x="532" y="52"/>
                </a:lnTo>
                <a:lnTo>
                  <a:pt x="535" y="48"/>
                </a:lnTo>
                <a:lnTo>
                  <a:pt x="538" y="43"/>
                </a:lnTo>
                <a:lnTo>
                  <a:pt x="542" y="37"/>
                </a:lnTo>
                <a:lnTo>
                  <a:pt x="546" y="30"/>
                </a:lnTo>
                <a:lnTo>
                  <a:pt x="550" y="23"/>
                </a:lnTo>
                <a:lnTo>
                  <a:pt x="554" y="17"/>
                </a:lnTo>
                <a:lnTo>
                  <a:pt x="557" y="11"/>
                </a:lnTo>
                <a:lnTo>
                  <a:pt x="560" y="7"/>
                </a:lnTo>
                <a:lnTo>
                  <a:pt x="563" y="4"/>
                </a:lnTo>
                <a:lnTo>
                  <a:pt x="566" y="2"/>
                </a:lnTo>
                <a:lnTo>
                  <a:pt x="568" y="0"/>
                </a:lnTo>
                <a:lnTo>
                  <a:pt x="571" y="0"/>
                </a:lnTo>
                <a:lnTo>
                  <a:pt x="573" y="0"/>
                </a:lnTo>
                <a:lnTo>
                  <a:pt x="576" y="2"/>
                </a:lnTo>
                <a:lnTo>
                  <a:pt x="579" y="4"/>
                </a:lnTo>
                <a:lnTo>
                  <a:pt x="582" y="7"/>
                </a:lnTo>
                <a:lnTo>
                  <a:pt x="585" y="11"/>
                </a:lnTo>
                <a:lnTo>
                  <a:pt x="588" y="17"/>
                </a:lnTo>
                <a:lnTo>
                  <a:pt x="592" y="23"/>
                </a:lnTo>
                <a:lnTo>
                  <a:pt x="596" y="30"/>
                </a:lnTo>
                <a:lnTo>
                  <a:pt x="600" y="37"/>
                </a:lnTo>
                <a:lnTo>
                  <a:pt x="603" y="43"/>
                </a:lnTo>
                <a:lnTo>
                  <a:pt x="607" y="48"/>
                </a:lnTo>
                <a:lnTo>
                  <a:pt x="610" y="52"/>
                </a:lnTo>
                <a:lnTo>
                  <a:pt x="612" y="55"/>
                </a:lnTo>
                <a:lnTo>
                  <a:pt x="615" y="58"/>
                </a:lnTo>
                <a:lnTo>
                  <a:pt x="618" y="59"/>
                </a:lnTo>
                <a:lnTo>
                  <a:pt x="620" y="60"/>
                </a:lnTo>
                <a:lnTo>
                  <a:pt x="623" y="59"/>
                </a:lnTo>
                <a:lnTo>
                  <a:pt x="626" y="58"/>
                </a:lnTo>
                <a:lnTo>
                  <a:pt x="628" y="55"/>
                </a:lnTo>
                <a:lnTo>
                  <a:pt x="631" y="52"/>
                </a:lnTo>
                <a:lnTo>
                  <a:pt x="634" y="48"/>
                </a:lnTo>
                <a:lnTo>
                  <a:pt x="638" y="43"/>
                </a:lnTo>
                <a:lnTo>
                  <a:pt x="641" y="37"/>
                </a:lnTo>
                <a:lnTo>
                  <a:pt x="645" y="30"/>
                </a:lnTo>
                <a:lnTo>
                  <a:pt x="649" y="23"/>
                </a:lnTo>
                <a:lnTo>
                  <a:pt x="653" y="17"/>
                </a:lnTo>
                <a:lnTo>
                  <a:pt x="656" y="11"/>
                </a:lnTo>
                <a:lnTo>
                  <a:pt x="659" y="7"/>
                </a:lnTo>
                <a:lnTo>
                  <a:pt x="662" y="4"/>
                </a:lnTo>
                <a:lnTo>
                  <a:pt x="665" y="2"/>
                </a:lnTo>
                <a:lnTo>
                  <a:pt x="667" y="0"/>
                </a:lnTo>
                <a:lnTo>
                  <a:pt x="670" y="0"/>
                </a:lnTo>
                <a:lnTo>
                  <a:pt x="673" y="0"/>
                </a:lnTo>
                <a:lnTo>
                  <a:pt x="675" y="2"/>
                </a:lnTo>
                <a:lnTo>
                  <a:pt x="678" y="4"/>
                </a:lnTo>
                <a:lnTo>
                  <a:pt x="681" y="7"/>
                </a:lnTo>
                <a:lnTo>
                  <a:pt x="684" y="11"/>
                </a:lnTo>
                <a:lnTo>
                  <a:pt x="687" y="17"/>
                </a:lnTo>
                <a:lnTo>
                  <a:pt x="691" y="23"/>
                </a:lnTo>
                <a:lnTo>
                  <a:pt x="695" y="30"/>
                </a:lnTo>
                <a:lnTo>
                  <a:pt x="699" y="37"/>
                </a:lnTo>
                <a:lnTo>
                  <a:pt x="702" y="43"/>
                </a:lnTo>
                <a:lnTo>
                  <a:pt x="706" y="48"/>
                </a:lnTo>
                <a:lnTo>
                  <a:pt x="709" y="52"/>
                </a:lnTo>
                <a:lnTo>
                  <a:pt x="712" y="55"/>
                </a:lnTo>
                <a:lnTo>
                  <a:pt x="714" y="58"/>
                </a:lnTo>
                <a:lnTo>
                  <a:pt x="717" y="59"/>
                </a:lnTo>
                <a:lnTo>
                  <a:pt x="720" y="60"/>
                </a:lnTo>
                <a:lnTo>
                  <a:pt x="722" y="59"/>
                </a:lnTo>
                <a:lnTo>
                  <a:pt x="725" y="58"/>
                </a:lnTo>
                <a:lnTo>
                  <a:pt x="728" y="55"/>
                </a:lnTo>
                <a:lnTo>
                  <a:pt x="730" y="52"/>
                </a:lnTo>
                <a:lnTo>
                  <a:pt x="733" y="48"/>
                </a:lnTo>
                <a:lnTo>
                  <a:pt x="737" y="43"/>
                </a:lnTo>
                <a:lnTo>
                  <a:pt x="740" y="37"/>
                </a:lnTo>
                <a:lnTo>
                  <a:pt x="744" y="30"/>
                </a:lnTo>
                <a:lnTo>
                  <a:pt x="748" y="23"/>
                </a:lnTo>
                <a:lnTo>
                  <a:pt x="752" y="17"/>
                </a:lnTo>
                <a:lnTo>
                  <a:pt x="755" y="11"/>
                </a:lnTo>
                <a:lnTo>
                  <a:pt x="758" y="7"/>
                </a:lnTo>
                <a:lnTo>
                  <a:pt x="761" y="4"/>
                </a:lnTo>
                <a:lnTo>
                  <a:pt x="764" y="2"/>
                </a:lnTo>
                <a:lnTo>
                  <a:pt x="767" y="0"/>
                </a:lnTo>
                <a:lnTo>
                  <a:pt x="769" y="0"/>
                </a:lnTo>
                <a:lnTo>
                  <a:pt x="772" y="0"/>
                </a:lnTo>
                <a:lnTo>
                  <a:pt x="774" y="2"/>
                </a:lnTo>
                <a:lnTo>
                  <a:pt x="777" y="4"/>
                </a:lnTo>
                <a:lnTo>
                  <a:pt x="780" y="7"/>
                </a:lnTo>
                <a:lnTo>
                  <a:pt x="783" y="11"/>
                </a:lnTo>
                <a:lnTo>
                  <a:pt x="786" y="17"/>
                </a:lnTo>
                <a:lnTo>
                  <a:pt x="790" y="23"/>
                </a:lnTo>
                <a:lnTo>
                  <a:pt x="794" y="30"/>
                </a:lnTo>
                <a:lnTo>
                  <a:pt x="798" y="37"/>
                </a:lnTo>
                <a:lnTo>
                  <a:pt x="802" y="43"/>
                </a:lnTo>
                <a:lnTo>
                  <a:pt x="805" y="48"/>
                </a:lnTo>
                <a:lnTo>
                  <a:pt x="808" y="52"/>
                </a:lnTo>
                <a:lnTo>
                  <a:pt x="811" y="55"/>
                </a:lnTo>
                <a:lnTo>
                  <a:pt x="814" y="58"/>
                </a:lnTo>
                <a:lnTo>
                  <a:pt x="816" y="59"/>
                </a:lnTo>
                <a:lnTo>
                  <a:pt x="819" y="60"/>
                </a:lnTo>
                <a:lnTo>
                  <a:pt x="821" y="59"/>
                </a:lnTo>
                <a:lnTo>
                  <a:pt x="824" y="58"/>
                </a:lnTo>
                <a:lnTo>
                  <a:pt x="827" y="55"/>
                </a:lnTo>
                <a:lnTo>
                  <a:pt x="830" y="52"/>
                </a:lnTo>
                <a:lnTo>
                  <a:pt x="833" y="48"/>
                </a:lnTo>
                <a:lnTo>
                  <a:pt x="836" y="43"/>
                </a:lnTo>
                <a:lnTo>
                  <a:pt x="840" y="37"/>
                </a:lnTo>
                <a:lnTo>
                  <a:pt x="844" y="30"/>
                </a:lnTo>
                <a:lnTo>
                  <a:pt x="848" y="23"/>
                </a:lnTo>
                <a:lnTo>
                  <a:pt x="851" y="17"/>
                </a:lnTo>
                <a:lnTo>
                  <a:pt x="855" y="11"/>
                </a:lnTo>
                <a:lnTo>
                  <a:pt x="858" y="7"/>
                </a:lnTo>
                <a:lnTo>
                  <a:pt x="861" y="4"/>
                </a:lnTo>
                <a:lnTo>
                  <a:pt x="863" y="2"/>
                </a:lnTo>
                <a:lnTo>
                  <a:pt x="866" y="0"/>
                </a:lnTo>
                <a:lnTo>
                  <a:pt x="869" y="0"/>
                </a:lnTo>
                <a:lnTo>
                  <a:pt x="871" y="0"/>
                </a:lnTo>
                <a:lnTo>
                  <a:pt x="874" y="2"/>
                </a:lnTo>
                <a:lnTo>
                  <a:pt x="876" y="4"/>
                </a:lnTo>
                <a:lnTo>
                  <a:pt x="879" y="7"/>
                </a:lnTo>
                <a:lnTo>
                  <a:pt x="882" y="11"/>
                </a:lnTo>
                <a:lnTo>
                  <a:pt x="886" y="17"/>
                </a:lnTo>
                <a:lnTo>
                  <a:pt x="889" y="23"/>
                </a:lnTo>
                <a:lnTo>
                  <a:pt x="893" y="3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4A90FE-5158-4378-9DE3-58BD1F40AF6F}"/>
              </a:ext>
            </a:extLst>
          </p:cNvPr>
          <p:cNvSpPr txBox="1"/>
          <p:nvPr/>
        </p:nvSpPr>
        <p:spPr>
          <a:xfrm>
            <a:off x="3069163" y="6203697"/>
            <a:ext cx="4541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predicted water + steam for final 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6F372-4568-461B-8D34-72440BC88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8963"/>
            <a:ext cx="8229600" cy="520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Energy Balances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74AB6-D953-4A8A-AD4B-FC835EEE93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7700" y="4978400"/>
            <a:ext cx="3794125" cy="1447800"/>
          </a:xfrm>
        </p:spPr>
        <p:txBody>
          <a:bodyPr/>
          <a:lstStyle/>
          <a:p>
            <a:pPr marL="0" indent="0" algn="r" eaLnBrk="1" hangingPunct="1">
              <a:buFont typeface="Arial" panose="020B0604020202020204" pitchFamily="34" charset="0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Around the Splitter:</a:t>
            </a:r>
          </a:p>
          <a:p>
            <a:pPr marL="0" indent="0" algn="r" eaLnBrk="1" hangingPunct="1">
              <a:buFont typeface="Arial" panose="020B0604020202020204" pitchFamily="34" charset="0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        q</a:t>
            </a:r>
            <a:r>
              <a:rPr lang="en-US" altLang="en-US" baseline="-25000">
                <a:latin typeface="Arial" panose="020B0604020202020204" pitchFamily="34" charset="0"/>
                <a:cs typeface="Arial" panose="020B0604020202020204" pitchFamily="34" charset="0"/>
              </a:rPr>
              <a:t>boiler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= q</a:t>
            </a:r>
            <a:r>
              <a:rPr lang="en-US" altLang="en-US" baseline="-2500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– q</a:t>
            </a:r>
            <a:r>
              <a:rPr lang="en-US" altLang="en-US" baseline="-25000">
                <a:latin typeface="Arial" panose="020B0604020202020204" pitchFamily="34" charset="0"/>
                <a:cs typeface="Arial" panose="020B0604020202020204" pitchFamily="34" charset="0"/>
              </a:rPr>
              <a:t>warmer</a:t>
            </a:r>
          </a:p>
          <a:p>
            <a:pPr marL="0" indent="0" algn="r" eaLnBrk="1" hangingPunct="1">
              <a:buFont typeface="Arial" panose="020B0604020202020204" pitchFamily="34" charset="0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en-US" baseline="-25000">
                <a:latin typeface="Arial" panose="020B0604020202020204" pitchFamily="34" charset="0"/>
                <a:cs typeface="Arial" panose="020B0604020202020204" pitchFamily="34" charset="0"/>
              </a:rPr>
              <a:t>boiler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8423 kJ/min      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438FBB2-C8CC-4FBC-9B2C-466F66D52806}"/>
              </a:ext>
            </a:extLst>
          </p:cNvPr>
          <p:cNvSpPr/>
          <p:nvPr/>
        </p:nvSpPr>
        <p:spPr>
          <a:xfrm>
            <a:off x="5321300" y="4238597"/>
            <a:ext cx="3179763" cy="515959"/>
          </a:xfrm>
          <a:prstGeom prst="roundRect">
            <a:avLst/>
          </a:prstGeom>
          <a:noFill/>
          <a:ln w="38100" cmpd="sng"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7045430D-5CEC-4AA6-ACFB-E92ED2249A13}"/>
              </a:ext>
            </a:extLst>
          </p:cNvPr>
          <p:cNvSpPr/>
          <p:nvPr/>
        </p:nvSpPr>
        <p:spPr>
          <a:xfrm>
            <a:off x="2565545" y="5894388"/>
            <a:ext cx="3139930" cy="520700"/>
          </a:xfrm>
          <a:prstGeom prst="roundRect">
            <a:avLst/>
          </a:prstGeom>
          <a:noFill/>
          <a:ln w="38100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677BC4A-2445-4FCC-A61A-6118D9D98010}"/>
              </a:ext>
            </a:extLst>
          </p:cNvPr>
          <p:cNvGrpSpPr>
            <a:grpSpLocks/>
          </p:cNvGrpSpPr>
          <p:nvPr/>
        </p:nvGrpSpPr>
        <p:grpSpPr bwMode="auto">
          <a:xfrm>
            <a:off x="217488" y="4619625"/>
            <a:ext cx="1363662" cy="2001838"/>
            <a:chOff x="5973456" y="3662530"/>
            <a:chExt cx="1799284" cy="2472289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DBA3F6E-AC45-4E51-9F52-9899C7ABDBA9}"/>
                </a:ext>
              </a:extLst>
            </p:cNvPr>
            <p:cNvSpPr/>
            <p:nvPr/>
          </p:nvSpPr>
          <p:spPr>
            <a:xfrm>
              <a:off x="6790361" y="4450682"/>
              <a:ext cx="982379" cy="1068515"/>
            </a:xfrm>
            <a:prstGeom prst="rect">
              <a:avLst/>
            </a:prstGeom>
            <a:noFill/>
            <a:ln w="38100" cmpd="sng">
              <a:solidFill>
                <a:schemeClr val="accent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en-US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C81B6EC-5C7F-44B7-B5BD-432ADF70B1AF}"/>
                </a:ext>
              </a:extLst>
            </p:cNvPr>
            <p:cNvSpPr/>
            <p:nvPr/>
          </p:nvSpPr>
          <p:spPr>
            <a:xfrm>
              <a:off x="7129690" y="4791823"/>
              <a:ext cx="397979" cy="399958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04" name="Freeform 201">
              <a:extLst>
                <a:ext uri="{FF2B5EF4-FFF2-40B4-BE49-F238E27FC236}">
                  <a16:creationId xmlns:a16="http://schemas.microsoft.com/office/drawing/2014/main" id="{33C59D22-DAAC-41E6-ABBD-8EB3DEE42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802" y="4536687"/>
              <a:ext cx="136525" cy="228600"/>
            </a:xfrm>
            <a:custGeom>
              <a:avLst/>
              <a:gdLst>
                <a:gd name="T0" fmla="*/ 2147483646 w 142"/>
                <a:gd name="T1" fmla="*/ 2147483646 h 236"/>
                <a:gd name="T2" fmla="*/ 0 w 142"/>
                <a:gd name="T3" fmla="*/ 0 h 236"/>
                <a:gd name="T4" fmla="*/ 2147483646 w 142"/>
                <a:gd name="T5" fmla="*/ 2147483646 h 236"/>
                <a:gd name="T6" fmla="*/ 2147483646 w 142"/>
                <a:gd name="T7" fmla="*/ 0 h 236"/>
                <a:gd name="T8" fmla="*/ 2147483646 w 142"/>
                <a:gd name="T9" fmla="*/ 2147483646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36"/>
                <a:gd name="T17" fmla="*/ 142 w 142"/>
                <a:gd name="T18" fmla="*/ 236 h 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36">
                  <a:moveTo>
                    <a:pt x="71" y="236"/>
                  </a:moveTo>
                  <a:lnTo>
                    <a:pt x="0" y="0"/>
                  </a:lnTo>
                  <a:lnTo>
                    <a:pt x="71" y="46"/>
                  </a:lnTo>
                  <a:lnTo>
                    <a:pt x="142" y="0"/>
                  </a:lnTo>
                  <a:lnTo>
                    <a:pt x="71" y="236"/>
                  </a:lnTo>
                  <a:close/>
                </a:path>
              </a:pathLst>
            </a:cu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05" name="Group 6">
              <a:extLst>
                <a:ext uri="{FF2B5EF4-FFF2-40B4-BE49-F238E27FC236}">
                  <a16:creationId xmlns:a16="http://schemas.microsoft.com/office/drawing/2014/main" id="{135C58E3-040F-4F04-8E4F-D61F1BC2CA8F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6407503" y="4924037"/>
              <a:ext cx="695312" cy="136525"/>
              <a:chOff x="6407503" y="4924037"/>
              <a:chExt cx="695312" cy="136525"/>
            </a:xfrm>
          </p:grpSpPr>
          <p:sp>
            <p:nvSpPr>
              <p:cNvPr id="20513" name="Freeform 201">
                <a:extLst>
                  <a:ext uri="{FF2B5EF4-FFF2-40B4-BE49-F238E27FC236}">
                    <a16:creationId xmlns:a16="http://schemas.microsoft.com/office/drawing/2014/main" id="{E3325209-63DF-49B2-81A6-53AADCD04648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6920252" y="4878000"/>
                <a:ext cx="136525" cy="228600"/>
              </a:xfrm>
              <a:custGeom>
                <a:avLst/>
                <a:gdLst>
                  <a:gd name="T0" fmla="*/ 2147483646 w 142"/>
                  <a:gd name="T1" fmla="*/ 2147483646 h 236"/>
                  <a:gd name="T2" fmla="*/ 0 w 142"/>
                  <a:gd name="T3" fmla="*/ 0 h 236"/>
                  <a:gd name="T4" fmla="*/ 2147483646 w 142"/>
                  <a:gd name="T5" fmla="*/ 2147483646 h 236"/>
                  <a:gd name="T6" fmla="*/ 2147483646 w 142"/>
                  <a:gd name="T7" fmla="*/ 0 h 236"/>
                  <a:gd name="T8" fmla="*/ 2147483646 w 142"/>
                  <a:gd name="T9" fmla="*/ 2147483646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2"/>
                  <a:gd name="T16" fmla="*/ 0 h 236"/>
                  <a:gd name="T17" fmla="*/ 142 w 142"/>
                  <a:gd name="T18" fmla="*/ 236 h 2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2" h="236">
                    <a:moveTo>
                      <a:pt x="71" y="236"/>
                    </a:moveTo>
                    <a:lnTo>
                      <a:pt x="0" y="0"/>
                    </a:lnTo>
                    <a:lnTo>
                      <a:pt x="71" y="46"/>
                    </a:lnTo>
                    <a:lnTo>
                      <a:pt x="142" y="0"/>
                    </a:lnTo>
                    <a:lnTo>
                      <a:pt x="71" y="236"/>
                    </a:lnTo>
                    <a:close/>
                  </a:path>
                </a:pathLst>
              </a:custGeom>
              <a:solidFill>
                <a:schemeClr val="tx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4" name="Freeform 202">
                <a:extLst>
                  <a:ext uri="{FF2B5EF4-FFF2-40B4-BE49-F238E27FC236}">
                    <a16:creationId xmlns:a16="http://schemas.microsoft.com/office/drawing/2014/main" id="{5CC6627A-4F6E-48CF-87FD-EE1FA41FB5F1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6613084" y="4749376"/>
                <a:ext cx="93663" cy="504825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06" name="Group 8">
              <a:extLst>
                <a:ext uri="{FF2B5EF4-FFF2-40B4-BE49-F238E27FC236}">
                  <a16:creationId xmlns:a16="http://schemas.microsoft.com/office/drawing/2014/main" id="{8C057EBE-A56C-48A9-A3F7-13A071C4D4D9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7256802" y="5197087"/>
              <a:ext cx="136525" cy="705644"/>
              <a:chOff x="7256802" y="5197087"/>
              <a:chExt cx="136525" cy="705644"/>
            </a:xfrm>
          </p:grpSpPr>
          <p:sp>
            <p:nvSpPr>
              <p:cNvPr id="20511" name="Freeform 201">
                <a:extLst>
                  <a:ext uri="{FF2B5EF4-FFF2-40B4-BE49-F238E27FC236}">
                    <a16:creationId xmlns:a16="http://schemas.microsoft.com/office/drawing/2014/main" id="{1B914B71-322D-48CB-9555-85C395855C2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256802" y="5197087"/>
                <a:ext cx="136525" cy="228600"/>
              </a:xfrm>
              <a:custGeom>
                <a:avLst/>
                <a:gdLst>
                  <a:gd name="T0" fmla="*/ 2147483646 w 142"/>
                  <a:gd name="T1" fmla="*/ 2147483646 h 236"/>
                  <a:gd name="T2" fmla="*/ 0 w 142"/>
                  <a:gd name="T3" fmla="*/ 0 h 236"/>
                  <a:gd name="T4" fmla="*/ 2147483646 w 142"/>
                  <a:gd name="T5" fmla="*/ 2147483646 h 236"/>
                  <a:gd name="T6" fmla="*/ 2147483646 w 142"/>
                  <a:gd name="T7" fmla="*/ 0 h 236"/>
                  <a:gd name="T8" fmla="*/ 2147483646 w 142"/>
                  <a:gd name="T9" fmla="*/ 2147483646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2"/>
                  <a:gd name="T16" fmla="*/ 0 h 236"/>
                  <a:gd name="T17" fmla="*/ 142 w 142"/>
                  <a:gd name="T18" fmla="*/ 236 h 2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2" h="236">
                    <a:moveTo>
                      <a:pt x="71" y="236"/>
                    </a:moveTo>
                    <a:lnTo>
                      <a:pt x="0" y="0"/>
                    </a:lnTo>
                    <a:lnTo>
                      <a:pt x="71" y="46"/>
                    </a:lnTo>
                    <a:lnTo>
                      <a:pt x="142" y="0"/>
                    </a:lnTo>
                    <a:lnTo>
                      <a:pt x="71" y="236"/>
                    </a:lnTo>
                    <a:close/>
                  </a:path>
                </a:pathLst>
              </a:custGeom>
              <a:solidFill>
                <a:schemeClr val="tx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2" name="Freeform 202">
                <a:extLst>
                  <a:ext uri="{FF2B5EF4-FFF2-40B4-BE49-F238E27FC236}">
                    <a16:creationId xmlns:a16="http://schemas.microsoft.com/office/drawing/2014/main" id="{54CC7712-5E83-4859-9559-CBA35CE1B47A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>
                <a:off x="7278232" y="5397906"/>
                <a:ext cx="93663" cy="504825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07" name="Freeform 202">
              <a:extLst>
                <a:ext uri="{FF2B5EF4-FFF2-40B4-BE49-F238E27FC236}">
                  <a16:creationId xmlns:a16="http://schemas.microsoft.com/office/drawing/2014/main" id="{6B32041F-1EFD-472F-8BD3-183AA469F7F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263150" y="4045510"/>
              <a:ext cx="93663" cy="504825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Rectangle 59">
              <a:extLst>
                <a:ext uri="{FF2B5EF4-FFF2-40B4-BE49-F238E27FC236}">
                  <a16:creationId xmlns:a16="http://schemas.microsoft.com/office/drawing/2014/main" id="{6ABB798D-F26F-4798-85C6-1CE70D7AD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5880" y="5765487"/>
              <a:ext cx="6864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ts val="13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000" i="1">
                  <a:solidFill>
                    <a:srgbClr val="262626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q</a:t>
              </a:r>
              <a:r>
                <a:rPr lang="en-US" altLang="en-US" sz="1800" baseline="-2500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boiler</a:t>
              </a:r>
              <a:endParaRPr lang="en-US" altLang="en-US" sz="18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353" name="Rectangle 60">
              <a:extLst>
                <a:ext uri="{FF2B5EF4-FFF2-40B4-BE49-F238E27FC236}">
                  <a16:creationId xmlns:a16="http://schemas.microsoft.com/office/drawing/2014/main" id="{2A2A1ADA-DF57-44B7-82AF-1990F9432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456" y="4576159"/>
              <a:ext cx="831566" cy="370550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1800" dirty="0">
                  <a:solidFill>
                    <a:schemeClr val="accent1">
                      <a:lumMod val="40000"/>
                      <a:lumOff val="60000"/>
                    </a:schemeClr>
                  </a:solidFill>
                  <a:cs typeface="Calibri" panose="020F0502020204030204" pitchFamily="34" charset="0"/>
                </a:rPr>
                <a:t>q</a:t>
              </a:r>
              <a:r>
                <a:rPr lang="en-US" altLang="en-US" sz="1800" baseline="-25000" dirty="0">
                  <a:solidFill>
                    <a:schemeClr val="accent1">
                      <a:lumMod val="40000"/>
                      <a:lumOff val="60000"/>
                    </a:schemeClr>
                  </a:solidFill>
                  <a:cs typeface="Calibri" panose="020F0502020204030204" pitchFamily="34" charset="0"/>
                </a:rPr>
                <a:t>warmer </a:t>
              </a:r>
              <a:endParaRPr lang="en-US" altLang="en-US" sz="1800" dirty="0">
                <a:solidFill>
                  <a:schemeClr val="accent1">
                    <a:lumMod val="40000"/>
                    <a:lumOff val="60000"/>
                  </a:schemeClr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20510" name="Rectangle 61">
              <a:extLst>
                <a:ext uri="{FF2B5EF4-FFF2-40B4-BE49-F238E27FC236}">
                  <a16:creationId xmlns:a16="http://schemas.microsoft.com/office/drawing/2014/main" id="{8DF1B371-C201-4E70-8A6A-500E050BD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3538" y="3662530"/>
              <a:ext cx="6030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ts val="13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000" i="1">
                  <a:solidFill>
                    <a:srgbClr val="262626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q</a:t>
              </a:r>
              <a:r>
                <a:rPr lang="en-US" altLang="en-US" sz="1800" baseline="-25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total</a:t>
              </a:r>
              <a:endPara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7C3593F-F91E-4D16-9C71-17ABE3869685}"/>
              </a:ext>
            </a:extLst>
          </p:cNvPr>
          <p:cNvGrpSpPr>
            <a:grpSpLocks/>
          </p:cNvGrpSpPr>
          <p:nvPr/>
        </p:nvGrpSpPr>
        <p:grpSpPr bwMode="auto">
          <a:xfrm>
            <a:off x="5000625" y="1118434"/>
            <a:ext cx="3962400" cy="1468438"/>
            <a:chOff x="5000625" y="768350"/>
            <a:chExt cx="3962400" cy="1468438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2186CEA-289B-4C8C-ADB1-DD8B310A4F51}"/>
                </a:ext>
              </a:extLst>
            </p:cNvPr>
            <p:cNvSpPr/>
            <p:nvPr/>
          </p:nvSpPr>
          <p:spPr bwMode="auto">
            <a:xfrm>
              <a:off x="6097588" y="1339850"/>
              <a:ext cx="1458912" cy="758825"/>
            </a:xfrm>
            <a:prstGeom prst="rect">
              <a:avLst/>
            </a:prstGeom>
            <a:noFill/>
            <a:ln w="38100" cmpd="sng">
              <a:solidFill>
                <a:schemeClr val="accent1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warmer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CD20538-3150-477C-94C5-C5DD870E0AC7}"/>
                </a:ext>
              </a:extLst>
            </p:cNvPr>
            <p:cNvCxnSpPr/>
            <p:nvPr/>
          </p:nvCxnSpPr>
          <p:spPr bwMode="auto">
            <a:xfrm>
              <a:off x="5000625" y="1719263"/>
              <a:ext cx="1096963" cy="1905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DFA7E9AF-5643-48EF-9768-5D00091A1D0C}"/>
                </a:ext>
              </a:extLst>
            </p:cNvPr>
            <p:cNvSpPr/>
            <p:nvPr/>
          </p:nvSpPr>
          <p:spPr bwMode="auto">
            <a:xfrm>
              <a:off x="5321300" y="1524000"/>
              <a:ext cx="398463" cy="400050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3b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8550CC6-3724-48F8-B2FC-44FDF784951B}"/>
                </a:ext>
              </a:extLst>
            </p:cNvPr>
            <p:cNvCxnSpPr/>
            <p:nvPr/>
          </p:nvCxnSpPr>
          <p:spPr bwMode="auto">
            <a:xfrm>
              <a:off x="7577138" y="1736725"/>
              <a:ext cx="1289050" cy="17463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C244EB8-95BB-4CC1-93D1-27B5A075F05F}"/>
                </a:ext>
              </a:extLst>
            </p:cNvPr>
            <p:cNvSpPr/>
            <p:nvPr/>
          </p:nvSpPr>
          <p:spPr bwMode="auto">
            <a:xfrm>
              <a:off x="8048625" y="1546225"/>
              <a:ext cx="398463" cy="398463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3c</a:t>
              </a:r>
            </a:p>
          </p:txBody>
        </p:sp>
        <p:grpSp>
          <p:nvGrpSpPr>
            <p:cNvPr id="20495" name="Group 19">
              <a:extLst>
                <a:ext uri="{FF2B5EF4-FFF2-40B4-BE49-F238E27FC236}">
                  <a16:creationId xmlns:a16="http://schemas.microsoft.com/office/drawing/2014/main" id="{8E057714-94C7-407F-B075-CF025F477D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1010" y="768350"/>
              <a:ext cx="116316" cy="555647"/>
              <a:chOff x="7429496" y="4163641"/>
              <a:chExt cx="116287" cy="555301"/>
            </a:xfrm>
          </p:grpSpPr>
          <p:sp>
            <p:nvSpPr>
              <p:cNvPr id="20500" name="Freeform 202">
                <a:extLst>
                  <a:ext uri="{FF2B5EF4-FFF2-40B4-BE49-F238E27FC236}">
                    <a16:creationId xmlns:a16="http://schemas.microsoft.com/office/drawing/2014/main" id="{5184919C-4200-430B-AAF4-F34663788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9496" y="4163641"/>
                <a:ext cx="84138" cy="430212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1" name="Freeform 201">
                <a:extLst>
                  <a:ext uri="{FF2B5EF4-FFF2-40B4-BE49-F238E27FC236}">
                    <a16:creationId xmlns:a16="http://schemas.microsoft.com/office/drawing/2014/main" id="{C83DAB3B-03C2-4FF6-BB61-04196A8D52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33070" y="4531617"/>
                <a:ext cx="112713" cy="187325"/>
              </a:xfrm>
              <a:custGeom>
                <a:avLst/>
                <a:gdLst>
                  <a:gd name="T0" fmla="*/ 2147483646 w 142"/>
                  <a:gd name="T1" fmla="*/ 2147483646 h 236"/>
                  <a:gd name="T2" fmla="*/ 0 w 142"/>
                  <a:gd name="T3" fmla="*/ 0 h 236"/>
                  <a:gd name="T4" fmla="*/ 2147483646 w 142"/>
                  <a:gd name="T5" fmla="*/ 2147483646 h 236"/>
                  <a:gd name="T6" fmla="*/ 2147483646 w 142"/>
                  <a:gd name="T7" fmla="*/ 0 h 236"/>
                  <a:gd name="T8" fmla="*/ 2147483646 w 142"/>
                  <a:gd name="T9" fmla="*/ 2147483646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2"/>
                  <a:gd name="T16" fmla="*/ 0 h 236"/>
                  <a:gd name="T17" fmla="*/ 142 w 142"/>
                  <a:gd name="T18" fmla="*/ 236 h 2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2" h="236">
                    <a:moveTo>
                      <a:pt x="71" y="236"/>
                    </a:moveTo>
                    <a:lnTo>
                      <a:pt x="0" y="0"/>
                    </a:lnTo>
                    <a:lnTo>
                      <a:pt x="71" y="46"/>
                    </a:lnTo>
                    <a:lnTo>
                      <a:pt x="142" y="0"/>
                    </a:lnTo>
                    <a:lnTo>
                      <a:pt x="71" y="236"/>
                    </a:lnTo>
                    <a:close/>
                  </a:path>
                </a:pathLst>
              </a:custGeom>
              <a:solidFill>
                <a:schemeClr val="tx1"/>
              </a:solidFill>
              <a:ln w="4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96" name="TextBox 23">
              <a:extLst>
                <a:ext uri="{FF2B5EF4-FFF2-40B4-BE49-F238E27FC236}">
                  <a16:creationId xmlns:a16="http://schemas.microsoft.com/office/drawing/2014/main" id="{B7FD9900-1573-4989-BE86-857518AE63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4506" y="771981"/>
              <a:ext cx="1067376" cy="369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ts val="13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000" i="1">
                  <a:solidFill>
                    <a:srgbClr val="262626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q</a:t>
              </a:r>
              <a:r>
                <a:rPr lang="en-US" altLang="en-US" sz="1800" baseline="-25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warmer</a:t>
              </a:r>
              <a:endPara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20497" name="Group 5">
              <a:extLst>
                <a:ext uri="{FF2B5EF4-FFF2-40B4-BE49-F238E27FC236}">
                  <a16:creationId xmlns:a16="http://schemas.microsoft.com/office/drawing/2014/main" id="{E271E3F7-1EF1-4738-9F81-C390B593A4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00738" y="912813"/>
              <a:ext cx="3062287" cy="1323975"/>
              <a:chOff x="5900738" y="912813"/>
              <a:chExt cx="3062287" cy="1323975"/>
            </a:xfrm>
          </p:grpSpPr>
          <p:sp>
            <p:nvSpPr>
              <p:cNvPr id="20498" name="TextBox 15">
                <a:extLst>
                  <a:ext uri="{FF2B5EF4-FFF2-40B4-BE49-F238E27FC236}">
                    <a16:creationId xmlns:a16="http://schemas.microsoft.com/office/drawing/2014/main" id="{261360AC-2848-4A06-9989-317E42C16C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47050" y="912813"/>
                <a:ext cx="815975" cy="646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85000"/>
                  </a:lnSpc>
                  <a:spcBef>
                    <a:spcPts val="1300"/>
                  </a:spcBef>
                  <a:buFont typeface="Arial" panose="020B0604020202020204" pitchFamily="34" charset="0"/>
                  <a:buChar char=" "/>
                  <a:defRPr sz="2400"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600"/>
                  </a:spcBef>
                  <a:buFont typeface="Arial" panose="020B0604020202020204" pitchFamily="34" charset="0"/>
                  <a:buChar char=" "/>
                  <a:defRPr sz="2400"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2pPr>
                <a:lvl3pPr marL="1143000" indent="-228600">
                  <a:lnSpc>
                    <a:spcPct val="85000"/>
                  </a:lnSpc>
                  <a:spcBef>
                    <a:spcPts val="600"/>
                  </a:spcBef>
                  <a:buFont typeface="Arial" panose="020B0604020202020204" pitchFamily="34" charset="0"/>
                  <a:buChar char=" "/>
                  <a:defRPr sz="2000" i="1"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3pPr>
                <a:lvl4pPr marL="1600200" indent="-228600">
                  <a:lnSpc>
                    <a:spcPct val="85000"/>
                  </a:lnSpc>
                  <a:spcBef>
                    <a:spcPts val="600"/>
                  </a:spcBef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4pPr>
                <a:lvl5pPr marL="2057400" indent="-228600">
                  <a:lnSpc>
                    <a:spcPct val="85000"/>
                  </a:lnSpc>
                  <a:spcBef>
                    <a:spcPts val="600"/>
                  </a:spcBef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85000"/>
                  </a:lnSpc>
                  <a:spcBef>
                    <a:spcPts val="600"/>
                  </a:spcBef>
                  <a:spcAft>
                    <a:spcPct val="0"/>
                  </a:spcAft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85000"/>
                  </a:lnSpc>
                  <a:spcBef>
                    <a:spcPts val="600"/>
                  </a:spcBef>
                  <a:spcAft>
                    <a:spcPct val="0"/>
                  </a:spcAft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85000"/>
                  </a:lnSpc>
                  <a:spcBef>
                    <a:spcPts val="600"/>
                  </a:spcBef>
                  <a:spcAft>
                    <a:spcPct val="0"/>
                  </a:spcAft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85000"/>
                  </a:lnSpc>
                  <a:spcBef>
                    <a:spcPts val="600"/>
                  </a:spcBef>
                  <a:spcAft>
                    <a:spcPct val="0"/>
                  </a:spcAft>
                  <a:buFont typeface="Arial" panose="020B0604020202020204" pitchFamily="34" charset="0"/>
                  <a:buChar char=" "/>
                  <a:defRPr>
                    <a:solidFill>
                      <a:srgbClr val="262626"/>
                    </a:solidFill>
                    <a:latin typeface="Calibri Light" panose="020F03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Water </a:t>
                </a:r>
              </a:p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100°C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5109993-8D3B-42F7-8DDB-8479F3651109}"/>
                  </a:ext>
                </a:extLst>
              </p:cNvPr>
              <p:cNvSpPr/>
              <p:nvPr/>
            </p:nvSpPr>
            <p:spPr>
              <a:xfrm>
                <a:off x="5900738" y="1185863"/>
                <a:ext cx="1849437" cy="1050925"/>
              </a:xfrm>
              <a:prstGeom prst="rect">
                <a:avLst/>
              </a:prstGeom>
              <a:noFill/>
              <a:ln w="38100" cmpd="sng">
                <a:solidFill>
                  <a:schemeClr val="accent5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en-US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D95A5F14-DC7B-4FDE-939A-DBC983F66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638" y="2713872"/>
            <a:ext cx="45720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Around the Warmer: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3b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+ q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warmer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= q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3c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warmer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= q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3c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– q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3b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= F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T,3b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P,water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(T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3c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-T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3b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warmer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8333 kJ/min</a:t>
            </a:r>
            <a:endParaRPr lang="en-US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30835D-638F-49C6-869C-E07443882A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76" y="875854"/>
            <a:ext cx="4907455" cy="3672843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01B1A789-A75F-468B-8497-6F34E5420C1D}"/>
              </a:ext>
            </a:extLst>
          </p:cNvPr>
          <p:cNvSpPr txBox="1"/>
          <p:nvPr/>
        </p:nvSpPr>
        <p:spPr>
          <a:xfrm>
            <a:off x="4903189" y="252234"/>
            <a:ext cx="39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Energy goes into heating the water to 100C and then vaporizing the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4" grpId="0" animBg="1"/>
      <p:bldP spid="40" grpId="0" animBg="1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86E02-A134-42F2-BF11-91A6415F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0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How much water converted to steam?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443D49A-D971-4BA5-A991-3EBFC1D289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41888" y="2676525"/>
            <a:ext cx="4270375" cy="41544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dirty="0">
                <a:latin typeface="Calibri"/>
                <a:cs typeface="Calibri"/>
              </a:rPr>
              <a:t>Balance around Boiler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libri"/>
                <a:cs typeface="Calibri"/>
              </a:rPr>
              <a:t>q</a:t>
            </a:r>
            <a:r>
              <a:rPr lang="en-US" altLang="en-US" baseline="-25000" dirty="0">
                <a:latin typeface="Calibri"/>
                <a:cs typeface="Calibri"/>
              </a:rPr>
              <a:t>3d</a:t>
            </a:r>
            <a:r>
              <a:rPr lang="en-US" altLang="en-US" dirty="0">
                <a:latin typeface="Calibri"/>
                <a:cs typeface="Calibri"/>
              </a:rPr>
              <a:t> + </a:t>
            </a:r>
            <a:r>
              <a:rPr lang="en-US" altLang="en-US" dirty="0" err="1">
                <a:latin typeface="Calibri"/>
                <a:cs typeface="Calibri"/>
              </a:rPr>
              <a:t>q</a:t>
            </a:r>
            <a:r>
              <a:rPr lang="en-US" altLang="en-US" baseline="-25000" dirty="0" err="1">
                <a:latin typeface="Calibri"/>
                <a:cs typeface="Calibri"/>
              </a:rPr>
              <a:t>boiler</a:t>
            </a:r>
            <a:r>
              <a:rPr lang="en-US" altLang="en-US" dirty="0">
                <a:latin typeface="Calibri"/>
                <a:cs typeface="Calibri"/>
              </a:rPr>
              <a:t> = q</a:t>
            </a:r>
            <a:r>
              <a:rPr lang="en-US" altLang="en-US" baseline="-25000" dirty="0">
                <a:latin typeface="Calibri"/>
                <a:cs typeface="Calibri"/>
              </a:rPr>
              <a:t>3e</a:t>
            </a:r>
            <a:endParaRPr lang="en-US" altLang="en-US" dirty="0">
              <a:latin typeface="Calibri"/>
              <a:cs typeface="Calibri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dirty="0" err="1">
                <a:latin typeface="Calibri"/>
                <a:cs typeface="Calibri"/>
              </a:rPr>
              <a:t>q</a:t>
            </a:r>
            <a:r>
              <a:rPr lang="en-US" altLang="en-US" baseline="-25000" dirty="0" err="1">
                <a:latin typeface="Calibri"/>
                <a:cs typeface="Calibri"/>
              </a:rPr>
              <a:t>boiler</a:t>
            </a:r>
            <a:r>
              <a:rPr lang="en-US" altLang="en-US" dirty="0">
                <a:latin typeface="Calibri"/>
                <a:cs typeface="Calibri"/>
              </a:rPr>
              <a:t> = q</a:t>
            </a:r>
            <a:r>
              <a:rPr lang="en-US" altLang="en-US" baseline="-25000" dirty="0">
                <a:latin typeface="Calibri"/>
                <a:cs typeface="Calibri"/>
              </a:rPr>
              <a:t>3e</a:t>
            </a:r>
            <a:r>
              <a:rPr lang="en-US" altLang="en-US" dirty="0">
                <a:latin typeface="Calibri"/>
                <a:cs typeface="Calibri"/>
              </a:rPr>
              <a:t> – q</a:t>
            </a:r>
            <a:r>
              <a:rPr lang="en-US" altLang="en-US" baseline="-25000" dirty="0">
                <a:latin typeface="Calibri"/>
                <a:cs typeface="Calibri"/>
              </a:rPr>
              <a:t>3d</a:t>
            </a:r>
            <a:r>
              <a:rPr lang="en-US" altLang="en-US" dirty="0">
                <a:latin typeface="Calibri"/>
                <a:cs typeface="Calibri"/>
              </a:rPr>
              <a:t> = F</a:t>
            </a:r>
            <a:r>
              <a:rPr lang="en-US" altLang="en-US" baseline="-25000" dirty="0">
                <a:latin typeface="Calibri"/>
                <a:cs typeface="Calibri"/>
              </a:rPr>
              <a:t>T,3d</a:t>
            </a:r>
            <a:r>
              <a:rPr lang="en-US" altLang="en-US" dirty="0">
                <a:latin typeface="Calibri"/>
                <a:cs typeface="Calibri"/>
              </a:rPr>
              <a:t>ΔH</a:t>
            </a:r>
            <a:r>
              <a:rPr lang="en-US" altLang="en-US" baseline="-25000" dirty="0">
                <a:latin typeface="Calibri"/>
                <a:cs typeface="Calibri"/>
              </a:rPr>
              <a:t>vap</a:t>
            </a: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libri"/>
                <a:cs typeface="Calibri"/>
              </a:rPr>
              <a:t>F</a:t>
            </a:r>
            <a:r>
              <a:rPr lang="en-US" altLang="en-US" baseline="-25000" dirty="0">
                <a:latin typeface="Calibri"/>
                <a:cs typeface="Calibri"/>
              </a:rPr>
              <a:t>T,3d</a:t>
            </a:r>
            <a:r>
              <a:rPr lang="en-US" altLang="en-US" dirty="0">
                <a:latin typeface="Calibri"/>
                <a:cs typeface="Calibri"/>
              </a:rPr>
              <a:t> = </a:t>
            </a:r>
            <a:r>
              <a:rPr lang="en-US" altLang="en-US" dirty="0" err="1">
                <a:latin typeface="Calibri"/>
                <a:cs typeface="Calibri"/>
              </a:rPr>
              <a:t>q</a:t>
            </a:r>
            <a:r>
              <a:rPr lang="en-US" altLang="en-US" baseline="-25000" dirty="0" err="1">
                <a:latin typeface="Calibri"/>
                <a:cs typeface="Calibri"/>
              </a:rPr>
              <a:t>boiler</a:t>
            </a:r>
            <a:r>
              <a:rPr lang="en-US" altLang="en-US" dirty="0">
                <a:latin typeface="Calibri"/>
                <a:cs typeface="Calibri"/>
              </a:rPr>
              <a:t>/</a:t>
            </a:r>
            <a:r>
              <a:rPr lang="en-US" altLang="en-US" dirty="0" err="1">
                <a:latin typeface="Calibri"/>
                <a:cs typeface="Calibri"/>
              </a:rPr>
              <a:t>ΔH</a:t>
            </a:r>
            <a:r>
              <a:rPr lang="en-US" altLang="en-US" baseline="-25000" dirty="0" err="1">
                <a:latin typeface="Calibri"/>
                <a:cs typeface="Calibri"/>
              </a:rPr>
              <a:t>vap</a:t>
            </a:r>
            <a:r>
              <a:rPr lang="en-US" altLang="en-US" dirty="0">
                <a:latin typeface="Calibri"/>
                <a:cs typeface="Calibri"/>
              </a:rPr>
              <a:t> = 3.7 kg/min</a:t>
            </a:r>
          </a:p>
          <a:p>
            <a:pPr marL="0" indent="0" eaLnBrk="1" hangingPunct="1">
              <a:buNone/>
            </a:pPr>
            <a:r>
              <a:rPr lang="en-US" altLang="en-US" dirty="0">
                <a:latin typeface="Calibri"/>
                <a:cs typeface="Calibri"/>
              </a:rPr>
              <a:t>F</a:t>
            </a:r>
            <a:r>
              <a:rPr lang="en-US" altLang="en-US" baseline="-25000" dirty="0">
                <a:latin typeface="Calibri"/>
                <a:cs typeface="Calibri"/>
              </a:rPr>
              <a:t>T,3d</a:t>
            </a:r>
            <a:r>
              <a:rPr lang="en-US" altLang="en-US" dirty="0">
                <a:latin typeface="Calibri"/>
                <a:cs typeface="Calibri"/>
              </a:rPr>
              <a:t> ≤ F</a:t>
            </a:r>
            <a:r>
              <a:rPr lang="en-US" altLang="en-US" baseline="-25000" dirty="0">
                <a:latin typeface="Calibri"/>
                <a:cs typeface="Calibri"/>
              </a:rPr>
              <a:t>T,4</a:t>
            </a:r>
            <a:r>
              <a:rPr lang="en-US" altLang="en-US" dirty="0">
                <a:latin typeface="Calibri"/>
                <a:cs typeface="Calibri"/>
              </a:rPr>
              <a:t>  so  T</a:t>
            </a:r>
            <a:r>
              <a:rPr lang="en-US" altLang="en-US" baseline="-25000" dirty="0">
                <a:latin typeface="Calibri"/>
                <a:cs typeface="Calibri"/>
              </a:rPr>
              <a:t>4</a:t>
            </a:r>
            <a:r>
              <a:rPr lang="en-US" altLang="en-US" dirty="0">
                <a:latin typeface="Calibri"/>
                <a:cs typeface="Calibri"/>
              </a:rPr>
              <a:t> = 100°C 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dirty="0" err="1">
                <a:latin typeface="Calibri"/>
                <a:cs typeface="Calibri"/>
              </a:rPr>
              <a:t>X</a:t>
            </a:r>
            <a:r>
              <a:rPr lang="en-US" altLang="en-US" baseline="-25000" dirty="0" err="1">
                <a:latin typeface="Calibri"/>
                <a:cs typeface="Calibri"/>
              </a:rPr>
              <a:t>steam</a:t>
            </a:r>
            <a:r>
              <a:rPr lang="en-US" altLang="en-US" dirty="0">
                <a:latin typeface="Calibri"/>
                <a:cs typeface="Calibri"/>
              </a:rPr>
              <a:t> = F</a:t>
            </a:r>
            <a:r>
              <a:rPr lang="en-US" altLang="en-US" baseline="-25000" dirty="0">
                <a:latin typeface="Calibri"/>
                <a:cs typeface="Calibri"/>
              </a:rPr>
              <a:t>T,3d</a:t>
            </a:r>
            <a:r>
              <a:rPr lang="en-US" altLang="en-US" dirty="0">
                <a:latin typeface="Calibri"/>
                <a:cs typeface="Calibri"/>
              </a:rPr>
              <a:t>/F</a:t>
            </a:r>
            <a:r>
              <a:rPr lang="en-US" altLang="en-US" baseline="-25000" dirty="0">
                <a:latin typeface="Calibri"/>
                <a:cs typeface="Calibri"/>
              </a:rPr>
              <a:t>T,4</a:t>
            </a:r>
            <a:r>
              <a:rPr lang="en-US" altLang="en-US" dirty="0">
                <a:latin typeface="Calibri"/>
                <a:cs typeface="Calibri"/>
              </a:rPr>
              <a:t> = 19 </a:t>
            </a:r>
            <a:r>
              <a:rPr lang="en-US" altLang="en-US" dirty="0" err="1">
                <a:latin typeface="Calibri"/>
                <a:cs typeface="Calibri"/>
              </a:rPr>
              <a:t>wt</a:t>
            </a:r>
            <a:r>
              <a:rPr lang="en-US" altLang="en-US" dirty="0">
                <a:latin typeface="Calibri"/>
                <a:cs typeface="Calibri"/>
              </a:rPr>
              <a:t>% steam</a:t>
            </a:r>
          </a:p>
          <a:p>
            <a:pPr marL="0" indent="0" eaLnBrk="1" hangingPunct="1">
              <a:buNone/>
            </a:pPr>
            <a:r>
              <a:rPr lang="en-US" altLang="en-US" dirty="0">
                <a:latin typeface="Calibri"/>
                <a:cs typeface="Calibri"/>
              </a:rPr>
              <a:t>                  </a:t>
            </a:r>
            <a:r>
              <a:rPr lang="en-US" altLang="en-US" dirty="0" err="1">
                <a:latin typeface="Calibri"/>
                <a:cs typeface="Calibri"/>
              </a:rPr>
              <a:t>X</a:t>
            </a:r>
            <a:r>
              <a:rPr lang="en-US" altLang="en-US" baseline="-25000" dirty="0" err="1">
                <a:latin typeface="Calibri"/>
                <a:cs typeface="Calibri"/>
              </a:rPr>
              <a:t>water</a:t>
            </a:r>
            <a:r>
              <a:rPr lang="en-US" altLang="en-US" dirty="0">
                <a:latin typeface="Calibri"/>
                <a:cs typeface="Calibri"/>
              </a:rPr>
              <a:t> = 81 </a:t>
            </a:r>
            <a:r>
              <a:rPr lang="en-US" altLang="en-US" dirty="0" err="1">
                <a:latin typeface="Calibri"/>
                <a:cs typeface="Calibri"/>
              </a:rPr>
              <a:t>wt</a:t>
            </a:r>
            <a:r>
              <a:rPr lang="en-US" altLang="en-US" dirty="0">
                <a:latin typeface="Calibri"/>
                <a:cs typeface="Calibri"/>
              </a:rPr>
              <a:t>% water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597190B0-081C-453A-AA4E-E704B6CF486E}"/>
              </a:ext>
            </a:extLst>
          </p:cNvPr>
          <p:cNvSpPr/>
          <p:nvPr/>
        </p:nvSpPr>
        <p:spPr>
          <a:xfrm>
            <a:off x="4899025" y="5338763"/>
            <a:ext cx="4114800" cy="1254125"/>
          </a:xfrm>
          <a:prstGeom prst="roundRect">
            <a:avLst/>
          </a:prstGeom>
          <a:noFill/>
          <a:ln w="38100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C18E351A-EDB4-48A4-BC83-7AC28AC98699}"/>
              </a:ext>
            </a:extLst>
          </p:cNvPr>
          <p:cNvSpPr/>
          <p:nvPr/>
        </p:nvSpPr>
        <p:spPr>
          <a:xfrm>
            <a:off x="7408863" y="4071938"/>
            <a:ext cx="1625600" cy="511175"/>
          </a:xfrm>
          <a:prstGeom prst="roundRect">
            <a:avLst/>
          </a:prstGeom>
          <a:noFill/>
          <a:ln w="38100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0487" name="Group 24">
            <a:extLst>
              <a:ext uri="{FF2B5EF4-FFF2-40B4-BE49-F238E27FC236}">
                <a16:creationId xmlns:a16="http://schemas.microsoft.com/office/drawing/2014/main" id="{7AA985F3-08ED-4937-AE3B-562943D46DDF}"/>
              </a:ext>
            </a:extLst>
          </p:cNvPr>
          <p:cNvGrpSpPr>
            <a:grpSpLocks/>
          </p:cNvGrpSpPr>
          <p:nvPr/>
        </p:nvGrpSpPr>
        <p:grpSpPr bwMode="auto">
          <a:xfrm>
            <a:off x="4821238" y="1039813"/>
            <a:ext cx="3865562" cy="1330325"/>
            <a:chOff x="2429136" y="6140912"/>
            <a:chExt cx="3865563" cy="1330325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3E48FDC-25E3-4AD2-8B9E-6398368D4A8B}"/>
                </a:ext>
              </a:extLst>
            </p:cNvPr>
            <p:cNvSpPr/>
            <p:nvPr/>
          </p:nvSpPr>
          <p:spPr bwMode="auto">
            <a:xfrm>
              <a:off x="3526098" y="6712412"/>
              <a:ext cx="1458913" cy="758825"/>
            </a:xfrm>
            <a:prstGeom prst="rect">
              <a:avLst/>
            </a:prstGeom>
            <a:noFill/>
            <a:ln w="38100" cmpd="sng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boiler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ADD48020-2CBA-4522-8FA3-A851FF4029F3}"/>
                </a:ext>
              </a:extLst>
            </p:cNvPr>
            <p:cNvCxnSpPr/>
            <p:nvPr/>
          </p:nvCxnSpPr>
          <p:spPr bwMode="auto">
            <a:xfrm>
              <a:off x="2429136" y="7091824"/>
              <a:ext cx="1096962" cy="1905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05DBED8-187D-461B-99CD-67887A61EEF8}"/>
                </a:ext>
              </a:extLst>
            </p:cNvPr>
            <p:cNvSpPr/>
            <p:nvPr/>
          </p:nvSpPr>
          <p:spPr bwMode="auto">
            <a:xfrm>
              <a:off x="2749811" y="6896562"/>
              <a:ext cx="398462" cy="400050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3d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A10BF71-6600-4C38-9A3A-98D0E8823CC6}"/>
                </a:ext>
              </a:extLst>
            </p:cNvPr>
            <p:cNvCxnSpPr/>
            <p:nvPr/>
          </p:nvCxnSpPr>
          <p:spPr bwMode="auto">
            <a:xfrm>
              <a:off x="5005649" y="7109287"/>
              <a:ext cx="1289050" cy="17462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9AE60DD-865A-4161-8FFE-074DBA8106D8}"/>
                </a:ext>
              </a:extLst>
            </p:cNvPr>
            <p:cNvSpPr/>
            <p:nvPr/>
          </p:nvSpPr>
          <p:spPr bwMode="auto">
            <a:xfrm>
              <a:off x="5477137" y="6918787"/>
              <a:ext cx="398462" cy="398462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3e</a:t>
              </a:r>
            </a:p>
          </p:txBody>
        </p:sp>
        <p:grpSp>
          <p:nvGrpSpPr>
            <p:cNvPr id="21518" name="Group 19">
              <a:extLst>
                <a:ext uri="{FF2B5EF4-FFF2-40B4-BE49-F238E27FC236}">
                  <a16:creationId xmlns:a16="http://schemas.microsoft.com/office/drawing/2014/main" id="{00652BBA-EC62-41A3-B623-82DD052403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09521" y="6140912"/>
              <a:ext cx="116316" cy="555647"/>
              <a:chOff x="7429496" y="4163641"/>
              <a:chExt cx="116287" cy="555301"/>
            </a:xfrm>
          </p:grpSpPr>
          <p:sp>
            <p:nvSpPr>
              <p:cNvPr id="21520" name="Freeform 202">
                <a:extLst>
                  <a:ext uri="{FF2B5EF4-FFF2-40B4-BE49-F238E27FC236}">
                    <a16:creationId xmlns:a16="http://schemas.microsoft.com/office/drawing/2014/main" id="{8B63F2AA-82C1-4F29-BD6B-662EF48EEE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9496" y="4163641"/>
                <a:ext cx="84138" cy="430212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1" name="Freeform 201">
                <a:extLst>
                  <a:ext uri="{FF2B5EF4-FFF2-40B4-BE49-F238E27FC236}">
                    <a16:creationId xmlns:a16="http://schemas.microsoft.com/office/drawing/2014/main" id="{EA1D44B6-25E4-471D-8D93-CC80747AD3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33070" y="4531617"/>
                <a:ext cx="112713" cy="187325"/>
              </a:xfrm>
              <a:custGeom>
                <a:avLst/>
                <a:gdLst>
                  <a:gd name="T0" fmla="*/ 2147483646 w 142"/>
                  <a:gd name="T1" fmla="*/ 2147483646 h 236"/>
                  <a:gd name="T2" fmla="*/ 0 w 142"/>
                  <a:gd name="T3" fmla="*/ 0 h 236"/>
                  <a:gd name="T4" fmla="*/ 2147483646 w 142"/>
                  <a:gd name="T5" fmla="*/ 2147483646 h 236"/>
                  <a:gd name="T6" fmla="*/ 2147483646 w 142"/>
                  <a:gd name="T7" fmla="*/ 0 h 236"/>
                  <a:gd name="T8" fmla="*/ 2147483646 w 142"/>
                  <a:gd name="T9" fmla="*/ 2147483646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2"/>
                  <a:gd name="T16" fmla="*/ 0 h 236"/>
                  <a:gd name="T17" fmla="*/ 142 w 142"/>
                  <a:gd name="T18" fmla="*/ 236 h 2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2" h="236">
                    <a:moveTo>
                      <a:pt x="71" y="236"/>
                    </a:moveTo>
                    <a:lnTo>
                      <a:pt x="0" y="0"/>
                    </a:lnTo>
                    <a:lnTo>
                      <a:pt x="71" y="46"/>
                    </a:lnTo>
                    <a:lnTo>
                      <a:pt x="142" y="0"/>
                    </a:lnTo>
                    <a:lnTo>
                      <a:pt x="71" y="236"/>
                    </a:lnTo>
                    <a:close/>
                  </a:path>
                </a:pathLst>
              </a:custGeom>
              <a:solidFill>
                <a:schemeClr val="tx1"/>
              </a:solidFill>
              <a:ln w="4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9" name="TextBox 23">
              <a:extLst>
                <a:ext uri="{FF2B5EF4-FFF2-40B4-BE49-F238E27FC236}">
                  <a16:creationId xmlns:a16="http://schemas.microsoft.com/office/drawing/2014/main" id="{6F69A6A1-A63C-43D8-B03F-8BD42196D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3017" y="6144543"/>
              <a:ext cx="1067376" cy="369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ts val="13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400">
                  <a:solidFill>
                    <a:srgbClr val="262626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 sz="2000" i="1">
                  <a:solidFill>
                    <a:srgbClr val="262626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lnSpc>
                  <a:spcPct val="85000"/>
                </a:lnSpc>
                <a:spcBef>
                  <a:spcPts val="600"/>
                </a:spcBef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85000"/>
                </a:lnSpc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 "/>
                <a:defRPr>
                  <a:solidFill>
                    <a:srgbClr val="262626"/>
                  </a:solidFill>
                  <a:latin typeface="Calibri Light" panose="020F03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q</a:t>
              </a:r>
              <a:r>
                <a:rPr lang="en-US" altLang="en-US" sz="1800" baseline="-25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boiler</a:t>
              </a:r>
              <a:endPara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9D19469A-8853-4194-9FED-1DA6D4DBF9CC}"/>
              </a:ext>
            </a:extLst>
          </p:cNvPr>
          <p:cNvSpPr/>
          <p:nvPr/>
        </p:nvSpPr>
        <p:spPr>
          <a:xfrm>
            <a:off x="5719763" y="1443038"/>
            <a:ext cx="1849437" cy="1095375"/>
          </a:xfrm>
          <a:prstGeom prst="rect">
            <a:avLst/>
          </a:prstGeom>
          <a:noFill/>
          <a:ln w="38100" cmpd="sng">
            <a:solidFill>
              <a:srgbClr val="FA71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E53FC7-F960-4134-9A7C-224A87B83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70" y="933450"/>
            <a:ext cx="4907455" cy="36728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  <p:bldP spid="41" grpId="0" animBg="1"/>
      <p:bldP spid="42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85A02709-84F3-463F-B606-8E298B637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F6101-79E2-430E-AA2B-072AEC278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97488"/>
          </a:xfrm>
        </p:spPr>
        <p:txBody>
          <a:bodyPr rtlCol="0">
            <a:normAutofit/>
          </a:bodyPr>
          <a:lstStyle/>
          <a:p>
            <a:pPr marL="91440" indent="-9144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 down complicated processes into simple units.</a:t>
            </a:r>
          </a:p>
          <a:p>
            <a:pPr marL="91440" indent="-9144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your signs/directionality!</a:t>
            </a:r>
          </a:p>
          <a:p>
            <a:pPr marL="274320"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heat entering or leaving the stream?</a:t>
            </a:r>
          </a:p>
          <a:p>
            <a:pPr marL="548958"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Coolers/Condensers → Heat is leaving</a:t>
            </a:r>
          </a:p>
          <a:p>
            <a:pPr marL="548958"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Warmers/Melters/Vaporizers → Heat is entering</a:t>
            </a:r>
          </a:p>
          <a:p>
            <a:pPr marL="91440" indent="-9144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Units! </a:t>
            </a:r>
          </a:p>
          <a:p>
            <a:pPr marL="274320"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kJ vs. J </a:t>
            </a:r>
          </a:p>
          <a:p>
            <a:pPr marL="274320"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 vs. moles (heat capacities)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1BFDF394-7B4D-40CF-8969-277C56F5AEEE}"/>
              </a:ext>
            </a:extLst>
          </p:cNvPr>
          <p:cNvSpPr txBox="1">
            <a:spLocks/>
          </p:cNvSpPr>
          <p:nvPr/>
        </p:nvSpPr>
        <p:spPr>
          <a:xfrm>
            <a:off x="457200" y="5253038"/>
            <a:ext cx="8229600" cy="1143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20BD-7842-4D12-950B-4496F2892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0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Overview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3A8498-16F0-4F81-9293-6D6C3C7A14DD}"/>
              </a:ext>
            </a:extLst>
          </p:cNvPr>
          <p:cNvSpPr/>
          <p:nvPr/>
        </p:nvSpPr>
        <p:spPr>
          <a:xfrm>
            <a:off x="3038475" y="1782763"/>
            <a:ext cx="2286000" cy="4281487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172" name="Group 11">
            <a:extLst>
              <a:ext uri="{FF2B5EF4-FFF2-40B4-BE49-F238E27FC236}">
                <a16:creationId xmlns:a16="http://schemas.microsoft.com/office/drawing/2014/main" id="{1940692E-D6D5-4DF8-BEB7-A49A64BDF742}"/>
              </a:ext>
            </a:extLst>
          </p:cNvPr>
          <p:cNvGrpSpPr>
            <a:grpSpLocks/>
          </p:cNvGrpSpPr>
          <p:nvPr/>
        </p:nvGrpSpPr>
        <p:grpSpPr bwMode="auto">
          <a:xfrm>
            <a:off x="193675" y="2066925"/>
            <a:ext cx="2844800" cy="398463"/>
            <a:chOff x="457200" y="2787952"/>
            <a:chExt cx="2844800" cy="399143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F244A8C-A177-491D-9D07-C0347EF98334}"/>
                </a:ext>
              </a:extLst>
            </p:cNvPr>
            <p:cNvCxnSpPr/>
            <p:nvPr/>
          </p:nvCxnSpPr>
          <p:spPr>
            <a:xfrm>
              <a:off x="457200" y="2988318"/>
              <a:ext cx="2844800" cy="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4706FC2-C729-429C-82A5-5A5490D5CFD7}"/>
                </a:ext>
              </a:extLst>
            </p:cNvPr>
            <p:cNvSpPr/>
            <p:nvPr/>
          </p:nvSpPr>
          <p:spPr>
            <a:xfrm>
              <a:off x="1620838" y="2787952"/>
              <a:ext cx="398462" cy="399143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7173" name="Group 12">
            <a:extLst>
              <a:ext uri="{FF2B5EF4-FFF2-40B4-BE49-F238E27FC236}">
                <a16:creationId xmlns:a16="http://schemas.microsoft.com/office/drawing/2014/main" id="{7D8642CD-9A8E-4372-A944-F80327F92D36}"/>
              </a:ext>
            </a:extLst>
          </p:cNvPr>
          <p:cNvGrpSpPr>
            <a:grpSpLocks/>
          </p:cNvGrpSpPr>
          <p:nvPr/>
        </p:nvGrpSpPr>
        <p:grpSpPr bwMode="auto">
          <a:xfrm>
            <a:off x="193675" y="3660775"/>
            <a:ext cx="2844800" cy="398463"/>
            <a:chOff x="457200" y="2787952"/>
            <a:chExt cx="2844800" cy="399143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D094B6E-750A-497D-8A83-A5335781F00F}"/>
                </a:ext>
              </a:extLst>
            </p:cNvPr>
            <p:cNvCxnSpPr/>
            <p:nvPr/>
          </p:nvCxnSpPr>
          <p:spPr>
            <a:xfrm>
              <a:off x="457200" y="2988318"/>
              <a:ext cx="2844800" cy="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3E900FB-1FE9-4630-A7B7-E0C17AC124A7}"/>
                </a:ext>
              </a:extLst>
            </p:cNvPr>
            <p:cNvSpPr/>
            <p:nvPr/>
          </p:nvSpPr>
          <p:spPr>
            <a:xfrm>
              <a:off x="1620838" y="2787952"/>
              <a:ext cx="398462" cy="399143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</p:grpSp>
      <p:grpSp>
        <p:nvGrpSpPr>
          <p:cNvPr id="7174" name="Group 16">
            <a:extLst>
              <a:ext uri="{FF2B5EF4-FFF2-40B4-BE49-F238E27FC236}">
                <a16:creationId xmlns:a16="http://schemas.microsoft.com/office/drawing/2014/main" id="{C3BA05F6-E784-46BF-AF0A-52795DF8D79C}"/>
              </a:ext>
            </a:extLst>
          </p:cNvPr>
          <p:cNvGrpSpPr>
            <a:grpSpLocks/>
          </p:cNvGrpSpPr>
          <p:nvPr/>
        </p:nvGrpSpPr>
        <p:grpSpPr bwMode="auto">
          <a:xfrm>
            <a:off x="193675" y="5243513"/>
            <a:ext cx="2844800" cy="400050"/>
            <a:chOff x="457200" y="2787952"/>
            <a:chExt cx="2844800" cy="399143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F45E968-EA54-46A1-BD1E-9CFCE56B9F40}"/>
                </a:ext>
              </a:extLst>
            </p:cNvPr>
            <p:cNvCxnSpPr/>
            <p:nvPr/>
          </p:nvCxnSpPr>
          <p:spPr>
            <a:xfrm>
              <a:off x="457200" y="2987524"/>
              <a:ext cx="2844800" cy="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0483F88-A16A-42A3-AE3A-AFEECE564095}"/>
                </a:ext>
              </a:extLst>
            </p:cNvPr>
            <p:cNvSpPr/>
            <p:nvPr/>
          </p:nvSpPr>
          <p:spPr>
            <a:xfrm>
              <a:off x="1620838" y="2787952"/>
              <a:ext cx="398462" cy="399143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  <p:grpSp>
        <p:nvGrpSpPr>
          <p:cNvPr id="7175" name="Group 20">
            <a:extLst>
              <a:ext uri="{FF2B5EF4-FFF2-40B4-BE49-F238E27FC236}">
                <a16:creationId xmlns:a16="http://schemas.microsoft.com/office/drawing/2014/main" id="{8D12F4D2-266A-4DDE-B8A7-793A63E456E1}"/>
              </a:ext>
            </a:extLst>
          </p:cNvPr>
          <p:cNvGrpSpPr>
            <a:grpSpLocks/>
          </p:cNvGrpSpPr>
          <p:nvPr/>
        </p:nvGrpSpPr>
        <p:grpSpPr bwMode="auto">
          <a:xfrm>
            <a:off x="5322888" y="3662363"/>
            <a:ext cx="2370137" cy="398462"/>
            <a:chOff x="457200" y="2787952"/>
            <a:chExt cx="2370667" cy="399143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79E5A66-523E-43BC-9364-DD1E33651EE1}"/>
                </a:ext>
              </a:extLst>
            </p:cNvPr>
            <p:cNvCxnSpPr/>
            <p:nvPr/>
          </p:nvCxnSpPr>
          <p:spPr>
            <a:xfrm>
              <a:off x="457200" y="2988319"/>
              <a:ext cx="2370667" cy="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5D09810-D230-4786-9AAF-A97D6B7B4DF6}"/>
                </a:ext>
              </a:extLst>
            </p:cNvPr>
            <p:cNvSpPr/>
            <p:nvPr/>
          </p:nvSpPr>
          <p:spPr>
            <a:xfrm>
              <a:off x="1560759" y="2787952"/>
              <a:ext cx="398552" cy="399143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</p:grpSp>
      <p:sp>
        <p:nvSpPr>
          <p:cNvPr id="7176" name="TextBox 25">
            <a:extLst>
              <a:ext uri="{FF2B5EF4-FFF2-40B4-BE49-F238E27FC236}">
                <a16:creationId xmlns:a16="http://schemas.microsoft.com/office/drawing/2014/main" id="{F74CD804-B51B-48B9-8E70-E4198159A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038" y="3576638"/>
            <a:ext cx="1028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Mixer</a:t>
            </a:r>
          </a:p>
        </p:txBody>
      </p:sp>
      <p:sp>
        <p:nvSpPr>
          <p:cNvPr id="7177" name="TextBox 26">
            <a:extLst>
              <a:ext uri="{FF2B5EF4-FFF2-40B4-BE49-F238E27FC236}">
                <a16:creationId xmlns:a16="http://schemas.microsoft.com/office/drawing/2014/main" id="{D7820224-B98F-46B2-B28C-F87A43BD4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1419225"/>
            <a:ext cx="16335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16°C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kg/min</a:t>
            </a:r>
          </a:p>
        </p:txBody>
      </p:sp>
      <p:sp>
        <p:nvSpPr>
          <p:cNvPr id="7178" name="TextBox 27">
            <a:extLst>
              <a:ext uri="{FF2B5EF4-FFF2-40B4-BE49-F238E27FC236}">
                <a16:creationId xmlns:a16="http://schemas.microsoft.com/office/drawing/2014/main" id="{BD45D1BF-F814-45FA-B4AC-90A7F56D3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3062288"/>
            <a:ext cx="16335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Ice at -12°C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4.0 kg/min</a:t>
            </a:r>
          </a:p>
        </p:txBody>
      </p:sp>
      <p:sp>
        <p:nvSpPr>
          <p:cNvPr id="7179" name="TextBox 28">
            <a:extLst>
              <a:ext uri="{FF2B5EF4-FFF2-40B4-BE49-F238E27FC236}">
                <a16:creationId xmlns:a16="http://schemas.microsoft.com/office/drawing/2014/main" id="{BF31FD8D-5D5E-403E-9AF2-85545DAF5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4597400"/>
            <a:ext cx="16335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Steam at 215°C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6.0 kg/min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0F72281-7989-4CB2-8785-0B9F394B16E0}"/>
              </a:ext>
            </a:extLst>
          </p:cNvPr>
          <p:cNvSpPr/>
          <p:nvPr/>
        </p:nvSpPr>
        <p:spPr>
          <a:xfrm>
            <a:off x="2433638" y="1044575"/>
            <a:ext cx="3581400" cy="5527675"/>
          </a:xfrm>
          <a:prstGeom prst="rect">
            <a:avLst/>
          </a:prstGeom>
          <a:noFill/>
          <a:ln w="38100" cmpd="sng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24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ounded Rectangle 5">
            <a:extLst>
              <a:ext uri="{FF2B5EF4-FFF2-40B4-BE49-F238E27FC236}">
                <a16:creationId xmlns:a16="http://schemas.microsoft.com/office/drawing/2014/main" id="{8C1ADF7F-59C9-46EE-BD6C-350A3F4D9CA4}"/>
              </a:ext>
            </a:extLst>
          </p:cNvPr>
          <p:cNvSpPr/>
          <p:nvPr/>
        </p:nvSpPr>
        <p:spPr>
          <a:xfrm>
            <a:off x="6215063" y="1023938"/>
            <a:ext cx="2752725" cy="217170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Find: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T,4</a:t>
            </a:r>
            <a:endParaRPr lang="en-US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n-US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Composition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22EE2-B059-47F7-B95C-87723807E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0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T,4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– Mass Balance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D7D3AD-0750-4302-A257-91A3245FC2F5}"/>
              </a:ext>
            </a:extLst>
          </p:cNvPr>
          <p:cNvSpPr/>
          <p:nvPr/>
        </p:nvSpPr>
        <p:spPr>
          <a:xfrm>
            <a:off x="3038475" y="1782763"/>
            <a:ext cx="2286000" cy="4281487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196" name="Group 11">
            <a:extLst>
              <a:ext uri="{FF2B5EF4-FFF2-40B4-BE49-F238E27FC236}">
                <a16:creationId xmlns:a16="http://schemas.microsoft.com/office/drawing/2014/main" id="{6510BA15-544B-492E-BBE1-1A5B5FB926C2}"/>
              </a:ext>
            </a:extLst>
          </p:cNvPr>
          <p:cNvGrpSpPr>
            <a:grpSpLocks/>
          </p:cNvGrpSpPr>
          <p:nvPr/>
        </p:nvGrpSpPr>
        <p:grpSpPr bwMode="auto">
          <a:xfrm>
            <a:off x="193675" y="2066925"/>
            <a:ext cx="2844800" cy="398463"/>
            <a:chOff x="457200" y="2787952"/>
            <a:chExt cx="2844800" cy="399143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124EEB16-7D47-4FD9-9BEE-65484B829367}"/>
                </a:ext>
              </a:extLst>
            </p:cNvPr>
            <p:cNvCxnSpPr/>
            <p:nvPr/>
          </p:nvCxnSpPr>
          <p:spPr>
            <a:xfrm>
              <a:off x="457200" y="2988318"/>
              <a:ext cx="2844800" cy="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0D22A59-6F3C-47E4-A462-E6E225F0CA6A}"/>
                </a:ext>
              </a:extLst>
            </p:cNvPr>
            <p:cNvSpPr/>
            <p:nvPr/>
          </p:nvSpPr>
          <p:spPr>
            <a:xfrm>
              <a:off x="1620838" y="2787952"/>
              <a:ext cx="398462" cy="399143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8197" name="Group 12">
            <a:extLst>
              <a:ext uri="{FF2B5EF4-FFF2-40B4-BE49-F238E27FC236}">
                <a16:creationId xmlns:a16="http://schemas.microsoft.com/office/drawing/2014/main" id="{F8409D5D-935D-440A-9EB0-2657B8B0AE5C}"/>
              </a:ext>
            </a:extLst>
          </p:cNvPr>
          <p:cNvGrpSpPr>
            <a:grpSpLocks/>
          </p:cNvGrpSpPr>
          <p:nvPr/>
        </p:nvGrpSpPr>
        <p:grpSpPr bwMode="auto">
          <a:xfrm>
            <a:off x="193675" y="3660775"/>
            <a:ext cx="2844800" cy="398463"/>
            <a:chOff x="457200" y="2787952"/>
            <a:chExt cx="2844800" cy="399143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A7869464-B7BB-4499-9BDF-9BFE98D1EEF0}"/>
                </a:ext>
              </a:extLst>
            </p:cNvPr>
            <p:cNvCxnSpPr/>
            <p:nvPr/>
          </p:nvCxnSpPr>
          <p:spPr>
            <a:xfrm>
              <a:off x="457200" y="2988318"/>
              <a:ext cx="2844800" cy="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E08AD18-A411-4738-86ED-CA88D0EADCD2}"/>
                </a:ext>
              </a:extLst>
            </p:cNvPr>
            <p:cNvSpPr/>
            <p:nvPr/>
          </p:nvSpPr>
          <p:spPr>
            <a:xfrm>
              <a:off x="1620838" y="2787952"/>
              <a:ext cx="398462" cy="399143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</p:grpSp>
      <p:grpSp>
        <p:nvGrpSpPr>
          <p:cNvPr id="8198" name="Group 16">
            <a:extLst>
              <a:ext uri="{FF2B5EF4-FFF2-40B4-BE49-F238E27FC236}">
                <a16:creationId xmlns:a16="http://schemas.microsoft.com/office/drawing/2014/main" id="{B2EBC981-717C-4025-8DAF-1B79F68694F0}"/>
              </a:ext>
            </a:extLst>
          </p:cNvPr>
          <p:cNvGrpSpPr>
            <a:grpSpLocks/>
          </p:cNvGrpSpPr>
          <p:nvPr/>
        </p:nvGrpSpPr>
        <p:grpSpPr bwMode="auto">
          <a:xfrm>
            <a:off x="193675" y="5243513"/>
            <a:ext cx="2844800" cy="400050"/>
            <a:chOff x="457200" y="2787952"/>
            <a:chExt cx="2844800" cy="399143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CA98A0FE-6C7C-4910-AE9F-ABCBA2940A32}"/>
                </a:ext>
              </a:extLst>
            </p:cNvPr>
            <p:cNvCxnSpPr/>
            <p:nvPr/>
          </p:nvCxnSpPr>
          <p:spPr>
            <a:xfrm>
              <a:off x="457200" y="2987524"/>
              <a:ext cx="2844800" cy="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C5602B3B-DE4F-4088-8695-D8C46FF908C0}"/>
                </a:ext>
              </a:extLst>
            </p:cNvPr>
            <p:cNvSpPr/>
            <p:nvPr/>
          </p:nvSpPr>
          <p:spPr>
            <a:xfrm>
              <a:off x="1620838" y="2787952"/>
              <a:ext cx="398462" cy="399143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  <p:grpSp>
        <p:nvGrpSpPr>
          <p:cNvPr id="8199" name="Group 20">
            <a:extLst>
              <a:ext uri="{FF2B5EF4-FFF2-40B4-BE49-F238E27FC236}">
                <a16:creationId xmlns:a16="http://schemas.microsoft.com/office/drawing/2014/main" id="{6238FF59-4F81-4BB9-837E-8C154DA11C14}"/>
              </a:ext>
            </a:extLst>
          </p:cNvPr>
          <p:cNvGrpSpPr>
            <a:grpSpLocks/>
          </p:cNvGrpSpPr>
          <p:nvPr/>
        </p:nvGrpSpPr>
        <p:grpSpPr bwMode="auto">
          <a:xfrm>
            <a:off x="5322888" y="3662363"/>
            <a:ext cx="2370137" cy="398462"/>
            <a:chOff x="457200" y="2787952"/>
            <a:chExt cx="2370667" cy="399143"/>
          </a:xfrm>
        </p:grpSpPr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5085482-CBC2-42CA-AEEE-DA3687889D24}"/>
                </a:ext>
              </a:extLst>
            </p:cNvPr>
            <p:cNvCxnSpPr/>
            <p:nvPr/>
          </p:nvCxnSpPr>
          <p:spPr>
            <a:xfrm>
              <a:off x="457200" y="2988319"/>
              <a:ext cx="2370667" cy="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E7FBBD84-7F97-435B-B260-A6484FB39851}"/>
                </a:ext>
              </a:extLst>
            </p:cNvPr>
            <p:cNvSpPr/>
            <p:nvPr/>
          </p:nvSpPr>
          <p:spPr>
            <a:xfrm>
              <a:off x="1560759" y="2787952"/>
              <a:ext cx="398552" cy="399143"/>
            </a:xfrm>
            <a:prstGeom prst="ellipse">
              <a:avLst/>
            </a:prstGeom>
            <a:solidFill>
              <a:srgbClr val="FFFFFF"/>
            </a:solidFill>
            <a:ln w="3810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</p:grpSp>
      <p:sp>
        <p:nvSpPr>
          <p:cNvPr id="8200" name="TextBox 25">
            <a:extLst>
              <a:ext uri="{FF2B5EF4-FFF2-40B4-BE49-F238E27FC236}">
                <a16:creationId xmlns:a16="http://schemas.microsoft.com/office/drawing/2014/main" id="{F4F66F86-25D2-4B7A-B332-B340A1723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038" y="3999871"/>
            <a:ext cx="1028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Mixer</a:t>
            </a:r>
          </a:p>
        </p:txBody>
      </p:sp>
      <p:sp>
        <p:nvSpPr>
          <p:cNvPr id="8201" name="TextBox 26">
            <a:extLst>
              <a:ext uri="{FF2B5EF4-FFF2-40B4-BE49-F238E27FC236}">
                <a16:creationId xmlns:a16="http://schemas.microsoft.com/office/drawing/2014/main" id="{E6A1701C-034C-4E99-B3E0-D51C7A379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1419225"/>
            <a:ext cx="16335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16°C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kg/min</a:t>
            </a:r>
          </a:p>
        </p:txBody>
      </p:sp>
      <p:sp>
        <p:nvSpPr>
          <p:cNvPr id="8202" name="TextBox 27">
            <a:extLst>
              <a:ext uri="{FF2B5EF4-FFF2-40B4-BE49-F238E27FC236}">
                <a16:creationId xmlns:a16="http://schemas.microsoft.com/office/drawing/2014/main" id="{B2BDBE4C-1233-417A-AD0A-69199F0CD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3062288"/>
            <a:ext cx="16335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Ice at -12°C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4.0 kg/min</a:t>
            </a:r>
          </a:p>
        </p:txBody>
      </p:sp>
      <p:sp>
        <p:nvSpPr>
          <p:cNvPr id="8203" name="TextBox 28">
            <a:extLst>
              <a:ext uri="{FF2B5EF4-FFF2-40B4-BE49-F238E27FC236}">
                <a16:creationId xmlns:a16="http://schemas.microsoft.com/office/drawing/2014/main" id="{EDB67EF8-056B-41D5-86F7-B0C79AF14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4597400"/>
            <a:ext cx="16335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Steam at 215°C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6.0 kg/min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2D9BFEF-8470-4DDD-8640-A7D364F92C7A}"/>
              </a:ext>
            </a:extLst>
          </p:cNvPr>
          <p:cNvSpPr/>
          <p:nvPr/>
        </p:nvSpPr>
        <p:spPr>
          <a:xfrm>
            <a:off x="2433638" y="1039350"/>
            <a:ext cx="3581400" cy="5527675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24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1C8B0-8D1C-4D03-89E3-328F5BC1C0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66938" y="2366236"/>
            <a:ext cx="4027487" cy="2430462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Rate in = Rate out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chemical </a:t>
            </a:r>
            <a:r>
              <a:rPr lang="en-US" altLang="en-US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rxns</a:t>
            </a:r>
            <a:endParaRPr lang="en-US" altLang="en-US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alt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T,1 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+ F</a:t>
            </a:r>
            <a:r>
              <a:rPr lang="en-US" alt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T, 2 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+ F</a:t>
            </a:r>
            <a:r>
              <a:rPr lang="en-US" alt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T, 3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F</a:t>
            </a:r>
            <a:r>
              <a:rPr lang="en-US" alt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T,4 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en-US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10. + 4.0 + 6.0 = F</a:t>
            </a:r>
            <a:r>
              <a:rPr lang="en-US" alt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T,4 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  F</a:t>
            </a:r>
            <a:r>
              <a:rPr lang="en-US" alt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T,4 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= 20. kg/min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8FF8672-9308-4664-9697-0AAFC9B356BD}"/>
              </a:ext>
            </a:extLst>
          </p:cNvPr>
          <p:cNvSpPr/>
          <p:nvPr/>
        </p:nvSpPr>
        <p:spPr>
          <a:xfrm>
            <a:off x="3305175" y="4212596"/>
            <a:ext cx="2357438" cy="498475"/>
          </a:xfrm>
          <a:prstGeom prst="roundRect">
            <a:avLst/>
          </a:prstGeom>
          <a:noFill/>
          <a:ln w="38100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5BAB-B94B-48FE-AD67-F7CA27A0E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0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 "/>
                <a:cs typeface="Arial" panose="020B0604020202020204" pitchFamily="34" charset="0"/>
              </a:rPr>
              <a:t>Temperature and Composition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D6A6037-6091-49D1-B915-679B82C4EBE4}"/>
              </a:ext>
            </a:extLst>
          </p:cNvPr>
          <p:cNvSpPr txBox="1">
            <a:spLocks/>
          </p:cNvSpPr>
          <p:nvPr/>
        </p:nvSpPr>
        <p:spPr bwMode="auto">
          <a:xfrm>
            <a:off x="457200" y="973138"/>
            <a:ext cx="8229600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chemeClr val="tx1"/>
                </a:solidFill>
                <a:latin typeface="Calibri "/>
                <a:cs typeface="Arial" panose="020B0604020202020204" pitchFamily="34" charset="0"/>
              </a:rPr>
              <a:t>Process with 3 inputs: water, ice, steam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chemeClr val="tx1"/>
                </a:solidFill>
                <a:latin typeface="Calibri "/>
                <a:cs typeface="Arial" panose="020B0604020202020204" pitchFamily="34" charset="0"/>
              </a:rPr>
              <a:t>What are possible combinations leaving?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solidFill>
                  <a:schemeClr val="tx1"/>
                </a:solidFill>
                <a:latin typeface="Calibri "/>
                <a:cs typeface="Arial" panose="020B0604020202020204" pitchFamily="34" charset="0"/>
              </a:rPr>
              <a:t>All steam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solidFill>
                  <a:schemeClr val="tx1"/>
                </a:solidFill>
                <a:latin typeface="Calibri "/>
                <a:cs typeface="Arial" panose="020B0604020202020204" pitchFamily="34" charset="0"/>
              </a:rPr>
              <a:t>Water + steam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solidFill>
                  <a:schemeClr val="tx1"/>
                </a:solidFill>
                <a:latin typeface="Calibri "/>
                <a:cs typeface="Arial" panose="020B0604020202020204" pitchFamily="34" charset="0"/>
              </a:rPr>
              <a:t>All water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solidFill>
                  <a:schemeClr val="tx1"/>
                </a:solidFill>
                <a:latin typeface="Calibri "/>
                <a:cs typeface="Arial" panose="020B0604020202020204" pitchFamily="34" charset="0"/>
              </a:rPr>
              <a:t>Water + ice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solidFill>
                  <a:schemeClr val="tx1"/>
                </a:solidFill>
                <a:latin typeface="Calibri "/>
                <a:cs typeface="Arial" panose="020B0604020202020204" pitchFamily="34" charset="0"/>
              </a:rPr>
              <a:t>All ice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68715BB-E00E-40CC-B3D5-B870B78C006F}"/>
              </a:ext>
            </a:extLst>
          </p:cNvPr>
          <p:cNvSpPr/>
          <p:nvPr/>
        </p:nvSpPr>
        <p:spPr>
          <a:xfrm>
            <a:off x="882650" y="3181350"/>
            <a:ext cx="2322513" cy="508000"/>
          </a:xfrm>
          <a:prstGeom prst="roundRect">
            <a:avLst/>
          </a:prstGeom>
          <a:noFill/>
          <a:ln w="38100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 "/>
            </a:endParaRPr>
          </a:p>
        </p:txBody>
      </p:sp>
      <p:graphicFrame>
        <p:nvGraphicFramePr>
          <p:cNvPr id="9221" name="Object 6">
            <a:extLst>
              <a:ext uri="{FF2B5EF4-FFF2-40B4-BE49-F238E27FC236}">
                <a16:creationId xmlns:a16="http://schemas.microsoft.com/office/drawing/2014/main" id="{05BAA9BB-6923-41DC-B5C8-B5F62146D4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24288" y="3022600"/>
          <a:ext cx="241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1195" imgH="253890" progId="Equation.3">
                  <p:embed/>
                </p:oleObj>
              </mc:Choice>
              <mc:Fallback>
                <p:oleObj name="Equation" r:id="rId3" imgW="241195" imgH="25389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288" y="3022600"/>
                        <a:ext cx="241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8">
            <a:extLst>
              <a:ext uri="{FF2B5EF4-FFF2-40B4-BE49-F238E27FC236}">
                <a16:creationId xmlns:a16="http://schemas.microsoft.com/office/drawing/2014/main" id="{12BFBB19-D9BB-49FE-8F6C-28020BF400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5575" y="5143500"/>
          <a:ext cx="241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195" imgH="253890" progId="Equation.3">
                  <p:embed/>
                </p:oleObj>
              </mc:Choice>
              <mc:Fallback>
                <p:oleObj name="Equation" r:id="rId5" imgW="241195" imgH="25389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5575" y="5143500"/>
                        <a:ext cx="241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841226F-1008-4F29-AD73-9001080E3857}"/>
              </a:ext>
            </a:extLst>
          </p:cNvPr>
          <p:cNvGraphicFramePr>
            <a:graphicFrameLocks noGrp="1"/>
          </p:cNvGraphicFramePr>
          <p:nvPr/>
        </p:nvGraphicFramePr>
        <p:xfrm>
          <a:off x="3833813" y="2379663"/>
          <a:ext cx="4914900" cy="3276599"/>
        </p:xfrm>
        <a:graphic>
          <a:graphicData uri="http://schemas.openxmlformats.org/drawingml/2006/table">
            <a:tbl>
              <a:tblPr firstRow="1" bandRow="1"/>
              <a:tblGrid>
                <a:gridCol w="2605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75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Thermodynamic properties for H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</a:t>
                      </a:r>
                    </a:p>
                  </a:txBody>
                  <a:tcPr marL="9524" marR="9524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5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4" marR="9524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 = 1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atm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1431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 = 0.005 atm</a:t>
                      </a:r>
                    </a:p>
                  </a:txBody>
                  <a:tcPr marL="91431" marR="9524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(joules °C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mol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)*</a:t>
                      </a:r>
                    </a:p>
                  </a:txBody>
                  <a:tcPr marL="9524" marR="9524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33. (solid)</a:t>
                      </a:r>
                    </a:p>
                  </a:txBody>
                  <a:tcPr marL="91431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33. (solid)</a:t>
                      </a:r>
                    </a:p>
                  </a:txBody>
                  <a:tcPr marL="91431" marR="9524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57">
                <a:tc>
                  <a:txBody>
                    <a:bodyPr/>
                    <a:lstStyle/>
                    <a:p>
                      <a:pPr algn="l" rtl="0" fontAlgn="t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75. (liquid)</a:t>
                      </a:r>
                    </a:p>
                  </a:txBody>
                  <a:tcPr marL="91431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75. (liquid)</a:t>
                      </a:r>
                    </a:p>
                  </a:txBody>
                  <a:tcPr marL="91431" marR="9524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757">
                <a:tc>
                  <a:txBody>
                    <a:bodyPr/>
                    <a:lstStyle/>
                    <a:p>
                      <a:pPr algn="l" rtl="0" fontAlgn="t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4" marR="9524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35. (vapor)</a:t>
                      </a:r>
                    </a:p>
                  </a:txBody>
                  <a:tcPr marL="91431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33. (vapor)</a:t>
                      </a:r>
                    </a:p>
                  </a:txBody>
                  <a:tcPr marL="91431" marR="9524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boiling point (°C)</a:t>
                      </a:r>
                    </a:p>
                  </a:txBody>
                  <a:tcPr marL="9524" marR="9524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1431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</a:t>
                      </a:r>
                    </a:p>
                  </a:txBody>
                  <a:tcPr marL="91431" marR="9524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melting point (°C)</a:t>
                      </a:r>
                    </a:p>
                  </a:txBody>
                  <a:tcPr marL="9524" marR="9524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1431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</a:t>
                      </a:r>
                    </a:p>
                  </a:txBody>
                  <a:tcPr marL="91431" marR="9524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7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heat of vaporization (joules mol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4" marR="9524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4.1 × 10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4.5 × 10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7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heat of melting (joules mol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4" marR="9524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6.0 × 10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6.8 × 10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0786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*       varies with temperature. These values are valid to two significant figures in the range –50°C to 200°C.</a:t>
                      </a:r>
                    </a:p>
                  </a:txBody>
                  <a:tcPr marL="9524" marR="9524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AF97EBF-34D1-4597-B9B0-B371A175A72B}"/>
              </a:ext>
            </a:extLst>
          </p:cNvPr>
          <p:cNvSpPr txBox="1"/>
          <p:nvPr/>
        </p:nvSpPr>
        <p:spPr>
          <a:xfrm>
            <a:off x="538163" y="4871432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rgbClr val="3333CC"/>
                </a:solidFill>
                <a:latin typeface="Calibri "/>
              </a:rPr>
              <a:t>Energy is conserved in the mixer!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779F2-67E1-4584-B8FA-F00AE3BB5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0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Again, Our Process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8B19F1-F63F-4A88-BD5B-ED4F478FF9D6}"/>
              </a:ext>
            </a:extLst>
          </p:cNvPr>
          <p:cNvSpPr/>
          <p:nvPr/>
        </p:nvSpPr>
        <p:spPr>
          <a:xfrm>
            <a:off x="1882775" y="941388"/>
            <a:ext cx="5694363" cy="5327650"/>
          </a:xfrm>
          <a:prstGeom prst="rect">
            <a:avLst/>
          </a:prstGeom>
          <a:noFill/>
          <a:ln w="38100" cmpd="sng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7EA845C-E52F-4604-8B08-F453226911F6}"/>
              </a:ext>
            </a:extLst>
          </p:cNvPr>
          <p:cNvCxnSpPr>
            <a:cxnSpLocks/>
          </p:cNvCxnSpPr>
          <p:nvPr/>
        </p:nvCxnSpPr>
        <p:spPr bwMode="auto">
          <a:xfrm>
            <a:off x="195263" y="2309813"/>
            <a:ext cx="1828800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E89F3E2-3064-4B87-A736-781F652D6EA7}"/>
              </a:ext>
            </a:extLst>
          </p:cNvPr>
          <p:cNvCxnSpPr/>
          <p:nvPr/>
        </p:nvCxnSpPr>
        <p:spPr bwMode="auto">
          <a:xfrm>
            <a:off x="195263" y="3694113"/>
            <a:ext cx="1828800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46" name="TextBox 15">
            <a:extLst>
              <a:ext uri="{FF2B5EF4-FFF2-40B4-BE49-F238E27FC236}">
                <a16:creationId xmlns:a16="http://schemas.microsoft.com/office/drawing/2014/main" id="{F3BF1AB2-F402-4488-9F3F-3F08EF32B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492250"/>
            <a:ext cx="16335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16°C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kg/min</a:t>
            </a:r>
          </a:p>
        </p:txBody>
      </p:sp>
      <p:sp>
        <p:nvSpPr>
          <p:cNvPr id="10247" name="TextBox 16">
            <a:extLst>
              <a:ext uri="{FF2B5EF4-FFF2-40B4-BE49-F238E27FC236}">
                <a16:creationId xmlns:a16="http://schemas.microsoft.com/office/drawing/2014/main" id="{4EA06760-1CD9-47FC-BA49-C5C3D6E5D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2835275"/>
            <a:ext cx="163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Ice at -12°C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4.0 kg/min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21511F5-B575-431E-A729-63E16A8A5C06}"/>
              </a:ext>
            </a:extLst>
          </p:cNvPr>
          <p:cNvSpPr/>
          <p:nvPr/>
        </p:nvSpPr>
        <p:spPr>
          <a:xfrm>
            <a:off x="2024063" y="1144588"/>
            <a:ext cx="5373687" cy="4919662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9" name="TextBox 25">
            <a:extLst>
              <a:ext uri="{FF2B5EF4-FFF2-40B4-BE49-F238E27FC236}">
                <a16:creationId xmlns:a16="http://schemas.microsoft.com/office/drawing/2014/main" id="{3013E0CF-8217-4B05-9326-196C7BD96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3462338"/>
            <a:ext cx="24177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Mixer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21981C0-811E-4B2D-943D-7EF339F668DA}"/>
              </a:ext>
            </a:extLst>
          </p:cNvPr>
          <p:cNvCxnSpPr/>
          <p:nvPr/>
        </p:nvCxnSpPr>
        <p:spPr bwMode="auto">
          <a:xfrm>
            <a:off x="195263" y="5367338"/>
            <a:ext cx="1828800" cy="635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10938B66-5F0D-4F40-B624-2F260A8004D8}"/>
              </a:ext>
            </a:extLst>
          </p:cNvPr>
          <p:cNvSpPr/>
          <p:nvPr/>
        </p:nvSpPr>
        <p:spPr bwMode="auto">
          <a:xfrm>
            <a:off x="849313" y="5173663"/>
            <a:ext cx="398462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0252" name="TextBox 17">
            <a:extLst>
              <a:ext uri="{FF2B5EF4-FFF2-40B4-BE49-F238E27FC236}">
                <a16:creationId xmlns:a16="http://schemas.microsoft.com/office/drawing/2014/main" id="{DF3A8085-26CA-4826-A045-D54266DEF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4538663"/>
            <a:ext cx="1633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Steam at 215°C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6.0 kg/min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C6066F4-9CD6-43FF-976F-B870E84AB082}"/>
              </a:ext>
            </a:extLst>
          </p:cNvPr>
          <p:cNvCxnSpPr/>
          <p:nvPr/>
        </p:nvCxnSpPr>
        <p:spPr bwMode="auto">
          <a:xfrm>
            <a:off x="7397750" y="5402263"/>
            <a:ext cx="1597025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C5CFF7DA-08AD-49DB-BD4D-784DC5979DBB}"/>
              </a:ext>
            </a:extLst>
          </p:cNvPr>
          <p:cNvSpPr/>
          <p:nvPr/>
        </p:nvSpPr>
        <p:spPr bwMode="auto">
          <a:xfrm>
            <a:off x="7996238" y="5221288"/>
            <a:ext cx="398462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0255" name="TextBox 141">
            <a:extLst>
              <a:ext uri="{FF2B5EF4-FFF2-40B4-BE49-F238E27FC236}">
                <a16:creationId xmlns:a16="http://schemas.microsoft.com/office/drawing/2014/main" id="{FB0264B6-1CE0-4D57-A124-053EED2F6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615" y="4243122"/>
            <a:ext cx="15906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33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Assume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?? 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20. kg/min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0175CB2C-A675-4866-8B72-AFA202A234D7}"/>
              </a:ext>
            </a:extLst>
          </p:cNvPr>
          <p:cNvSpPr/>
          <p:nvPr/>
        </p:nvSpPr>
        <p:spPr bwMode="auto">
          <a:xfrm>
            <a:off x="849313" y="2109788"/>
            <a:ext cx="398462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8DCF9DD-4A0D-417F-B775-562F994F804A}"/>
              </a:ext>
            </a:extLst>
          </p:cNvPr>
          <p:cNvSpPr/>
          <p:nvPr/>
        </p:nvSpPr>
        <p:spPr bwMode="auto">
          <a:xfrm>
            <a:off x="857250" y="3481388"/>
            <a:ext cx="398463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01">
            <a:extLst>
              <a:ext uri="{FF2B5EF4-FFF2-40B4-BE49-F238E27FC236}">
                <a16:creationId xmlns:a16="http://schemas.microsoft.com/office/drawing/2014/main" id="{245B74DE-18F8-41F9-B9C0-312ACA3B626F}"/>
              </a:ext>
            </a:extLst>
          </p:cNvPr>
          <p:cNvSpPr>
            <a:spLocks/>
          </p:cNvSpPr>
          <p:nvPr/>
        </p:nvSpPr>
        <p:spPr bwMode="auto">
          <a:xfrm>
            <a:off x="2558055" y="3118477"/>
            <a:ext cx="182120" cy="192422"/>
          </a:xfrm>
          <a:custGeom>
            <a:avLst/>
            <a:gdLst>
              <a:gd name="T0" fmla="*/ 2147483646 w 142"/>
              <a:gd name="T1" fmla="*/ 2147483646 h 236"/>
              <a:gd name="T2" fmla="*/ 0 w 142"/>
              <a:gd name="T3" fmla="*/ 0 h 236"/>
              <a:gd name="T4" fmla="*/ 2147483646 w 142"/>
              <a:gd name="T5" fmla="*/ 2147483646 h 236"/>
              <a:gd name="T6" fmla="*/ 2147483646 w 142"/>
              <a:gd name="T7" fmla="*/ 0 h 236"/>
              <a:gd name="T8" fmla="*/ 2147483646 w 142"/>
              <a:gd name="T9" fmla="*/ 2147483646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236"/>
              <a:gd name="T17" fmla="*/ 142 w 142"/>
              <a:gd name="T18" fmla="*/ 236 h 2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236">
                <a:moveTo>
                  <a:pt x="71" y="236"/>
                </a:moveTo>
                <a:lnTo>
                  <a:pt x="0" y="0"/>
                </a:lnTo>
                <a:lnTo>
                  <a:pt x="71" y="46"/>
                </a:lnTo>
                <a:lnTo>
                  <a:pt x="142" y="0"/>
                </a:lnTo>
                <a:lnTo>
                  <a:pt x="71" y="236"/>
                </a:lnTo>
                <a:close/>
              </a:path>
            </a:pathLst>
          </a:cu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92" name="Elbow Connector 50">
            <a:extLst>
              <a:ext uri="{FF2B5EF4-FFF2-40B4-BE49-F238E27FC236}">
                <a16:creationId xmlns:a16="http://schemas.microsoft.com/office/drawing/2014/main" id="{EC803435-EC13-4260-85A6-CB97853456A1}"/>
              </a:ext>
            </a:extLst>
          </p:cNvPr>
          <p:cNvCxnSpPr>
            <a:cxnSpLocks/>
            <a:stCxn id="83" idx="3"/>
            <a:endCxn id="31" idx="4"/>
          </p:cNvCxnSpPr>
          <p:nvPr/>
        </p:nvCxnSpPr>
        <p:spPr bwMode="auto">
          <a:xfrm flipV="1">
            <a:off x="5643563" y="3911600"/>
            <a:ext cx="458787" cy="1514475"/>
          </a:xfrm>
          <a:prstGeom prst="bentConnector2">
            <a:avLst/>
          </a:prstGeom>
          <a:ln w="285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B9350AB3-44C4-4881-A976-F93966A9460E}"/>
              </a:ext>
            </a:extLst>
          </p:cNvPr>
          <p:cNvSpPr/>
          <p:nvPr/>
        </p:nvSpPr>
        <p:spPr bwMode="auto">
          <a:xfrm>
            <a:off x="6227763" y="5048250"/>
            <a:ext cx="1169987" cy="758825"/>
          </a:xfrm>
          <a:prstGeom prst="rect">
            <a:avLst/>
          </a:prstGeom>
          <a:noFill/>
          <a:ln w="38100" cmpd="sng"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Warmer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D3E1D27-4ABE-47F3-88FA-BF4041676602}"/>
              </a:ext>
            </a:extLst>
          </p:cNvPr>
          <p:cNvCxnSpPr/>
          <p:nvPr/>
        </p:nvCxnSpPr>
        <p:spPr bwMode="auto">
          <a:xfrm>
            <a:off x="195263" y="2309813"/>
            <a:ext cx="1828800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78B355E9-D209-4B02-A5DC-BE08B76671EA}"/>
              </a:ext>
            </a:extLst>
          </p:cNvPr>
          <p:cNvSpPr/>
          <p:nvPr/>
        </p:nvSpPr>
        <p:spPr bwMode="auto">
          <a:xfrm>
            <a:off x="849313" y="2109788"/>
            <a:ext cx="398462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50C6C9F-F510-4CAE-8427-C1EE941A00B7}"/>
              </a:ext>
            </a:extLst>
          </p:cNvPr>
          <p:cNvCxnSpPr/>
          <p:nvPr/>
        </p:nvCxnSpPr>
        <p:spPr bwMode="auto">
          <a:xfrm>
            <a:off x="195263" y="3694113"/>
            <a:ext cx="1828800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DBE24C91-3A87-4F23-8870-E907C68083C8}"/>
              </a:ext>
            </a:extLst>
          </p:cNvPr>
          <p:cNvSpPr/>
          <p:nvPr/>
        </p:nvSpPr>
        <p:spPr bwMode="auto">
          <a:xfrm>
            <a:off x="857250" y="3481388"/>
            <a:ext cx="398463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20B5F1F-9721-484F-8900-CC5CD81AFE48}"/>
              </a:ext>
            </a:extLst>
          </p:cNvPr>
          <p:cNvCxnSpPr>
            <a:cxnSpLocks/>
            <a:endCxn id="176" idx="1"/>
          </p:cNvCxnSpPr>
          <p:nvPr/>
        </p:nvCxnSpPr>
        <p:spPr bwMode="auto">
          <a:xfrm>
            <a:off x="41275" y="5422900"/>
            <a:ext cx="1870075" cy="17463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1F98E58E-CEBC-4502-B8E9-698733D00370}"/>
              </a:ext>
            </a:extLst>
          </p:cNvPr>
          <p:cNvSpPr/>
          <p:nvPr/>
        </p:nvSpPr>
        <p:spPr bwMode="auto">
          <a:xfrm>
            <a:off x="849313" y="5173663"/>
            <a:ext cx="398462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1274" name="TextBox 15">
            <a:extLst>
              <a:ext uri="{FF2B5EF4-FFF2-40B4-BE49-F238E27FC236}">
                <a16:creationId xmlns:a16="http://schemas.microsoft.com/office/drawing/2014/main" id="{23B7B16D-2CD6-4D00-8323-40809B71E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492250"/>
            <a:ext cx="16335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16°C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kg/min</a:t>
            </a:r>
          </a:p>
        </p:txBody>
      </p:sp>
      <p:sp>
        <p:nvSpPr>
          <p:cNvPr id="11275" name="TextBox 16">
            <a:extLst>
              <a:ext uri="{FF2B5EF4-FFF2-40B4-BE49-F238E27FC236}">
                <a16:creationId xmlns:a16="http://schemas.microsoft.com/office/drawing/2014/main" id="{9AF73078-1F0C-4D9E-86E7-A8762EE98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2835275"/>
            <a:ext cx="163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Ice at -12°C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4.0 kg/min</a:t>
            </a:r>
          </a:p>
        </p:txBody>
      </p:sp>
      <p:sp>
        <p:nvSpPr>
          <p:cNvPr id="11276" name="TextBox 17">
            <a:extLst>
              <a:ext uri="{FF2B5EF4-FFF2-40B4-BE49-F238E27FC236}">
                <a16:creationId xmlns:a16="http://schemas.microsoft.com/office/drawing/2014/main" id="{995252BF-FFD8-47ED-96A1-FD71B872D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4538663"/>
            <a:ext cx="1633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Steam at 215°C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6.0 kg/min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015039F-0DF3-45E8-9051-097BBF22A41F}"/>
              </a:ext>
            </a:extLst>
          </p:cNvPr>
          <p:cNvSpPr/>
          <p:nvPr/>
        </p:nvSpPr>
        <p:spPr bwMode="auto">
          <a:xfrm>
            <a:off x="2036763" y="1930400"/>
            <a:ext cx="1414462" cy="758825"/>
          </a:xfrm>
          <a:prstGeom prst="rect">
            <a:avLst/>
          </a:prstGeom>
          <a:noFill/>
          <a:ln w="38100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Cooler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957C61D-35A0-4DD8-9F51-5C5C59F7D1CC}"/>
              </a:ext>
            </a:extLst>
          </p:cNvPr>
          <p:cNvSpPr/>
          <p:nvPr/>
        </p:nvSpPr>
        <p:spPr bwMode="auto">
          <a:xfrm>
            <a:off x="2024063" y="3303588"/>
            <a:ext cx="1427162" cy="782637"/>
          </a:xfrm>
          <a:prstGeom prst="rect">
            <a:avLst/>
          </a:prstGeom>
          <a:noFill/>
          <a:ln w="38100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Warmer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22DD55B-9BCF-4CC6-87BF-05CB6600475C}"/>
              </a:ext>
            </a:extLst>
          </p:cNvPr>
          <p:cNvSpPr/>
          <p:nvPr/>
        </p:nvSpPr>
        <p:spPr bwMode="auto">
          <a:xfrm>
            <a:off x="3124200" y="5037138"/>
            <a:ext cx="1322388" cy="782637"/>
          </a:xfrm>
          <a:prstGeom prst="rect">
            <a:avLst/>
          </a:prstGeom>
          <a:noFill/>
          <a:ln w="38100" cmpd="sng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Condenser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87B1663-EB39-4912-8D93-523005CC5464}"/>
              </a:ext>
            </a:extLst>
          </p:cNvPr>
          <p:cNvSpPr/>
          <p:nvPr/>
        </p:nvSpPr>
        <p:spPr>
          <a:xfrm>
            <a:off x="5902325" y="3513138"/>
            <a:ext cx="398463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9D29F42A-97C9-4868-B3A3-463D95D15F88}"/>
              </a:ext>
            </a:extLst>
          </p:cNvPr>
          <p:cNvCxnSpPr>
            <a:cxnSpLocks/>
            <a:stCxn id="19" idx="3"/>
            <a:endCxn id="31" idx="0"/>
          </p:cNvCxnSpPr>
          <p:nvPr/>
        </p:nvCxnSpPr>
        <p:spPr bwMode="auto">
          <a:xfrm>
            <a:off x="3451225" y="2309813"/>
            <a:ext cx="2651125" cy="1203325"/>
          </a:xfrm>
          <a:prstGeom prst="bentConnector2">
            <a:avLst/>
          </a:prstGeom>
          <a:ln w="285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284" name="Group 71">
            <a:extLst>
              <a:ext uri="{FF2B5EF4-FFF2-40B4-BE49-F238E27FC236}">
                <a16:creationId xmlns:a16="http://schemas.microsoft.com/office/drawing/2014/main" id="{95B82F7C-3E63-4F87-AF6D-615F7425839E}"/>
              </a:ext>
            </a:extLst>
          </p:cNvPr>
          <p:cNvGrpSpPr>
            <a:grpSpLocks/>
          </p:cNvGrpSpPr>
          <p:nvPr/>
        </p:nvGrpSpPr>
        <p:grpSpPr bwMode="auto">
          <a:xfrm>
            <a:off x="5229225" y="3482975"/>
            <a:ext cx="696913" cy="398463"/>
            <a:chOff x="3563277" y="2422308"/>
            <a:chExt cx="1269961" cy="399427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06A89ED5-34E0-4107-B5FD-060837CF0DD6}"/>
                </a:ext>
              </a:extLst>
            </p:cNvPr>
            <p:cNvCxnSpPr/>
            <p:nvPr/>
          </p:nvCxnSpPr>
          <p:spPr>
            <a:xfrm>
              <a:off x="3563277" y="2621226"/>
              <a:ext cx="1269961" cy="1591"/>
            </a:xfrm>
            <a:prstGeom prst="straightConnector1">
              <a:avLst/>
            </a:prstGeom>
            <a:ln w="28575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9C9C0F09-125E-41AD-A91F-E5E172BFBBB3}"/>
                </a:ext>
              </a:extLst>
            </p:cNvPr>
            <p:cNvSpPr/>
            <p:nvPr/>
          </p:nvSpPr>
          <p:spPr bwMode="auto">
            <a:xfrm>
              <a:off x="3722385" y="2422308"/>
              <a:ext cx="772389" cy="399427"/>
            </a:xfrm>
            <a:prstGeom prst="ellipse">
              <a:avLst/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2a</a:t>
              </a:r>
            </a:p>
          </p:txBody>
        </p:sp>
      </p:grpSp>
      <p:sp>
        <p:nvSpPr>
          <p:cNvPr id="67" name="Oval 66">
            <a:extLst>
              <a:ext uri="{FF2B5EF4-FFF2-40B4-BE49-F238E27FC236}">
                <a16:creationId xmlns:a16="http://schemas.microsoft.com/office/drawing/2014/main" id="{74281C94-5888-4F92-9041-B3DB788D967A}"/>
              </a:ext>
            </a:extLst>
          </p:cNvPr>
          <p:cNvSpPr/>
          <p:nvPr/>
        </p:nvSpPr>
        <p:spPr bwMode="auto">
          <a:xfrm>
            <a:off x="5726113" y="5195888"/>
            <a:ext cx="376237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3a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6C59E67-4C2F-47D9-BA19-3CABAD131164}"/>
              </a:ext>
            </a:extLst>
          </p:cNvPr>
          <p:cNvSpPr/>
          <p:nvPr/>
        </p:nvSpPr>
        <p:spPr>
          <a:xfrm>
            <a:off x="6292850" y="2689225"/>
            <a:ext cx="398463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4EC800BA-ABB6-4990-8276-FDFCCCD3DD69}"/>
              </a:ext>
            </a:extLst>
          </p:cNvPr>
          <p:cNvGrpSpPr>
            <a:grpSpLocks/>
          </p:cNvGrpSpPr>
          <p:nvPr/>
        </p:nvGrpSpPr>
        <p:grpSpPr bwMode="auto">
          <a:xfrm>
            <a:off x="2720975" y="1425575"/>
            <a:ext cx="3829050" cy="1244600"/>
            <a:chOff x="2720796" y="1425873"/>
            <a:chExt cx="3955478" cy="1244581"/>
          </a:xfrm>
        </p:grpSpPr>
        <p:grpSp>
          <p:nvGrpSpPr>
            <p:cNvPr id="11335" name="Group 6">
              <a:extLst>
                <a:ext uri="{FF2B5EF4-FFF2-40B4-BE49-F238E27FC236}">
                  <a16:creationId xmlns:a16="http://schemas.microsoft.com/office/drawing/2014/main" id="{5BA058C5-349C-4D2E-8798-4A2EA9C897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796" y="1425873"/>
              <a:ext cx="3829885" cy="439145"/>
              <a:chOff x="2643188" y="1435100"/>
              <a:chExt cx="3367043" cy="481225"/>
            </a:xfrm>
          </p:grpSpPr>
          <p:sp>
            <p:nvSpPr>
              <p:cNvPr id="11339" name="Freeform 202">
                <a:extLst>
                  <a:ext uri="{FF2B5EF4-FFF2-40B4-BE49-F238E27FC236}">
                    <a16:creationId xmlns:a16="http://schemas.microsoft.com/office/drawing/2014/main" id="{50D81F61-0FBC-4544-8DBF-A73F16C5B9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3188" y="1485922"/>
                <a:ext cx="66674" cy="430403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0" name="Freeform 203">
                <a:extLst>
                  <a:ext uri="{FF2B5EF4-FFF2-40B4-BE49-F238E27FC236}">
                    <a16:creationId xmlns:a16="http://schemas.microsoft.com/office/drawing/2014/main" id="{A36EAAE7-9032-45AE-B359-D0874DAFBA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8113" y="1435100"/>
                <a:ext cx="996937" cy="84175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1" name="Freeform 203">
                <a:extLst>
                  <a:ext uri="{FF2B5EF4-FFF2-40B4-BE49-F238E27FC236}">
                    <a16:creationId xmlns:a16="http://schemas.microsoft.com/office/drawing/2014/main" id="{62FE41B8-BBDF-4A8C-B9EE-CE2D93808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5050" y="1435100"/>
                <a:ext cx="996937" cy="84175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2" name="Freeform 203">
                <a:extLst>
                  <a:ext uri="{FF2B5EF4-FFF2-40B4-BE49-F238E27FC236}">
                    <a16:creationId xmlns:a16="http://schemas.microsoft.com/office/drawing/2014/main" id="{B4459713-FE4E-4DDC-8AE6-80030E9FAF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3573" y="1441453"/>
                <a:ext cx="996937" cy="84175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3" name="Freeform 202">
                <a:extLst>
                  <a:ext uri="{FF2B5EF4-FFF2-40B4-BE49-F238E27FC236}">
                    <a16:creationId xmlns:a16="http://schemas.microsoft.com/office/drawing/2014/main" id="{6D9D2E71-ADDA-4F25-BD4D-7B73CA23D27F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5797490" y="1309710"/>
                <a:ext cx="84175" cy="341308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36" name="Group 3">
              <a:extLst>
                <a:ext uri="{FF2B5EF4-FFF2-40B4-BE49-F238E27FC236}">
                  <a16:creationId xmlns:a16="http://schemas.microsoft.com/office/drawing/2014/main" id="{33040F2B-939D-4D92-8362-35A6DF15C9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4831" y="1514196"/>
              <a:ext cx="171443" cy="1156258"/>
              <a:chOff x="5946775" y="1487488"/>
              <a:chExt cx="136525" cy="1347787"/>
            </a:xfrm>
          </p:grpSpPr>
          <p:sp>
            <p:nvSpPr>
              <p:cNvPr id="11337" name="Freeform 203">
                <a:extLst>
                  <a:ext uri="{FF2B5EF4-FFF2-40B4-BE49-F238E27FC236}">
                    <a16:creationId xmlns:a16="http://schemas.microsoft.com/office/drawing/2014/main" id="{C4D1F2C8-68F3-4C36-8BA8-ED9C0D5911D3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5378450" y="2092326"/>
                <a:ext cx="1271587" cy="61912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8" name="Freeform 201">
                <a:extLst>
                  <a:ext uri="{FF2B5EF4-FFF2-40B4-BE49-F238E27FC236}">
                    <a16:creationId xmlns:a16="http://schemas.microsoft.com/office/drawing/2014/main" id="{F7F19053-D1F5-4D56-B0E6-99894EFCBB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6775" y="2606675"/>
                <a:ext cx="136525" cy="228600"/>
              </a:xfrm>
              <a:custGeom>
                <a:avLst/>
                <a:gdLst>
                  <a:gd name="T0" fmla="*/ 2147483646 w 142"/>
                  <a:gd name="T1" fmla="*/ 2147483646 h 236"/>
                  <a:gd name="T2" fmla="*/ 0 w 142"/>
                  <a:gd name="T3" fmla="*/ 0 h 236"/>
                  <a:gd name="T4" fmla="*/ 2147483646 w 142"/>
                  <a:gd name="T5" fmla="*/ 2147483646 h 236"/>
                  <a:gd name="T6" fmla="*/ 2147483646 w 142"/>
                  <a:gd name="T7" fmla="*/ 0 h 236"/>
                  <a:gd name="T8" fmla="*/ 2147483646 w 142"/>
                  <a:gd name="T9" fmla="*/ 2147483646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2"/>
                  <a:gd name="T16" fmla="*/ 0 h 236"/>
                  <a:gd name="T17" fmla="*/ 142 w 142"/>
                  <a:gd name="T18" fmla="*/ 236 h 2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2" h="236">
                    <a:moveTo>
                      <a:pt x="71" y="236"/>
                    </a:moveTo>
                    <a:lnTo>
                      <a:pt x="0" y="0"/>
                    </a:lnTo>
                    <a:lnTo>
                      <a:pt x="71" y="46"/>
                    </a:lnTo>
                    <a:lnTo>
                      <a:pt x="142" y="0"/>
                    </a:lnTo>
                    <a:lnTo>
                      <a:pt x="71" y="236"/>
                    </a:lnTo>
                    <a:close/>
                  </a:path>
                </a:pathLst>
              </a:cu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291" name="TextBox 120">
            <a:extLst>
              <a:ext uri="{FF2B5EF4-FFF2-40B4-BE49-F238E27FC236}">
                <a16:creationId xmlns:a16="http://schemas.microsoft.com/office/drawing/2014/main" id="{5541D331-3AA8-4EB9-9802-EE23B4BC7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863" y="1779588"/>
            <a:ext cx="1363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0°C</a:t>
            </a:r>
          </a:p>
        </p:txBody>
      </p:sp>
      <p:sp>
        <p:nvSpPr>
          <p:cNvPr id="11292" name="TextBox 121">
            <a:extLst>
              <a:ext uri="{FF2B5EF4-FFF2-40B4-BE49-F238E27FC236}">
                <a16:creationId xmlns:a16="http://schemas.microsoft.com/office/drawing/2014/main" id="{CCB21739-934F-4F97-8A14-8F60132A5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0113" y="2844800"/>
            <a:ext cx="160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0°C</a:t>
            </a:r>
          </a:p>
        </p:txBody>
      </p:sp>
      <p:sp>
        <p:nvSpPr>
          <p:cNvPr id="11293" name="TextBox 122">
            <a:extLst>
              <a:ext uri="{FF2B5EF4-FFF2-40B4-BE49-F238E27FC236}">
                <a16:creationId xmlns:a16="http://schemas.microsoft.com/office/drawing/2014/main" id="{1A82C29B-4906-431A-A8E0-5F730E4BB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4597400"/>
            <a:ext cx="163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0°C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ED259BEC-B4EB-4985-8DCA-ACEDEE239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1003300"/>
            <a:ext cx="1084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altLang="en-US" sz="2000" b="1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cooler</a:t>
            </a:r>
            <a:endParaRPr lang="en-US" altLang="en-US" sz="20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5C82B75C-4D94-4C40-8C5E-E6FC80340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0" y="2379663"/>
            <a:ext cx="1489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altLang="en-US" sz="2000" b="1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warmer+melter</a:t>
            </a:r>
            <a:endParaRPr lang="en-US" altLang="en-US" sz="20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967966B3-D0F2-4576-BDA1-F11A32FC1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950" y="4008438"/>
            <a:ext cx="1792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altLang="en-US" sz="2000" b="1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condendser+cooler</a:t>
            </a:r>
            <a:endParaRPr lang="en-US" altLang="en-US" sz="20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2BBBF14-045E-4480-83C5-26A1EC084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6575" y="4224338"/>
            <a:ext cx="106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altLang="en-US" sz="20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</a:t>
            </a:r>
            <a:endParaRPr lang="en-US" altLang="en-US" sz="20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AA746D30-C7D3-42F6-991B-C5A9D498670C}"/>
              </a:ext>
            </a:extLst>
          </p:cNvPr>
          <p:cNvCxnSpPr/>
          <p:nvPr/>
        </p:nvCxnSpPr>
        <p:spPr bwMode="auto">
          <a:xfrm>
            <a:off x="7397750" y="5402263"/>
            <a:ext cx="1597025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7766F24F-BE8D-45B5-A482-CFA6C75846C6}"/>
              </a:ext>
            </a:extLst>
          </p:cNvPr>
          <p:cNvSpPr/>
          <p:nvPr/>
        </p:nvSpPr>
        <p:spPr bwMode="auto">
          <a:xfrm>
            <a:off x="7996238" y="5221288"/>
            <a:ext cx="398462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1295" name="TextBox 141">
            <a:extLst>
              <a:ext uri="{FF2B5EF4-FFF2-40B4-BE49-F238E27FC236}">
                <a16:creationId xmlns:a16="http://schemas.microsoft.com/office/drawing/2014/main" id="{1793BE03-7950-4952-B7CF-7B6F1E802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9363" y="4538663"/>
            <a:ext cx="1590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 at ?? 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20. kg/min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09D0FA99-1342-4AB6-B769-99630D4E2BA4}"/>
              </a:ext>
            </a:extLst>
          </p:cNvPr>
          <p:cNvSpPr/>
          <p:nvPr/>
        </p:nvSpPr>
        <p:spPr bwMode="auto">
          <a:xfrm>
            <a:off x="3910013" y="2092325"/>
            <a:ext cx="398462" cy="40957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1a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8D446E0-776D-42E4-BEEA-C571159E5F4B}"/>
              </a:ext>
            </a:extLst>
          </p:cNvPr>
          <p:cNvGrpSpPr>
            <a:grpSpLocks/>
          </p:cNvGrpSpPr>
          <p:nvPr/>
        </p:nvGrpSpPr>
        <p:grpSpPr bwMode="auto">
          <a:xfrm>
            <a:off x="6689725" y="2814638"/>
            <a:ext cx="298450" cy="2205037"/>
            <a:chOff x="6796137" y="2849881"/>
            <a:chExt cx="298690" cy="1866833"/>
          </a:xfrm>
        </p:grpSpPr>
        <p:sp>
          <p:nvSpPr>
            <p:cNvPr id="11331" name="Freeform 202">
              <a:extLst>
                <a:ext uri="{FF2B5EF4-FFF2-40B4-BE49-F238E27FC236}">
                  <a16:creationId xmlns:a16="http://schemas.microsoft.com/office/drawing/2014/main" id="{F6A571B3-C32A-417B-A34A-587D63F5AA3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872437" y="2773581"/>
              <a:ext cx="93663" cy="246263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32" name="Group 2">
              <a:extLst>
                <a:ext uri="{FF2B5EF4-FFF2-40B4-BE49-F238E27FC236}">
                  <a16:creationId xmlns:a16="http://schemas.microsoft.com/office/drawing/2014/main" id="{6FE0A641-A777-403A-B6A9-02B14BBCFD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53186" y="2928963"/>
              <a:ext cx="141641" cy="1787751"/>
              <a:chOff x="6696075" y="3072466"/>
              <a:chExt cx="138113" cy="1629709"/>
            </a:xfrm>
          </p:grpSpPr>
          <p:sp>
            <p:nvSpPr>
              <p:cNvPr id="11333" name="Freeform 203">
                <a:extLst>
                  <a:ext uri="{FF2B5EF4-FFF2-40B4-BE49-F238E27FC236}">
                    <a16:creationId xmlns:a16="http://schemas.microsoft.com/office/drawing/2014/main" id="{C6711101-42D7-4927-A465-DE6A6901F034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H="1">
                <a:off x="6057310" y="3743926"/>
                <a:ext cx="1416295" cy="73376"/>
              </a:xfrm>
              <a:custGeom>
                <a:avLst/>
                <a:gdLst>
                  <a:gd name="T0" fmla="*/ 2147483646 w 893"/>
                  <a:gd name="T1" fmla="*/ 2147483646 h 60"/>
                  <a:gd name="T2" fmla="*/ 2147483646 w 893"/>
                  <a:gd name="T3" fmla="*/ 2147483646 h 60"/>
                  <a:gd name="T4" fmla="*/ 2147483646 w 893"/>
                  <a:gd name="T5" fmla="*/ 2147483646 h 60"/>
                  <a:gd name="T6" fmla="*/ 2147483646 w 893"/>
                  <a:gd name="T7" fmla="*/ 2147483646 h 60"/>
                  <a:gd name="T8" fmla="*/ 2147483646 w 893"/>
                  <a:gd name="T9" fmla="*/ 0 h 60"/>
                  <a:gd name="T10" fmla="*/ 2147483646 w 893"/>
                  <a:gd name="T11" fmla="*/ 2147483646 h 60"/>
                  <a:gd name="T12" fmla="*/ 2147483646 w 893"/>
                  <a:gd name="T13" fmla="*/ 2147483646 h 60"/>
                  <a:gd name="T14" fmla="*/ 2147483646 w 893"/>
                  <a:gd name="T15" fmla="*/ 2147483646 h 60"/>
                  <a:gd name="T16" fmla="*/ 2147483646 w 893"/>
                  <a:gd name="T17" fmla="*/ 2147483646 h 60"/>
                  <a:gd name="T18" fmla="*/ 2147483646 w 893"/>
                  <a:gd name="T19" fmla="*/ 2147483646 h 60"/>
                  <a:gd name="T20" fmla="*/ 2147483646 w 893"/>
                  <a:gd name="T21" fmla="*/ 2147483646 h 60"/>
                  <a:gd name="T22" fmla="*/ 2147483646 w 893"/>
                  <a:gd name="T23" fmla="*/ 2147483646 h 60"/>
                  <a:gd name="T24" fmla="*/ 2147483646 w 893"/>
                  <a:gd name="T25" fmla="*/ 2147483646 h 60"/>
                  <a:gd name="T26" fmla="*/ 2147483646 w 893"/>
                  <a:gd name="T27" fmla="*/ 2147483646 h 60"/>
                  <a:gd name="T28" fmla="*/ 2147483646 w 893"/>
                  <a:gd name="T29" fmla="*/ 2147483646 h 60"/>
                  <a:gd name="T30" fmla="*/ 2147483646 w 893"/>
                  <a:gd name="T31" fmla="*/ 2147483646 h 60"/>
                  <a:gd name="T32" fmla="*/ 2147483646 w 893"/>
                  <a:gd name="T33" fmla="*/ 2147483646 h 60"/>
                  <a:gd name="T34" fmla="*/ 2147483646 w 893"/>
                  <a:gd name="T35" fmla="*/ 0 h 60"/>
                  <a:gd name="T36" fmla="*/ 2147483646 w 893"/>
                  <a:gd name="T37" fmla="*/ 2147483646 h 60"/>
                  <a:gd name="T38" fmla="*/ 2147483646 w 893"/>
                  <a:gd name="T39" fmla="*/ 2147483646 h 60"/>
                  <a:gd name="T40" fmla="*/ 2147483646 w 893"/>
                  <a:gd name="T41" fmla="*/ 2147483646 h 60"/>
                  <a:gd name="T42" fmla="*/ 2147483646 w 893"/>
                  <a:gd name="T43" fmla="*/ 2147483646 h 60"/>
                  <a:gd name="T44" fmla="*/ 2147483646 w 893"/>
                  <a:gd name="T45" fmla="*/ 2147483646 h 60"/>
                  <a:gd name="T46" fmla="*/ 2147483646 w 893"/>
                  <a:gd name="T47" fmla="*/ 0 h 60"/>
                  <a:gd name="T48" fmla="*/ 2147483646 w 893"/>
                  <a:gd name="T49" fmla="*/ 2147483646 h 60"/>
                  <a:gd name="T50" fmla="*/ 2147483646 w 893"/>
                  <a:gd name="T51" fmla="*/ 2147483646 h 60"/>
                  <a:gd name="T52" fmla="*/ 2147483646 w 893"/>
                  <a:gd name="T53" fmla="*/ 2147483646 h 60"/>
                  <a:gd name="T54" fmla="*/ 2147483646 w 893"/>
                  <a:gd name="T55" fmla="*/ 2147483646 h 60"/>
                  <a:gd name="T56" fmla="*/ 2147483646 w 893"/>
                  <a:gd name="T57" fmla="*/ 2147483646 h 60"/>
                  <a:gd name="T58" fmla="*/ 2147483646 w 893"/>
                  <a:gd name="T59" fmla="*/ 2147483646 h 60"/>
                  <a:gd name="T60" fmla="*/ 2147483646 w 893"/>
                  <a:gd name="T61" fmla="*/ 2147483646 h 60"/>
                  <a:gd name="T62" fmla="*/ 2147483646 w 893"/>
                  <a:gd name="T63" fmla="*/ 2147483646 h 60"/>
                  <a:gd name="T64" fmla="*/ 2147483646 w 893"/>
                  <a:gd name="T65" fmla="*/ 2147483646 h 60"/>
                  <a:gd name="T66" fmla="*/ 2147483646 w 893"/>
                  <a:gd name="T67" fmla="*/ 2147483646 h 60"/>
                  <a:gd name="T68" fmla="*/ 2147483646 w 893"/>
                  <a:gd name="T69" fmla="*/ 2147483646 h 60"/>
                  <a:gd name="T70" fmla="*/ 2147483646 w 893"/>
                  <a:gd name="T71" fmla="*/ 2147483646 h 60"/>
                  <a:gd name="T72" fmla="*/ 2147483646 w 893"/>
                  <a:gd name="T73" fmla="*/ 0 h 60"/>
                  <a:gd name="T74" fmla="*/ 2147483646 w 893"/>
                  <a:gd name="T75" fmla="*/ 2147483646 h 60"/>
                  <a:gd name="T76" fmla="*/ 2147483646 w 893"/>
                  <a:gd name="T77" fmla="*/ 2147483646 h 60"/>
                  <a:gd name="T78" fmla="*/ 2147483646 w 893"/>
                  <a:gd name="T79" fmla="*/ 2147483646 h 60"/>
                  <a:gd name="T80" fmla="*/ 2147483646 w 893"/>
                  <a:gd name="T81" fmla="*/ 2147483646 h 60"/>
                  <a:gd name="T82" fmla="*/ 2147483646 w 893"/>
                  <a:gd name="T83" fmla="*/ 2147483646 h 60"/>
                  <a:gd name="T84" fmla="*/ 2147483646 w 893"/>
                  <a:gd name="T85" fmla="*/ 2147483646 h 60"/>
                  <a:gd name="T86" fmla="*/ 2147483646 w 893"/>
                  <a:gd name="T87" fmla="*/ 2147483646 h 60"/>
                  <a:gd name="T88" fmla="*/ 2147483646 w 893"/>
                  <a:gd name="T89" fmla="*/ 2147483646 h 60"/>
                  <a:gd name="T90" fmla="*/ 2147483646 w 893"/>
                  <a:gd name="T91" fmla="*/ 2147483646 h 60"/>
                  <a:gd name="T92" fmla="*/ 2147483646 w 893"/>
                  <a:gd name="T93" fmla="*/ 2147483646 h 60"/>
                  <a:gd name="T94" fmla="*/ 2147483646 w 893"/>
                  <a:gd name="T95" fmla="*/ 2147483646 h 60"/>
                  <a:gd name="T96" fmla="*/ 2147483646 w 893"/>
                  <a:gd name="T97" fmla="*/ 2147483646 h 60"/>
                  <a:gd name="T98" fmla="*/ 2147483646 w 893"/>
                  <a:gd name="T99" fmla="*/ 0 h 60"/>
                  <a:gd name="T100" fmla="*/ 2147483646 w 893"/>
                  <a:gd name="T101" fmla="*/ 2147483646 h 60"/>
                  <a:gd name="T102" fmla="*/ 2147483646 w 893"/>
                  <a:gd name="T103" fmla="*/ 2147483646 h 60"/>
                  <a:gd name="T104" fmla="*/ 2147483646 w 893"/>
                  <a:gd name="T105" fmla="*/ 2147483646 h 60"/>
                  <a:gd name="T106" fmla="*/ 2147483646 w 893"/>
                  <a:gd name="T107" fmla="*/ 2147483646 h 60"/>
                  <a:gd name="T108" fmla="*/ 2147483646 w 893"/>
                  <a:gd name="T109" fmla="*/ 2147483646 h 60"/>
                  <a:gd name="T110" fmla="*/ 2147483646 w 893"/>
                  <a:gd name="T111" fmla="*/ 0 h 60"/>
                  <a:gd name="T112" fmla="*/ 2147483646 w 893"/>
                  <a:gd name="T113" fmla="*/ 2147483646 h 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893"/>
                  <a:gd name="T172" fmla="*/ 0 h 60"/>
                  <a:gd name="T173" fmla="*/ 893 w 893"/>
                  <a:gd name="T174" fmla="*/ 60 h 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893" h="60">
                    <a:moveTo>
                      <a:pt x="0" y="30"/>
                    </a:moveTo>
                    <a:lnTo>
                      <a:pt x="4" y="37"/>
                    </a:lnTo>
                    <a:lnTo>
                      <a:pt x="8" y="43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5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5" y="60"/>
                    </a:lnTo>
                    <a:lnTo>
                      <a:pt x="27" y="59"/>
                    </a:lnTo>
                    <a:lnTo>
                      <a:pt x="30" y="58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9" y="48"/>
                    </a:lnTo>
                    <a:lnTo>
                      <a:pt x="42" y="43"/>
                    </a:lnTo>
                    <a:lnTo>
                      <a:pt x="46" y="37"/>
                    </a:lnTo>
                    <a:lnTo>
                      <a:pt x="50" y="30"/>
                    </a:lnTo>
                    <a:lnTo>
                      <a:pt x="54" y="23"/>
                    </a:lnTo>
                    <a:lnTo>
                      <a:pt x="57" y="17"/>
                    </a:lnTo>
                    <a:lnTo>
                      <a:pt x="61" y="11"/>
                    </a:lnTo>
                    <a:lnTo>
                      <a:pt x="64" y="7"/>
                    </a:lnTo>
                    <a:lnTo>
                      <a:pt x="67" y="4"/>
                    </a:lnTo>
                    <a:lnTo>
                      <a:pt x="69" y="2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2"/>
                    </a:lnTo>
                    <a:lnTo>
                      <a:pt x="82" y="4"/>
                    </a:lnTo>
                    <a:lnTo>
                      <a:pt x="85" y="7"/>
                    </a:lnTo>
                    <a:lnTo>
                      <a:pt x="88" y="11"/>
                    </a:lnTo>
                    <a:lnTo>
                      <a:pt x="92" y="17"/>
                    </a:lnTo>
                    <a:lnTo>
                      <a:pt x="95" y="23"/>
                    </a:lnTo>
                    <a:lnTo>
                      <a:pt x="99" y="30"/>
                    </a:lnTo>
                    <a:lnTo>
                      <a:pt x="103" y="37"/>
                    </a:lnTo>
                    <a:lnTo>
                      <a:pt x="107" y="43"/>
                    </a:lnTo>
                    <a:lnTo>
                      <a:pt x="110" y="48"/>
                    </a:lnTo>
                    <a:lnTo>
                      <a:pt x="113" y="52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2" y="59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9" y="58"/>
                    </a:lnTo>
                    <a:lnTo>
                      <a:pt x="132" y="55"/>
                    </a:lnTo>
                    <a:lnTo>
                      <a:pt x="135" y="52"/>
                    </a:lnTo>
                    <a:lnTo>
                      <a:pt x="138" y="48"/>
                    </a:lnTo>
                    <a:lnTo>
                      <a:pt x="141" y="43"/>
                    </a:lnTo>
                    <a:lnTo>
                      <a:pt x="145" y="37"/>
                    </a:lnTo>
                    <a:lnTo>
                      <a:pt x="149" y="30"/>
                    </a:lnTo>
                    <a:lnTo>
                      <a:pt x="153" y="23"/>
                    </a:lnTo>
                    <a:lnTo>
                      <a:pt x="157" y="17"/>
                    </a:lnTo>
                    <a:lnTo>
                      <a:pt x="160" y="11"/>
                    </a:lnTo>
                    <a:lnTo>
                      <a:pt x="163" y="7"/>
                    </a:lnTo>
                    <a:lnTo>
                      <a:pt x="166" y="4"/>
                    </a:lnTo>
                    <a:lnTo>
                      <a:pt x="169" y="2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9" y="2"/>
                    </a:lnTo>
                    <a:lnTo>
                      <a:pt x="182" y="4"/>
                    </a:lnTo>
                    <a:lnTo>
                      <a:pt x="184" y="7"/>
                    </a:lnTo>
                    <a:lnTo>
                      <a:pt x="188" y="11"/>
                    </a:lnTo>
                    <a:lnTo>
                      <a:pt x="191" y="17"/>
                    </a:lnTo>
                    <a:lnTo>
                      <a:pt x="195" y="23"/>
                    </a:lnTo>
                    <a:lnTo>
                      <a:pt x="199" y="30"/>
                    </a:lnTo>
                    <a:lnTo>
                      <a:pt x="203" y="37"/>
                    </a:lnTo>
                    <a:lnTo>
                      <a:pt x="206" y="43"/>
                    </a:lnTo>
                    <a:lnTo>
                      <a:pt x="209" y="48"/>
                    </a:lnTo>
                    <a:lnTo>
                      <a:pt x="213" y="52"/>
                    </a:lnTo>
                    <a:lnTo>
                      <a:pt x="215" y="55"/>
                    </a:lnTo>
                    <a:lnTo>
                      <a:pt x="218" y="58"/>
                    </a:lnTo>
                    <a:lnTo>
                      <a:pt x="221" y="59"/>
                    </a:lnTo>
                    <a:lnTo>
                      <a:pt x="223" y="60"/>
                    </a:lnTo>
                    <a:lnTo>
                      <a:pt x="226" y="59"/>
                    </a:lnTo>
                    <a:lnTo>
                      <a:pt x="229" y="58"/>
                    </a:lnTo>
                    <a:lnTo>
                      <a:pt x="231" y="55"/>
                    </a:lnTo>
                    <a:lnTo>
                      <a:pt x="234" y="52"/>
                    </a:lnTo>
                    <a:lnTo>
                      <a:pt x="237" y="48"/>
                    </a:lnTo>
                    <a:lnTo>
                      <a:pt x="241" y="43"/>
                    </a:lnTo>
                    <a:lnTo>
                      <a:pt x="244" y="37"/>
                    </a:lnTo>
                    <a:lnTo>
                      <a:pt x="248" y="30"/>
                    </a:lnTo>
                    <a:lnTo>
                      <a:pt x="252" y="23"/>
                    </a:lnTo>
                    <a:lnTo>
                      <a:pt x="256" y="17"/>
                    </a:lnTo>
                    <a:lnTo>
                      <a:pt x="259" y="11"/>
                    </a:lnTo>
                    <a:lnTo>
                      <a:pt x="262" y="7"/>
                    </a:lnTo>
                    <a:lnTo>
                      <a:pt x="265" y="4"/>
                    </a:lnTo>
                    <a:lnTo>
                      <a:pt x="268" y="2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8" y="2"/>
                    </a:lnTo>
                    <a:lnTo>
                      <a:pt x="281" y="4"/>
                    </a:lnTo>
                    <a:lnTo>
                      <a:pt x="284" y="7"/>
                    </a:lnTo>
                    <a:lnTo>
                      <a:pt x="287" y="11"/>
                    </a:lnTo>
                    <a:lnTo>
                      <a:pt x="290" y="17"/>
                    </a:lnTo>
                    <a:lnTo>
                      <a:pt x="294" y="23"/>
                    </a:lnTo>
                    <a:lnTo>
                      <a:pt x="298" y="30"/>
                    </a:lnTo>
                    <a:lnTo>
                      <a:pt x="302" y="37"/>
                    </a:lnTo>
                    <a:lnTo>
                      <a:pt x="305" y="43"/>
                    </a:lnTo>
                    <a:lnTo>
                      <a:pt x="309" y="48"/>
                    </a:lnTo>
                    <a:lnTo>
                      <a:pt x="312" y="52"/>
                    </a:lnTo>
                    <a:lnTo>
                      <a:pt x="315" y="55"/>
                    </a:lnTo>
                    <a:lnTo>
                      <a:pt x="317" y="58"/>
                    </a:lnTo>
                    <a:lnTo>
                      <a:pt x="320" y="59"/>
                    </a:lnTo>
                    <a:lnTo>
                      <a:pt x="323" y="60"/>
                    </a:lnTo>
                    <a:lnTo>
                      <a:pt x="325" y="59"/>
                    </a:lnTo>
                    <a:lnTo>
                      <a:pt x="328" y="58"/>
                    </a:lnTo>
                    <a:lnTo>
                      <a:pt x="330" y="55"/>
                    </a:lnTo>
                    <a:lnTo>
                      <a:pt x="333" y="52"/>
                    </a:lnTo>
                    <a:lnTo>
                      <a:pt x="336" y="48"/>
                    </a:lnTo>
                    <a:lnTo>
                      <a:pt x="340" y="43"/>
                    </a:lnTo>
                    <a:lnTo>
                      <a:pt x="343" y="37"/>
                    </a:lnTo>
                    <a:lnTo>
                      <a:pt x="347" y="30"/>
                    </a:lnTo>
                    <a:lnTo>
                      <a:pt x="351" y="23"/>
                    </a:lnTo>
                    <a:lnTo>
                      <a:pt x="355" y="17"/>
                    </a:lnTo>
                    <a:lnTo>
                      <a:pt x="358" y="11"/>
                    </a:lnTo>
                    <a:lnTo>
                      <a:pt x="361" y="7"/>
                    </a:lnTo>
                    <a:lnTo>
                      <a:pt x="364" y="4"/>
                    </a:lnTo>
                    <a:lnTo>
                      <a:pt x="367" y="2"/>
                    </a:lnTo>
                    <a:lnTo>
                      <a:pt x="370" y="0"/>
                    </a:lnTo>
                    <a:lnTo>
                      <a:pt x="372" y="0"/>
                    </a:lnTo>
                    <a:lnTo>
                      <a:pt x="375" y="0"/>
                    </a:lnTo>
                    <a:lnTo>
                      <a:pt x="377" y="2"/>
                    </a:lnTo>
                    <a:lnTo>
                      <a:pt x="380" y="4"/>
                    </a:lnTo>
                    <a:lnTo>
                      <a:pt x="383" y="7"/>
                    </a:lnTo>
                    <a:lnTo>
                      <a:pt x="386" y="11"/>
                    </a:lnTo>
                    <a:lnTo>
                      <a:pt x="389" y="17"/>
                    </a:lnTo>
                    <a:lnTo>
                      <a:pt x="393" y="23"/>
                    </a:lnTo>
                    <a:lnTo>
                      <a:pt x="397" y="30"/>
                    </a:lnTo>
                    <a:lnTo>
                      <a:pt x="401" y="37"/>
                    </a:lnTo>
                    <a:lnTo>
                      <a:pt x="405" y="43"/>
                    </a:lnTo>
                    <a:lnTo>
                      <a:pt x="408" y="48"/>
                    </a:lnTo>
                    <a:lnTo>
                      <a:pt x="411" y="52"/>
                    </a:lnTo>
                    <a:lnTo>
                      <a:pt x="414" y="55"/>
                    </a:lnTo>
                    <a:lnTo>
                      <a:pt x="417" y="58"/>
                    </a:lnTo>
                    <a:lnTo>
                      <a:pt x="419" y="59"/>
                    </a:lnTo>
                    <a:lnTo>
                      <a:pt x="422" y="60"/>
                    </a:lnTo>
                    <a:lnTo>
                      <a:pt x="424" y="59"/>
                    </a:lnTo>
                    <a:lnTo>
                      <a:pt x="427" y="58"/>
                    </a:lnTo>
                    <a:lnTo>
                      <a:pt x="430" y="55"/>
                    </a:lnTo>
                    <a:lnTo>
                      <a:pt x="433" y="52"/>
                    </a:lnTo>
                    <a:lnTo>
                      <a:pt x="436" y="48"/>
                    </a:lnTo>
                    <a:lnTo>
                      <a:pt x="439" y="43"/>
                    </a:lnTo>
                    <a:lnTo>
                      <a:pt x="443" y="37"/>
                    </a:lnTo>
                    <a:lnTo>
                      <a:pt x="447" y="30"/>
                    </a:lnTo>
                    <a:lnTo>
                      <a:pt x="451" y="23"/>
                    </a:lnTo>
                    <a:lnTo>
                      <a:pt x="454" y="17"/>
                    </a:lnTo>
                    <a:lnTo>
                      <a:pt x="458" y="11"/>
                    </a:lnTo>
                    <a:lnTo>
                      <a:pt x="461" y="7"/>
                    </a:lnTo>
                    <a:lnTo>
                      <a:pt x="464" y="4"/>
                    </a:lnTo>
                    <a:lnTo>
                      <a:pt x="466" y="2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4" y="0"/>
                    </a:lnTo>
                    <a:lnTo>
                      <a:pt x="477" y="2"/>
                    </a:lnTo>
                    <a:lnTo>
                      <a:pt x="479" y="4"/>
                    </a:lnTo>
                    <a:lnTo>
                      <a:pt x="482" y="7"/>
                    </a:lnTo>
                    <a:lnTo>
                      <a:pt x="485" y="11"/>
                    </a:lnTo>
                    <a:lnTo>
                      <a:pt x="489" y="17"/>
                    </a:lnTo>
                    <a:lnTo>
                      <a:pt x="492" y="23"/>
                    </a:lnTo>
                    <a:lnTo>
                      <a:pt x="496" y="30"/>
                    </a:lnTo>
                    <a:lnTo>
                      <a:pt x="500" y="37"/>
                    </a:lnTo>
                    <a:lnTo>
                      <a:pt x="504" y="43"/>
                    </a:lnTo>
                    <a:lnTo>
                      <a:pt x="507" y="48"/>
                    </a:lnTo>
                    <a:lnTo>
                      <a:pt x="510" y="52"/>
                    </a:lnTo>
                    <a:lnTo>
                      <a:pt x="513" y="55"/>
                    </a:lnTo>
                    <a:lnTo>
                      <a:pt x="516" y="58"/>
                    </a:lnTo>
                    <a:lnTo>
                      <a:pt x="519" y="59"/>
                    </a:lnTo>
                    <a:lnTo>
                      <a:pt x="521" y="60"/>
                    </a:lnTo>
                    <a:lnTo>
                      <a:pt x="524" y="59"/>
                    </a:lnTo>
                    <a:lnTo>
                      <a:pt x="526" y="58"/>
                    </a:lnTo>
                    <a:lnTo>
                      <a:pt x="529" y="55"/>
                    </a:lnTo>
                    <a:lnTo>
                      <a:pt x="532" y="52"/>
                    </a:lnTo>
                    <a:lnTo>
                      <a:pt x="535" y="48"/>
                    </a:lnTo>
                    <a:lnTo>
                      <a:pt x="538" y="43"/>
                    </a:lnTo>
                    <a:lnTo>
                      <a:pt x="542" y="37"/>
                    </a:lnTo>
                    <a:lnTo>
                      <a:pt x="546" y="30"/>
                    </a:lnTo>
                    <a:lnTo>
                      <a:pt x="550" y="23"/>
                    </a:lnTo>
                    <a:lnTo>
                      <a:pt x="554" y="17"/>
                    </a:lnTo>
                    <a:lnTo>
                      <a:pt x="557" y="11"/>
                    </a:lnTo>
                    <a:lnTo>
                      <a:pt x="560" y="7"/>
                    </a:lnTo>
                    <a:lnTo>
                      <a:pt x="563" y="4"/>
                    </a:lnTo>
                    <a:lnTo>
                      <a:pt x="566" y="2"/>
                    </a:lnTo>
                    <a:lnTo>
                      <a:pt x="568" y="0"/>
                    </a:lnTo>
                    <a:lnTo>
                      <a:pt x="571" y="0"/>
                    </a:lnTo>
                    <a:lnTo>
                      <a:pt x="573" y="0"/>
                    </a:lnTo>
                    <a:lnTo>
                      <a:pt x="576" y="2"/>
                    </a:lnTo>
                    <a:lnTo>
                      <a:pt x="579" y="4"/>
                    </a:lnTo>
                    <a:lnTo>
                      <a:pt x="582" y="7"/>
                    </a:lnTo>
                    <a:lnTo>
                      <a:pt x="585" y="11"/>
                    </a:lnTo>
                    <a:lnTo>
                      <a:pt x="588" y="17"/>
                    </a:lnTo>
                    <a:lnTo>
                      <a:pt x="592" y="23"/>
                    </a:lnTo>
                    <a:lnTo>
                      <a:pt x="596" y="30"/>
                    </a:lnTo>
                    <a:lnTo>
                      <a:pt x="600" y="37"/>
                    </a:lnTo>
                    <a:lnTo>
                      <a:pt x="603" y="43"/>
                    </a:lnTo>
                    <a:lnTo>
                      <a:pt x="607" y="48"/>
                    </a:lnTo>
                    <a:lnTo>
                      <a:pt x="610" y="52"/>
                    </a:lnTo>
                    <a:lnTo>
                      <a:pt x="612" y="55"/>
                    </a:lnTo>
                    <a:lnTo>
                      <a:pt x="615" y="58"/>
                    </a:lnTo>
                    <a:lnTo>
                      <a:pt x="618" y="59"/>
                    </a:lnTo>
                    <a:lnTo>
                      <a:pt x="620" y="60"/>
                    </a:lnTo>
                    <a:lnTo>
                      <a:pt x="623" y="59"/>
                    </a:lnTo>
                    <a:lnTo>
                      <a:pt x="626" y="58"/>
                    </a:lnTo>
                    <a:lnTo>
                      <a:pt x="628" y="55"/>
                    </a:lnTo>
                    <a:lnTo>
                      <a:pt x="631" y="52"/>
                    </a:lnTo>
                    <a:lnTo>
                      <a:pt x="634" y="48"/>
                    </a:lnTo>
                    <a:lnTo>
                      <a:pt x="638" y="43"/>
                    </a:lnTo>
                    <a:lnTo>
                      <a:pt x="641" y="37"/>
                    </a:lnTo>
                    <a:lnTo>
                      <a:pt x="645" y="30"/>
                    </a:lnTo>
                    <a:lnTo>
                      <a:pt x="649" y="23"/>
                    </a:lnTo>
                    <a:lnTo>
                      <a:pt x="653" y="17"/>
                    </a:lnTo>
                    <a:lnTo>
                      <a:pt x="656" y="11"/>
                    </a:lnTo>
                    <a:lnTo>
                      <a:pt x="659" y="7"/>
                    </a:lnTo>
                    <a:lnTo>
                      <a:pt x="662" y="4"/>
                    </a:lnTo>
                    <a:lnTo>
                      <a:pt x="665" y="2"/>
                    </a:lnTo>
                    <a:lnTo>
                      <a:pt x="667" y="0"/>
                    </a:lnTo>
                    <a:lnTo>
                      <a:pt x="670" y="0"/>
                    </a:lnTo>
                    <a:lnTo>
                      <a:pt x="673" y="0"/>
                    </a:lnTo>
                    <a:lnTo>
                      <a:pt x="675" y="2"/>
                    </a:lnTo>
                    <a:lnTo>
                      <a:pt x="678" y="4"/>
                    </a:lnTo>
                    <a:lnTo>
                      <a:pt x="681" y="7"/>
                    </a:lnTo>
                    <a:lnTo>
                      <a:pt x="684" y="11"/>
                    </a:lnTo>
                    <a:lnTo>
                      <a:pt x="687" y="17"/>
                    </a:lnTo>
                    <a:lnTo>
                      <a:pt x="691" y="23"/>
                    </a:lnTo>
                    <a:lnTo>
                      <a:pt x="695" y="30"/>
                    </a:lnTo>
                    <a:lnTo>
                      <a:pt x="699" y="37"/>
                    </a:lnTo>
                    <a:lnTo>
                      <a:pt x="702" y="43"/>
                    </a:lnTo>
                    <a:lnTo>
                      <a:pt x="706" y="48"/>
                    </a:lnTo>
                    <a:lnTo>
                      <a:pt x="709" y="52"/>
                    </a:lnTo>
                    <a:lnTo>
                      <a:pt x="712" y="55"/>
                    </a:lnTo>
                    <a:lnTo>
                      <a:pt x="714" y="58"/>
                    </a:lnTo>
                    <a:lnTo>
                      <a:pt x="717" y="59"/>
                    </a:lnTo>
                    <a:lnTo>
                      <a:pt x="720" y="60"/>
                    </a:lnTo>
                    <a:lnTo>
                      <a:pt x="722" y="59"/>
                    </a:lnTo>
                    <a:lnTo>
                      <a:pt x="725" y="58"/>
                    </a:lnTo>
                    <a:lnTo>
                      <a:pt x="728" y="55"/>
                    </a:lnTo>
                    <a:lnTo>
                      <a:pt x="730" y="52"/>
                    </a:lnTo>
                    <a:lnTo>
                      <a:pt x="733" y="48"/>
                    </a:lnTo>
                    <a:lnTo>
                      <a:pt x="737" y="43"/>
                    </a:lnTo>
                    <a:lnTo>
                      <a:pt x="740" y="37"/>
                    </a:lnTo>
                    <a:lnTo>
                      <a:pt x="744" y="30"/>
                    </a:lnTo>
                    <a:lnTo>
                      <a:pt x="748" y="23"/>
                    </a:lnTo>
                    <a:lnTo>
                      <a:pt x="752" y="17"/>
                    </a:lnTo>
                    <a:lnTo>
                      <a:pt x="755" y="11"/>
                    </a:lnTo>
                    <a:lnTo>
                      <a:pt x="758" y="7"/>
                    </a:lnTo>
                    <a:lnTo>
                      <a:pt x="761" y="4"/>
                    </a:lnTo>
                    <a:lnTo>
                      <a:pt x="764" y="2"/>
                    </a:lnTo>
                    <a:lnTo>
                      <a:pt x="767" y="0"/>
                    </a:lnTo>
                    <a:lnTo>
                      <a:pt x="769" y="0"/>
                    </a:lnTo>
                    <a:lnTo>
                      <a:pt x="772" y="0"/>
                    </a:lnTo>
                    <a:lnTo>
                      <a:pt x="774" y="2"/>
                    </a:lnTo>
                    <a:lnTo>
                      <a:pt x="777" y="4"/>
                    </a:lnTo>
                    <a:lnTo>
                      <a:pt x="780" y="7"/>
                    </a:lnTo>
                    <a:lnTo>
                      <a:pt x="783" y="11"/>
                    </a:lnTo>
                    <a:lnTo>
                      <a:pt x="786" y="17"/>
                    </a:lnTo>
                    <a:lnTo>
                      <a:pt x="790" y="23"/>
                    </a:lnTo>
                    <a:lnTo>
                      <a:pt x="794" y="30"/>
                    </a:lnTo>
                    <a:lnTo>
                      <a:pt x="798" y="37"/>
                    </a:lnTo>
                    <a:lnTo>
                      <a:pt x="802" y="43"/>
                    </a:lnTo>
                    <a:lnTo>
                      <a:pt x="805" y="48"/>
                    </a:lnTo>
                    <a:lnTo>
                      <a:pt x="808" y="52"/>
                    </a:lnTo>
                    <a:lnTo>
                      <a:pt x="811" y="55"/>
                    </a:lnTo>
                    <a:lnTo>
                      <a:pt x="814" y="58"/>
                    </a:lnTo>
                    <a:lnTo>
                      <a:pt x="816" y="59"/>
                    </a:lnTo>
                    <a:lnTo>
                      <a:pt x="819" y="60"/>
                    </a:lnTo>
                    <a:lnTo>
                      <a:pt x="821" y="59"/>
                    </a:lnTo>
                    <a:lnTo>
                      <a:pt x="824" y="58"/>
                    </a:lnTo>
                    <a:lnTo>
                      <a:pt x="827" y="55"/>
                    </a:lnTo>
                    <a:lnTo>
                      <a:pt x="830" y="52"/>
                    </a:lnTo>
                    <a:lnTo>
                      <a:pt x="833" y="48"/>
                    </a:lnTo>
                    <a:lnTo>
                      <a:pt x="836" y="43"/>
                    </a:lnTo>
                    <a:lnTo>
                      <a:pt x="840" y="37"/>
                    </a:lnTo>
                    <a:lnTo>
                      <a:pt x="844" y="30"/>
                    </a:lnTo>
                    <a:lnTo>
                      <a:pt x="848" y="23"/>
                    </a:lnTo>
                    <a:lnTo>
                      <a:pt x="851" y="17"/>
                    </a:lnTo>
                    <a:lnTo>
                      <a:pt x="855" y="11"/>
                    </a:lnTo>
                    <a:lnTo>
                      <a:pt x="858" y="7"/>
                    </a:lnTo>
                    <a:lnTo>
                      <a:pt x="861" y="4"/>
                    </a:lnTo>
                    <a:lnTo>
                      <a:pt x="863" y="2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4" y="2"/>
                    </a:lnTo>
                    <a:lnTo>
                      <a:pt x="876" y="4"/>
                    </a:lnTo>
                    <a:lnTo>
                      <a:pt x="879" y="7"/>
                    </a:lnTo>
                    <a:lnTo>
                      <a:pt x="882" y="11"/>
                    </a:lnTo>
                    <a:lnTo>
                      <a:pt x="886" y="17"/>
                    </a:lnTo>
                    <a:lnTo>
                      <a:pt x="889" y="23"/>
                    </a:lnTo>
                    <a:lnTo>
                      <a:pt x="893" y="3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4" name="Freeform 201">
                <a:extLst>
                  <a:ext uri="{FF2B5EF4-FFF2-40B4-BE49-F238E27FC236}">
                    <a16:creationId xmlns:a16="http://schemas.microsoft.com/office/drawing/2014/main" id="{E0888B01-4DF1-4E53-8ECE-011213F855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96075" y="4473575"/>
                <a:ext cx="138113" cy="228600"/>
              </a:xfrm>
              <a:custGeom>
                <a:avLst/>
                <a:gdLst>
                  <a:gd name="T0" fmla="*/ 2147483646 w 142"/>
                  <a:gd name="T1" fmla="*/ 2147483646 h 236"/>
                  <a:gd name="T2" fmla="*/ 0 w 142"/>
                  <a:gd name="T3" fmla="*/ 0 h 236"/>
                  <a:gd name="T4" fmla="*/ 2147483646 w 142"/>
                  <a:gd name="T5" fmla="*/ 2147483646 h 236"/>
                  <a:gd name="T6" fmla="*/ 2147483646 w 142"/>
                  <a:gd name="T7" fmla="*/ 0 h 236"/>
                  <a:gd name="T8" fmla="*/ 2147483646 w 142"/>
                  <a:gd name="T9" fmla="*/ 2147483646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2"/>
                  <a:gd name="T16" fmla="*/ 0 h 236"/>
                  <a:gd name="T17" fmla="*/ 142 w 142"/>
                  <a:gd name="T18" fmla="*/ 236 h 2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2" h="236">
                    <a:moveTo>
                      <a:pt x="71" y="236"/>
                    </a:moveTo>
                    <a:lnTo>
                      <a:pt x="0" y="0"/>
                    </a:lnTo>
                    <a:lnTo>
                      <a:pt x="71" y="46"/>
                    </a:lnTo>
                    <a:lnTo>
                      <a:pt x="142" y="0"/>
                    </a:lnTo>
                    <a:lnTo>
                      <a:pt x="71" y="236"/>
                    </a:lnTo>
                    <a:close/>
                  </a:path>
                </a:pathLst>
              </a:cu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D4625984-6BD3-4F83-BF94-7037ACE651F6}"/>
              </a:ext>
            </a:extLst>
          </p:cNvPr>
          <p:cNvSpPr/>
          <p:nvPr/>
        </p:nvSpPr>
        <p:spPr>
          <a:xfrm>
            <a:off x="1814513" y="882650"/>
            <a:ext cx="5694362" cy="5327650"/>
          </a:xfrm>
          <a:prstGeom prst="rect">
            <a:avLst/>
          </a:prstGeom>
          <a:noFill/>
          <a:ln w="38100" cmpd="sng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equivalent mixer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0984064-C8C3-4A64-97D4-979920417E16}"/>
              </a:ext>
            </a:extLst>
          </p:cNvPr>
          <p:cNvSpPr/>
          <p:nvPr/>
        </p:nvSpPr>
        <p:spPr bwMode="auto">
          <a:xfrm>
            <a:off x="3770313" y="3306763"/>
            <a:ext cx="1427162" cy="782637"/>
          </a:xfrm>
          <a:prstGeom prst="rect">
            <a:avLst/>
          </a:prstGeom>
          <a:noFill/>
          <a:ln w="38100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Melter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4DEE732-E01D-4923-91C9-32FF5480F97E}"/>
              </a:ext>
            </a:extLst>
          </p:cNvPr>
          <p:cNvSpPr/>
          <p:nvPr/>
        </p:nvSpPr>
        <p:spPr bwMode="auto">
          <a:xfrm>
            <a:off x="4710113" y="5035550"/>
            <a:ext cx="933450" cy="782638"/>
          </a:xfrm>
          <a:prstGeom prst="rect">
            <a:avLst/>
          </a:prstGeom>
          <a:noFill/>
          <a:ln w="38100" cmpd="sng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Cooler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027A30A3-82AF-4E0B-B653-EA85763DD128}"/>
              </a:ext>
            </a:extLst>
          </p:cNvPr>
          <p:cNvCxnSpPr>
            <a:cxnSpLocks/>
            <a:stCxn id="23" idx="3"/>
            <a:endCxn id="83" idx="1"/>
          </p:cNvCxnSpPr>
          <p:nvPr/>
        </p:nvCxnSpPr>
        <p:spPr bwMode="auto">
          <a:xfrm flipV="1">
            <a:off x="4446588" y="5426075"/>
            <a:ext cx="263525" cy="3175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8500F7DD-19E0-4F31-9F4F-1B36A52CAA36}"/>
              </a:ext>
            </a:extLst>
          </p:cNvPr>
          <p:cNvCxnSpPr>
            <a:cxnSpLocks/>
            <a:endCxn id="81" idx="1"/>
          </p:cNvCxnSpPr>
          <p:nvPr/>
        </p:nvCxnSpPr>
        <p:spPr bwMode="auto">
          <a:xfrm flipV="1">
            <a:off x="3449638" y="3698875"/>
            <a:ext cx="320675" cy="14288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50">
            <a:extLst>
              <a:ext uri="{FF2B5EF4-FFF2-40B4-BE49-F238E27FC236}">
                <a16:creationId xmlns:a16="http://schemas.microsoft.com/office/drawing/2014/main" id="{D7440E5E-8C6F-4AFE-ACD2-53DBFC4D5DAD}"/>
              </a:ext>
            </a:extLst>
          </p:cNvPr>
          <p:cNvCxnSpPr>
            <a:cxnSpLocks/>
            <a:stCxn id="31" idx="6"/>
            <a:endCxn id="100" idx="0"/>
          </p:cNvCxnSpPr>
          <p:nvPr/>
        </p:nvCxnSpPr>
        <p:spPr bwMode="auto">
          <a:xfrm>
            <a:off x="6300788" y="3713163"/>
            <a:ext cx="512762" cy="1335087"/>
          </a:xfrm>
          <a:prstGeom prst="bentConnector2">
            <a:avLst/>
          </a:prstGeom>
          <a:ln w="285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9" name="Group 78">
            <a:extLst>
              <a:ext uri="{FF2B5EF4-FFF2-40B4-BE49-F238E27FC236}">
                <a16:creationId xmlns:a16="http://schemas.microsoft.com/office/drawing/2014/main" id="{DBFBC8B9-5DF6-4705-8816-722E316D6AFF}"/>
              </a:ext>
            </a:extLst>
          </p:cNvPr>
          <p:cNvGrpSpPr>
            <a:grpSpLocks/>
          </p:cNvGrpSpPr>
          <p:nvPr/>
        </p:nvGrpSpPr>
        <p:grpSpPr bwMode="auto">
          <a:xfrm>
            <a:off x="2605088" y="2782052"/>
            <a:ext cx="3644970" cy="509599"/>
            <a:chOff x="2604823" y="2809339"/>
            <a:chExt cx="3621409" cy="492112"/>
          </a:xfrm>
        </p:grpSpPr>
        <p:grpSp>
          <p:nvGrpSpPr>
            <p:cNvPr id="11322" name="Group 74">
              <a:extLst>
                <a:ext uri="{FF2B5EF4-FFF2-40B4-BE49-F238E27FC236}">
                  <a16:creationId xmlns:a16="http://schemas.microsoft.com/office/drawing/2014/main" id="{0C8706E5-97D6-43F6-97CB-F09438213E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4823" y="2809339"/>
              <a:ext cx="3621409" cy="474516"/>
              <a:chOff x="2604823" y="2809339"/>
              <a:chExt cx="3621409" cy="474516"/>
            </a:xfrm>
          </p:grpSpPr>
          <p:grpSp>
            <p:nvGrpSpPr>
              <p:cNvPr id="11324" name="Group 10">
                <a:extLst>
                  <a:ext uri="{FF2B5EF4-FFF2-40B4-BE49-F238E27FC236}">
                    <a16:creationId xmlns:a16="http://schemas.microsoft.com/office/drawing/2014/main" id="{FF074E61-1CF6-44E1-9490-2D66052BED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04823" y="2809339"/>
                <a:ext cx="3621409" cy="474516"/>
                <a:chOff x="2684463" y="4444421"/>
                <a:chExt cx="3355277" cy="276804"/>
              </a:xfrm>
            </p:grpSpPr>
            <p:sp>
              <p:nvSpPr>
                <p:cNvPr id="11326" name="Freeform 202">
                  <a:extLst>
                    <a:ext uri="{FF2B5EF4-FFF2-40B4-BE49-F238E27FC236}">
                      <a16:creationId xmlns:a16="http://schemas.microsoft.com/office/drawing/2014/main" id="{0BDAF137-6B43-4FB9-B642-3704748AD9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4463" y="4503167"/>
                  <a:ext cx="65877" cy="218058"/>
                </a:xfrm>
                <a:custGeom>
                  <a:avLst/>
                  <a:gdLst>
                    <a:gd name="T0" fmla="*/ 2147483646 w 60"/>
                    <a:gd name="T1" fmla="*/ 2147483646 h 306"/>
                    <a:gd name="T2" fmla="*/ 2147483646 w 60"/>
                    <a:gd name="T3" fmla="*/ 2147483646 h 306"/>
                    <a:gd name="T4" fmla="*/ 2147483646 w 60"/>
                    <a:gd name="T5" fmla="*/ 2147483646 h 306"/>
                    <a:gd name="T6" fmla="*/ 2147483646 w 60"/>
                    <a:gd name="T7" fmla="*/ 2147483646 h 306"/>
                    <a:gd name="T8" fmla="*/ 2147483646 w 60"/>
                    <a:gd name="T9" fmla="*/ 2147483646 h 306"/>
                    <a:gd name="T10" fmla="*/ 2147483646 w 60"/>
                    <a:gd name="T11" fmla="*/ 2147483646 h 306"/>
                    <a:gd name="T12" fmla="*/ 2147483646 w 60"/>
                    <a:gd name="T13" fmla="*/ 2147483646 h 306"/>
                    <a:gd name="T14" fmla="*/ 2147483646 w 60"/>
                    <a:gd name="T15" fmla="*/ 2147483646 h 306"/>
                    <a:gd name="T16" fmla="*/ 2147483646 w 60"/>
                    <a:gd name="T17" fmla="*/ 2147483646 h 306"/>
                    <a:gd name="T18" fmla="*/ 2147483646 w 60"/>
                    <a:gd name="T19" fmla="*/ 2147483646 h 306"/>
                    <a:gd name="T20" fmla="*/ 2147483646 w 60"/>
                    <a:gd name="T21" fmla="*/ 2147483646 h 306"/>
                    <a:gd name="T22" fmla="*/ 0 w 60"/>
                    <a:gd name="T23" fmla="*/ 2147483646 h 306"/>
                    <a:gd name="T24" fmla="*/ 0 w 60"/>
                    <a:gd name="T25" fmla="*/ 2147483646 h 306"/>
                    <a:gd name="T26" fmla="*/ 2147483646 w 60"/>
                    <a:gd name="T27" fmla="*/ 2147483646 h 306"/>
                    <a:gd name="T28" fmla="*/ 2147483646 w 60"/>
                    <a:gd name="T29" fmla="*/ 2147483646 h 306"/>
                    <a:gd name="T30" fmla="*/ 2147483646 w 60"/>
                    <a:gd name="T31" fmla="*/ 2147483646 h 306"/>
                    <a:gd name="T32" fmla="*/ 2147483646 w 60"/>
                    <a:gd name="T33" fmla="*/ 2147483646 h 306"/>
                    <a:gd name="T34" fmla="*/ 2147483646 w 60"/>
                    <a:gd name="T35" fmla="*/ 2147483646 h 306"/>
                    <a:gd name="T36" fmla="*/ 2147483646 w 60"/>
                    <a:gd name="T37" fmla="*/ 2147483646 h 306"/>
                    <a:gd name="T38" fmla="*/ 2147483646 w 60"/>
                    <a:gd name="T39" fmla="*/ 2147483646 h 306"/>
                    <a:gd name="T40" fmla="*/ 2147483646 w 60"/>
                    <a:gd name="T41" fmla="*/ 2147483646 h 306"/>
                    <a:gd name="T42" fmla="*/ 2147483646 w 60"/>
                    <a:gd name="T43" fmla="*/ 2147483646 h 306"/>
                    <a:gd name="T44" fmla="*/ 2147483646 w 60"/>
                    <a:gd name="T45" fmla="*/ 2147483646 h 306"/>
                    <a:gd name="T46" fmla="*/ 2147483646 w 60"/>
                    <a:gd name="T47" fmla="*/ 2147483646 h 306"/>
                    <a:gd name="T48" fmla="*/ 2147483646 w 60"/>
                    <a:gd name="T49" fmla="*/ 2147483646 h 306"/>
                    <a:gd name="T50" fmla="*/ 2147483646 w 60"/>
                    <a:gd name="T51" fmla="*/ 2147483646 h 306"/>
                    <a:gd name="T52" fmla="*/ 2147483646 w 60"/>
                    <a:gd name="T53" fmla="*/ 2147483646 h 306"/>
                    <a:gd name="T54" fmla="*/ 0 w 60"/>
                    <a:gd name="T55" fmla="*/ 2147483646 h 306"/>
                    <a:gd name="T56" fmla="*/ 0 w 60"/>
                    <a:gd name="T57" fmla="*/ 2147483646 h 306"/>
                    <a:gd name="T58" fmla="*/ 2147483646 w 60"/>
                    <a:gd name="T59" fmla="*/ 2147483646 h 306"/>
                    <a:gd name="T60" fmla="*/ 2147483646 w 60"/>
                    <a:gd name="T61" fmla="*/ 2147483646 h 306"/>
                    <a:gd name="T62" fmla="*/ 2147483646 w 60"/>
                    <a:gd name="T63" fmla="*/ 2147483646 h 306"/>
                    <a:gd name="T64" fmla="*/ 2147483646 w 60"/>
                    <a:gd name="T65" fmla="*/ 2147483646 h 306"/>
                    <a:gd name="T66" fmla="*/ 2147483646 w 60"/>
                    <a:gd name="T67" fmla="*/ 2147483646 h 306"/>
                    <a:gd name="T68" fmla="*/ 2147483646 w 60"/>
                    <a:gd name="T69" fmla="*/ 2147483646 h 306"/>
                    <a:gd name="T70" fmla="*/ 2147483646 w 60"/>
                    <a:gd name="T71" fmla="*/ 2147483646 h 306"/>
                    <a:gd name="T72" fmla="*/ 2147483646 w 60"/>
                    <a:gd name="T73" fmla="*/ 2147483646 h 306"/>
                    <a:gd name="T74" fmla="*/ 2147483646 w 60"/>
                    <a:gd name="T75" fmla="*/ 2147483646 h 306"/>
                    <a:gd name="T76" fmla="*/ 2147483646 w 60"/>
                    <a:gd name="T77" fmla="*/ 2147483646 h 306"/>
                    <a:gd name="T78" fmla="*/ 2147483646 w 60"/>
                    <a:gd name="T79" fmla="*/ 2147483646 h 306"/>
                    <a:gd name="T80" fmla="*/ 2147483646 w 60"/>
                    <a:gd name="T81" fmla="*/ 2147483646 h 306"/>
                    <a:gd name="T82" fmla="*/ 2147483646 w 60"/>
                    <a:gd name="T83" fmla="*/ 2147483646 h 306"/>
                    <a:gd name="T84" fmla="*/ 2147483646 w 60"/>
                    <a:gd name="T85" fmla="*/ 2147483646 h 306"/>
                    <a:gd name="T86" fmla="*/ 0 w 60"/>
                    <a:gd name="T87" fmla="*/ 2147483646 h 306"/>
                    <a:gd name="T88" fmla="*/ 0 w 60"/>
                    <a:gd name="T89" fmla="*/ 2147483646 h 306"/>
                    <a:gd name="T90" fmla="*/ 2147483646 w 60"/>
                    <a:gd name="T91" fmla="*/ 2147483646 h 306"/>
                    <a:gd name="T92" fmla="*/ 2147483646 w 60"/>
                    <a:gd name="T93" fmla="*/ 2147483646 h 306"/>
                    <a:gd name="T94" fmla="*/ 2147483646 w 60"/>
                    <a:gd name="T95" fmla="*/ 2147483646 h 30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"/>
                    <a:gd name="T145" fmla="*/ 0 h 306"/>
                    <a:gd name="T146" fmla="*/ 60 w 60"/>
                    <a:gd name="T147" fmla="*/ 306 h 30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" h="306">
                      <a:moveTo>
                        <a:pt x="30" y="306"/>
                      </a:moveTo>
                      <a:lnTo>
                        <a:pt x="37" y="302"/>
                      </a:lnTo>
                      <a:lnTo>
                        <a:pt x="43" y="298"/>
                      </a:lnTo>
                      <a:lnTo>
                        <a:pt x="48" y="295"/>
                      </a:lnTo>
                      <a:lnTo>
                        <a:pt x="53" y="292"/>
                      </a:lnTo>
                      <a:lnTo>
                        <a:pt x="56" y="289"/>
                      </a:lnTo>
                      <a:lnTo>
                        <a:pt x="58" y="286"/>
                      </a:lnTo>
                      <a:lnTo>
                        <a:pt x="60" y="283"/>
                      </a:lnTo>
                      <a:lnTo>
                        <a:pt x="60" y="281"/>
                      </a:lnTo>
                      <a:lnTo>
                        <a:pt x="60" y="278"/>
                      </a:lnTo>
                      <a:lnTo>
                        <a:pt x="58" y="275"/>
                      </a:lnTo>
                      <a:lnTo>
                        <a:pt x="56" y="273"/>
                      </a:lnTo>
                      <a:lnTo>
                        <a:pt x="53" y="270"/>
                      </a:lnTo>
                      <a:lnTo>
                        <a:pt x="48" y="267"/>
                      </a:lnTo>
                      <a:lnTo>
                        <a:pt x="43" y="263"/>
                      </a:lnTo>
                      <a:lnTo>
                        <a:pt x="37" y="259"/>
                      </a:lnTo>
                      <a:lnTo>
                        <a:pt x="30" y="255"/>
                      </a:lnTo>
                      <a:lnTo>
                        <a:pt x="23" y="251"/>
                      </a:lnTo>
                      <a:lnTo>
                        <a:pt x="17" y="247"/>
                      </a:lnTo>
                      <a:lnTo>
                        <a:pt x="12" y="244"/>
                      </a:lnTo>
                      <a:lnTo>
                        <a:pt x="8" y="241"/>
                      </a:lnTo>
                      <a:lnTo>
                        <a:pt x="4" y="238"/>
                      </a:lnTo>
                      <a:lnTo>
                        <a:pt x="2" y="235"/>
                      </a:lnTo>
                      <a:lnTo>
                        <a:pt x="0" y="232"/>
                      </a:lnTo>
                      <a:lnTo>
                        <a:pt x="0" y="230"/>
                      </a:lnTo>
                      <a:lnTo>
                        <a:pt x="0" y="227"/>
                      </a:lnTo>
                      <a:lnTo>
                        <a:pt x="2" y="224"/>
                      </a:lnTo>
                      <a:lnTo>
                        <a:pt x="4" y="222"/>
                      </a:lnTo>
                      <a:lnTo>
                        <a:pt x="8" y="219"/>
                      </a:lnTo>
                      <a:lnTo>
                        <a:pt x="12" y="215"/>
                      </a:lnTo>
                      <a:lnTo>
                        <a:pt x="17" y="212"/>
                      </a:lnTo>
                      <a:lnTo>
                        <a:pt x="23" y="208"/>
                      </a:lnTo>
                      <a:lnTo>
                        <a:pt x="30" y="204"/>
                      </a:lnTo>
                      <a:lnTo>
                        <a:pt x="37" y="200"/>
                      </a:lnTo>
                      <a:lnTo>
                        <a:pt x="43" y="196"/>
                      </a:lnTo>
                      <a:lnTo>
                        <a:pt x="48" y="193"/>
                      </a:lnTo>
                      <a:lnTo>
                        <a:pt x="53" y="190"/>
                      </a:lnTo>
                      <a:lnTo>
                        <a:pt x="56" y="187"/>
                      </a:lnTo>
                      <a:lnTo>
                        <a:pt x="58" y="184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76"/>
                      </a:lnTo>
                      <a:lnTo>
                        <a:pt x="58" y="173"/>
                      </a:lnTo>
                      <a:lnTo>
                        <a:pt x="56" y="170"/>
                      </a:lnTo>
                      <a:lnTo>
                        <a:pt x="53" y="167"/>
                      </a:lnTo>
                      <a:lnTo>
                        <a:pt x="48" y="164"/>
                      </a:lnTo>
                      <a:lnTo>
                        <a:pt x="43" y="161"/>
                      </a:lnTo>
                      <a:lnTo>
                        <a:pt x="37" y="157"/>
                      </a:lnTo>
                      <a:lnTo>
                        <a:pt x="30" y="153"/>
                      </a:lnTo>
                      <a:lnTo>
                        <a:pt x="23" y="149"/>
                      </a:lnTo>
                      <a:lnTo>
                        <a:pt x="17" y="145"/>
                      </a:lnTo>
                      <a:lnTo>
                        <a:pt x="12" y="142"/>
                      </a:lnTo>
                      <a:lnTo>
                        <a:pt x="8" y="139"/>
                      </a:lnTo>
                      <a:lnTo>
                        <a:pt x="4" y="136"/>
                      </a:lnTo>
                      <a:lnTo>
                        <a:pt x="2" y="133"/>
                      </a:lnTo>
                      <a:lnTo>
                        <a:pt x="0" y="130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2" y="122"/>
                      </a:lnTo>
                      <a:lnTo>
                        <a:pt x="4" y="119"/>
                      </a:lnTo>
                      <a:lnTo>
                        <a:pt x="8" y="116"/>
                      </a:lnTo>
                      <a:lnTo>
                        <a:pt x="12" y="113"/>
                      </a:lnTo>
                      <a:lnTo>
                        <a:pt x="17" y="110"/>
                      </a:lnTo>
                      <a:lnTo>
                        <a:pt x="23" y="106"/>
                      </a:lnTo>
                      <a:lnTo>
                        <a:pt x="30" y="102"/>
                      </a:lnTo>
                      <a:lnTo>
                        <a:pt x="37" y="98"/>
                      </a:lnTo>
                      <a:lnTo>
                        <a:pt x="43" y="94"/>
                      </a:lnTo>
                      <a:lnTo>
                        <a:pt x="48" y="91"/>
                      </a:lnTo>
                      <a:lnTo>
                        <a:pt x="53" y="87"/>
                      </a:lnTo>
                      <a:lnTo>
                        <a:pt x="56" y="84"/>
                      </a:lnTo>
                      <a:lnTo>
                        <a:pt x="58" y="82"/>
                      </a:lnTo>
                      <a:lnTo>
                        <a:pt x="60" y="79"/>
                      </a:lnTo>
                      <a:lnTo>
                        <a:pt x="60" y="76"/>
                      </a:lnTo>
                      <a:lnTo>
                        <a:pt x="60" y="74"/>
                      </a:lnTo>
                      <a:lnTo>
                        <a:pt x="58" y="71"/>
                      </a:lnTo>
                      <a:lnTo>
                        <a:pt x="56" y="68"/>
                      </a:lnTo>
                      <a:lnTo>
                        <a:pt x="53" y="65"/>
                      </a:lnTo>
                      <a:lnTo>
                        <a:pt x="48" y="62"/>
                      </a:lnTo>
                      <a:lnTo>
                        <a:pt x="43" y="59"/>
                      </a:lnTo>
                      <a:lnTo>
                        <a:pt x="37" y="55"/>
                      </a:lnTo>
                      <a:lnTo>
                        <a:pt x="30" y="51"/>
                      </a:lnTo>
                      <a:lnTo>
                        <a:pt x="23" y="47"/>
                      </a:lnTo>
                      <a:lnTo>
                        <a:pt x="17" y="43"/>
                      </a:lnTo>
                      <a:lnTo>
                        <a:pt x="12" y="39"/>
                      </a:lnTo>
                      <a:lnTo>
                        <a:pt x="8" y="36"/>
                      </a:lnTo>
                      <a:lnTo>
                        <a:pt x="4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2" y="20"/>
                      </a:lnTo>
                      <a:lnTo>
                        <a:pt x="4" y="17"/>
                      </a:lnTo>
                      <a:lnTo>
                        <a:pt x="8" y="14"/>
                      </a:lnTo>
                      <a:lnTo>
                        <a:pt x="12" y="11"/>
                      </a:lnTo>
                      <a:lnTo>
                        <a:pt x="17" y="8"/>
                      </a:lnTo>
                      <a:lnTo>
                        <a:pt x="23" y="4"/>
                      </a:lnTo>
                      <a:lnTo>
                        <a:pt x="3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327" name="Freeform 203">
                  <a:extLst>
                    <a:ext uri="{FF2B5EF4-FFF2-40B4-BE49-F238E27FC236}">
                      <a16:creationId xmlns:a16="http://schemas.microsoft.com/office/drawing/2014/main" id="{66F3A48F-F582-4DEE-9758-2E1263FC2B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8539" y="4452480"/>
                  <a:ext cx="985657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8" name="Freeform 203">
                  <a:extLst>
                    <a:ext uri="{FF2B5EF4-FFF2-40B4-BE49-F238E27FC236}">
                      <a16:creationId xmlns:a16="http://schemas.microsoft.com/office/drawing/2014/main" id="{B4682BE2-6C2C-4B92-8EAF-C71946EBD0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4196" y="4452480"/>
                  <a:ext cx="985657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9" name="Freeform 203">
                  <a:extLst>
                    <a:ext uri="{FF2B5EF4-FFF2-40B4-BE49-F238E27FC236}">
                      <a16:creationId xmlns:a16="http://schemas.microsoft.com/office/drawing/2014/main" id="{C682B28B-0D20-481C-967A-28270D4BB2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92422" y="4458991"/>
                  <a:ext cx="1010480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0" name="Freeform 202">
                  <a:extLst>
                    <a:ext uri="{FF2B5EF4-FFF2-40B4-BE49-F238E27FC236}">
                      <a16:creationId xmlns:a16="http://schemas.microsoft.com/office/drawing/2014/main" id="{0AAAF64B-0B74-4483-8E6B-8561C48BF9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5829273" y="4318050"/>
                  <a:ext cx="84096" cy="336838"/>
                </a:xfrm>
                <a:custGeom>
                  <a:avLst/>
                  <a:gdLst>
                    <a:gd name="T0" fmla="*/ 2147483646 w 60"/>
                    <a:gd name="T1" fmla="*/ 2147483646 h 306"/>
                    <a:gd name="T2" fmla="*/ 2147483646 w 60"/>
                    <a:gd name="T3" fmla="*/ 2147483646 h 306"/>
                    <a:gd name="T4" fmla="*/ 2147483646 w 60"/>
                    <a:gd name="T5" fmla="*/ 2147483646 h 306"/>
                    <a:gd name="T6" fmla="*/ 2147483646 w 60"/>
                    <a:gd name="T7" fmla="*/ 2147483646 h 306"/>
                    <a:gd name="T8" fmla="*/ 2147483646 w 60"/>
                    <a:gd name="T9" fmla="*/ 2147483646 h 306"/>
                    <a:gd name="T10" fmla="*/ 2147483646 w 60"/>
                    <a:gd name="T11" fmla="*/ 2147483646 h 306"/>
                    <a:gd name="T12" fmla="*/ 2147483646 w 60"/>
                    <a:gd name="T13" fmla="*/ 2147483646 h 306"/>
                    <a:gd name="T14" fmla="*/ 2147483646 w 60"/>
                    <a:gd name="T15" fmla="*/ 2147483646 h 306"/>
                    <a:gd name="T16" fmla="*/ 2147483646 w 60"/>
                    <a:gd name="T17" fmla="*/ 2147483646 h 306"/>
                    <a:gd name="T18" fmla="*/ 2147483646 w 60"/>
                    <a:gd name="T19" fmla="*/ 2147483646 h 306"/>
                    <a:gd name="T20" fmla="*/ 2147483646 w 60"/>
                    <a:gd name="T21" fmla="*/ 2147483646 h 306"/>
                    <a:gd name="T22" fmla="*/ 0 w 60"/>
                    <a:gd name="T23" fmla="*/ 2147483646 h 306"/>
                    <a:gd name="T24" fmla="*/ 0 w 60"/>
                    <a:gd name="T25" fmla="*/ 2147483646 h 306"/>
                    <a:gd name="T26" fmla="*/ 2147483646 w 60"/>
                    <a:gd name="T27" fmla="*/ 2147483646 h 306"/>
                    <a:gd name="T28" fmla="*/ 2147483646 w 60"/>
                    <a:gd name="T29" fmla="*/ 2147483646 h 306"/>
                    <a:gd name="T30" fmla="*/ 2147483646 w 60"/>
                    <a:gd name="T31" fmla="*/ 2147483646 h 306"/>
                    <a:gd name="T32" fmla="*/ 2147483646 w 60"/>
                    <a:gd name="T33" fmla="*/ 2147483646 h 306"/>
                    <a:gd name="T34" fmla="*/ 2147483646 w 60"/>
                    <a:gd name="T35" fmla="*/ 2147483646 h 306"/>
                    <a:gd name="T36" fmla="*/ 2147483646 w 60"/>
                    <a:gd name="T37" fmla="*/ 2147483646 h 306"/>
                    <a:gd name="T38" fmla="*/ 2147483646 w 60"/>
                    <a:gd name="T39" fmla="*/ 2147483646 h 306"/>
                    <a:gd name="T40" fmla="*/ 2147483646 w 60"/>
                    <a:gd name="T41" fmla="*/ 2147483646 h 306"/>
                    <a:gd name="T42" fmla="*/ 2147483646 w 60"/>
                    <a:gd name="T43" fmla="*/ 2147483646 h 306"/>
                    <a:gd name="T44" fmla="*/ 2147483646 w 60"/>
                    <a:gd name="T45" fmla="*/ 2147483646 h 306"/>
                    <a:gd name="T46" fmla="*/ 2147483646 w 60"/>
                    <a:gd name="T47" fmla="*/ 2147483646 h 306"/>
                    <a:gd name="T48" fmla="*/ 2147483646 w 60"/>
                    <a:gd name="T49" fmla="*/ 2147483646 h 306"/>
                    <a:gd name="T50" fmla="*/ 2147483646 w 60"/>
                    <a:gd name="T51" fmla="*/ 2147483646 h 306"/>
                    <a:gd name="T52" fmla="*/ 2147483646 w 60"/>
                    <a:gd name="T53" fmla="*/ 2147483646 h 306"/>
                    <a:gd name="T54" fmla="*/ 0 w 60"/>
                    <a:gd name="T55" fmla="*/ 2147483646 h 306"/>
                    <a:gd name="T56" fmla="*/ 0 w 60"/>
                    <a:gd name="T57" fmla="*/ 2147483646 h 306"/>
                    <a:gd name="T58" fmla="*/ 2147483646 w 60"/>
                    <a:gd name="T59" fmla="*/ 2147483646 h 306"/>
                    <a:gd name="T60" fmla="*/ 2147483646 w 60"/>
                    <a:gd name="T61" fmla="*/ 2147483646 h 306"/>
                    <a:gd name="T62" fmla="*/ 2147483646 w 60"/>
                    <a:gd name="T63" fmla="*/ 2147483646 h 306"/>
                    <a:gd name="T64" fmla="*/ 2147483646 w 60"/>
                    <a:gd name="T65" fmla="*/ 2147483646 h 306"/>
                    <a:gd name="T66" fmla="*/ 2147483646 w 60"/>
                    <a:gd name="T67" fmla="*/ 2147483646 h 306"/>
                    <a:gd name="T68" fmla="*/ 2147483646 w 60"/>
                    <a:gd name="T69" fmla="*/ 2147483646 h 306"/>
                    <a:gd name="T70" fmla="*/ 2147483646 w 60"/>
                    <a:gd name="T71" fmla="*/ 2147483646 h 306"/>
                    <a:gd name="T72" fmla="*/ 2147483646 w 60"/>
                    <a:gd name="T73" fmla="*/ 2147483646 h 306"/>
                    <a:gd name="T74" fmla="*/ 2147483646 w 60"/>
                    <a:gd name="T75" fmla="*/ 2147483646 h 306"/>
                    <a:gd name="T76" fmla="*/ 2147483646 w 60"/>
                    <a:gd name="T77" fmla="*/ 2147483646 h 306"/>
                    <a:gd name="T78" fmla="*/ 2147483646 w 60"/>
                    <a:gd name="T79" fmla="*/ 2147483646 h 306"/>
                    <a:gd name="T80" fmla="*/ 2147483646 w 60"/>
                    <a:gd name="T81" fmla="*/ 2147483646 h 306"/>
                    <a:gd name="T82" fmla="*/ 2147483646 w 60"/>
                    <a:gd name="T83" fmla="*/ 2147483646 h 306"/>
                    <a:gd name="T84" fmla="*/ 2147483646 w 60"/>
                    <a:gd name="T85" fmla="*/ 2147483646 h 306"/>
                    <a:gd name="T86" fmla="*/ 0 w 60"/>
                    <a:gd name="T87" fmla="*/ 2147483646 h 306"/>
                    <a:gd name="T88" fmla="*/ 0 w 60"/>
                    <a:gd name="T89" fmla="*/ 2147483646 h 306"/>
                    <a:gd name="T90" fmla="*/ 2147483646 w 60"/>
                    <a:gd name="T91" fmla="*/ 2147483646 h 306"/>
                    <a:gd name="T92" fmla="*/ 2147483646 w 60"/>
                    <a:gd name="T93" fmla="*/ 2147483646 h 306"/>
                    <a:gd name="T94" fmla="*/ 2147483646 w 60"/>
                    <a:gd name="T95" fmla="*/ 2147483646 h 30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"/>
                    <a:gd name="T145" fmla="*/ 0 h 306"/>
                    <a:gd name="T146" fmla="*/ 60 w 60"/>
                    <a:gd name="T147" fmla="*/ 306 h 30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" h="306">
                      <a:moveTo>
                        <a:pt x="30" y="306"/>
                      </a:moveTo>
                      <a:lnTo>
                        <a:pt x="37" y="302"/>
                      </a:lnTo>
                      <a:lnTo>
                        <a:pt x="43" y="298"/>
                      </a:lnTo>
                      <a:lnTo>
                        <a:pt x="48" y="295"/>
                      </a:lnTo>
                      <a:lnTo>
                        <a:pt x="53" y="292"/>
                      </a:lnTo>
                      <a:lnTo>
                        <a:pt x="56" y="289"/>
                      </a:lnTo>
                      <a:lnTo>
                        <a:pt x="58" y="286"/>
                      </a:lnTo>
                      <a:lnTo>
                        <a:pt x="60" y="283"/>
                      </a:lnTo>
                      <a:lnTo>
                        <a:pt x="60" y="281"/>
                      </a:lnTo>
                      <a:lnTo>
                        <a:pt x="60" y="278"/>
                      </a:lnTo>
                      <a:lnTo>
                        <a:pt x="58" y="275"/>
                      </a:lnTo>
                      <a:lnTo>
                        <a:pt x="56" y="273"/>
                      </a:lnTo>
                      <a:lnTo>
                        <a:pt x="53" y="270"/>
                      </a:lnTo>
                      <a:lnTo>
                        <a:pt x="48" y="267"/>
                      </a:lnTo>
                      <a:lnTo>
                        <a:pt x="43" y="263"/>
                      </a:lnTo>
                      <a:lnTo>
                        <a:pt x="37" y="259"/>
                      </a:lnTo>
                      <a:lnTo>
                        <a:pt x="30" y="255"/>
                      </a:lnTo>
                      <a:lnTo>
                        <a:pt x="23" y="251"/>
                      </a:lnTo>
                      <a:lnTo>
                        <a:pt x="17" y="247"/>
                      </a:lnTo>
                      <a:lnTo>
                        <a:pt x="12" y="244"/>
                      </a:lnTo>
                      <a:lnTo>
                        <a:pt x="8" y="241"/>
                      </a:lnTo>
                      <a:lnTo>
                        <a:pt x="4" y="238"/>
                      </a:lnTo>
                      <a:lnTo>
                        <a:pt x="2" y="235"/>
                      </a:lnTo>
                      <a:lnTo>
                        <a:pt x="0" y="232"/>
                      </a:lnTo>
                      <a:lnTo>
                        <a:pt x="0" y="230"/>
                      </a:lnTo>
                      <a:lnTo>
                        <a:pt x="0" y="227"/>
                      </a:lnTo>
                      <a:lnTo>
                        <a:pt x="2" y="224"/>
                      </a:lnTo>
                      <a:lnTo>
                        <a:pt x="4" y="222"/>
                      </a:lnTo>
                      <a:lnTo>
                        <a:pt x="8" y="219"/>
                      </a:lnTo>
                      <a:lnTo>
                        <a:pt x="12" y="215"/>
                      </a:lnTo>
                      <a:lnTo>
                        <a:pt x="17" y="212"/>
                      </a:lnTo>
                      <a:lnTo>
                        <a:pt x="23" y="208"/>
                      </a:lnTo>
                      <a:lnTo>
                        <a:pt x="30" y="204"/>
                      </a:lnTo>
                      <a:lnTo>
                        <a:pt x="37" y="200"/>
                      </a:lnTo>
                      <a:lnTo>
                        <a:pt x="43" y="196"/>
                      </a:lnTo>
                      <a:lnTo>
                        <a:pt x="48" y="193"/>
                      </a:lnTo>
                      <a:lnTo>
                        <a:pt x="53" y="190"/>
                      </a:lnTo>
                      <a:lnTo>
                        <a:pt x="56" y="187"/>
                      </a:lnTo>
                      <a:lnTo>
                        <a:pt x="58" y="184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76"/>
                      </a:lnTo>
                      <a:lnTo>
                        <a:pt x="58" y="173"/>
                      </a:lnTo>
                      <a:lnTo>
                        <a:pt x="56" y="170"/>
                      </a:lnTo>
                      <a:lnTo>
                        <a:pt x="53" y="167"/>
                      </a:lnTo>
                      <a:lnTo>
                        <a:pt x="48" y="164"/>
                      </a:lnTo>
                      <a:lnTo>
                        <a:pt x="43" y="161"/>
                      </a:lnTo>
                      <a:lnTo>
                        <a:pt x="37" y="157"/>
                      </a:lnTo>
                      <a:lnTo>
                        <a:pt x="30" y="153"/>
                      </a:lnTo>
                      <a:lnTo>
                        <a:pt x="23" y="149"/>
                      </a:lnTo>
                      <a:lnTo>
                        <a:pt x="17" y="145"/>
                      </a:lnTo>
                      <a:lnTo>
                        <a:pt x="12" y="142"/>
                      </a:lnTo>
                      <a:lnTo>
                        <a:pt x="8" y="139"/>
                      </a:lnTo>
                      <a:lnTo>
                        <a:pt x="4" y="136"/>
                      </a:lnTo>
                      <a:lnTo>
                        <a:pt x="2" y="133"/>
                      </a:lnTo>
                      <a:lnTo>
                        <a:pt x="0" y="130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2" y="122"/>
                      </a:lnTo>
                      <a:lnTo>
                        <a:pt x="4" y="119"/>
                      </a:lnTo>
                      <a:lnTo>
                        <a:pt x="8" y="116"/>
                      </a:lnTo>
                      <a:lnTo>
                        <a:pt x="12" y="113"/>
                      </a:lnTo>
                      <a:lnTo>
                        <a:pt x="17" y="110"/>
                      </a:lnTo>
                      <a:lnTo>
                        <a:pt x="23" y="106"/>
                      </a:lnTo>
                      <a:lnTo>
                        <a:pt x="30" y="102"/>
                      </a:lnTo>
                      <a:lnTo>
                        <a:pt x="37" y="98"/>
                      </a:lnTo>
                      <a:lnTo>
                        <a:pt x="43" y="94"/>
                      </a:lnTo>
                      <a:lnTo>
                        <a:pt x="48" y="91"/>
                      </a:lnTo>
                      <a:lnTo>
                        <a:pt x="53" y="87"/>
                      </a:lnTo>
                      <a:lnTo>
                        <a:pt x="56" y="84"/>
                      </a:lnTo>
                      <a:lnTo>
                        <a:pt x="58" y="82"/>
                      </a:lnTo>
                      <a:lnTo>
                        <a:pt x="60" y="79"/>
                      </a:lnTo>
                      <a:lnTo>
                        <a:pt x="60" y="76"/>
                      </a:lnTo>
                      <a:lnTo>
                        <a:pt x="60" y="74"/>
                      </a:lnTo>
                      <a:lnTo>
                        <a:pt x="58" y="71"/>
                      </a:lnTo>
                      <a:lnTo>
                        <a:pt x="56" y="68"/>
                      </a:lnTo>
                      <a:lnTo>
                        <a:pt x="53" y="65"/>
                      </a:lnTo>
                      <a:lnTo>
                        <a:pt x="48" y="62"/>
                      </a:lnTo>
                      <a:lnTo>
                        <a:pt x="43" y="59"/>
                      </a:lnTo>
                      <a:lnTo>
                        <a:pt x="37" y="55"/>
                      </a:lnTo>
                      <a:lnTo>
                        <a:pt x="30" y="51"/>
                      </a:lnTo>
                      <a:lnTo>
                        <a:pt x="23" y="47"/>
                      </a:lnTo>
                      <a:lnTo>
                        <a:pt x="17" y="43"/>
                      </a:lnTo>
                      <a:lnTo>
                        <a:pt x="12" y="39"/>
                      </a:lnTo>
                      <a:lnTo>
                        <a:pt x="8" y="36"/>
                      </a:lnTo>
                      <a:lnTo>
                        <a:pt x="4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2" y="20"/>
                      </a:lnTo>
                      <a:lnTo>
                        <a:pt x="4" y="17"/>
                      </a:lnTo>
                      <a:lnTo>
                        <a:pt x="8" y="14"/>
                      </a:lnTo>
                      <a:lnTo>
                        <a:pt x="12" y="11"/>
                      </a:lnTo>
                      <a:lnTo>
                        <a:pt x="17" y="8"/>
                      </a:lnTo>
                      <a:lnTo>
                        <a:pt x="23" y="4"/>
                      </a:lnTo>
                      <a:lnTo>
                        <a:pt x="3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25" name="Freeform 202">
                <a:extLst>
                  <a:ext uri="{FF2B5EF4-FFF2-40B4-BE49-F238E27FC236}">
                    <a16:creationId xmlns:a16="http://schemas.microsoft.com/office/drawing/2014/main" id="{53A10E39-536D-4F4A-9C66-A9F436B7D0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5308" y="2905977"/>
                <a:ext cx="67801" cy="373810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23" name="Freeform 201">
              <a:extLst>
                <a:ext uri="{FF2B5EF4-FFF2-40B4-BE49-F238E27FC236}">
                  <a16:creationId xmlns:a16="http://schemas.microsoft.com/office/drawing/2014/main" id="{2517B070-12A0-43CA-BD3D-679B64A49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2357" y="3115632"/>
              <a:ext cx="180943" cy="185819"/>
            </a:xfrm>
            <a:custGeom>
              <a:avLst/>
              <a:gdLst>
                <a:gd name="T0" fmla="*/ 2147483646 w 142"/>
                <a:gd name="T1" fmla="*/ 2147483646 h 236"/>
                <a:gd name="T2" fmla="*/ 0 w 142"/>
                <a:gd name="T3" fmla="*/ 0 h 236"/>
                <a:gd name="T4" fmla="*/ 2147483646 w 142"/>
                <a:gd name="T5" fmla="*/ 2147483646 h 236"/>
                <a:gd name="T6" fmla="*/ 2147483646 w 142"/>
                <a:gd name="T7" fmla="*/ 0 h 236"/>
                <a:gd name="T8" fmla="*/ 2147483646 w 142"/>
                <a:gd name="T9" fmla="*/ 2147483646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36"/>
                <a:gd name="T17" fmla="*/ 142 w 142"/>
                <a:gd name="T18" fmla="*/ 236 h 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36">
                  <a:moveTo>
                    <a:pt x="71" y="236"/>
                  </a:moveTo>
                  <a:lnTo>
                    <a:pt x="0" y="0"/>
                  </a:lnTo>
                  <a:lnTo>
                    <a:pt x="71" y="46"/>
                  </a:lnTo>
                  <a:lnTo>
                    <a:pt x="142" y="0"/>
                  </a:lnTo>
                  <a:lnTo>
                    <a:pt x="71" y="236"/>
                  </a:lnTo>
                  <a:close/>
                </a:path>
              </a:pathLst>
            </a:cu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2" name="Rectangle 171">
            <a:extLst>
              <a:ext uri="{FF2B5EF4-FFF2-40B4-BE49-F238E27FC236}">
                <a16:creationId xmlns:a16="http://schemas.microsoft.com/office/drawing/2014/main" id="{DA514524-FF95-4AE3-A5E2-D7CBD972DD64}"/>
              </a:ext>
            </a:extLst>
          </p:cNvPr>
          <p:cNvSpPr/>
          <p:nvPr/>
        </p:nvSpPr>
        <p:spPr>
          <a:xfrm>
            <a:off x="1966913" y="3143250"/>
            <a:ext cx="3316287" cy="1073150"/>
          </a:xfrm>
          <a:prstGeom prst="rect">
            <a:avLst/>
          </a:prstGeom>
          <a:noFill/>
          <a:ln w="57150" cmpd="sng">
            <a:solidFill>
              <a:schemeClr val="accent5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938409A3-C84B-4B08-8C1A-E2CED0F45541}"/>
              </a:ext>
            </a:extLst>
          </p:cNvPr>
          <p:cNvSpPr/>
          <p:nvPr/>
        </p:nvSpPr>
        <p:spPr bwMode="auto">
          <a:xfrm>
            <a:off x="6608763" y="3932238"/>
            <a:ext cx="376237" cy="400050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3b</a:t>
            </a: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B873752A-E864-4063-9633-EE7937970AF6}"/>
              </a:ext>
            </a:extLst>
          </p:cNvPr>
          <p:cNvSpPr/>
          <p:nvPr/>
        </p:nvSpPr>
        <p:spPr bwMode="auto">
          <a:xfrm>
            <a:off x="1911350" y="5048250"/>
            <a:ext cx="968375" cy="782638"/>
          </a:xfrm>
          <a:prstGeom prst="rect">
            <a:avLst/>
          </a:prstGeom>
          <a:noFill/>
          <a:ln w="38100" cmpd="sng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Cooler</a:t>
            </a:r>
          </a:p>
        </p:txBody>
      </p: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D0A92030-22D6-411C-B80F-58AEF34B75CA}"/>
              </a:ext>
            </a:extLst>
          </p:cNvPr>
          <p:cNvCxnSpPr>
            <a:cxnSpLocks/>
          </p:cNvCxnSpPr>
          <p:nvPr/>
        </p:nvCxnSpPr>
        <p:spPr bwMode="auto">
          <a:xfrm flipV="1">
            <a:off x="2876550" y="5419725"/>
            <a:ext cx="261938" cy="3175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9FA50159-7138-491E-8544-89FD19EB4F37}"/>
              </a:ext>
            </a:extLst>
          </p:cNvPr>
          <p:cNvGrpSpPr>
            <a:grpSpLocks/>
          </p:cNvGrpSpPr>
          <p:nvPr/>
        </p:nvGrpSpPr>
        <p:grpSpPr bwMode="auto">
          <a:xfrm>
            <a:off x="2584450" y="3100388"/>
            <a:ext cx="3986213" cy="1976437"/>
            <a:chOff x="2583660" y="3100818"/>
            <a:chExt cx="3986679" cy="1975582"/>
          </a:xfrm>
        </p:grpSpPr>
        <p:grpSp>
          <p:nvGrpSpPr>
            <p:cNvPr id="11310" name="Group 75">
              <a:extLst>
                <a:ext uri="{FF2B5EF4-FFF2-40B4-BE49-F238E27FC236}">
                  <a16:creationId xmlns:a16="http://schemas.microsoft.com/office/drawing/2014/main" id="{59BB7E4E-3892-49D3-BE21-C1F8CAF81A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83660" y="3100818"/>
              <a:ext cx="3986679" cy="1919012"/>
              <a:chOff x="2663310" y="3080327"/>
              <a:chExt cx="3985862" cy="1584221"/>
            </a:xfrm>
          </p:grpSpPr>
          <p:grpSp>
            <p:nvGrpSpPr>
              <p:cNvPr id="11312" name="Group 7">
                <a:extLst>
                  <a:ext uri="{FF2B5EF4-FFF2-40B4-BE49-F238E27FC236}">
                    <a16:creationId xmlns:a16="http://schemas.microsoft.com/office/drawing/2014/main" id="{EB66A492-61F4-4BCD-AC40-032FCB6103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512647" y="3080327"/>
                <a:ext cx="136525" cy="1192213"/>
                <a:chOff x="5946775" y="3267075"/>
                <a:chExt cx="136525" cy="1192213"/>
              </a:xfrm>
            </p:grpSpPr>
            <p:sp>
              <p:nvSpPr>
                <p:cNvPr id="11320" name="Freeform 203">
                  <a:extLst>
                    <a:ext uri="{FF2B5EF4-FFF2-40B4-BE49-F238E27FC236}">
                      <a16:creationId xmlns:a16="http://schemas.microsoft.com/office/drawing/2014/main" id="{F3DB22DD-17C8-44BF-9722-BC6F4CA936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5400000">
                  <a:off x="5437188" y="3852862"/>
                  <a:ext cx="1157288" cy="55563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1" name="Freeform 201">
                  <a:extLst>
                    <a:ext uri="{FF2B5EF4-FFF2-40B4-BE49-F238E27FC236}">
                      <a16:creationId xmlns:a16="http://schemas.microsoft.com/office/drawing/2014/main" id="{C1719CE0-ED20-4442-814A-C245D9D136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946775" y="3267075"/>
                  <a:ext cx="136525" cy="228600"/>
                </a:xfrm>
                <a:custGeom>
                  <a:avLst/>
                  <a:gdLst>
                    <a:gd name="T0" fmla="*/ 2147483646 w 142"/>
                    <a:gd name="T1" fmla="*/ 2147483646 h 236"/>
                    <a:gd name="T2" fmla="*/ 0 w 142"/>
                    <a:gd name="T3" fmla="*/ 0 h 236"/>
                    <a:gd name="T4" fmla="*/ 2147483646 w 142"/>
                    <a:gd name="T5" fmla="*/ 2147483646 h 236"/>
                    <a:gd name="T6" fmla="*/ 2147483646 w 142"/>
                    <a:gd name="T7" fmla="*/ 0 h 236"/>
                    <a:gd name="T8" fmla="*/ 2147483646 w 142"/>
                    <a:gd name="T9" fmla="*/ 2147483646 h 2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2"/>
                    <a:gd name="T16" fmla="*/ 0 h 236"/>
                    <a:gd name="T17" fmla="*/ 142 w 142"/>
                    <a:gd name="T18" fmla="*/ 236 h 2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2" h="236">
                      <a:moveTo>
                        <a:pt x="71" y="236"/>
                      </a:moveTo>
                      <a:lnTo>
                        <a:pt x="0" y="0"/>
                      </a:lnTo>
                      <a:lnTo>
                        <a:pt x="71" y="46"/>
                      </a:lnTo>
                      <a:lnTo>
                        <a:pt x="142" y="0"/>
                      </a:lnTo>
                      <a:lnTo>
                        <a:pt x="71" y="23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313" name="Group 155">
                <a:extLst>
                  <a:ext uri="{FF2B5EF4-FFF2-40B4-BE49-F238E27FC236}">
                    <a16:creationId xmlns:a16="http://schemas.microsoft.com/office/drawing/2014/main" id="{38495170-F82E-419A-97F6-169A850D5B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63310" y="4190032"/>
                <a:ext cx="3890612" cy="474516"/>
                <a:chOff x="2684463" y="4444421"/>
                <a:chExt cx="3355277" cy="276804"/>
              </a:xfrm>
            </p:grpSpPr>
            <p:sp>
              <p:nvSpPr>
                <p:cNvPr id="11315" name="Freeform 202">
                  <a:extLst>
                    <a:ext uri="{FF2B5EF4-FFF2-40B4-BE49-F238E27FC236}">
                      <a16:creationId xmlns:a16="http://schemas.microsoft.com/office/drawing/2014/main" id="{7C356626-7D98-4ABD-B411-F19C57BC1C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4463" y="4503167"/>
                  <a:ext cx="65877" cy="218058"/>
                </a:xfrm>
                <a:custGeom>
                  <a:avLst/>
                  <a:gdLst>
                    <a:gd name="T0" fmla="*/ 2147483646 w 60"/>
                    <a:gd name="T1" fmla="*/ 2147483646 h 306"/>
                    <a:gd name="T2" fmla="*/ 2147483646 w 60"/>
                    <a:gd name="T3" fmla="*/ 2147483646 h 306"/>
                    <a:gd name="T4" fmla="*/ 2147483646 w 60"/>
                    <a:gd name="T5" fmla="*/ 2147483646 h 306"/>
                    <a:gd name="T6" fmla="*/ 2147483646 w 60"/>
                    <a:gd name="T7" fmla="*/ 2147483646 h 306"/>
                    <a:gd name="T8" fmla="*/ 2147483646 w 60"/>
                    <a:gd name="T9" fmla="*/ 2147483646 h 306"/>
                    <a:gd name="T10" fmla="*/ 2147483646 w 60"/>
                    <a:gd name="T11" fmla="*/ 2147483646 h 306"/>
                    <a:gd name="T12" fmla="*/ 2147483646 w 60"/>
                    <a:gd name="T13" fmla="*/ 2147483646 h 306"/>
                    <a:gd name="T14" fmla="*/ 2147483646 w 60"/>
                    <a:gd name="T15" fmla="*/ 2147483646 h 306"/>
                    <a:gd name="T16" fmla="*/ 2147483646 w 60"/>
                    <a:gd name="T17" fmla="*/ 2147483646 h 306"/>
                    <a:gd name="T18" fmla="*/ 2147483646 w 60"/>
                    <a:gd name="T19" fmla="*/ 2147483646 h 306"/>
                    <a:gd name="T20" fmla="*/ 2147483646 w 60"/>
                    <a:gd name="T21" fmla="*/ 2147483646 h 306"/>
                    <a:gd name="T22" fmla="*/ 0 w 60"/>
                    <a:gd name="T23" fmla="*/ 2147483646 h 306"/>
                    <a:gd name="T24" fmla="*/ 0 w 60"/>
                    <a:gd name="T25" fmla="*/ 2147483646 h 306"/>
                    <a:gd name="T26" fmla="*/ 2147483646 w 60"/>
                    <a:gd name="T27" fmla="*/ 2147483646 h 306"/>
                    <a:gd name="T28" fmla="*/ 2147483646 w 60"/>
                    <a:gd name="T29" fmla="*/ 2147483646 h 306"/>
                    <a:gd name="T30" fmla="*/ 2147483646 w 60"/>
                    <a:gd name="T31" fmla="*/ 2147483646 h 306"/>
                    <a:gd name="T32" fmla="*/ 2147483646 w 60"/>
                    <a:gd name="T33" fmla="*/ 2147483646 h 306"/>
                    <a:gd name="T34" fmla="*/ 2147483646 w 60"/>
                    <a:gd name="T35" fmla="*/ 2147483646 h 306"/>
                    <a:gd name="T36" fmla="*/ 2147483646 w 60"/>
                    <a:gd name="T37" fmla="*/ 2147483646 h 306"/>
                    <a:gd name="T38" fmla="*/ 2147483646 w 60"/>
                    <a:gd name="T39" fmla="*/ 2147483646 h 306"/>
                    <a:gd name="T40" fmla="*/ 2147483646 w 60"/>
                    <a:gd name="T41" fmla="*/ 2147483646 h 306"/>
                    <a:gd name="T42" fmla="*/ 2147483646 w 60"/>
                    <a:gd name="T43" fmla="*/ 2147483646 h 306"/>
                    <a:gd name="T44" fmla="*/ 2147483646 w 60"/>
                    <a:gd name="T45" fmla="*/ 2147483646 h 306"/>
                    <a:gd name="T46" fmla="*/ 2147483646 w 60"/>
                    <a:gd name="T47" fmla="*/ 2147483646 h 306"/>
                    <a:gd name="T48" fmla="*/ 2147483646 w 60"/>
                    <a:gd name="T49" fmla="*/ 2147483646 h 306"/>
                    <a:gd name="T50" fmla="*/ 2147483646 w 60"/>
                    <a:gd name="T51" fmla="*/ 2147483646 h 306"/>
                    <a:gd name="T52" fmla="*/ 2147483646 w 60"/>
                    <a:gd name="T53" fmla="*/ 2147483646 h 306"/>
                    <a:gd name="T54" fmla="*/ 0 w 60"/>
                    <a:gd name="T55" fmla="*/ 2147483646 h 306"/>
                    <a:gd name="T56" fmla="*/ 0 w 60"/>
                    <a:gd name="T57" fmla="*/ 2147483646 h 306"/>
                    <a:gd name="T58" fmla="*/ 2147483646 w 60"/>
                    <a:gd name="T59" fmla="*/ 2147483646 h 306"/>
                    <a:gd name="T60" fmla="*/ 2147483646 w 60"/>
                    <a:gd name="T61" fmla="*/ 2147483646 h 306"/>
                    <a:gd name="T62" fmla="*/ 2147483646 w 60"/>
                    <a:gd name="T63" fmla="*/ 2147483646 h 306"/>
                    <a:gd name="T64" fmla="*/ 2147483646 w 60"/>
                    <a:gd name="T65" fmla="*/ 2147483646 h 306"/>
                    <a:gd name="T66" fmla="*/ 2147483646 w 60"/>
                    <a:gd name="T67" fmla="*/ 2147483646 h 306"/>
                    <a:gd name="T68" fmla="*/ 2147483646 w 60"/>
                    <a:gd name="T69" fmla="*/ 2147483646 h 306"/>
                    <a:gd name="T70" fmla="*/ 2147483646 w 60"/>
                    <a:gd name="T71" fmla="*/ 2147483646 h 306"/>
                    <a:gd name="T72" fmla="*/ 2147483646 w 60"/>
                    <a:gd name="T73" fmla="*/ 2147483646 h 306"/>
                    <a:gd name="T74" fmla="*/ 2147483646 w 60"/>
                    <a:gd name="T75" fmla="*/ 2147483646 h 306"/>
                    <a:gd name="T76" fmla="*/ 2147483646 w 60"/>
                    <a:gd name="T77" fmla="*/ 2147483646 h 306"/>
                    <a:gd name="T78" fmla="*/ 2147483646 w 60"/>
                    <a:gd name="T79" fmla="*/ 2147483646 h 306"/>
                    <a:gd name="T80" fmla="*/ 2147483646 w 60"/>
                    <a:gd name="T81" fmla="*/ 2147483646 h 306"/>
                    <a:gd name="T82" fmla="*/ 2147483646 w 60"/>
                    <a:gd name="T83" fmla="*/ 2147483646 h 306"/>
                    <a:gd name="T84" fmla="*/ 2147483646 w 60"/>
                    <a:gd name="T85" fmla="*/ 2147483646 h 306"/>
                    <a:gd name="T86" fmla="*/ 0 w 60"/>
                    <a:gd name="T87" fmla="*/ 2147483646 h 306"/>
                    <a:gd name="T88" fmla="*/ 0 w 60"/>
                    <a:gd name="T89" fmla="*/ 2147483646 h 306"/>
                    <a:gd name="T90" fmla="*/ 2147483646 w 60"/>
                    <a:gd name="T91" fmla="*/ 2147483646 h 306"/>
                    <a:gd name="T92" fmla="*/ 2147483646 w 60"/>
                    <a:gd name="T93" fmla="*/ 2147483646 h 306"/>
                    <a:gd name="T94" fmla="*/ 2147483646 w 60"/>
                    <a:gd name="T95" fmla="*/ 2147483646 h 30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"/>
                    <a:gd name="T145" fmla="*/ 0 h 306"/>
                    <a:gd name="T146" fmla="*/ 60 w 60"/>
                    <a:gd name="T147" fmla="*/ 306 h 30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" h="306">
                      <a:moveTo>
                        <a:pt x="30" y="306"/>
                      </a:moveTo>
                      <a:lnTo>
                        <a:pt x="37" y="302"/>
                      </a:lnTo>
                      <a:lnTo>
                        <a:pt x="43" y="298"/>
                      </a:lnTo>
                      <a:lnTo>
                        <a:pt x="48" y="295"/>
                      </a:lnTo>
                      <a:lnTo>
                        <a:pt x="53" y="292"/>
                      </a:lnTo>
                      <a:lnTo>
                        <a:pt x="56" y="289"/>
                      </a:lnTo>
                      <a:lnTo>
                        <a:pt x="58" y="286"/>
                      </a:lnTo>
                      <a:lnTo>
                        <a:pt x="60" y="283"/>
                      </a:lnTo>
                      <a:lnTo>
                        <a:pt x="60" y="281"/>
                      </a:lnTo>
                      <a:lnTo>
                        <a:pt x="60" y="278"/>
                      </a:lnTo>
                      <a:lnTo>
                        <a:pt x="58" y="275"/>
                      </a:lnTo>
                      <a:lnTo>
                        <a:pt x="56" y="273"/>
                      </a:lnTo>
                      <a:lnTo>
                        <a:pt x="53" y="270"/>
                      </a:lnTo>
                      <a:lnTo>
                        <a:pt x="48" y="267"/>
                      </a:lnTo>
                      <a:lnTo>
                        <a:pt x="43" y="263"/>
                      </a:lnTo>
                      <a:lnTo>
                        <a:pt x="37" y="259"/>
                      </a:lnTo>
                      <a:lnTo>
                        <a:pt x="30" y="255"/>
                      </a:lnTo>
                      <a:lnTo>
                        <a:pt x="23" y="251"/>
                      </a:lnTo>
                      <a:lnTo>
                        <a:pt x="17" y="247"/>
                      </a:lnTo>
                      <a:lnTo>
                        <a:pt x="12" y="244"/>
                      </a:lnTo>
                      <a:lnTo>
                        <a:pt x="8" y="241"/>
                      </a:lnTo>
                      <a:lnTo>
                        <a:pt x="4" y="238"/>
                      </a:lnTo>
                      <a:lnTo>
                        <a:pt x="2" y="235"/>
                      </a:lnTo>
                      <a:lnTo>
                        <a:pt x="0" y="232"/>
                      </a:lnTo>
                      <a:lnTo>
                        <a:pt x="0" y="230"/>
                      </a:lnTo>
                      <a:lnTo>
                        <a:pt x="0" y="227"/>
                      </a:lnTo>
                      <a:lnTo>
                        <a:pt x="2" y="224"/>
                      </a:lnTo>
                      <a:lnTo>
                        <a:pt x="4" y="222"/>
                      </a:lnTo>
                      <a:lnTo>
                        <a:pt x="8" y="219"/>
                      </a:lnTo>
                      <a:lnTo>
                        <a:pt x="12" y="215"/>
                      </a:lnTo>
                      <a:lnTo>
                        <a:pt x="17" y="212"/>
                      </a:lnTo>
                      <a:lnTo>
                        <a:pt x="23" y="208"/>
                      </a:lnTo>
                      <a:lnTo>
                        <a:pt x="30" y="204"/>
                      </a:lnTo>
                      <a:lnTo>
                        <a:pt x="37" y="200"/>
                      </a:lnTo>
                      <a:lnTo>
                        <a:pt x="43" y="196"/>
                      </a:lnTo>
                      <a:lnTo>
                        <a:pt x="48" y="193"/>
                      </a:lnTo>
                      <a:lnTo>
                        <a:pt x="53" y="190"/>
                      </a:lnTo>
                      <a:lnTo>
                        <a:pt x="56" y="187"/>
                      </a:lnTo>
                      <a:lnTo>
                        <a:pt x="58" y="184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76"/>
                      </a:lnTo>
                      <a:lnTo>
                        <a:pt x="58" y="173"/>
                      </a:lnTo>
                      <a:lnTo>
                        <a:pt x="56" y="170"/>
                      </a:lnTo>
                      <a:lnTo>
                        <a:pt x="53" y="167"/>
                      </a:lnTo>
                      <a:lnTo>
                        <a:pt x="48" y="164"/>
                      </a:lnTo>
                      <a:lnTo>
                        <a:pt x="43" y="161"/>
                      </a:lnTo>
                      <a:lnTo>
                        <a:pt x="37" y="157"/>
                      </a:lnTo>
                      <a:lnTo>
                        <a:pt x="30" y="153"/>
                      </a:lnTo>
                      <a:lnTo>
                        <a:pt x="23" y="149"/>
                      </a:lnTo>
                      <a:lnTo>
                        <a:pt x="17" y="145"/>
                      </a:lnTo>
                      <a:lnTo>
                        <a:pt x="12" y="142"/>
                      </a:lnTo>
                      <a:lnTo>
                        <a:pt x="8" y="139"/>
                      </a:lnTo>
                      <a:lnTo>
                        <a:pt x="4" y="136"/>
                      </a:lnTo>
                      <a:lnTo>
                        <a:pt x="2" y="133"/>
                      </a:lnTo>
                      <a:lnTo>
                        <a:pt x="0" y="130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2" y="122"/>
                      </a:lnTo>
                      <a:lnTo>
                        <a:pt x="4" y="119"/>
                      </a:lnTo>
                      <a:lnTo>
                        <a:pt x="8" y="116"/>
                      </a:lnTo>
                      <a:lnTo>
                        <a:pt x="12" y="113"/>
                      </a:lnTo>
                      <a:lnTo>
                        <a:pt x="17" y="110"/>
                      </a:lnTo>
                      <a:lnTo>
                        <a:pt x="23" y="106"/>
                      </a:lnTo>
                      <a:lnTo>
                        <a:pt x="30" y="102"/>
                      </a:lnTo>
                      <a:lnTo>
                        <a:pt x="37" y="98"/>
                      </a:lnTo>
                      <a:lnTo>
                        <a:pt x="43" y="94"/>
                      </a:lnTo>
                      <a:lnTo>
                        <a:pt x="48" y="91"/>
                      </a:lnTo>
                      <a:lnTo>
                        <a:pt x="53" y="87"/>
                      </a:lnTo>
                      <a:lnTo>
                        <a:pt x="56" y="84"/>
                      </a:lnTo>
                      <a:lnTo>
                        <a:pt x="58" y="82"/>
                      </a:lnTo>
                      <a:lnTo>
                        <a:pt x="60" y="79"/>
                      </a:lnTo>
                      <a:lnTo>
                        <a:pt x="60" y="76"/>
                      </a:lnTo>
                      <a:lnTo>
                        <a:pt x="60" y="74"/>
                      </a:lnTo>
                      <a:lnTo>
                        <a:pt x="58" y="71"/>
                      </a:lnTo>
                      <a:lnTo>
                        <a:pt x="56" y="68"/>
                      </a:lnTo>
                      <a:lnTo>
                        <a:pt x="53" y="65"/>
                      </a:lnTo>
                      <a:lnTo>
                        <a:pt x="48" y="62"/>
                      </a:lnTo>
                      <a:lnTo>
                        <a:pt x="43" y="59"/>
                      </a:lnTo>
                      <a:lnTo>
                        <a:pt x="37" y="55"/>
                      </a:lnTo>
                      <a:lnTo>
                        <a:pt x="30" y="51"/>
                      </a:lnTo>
                      <a:lnTo>
                        <a:pt x="23" y="47"/>
                      </a:lnTo>
                      <a:lnTo>
                        <a:pt x="17" y="43"/>
                      </a:lnTo>
                      <a:lnTo>
                        <a:pt x="12" y="39"/>
                      </a:lnTo>
                      <a:lnTo>
                        <a:pt x="8" y="36"/>
                      </a:lnTo>
                      <a:lnTo>
                        <a:pt x="4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2" y="20"/>
                      </a:lnTo>
                      <a:lnTo>
                        <a:pt x="4" y="17"/>
                      </a:lnTo>
                      <a:lnTo>
                        <a:pt x="8" y="14"/>
                      </a:lnTo>
                      <a:lnTo>
                        <a:pt x="12" y="11"/>
                      </a:lnTo>
                      <a:lnTo>
                        <a:pt x="17" y="8"/>
                      </a:lnTo>
                      <a:lnTo>
                        <a:pt x="23" y="4"/>
                      </a:lnTo>
                      <a:lnTo>
                        <a:pt x="3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6" name="Freeform 203">
                  <a:extLst>
                    <a:ext uri="{FF2B5EF4-FFF2-40B4-BE49-F238E27FC236}">
                      <a16:creationId xmlns:a16="http://schemas.microsoft.com/office/drawing/2014/main" id="{3B97BD29-374B-43DF-A296-4EC52142D9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8539" y="4452480"/>
                  <a:ext cx="985657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7" name="Freeform 203">
                  <a:extLst>
                    <a:ext uri="{FF2B5EF4-FFF2-40B4-BE49-F238E27FC236}">
                      <a16:creationId xmlns:a16="http://schemas.microsoft.com/office/drawing/2014/main" id="{BA054B63-B6E5-48B1-BEAD-AA5F0C5EE9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4196" y="4452480"/>
                  <a:ext cx="985657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8" name="Freeform 203">
                  <a:extLst>
                    <a:ext uri="{FF2B5EF4-FFF2-40B4-BE49-F238E27FC236}">
                      <a16:creationId xmlns:a16="http://schemas.microsoft.com/office/drawing/2014/main" id="{665666EA-D516-4BE6-AEBD-A15239FF67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92422" y="4458991"/>
                  <a:ext cx="1010480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9" name="Freeform 202">
                  <a:extLst>
                    <a:ext uri="{FF2B5EF4-FFF2-40B4-BE49-F238E27FC236}">
                      <a16:creationId xmlns:a16="http://schemas.microsoft.com/office/drawing/2014/main" id="{220A5920-99C0-445B-9EA7-C318635FC6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5829273" y="4318050"/>
                  <a:ext cx="84096" cy="336838"/>
                </a:xfrm>
                <a:custGeom>
                  <a:avLst/>
                  <a:gdLst>
                    <a:gd name="T0" fmla="*/ 2147483646 w 60"/>
                    <a:gd name="T1" fmla="*/ 2147483646 h 306"/>
                    <a:gd name="T2" fmla="*/ 2147483646 w 60"/>
                    <a:gd name="T3" fmla="*/ 2147483646 h 306"/>
                    <a:gd name="T4" fmla="*/ 2147483646 w 60"/>
                    <a:gd name="T5" fmla="*/ 2147483646 h 306"/>
                    <a:gd name="T6" fmla="*/ 2147483646 w 60"/>
                    <a:gd name="T7" fmla="*/ 2147483646 h 306"/>
                    <a:gd name="T8" fmla="*/ 2147483646 w 60"/>
                    <a:gd name="T9" fmla="*/ 2147483646 h 306"/>
                    <a:gd name="T10" fmla="*/ 2147483646 w 60"/>
                    <a:gd name="T11" fmla="*/ 2147483646 h 306"/>
                    <a:gd name="T12" fmla="*/ 2147483646 w 60"/>
                    <a:gd name="T13" fmla="*/ 2147483646 h 306"/>
                    <a:gd name="T14" fmla="*/ 2147483646 w 60"/>
                    <a:gd name="T15" fmla="*/ 2147483646 h 306"/>
                    <a:gd name="T16" fmla="*/ 2147483646 w 60"/>
                    <a:gd name="T17" fmla="*/ 2147483646 h 306"/>
                    <a:gd name="T18" fmla="*/ 2147483646 w 60"/>
                    <a:gd name="T19" fmla="*/ 2147483646 h 306"/>
                    <a:gd name="T20" fmla="*/ 2147483646 w 60"/>
                    <a:gd name="T21" fmla="*/ 2147483646 h 306"/>
                    <a:gd name="T22" fmla="*/ 0 w 60"/>
                    <a:gd name="T23" fmla="*/ 2147483646 h 306"/>
                    <a:gd name="T24" fmla="*/ 0 w 60"/>
                    <a:gd name="T25" fmla="*/ 2147483646 h 306"/>
                    <a:gd name="T26" fmla="*/ 2147483646 w 60"/>
                    <a:gd name="T27" fmla="*/ 2147483646 h 306"/>
                    <a:gd name="T28" fmla="*/ 2147483646 w 60"/>
                    <a:gd name="T29" fmla="*/ 2147483646 h 306"/>
                    <a:gd name="T30" fmla="*/ 2147483646 w 60"/>
                    <a:gd name="T31" fmla="*/ 2147483646 h 306"/>
                    <a:gd name="T32" fmla="*/ 2147483646 w 60"/>
                    <a:gd name="T33" fmla="*/ 2147483646 h 306"/>
                    <a:gd name="T34" fmla="*/ 2147483646 w 60"/>
                    <a:gd name="T35" fmla="*/ 2147483646 h 306"/>
                    <a:gd name="T36" fmla="*/ 2147483646 w 60"/>
                    <a:gd name="T37" fmla="*/ 2147483646 h 306"/>
                    <a:gd name="T38" fmla="*/ 2147483646 w 60"/>
                    <a:gd name="T39" fmla="*/ 2147483646 h 306"/>
                    <a:gd name="T40" fmla="*/ 2147483646 w 60"/>
                    <a:gd name="T41" fmla="*/ 2147483646 h 306"/>
                    <a:gd name="T42" fmla="*/ 2147483646 w 60"/>
                    <a:gd name="T43" fmla="*/ 2147483646 h 306"/>
                    <a:gd name="T44" fmla="*/ 2147483646 w 60"/>
                    <a:gd name="T45" fmla="*/ 2147483646 h 306"/>
                    <a:gd name="T46" fmla="*/ 2147483646 w 60"/>
                    <a:gd name="T47" fmla="*/ 2147483646 h 306"/>
                    <a:gd name="T48" fmla="*/ 2147483646 w 60"/>
                    <a:gd name="T49" fmla="*/ 2147483646 h 306"/>
                    <a:gd name="T50" fmla="*/ 2147483646 w 60"/>
                    <a:gd name="T51" fmla="*/ 2147483646 h 306"/>
                    <a:gd name="T52" fmla="*/ 2147483646 w 60"/>
                    <a:gd name="T53" fmla="*/ 2147483646 h 306"/>
                    <a:gd name="T54" fmla="*/ 0 w 60"/>
                    <a:gd name="T55" fmla="*/ 2147483646 h 306"/>
                    <a:gd name="T56" fmla="*/ 0 w 60"/>
                    <a:gd name="T57" fmla="*/ 2147483646 h 306"/>
                    <a:gd name="T58" fmla="*/ 2147483646 w 60"/>
                    <a:gd name="T59" fmla="*/ 2147483646 h 306"/>
                    <a:gd name="T60" fmla="*/ 2147483646 w 60"/>
                    <a:gd name="T61" fmla="*/ 2147483646 h 306"/>
                    <a:gd name="T62" fmla="*/ 2147483646 w 60"/>
                    <a:gd name="T63" fmla="*/ 2147483646 h 306"/>
                    <a:gd name="T64" fmla="*/ 2147483646 w 60"/>
                    <a:gd name="T65" fmla="*/ 2147483646 h 306"/>
                    <a:gd name="T66" fmla="*/ 2147483646 w 60"/>
                    <a:gd name="T67" fmla="*/ 2147483646 h 306"/>
                    <a:gd name="T68" fmla="*/ 2147483646 w 60"/>
                    <a:gd name="T69" fmla="*/ 2147483646 h 306"/>
                    <a:gd name="T70" fmla="*/ 2147483646 w 60"/>
                    <a:gd name="T71" fmla="*/ 2147483646 h 306"/>
                    <a:gd name="T72" fmla="*/ 2147483646 w 60"/>
                    <a:gd name="T73" fmla="*/ 2147483646 h 306"/>
                    <a:gd name="T74" fmla="*/ 2147483646 w 60"/>
                    <a:gd name="T75" fmla="*/ 2147483646 h 306"/>
                    <a:gd name="T76" fmla="*/ 2147483646 w 60"/>
                    <a:gd name="T77" fmla="*/ 2147483646 h 306"/>
                    <a:gd name="T78" fmla="*/ 2147483646 w 60"/>
                    <a:gd name="T79" fmla="*/ 2147483646 h 306"/>
                    <a:gd name="T80" fmla="*/ 2147483646 w 60"/>
                    <a:gd name="T81" fmla="*/ 2147483646 h 306"/>
                    <a:gd name="T82" fmla="*/ 2147483646 w 60"/>
                    <a:gd name="T83" fmla="*/ 2147483646 h 306"/>
                    <a:gd name="T84" fmla="*/ 2147483646 w 60"/>
                    <a:gd name="T85" fmla="*/ 2147483646 h 306"/>
                    <a:gd name="T86" fmla="*/ 0 w 60"/>
                    <a:gd name="T87" fmla="*/ 2147483646 h 306"/>
                    <a:gd name="T88" fmla="*/ 0 w 60"/>
                    <a:gd name="T89" fmla="*/ 2147483646 h 306"/>
                    <a:gd name="T90" fmla="*/ 2147483646 w 60"/>
                    <a:gd name="T91" fmla="*/ 2147483646 h 306"/>
                    <a:gd name="T92" fmla="*/ 2147483646 w 60"/>
                    <a:gd name="T93" fmla="*/ 2147483646 h 306"/>
                    <a:gd name="T94" fmla="*/ 2147483646 w 60"/>
                    <a:gd name="T95" fmla="*/ 2147483646 h 30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"/>
                    <a:gd name="T145" fmla="*/ 0 h 306"/>
                    <a:gd name="T146" fmla="*/ 60 w 60"/>
                    <a:gd name="T147" fmla="*/ 306 h 30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" h="306">
                      <a:moveTo>
                        <a:pt x="30" y="306"/>
                      </a:moveTo>
                      <a:lnTo>
                        <a:pt x="37" y="302"/>
                      </a:lnTo>
                      <a:lnTo>
                        <a:pt x="43" y="298"/>
                      </a:lnTo>
                      <a:lnTo>
                        <a:pt x="48" y="295"/>
                      </a:lnTo>
                      <a:lnTo>
                        <a:pt x="53" y="292"/>
                      </a:lnTo>
                      <a:lnTo>
                        <a:pt x="56" y="289"/>
                      </a:lnTo>
                      <a:lnTo>
                        <a:pt x="58" y="286"/>
                      </a:lnTo>
                      <a:lnTo>
                        <a:pt x="60" y="283"/>
                      </a:lnTo>
                      <a:lnTo>
                        <a:pt x="60" y="281"/>
                      </a:lnTo>
                      <a:lnTo>
                        <a:pt x="60" y="278"/>
                      </a:lnTo>
                      <a:lnTo>
                        <a:pt x="58" y="275"/>
                      </a:lnTo>
                      <a:lnTo>
                        <a:pt x="56" y="273"/>
                      </a:lnTo>
                      <a:lnTo>
                        <a:pt x="53" y="270"/>
                      </a:lnTo>
                      <a:lnTo>
                        <a:pt x="48" y="267"/>
                      </a:lnTo>
                      <a:lnTo>
                        <a:pt x="43" y="263"/>
                      </a:lnTo>
                      <a:lnTo>
                        <a:pt x="37" y="259"/>
                      </a:lnTo>
                      <a:lnTo>
                        <a:pt x="30" y="255"/>
                      </a:lnTo>
                      <a:lnTo>
                        <a:pt x="23" y="251"/>
                      </a:lnTo>
                      <a:lnTo>
                        <a:pt x="17" y="247"/>
                      </a:lnTo>
                      <a:lnTo>
                        <a:pt x="12" y="244"/>
                      </a:lnTo>
                      <a:lnTo>
                        <a:pt x="8" y="241"/>
                      </a:lnTo>
                      <a:lnTo>
                        <a:pt x="4" y="238"/>
                      </a:lnTo>
                      <a:lnTo>
                        <a:pt x="2" y="235"/>
                      </a:lnTo>
                      <a:lnTo>
                        <a:pt x="0" y="232"/>
                      </a:lnTo>
                      <a:lnTo>
                        <a:pt x="0" y="230"/>
                      </a:lnTo>
                      <a:lnTo>
                        <a:pt x="0" y="227"/>
                      </a:lnTo>
                      <a:lnTo>
                        <a:pt x="2" y="224"/>
                      </a:lnTo>
                      <a:lnTo>
                        <a:pt x="4" y="222"/>
                      </a:lnTo>
                      <a:lnTo>
                        <a:pt x="8" y="219"/>
                      </a:lnTo>
                      <a:lnTo>
                        <a:pt x="12" y="215"/>
                      </a:lnTo>
                      <a:lnTo>
                        <a:pt x="17" y="212"/>
                      </a:lnTo>
                      <a:lnTo>
                        <a:pt x="23" y="208"/>
                      </a:lnTo>
                      <a:lnTo>
                        <a:pt x="30" y="204"/>
                      </a:lnTo>
                      <a:lnTo>
                        <a:pt x="37" y="200"/>
                      </a:lnTo>
                      <a:lnTo>
                        <a:pt x="43" y="196"/>
                      </a:lnTo>
                      <a:lnTo>
                        <a:pt x="48" y="193"/>
                      </a:lnTo>
                      <a:lnTo>
                        <a:pt x="53" y="190"/>
                      </a:lnTo>
                      <a:lnTo>
                        <a:pt x="56" y="187"/>
                      </a:lnTo>
                      <a:lnTo>
                        <a:pt x="58" y="184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76"/>
                      </a:lnTo>
                      <a:lnTo>
                        <a:pt x="58" y="173"/>
                      </a:lnTo>
                      <a:lnTo>
                        <a:pt x="56" y="170"/>
                      </a:lnTo>
                      <a:lnTo>
                        <a:pt x="53" y="167"/>
                      </a:lnTo>
                      <a:lnTo>
                        <a:pt x="48" y="164"/>
                      </a:lnTo>
                      <a:lnTo>
                        <a:pt x="43" y="161"/>
                      </a:lnTo>
                      <a:lnTo>
                        <a:pt x="37" y="157"/>
                      </a:lnTo>
                      <a:lnTo>
                        <a:pt x="30" y="153"/>
                      </a:lnTo>
                      <a:lnTo>
                        <a:pt x="23" y="149"/>
                      </a:lnTo>
                      <a:lnTo>
                        <a:pt x="17" y="145"/>
                      </a:lnTo>
                      <a:lnTo>
                        <a:pt x="12" y="142"/>
                      </a:lnTo>
                      <a:lnTo>
                        <a:pt x="8" y="139"/>
                      </a:lnTo>
                      <a:lnTo>
                        <a:pt x="4" y="136"/>
                      </a:lnTo>
                      <a:lnTo>
                        <a:pt x="2" y="133"/>
                      </a:lnTo>
                      <a:lnTo>
                        <a:pt x="0" y="130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2" y="122"/>
                      </a:lnTo>
                      <a:lnTo>
                        <a:pt x="4" y="119"/>
                      </a:lnTo>
                      <a:lnTo>
                        <a:pt x="8" y="116"/>
                      </a:lnTo>
                      <a:lnTo>
                        <a:pt x="12" y="113"/>
                      </a:lnTo>
                      <a:lnTo>
                        <a:pt x="17" y="110"/>
                      </a:lnTo>
                      <a:lnTo>
                        <a:pt x="23" y="106"/>
                      </a:lnTo>
                      <a:lnTo>
                        <a:pt x="30" y="102"/>
                      </a:lnTo>
                      <a:lnTo>
                        <a:pt x="37" y="98"/>
                      </a:lnTo>
                      <a:lnTo>
                        <a:pt x="43" y="94"/>
                      </a:lnTo>
                      <a:lnTo>
                        <a:pt x="48" y="91"/>
                      </a:lnTo>
                      <a:lnTo>
                        <a:pt x="53" y="87"/>
                      </a:lnTo>
                      <a:lnTo>
                        <a:pt x="56" y="84"/>
                      </a:lnTo>
                      <a:lnTo>
                        <a:pt x="58" y="82"/>
                      </a:lnTo>
                      <a:lnTo>
                        <a:pt x="60" y="79"/>
                      </a:lnTo>
                      <a:lnTo>
                        <a:pt x="60" y="76"/>
                      </a:lnTo>
                      <a:lnTo>
                        <a:pt x="60" y="74"/>
                      </a:lnTo>
                      <a:lnTo>
                        <a:pt x="58" y="71"/>
                      </a:lnTo>
                      <a:lnTo>
                        <a:pt x="56" y="68"/>
                      </a:lnTo>
                      <a:lnTo>
                        <a:pt x="53" y="65"/>
                      </a:lnTo>
                      <a:lnTo>
                        <a:pt x="48" y="62"/>
                      </a:lnTo>
                      <a:lnTo>
                        <a:pt x="43" y="59"/>
                      </a:lnTo>
                      <a:lnTo>
                        <a:pt x="37" y="55"/>
                      </a:lnTo>
                      <a:lnTo>
                        <a:pt x="30" y="51"/>
                      </a:lnTo>
                      <a:lnTo>
                        <a:pt x="23" y="47"/>
                      </a:lnTo>
                      <a:lnTo>
                        <a:pt x="17" y="43"/>
                      </a:lnTo>
                      <a:lnTo>
                        <a:pt x="12" y="39"/>
                      </a:lnTo>
                      <a:lnTo>
                        <a:pt x="8" y="36"/>
                      </a:lnTo>
                      <a:lnTo>
                        <a:pt x="4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2" y="20"/>
                      </a:lnTo>
                      <a:lnTo>
                        <a:pt x="4" y="17"/>
                      </a:lnTo>
                      <a:lnTo>
                        <a:pt x="8" y="14"/>
                      </a:lnTo>
                      <a:lnTo>
                        <a:pt x="12" y="11"/>
                      </a:lnTo>
                      <a:lnTo>
                        <a:pt x="17" y="8"/>
                      </a:lnTo>
                      <a:lnTo>
                        <a:pt x="23" y="4"/>
                      </a:lnTo>
                      <a:lnTo>
                        <a:pt x="3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14" name="Freeform 202">
                <a:extLst>
                  <a:ext uri="{FF2B5EF4-FFF2-40B4-BE49-F238E27FC236}">
                    <a16:creationId xmlns:a16="http://schemas.microsoft.com/office/drawing/2014/main" id="{4C8CC19C-6A13-43EE-8443-098806B1F5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3778" y="4348009"/>
                <a:ext cx="50211" cy="308340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11" name="Freeform 202">
              <a:extLst>
                <a:ext uri="{FF2B5EF4-FFF2-40B4-BE49-F238E27FC236}">
                  <a16:creationId xmlns:a16="http://schemas.microsoft.com/office/drawing/2014/main" id="{A5A1C33D-FA5A-4FC8-A49C-30C5EB2AC6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7593" y="4623594"/>
              <a:ext cx="76403" cy="452806"/>
            </a:xfrm>
            <a:custGeom>
              <a:avLst/>
              <a:gdLst>
                <a:gd name="T0" fmla="*/ 2147483646 w 60"/>
                <a:gd name="T1" fmla="*/ 2147483646 h 306"/>
                <a:gd name="T2" fmla="*/ 2147483646 w 60"/>
                <a:gd name="T3" fmla="*/ 2147483646 h 306"/>
                <a:gd name="T4" fmla="*/ 2147483646 w 60"/>
                <a:gd name="T5" fmla="*/ 2147483646 h 306"/>
                <a:gd name="T6" fmla="*/ 2147483646 w 60"/>
                <a:gd name="T7" fmla="*/ 2147483646 h 306"/>
                <a:gd name="T8" fmla="*/ 2147483646 w 60"/>
                <a:gd name="T9" fmla="*/ 2147483646 h 306"/>
                <a:gd name="T10" fmla="*/ 2147483646 w 60"/>
                <a:gd name="T11" fmla="*/ 2147483646 h 306"/>
                <a:gd name="T12" fmla="*/ 2147483646 w 60"/>
                <a:gd name="T13" fmla="*/ 2147483646 h 306"/>
                <a:gd name="T14" fmla="*/ 2147483646 w 60"/>
                <a:gd name="T15" fmla="*/ 2147483646 h 306"/>
                <a:gd name="T16" fmla="*/ 2147483646 w 60"/>
                <a:gd name="T17" fmla="*/ 2147483646 h 306"/>
                <a:gd name="T18" fmla="*/ 2147483646 w 60"/>
                <a:gd name="T19" fmla="*/ 2147483646 h 306"/>
                <a:gd name="T20" fmla="*/ 2147483646 w 60"/>
                <a:gd name="T21" fmla="*/ 2147483646 h 306"/>
                <a:gd name="T22" fmla="*/ 0 w 60"/>
                <a:gd name="T23" fmla="*/ 2147483646 h 306"/>
                <a:gd name="T24" fmla="*/ 0 w 60"/>
                <a:gd name="T25" fmla="*/ 2147483646 h 306"/>
                <a:gd name="T26" fmla="*/ 2147483646 w 60"/>
                <a:gd name="T27" fmla="*/ 2147483646 h 306"/>
                <a:gd name="T28" fmla="*/ 2147483646 w 60"/>
                <a:gd name="T29" fmla="*/ 2147483646 h 306"/>
                <a:gd name="T30" fmla="*/ 2147483646 w 60"/>
                <a:gd name="T31" fmla="*/ 2147483646 h 306"/>
                <a:gd name="T32" fmla="*/ 2147483646 w 60"/>
                <a:gd name="T33" fmla="*/ 2147483646 h 306"/>
                <a:gd name="T34" fmla="*/ 2147483646 w 60"/>
                <a:gd name="T35" fmla="*/ 2147483646 h 306"/>
                <a:gd name="T36" fmla="*/ 2147483646 w 60"/>
                <a:gd name="T37" fmla="*/ 2147483646 h 306"/>
                <a:gd name="T38" fmla="*/ 2147483646 w 60"/>
                <a:gd name="T39" fmla="*/ 2147483646 h 306"/>
                <a:gd name="T40" fmla="*/ 2147483646 w 60"/>
                <a:gd name="T41" fmla="*/ 2147483646 h 306"/>
                <a:gd name="T42" fmla="*/ 2147483646 w 60"/>
                <a:gd name="T43" fmla="*/ 2147483646 h 306"/>
                <a:gd name="T44" fmla="*/ 2147483646 w 60"/>
                <a:gd name="T45" fmla="*/ 2147483646 h 306"/>
                <a:gd name="T46" fmla="*/ 2147483646 w 60"/>
                <a:gd name="T47" fmla="*/ 2147483646 h 306"/>
                <a:gd name="T48" fmla="*/ 2147483646 w 60"/>
                <a:gd name="T49" fmla="*/ 2147483646 h 306"/>
                <a:gd name="T50" fmla="*/ 2147483646 w 60"/>
                <a:gd name="T51" fmla="*/ 2147483646 h 306"/>
                <a:gd name="T52" fmla="*/ 2147483646 w 60"/>
                <a:gd name="T53" fmla="*/ 2147483646 h 306"/>
                <a:gd name="T54" fmla="*/ 0 w 60"/>
                <a:gd name="T55" fmla="*/ 2147483646 h 306"/>
                <a:gd name="T56" fmla="*/ 0 w 60"/>
                <a:gd name="T57" fmla="*/ 2147483646 h 306"/>
                <a:gd name="T58" fmla="*/ 2147483646 w 60"/>
                <a:gd name="T59" fmla="*/ 2147483646 h 306"/>
                <a:gd name="T60" fmla="*/ 2147483646 w 60"/>
                <a:gd name="T61" fmla="*/ 2147483646 h 306"/>
                <a:gd name="T62" fmla="*/ 2147483646 w 60"/>
                <a:gd name="T63" fmla="*/ 2147483646 h 306"/>
                <a:gd name="T64" fmla="*/ 2147483646 w 60"/>
                <a:gd name="T65" fmla="*/ 2147483646 h 306"/>
                <a:gd name="T66" fmla="*/ 2147483646 w 60"/>
                <a:gd name="T67" fmla="*/ 2147483646 h 306"/>
                <a:gd name="T68" fmla="*/ 2147483646 w 60"/>
                <a:gd name="T69" fmla="*/ 2147483646 h 306"/>
                <a:gd name="T70" fmla="*/ 2147483646 w 60"/>
                <a:gd name="T71" fmla="*/ 2147483646 h 306"/>
                <a:gd name="T72" fmla="*/ 2147483646 w 60"/>
                <a:gd name="T73" fmla="*/ 2147483646 h 306"/>
                <a:gd name="T74" fmla="*/ 2147483646 w 60"/>
                <a:gd name="T75" fmla="*/ 2147483646 h 306"/>
                <a:gd name="T76" fmla="*/ 2147483646 w 60"/>
                <a:gd name="T77" fmla="*/ 2147483646 h 306"/>
                <a:gd name="T78" fmla="*/ 2147483646 w 60"/>
                <a:gd name="T79" fmla="*/ 2147483646 h 306"/>
                <a:gd name="T80" fmla="*/ 2147483646 w 60"/>
                <a:gd name="T81" fmla="*/ 2147483646 h 306"/>
                <a:gd name="T82" fmla="*/ 2147483646 w 60"/>
                <a:gd name="T83" fmla="*/ 2147483646 h 306"/>
                <a:gd name="T84" fmla="*/ 2147483646 w 60"/>
                <a:gd name="T85" fmla="*/ 2147483646 h 306"/>
                <a:gd name="T86" fmla="*/ 0 w 60"/>
                <a:gd name="T87" fmla="*/ 2147483646 h 306"/>
                <a:gd name="T88" fmla="*/ 0 w 60"/>
                <a:gd name="T89" fmla="*/ 2147483646 h 306"/>
                <a:gd name="T90" fmla="*/ 2147483646 w 60"/>
                <a:gd name="T91" fmla="*/ 2147483646 h 306"/>
                <a:gd name="T92" fmla="*/ 2147483646 w 60"/>
                <a:gd name="T93" fmla="*/ 2147483646 h 306"/>
                <a:gd name="T94" fmla="*/ 2147483646 w 60"/>
                <a:gd name="T95" fmla="*/ 2147483646 h 3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0"/>
                <a:gd name="T145" fmla="*/ 0 h 306"/>
                <a:gd name="T146" fmla="*/ 60 w 60"/>
                <a:gd name="T147" fmla="*/ 306 h 3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0" h="306">
                  <a:moveTo>
                    <a:pt x="30" y="306"/>
                  </a:moveTo>
                  <a:lnTo>
                    <a:pt x="37" y="302"/>
                  </a:lnTo>
                  <a:lnTo>
                    <a:pt x="43" y="298"/>
                  </a:lnTo>
                  <a:lnTo>
                    <a:pt x="48" y="295"/>
                  </a:lnTo>
                  <a:lnTo>
                    <a:pt x="53" y="292"/>
                  </a:lnTo>
                  <a:lnTo>
                    <a:pt x="56" y="289"/>
                  </a:lnTo>
                  <a:lnTo>
                    <a:pt x="58" y="286"/>
                  </a:lnTo>
                  <a:lnTo>
                    <a:pt x="60" y="283"/>
                  </a:lnTo>
                  <a:lnTo>
                    <a:pt x="60" y="281"/>
                  </a:lnTo>
                  <a:lnTo>
                    <a:pt x="60" y="278"/>
                  </a:lnTo>
                  <a:lnTo>
                    <a:pt x="58" y="275"/>
                  </a:lnTo>
                  <a:lnTo>
                    <a:pt x="56" y="273"/>
                  </a:lnTo>
                  <a:lnTo>
                    <a:pt x="53" y="270"/>
                  </a:lnTo>
                  <a:lnTo>
                    <a:pt x="48" y="267"/>
                  </a:lnTo>
                  <a:lnTo>
                    <a:pt x="43" y="263"/>
                  </a:lnTo>
                  <a:lnTo>
                    <a:pt x="37" y="259"/>
                  </a:lnTo>
                  <a:lnTo>
                    <a:pt x="30" y="255"/>
                  </a:lnTo>
                  <a:lnTo>
                    <a:pt x="23" y="251"/>
                  </a:lnTo>
                  <a:lnTo>
                    <a:pt x="17" y="247"/>
                  </a:lnTo>
                  <a:lnTo>
                    <a:pt x="12" y="244"/>
                  </a:lnTo>
                  <a:lnTo>
                    <a:pt x="8" y="241"/>
                  </a:lnTo>
                  <a:lnTo>
                    <a:pt x="4" y="238"/>
                  </a:lnTo>
                  <a:lnTo>
                    <a:pt x="2" y="235"/>
                  </a:lnTo>
                  <a:lnTo>
                    <a:pt x="0" y="232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2" y="224"/>
                  </a:lnTo>
                  <a:lnTo>
                    <a:pt x="4" y="222"/>
                  </a:lnTo>
                  <a:lnTo>
                    <a:pt x="8" y="219"/>
                  </a:lnTo>
                  <a:lnTo>
                    <a:pt x="12" y="215"/>
                  </a:lnTo>
                  <a:lnTo>
                    <a:pt x="17" y="212"/>
                  </a:lnTo>
                  <a:lnTo>
                    <a:pt x="23" y="208"/>
                  </a:lnTo>
                  <a:lnTo>
                    <a:pt x="30" y="204"/>
                  </a:lnTo>
                  <a:lnTo>
                    <a:pt x="37" y="200"/>
                  </a:lnTo>
                  <a:lnTo>
                    <a:pt x="43" y="196"/>
                  </a:lnTo>
                  <a:lnTo>
                    <a:pt x="48" y="193"/>
                  </a:lnTo>
                  <a:lnTo>
                    <a:pt x="53" y="190"/>
                  </a:lnTo>
                  <a:lnTo>
                    <a:pt x="56" y="187"/>
                  </a:lnTo>
                  <a:lnTo>
                    <a:pt x="58" y="184"/>
                  </a:lnTo>
                  <a:lnTo>
                    <a:pt x="60" y="181"/>
                  </a:lnTo>
                  <a:lnTo>
                    <a:pt x="60" y="179"/>
                  </a:lnTo>
                  <a:lnTo>
                    <a:pt x="60" y="176"/>
                  </a:lnTo>
                  <a:lnTo>
                    <a:pt x="58" y="173"/>
                  </a:lnTo>
                  <a:lnTo>
                    <a:pt x="56" y="170"/>
                  </a:lnTo>
                  <a:lnTo>
                    <a:pt x="53" y="167"/>
                  </a:lnTo>
                  <a:lnTo>
                    <a:pt x="48" y="164"/>
                  </a:lnTo>
                  <a:lnTo>
                    <a:pt x="43" y="161"/>
                  </a:lnTo>
                  <a:lnTo>
                    <a:pt x="37" y="157"/>
                  </a:lnTo>
                  <a:lnTo>
                    <a:pt x="30" y="153"/>
                  </a:lnTo>
                  <a:lnTo>
                    <a:pt x="23" y="149"/>
                  </a:lnTo>
                  <a:lnTo>
                    <a:pt x="17" y="145"/>
                  </a:lnTo>
                  <a:lnTo>
                    <a:pt x="12" y="142"/>
                  </a:lnTo>
                  <a:lnTo>
                    <a:pt x="8" y="139"/>
                  </a:lnTo>
                  <a:lnTo>
                    <a:pt x="4" y="136"/>
                  </a:lnTo>
                  <a:lnTo>
                    <a:pt x="2" y="133"/>
                  </a:lnTo>
                  <a:lnTo>
                    <a:pt x="0" y="130"/>
                  </a:lnTo>
                  <a:lnTo>
                    <a:pt x="0" y="127"/>
                  </a:lnTo>
                  <a:lnTo>
                    <a:pt x="0" y="125"/>
                  </a:lnTo>
                  <a:lnTo>
                    <a:pt x="2" y="122"/>
                  </a:lnTo>
                  <a:lnTo>
                    <a:pt x="4" y="119"/>
                  </a:lnTo>
                  <a:lnTo>
                    <a:pt x="8" y="116"/>
                  </a:lnTo>
                  <a:lnTo>
                    <a:pt x="12" y="113"/>
                  </a:lnTo>
                  <a:lnTo>
                    <a:pt x="17" y="110"/>
                  </a:lnTo>
                  <a:lnTo>
                    <a:pt x="23" y="106"/>
                  </a:lnTo>
                  <a:lnTo>
                    <a:pt x="30" y="102"/>
                  </a:lnTo>
                  <a:lnTo>
                    <a:pt x="37" y="98"/>
                  </a:lnTo>
                  <a:lnTo>
                    <a:pt x="43" y="94"/>
                  </a:lnTo>
                  <a:lnTo>
                    <a:pt x="48" y="91"/>
                  </a:lnTo>
                  <a:lnTo>
                    <a:pt x="53" y="87"/>
                  </a:lnTo>
                  <a:lnTo>
                    <a:pt x="56" y="84"/>
                  </a:lnTo>
                  <a:lnTo>
                    <a:pt x="58" y="82"/>
                  </a:lnTo>
                  <a:lnTo>
                    <a:pt x="60" y="79"/>
                  </a:lnTo>
                  <a:lnTo>
                    <a:pt x="60" y="76"/>
                  </a:lnTo>
                  <a:lnTo>
                    <a:pt x="60" y="74"/>
                  </a:lnTo>
                  <a:lnTo>
                    <a:pt x="58" y="71"/>
                  </a:lnTo>
                  <a:lnTo>
                    <a:pt x="56" y="68"/>
                  </a:lnTo>
                  <a:lnTo>
                    <a:pt x="53" y="65"/>
                  </a:lnTo>
                  <a:lnTo>
                    <a:pt x="48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1"/>
                  </a:lnTo>
                  <a:lnTo>
                    <a:pt x="23" y="47"/>
                  </a:lnTo>
                  <a:lnTo>
                    <a:pt x="17" y="43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8" y="14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3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B00CEA7-D5CD-4679-94B6-79CD942D4BB4}"/>
              </a:ext>
            </a:extLst>
          </p:cNvPr>
          <p:cNvSpPr txBox="1"/>
          <p:nvPr/>
        </p:nvSpPr>
        <p:spPr>
          <a:xfrm>
            <a:off x="5392283" y="250640"/>
            <a:ext cx="4504418" cy="370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external heat input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7C2866B-0F7B-4455-AEF6-5DE3E4696489}"/>
              </a:ext>
            </a:extLst>
          </p:cNvPr>
          <p:cNvSpPr txBox="1"/>
          <p:nvPr/>
        </p:nvSpPr>
        <p:spPr>
          <a:xfrm>
            <a:off x="780210" y="6344043"/>
            <a:ext cx="7511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Warm/cool each stream to 0C water, then warm up to final temperature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indefinite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1" dur="indefinite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indefinite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0" dur="indefinite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3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6" dur="indefinite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indefinite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9" dur="indefinite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indefinite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2" dur="indefinite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indefinite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5" dur="indefinite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8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1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mph" presetSubtype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3" dur="indefinite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4" dur="indefinite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7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indefinite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0" dur="indefinite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indefinite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3" dur="indefinite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6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indefinite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9" dur="indefinite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2" dur="indefinite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indefinite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5" dur="indefinite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indefinite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8" dur="indefinite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indefinite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1" dur="indefinite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0" grpId="0" animBg="1"/>
      <p:bldP spid="100" grpId="1" animBg="1"/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  <p:bldP spid="31" grpId="0" animBg="1"/>
      <p:bldP spid="31" grpId="1" animBg="1"/>
      <p:bldP spid="67" grpId="0" animBg="1"/>
      <p:bldP spid="67" grpId="1" animBg="1"/>
      <p:bldP spid="69" grpId="0" animBg="1"/>
      <p:bldP spid="11291" grpId="0"/>
      <p:bldP spid="11291" grpId="1"/>
      <p:bldP spid="11292" grpId="0"/>
      <p:bldP spid="11292" grpId="1"/>
      <p:bldP spid="11293" grpId="0"/>
      <p:bldP spid="11293" grpId="1"/>
      <p:bldP spid="124" grpId="0"/>
      <p:bldP spid="125" grpId="0"/>
      <p:bldP spid="126" grpId="0"/>
      <p:bldP spid="127" grpId="0"/>
      <p:bldP spid="122" grpId="0" animBg="1"/>
      <p:bldP spid="122" grpId="1" animBg="1"/>
      <p:bldP spid="81" grpId="0" animBg="1"/>
      <p:bldP spid="81" grpId="1" animBg="1"/>
      <p:bldP spid="83" grpId="0" animBg="1"/>
      <p:bldP spid="83" grpId="1" animBg="1"/>
      <p:bldP spid="172" grpId="0" animBg="1"/>
      <p:bldP spid="173" grpId="0" animBg="1"/>
      <p:bldP spid="173" grpId="1" animBg="1"/>
      <p:bldP spid="176" grpId="0" animBg="1"/>
      <p:bldP spid="176" grpId="1" animBg="1"/>
      <p:bldP spid="3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6E51B-2D5C-4CFD-81EC-5D47FB652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0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Warmer + Melter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1D69BD6-FA43-4E20-83FD-E427866B730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" y="2441575"/>
            <a:ext cx="9144000" cy="4291688"/>
          </a:xfrm>
          <a:prstGeom prst="rect">
            <a:avLst/>
          </a:prstGeom>
          <a:blipFill>
            <a:blip r:embed="rId3"/>
            <a:stretch>
              <a:fillRect t="-2273" b="-3835"/>
            </a:stretch>
          </a:blipFill>
          <a:ln>
            <a:noFill/>
          </a:ln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2BBC84FB-41CD-4FA5-97CE-784023A250AE}"/>
              </a:ext>
            </a:extLst>
          </p:cNvPr>
          <p:cNvSpPr/>
          <p:nvPr/>
        </p:nvSpPr>
        <p:spPr>
          <a:xfrm>
            <a:off x="2051050" y="6094413"/>
            <a:ext cx="5040313" cy="625475"/>
          </a:xfrm>
          <a:prstGeom prst="roundRect">
            <a:avLst/>
          </a:prstGeom>
          <a:noFill/>
          <a:ln w="38100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A482964-115F-4AF2-BE96-7307E00F5F53}"/>
              </a:ext>
            </a:extLst>
          </p:cNvPr>
          <p:cNvCxnSpPr/>
          <p:nvPr/>
        </p:nvCxnSpPr>
        <p:spPr bwMode="auto">
          <a:xfrm>
            <a:off x="1885950" y="1919288"/>
            <a:ext cx="1828800" cy="0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5B8F310A-3BAA-4F68-BD91-B5573F3BF600}"/>
              </a:ext>
            </a:extLst>
          </p:cNvPr>
          <p:cNvSpPr/>
          <p:nvPr/>
        </p:nvSpPr>
        <p:spPr bwMode="auto">
          <a:xfrm>
            <a:off x="2547938" y="1706563"/>
            <a:ext cx="398462" cy="398462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295" name="TextBox 16">
            <a:extLst>
              <a:ext uri="{FF2B5EF4-FFF2-40B4-BE49-F238E27FC236}">
                <a16:creationId xmlns:a16="http://schemas.microsoft.com/office/drawing/2014/main" id="{4341695A-BCC0-4AE7-B14C-5C40377A5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1060450"/>
            <a:ext cx="163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Ice at -12°C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4.0 kg/min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1EC5234-0DD0-4C47-9E6C-0423675A80ED}"/>
              </a:ext>
            </a:extLst>
          </p:cNvPr>
          <p:cNvSpPr/>
          <p:nvPr/>
        </p:nvSpPr>
        <p:spPr bwMode="auto">
          <a:xfrm>
            <a:off x="3714750" y="1528763"/>
            <a:ext cx="1427163" cy="782637"/>
          </a:xfrm>
          <a:prstGeom prst="rect">
            <a:avLst/>
          </a:prstGeom>
          <a:noFill/>
          <a:ln w="38100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Warmer</a:t>
            </a:r>
          </a:p>
        </p:txBody>
      </p:sp>
      <p:grpSp>
        <p:nvGrpSpPr>
          <p:cNvPr id="12297" name="Group 71">
            <a:extLst>
              <a:ext uri="{FF2B5EF4-FFF2-40B4-BE49-F238E27FC236}">
                <a16:creationId xmlns:a16="http://schemas.microsoft.com/office/drawing/2014/main" id="{EC069248-62EF-4837-A30B-C925469429A1}"/>
              </a:ext>
            </a:extLst>
          </p:cNvPr>
          <p:cNvGrpSpPr>
            <a:grpSpLocks/>
          </p:cNvGrpSpPr>
          <p:nvPr/>
        </p:nvGrpSpPr>
        <p:grpSpPr bwMode="auto">
          <a:xfrm>
            <a:off x="6921500" y="1697038"/>
            <a:ext cx="1411288" cy="398462"/>
            <a:chOff x="3563277" y="2411548"/>
            <a:chExt cx="1269961" cy="399427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AC30B1CE-7776-4605-AB56-BCF4BF157DD0}"/>
                </a:ext>
              </a:extLst>
            </p:cNvPr>
            <p:cNvCxnSpPr/>
            <p:nvPr/>
          </p:nvCxnSpPr>
          <p:spPr>
            <a:xfrm>
              <a:off x="3563277" y="2621605"/>
              <a:ext cx="1269961" cy="1591"/>
            </a:xfrm>
            <a:prstGeom prst="straightConnector1">
              <a:avLst/>
            </a:prstGeom>
            <a:ln w="28575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4542A27-578C-40B0-9B59-6066AD2925FC}"/>
                </a:ext>
              </a:extLst>
            </p:cNvPr>
            <p:cNvSpPr/>
            <p:nvPr/>
          </p:nvSpPr>
          <p:spPr bwMode="auto">
            <a:xfrm>
              <a:off x="4001835" y="2411548"/>
              <a:ext cx="392844" cy="399427"/>
            </a:xfrm>
            <a:prstGeom prst="ellipse">
              <a:avLst/>
            </a:prstGeom>
            <a:solidFill>
              <a:srgbClr val="FFFFFF"/>
            </a:solidFill>
            <a:ln w="28575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2a</a:t>
              </a:r>
            </a:p>
          </p:txBody>
        </p:sp>
      </p:grpSp>
      <p:sp>
        <p:nvSpPr>
          <p:cNvPr id="12298" name="TextBox 30">
            <a:extLst>
              <a:ext uri="{FF2B5EF4-FFF2-40B4-BE49-F238E27FC236}">
                <a16:creationId xmlns:a16="http://schemas.microsoft.com/office/drawing/2014/main" id="{619388E0-5B93-4C8C-AB95-6DFE18C28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550" y="566738"/>
            <a:ext cx="1489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altLang="en-US" sz="2000" b="1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warmer+melter</a:t>
            </a:r>
            <a:endParaRPr lang="en-US" altLang="en-US" sz="20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D8FFDAE-9DC3-4011-BC64-FC67E1155B11}"/>
              </a:ext>
            </a:extLst>
          </p:cNvPr>
          <p:cNvSpPr/>
          <p:nvPr/>
        </p:nvSpPr>
        <p:spPr bwMode="auto">
          <a:xfrm>
            <a:off x="5462588" y="1531938"/>
            <a:ext cx="1427162" cy="782637"/>
          </a:xfrm>
          <a:prstGeom prst="rect">
            <a:avLst/>
          </a:prstGeom>
          <a:noFill/>
          <a:ln w="38100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Melter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9F35F70-A4BF-4A0B-9C27-27F2F2A6C6EF}"/>
              </a:ext>
            </a:extLst>
          </p:cNvPr>
          <p:cNvCxnSpPr>
            <a:cxnSpLocks/>
            <a:endCxn id="32" idx="1"/>
          </p:cNvCxnSpPr>
          <p:nvPr/>
        </p:nvCxnSpPr>
        <p:spPr bwMode="auto">
          <a:xfrm flipV="1">
            <a:off x="5141913" y="1922463"/>
            <a:ext cx="320675" cy="15875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96FD2DEB-6195-40C8-BB89-533B10C97216}"/>
              </a:ext>
            </a:extLst>
          </p:cNvPr>
          <p:cNvSpPr/>
          <p:nvPr/>
        </p:nvSpPr>
        <p:spPr>
          <a:xfrm>
            <a:off x="3465513" y="1368425"/>
            <a:ext cx="3509962" cy="1073150"/>
          </a:xfrm>
          <a:prstGeom prst="rect">
            <a:avLst/>
          </a:prstGeom>
          <a:noFill/>
          <a:ln w="57150" cmpd="sng">
            <a:solidFill>
              <a:schemeClr val="accent5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2302" name="Group 41">
            <a:extLst>
              <a:ext uri="{FF2B5EF4-FFF2-40B4-BE49-F238E27FC236}">
                <a16:creationId xmlns:a16="http://schemas.microsoft.com/office/drawing/2014/main" id="{EF1996EB-9916-42E8-8CDA-DDFCFDBFF361}"/>
              </a:ext>
            </a:extLst>
          </p:cNvPr>
          <p:cNvGrpSpPr>
            <a:grpSpLocks/>
          </p:cNvGrpSpPr>
          <p:nvPr/>
        </p:nvGrpSpPr>
        <p:grpSpPr bwMode="auto">
          <a:xfrm>
            <a:off x="4141788" y="1028700"/>
            <a:ext cx="3748087" cy="476250"/>
            <a:chOff x="2564002" y="2809339"/>
            <a:chExt cx="3662230" cy="477560"/>
          </a:xfrm>
        </p:grpSpPr>
        <p:grpSp>
          <p:nvGrpSpPr>
            <p:cNvPr id="12303" name="Group 42">
              <a:extLst>
                <a:ext uri="{FF2B5EF4-FFF2-40B4-BE49-F238E27FC236}">
                  <a16:creationId xmlns:a16="http://schemas.microsoft.com/office/drawing/2014/main" id="{A7E38E2E-9812-4691-92DE-35879DA03B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4823" y="2809339"/>
              <a:ext cx="3621409" cy="474516"/>
              <a:chOff x="2604823" y="2809339"/>
              <a:chExt cx="3621409" cy="474516"/>
            </a:xfrm>
          </p:grpSpPr>
          <p:grpSp>
            <p:nvGrpSpPr>
              <p:cNvPr id="12306" name="Group 45">
                <a:extLst>
                  <a:ext uri="{FF2B5EF4-FFF2-40B4-BE49-F238E27FC236}">
                    <a16:creationId xmlns:a16="http://schemas.microsoft.com/office/drawing/2014/main" id="{EB25D80C-84BE-40DC-8009-91F2E872B8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04823" y="2809339"/>
                <a:ext cx="3621409" cy="474516"/>
                <a:chOff x="2684463" y="4444421"/>
                <a:chExt cx="3355277" cy="276804"/>
              </a:xfrm>
            </p:grpSpPr>
            <p:sp>
              <p:nvSpPr>
                <p:cNvPr id="12308" name="Freeform 202">
                  <a:extLst>
                    <a:ext uri="{FF2B5EF4-FFF2-40B4-BE49-F238E27FC236}">
                      <a16:creationId xmlns:a16="http://schemas.microsoft.com/office/drawing/2014/main" id="{8C77C9CB-0A1E-4B78-AC21-BFA837C02A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4463" y="4503167"/>
                  <a:ext cx="65877" cy="218058"/>
                </a:xfrm>
                <a:custGeom>
                  <a:avLst/>
                  <a:gdLst>
                    <a:gd name="T0" fmla="*/ 2147483646 w 60"/>
                    <a:gd name="T1" fmla="*/ 2147483646 h 306"/>
                    <a:gd name="T2" fmla="*/ 2147483646 w 60"/>
                    <a:gd name="T3" fmla="*/ 2147483646 h 306"/>
                    <a:gd name="T4" fmla="*/ 2147483646 w 60"/>
                    <a:gd name="T5" fmla="*/ 2147483646 h 306"/>
                    <a:gd name="T6" fmla="*/ 2147483646 w 60"/>
                    <a:gd name="T7" fmla="*/ 2147483646 h 306"/>
                    <a:gd name="T8" fmla="*/ 2147483646 w 60"/>
                    <a:gd name="T9" fmla="*/ 2147483646 h 306"/>
                    <a:gd name="T10" fmla="*/ 2147483646 w 60"/>
                    <a:gd name="T11" fmla="*/ 2147483646 h 306"/>
                    <a:gd name="T12" fmla="*/ 2147483646 w 60"/>
                    <a:gd name="T13" fmla="*/ 2147483646 h 306"/>
                    <a:gd name="T14" fmla="*/ 2147483646 w 60"/>
                    <a:gd name="T15" fmla="*/ 2147483646 h 306"/>
                    <a:gd name="T16" fmla="*/ 2147483646 w 60"/>
                    <a:gd name="T17" fmla="*/ 2147483646 h 306"/>
                    <a:gd name="T18" fmla="*/ 2147483646 w 60"/>
                    <a:gd name="T19" fmla="*/ 2147483646 h 306"/>
                    <a:gd name="T20" fmla="*/ 2147483646 w 60"/>
                    <a:gd name="T21" fmla="*/ 2147483646 h 306"/>
                    <a:gd name="T22" fmla="*/ 0 w 60"/>
                    <a:gd name="T23" fmla="*/ 2147483646 h 306"/>
                    <a:gd name="T24" fmla="*/ 0 w 60"/>
                    <a:gd name="T25" fmla="*/ 2147483646 h 306"/>
                    <a:gd name="T26" fmla="*/ 2147483646 w 60"/>
                    <a:gd name="T27" fmla="*/ 2147483646 h 306"/>
                    <a:gd name="T28" fmla="*/ 2147483646 w 60"/>
                    <a:gd name="T29" fmla="*/ 2147483646 h 306"/>
                    <a:gd name="T30" fmla="*/ 2147483646 w 60"/>
                    <a:gd name="T31" fmla="*/ 2147483646 h 306"/>
                    <a:gd name="T32" fmla="*/ 2147483646 w 60"/>
                    <a:gd name="T33" fmla="*/ 2147483646 h 306"/>
                    <a:gd name="T34" fmla="*/ 2147483646 w 60"/>
                    <a:gd name="T35" fmla="*/ 2147483646 h 306"/>
                    <a:gd name="T36" fmla="*/ 2147483646 w 60"/>
                    <a:gd name="T37" fmla="*/ 2147483646 h 306"/>
                    <a:gd name="T38" fmla="*/ 2147483646 w 60"/>
                    <a:gd name="T39" fmla="*/ 2147483646 h 306"/>
                    <a:gd name="T40" fmla="*/ 2147483646 w 60"/>
                    <a:gd name="T41" fmla="*/ 2147483646 h 306"/>
                    <a:gd name="T42" fmla="*/ 2147483646 w 60"/>
                    <a:gd name="T43" fmla="*/ 2147483646 h 306"/>
                    <a:gd name="T44" fmla="*/ 2147483646 w 60"/>
                    <a:gd name="T45" fmla="*/ 2147483646 h 306"/>
                    <a:gd name="T46" fmla="*/ 2147483646 w 60"/>
                    <a:gd name="T47" fmla="*/ 2147483646 h 306"/>
                    <a:gd name="T48" fmla="*/ 2147483646 w 60"/>
                    <a:gd name="T49" fmla="*/ 2147483646 h 306"/>
                    <a:gd name="T50" fmla="*/ 2147483646 w 60"/>
                    <a:gd name="T51" fmla="*/ 2147483646 h 306"/>
                    <a:gd name="T52" fmla="*/ 2147483646 w 60"/>
                    <a:gd name="T53" fmla="*/ 2147483646 h 306"/>
                    <a:gd name="T54" fmla="*/ 0 w 60"/>
                    <a:gd name="T55" fmla="*/ 2147483646 h 306"/>
                    <a:gd name="T56" fmla="*/ 0 w 60"/>
                    <a:gd name="T57" fmla="*/ 2147483646 h 306"/>
                    <a:gd name="T58" fmla="*/ 2147483646 w 60"/>
                    <a:gd name="T59" fmla="*/ 2147483646 h 306"/>
                    <a:gd name="T60" fmla="*/ 2147483646 w 60"/>
                    <a:gd name="T61" fmla="*/ 2147483646 h 306"/>
                    <a:gd name="T62" fmla="*/ 2147483646 w 60"/>
                    <a:gd name="T63" fmla="*/ 2147483646 h 306"/>
                    <a:gd name="T64" fmla="*/ 2147483646 w 60"/>
                    <a:gd name="T65" fmla="*/ 2147483646 h 306"/>
                    <a:gd name="T66" fmla="*/ 2147483646 w 60"/>
                    <a:gd name="T67" fmla="*/ 2147483646 h 306"/>
                    <a:gd name="T68" fmla="*/ 2147483646 w 60"/>
                    <a:gd name="T69" fmla="*/ 2147483646 h 306"/>
                    <a:gd name="T70" fmla="*/ 2147483646 w 60"/>
                    <a:gd name="T71" fmla="*/ 2147483646 h 306"/>
                    <a:gd name="T72" fmla="*/ 2147483646 w 60"/>
                    <a:gd name="T73" fmla="*/ 2147483646 h 306"/>
                    <a:gd name="T74" fmla="*/ 2147483646 w 60"/>
                    <a:gd name="T75" fmla="*/ 2147483646 h 306"/>
                    <a:gd name="T76" fmla="*/ 2147483646 w 60"/>
                    <a:gd name="T77" fmla="*/ 2147483646 h 306"/>
                    <a:gd name="T78" fmla="*/ 2147483646 w 60"/>
                    <a:gd name="T79" fmla="*/ 2147483646 h 306"/>
                    <a:gd name="T80" fmla="*/ 2147483646 w 60"/>
                    <a:gd name="T81" fmla="*/ 2147483646 h 306"/>
                    <a:gd name="T82" fmla="*/ 2147483646 w 60"/>
                    <a:gd name="T83" fmla="*/ 2147483646 h 306"/>
                    <a:gd name="T84" fmla="*/ 2147483646 w 60"/>
                    <a:gd name="T85" fmla="*/ 2147483646 h 306"/>
                    <a:gd name="T86" fmla="*/ 0 w 60"/>
                    <a:gd name="T87" fmla="*/ 2147483646 h 306"/>
                    <a:gd name="T88" fmla="*/ 0 w 60"/>
                    <a:gd name="T89" fmla="*/ 2147483646 h 306"/>
                    <a:gd name="T90" fmla="*/ 2147483646 w 60"/>
                    <a:gd name="T91" fmla="*/ 2147483646 h 306"/>
                    <a:gd name="T92" fmla="*/ 2147483646 w 60"/>
                    <a:gd name="T93" fmla="*/ 2147483646 h 306"/>
                    <a:gd name="T94" fmla="*/ 2147483646 w 60"/>
                    <a:gd name="T95" fmla="*/ 2147483646 h 30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"/>
                    <a:gd name="T145" fmla="*/ 0 h 306"/>
                    <a:gd name="T146" fmla="*/ 60 w 60"/>
                    <a:gd name="T147" fmla="*/ 306 h 30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" h="306">
                      <a:moveTo>
                        <a:pt x="30" y="306"/>
                      </a:moveTo>
                      <a:lnTo>
                        <a:pt x="37" y="302"/>
                      </a:lnTo>
                      <a:lnTo>
                        <a:pt x="43" y="298"/>
                      </a:lnTo>
                      <a:lnTo>
                        <a:pt x="48" y="295"/>
                      </a:lnTo>
                      <a:lnTo>
                        <a:pt x="53" y="292"/>
                      </a:lnTo>
                      <a:lnTo>
                        <a:pt x="56" y="289"/>
                      </a:lnTo>
                      <a:lnTo>
                        <a:pt x="58" y="286"/>
                      </a:lnTo>
                      <a:lnTo>
                        <a:pt x="60" y="283"/>
                      </a:lnTo>
                      <a:lnTo>
                        <a:pt x="60" y="281"/>
                      </a:lnTo>
                      <a:lnTo>
                        <a:pt x="60" y="278"/>
                      </a:lnTo>
                      <a:lnTo>
                        <a:pt x="58" y="275"/>
                      </a:lnTo>
                      <a:lnTo>
                        <a:pt x="56" y="273"/>
                      </a:lnTo>
                      <a:lnTo>
                        <a:pt x="53" y="270"/>
                      </a:lnTo>
                      <a:lnTo>
                        <a:pt x="48" y="267"/>
                      </a:lnTo>
                      <a:lnTo>
                        <a:pt x="43" y="263"/>
                      </a:lnTo>
                      <a:lnTo>
                        <a:pt x="37" y="259"/>
                      </a:lnTo>
                      <a:lnTo>
                        <a:pt x="30" y="255"/>
                      </a:lnTo>
                      <a:lnTo>
                        <a:pt x="23" y="251"/>
                      </a:lnTo>
                      <a:lnTo>
                        <a:pt x="17" y="247"/>
                      </a:lnTo>
                      <a:lnTo>
                        <a:pt x="12" y="244"/>
                      </a:lnTo>
                      <a:lnTo>
                        <a:pt x="8" y="241"/>
                      </a:lnTo>
                      <a:lnTo>
                        <a:pt x="4" y="238"/>
                      </a:lnTo>
                      <a:lnTo>
                        <a:pt x="2" y="235"/>
                      </a:lnTo>
                      <a:lnTo>
                        <a:pt x="0" y="232"/>
                      </a:lnTo>
                      <a:lnTo>
                        <a:pt x="0" y="230"/>
                      </a:lnTo>
                      <a:lnTo>
                        <a:pt x="0" y="227"/>
                      </a:lnTo>
                      <a:lnTo>
                        <a:pt x="2" y="224"/>
                      </a:lnTo>
                      <a:lnTo>
                        <a:pt x="4" y="222"/>
                      </a:lnTo>
                      <a:lnTo>
                        <a:pt x="8" y="219"/>
                      </a:lnTo>
                      <a:lnTo>
                        <a:pt x="12" y="215"/>
                      </a:lnTo>
                      <a:lnTo>
                        <a:pt x="17" y="212"/>
                      </a:lnTo>
                      <a:lnTo>
                        <a:pt x="23" y="208"/>
                      </a:lnTo>
                      <a:lnTo>
                        <a:pt x="30" y="204"/>
                      </a:lnTo>
                      <a:lnTo>
                        <a:pt x="37" y="200"/>
                      </a:lnTo>
                      <a:lnTo>
                        <a:pt x="43" y="196"/>
                      </a:lnTo>
                      <a:lnTo>
                        <a:pt x="48" y="193"/>
                      </a:lnTo>
                      <a:lnTo>
                        <a:pt x="53" y="190"/>
                      </a:lnTo>
                      <a:lnTo>
                        <a:pt x="56" y="187"/>
                      </a:lnTo>
                      <a:lnTo>
                        <a:pt x="58" y="184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76"/>
                      </a:lnTo>
                      <a:lnTo>
                        <a:pt x="58" y="173"/>
                      </a:lnTo>
                      <a:lnTo>
                        <a:pt x="56" y="170"/>
                      </a:lnTo>
                      <a:lnTo>
                        <a:pt x="53" y="167"/>
                      </a:lnTo>
                      <a:lnTo>
                        <a:pt x="48" y="164"/>
                      </a:lnTo>
                      <a:lnTo>
                        <a:pt x="43" y="161"/>
                      </a:lnTo>
                      <a:lnTo>
                        <a:pt x="37" y="157"/>
                      </a:lnTo>
                      <a:lnTo>
                        <a:pt x="30" y="153"/>
                      </a:lnTo>
                      <a:lnTo>
                        <a:pt x="23" y="149"/>
                      </a:lnTo>
                      <a:lnTo>
                        <a:pt x="17" y="145"/>
                      </a:lnTo>
                      <a:lnTo>
                        <a:pt x="12" y="142"/>
                      </a:lnTo>
                      <a:lnTo>
                        <a:pt x="8" y="139"/>
                      </a:lnTo>
                      <a:lnTo>
                        <a:pt x="4" y="136"/>
                      </a:lnTo>
                      <a:lnTo>
                        <a:pt x="2" y="133"/>
                      </a:lnTo>
                      <a:lnTo>
                        <a:pt x="0" y="130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2" y="122"/>
                      </a:lnTo>
                      <a:lnTo>
                        <a:pt x="4" y="119"/>
                      </a:lnTo>
                      <a:lnTo>
                        <a:pt x="8" y="116"/>
                      </a:lnTo>
                      <a:lnTo>
                        <a:pt x="12" y="113"/>
                      </a:lnTo>
                      <a:lnTo>
                        <a:pt x="17" y="110"/>
                      </a:lnTo>
                      <a:lnTo>
                        <a:pt x="23" y="106"/>
                      </a:lnTo>
                      <a:lnTo>
                        <a:pt x="30" y="102"/>
                      </a:lnTo>
                      <a:lnTo>
                        <a:pt x="37" y="98"/>
                      </a:lnTo>
                      <a:lnTo>
                        <a:pt x="43" y="94"/>
                      </a:lnTo>
                      <a:lnTo>
                        <a:pt x="48" y="91"/>
                      </a:lnTo>
                      <a:lnTo>
                        <a:pt x="53" y="87"/>
                      </a:lnTo>
                      <a:lnTo>
                        <a:pt x="56" y="84"/>
                      </a:lnTo>
                      <a:lnTo>
                        <a:pt x="58" y="82"/>
                      </a:lnTo>
                      <a:lnTo>
                        <a:pt x="60" y="79"/>
                      </a:lnTo>
                      <a:lnTo>
                        <a:pt x="60" y="76"/>
                      </a:lnTo>
                      <a:lnTo>
                        <a:pt x="60" y="74"/>
                      </a:lnTo>
                      <a:lnTo>
                        <a:pt x="58" y="71"/>
                      </a:lnTo>
                      <a:lnTo>
                        <a:pt x="56" y="68"/>
                      </a:lnTo>
                      <a:lnTo>
                        <a:pt x="53" y="65"/>
                      </a:lnTo>
                      <a:lnTo>
                        <a:pt x="48" y="62"/>
                      </a:lnTo>
                      <a:lnTo>
                        <a:pt x="43" y="59"/>
                      </a:lnTo>
                      <a:lnTo>
                        <a:pt x="37" y="55"/>
                      </a:lnTo>
                      <a:lnTo>
                        <a:pt x="30" y="51"/>
                      </a:lnTo>
                      <a:lnTo>
                        <a:pt x="23" y="47"/>
                      </a:lnTo>
                      <a:lnTo>
                        <a:pt x="17" y="43"/>
                      </a:lnTo>
                      <a:lnTo>
                        <a:pt x="12" y="39"/>
                      </a:lnTo>
                      <a:lnTo>
                        <a:pt x="8" y="36"/>
                      </a:lnTo>
                      <a:lnTo>
                        <a:pt x="4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2" y="20"/>
                      </a:lnTo>
                      <a:lnTo>
                        <a:pt x="4" y="17"/>
                      </a:lnTo>
                      <a:lnTo>
                        <a:pt x="8" y="14"/>
                      </a:lnTo>
                      <a:lnTo>
                        <a:pt x="12" y="11"/>
                      </a:lnTo>
                      <a:lnTo>
                        <a:pt x="17" y="8"/>
                      </a:lnTo>
                      <a:lnTo>
                        <a:pt x="23" y="4"/>
                      </a:lnTo>
                      <a:lnTo>
                        <a:pt x="3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09" name="Freeform 203">
                  <a:extLst>
                    <a:ext uri="{FF2B5EF4-FFF2-40B4-BE49-F238E27FC236}">
                      <a16:creationId xmlns:a16="http://schemas.microsoft.com/office/drawing/2014/main" id="{B01D2F9A-DA84-45E2-989D-D7EF7656D3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8539" y="4452480"/>
                  <a:ext cx="985657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10" name="Freeform 203">
                  <a:extLst>
                    <a:ext uri="{FF2B5EF4-FFF2-40B4-BE49-F238E27FC236}">
                      <a16:creationId xmlns:a16="http://schemas.microsoft.com/office/drawing/2014/main" id="{D4E4E1AC-565B-45B5-B58E-C29D4B92C8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4196" y="4452480"/>
                  <a:ext cx="985657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11" name="Freeform 203">
                  <a:extLst>
                    <a:ext uri="{FF2B5EF4-FFF2-40B4-BE49-F238E27FC236}">
                      <a16:creationId xmlns:a16="http://schemas.microsoft.com/office/drawing/2014/main" id="{C09E73CC-364F-4A88-96B6-B953E0247E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92422" y="4458991"/>
                  <a:ext cx="1010480" cy="84095"/>
                </a:xfrm>
                <a:custGeom>
                  <a:avLst/>
                  <a:gdLst>
                    <a:gd name="T0" fmla="*/ 2147483646 w 893"/>
                    <a:gd name="T1" fmla="*/ 2147483646 h 60"/>
                    <a:gd name="T2" fmla="*/ 2147483646 w 893"/>
                    <a:gd name="T3" fmla="*/ 2147483646 h 60"/>
                    <a:gd name="T4" fmla="*/ 2147483646 w 893"/>
                    <a:gd name="T5" fmla="*/ 2147483646 h 60"/>
                    <a:gd name="T6" fmla="*/ 2147483646 w 893"/>
                    <a:gd name="T7" fmla="*/ 2147483646 h 60"/>
                    <a:gd name="T8" fmla="*/ 2147483646 w 893"/>
                    <a:gd name="T9" fmla="*/ 0 h 60"/>
                    <a:gd name="T10" fmla="*/ 2147483646 w 893"/>
                    <a:gd name="T11" fmla="*/ 2147483646 h 60"/>
                    <a:gd name="T12" fmla="*/ 2147483646 w 893"/>
                    <a:gd name="T13" fmla="*/ 2147483646 h 60"/>
                    <a:gd name="T14" fmla="*/ 2147483646 w 893"/>
                    <a:gd name="T15" fmla="*/ 2147483646 h 60"/>
                    <a:gd name="T16" fmla="*/ 2147483646 w 893"/>
                    <a:gd name="T17" fmla="*/ 2147483646 h 60"/>
                    <a:gd name="T18" fmla="*/ 2147483646 w 893"/>
                    <a:gd name="T19" fmla="*/ 2147483646 h 60"/>
                    <a:gd name="T20" fmla="*/ 2147483646 w 893"/>
                    <a:gd name="T21" fmla="*/ 2147483646 h 60"/>
                    <a:gd name="T22" fmla="*/ 2147483646 w 893"/>
                    <a:gd name="T23" fmla="*/ 2147483646 h 60"/>
                    <a:gd name="T24" fmla="*/ 2147483646 w 893"/>
                    <a:gd name="T25" fmla="*/ 2147483646 h 60"/>
                    <a:gd name="T26" fmla="*/ 2147483646 w 893"/>
                    <a:gd name="T27" fmla="*/ 2147483646 h 60"/>
                    <a:gd name="T28" fmla="*/ 2147483646 w 893"/>
                    <a:gd name="T29" fmla="*/ 2147483646 h 60"/>
                    <a:gd name="T30" fmla="*/ 2147483646 w 893"/>
                    <a:gd name="T31" fmla="*/ 2147483646 h 60"/>
                    <a:gd name="T32" fmla="*/ 2147483646 w 893"/>
                    <a:gd name="T33" fmla="*/ 2147483646 h 60"/>
                    <a:gd name="T34" fmla="*/ 2147483646 w 893"/>
                    <a:gd name="T35" fmla="*/ 0 h 60"/>
                    <a:gd name="T36" fmla="*/ 2147483646 w 893"/>
                    <a:gd name="T37" fmla="*/ 2147483646 h 60"/>
                    <a:gd name="T38" fmla="*/ 2147483646 w 893"/>
                    <a:gd name="T39" fmla="*/ 2147483646 h 60"/>
                    <a:gd name="T40" fmla="*/ 2147483646 w 893"/>
                    <a:gd name="T41" fmla="*/ 2147483646 h 60"/>
                    <a:gd name="T42" fmla="*/ 2147483646 w 893"/>
                    <a:gd name="T43" fmla="*/ 2147483646 h 60"/>
                    <a:gd name="T44" fmla="*/ 2147483646 w 893"/>
                    <a:gd name="T45" fmla="*/ 2147483646 h 60"/>
                    <a:gd name="T46" fmla="*/ 2147483646 w 893"/>
                    <a:gd name="T47" fmla="*/ 0 h 60"/>
                    <a:gd name="T48" fmla="*/ 2147483646 w 893"/>
                    <a:gd name="T49" fmla="*/ 2147483646 h 60"/>
                    <a:gd name="T50" fmla="*/ 2147483646 w 893"/>
                    <a:gd name="T51" fmla="*/ 2147483646 h 60"/>
                    <a:gd name="T52" fmla="*/ 2147483646 w 893"/>
                    <a:gd name="T53" fmla="*/ 2147483646 h 60"/>
                    <a:gd name="T54" fmla="*/ 2147483646 w 893"/>
                    <a:gd name="T55" fmla="*/ 2147483646 h 60"/>
                    <a:gd name="T56" fmla="*/ 2147483646 w 893"/>
                    <a:gd name="T57" fmla="*/ 2147483646 h 60"/>
                    <a:gd name="T58" fmla="*/ 2147483646 w 893"/>
                    <a:gd name="T59" fmla="*/ 2147483646 h 60"/>
                    <a:gd name="T60" fmla="*/ 2147483646 w 893"/>
                    <a:gd name="T61" fmla="*/ 2147483646 h 60"/>
                    <a:gd name="T62" fmla="*/ 2147483646 w 893"/>
                    <a:gd name="T63" fmla="*/ 2147483646 h 60"/>
                    <a:gd name="T64" fmla="*/ 2147483646 w 893"/>
                    <a:gd name="T65" fmla="*/ 2147483646 h 60"/>
                    <a:gd name="T66" fmla="*/ 2147483646 w 893"/>
                    <a:gd name="T67" fmla="*/ 2147483646 h 60"/>
                    <a:gd name="T68" fmla="*/ 2147483646 w 893"/>
                    <a:gd name="T69" fmla="*/ 2147483646 h 60"/>
                    <a:gd name="T70" fmla="*/ 2147483646 w 893"/>
                    <a:gd name="T71" fmla="*/ 2147483646 h 60"/>
                    <a:gd name="T72" fmla="*/ 2147483646 w 893"/>
                    <a:gd name="T73" fmla="*/ 0 h 60"/>
                    <a:gd name="T74" fmla="*/ 2147483646 w 893"/>
                    <a:gd name="T75" fmla="*/ 2147483646 h 60"/>
                    <a:gd name="T76" fmla="*/ 2147483646 w 893"/>
                    <a:gd name="T77" fmla="*/ 2147483646 h 60"/>
                    <a:gd name="T78" fmla="*/ 2147483646 w 893"/>
                    <a:gd name="T79" fmla="*/ 2147483646 h 60"/>
                    <a:gd name="T80" fmla="*/ 2147483646 w 893"/>
                    <a:gd name="T81" fmla="*/ 2147483646 h 60"/>
                    <a:gd name="T82" fmla="*/ 2147483646 w 893"/>
                    <a:gd name="T83" fmla="*/ 2147483646 h 60"/>
                    <a:gd name="T84" fmla="*/ 2147483646 w 893"/>
                    <a:gd name="T85" fmla="*/ 2147483646 h 60"/>
                    <a:gd name="T86" fmla="*/ 2147483646 w 893"/>
                    <a:gd name="T87" fmla="*/ 2147483646 h 60"/>
                    <a:gd name="T88" fmla="*/ 2147483646 w 893"/>
                    <a:gd name="T89" fmla="*/ 2147483646 h 60"/>
                    <a:gd name="T90" fmla="*/ 2147483646 w 893"/>
                    <a:gd name="T91" fmla="*/ 2147483646 h 60"/>
                    <a:gd name="T92" fmla="*/ 2147483646 w 893"/>
                    <a:gd name="T93" fmla="*/ 2147483646 h 60"/>
                    <a:gd name="T94" fmla="*/ 2147483646 w 893"/>
                    <a:gd name="T95" fmla="*/ 2147483646 h 60"/>
                    <a:gd name="T96" fmla="*/ 2147483646 w 893"/>
                    <a:gd name="T97" fmla="*/ 2147483646 h 60"/>
                    <a:gd name="T98" fmla="*/ 2147483646 w 893"/>
                    <a:gd name="T99" fmla="*/ 0 h 60"/>
                    <a:gd name="T100" fmla="*/ 2147483646 w 893"/>
                    <a:gd name="T101" fmla="*/ 2147483646 h 60"/>
                    <a:gd name="T102" fmla="*/ 2147483646 w 893"/>
                    <a:gd name="T103" fmla="*/ 2147483646 h 60"/>
                    <a:gd name="T104" fmla="*/ 2147483646 w 893"/>
                    <a:gd name="T105" fmla="*/ 2147483646 h 60"/>
                    <a:gd name="T106" fmla="*/ 2147483646 w 893"/>
                    <a:gd name="T107" fmla="*/ 2147483646 h 60"/>
                    <a:gd name="T108" fmla="*/ 2147483646 w 893"/>
                    <a:gd name="T109" fmla="*/ 2147483646 h 60"/>
                    <a:gd name="T110" fmla="*/ 2147483646 w 893"/>
                    <a:gd name="T111" fmla="*/ 0 h 60"/>
                    <a:gd name="T112" fmla="*/ 2147483646 w 893"/>
                    <a:gd name="T113" fmla="*/ 2147483646 h 6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893"/>
                    <a:gd name="T172" fmla="*/ 0 h 60"/>
                    <a:gd name="T173" fmla="*/ 893 w 893"/>
                    <a:gd name="T174" fmla="*/ 60 h 60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893" h="60">
                      <a:moveTo>
                        <a:pt x="0" y="30"/>
                      </a:moveTo>
                      <a:lnTo>
                        <a:pt x="4" y="37"/>
                      </a:lnTo>
                      <a:lnTo>
                        <a:pt x="8" y="43"/>
                      </a:lnTo>
                      <a:lnTo>
                        <a:pt x="11" y="48"/>
                      </a:lnTo>
                      <a:lnTo>
                        <a:pt x="14" y="52"/>
                      </a:lnTo>
                      <a:lnTo>
                        <a:pt x="17" y="55"/>
                      </a:lnTo>
                      <a:lnTo>
                        <a:pt x="20" y="58"/>
                      </a:lnTo>
                      <a:lnTo>
                        <a:pt x="22" y="59"/>
                      </a:lnTo>
                      <a:lnTo>
                        <a:pt x="25" y="60"/>
                      </a:lnTo>
                      <a:lnTo>
                        <a:pt x="27" y="59"/>
                      </a:lnTo>
                      <a:lnTo>
                        <a:pt x="30" y="58"/>
                      </a:lnTo>
                      <a:lnTo>
                        <a:pt x="33" y="55"/>
                      </a:lnTo>
                      <a:lnTo>
                        <a:pt x="36" y="52"/>
                      </a:lnTo>
                      <a:lnTo>
                        <a:pt x="39" y="48"/>
                      </a:lnTo>
                      <a:lnTo>
                        <a:pt x="42" y="43"/>
                      </a:lnTo>
                      <a:lnTo>
                        <a:pt x="46" y="37"/>
                      </a:lnTo>
                      <a:lnTo>
                        <a:pt x="50" y="30"/>
                      </a:lnTo>
                      <a:lnTo>
                        <a:pt x="54" y="23"/>
                      </a:lnTo>
                      <a:lnTo>
                        <a:pt x="57" y="17"/>
                      </a:lnTo>
                      <a:lnTo>
                        <a:pt x="61" y="11"/>
                      </a:lnTo>
                      <a:lnTo>
                        <a:pt x="64" y="7"/>
                      </a:lnTo>
                      <a:lnTo>
                        <a:pt x="67" y="4"/>
                      </a:lnTo>
                      <a:lnTo>
                        <a:pt x="69" y="2"/>
                      </a:lnTo>
                      <a:lnTo>
                        <a:pt x="72" y="0"/>
                      </a:lnTo>
                      <a:lnTo>
                        <a:pt x="74" y="0"/>
                      </a:lnTo>
                      <a:lnTo>
                        <a:pt x="77" y="0"/>
                      </a:lnTo>
                      <a:lnTo>
                        <a:pt x="80" y="2"/>
                      </a:lnTo>
                      <a:lnTo>
                        <a:pt x="82" y="4"/>
                      </a:lnTo>
                      <a:lnTo>
                        <a:pt x="85" y="7"/>
                      </a:lnTo>
                      <a:lnTo>
                        <a:pt x="88" y="11"/>
                      </a:lnTo>
                      <a:lnTo>
                        <a:pt x="92" y="17"/>
                      </a:lnTo>
                      <a:lnTo>
                        <a:pt x="95" y="23"/>
                      </a:lnTo>
                      <a:lnTo>
                        <a:pt x="99" y="30"/>
                      </a:lnTo>
                      <a:lnTo>
                        <a:pt x="103" y="37"/>
                      </a:lnTo>
                      <a:lnTo>
                        <a:pt x="107" y="43"/>
                      </a:lnTo>
                      <a:lnTo>
                        <a:pt x="110" y="48"/>
                      </a:lnTo>
                      <a:lnTo>
                        <a:pt x="113" y="52"/>
                      </a:lnTo>
                      <a:lnTo>
                        <a:pt x="116" y="55"/>
                      </a:lnTo>
                      <a:lnTo>
                        <a:pt x="119" y="58"/>
                      </a:lnTo>
                      <a:lnTo>
                        <a:pt x="122" y="59"/>
                      </a:lnTo>
                      <a:lnTo>
                        <a:pt x="124" y="60"/>
                      </a:lnTo>
                      <a:lnTo>
                        <a:pt x="127" y="59"/>
                      </a:lnTo>
                      <a:lnTo>
                        <a:pt x="129" y="58"/>
                      </a:lnTo>
                      <a:lnTo>
                        <a:pt x="132" y="55"/>
                      </a:lnTo>
                      <a:lnTo>
                        <a:pt x="135" y="52"/>
                      </a:lnTo>
                      <a:lnTo>
                        <a:pt x="138" y="48"/>
                      </a:lnTo>
                      <a:lnTo>
                        <a:pt x="141" y="43"/>
                      </a:lnTo>
                      <a:lnTo>
                        <a:pt x="145" y="37"/>
                      </a:lnTo>
                      <a:lnTo>
                        <a:pt x="149" y="30"/>
                      </a:lnTo>
                      <a:lnTo>
                        <a:pt x="153" y="23"/>
                      </a:lnTo>
                      <a:lnTo>
                        <a:pt x="157" y="17"/>
                      </a:lnTo>
                      <a:lnTo>
                        <a:pt x="160" y="11"/>
                      </a:lnTo>
                      <a:lnTo>
                        <a:pt x="163" y="7"/>
                      </a:lnTo>
                      <a:lnTo>
                        <a:pt x="166" y="4"/>
                      </a:lnTo>
                      <a:lnTo>
                        <a:pt x="169" y="2"/>
                      </a:lnTo>
                      <a:lnTo>
                        <a:pt x="171" y="0"/>
                      </a:lnTo>
                      <a:lnTo>
                        <a:pt x="174" y="0"/>
                      </a:lnTo>
                      <a:lnTo>
                        <a:pt x="176" y="0"/>
                      </a:lnTo>
                      <a:lnTo>
                        <a:pt x="179" y="2"/>
                      </a:lnTo>
                      <a:lnTo>
                        <a:pt x="182" y="4"/>
                      </a:lnTo>
                      <a:lnTo>
                        <a:pt x="184" y="7"/>
                      </a:lnTo>
                      <a:lnTo>
                        <a:pt x="188" y="11"/>
                      </a:lnTo>
                      <a:lnTo>
                        <a:pt x="191" y="17"/>
                      </a:lnTo>
                      <a:lnTo>
                        <a:pt x="195" y="23"/>
                      </a:lnTo>
                      <a:lnTo>
                        <a:pt x="199" y="30"/>
                      </a:lnTo>
                      <a:lnTo>
                        <a:pt x="203" y="37"/>
                      </a:lnTo>
                      <a:lnTo>
                        <a:pt x="206" y="43"/>
                      </a:lnTo>
                      <a:lnTo>
                        <a:pt x="209" y="48"/>
                      </a:lnTo>
                      <a:lnTo>
                        <a:pt x="213" y="52"/>
                      </a:lnTo>
                      <a:lnTo>
                        <a:pt x="215" y="55"/>
                      </a:lnTo>
                      <a:lnTo>
                        <a:pt x="218" y="58"/>
                      </a:lnTo>
                      <a:lnTo>
                        <a:pt x="221" y="59"/>
                      </a:lnTo>
                      <a:lnTo>
                        <a:pt x="223" y="60"/>
                      </a:lnTo>
                      <a:lnTo>
                        <a:pt x="226" y="59"/>
                      </a:lnTo>
                      <a:lnTo>
                        <a:pt x="229" y="58"/>
                      </a:lnTo>
                      <a:lnTo>
                        <a:pt x="231" y="55"/>
                      </a:lnTo>
                      <a:lnTo>
                        <a:pt x="234" y="52"/>
                      </a:lnTo>
                      <a:lnTo>
                        <a:pt x="237" y="48"/>
                      </a:lnTo>
                      <a:lnTo>
                        <a:pt x="241" y="43"/>
                      </a:lnTo>
                      <a:lnTo>
                        <a:pt x="244" y="37"/>
                      </a:lnTo>
                      <a:lnTo>
                        <a:pt x="248" y="30"/>
                      </a:lnTo>
                      <a:lnTo>
                        <a:pt x="252" y="23"/>
                      </a:lnTo>
                      <a:lnTo>
                        <a:pt x="256" y="17"/>
                      </a:lnTo>
                      <a:lnTo>
                        <a:pt x="259" y="11"/>
                      </a:lnTo>
                      <a:lnTo>
                        <a:pt x="262" y="7"/>
                      </a:lnTo>
                      <a:lnTo>
                        <a:pt x="265" y="4"/>
                      </a:lnTo>
                      <a:lnTo>
                        <a:pt x="268" y="2"/>
                      </a:lnTo>
                      <a:lnTo>
                        <a:pt x="270" y="0"/>
                      </a:lnTo>
                      <a:lnTo>
                        <a:pt x="273" y="0"/>
                      </a:lnTo>
                      <a:lnTo>
                        <a:pt x="276" y="0"/>
                      </a:lnTo>
                      <a:lnTo>
                        <a:pt x="278" y="2"/>
                      </a:lnTo>
                      <a:lnTo>
                        <a:pt x="281" y="4"/>
                      </a:lnTo>
                      <a:lnTo>
                        <a:pt x="284" y="7"/>
                      </a:lnTo>
                      <a:lnTo>
                        <a:pt x="287" y="11"/>
                      </a:lnTo>
                      <a:lnTo>
                        <a:pt x="290" y="17"/>
                      </a:lnTo>
                      <a:lnTo>
                        <a:pt x="294" y="23"/>
                      </a:lnTo>
                      <a:lnTo>
                        <a:pt x="298" y="30"/>
                      </a:lnTo>
                      <a:lnTo>
                        <a:pt x="302" y="37"/>
                      </a:lnTo>
                      <a:lnTo>
                        <a:pt x="305" y="43"/>
                      </a:lnTo>
                      <a:lnTo>
                        <a:pt x="309" y="48"/>
                      </a:lnTo>
                      <a:lnTo>
                        <a:pt x="312" y="52"/>
                      </a:lnTo>
                      <a:lnTo>
                        <a:pt x="315" y="55"/>
                      </a:lnTo>
                      <a:lnTo>
                        <a:pt x="317" y="58"/>
                      </a:lnTo>
                      <a:lnTo>
                        <a:pt x="320" y="59"/>
                      </a:lnTo>
                      <a:lnTo>
                        <a:pt x="323" y="60"/>
                      </a:lnTo>
                      <a:lnTo>
                        <a:pt x="325" y="59"/>
                      </a:lnTo>
                      <a:lnTo>
                        <a:pt x="328" y="58"/>
                      </a:lnTo>
                      <a:lnTo>
                        <a:pt x="330" y="55"/>
                      </a:lnTo>
                      <a:lnTo>
                        <a:pt x="333" y="52"/>
                      </a:lnTo>
                      <a:lnTo>
                        <a:pt x="336" y="48"/>
                      </a:lnTo>
                      <a:lnTo>
                        <a:pt x="340" y="43"/>
                      </a:lnTo>
                      <a:lnTo>
                        <a:pt x="343" y="37"/>
                      </a:lnTo>
                      <a:lnTo>
                        <a:pt x="347" y="30"/>
                      </a:lnTo>
                      <a:lnTo>
                        <a:pt x="351" y="23"/>
                      </a:lnTo>
                      <a:lnTo>
                        <a:pt x="355" y="17"/>
                      </a:lnTo>
                      <a:lnTo>
                        <a:pt x="358" y="11"/>
                      </a:lnTo>
                      <a:lnTo>
                        <a:pt x="361" y="7"/>
                      </a:lnTo>
                      <a:lnTo>
                        <a:pt x="364" y="4"/>
                      </a:lnTo>
                      <a:lnTo>
                        <a:pt x="367" y="2"/>
                      </a:lnTo>
                      <a:lnTo>
                        <a:pt x="370" y="0"/>
                      </a:lnTo>
                      <a:lnTo>
                        <a:pt x="372" y="0"/>
                      </a:lnTo>
                      <a:lnTo>
                        <a:pt x="375" y="0"/>
                      </a:lnTo>
                      <a:lnTo>
                        <a:pt x="377" y="2"/>
                      </a:lnTo>
                      <a:lnTo>
                        <a:pt x="380" y="4"/>
                      </a:lnTo>
                      <a:lnTo>
                        <a:pt x="383" y="7"/>
                      </a:lnTo>
                      <a:lnTo>
                        <a:pt x="386" y="11"/>
                      </a:lnTo>
                      <a:lnTo>
                        <a:pt x="389" y="17"/>
                      </a:lnTo>
                      <a:lnTo>
                        <a:pt x="393" y="23"/>
                      </a:lnTo>
                      <a:lnTo>
                        <a:pt x="397" y="30"/>
                      </a:lnTo>
                      <a:lnTo>
                        <a:pt x="401" y="37"/>
                      </a:lnTo>
                      <a:lnTo>
                        <a:pt x="405" y="43"/>
                      </a:lnTo>
                      <a:lnTo>
                        <a:pt x="408" y="48"/>
                      </a:lnTo>
                      <a:lnTo>
                        <a:pt x="411" y="52"/>
                      </a:lnTo>
                      <a:lnTo>
                        <a:pt x="414" y="55"/>
                      </a:lnTo>
                      <a:lnTo>
                        <a:pt x="417" y="58"/>
                      </a:lnTo>
                      <a:lnTo>
                        <a:pt x="419" y="59"/>
                      </a:lnTo>
                      <a:lnTo>
                        <a:pt x="422" y="60"/>
                      </a:lnTo>
                      <a:lnTo>
                        <a:pt x="424" y="59"/>
                      </a:lnTo>
                      <a:lnTo>
                        <a:pt x="427" y="58"/>
                      </a:lnTo>
                      <a:lnTo>
                        <a:pt x="430" y="55"/>
                      </a:lnTo>
                      <a:lnTo>
                        <a:pt x="433" y="52"/>
                      </a:lnTo>
                      <a:lnTo>
                        <a:pt x="436" y="48"/>
                      </a:lnTo>
                      <a:lnTo>
                        <a:pt x="439" y="43"/>
                      </a:lnTo>
                      <a:lnTo>
                        <a:pt x="443" y="37"/>
                      </a:lnTo>
                      <a:lnTo>
                        <a:pt x="447" y="30"/>
                      </a:lnTo>
                      <a:lnTo>
                        <a:pt x="451" y="23"/>
                      </a:lnTo>
                      <a:lnTo>
                        <a:pt x="454" y="17"/>
                      </a:lnTo>
                      <a:lnTo>
                        <a:pt x="458" y="11"/>
                      </a:lnTo>
                      <a:lnTo>
                        <a:pt x="461" y="7"/>
                      </a:lnTo>
                      <a:lnTo>
                        <a:pt x="464" y="4"/>
                      </a:lnTo>
                      <a:lnTo>
                        <a:pt x="466" y="2"/>
                      </a:lnTo>
                      <a:lnTo>
                        <a:pt x="469" y="0"/>
                      </a:lnTo>
                      <a:lnTo>
                        <a:pt x="471" y="0"/>
                      </a:lnTo>
                      <a:lnTo>
                        <a:pt x="474" y="0"/>
                      </a:lnTo>
                      <a:lnTo>
                        <a:pt x="477" y="2"/>
                      </a:lnTo>
                      <a:lnTo>
                        <a:pt x="479" y="4"/>
                      </a:lnTo>
                      <a:lnTo>
                        <a:pt x="482" y="7"/>
                      </a:lnTo>
                      <a:lnTo>
                        <a:pt x="485" y="11"/>
                      </a:lnTo>
                      <a:lnTo>
                        <a:pt x="489" y="17"/>
                      </a:lnTo>
                      <a:lnTo>
                        <a:pt x="492" y="23"/>
                      </a:lnTo>
                      <a:lnTo>
                        <a:pt x="496" y="30"/>
                      </a:lnTo>
                      <a:lnTo>
                        <a:pt x="500" y="37"/>
                      </a:lnTo>
                      <a:lnTo>
                        <a:pt x="504" y="43"/>
                      </a:lnTo>
                      <a:lnTo>
                        <a:pt x="507" y="48"/>
                      </a:lnTo>
                      <a:lnTo>
                        <a:pt x="510" y="52"/>
                      </a:lnTo>
                      <a:lnTo>
                        <a:pt x="513" y="55"/>
                      </a:lnTo>
                      <a:lnTo>
                        <a:pt x="516" y="58"/>
                      </a:lnTo>
                      <a:lnTo>
                        <a:pt x="519" y="59"/>
                      </a:lnTo>
                      <a:lnTo>
                        <a:pt x="521" y="60"/>
                      </a:lnTo>
                      <a:lnTo>
                        <a:pt x="524" y="59"/>
                      </a:lnTo>
                      <a:lnTo>
                        <a:pt x="526" y="58"/>
                      </a:lnTo>
                      <a:lnTo>
                        <a:pt x="529" y="55"/>
                      </a:lnTo>
                      <a:lnTo>
                        <a:pt x="532" y="52"/>
                      </a:lnTo>
                      <a:lnTo>
                        <a:pt x="535" y="48"/>
                      </a:lnTo>
                      <a:lnTo>
                        <a:pt x="538" y="43"/>
                      </a:lnTo>
                      <a:lnTo>
                        <a:pt x="542" y="37"/>
                      </a:lnTo>
                      <a:lnTo>
                        <a:pt x="546" y="30"/>
                      </a:lnTo>
                      <a:lnTo>
                        <a:pt x="550" y="23"/>
                      </a:lnTo>
                      <a:lnTo>
                        <a:pt x="554" y="17"/>
                      </a:lnTo>
                      <a:lnTo>
                        <a:pt x="557" y="11"/>
                      </a:lnTo>
                      <a:lnTo>
                        <a:pt x="560" y="7"/>
                      </a:lnTo>
                      <a:lnTo>
                        <a:pt x="563" y="4"/>
                      </a:lnTo>
                      <a:lnTo>
                        <a:pt x="566" y="2"/>
                      </a:lnTo>
                      <a:lnTo>
                        <a:pt x="568" y="0"/>
                      </a:lnTo>
                      <a:lnTo>
                        <a:pt x="571" y="0"/>
                      </a:lnTo>
                      <a:lnTo>
                        <a:pt x="573" y="0"/>
                      </a:lnTo>
                      <a:lnTo>
                        <a:pt x="576" y="2"/>
                      </a:lnTo>
                      <a:lnTo>
                        <a:pt x="579" y="4"/>
                      </a:lnTo>
                      <a:lnTo>
                        <a:pt x="582" y="7"/>
                      </a:lnTo>
                      <a:lnTo>
                        <a:pt x="585" y="11"/>
                      </a:lnTo>
                      <a:lnTo>
                        <a:pt x="588" y="17"/>
                      </a:lnTo>
                      <a:lnTo>
                        <a:pt x="592" y="23"/>
                      </a:lnTo>
                      <a:lnTo>
                        <a:pt x="596" y="30"/>
                      </a:lnTo>
                      <a:lnTo>
                        <a:pt x="600" y="37"/>
                      </a:lnTo>
                      <a:lnTo>
                        <a:pt x="603" y="43"/>
                      </a:lnTo>
                      <a:lnTo>
                        <a:pt x="607" y="48"/>
                      </a:lnTo>
                      <a:lnTo>
                        <a:pt x="610" y="52"/>
                      </a:lnTo>
                      <a:lnTo>
                        <a:pt x="612" y="55"/>
                      </a:lnTo>
                      <a:lnTo>
                        <a:pt x="615" y="58"/>
                      </a:lnTo>
                      <a:lnTo>
                        <a:pt x="618" y="59"/>
                      </a:lnTo>
                      <a:lnTo>
                        <a:pt x="620" y="60"/>
                      </a:lnTo>
                      <a:lnTo>
                        <a:pt x="623" y="59"/>
                      </a:lnTo>
                      <a:lnTo>
                        <a:pt x="626" y="58"/>
                      </a:lnTo>
                      <a:lnTo>
                        <a:pt x="628" y="55"/>
                      </a:lnTo>
                      <a:lnTo>
                        <a:pt x="631" y="52"/>
                      </a:lnTo>
                      <a:lnTo>
                        <a:pt x="634" y="48"/>
                      </a:lnTo>
                      <a:lnTo>
                        <a:pt x="638" y="43"/>
                      </a:lnTo>
                      <a:lnTo>
                        <a:pt x="641" y="37"/>
                      </a:lnTo>
                      <a:lnTo>
                        <a:pt x="645" y="30"/>
                      </a:lnTo>
                      <a:lnTo>
                        <a:pt x="649" y="23"/>
                      </a:lnTo>
                      <a:lnTo>
                        <a:pt x="653" y="17"/>
                      </a:lnTo>
                      <a:lnTo>
                        <a:pt x="656" y="11"/>
                      </a:lnTo>
                      <a:lnTo>
                        <a:pt x="659" y="7"/>
                      </a:lnTo>
                      <a:lnTo>
                        <a:pt x="662" y="4"/>
                      </a:lnTo>
                      <a:lnTo>
                        <a:pt x="665" y="2"/>
                      </a:lnTo>
                      <a:lnTo>
                        <a:pt x="667" y="0"/>
                      </a:lnTo>
                      <a:lnTo>
                        <a:pt x="670" y="0"/>
                      </a:lnTo>
                      <a:lnTo>
                        <a:pt x="673" y="0"/>
                      </a:lnTo>
                      <a:lnTo>
                        <a:pt x="675" y="2"/>
                      </a:lnTo>
                      <a:lnTo>
                        <a:pt x="678" y="4"/>
                      </a:lnTo>
                      <a:lnTo>
                        <a:pt x="681" y="7"/>
                      </a:lnTo>
                      <a:lnTo>
                        <a:pt x="684" y="11"/>
                      </a:lnTo>
                      <a:lnTo>
                        <a:pt x="687" y="17"/>
                      </a:lnTo>
                      <a:lnTo>
                        <a:pt x="691" y="23"/>
                      </a:lnTo>
                      <a:lnTo>
                        <a:pt x="695" y="30"/>
                      </a:lnTo>
                      <a:lnTo>
                        <a:pt x="699" y="37"/>
                      </a:lnTo>
                      <a:lnTo>
                        <a:pt x="702" y="43"/>
                      </a:lnTo>
                      <a:lnTo>
                        <a:pt x="706" y="48"/>
                      </a:lnTo>
                      <a:lnTo>
                        <a:pt x="709" y="52"/>
                      </a:lnTo>
                      <a:lnTo>
                        <a:pt x="712" y="55"/>
                      </a:lnTo>
                      <a:lnTo>
                        <a:pt x="714" y="58"/>
                      </a:lnTo>
                      <a:lnTo>
                        <a:pt x="717" y="59"/>
                      </a:lnTo>
                      <a:lnTo>
                        <a:pt x="720" y="60"/>
                      </a:lnTo>
                      <a:lnTo>
                        <a:pt x="722" y="59"/>
                      </a:lnTo>
                      <a:lnTo>
                        <a:pt x="725" y="58"/>
                      </a:lnTo>
                      <a:lnTo>
                        <a:pt x="728" y="55"/>
                      </a:lnTo>
                      <a:lnTo>
                        <a:pt x="730" y="52"/>
                      </a:lnTo>
                      <a:lnTo>
                        <a:pt x="733" y="48"/>
                      </a:lnTo>
                      <a:lnTo>
                        <a:pt x="737" y="43"/>
                      </a:lnTo>
                      <a:lnTo>
                        <a:pt x="740" y="37"/>
                      </a:lnTo>
                      <a:lnTo>
                        <a:pt x="744" y="30"/>
                      </a:lnTo>
                      <a:lnTo>
                        <a:pt x="748" y="23"/>
                      </a:lnTo>
                      <a:lnTo>
                        <a:pt x="752" y="17"/>
                      </a:lnTo>
                      <a:lnTo>
                        <a:pt x="755" y="11"/>
                      </a:lnTo>
                      <a:lnTo>
                        <a:pt x="758" y="7"/>
                      </a:lnTo>
                      <a:lnTo>
                        <a:pt x="761" y="4"/>
                      </a:lnTo>
                      <a:lnTo>
                        <a:pt x="764" y="2"/>
                      </a:lnTo>
                      <a:lnTo>
                        <a:pt x="767" y="0"/>
                      </a:lnTo>
                      <a:lnTo>
                        <a:pt x="769" y="0"/>
                      </a:lnTo>
                      <a:lnTo>
                        <a:pt x="772" y="0"/>
                      </a:lnTo>
                      <a:lnTo>
                        <a:pt x="774" y="2"/>
                      </a:lnTo>
                      <a:lnTo>
                        <a:pt x="777" y="4"/>
                      </a:lnTo>
                      <a:lnTo>
                        <a:pt x="780" y="7"/>
                      </a:lnTo>
                      <a:lnTo>
                        <a:pt x="783" y="11"/>
                      </a:lnTo>
                      <a:lnTo>
                        <a:pt x="786" y="17"/>
                      </a:lnTo>
                      <a:lnTo>
                        <a:pt x="790" y="23"/>
                      </a:lnTo>
                      <a:lnTo>
                        <a:pt x="794" y="30"/>
                      </a:lnTo>
                      <a:lnTo>
                        <a:pt x="798" y="37"/>
                      </a:lnTo>
                      <a:lnTo>
                        <a:pt x="802" y="43"/>
                      </a:lnTo>
                      <a:lnTo>
                        <a:pt x="805" y="48"/>
                      </a:lnTo>
                      <a:lnTo>
                        <a:pt x="808" y="52"/>
                      </a:lnTo>
                      <a:lnTo>
                        <a:pt x="811" y="55"/>
                      </a:lnTo>
                      <a:lnTo>
                        <a:pt x="814" y="58"/>
                      </a:lnTo>
                      <a:lnTo>
                        <a:pt x="816" y="59"/>
                      </a:lnTo>
                      <a:lnTo>
                        <a:pt x="819" y="60"/>
                      </a:lnTo>
                      <a:lnTo>
                        <a:pt x="821" y="59"/>
                      </a:lnTo>
                      <a:lnTo>
                        <a:pt x="824" y="58"/>
                      </a:lnTo>
                      <a:lnTo>
                        <a:pt x="827" y="55"/>
                      </a:lnTo>
                      <a:lnTo>
                        <a:pt x="830" y="52"/>
                      </a:lnTo>
                      <a:lnTo>
                        <a:pt x="833" y="48"/>
                      </a:lnTo>
                      <a:lnTo>
                        <a:pt x="836" y="43"/>
                      </a:lnTo>
                      <a:lnTo>
                        <a:pt x="840" y="37"/>
                      </a:lnTo>
                      <a:lnTo>
                        <a:pt x="844" y="30"/>
                      </a:lnTo>
                      <a:lnTo>
                        <a:pt x="848" y="23"/>
                      </a:lnTo>
                      <a:lnTo>
                        <a:pt x="851" y="17"/>
                      </a:lnTo>
                      <a:lnTo>
                        <a:pt x="855" y="11"/>
                      </a:lnTo>
                      <a:lnTo>
                        <a:pt x="858" y="7"/>
                      </a:lnTo>
                      <a:lnTo>
                        <a:pt x="861" y="4"/>
                      </a:lnTo>
                      <a:lnTo>
                        <a:pt x="863" y="2"/>
                      </a:lnTo>
                      <a:lnTo>
                        <a:pt x="866" y="0"/>
                      </a:lnTo>
                      <a:lnTo>
                        <a:pt x="869" y="0"/>
                      </a:lnTo>
                      <a:lnTo>
                        <a:pt x="871" y="0"/>
                      </a:lnTo>
                      <a:lnTo>
                        <a:pt x="874" y="2"/>
                      </a:lnTo>
                      <a:lnTo>
                        <a:pt x="876" y="4"/>
                      </a:lnTo>
                      <a:lnTo>
                        <a:pt x="879" y="7"/>
                      </a:lnTo>
                      <a:lnTo>
                        <a:pt x="882" y="11"/>
                      </a:lnTo>
                      <a:lnTo>
                        <a:pt x="886" y="17"/>
                      </a:lnTo>
                      <a:lnTo>
                        <a:pt x="889" y="23"/>
                      </a:lnTo>
                      <a:lnTo>
                        <a:pt x="893" y="3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12" name="Freeform 202">
                  <a:extLst>
                    <a:ext uri="{FF2B5EF4-FFF2-40B4-BE49-F238E27FC236}">
                      <a16:creationId xmlns:a16="http://schemas.microsoft.com/office/drawing/2014/main" id="{A3DCDAD1-093F-400F-A3F1-2615C2D7F6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5829273" y="4318050"/>
                  <a:ext cx="84096" cy="336838"/>
                </a:xfrm>
                <a:custGeom>
                  <a:avLst/>
                  <a:gdLst>
                    <a:gd name="T0" fmla="*/ 2147483646 w 60"/>
                    <a:gd name="T1" fmla="*/ 2147483646 h 306"/>
                    <a:gd name="T2" fmla="*/ 2147483646 w 60"/>
                    <a:gd name="T3" fmla="*/ 2147483646 h 306"/>
                    <a:gd name="T4" fmla="*/ 2147483646 w 60"/>
                    <a:gd name="T5" fmla="*/ 2147483646 h 306"/>
                    <a:gd name="T6" fmla="*/ 2147483646 w 60"/>
                    <a:gd name="T7" fmla="*/ 2147483646 h 306"/>
                    <a:gd name="T8" fmla="*/ 2147483646 w 60"/>
                    <a:gd name="T9" fmla="*/ 2147483646 h 306"/>
                    <a:gd name="T10" fmla="*/ 2147483646 w 60"/>
                    <a:gd name="T11" fmla="*/ 2147483646 h 306"/>
                    <a:gd name="T12" fmla="*/ 2147483646 w 60"/>
                    <a:gd name="T13" fmla="*/ 2147483646 h 306"/>
                    <a:gd name="T14" fmla="*/ 2147483646 w 60"/>
                    <a:gd name="T15" fmla="*/ 2147483646 h 306"/>
                    <a:gd name="T16" fmla="*/ 2147483646 w 60"/>
                    <a:gd name="T17" fmla="*/ 2147483646 h 306"/>
                    <a:gd name="T18" fmla="*/ 2147483646 w 60"/>
                    <a:gd name="T19" fmla="*/ 2147483646 h 306"/>
                    <a:gd name="T20" fmla="*/ 2147483646 w 60"/>
                    <a:gd name="T21" fmla="*/ 2147483646 h 306"/>
                    <a:gd name="T22" fmla="*/ 0 w 60"/>
                    <a:gd name="T23" fmla="*/ 2147483646 h 306"/>
                    <a:gd name="T24" fmla="*/ 0 w 60"/>
                    <a:gd name="T25" fmla="*/ 2147483646 h 306"/>
                    <a:gd name="T26" fmla="*/ 2147483646 w 60"/>
                    <a:gd name="T27" fmla="*/ 2147483646 h 306"/>
                    <a:gd name="T28" fmla="*/ 2147483646 w 60"/>
                    <a:gd name="T29" fmla="*/ 2147483646 h 306"/>
                    <a:gd name="T30" fmla="*/ 2147483646 w 60"/>
                    <a:gd name="T31" fmla="*/ 2147483646 h 306"/>
                    <a:gd name="T32" fmla="*/ 2147483646 w 60"/>
                    <a:gd name="T33" fmla="*/ 2147483646 h 306"/>
                    <a:gd name="T34" fmla="*/ 2147483646 w 60"/>
                    <a:gd name="T35" fmla="*/ 2147483646 h 306"/>
                    <a:gd name="T36" fmla="*/ 2147483646 w 60"/>
                    <a:gd name="T37" fmla="*/ 2147483646 h 306"/>
                    <a:gd name="T38" fmla="*/ 2147483646 w 60"/>
                    <a:gd name="T39" fmla="*/ 2147483646 h 306"/>
                    <a:gd name="T40" fmla="*/ 2147483646 w 60"/>
                    <a:gd name="T41" fmla="*/ 2147483646 h 306"/>
                    <a:gd name="T42" fmla="*/ 2147483646 w 60"/>
                    <a:gd name="T43" fmla="*/ 2147483646 h 306"/>
                    <a:gd name="T44" fmla="*/ 2147483646 w 60"/>
                    <a:gd name="T45" fmla="*/ 2147483646 h 306"/>
                    <a:gd name="T46" fmla="*/ 2147483646 w 60"/>
                    <a:gd name="T47" fmla="*/ 2147483646 h 306"/>
                    <a:gd name="T48" fmla="*/ 2147483646 w 60"/>
                    <a:gd name="T49" fmla="*/ 2147483646 h 306"/>
                    <a:gd name="T50" fmla="*/ 2147483646 w 60"/>
                    <a:gd name="T51" fmla="*/ 2147483646 h 306"/>
                    <a:gd name="T52" fmla="*/ 2147483646 w 60"/>
                    <a:gd name="T53" fmla="*/ 2147483646 h 306"/>
                    <a:gd name="T54" fmla="*/ 0 w 60"/>
                    <a:gd name="T55" fmla="*/ 2147483646 h 306"/>
                    <a:gd name="T56" fmla="*/ 0 w 60"/>
                    <a:gd name="T57" fmla="*/ 2147483646 h 306"/>
                    <a:gd name="T58" fmla="*/ 2147483646 w 60"/>
                    <a:gd name="T59" fmla="*/ 2147483646 h 306"/>
                    <a:gd name="T60" fmla="*/ 2147483646 w 60"/>
                    <a:gd name="T61" fmla="*/ 2147483646 h 306"/>
                    <a:gd name="T62" fmla="*/ 2147483646 w 60"/>
                    <a:gd name="T63" fmla="*/ 2147483646 h 306"/>
                    <a:gd name="T64" fmla="*/ 2147483646 w 60"/>
                    <a:gd name="T65" fmla="*/ 2147483646 h 306"/>
                    <a:gd name="T66" fmla="*/ 2147483646 w 60"/>
                    <a:gd name="T67" fmla="*/ 2147483646 h 306"/>
                    <a:gd name="T68" fmla="*/ 2147483646 w 60"/>
                    <a:gd name="T69" fmla="*/ 2147483646 h 306"/>
                    <a:gd name="T70" fmla="*/ 2147483646 w 60"/>
                    <a:gd name="T71" fmla="*/ 2147483646 h 306"/>
                    <a:gd name="T72" fmla="*/ 2147483646 w 60"/>
                    <a:gd name="T73" fmla="*/ 2147483646 h 306"/>
                    <a:gd name="T74" fmla="*/ 2147483646 w 60"/>
                    <a:gd name="T75" fmla="*/ 2147483646 h 306"/>
                    <a:gd name="T76" fmla="*/ 2147483646 w 60"/>
                    <a:gd name="T77" fmla="*/ 2147483646 h 306"/>
                    <a:gd name="T78" fmla="*/ 2147483646 w 60"/>
                    <a:gd name="T79" fmla="*/ 2147483646 h 306"/>
                    <a:gd name="T80" fmla="*/ 2147483646 w 60"/>
                    <a:gd name="T81" fmla="*/ 2147483646 h 306"/>
                    <a:gd name="T82" fmla="*/ 2147483646 w 60"/>
                    <a:gd name="T83" fmla="*/ 2147483646 h 306"/>
                    <a:gd name="T84" fmla="*/ 2147483646 w 60"/>
                    <a:gd name="T85" fmla="*/ 2147483646 h 306"/>
                    <a:gd name="T86" fmla="*/ 0 w 60"/>
                    <a:gd name="T87" fmla="*/ 2147483646 h 306"/>
                    <a:gd name="T88" fmla="*/ 0 w 60"/>
                    <a:gd name="T89" fmla="*/ 2147483646 h 306"/>
                    <a:gd name="T90" fmla="*/ 2147483646 w 60"/>
                    <a:gd name="T91" fmla="*/ 2147483646 h 306"/>
                    <a:gd name="T92" fmla="*/ 2147483646 w 60"/>
                    <a:gd name="T93" fmla="*/ 2147483646 h 306"/>
                    <a:gd name="T94" fmla="*/ 2147483646 w 60"/>
                    <a:gd name="T95" fmla="*/ 2147483646 h 30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60"/>
                    <a:gd name="T145" fmla="*/ 0 h 306"/>
                    <a:gd name="T146" fmla="*/ 60 w 60"/>
                    <a:gd name="T147" fmla="*/ 306 h 30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60" h="306">
                      <a:moveTo>
                        <a:pt x="30" y="306"/>
                      </a:moveTo>
                      <a:lnTo>
                        <a:pt x="37" y="302"/>
                      </a:lnTo>
                      <a:lnTo>
                        <a:pt x="43" y="298"/>
                      </a:lnTo>
                      <a:lnTo>
                        <a:pt x="48" y="295"/>
                      </a:lnTo>
                      <a:lnTo>
                        <a:pt x="53" y="292"/>
                      </a:lnTo>
                      <a:lnTo>
                        <a:pt x="56" y="289"/>
                      </a:lnTo>
                      <a:lnTo>
                        <a:pt x="58" y="286"/>
                      </a:lnTo>
                      <a:lnTo>
                        <a:pt x="60" y="283"/>
                      </a:lnTo>
                      <a:lnTo>
                        <a:pt x="60" y="281"/>
                      </a:lnTo>
                      <a:lnTo>
                        <a:pt x="60" y="278"/>
                      </a:lnTo>
                      <a:lnTo>
                        <a:pt x="58" y="275"/>
                      </a:lnTo>
                      <a:lnTo>
                        <a:pt x="56" y="273"/>
                      </a:lnTo>
                      <a:lnTo>
                        <a:pt x="53" y="270"/>
                      </a:lnTo>
                      <a:lnTo>
                        <a:pt x="48" y="267"/>
                      </a:lnTo>
                      <a:lnTo>
                        <a:pt x="43" y="263"/>
                      </a:lnTo>
                      <a:lnTo>
                        <a:pt x="37" y="259"/>
                      </a:lnTo>
                      <a:lnTo>
                        <a:pt x="30" y="255"/>
                      </a:lnTo>
                      <a:lnTo>
                        <a:pt x="23" y="251"/>
                      </a:lnTo>
                      <a:lnTo>
                        <a:pt x="17" y="247"/>
                      </a:lnTo>
                      <a:lnTo>
                        <a:pt x="12" y="244"/>
                      </a:lnTo>
                      <a:lnTo>
                        <a:pt x="8" y="241"/>
                      </a:lnTo>
                      <a:lnTo>
                        <a:pt x="4" y="238"/>
                      </a:lnTo>
                      <a:lnTo>
                        <a:pt x="2" y="235"/>
                      </a:lnTo>
                      <a:lnTo>
                        <a:pt x="0" y="232"/>
                      </a:lnTo>
                      <a:lnTo>
                        <a:pt x="0" y="230"/>
                      </a:lnTo>
                      <a:lnTo>
                        <a:pt x="0" y="227"/>
                      </a:lnTo>
                      <a:lnTo>
                        <a:pt x="2" y="224"/>
                      </a:lnTo>
                      <a:lnTo>
                        <a:pt x="4" y="222"/>
                      </a:lnTo>
                      <a:lnTo>
                        <a:pt x="8" y="219"/>
                      </a:lnTo>
                      <a:lnTo>
                        <a:pt x="12" y="215"/>
                      </a:lnTo>
                      <a:lnTo>
                        <a:pt x="17" y="212"/>
                      </a:lnTo>
                      <a:lnTo>
                        <a:pt x="23" y="208"/>
                      </a:lnTo>
                      <a:lnTo>
                        <a:pt x="30" y="204"/>
                      </a:lnTo>
                      <a:lnTo>
                        <a:pt x="37" y="200"/>
                      </a:lnTo>
                      <a:lnTo>
                        <a:pt x="43" y="196"/>
                      </a:lnTo>
                      <a:lnTo>
                        <a:pt x="48" y="193"/>
                      </a:lnTo>
                      <a:lnTo>
                        <a:pt x="53" y="190"/>
                      </a:lnTo>
                      <a:lnTo>
                        <a:pt x="56" y="187"/>
                      </a:lnTo>
                      <a:lnTo>
                        <a:pt x="58" y="184"/>
                      </a:lnTo>
                      <a:lnTo>
                        <a:pt x="60" y="181"/>
                      </a:lnTo>
                      <a:lnTo>
                        <a:pt x="60" y="179"/>
                      </a:lnTo>
                      <a:lnTo>
                        <a:pt x="60" y="176"/>
                      </a:lnTo>
                      <a:lnTo>
                        <a:pt x="58" y="173"/>
                      </a:lnTo>
                      <a:lnTo>
                        <a:pt x="56" y="170"/>
                      </a:lnTo>
                      <a:lnTo>
                        <a:pt x="53" y="167"/>
                      </a:lnTo>
                      <a:lnTo>
                        <a:pt x="48" y="164"/>
                      </a:lnTo>
                      <a:lnTo>
                        <a:pt x="43" y="161"/>
                      </a:lnTo>
                      <a:lnTo>
                        <a:pt x="37" y="157"/>
                      </a:lnTo>
                      <a:lnTo>
                        <a:pt x="30" y="153"/>
                      </a:lnTo>
                      <a:lnTo>
                        <a:pt x="23" y="149"/>
                      </a:lnTo>
                      <a:lnTo>
                        <a:pt x="17" y="145"/>
                      </a:lnTo>
                      <a:lnTo>
                        <a:pt x="12" y="142"/>
                      </a:lnTo>
                      <a:lnTo>
                        <a:pt x="8" y="139"/>
                      </a:lnTo>
                      <a:lnTo>
                        <a:pt x="4" y="136"/>
                      </a:lnTo>
                      <a:lnTo>
                        <a:pt x="2" y="133"/>
                      </a:lnTo>
                      <a:lnTo>
                        <a:pt x="0" y="130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2" y="122"/>
                      </a:lnTo>
                      <a:lnTo>
                        <a:pt x="4" y="119"/>
                      </a:lnTo>
                      <a:lnTo>
                        <a:pt x="8" y="116"/>
                      </a:lnTo>
                      <a:lnTo>
                        <a:pt x="12" y="113"/>
                      </a:lnTo>
                      <a:lnTo>
                        <a:pt x="17" y="110"/>
                      </a:lnTo>
                      <a:lnTo>
                        <a:pt x="23" y="106"/>
                      </a:lnTo>
                      <a:lnTo>
                        <a:pt x="30" y="102"/>
                      </a:lnTo>
                      <a:lnTo>
                        <a:pt x="37" y="98"/>
                      </a:lnTo>
                      <a:lnTo>
                        <a:pt x="43" y="94"/>
                      </a:lnTo>
                      <a:lnTo>
                        <a:pt x="48" y="91"/>
                      </a:lnTo>
                      <a:lnTo>
                        <a:pt x="53" y="87"/>
                      </a:lnTo>
                      <a:lnTo>
                        <a:pt x="56" y="84"/>
                      </a:lnTo>
                      <a:lnTo>
                        <a:pt x="58" y="82"/>
                      </a:lnTo>
                      <a:lnTo>
                        <a:pt x="60" y="79"/>
                      </a:lnTo>
                      <a:lnTo>
                        <a:pt x="60" y="76"/>
                      </a:lnTo>
                      <a:lnTo>
                        <a:pt x="60" y="74"/>
                      </a:lnTo>
                      <a:lnTo>
                        <a:pt x="58" y="71"/>
                      </a:lnTo>
                      <a:lnTo>
                        <a:pt x="56" y="68"/>
                      </a:lnTo>
                      <a:lnTo>
                        <a:pt x="53" y="65"/>
                      </a:lnTo>
                      <a:lnTo>
                        <a:pt x="48" y="62"/>
                      </a:lnTo>
                      <a:lnTo>
                        <a:pt x="43" y="59"/>
                      </a:lnTo>
                      <a:lnTo>
                        <a:pt x="37" y="55"/>
                      </a:lnTo>
                      <a:lnTo>
                        <a:pt x="30" y="51"/>
                      </a:lnTo>
                      <a:lnTo>
                        <a:pt x="23" y="47"/>
                      </a:lnTo>
                      <a:lnTo>
                        <a:pt x="17" y="43"/>
                      </a:lnTo>
                      <a:lnTo>
                        <a:pt x="12" y="39"/>
                      </a:lnTo>
                      <a:lnTo>
                        <a:pt x="8" y="36"/>
                      </a:lnTo>
                      <a:lnTo>
                        <a:pt x="4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2" y="20"/>
                      </a:lnTo>
                      <a:lnTo>
                        <a:pt x="4" y="17"/>
                      </a:lnTo>
                      <a:lnTo>
                        <a:pt x="8" y="14"/>
                      </a:lnTo>
                      <a:lnTo>
                        <a:pt x="12" y="11"/>
                      </a:lnTo>
                      <a:lnTo>
                        <a:pt x="17" y="8"/>
                      </a:lnTo>
                      <a:lnTo>
                        <a:pt x="23" y="4"/>
                      </a:lnTo>
                      <a:lnTo>
                        <a:pt x="3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07" name="Freeform 202">
                <a:extLst>
                  <a:ext uri="{FF2B5EF4-FFF2-40B4-BE49-F238E27FC236}">
                    <a16:creationId xmlns:a16="http://schemas.microsoft.com/office/drawing/2014/main" id="{301966AC-40E7-4EED-874A-58F7CD73B7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5308" y="2905977"/>
                <a:ext cx="67801" cy="373810"/>
              </a:xfrm>
              <a:custGeom>
                <a:avLst/>
                <a:gdLst>
                  <a:gd name="T0" fmla="*/ 2147483646 w 60"/>
                  <a:gd name="T1" fmla="*/ 2147483646 h 306"/>
                  <a:gd name="T2" fmla="*/ 2147483646 w 60"/>
                  <a:gd name="T3" fmla="*/ 2147483646 h 306"/>
                  <a:gd name="T4" fmla="*/ 2147483646 w 60"/>
                  <a:gd name="T5" fmla="*/ 2147483646 h 306"/>
                  <a:gd name="T6" fmla="*/ 2147483646 w 60"/>
                  <a:gd name="T7" fmla="*/ 2147483646 h 306"/>
                  <a:gd name="T8" fmla="*/ 2147483646 w 60"/>
                  <a:gd name="T9" fmla="*/ 2147483646 h 306"/>
                  <a:gd name="T10" fmla="*/ 2147483646 w 60"/>
                  <a:gd name="T11" fmla="*/ 2147483646 h 306"/>
                  <a:gd name="T12" fmla="*/ 2147483646 w 60"/>
                  <a:gd name="T13" fmla="*/ 2147483646 h 306"/>
                  <a:gd name="T14" fmla="*/ 2147483646 w 60"/>
                  <a:gd name="T15" fmla="*/ 2147483646 h 306"/>
                  <a:gd name="T16" fmla="*/ 2147483646 w 60"/>
                  <a:gd name="T17" fmla="*/ 2147483646 h 306"/>
                  <a:gd name="T18" fmla="*/ 2147483646 w 60"/>
                  <a:gd name="T19" fmla="*/ 2147483646 h 306"/>
                  <a:gd name="T20" fmla="*/ 2147483646 w 60"/>
                  <a:gd name="T21" fmla="*/ 2147483646 h 306"/>
                  <a:gd name="T22" fmla="*/ 0 w 60"/>
                  <a:gd name="T23" fmla="*/ 2147483646 h 306"/>
                  <a:gd name="T24" fmla="*/ 0 w 60"/>
                  <a:gd name="T25" fmla="*/ 2147483646 h 306"/>
                  <a:gd name="T26" fmla="*/ 2147483646 w 60"/>
                  <a:gd name="T27" fmla="*/ 2147483646 h 306"/>
                  <a:gd name="T28" fmla="*/ 2147483646 w 60"/>
                  <a:gd name="T29" fmla="*/ 2147483646 h 306"/>
                  <a:gd name="T30" fmla="*/ 2147483646 w 60"/>
                  <a:gd name="T31" fmla="*/ 2147483646 h 306"/>
                  <a:gd name="T32" fmla="*/ 2147483646 w 60"/>
                  <a:gd name="T33" fmla="*/ 2147483646 h 306"/>
                  <a:gd name="T34" fmla="*/ 2147483646 w 60"/>
                  <a:gd name="T35" fmla="*/ 2147483646 h 306"/>
                  <a:gd name="T36" fmla="*/ 2147483646 w 60"/>
                  <a:gd name="T37" fmla="*/ 2147483646 h 306"/>
                  <a:gd name="T38" fmla="*/ 2147483646 w 60"/>
                  <a:gd name="T39" fmla="*/ 2147483646 h 306"/>
                  <a:gd name="T40" fmla="*/ 2147483646 w 60"/>
                  <a:gd name="T41" fmla="*/ 2147483646 h 306"/>
                  <a:gd name="T42" fmla="*/ 2147483646 w 60"/>
                  <a:gd name="T43" fmla="*/ 2147483646 h 306"/>
                  <a:gd name="T44" fmla="*/ 2147483646 w 60"/>
                  <a:gd name="T45" fmla="*/ 2147483646 h 306"/>
                  <a:gd name="T46" fmla="*/ 2147483646 w 60"/>
                  <a:gd name="T47" fmla="*/ 2147483646 h 306"/>
                  <a:gd name="T48" fmla="*/ 2147483646 w 60"/>
                  <a:gd name="T49" fmla="*/ 2147483646 h 306"/>
                  <a:gd name="T50" fmla="*/ 2147483646 w 60"/>
                  <a:gd name="T51" fmla="*/ 2147483646 h 306"/>
                  <a:gd name="T52" fmla="*/ 2147483646 w 60"/>
                  <a:gd name="T53" fmla="*/ 2147483646 h 306"/>
                  <a:gd name="T54" fmla="*/ 0 w 60"/>
                  <a:gd name="T55" fmla="*/ 2147483646 h 306"/>
                  <a:gd name="T56" fmla="*/ 0 w 60"/>
                  <a:gd name="T57" fmla="*/ 2147483646 h 306"/>
                  <a:gd name="T58" fmla="*/ 2147483646 w 60"/>
                  <a:gd name="T59" fmla="*/ 2147483646 h 306"/>
                  <a:gd name="T60" fmla="*/ 2147483646 w 60"/>
                  <a:gd name="T61" fmla="*/ 2147483646 h 306"/>
                  <a:gd name="T62" fmla="*/ 2147483646 w 60"/>
                  <a:gd name="T63" fmla="*/ 2147483646 h 306"/>
                  <a:gd name="T64" fmla="*/ 2147483646 w 60"/>
                  <a:gd name="T65" fmla="*/ 2147483646 h 306"/>
                  <a:gd name="T66" fmla="*/ 2147483646 w 60"/>
                  <a:gd name="T67" fmla="*/ 2147483646 h 306"/>
                  <a:gd name="T68" fmla="*/ 2147483646 w 60"/>
                  <a:gd name="T69" fmla="*/ 2147483646 h 306"/>
                  <a:gd name="T70" fmla="*/ 2147483646 w 60"/>
                  <a:gd name="T71" fmla="*/ 2147483646 h 306"/>
                  <a:gd name="T72" fmla="*/ 2147483646 w 60"/>
                  <a:gd name="T73" fmla="*/ 2147483646 h 306"/>
                  <a:gd name="T74" fmla="*/ 2147483646 w 60"/>
                  <a:gd name="T75" fmla="*/ 2147483646 h 306"/>
                  <a:gd name="T76" fmla="*/ 2147483646 w 60"/>
                  <a:gd name="T77" fmla="*/ 2147483646 h 306"/>
                  <a:gd name="T78" fmla="*/ 2147483646 w 60"/>
                  <a:gd name="T79" fmla="*/ 2147483646 h 306"/>
                  <a:gd name="T80" fmla="*/ 2147483646 w 60"/>
                  <a:gd name="T81" fmla="*/ 2147483646 h 306"/>
                  <a:gd name="T82" fmla="*/ 2147483646 w 60"/>
                  <a:gd name="T83" fmla="*/ 2147483646 h 306"/>
                  <a:gd name="T84" fmla="*/ 2147483646 w 60"/>
                  <a:gd name="T85" fmla="*/ 2147483646 h 306"/>
                  <a:gd name="T86" fmla="*/ 0 w 60"/>
                  <a:gd name="T87" fmla="*/ 2147483646 h 306"/>
                  <a:gd name="T88" fmla="*/ 0 w 60"/>
                  <a:gd name="T89" fmla="*/ 2147483646 h 306"/>
                  <a:gd name="T90" fmla="*/ 2147483646 w 60"/>
                  <a:gd name="T91" fmla="*/ 2147483646 h 306"/>
                  <a:gd name="T92" fmla="*/ 2147483646 w 60"/>
                  <a:gd name="T93" fmla="*/ 2147483646 h 306"/>
                  <a:gd name="T94" fmla="*/ 2147483646 w 60"/>
                  <a:gd name="T95" fmla="*/ 2147483646 h 3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0"/>
                  <a:gd name="T145" fmla="*/ 0 h 306"/>
                  <a:gd name="T146" fmla="*/ 60 w 60"/>
                  <a:gd name="T147" fmla="*/ 306 h 3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0" h="306">
                    <a:moveTo>
                      <a:pt x="30" y="306"/>
                    </a:moveTo>
                    <a:lnTo>
                      <a:pt x="37" y="302"/>
                    </a:lnTo>
                    <a:lnTo>
                      <a:pt x="43" y="298"/>
                    </a:lnTo>
                    <a:lnTo>
                      <a:pt x="48" y="295"/>
                    </a:lnTo>
                    <a:lnTo>
                      <a:pt x="53" y="292"/>
                    </a:lnTo>
                    <a:lnTo>
                      <a:pt x="56" y="289"/>
                    </a:lnTo>
                    <a:lnTo>
                      <a:pt x="58" y="286"/>
                    </a:lnTo>
                    <a:lnTo>
                      <a:pt x="60" y="283"/>
                    </a:lnTo>
                    <a:lnTo>
                      <a:pt x="60" y="281"/>
                    </a:lnTo>
                    <a:lnTo>
                      <a:pt x="60" y="278"/>
                    </a:lnTo>
                    <a:lnTo>
                      <a:pt x="58" y="275"/>
                    </a:lnTo>
                    <a:lnTo>
                      <a:pt x="56" y="273"/>
                    </a:lnTo>
                    <a:lnTo>
                      <a:pt x="53" y="270"/>
                    </a:lnTo>
                    <a:lnTo>
                      <a:pt x="48" y="267"/>
                    </a:lnTo>
                    <a:lnTo>
                      <a:pt x="43" y="263"/>
                    </a:lnTo>
                    <a:lnTo>
                      <a:pt x="37" y="259"/>
                    </a:lnTo>
                    <a:lnTo>
                      <a:pt x="30" y="255"/>
                    </a:lnTo>
                    <a:lnTo>
                      <a:pt x="23" y="251"/>
                    </a:lnTo>
                    <a:lnTo>
                      <a:pt x="17" y="247"/>
                    </a:lnTo>
                    <a:lnTo>
                      <a:pt x="12" y="244"/>
                    </a:lnTo>
                    <a:lnTo>
                      <a:pt x="8" y="241"/>
                    </a:lnTo>
                    <a:lnTo>
                      <a:pt x="4" y="238"/>
                    </a:lnTo>
                    <a:lnTo>
                      <a:pt x="2" y="235"/>
                    </a:lnTo>
                    <a:lnTo>
                      <a:pt x="0" y="232"/>
                    </a:lnTo>
                    <a:lnTo>
                      <a:pt x="0" y="230"/>
                    </a:lnTo>
                    <a:lnTo>
                      <a:pt x="0" y="227"/>
                    </a:lnTo>
                    <a:lnTo>
                      <a:pt x="2" y="224"/>
                    </a:lnTo>
                    <a:lnTo>
                      <a:pt x="4" y="222"/>
                    </a:lnTo>
                    <a:lnTo>
                      <a:pt x="8" y="219"/>
                    </a:lnTo>
                    <a:lnTo>
                      <a:pt x="12" y="215"/>
                    </a:lnTo>
                    <a:lnTo>
                      <a:pt x="17" y="212"/>
                    </a:lnTo>
                    <a:lnTo>
                      <a:pt x="23" y="208"/>
                    </a:lnTo>
                    <a:lnTo>
                      <a:pt x="30" y="204"/>
                    </a:lnTo>
                    <a:lnTo>
                      <a:pt x="37" y="200"/>
                    </a:lnTo>
                    <a:lnTo>
                      <a:pt x="43" y="196"/>
                    </a:lnTo>
                    <a:lnTo>
                      <a:pt x="48" y="193"/>
                    </a:lnTo>
                    <a:lnTo>
                      <a:pt x="53" y="190"/>
                    </a:lnTo>
                    <a:lnTo>
                      <a:pt x="56" y="187"/>
                    </a:lnTo>
                    <a:lnTo>
                      <a:pt x="58" y="184"/>
                    </a:lnTo>
                    <a:lnTo>
                      <a:pt x="60" y="181"/>
                    </a:lnTo>
                    <a:lnTo>
                      <a:pt x="60" y="179"/>
                    </a:lnTo>
                    <a:lnTo>
                      <a:pt x="60" y="176"/>
                    </a:lnTo>
                    <a:lnTo>
                      <a:pt x="58" y="173"/>
                    </a:lnTo>
                    <a:lnTo>
                      <a:pt x="56" y="170"/>
                    </a:lnTo>
                    <a:lnTo>
                      <a:pt x="53" y="167"/>
                    </a:lnTo>
                    <a:lnTo>
                      <a:pt x="48" y="164"/>
                    </a:lnTo>
                    <a:lnTo>
                      <a:pt x="43" y="161"/>
                    </a:lnTo>
                    <a:lnTo>
                      <a:pt x="37" y="157"/>
                    </a:lnTo>
                    <a:lnTo>
                      <a:pt x="30" y="153"/>
                    </a:lnTo>
                    <a:lnTo>
                      <a:pt x="23" y="149"/>
                    </a:lnTo>
                    <a:lnTo>
                      <a:pt x="17" y="145"/>
                    </a:lnTo>
                    <a:lnTo>
                      <a:pt x="12" y="142"/>
                    </a:lnTo>
                    <a:lnTo>
                      <a:pt x="8" y="139"/>
                    </a:lnTo>
                    <a:lnTo>
                      <a:pt x="4" y="136"/>
                    </a:lnTo>
                    <a:lnTo>
                      <a:pt x="2" y="133"/>
                    </a:lnTo>
                    <a:lnTo>
                      <a:pt x="0" y="130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2" y="122"/>
                    </a:lnTo>
                    <a:lnTo>
                      <a:pt x="4" y="119"/>
                    </a:lnTo>
                    <a:lnTo>
                      <a:pt x="8" y="116"/>
                    </a:lnTo>
                    <a:lnTo>
                      <a:pt x="12" y="113"/>
                    </a:lnTo>
                    <a:lnTo>
                      <a:pt x="17" y="110"/>
                    </a:lnTo>
                    <a:lnTo>
                      <a:pt x="23" y="106"/>
                    </a:lnTo>
                    <a:lnTo>
                      <a:pt x="30" y="102"/>
                    </a:lnTo>
                    <a:lnTo>
                      <a:pt x="37" y="98"/>
                    </a:lnTo>
                    <a:lnTo>
                      <a:pt x="43" y="94"/>
                    </a:lnTo>
                    <a:lnTo>
                      <a:pt x="48" y="91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8" y="82"/>
                    </a:lnTo>
                    <a:lnTo>
                      <a:pt x="60" y="79"/>
                    </a:lnTo>
                    <a:lnTo>
                      <a:pt x="60" y="76"/>
                    </a:lnTo>
                    <a:lnTo>
                      <a:pt x="60" y="74"/>
                    </a:lnTo>
                    <a:lnTo>
                      <a:pt x="58" y="71"/>
                    </a:lnTo>
                    <a:lnTo>
                      <a:pt x="56" y="68"/>
                    </a:lnTo>
                    <a:lnTo>
                      <a:pt x="53" y="65"/>
                    </a:lnTo>
                    <a:lnTo>
                      <a:pt x="48" y="62"/>
                    </a:lnTo>
                    <a:lnTo>
                      <a:pt x="43" y="59"/>
                    </a:lnTo>
                    <a:lnTo>
                      <a:pt x="37" y="55"/>
                    </a:lnTo>
                    <a:lnTo>
                      <a:pt x="30" y="51"/>
                    </a:lnTo>
                    <a:lnTo>
                      <a:pt x="23" y="47"/>
                    </a:lnTo>
                    <a:lnTo>
                      <a:pt x="17" y="43"/>
                    </a:lnTo>
                    <a:lnTo>
                      <a:pt x="12" y="39"/>
                    </a:lnTo>
                    <a:lnTo>
                      <a:pt x="8" y="36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2" y="11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04" name="Freeform 201">
              <a:extLst>
                <a:ext uri="{FF2B5EF4-FFF2-40B4-BE49-F238E27FC236}">
                  <a16:creationId xmlns:a16="http://schemas.microsoft.com/office/drawing/2014/main" id="{0CF3100C-86A0-4BFD-9E42-9D4616F86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4002" y="3090784"/>
              <a:ext cx="171443" cy="196115"/>
            </a:xfrm>
            <a:custGeom>
              <a:avLst/>
              <a:gdLst>
                <a:gd name="T0" fmla="*/ 2147483646 w 142"/>
                <a:gd name="T1" fmla="*/ 2147483646 h 236"/>
                <a:gd name="T2" fmla="*/ 0 w 142"/>
                <a:gd name="T3" fmla="*/ 0 h 236"/>
                <a:gd name="T4" fmla="*/ 2147483646 w 142"/>
                <a:gd name="T5" fmla="*/ 2147483646 h 236"/>
                <a:gd name="T6" fmla="*/ 2147483646 w 142"/>
                <a:gd name="T7" fmla="*/ 0 h 236"/>
                <a:gd name="T8" fmla="*/ 2147483646 w 142"/>
                <a:gd name="T9" fmla="*/ 2147483646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36"/>
                <a:gd name="T17" fmla="*/ 142 w 142"/>
                <a:gd name="T18" fmla="*/ 236 h 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36">
                  <a:moveTo>
                    <a:pt x="71" y="236"/>
                  </a:moveTo>
                  <a:lnTo>
                    <a:pt x="0" y="0"/>
                  </a:lnTo>
                  <a:lnTo>
                    <a:pt x="71" y="46"/>
                  </a:lnTo>
                  <a:lnTo>
                    <a:pt x="142" y="0"/>
                  </a:lnTo>
                  <a:lnTo>
                    <a:pt x="71" y="236"/>
                  </a:lnTo>
                  <a:close/>
                </a:path>
              </a:pathLst>
            </a:cu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Freeform 201">
              <a:extLst>
                <a:ext uri="{FF2B5EF4-FFF2-40B4-BE49-F238E27FC236}">
                  <a16:creationId xmlns:a16="http://schemas.microsoft.com/office/drawing/2014/main" id="{64B2FDAE-742E-44DE-B71C-0D4582A69A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3486" y="3069103"/>
              <a:ext cx="171443" cy="196115"/>
            </a:xfrm>
            <a:custGeom>
              <a:avLst/>
              <a:gdLst>
                <a:gd name="T0" fmla="*/ 2147483646 w 142"/>
                <a:gd name="T1" fmla="*/ 2147483646 h 236"/>
                <a:gd name="T2" fmla="*/ 0 w 142"/>
                <a:gd name="T3" fmla="*/ 0 h 236"/>
                <a:gd name="T4" fmla="*/ 2147483646 w 142"/>
                <a:gd name="T5" fmla="*/ 2147483646 h 236"/>
                <a:gd name="T6" fmla="*/ 2147483646 w 142"/>
                <a:gd name="T7" fmla="*/ 0 h 236"/>
                <a:gd name="T8" fmla="*/ 2147483646 w 142"/>
                <a:gd name="T9" fmla="*/ 2147483646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36"/>
                <a:gd name="T17" fmla="*/ 142 w 142"/>
                <a:gd name="T18" fmla="*/ 236 h 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36">
                  <a:moveTo>
                    <a:pt x="71" y="236"/>
                  </a:moveTo>
                  <a:lnTo>
                    <a:pt x="0" y="0"/>
                  </a:lnTo>
                  <a:lnTo>
                    <a:pt x="71" y="46"/>
                  </a:lnTo>
                  <a:lnTo>
                    <a:pt x="142" y="0"/>
                  </a:lnTo>
                  <a:lnTo>
                    <a:pt x="71" y="236"/>
                  </a:lnTo>
                  <a:close/>
                </a:path>
              </a:pathLst>
            </a:cu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55099-4B0F-4CE2-9D01-7FA39E8AB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0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Repeat Analysis for Other Streams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DD49A-F790-47FB-86DB-8F0875FE6D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" y="4351452"/>
            <a:ext cx="8803758" cy="2289826"/>
          </a:xfrm>
          <a:blipFill>
            <a:blip r:embed="rId2"/>
            <a:stretch>
              <a:fillRect t="-5067" b="-1600"/>
            </a:stretch>
          </a:blipFill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18C5BFE-AAB8-4C15-B4E7-DA8FD9303DE1}"/>
              </a:ext>
            </a:extLst>
          </p:cNvPr>
          <p:cNvSpPr/>
          <p:nvPr/>
        </p:nvSpPr>
        <p:spPr>
          <a:xfrm>
            <a:off x="1976438" y="6129338"/>
            <a:ext cx="4743450" cy="511175"/>
          </a:xfrm>
          <a:prstGeom prst="roundRect">
            <a:avLst/>
          </a:prstGeom>
          <a:noFill/>
          <a:ln w="38100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26D2B8-CC28-4B94-90D4-ACC7BBA0E126}"/>
              </a:ext>
            </a:extLst>
          </p:cNvPr>
          <p:cNvSpPr/>
          <p:nvPr/>
        </p:nvSpPr>
        <p:spPr>
          <a:xfrm>
            <a:off x="5197475" y="1200150"/>
            <a:ext cx="3847247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Condenser + Cooler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2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Calibri" panose="020F0502020204030204" pitchFamily="34" charset="0"/>
              <a:buAutoNum type="arabicParenR"/>
              <a:defRPr/>
            </a:pP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Cool steam to 100°C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Calibri" panose="020F0502020204030204" pitchFamily="34" charset="0"/>
              <a:buAutoNum type="arabicParenR"/>
              <a:defRPr/>
            </a:pP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Condense steam to water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Calibri" panose="020F0502020204030204" pitchFamily="34" charset="0"/>
              <a:buAutoNum type="arabicParenR"/>
              <a:defRPr/>
            </a:pP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Cool water from 100°C to 0°C</a:t>
            </a:r>
          </a:p>
        </p:txBody>
      </p:sp>
      <p:pic>
        <p:nvPicPr>
          <p:cNvPr id="14342" name="Picture 5">
            <a:extLst>
              <a:ext uri="{FF2B5EF4-FFF2-40B4-BE49-F238E27FC236}">
                <a16:creationId xmlns:a16="http://schemas.microsoft.com/office/drawing/2014/main" id="{DFF07F42-9E62-487D-9DBB-DACC54ED4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1" y="858839"/>
            <a:ext cx="4808134" cy="3492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E09554B-62AD-4852-A611-41E41F17FF2E}"/>
              </a:ext>
            </a:extLst>
          </p:cNvPr>
          <p:cNvSpPr/>
          <p:nvPr/>
        </p:nvSpPr>
        <p:spPr>
          <a:xfrm>
            <a:off x="1174751" y="3429000"/>
            <a:ext cx="2090964" cy="500307"/>
          </a:xfrm>
          <a:prstGeom prst="rect">
            <a:avLst/>
          </a:prstGeom>
          <a:noFill/>
          <a:ln w="57150" cmpd="sng">
            <a:solidFill>
              <a:schemeClr val="accent5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66630-D358-4660-83E5-70DA021E9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0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Repeat Analysis for Other Streams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C11BB-1A47-4670-B89D-D5EC0A87550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901567" y="4351452"/>
            <a:ext cx="6944628" cy="2289826"/>
          </a:xfrm>
          <a:blipFill>
            <a:blip r:embed="rId2"/>
            <a:stretch>
              <a:fillRect t="-3467" b="-533"/>
            </a:stretch>
          </a:blipFill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1AEB3B6-002F-4F9D-B06D-3E57F210DC2D}"/>
              </a:ext>
            </a:extLst>
          </p:cNvPr>
          <p:cNvSpPr/>
          <p:nvPr/>
        </p:nvSpPr>
        <p:spPr>
          <a:xfrm>
            <a:off x="2468563" y="5995988"/>
            <a:ext cx="3810000" cy="617537"/>
          </a:xfrm>
          <a:prstGeom prst="roundRect">
            <a:avLst/>
          </a:prstGeom>
          <a:noFill/>
          <a:ln w="38100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56AE68-1B49-40A4-8880-832C73ED278C}"/>
              </a:ext>
            </a:extLst>
          </p:cNvPr>
          <p:cNvSpPr/>
          <p:nvPr/>
        </p:nvSpPr>
        <p:spPr>
          <a:xfrm>
            <a:off x="5197475" y="1200150"/>
            <a:ext cx="32734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Cooler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Cool water from 16°C to 0°C</a:t>
            </a:r>
          </a:p>
        </p:txBody>
      </p:sp>
      <p:pic>
        <p:nvPicPr>
          <p:cNvPr id="15366" name="Picture 5">
            <a:extLst>
              <a:ext uri="{FF2B5EF4-FFF2-40B4-BE49-F238E27FC236}">
                <a16:creationId xmlns:a16="http://schemas.microsoft.com/office/drawing/2014/main" id="{DE0FF6B4-8B64-414C-BEA0-F51AAF2D0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722313"/>
            <a:ext cx="4994275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68E043A-4792-48FF-85D8-E87040AA936D}"/>
              </a:ext>
            </a:extLst>
          </p:cNvPr>
          <p:cNvSpPr/>
          <p:nvPr/>
        </p:nvSpPr>
        <p:spPr>
          <a:xfrm>
            <a:off x="1184275" y="1574800"/>
            <a:ext cx="1025525" cy="641350"/>
          </a:xfrm>
          <a:prstGeom prst="rect">
            <a:avLst/>
          </a:prstGeom>
          <a:noFill/>
          <a:ln w="57150" cmpd="sng">
            <a:solidFill>
              <a:schemeClr val="accent5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9" grpId="0" animBg="1"/>
    </p:bldLst>
  </p:timing>
</p:sld>
</file>

<file path=ppt/theme/theme1.xml><?xml version="1.0" encoding="utf-8"?>
<a:theme xmlns:a="http://schemas.openxmlformats.org/drawingml/2006/main" name="Metropolita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lipstream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5046</TotalTime>
  <Words>1109</Words>
  <Application>Microsoft Office PowerPoint</Application>
  <PresentationFormat>On-screen Show (4:3)</PresentationFormat>
  <Paragraphs>285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</vt:lpstr>
      <vt:lpstr>Calibri Light</vt:lpstr>
      <vt:lpstr>Cambria</vt:lpstr>
      <vt:lpstr>Times New Roman</vt:lpstr>
      <vt:lpstr>Metropolitan</vt:lpstr>
      <vt:lpstr>Equation</vt:lpstr>
      <vt:lpstr> Exercise 3.66</vt:lpstr>
      <vt:lpstr>Overview</vt:lpstr>
      <vt:lpstr>FT,4 – Mass Balance</vt:lpstr>
      <vt:lpstr>Temperature and Composition</vt:lpstr>
      <vt:lpstr>Again, Our Process</vt:lpstr>
      <vt:lpstr>PowerPoint Presentation</vt:lpstr>
      <vt:lpstr>Warmer + Melter</vt:lpstr>
      <vt:lpstr>Repeat Analysis for Other Streams</vt:lpstr>
      <vt:lpstr>Repeat Analysis for Other Streams</vt:lpstr>
      <vt:lpstr>PowerPoint Presentation</vt:lpstr>
      <vt:lpstr>Determine Exit Temperature</vt:lpstr>
      <vt:lpstr>PowerPoint Presentation</vt:lpstr>
      <vt:lpstr>PowerPoint Presentation</vt:lpstr>
      <vt:lpstr>Energy Balances</vt:lpstr>
      <vt:lpstr>How much water converted to steam?</vt:lpstr>
      <vt:lpstr>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3.36</dc:title>
  <dc:creator>..</dc:creator>
  <cp:lastModifiedBy>Donovan Cho</cp:lastModifiedBy>
  <cp:revision>235</cp:revision>
  <dcterms:created xsi:type="dcterms:W3CDTF">2015-09-27T13:14:46Z</dcterms:created>
  <dcterms:modified xsi:type="dcterms:W3CDTF">2024-10-01T17:06:44Z</dcterms:modified>
</cp:coreProperties>
</file>