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7" r:id="rId2"/>
    <p:sldId id="265" r:id="rId3"/>
    <p:sldId id="267" r:id="rId4"/>
    <p:sldId id="270" r:id="rId5"/>
    <p:sldId id="263" r:id="rId6"/>
    <p:sldId id="264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002AF-A40F-45DE-B801-3A025305706C}" v="17" dt="2024-10-02T08:01:18.446"/>
    <p1510:client id="{4632873F-4A73-4679-9FD8-77086438ED1F}" v="29" dt="2024-10-02T17:39:00.511"/>
    <p1510:client id="{E90D208D-467B-4B4E-8712-6D1060237AEB}" v="2" dt="2024-10-02T19:48:0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76" autoAdjust="0"/>
    <p:restoredTop sz="86871"/>
  </p:normalViewPr>
  <p:slideViewPr>
    <p:cSldViewPr snapToGrid="0">
      <p:cViewPr>
        <p:scale>
          <a:sx n="74" d="100"/>
          <a:sy n="74" d="100"/>
        </p:scale>
        <p:origin x="53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021002AF-A40F-45DE-B801-3A025305706C}"/>
    <pc:docChg chg="modSld sldOrd">
      <pc:chgData name="Dennis Wu" userId="R/ygYBFZ4QKKtPKMNwj1XUa7RH1qwUlvZONtAPNYQxI=" providerId="None" clId="Web-{021002AF-A40F-45DE-B801-3A025305706C}" dt="2024-10-02T08:01:18.446" v="15"/>
      <pc:docMkLst>
        <pc:docMk/>
      </pc:docMkLst>
      <pc:sldChg chg="modSp">
        <pc:chgData name="Dennis Wu" userId="R/ygYBFZ4QKKtPKMNwj1XUa7RH1qwUlvZONtAPNYQxI=" providerId="None" clId="Web-{021002AF-A40F-45DE-B801-3A025305706C}" dt="2024-10-02T08:01:10.493" v="13" actId="1076"/>
        <pc:sldMkLst>
          <pc:docMk/>
          <pc:sldMk cId="4043737824" sldId="257"/>
        </pc:sldMkLst>
        <pc:spChg chg="mod">
          <ac:chgData name="Dennis Wu" userId="R/ygYBFZ4QKKtPKMNwj1XUa7RH1qwUlvZONtAPNYQxI=" providerId="None" clId="Web-{021002AF-A40F-45DE-B801-3A025305706C}" dt="2024-10-02T08:01:10.493" v="13" actId="1076"/>
          <ac:spMkLst>
            <pc:docMk/>
            <pc:sldMk cId="4043737824" sldId="257"/>
            <ac:spMk id="3" creationId="{A8E9CFF2-3777-4FF4-A759-8491175B0B7C}"/>
          </ac:spMkLst>
        </pc:spChg>
        <pc:picChg chg="mod">
          <ac:chgData name="Dennis Wu" userId="R/ygYBFZ4QKKtPKMNwj1XUa7RH1qwUlvZONtAPNYQxI=" providerId="None" clId="Web-{021002AF-A40F-45DE-B801-3A025305706C}" dt="2024-10-02T08:01:00.524" v="11" actId="1076"/>
          <ac:picMkLst>
            <pc:docMk/>
            <pc:sldMk cId="4043737824" sldId="257"/>
            <ac:picMk id="5" creationId="{282CF6DD-7FE8-4063-9551-1B7BBCE92ABE}"/>
          </ac:picMkLst>
        </pc:picChg>
      </pc:sldChg>
      <pc:sldChg chg="ord">
        <pc:chgData name="Dennis Wu" userId="R/ygYBFZ4QKKtPKMNwj1XUa7RH1qwUlvZONtAPNYQxI=" providerId="None" clId="Web-{021002AF-A40F-45DE-B801-3A025305706C}" dt="2024-10-02T08:01:18.446" v="15"/>
        <pc:sldMkLst>
          <pc:docMk/>
          <pc:sldMk cId="2645401197" sldId="265"/>
        </pc:sldMkLst>
      </pc:sldChg>
    </pc:docChg>
  </pc:docChgLst>
  <pc:docChgLst>
    <pc:chgData name="Donovan Cho" userId="8+LMUOEA52oaEgTdmTRovetGQb23x2GN/NZ3dCjoSGw=" providerId="None" clId="Web-{E90D208D-467B-4B4E-8712-6D1060237AEB}"/>
    <pc:docChg chg="modSld">
      <pc:chgData name="Donovan Cho" userId="8+LMUOEA52oaEgTdmTRovetGQb23x2GN/NZ3dCjoSGw=" providerId="None" clId="Web-{E90D208D-467B-4B4E-8712-6D1060237AEB}" dt="2024-10-02T19:48:00.289" v="0" actId="20577"/>
      <pc:docMkLst>
        <pc:docMk/>
      </pc:docMkLst>
      <pc:sldChg chg="modSp">
        <pc:chgData name="Donovan Cho" userId="8+LMUOEA52oaEgTdmTRovetGQb23x2GN/NZ3dCjoSGw=" providerId="None" clId="Web-{E90D208D-467B-4B4E-8712-6D1060237AEB}" dt="2024-10-02T19:48:00.289" v="0" actId="20577"/>
        <pc:sldMkLst>
          <pc:docMk/>
          <pc:sldMk cId="4043737824" sldId="257"/>
        </pc:sldMkLst>
        <pc:spChg chg="mod">
          <ac:chgData name="Donovan Cho" userId="8+LMUOEA52oaEgTdmTRovetGQb23x2GN/NZ3dCjoSGw=" providerId="None" clId="Web-{E90D208D-467B-4B4E-8712-6D1060237AEB}" dt="2024-10-02T19:48:00.289" v="0" actId="20577"/>
          <ac:spMkLst>
            <pc:docMk/>
            <pc:sldMk cId="4043737824" sldId="257"/>
            <ac:spMk id="3" creationId="{A8E9CFF2-3777-4FF4-A759-8491175B0B7C}"/>
          </ac:spMkLst>
        </pc:spChg>
      </pc:sldChg>
    </pc:docChg>
  </pc:docChgLst>
  <pc:docChgLst>
    <pc:chgData name="Dennis Wu" userId="R/ygYBFZ4QKKtPKMNwj1XUa7RH1qwUlvZONtAPNYQxI=" providerId="None" clId="Web-{4632873F-4A73-4679-9FD8-77086438ED1F}"/>
    <pc:docChg chg="modSld">
      <pc:chgData name="Dennis Wu" userId="R/ygYBFZ4QKKtPKMNwj1XUa7RH1qwUlvZONtAPNYQxI=" providerId="None" clId="Web-{4632873F-4A73-4679-9FD8-77086438ED1F}" dt="2024-10-02T17:39:00.511" v="25" actId="14100"/>
      <pc:docMkLst>
        <pc:docMk/>
      </pc:docMkLst>
      <pc:sldChg chg="addSp delSp modSp">
        <pc:chgData name="Dennis Wu" userId="R/ygYBFZ4QKKtPKMNwj1XUa7RH1qwUlvZONtAPNYQxI=" providerId="None" clId="Web-{4632873F-4A73-4679-9FD8-77086438ED1F}" dt="2024-10-02T17:39:00.511" v="25" actId="14100"/>
        <pc:sldMkLst>
          <pc:docMk/>
          <pc:sldMk cId="4043737824" sldId="257"/>
        </pc:sldMkLst>
        <pc:spChg chg="del mod">
          <ac:chgData name="Dennis Wu" userId="R/ygYBFZ4QKKtPKMNwj1XUa7RH1qwUlvZONtAPNYQxI=" providerId="None" clId="Web-{4632873F-4A73-4679-9FD8-77086438ED1F}" dt="2024-10-02T17:37:28.290" v="6"/>
          <ac:spMkLst>
            <pc:docMk/>
            <pc:sldMk cId="4043737824" sldId="257"/>
            <ac:spMk id="6" creationId="{77CC81E1-3AAA-4EAB-87A7-026CA5BE48DC}"/>
          </ac:spMkLst>
        </pc:spChg>
        <pc:picChg chg="del">
          <ac:chgData name="Dennis Wu" userId="R/ygYBFZ4QKKtPKMNwj1XUa7RH1qwUlvZONtAPNYQxI=" providerId="None" clId="Web-{4632873F-4A73-4679-9FD8-77086438ED1F}" dt="2024-10-02T17:37:24.837" v="3"/>
          <ac:picMkLst>
            <pc:docMk/>
            <pc:sldMk cId="4043737824" sldId="257"/>
            <ac:picMk id="4" creationId="{8829FAEC-8F30-4E40-89D3-F6295A58918D}"/>
          </ac:picMkLst>
        </pc:picChg>
        <pc:picChg chg="del">
          <ac:chgData name="Dennis Wu" userId="R/ygYBFZ4QKKtPKMNwj1XUa7RH1qwUlvZONtAPNYQxI=" providerId="None" clId="Web-{4632873F-4A73-4679-9FD8-77086438ED1F}" dt="2024-10-02T17:37:29.540" v="7"/>
          <ac:picMkLst>
            <pc:docMk/>
            <pc:sldMk cId="4043737824" sldId="257"/>
            <ac:picMk id="7" creationId="{779F18B7-37C4-3AF6-2BCD-C0E271FCC936}"/>
          </ac:picMkLst>
        </pc:picChg>
        <pc:picChg chg="add mod">
          <ac:chgData name="Dennis Wu" userId="R/ygYBFZ4QKKtPKMNwj1XUa7RH1qwUlvZONtAPNYQxI=" providerId="None" clId="Web-{4632873F-4A73-4679-9FD8-77086438ED1F}" dt="2024-10-02T17:38:54.370" v="22" actId="1076"/>
          <ac:picMkLst>
            <pc:docMk/>
            <pc:sldMk cId="4043737824" sldId="257"/>
            <ac:picMk id="8" creationId="{F2E3E631-8FB3-07F9-1B64-8390951F01F0}"/>
          </ac:picMkLst>
        </pc:picChg>
        <pc:picChg chg="add mod">
          <ac:chgData name="Dennis Wu" userId="R/ygYBFZ4QKKtPKMNwj1XUa7RH1qwUlvZONtAPNYQxI=" providerId="None" clId="Web-{4632873F-4A73-4679-9FD8-77086438ED1F}" dt="2024-10-02T17:39:00.511" v="25" actId="14100"/>
          <ac:picMkLst>
            <pc:docMk/>
            <pc:sldMk cId="4043737824" sldId="257"/>
            <ac:picMk id="9" creationId="{3671DD01-5CC0-D0F2-52A0-0F32C47B4E31}"/>
          </ac:picMkLst>
        </pc:picChg>
      </pc:sldChg>
    </pc:docChg>
  </pc:docChgLst>
  <pc:docChgLst>
    <pc:chgData clId="Web-{4632873F-4A73-4679-9FD8-77086438ED1F}"/>
    <pc:docChg chg="modSld">
      <pc:chgData name="" userId="" providerId="" clId="Web-{4632873F-4A73-4679-9FD8-77086438ED1F}" dt="2024-10-02T17:36:33.164" v="0"/>
      <pc:docMkLst>
        <pc:docMk/>
      </pc:docMkLst>
      <pc:sldChg chg="addSp modSp">
        <pc:chgData name="" userId="" providerId="" clId="Web-{4632873F-4A73-4679-9FD8-77086438ED1F}" dt="2024-10-02T17:36:33.164" v="0"/>
        <pc:sldMkLst>
          <pc:docMk/>
          <pc:sldMk cId="4043737824" sldId="257"/>
        </pc:sldMkLst>
        <pc:picChg chg="add mod">
          <ac:chgData name="" userId="" providerId="" clId="Web-{4632873F-4A73-4679-9FD8-77086438ED1F}" dt="2024-10-02T17:36:33.164" v="0"/>
          <ac:picMkLst>
            <pc:docMk/>
            <pc:sldMk cId="4043737824" sldId="257"/>
            <ac:picMk id="7" creationId="{779F18B7-37C4-3AF6-2BCD-C0E271FCC9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59F6-5479-A146-85EA-6A719040F14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6809-3F10-6E4F-86F4-514BA03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9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2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personal-finance/average-stock-market-return#:~:text=According%20to%20global%20investment%20bank,in%20the%20past%2010%20years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6" r="-1" b="37315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32" y="91440"/>
            <a:ext cx="6043168" cy="1259840"/>
          </a:xfrm>
        </p:spPr>
        <p:txBody>
          <a:bodyPr>
            <a:normAutofit/>
          </a:bodyPr>
          <a:lstStyle/>
          <a:p>
            <a:r>
              <a:rPr lang="en-US" dirty="0"/>
              <a:t>Exercise 3.94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951" y="4682490"/>
            <a:ext cx="4953398" cy="3063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Created by: </a:t>
            </a:r>
            <a:r>
              <a:rPr lang="en-US" dirty="0">
                <a:solidFill>
                  <a:schemeClr val="tx1"/>
                </a:solidFill>
              </a:rPr>
              <a:t>Gavin Batsimm (‘21)</a:t>
            </a:r>
          </a:p>
          <a:p>
            <a:r>
              <a:rPr lang="en-US" b="1" dirty="0">
                <a:solidFill>
                  <a:schemeClr val="tx1"/>
                </a:solidFill>
              </a:rPr>
              <a:t>Edited by: </a:t>
            </a:r>
            <a:r>
              <a:rPr lang="en-US" dirty="0">
                <a:solidFill>
                  <a:schemeClr val="tx1"/>
                </a:solidFill>
              </a:rPr>
              <a:t>Sanna Vedrine (‘23)</a:t>
            </a:r>
          </a:p>
          <a:p>
            <a:r>
              <a:rPr lang="en-US" dirty="0">
                <a:solidFill>
                  <a:schemeClr val="tx1"/>
                </a:solidFill>
              </a:rPr>
              <a:t>Burke Combs (‘24)</a:t>
            </a:r>
          </a:p>
          <a:p>
            <a:r>
              <a:rPr lang="en-US" dirty="0">
                <a:solidFill>
                  <a:schemeClr val="tx1"/>
                </a:solidFill>
              </a:rPr>
              <a:t>Dennis Wu ('25)</a:t>
            </a:r>
          </a:p>
        </p:txBody>
      </p:sp>
      <p:pic>
        <p:nvPicPr>
          <p:cNvPr id="8" name="Picture 7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F2E3E631-8FB3-07F9-1B64-8390951F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3622406"/>
            <a:ext cx="3724275" cy="2632613"/>
          </a:xfrm>
          <a:prstGeom prst="rect">
            <a:avLst/>
          </a:prstGeom>
        </p:spPr>
      </p:pic>
      <p:pic>
        <p:nvPicPr>
          <p:cNvPr id="9" name="Picture 8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3671DD01-5CC0-D0F2-52A0-0F32C47B4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620155"/>
            <a:ext cx="3724274" cy="28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7441B-FA43-39A8-9893-04C8E0388094}"/>
              </a:ext>
            </a:extLst>
          </p:cNvPr>
          <p:cNvSpPr/>
          <p:nvPr/>
        </p:nvSpPr>
        <p:spPr>
          <a:xfrm>
            <a:off x="657101" y="1223159"/>
            <a:ext cx="4473039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TASK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Decrease expensive energy bill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ED510-728A-4D7C-1FC7-0DCB584CB455}"/>
              </a:ext>
            </a:extLst>
          </p:cNvPr>
          <p:cNvSpPr/>
          <p:nvPr/>
        </p:nvSpPr>
        <p:spPr>
          <a:xfrm>
            <a:off x="5975267" y="1223159"/>
            <a:ext cx="4832433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SOLUTION</a:t>
            </a:r>
          </a:p>
          <a:p>
            <a:pPr algn="ctr">
              <a:lnSpc>
                <a:spcPct val="150000"/>
              </a:lnSpc>
            </a:pPr>
            <a:r>
              <a:rPr lang="en-US"/>
              <a:t>Install batteries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60A9DE-5C75-5EC2-2D8B-BA402062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7" t="16224" r="6558" b="21631"/>
          <a:stretch/>
        </p:blipFill>
        <p:spPr>
          <a:xfrm>
            <a:off x="8627421" y="283744"/>
            <a:ext cx="1820885" cy="885489"/>
          </a:xfrm>
          <a:prstGeom prst="rect">
            <a:avLst/>
          </a:prstGeom>
        </p:spPr>
      </p:pic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C2D34425-E401-47B7-20F9-A384F883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72311"/>
              </p:ext>
            </p:extLst>
          </p:nvPr>
        </p:nvGraphicFramePr>
        <p:xfrm>
          <a:off x="1485736" y="304978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C73C77E-0BB1-BB9F-3816-127FD717F4DF}"/>
              </a:ext>
            </a:extLst>
          </p:cNvPr>
          <p:cNvSpPr/>
          <p:nvPr/>
        </p:nvSpPr>
        <p:spPr>
          <a:xfrm>
            <a:off x="1474122" y="491465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AB119-B6AD-170F-E26B-6171EC3461C7}"/>
              </a:ext>
            </a:extLst>
          </p:cNvPr>
          <p:cNvSpPr/>
          <p:nvPr/>
        </p:nvSpPr>
        <p:spPr>
          <a:xfrm>
            <a:off x="1485734" y="453777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D3AEA3-70A2-B62F-EB33-31A3431571C8}"/>
              </a:ext>
            </a:extLst>
          </p:cNvPr>
          <p:cNvSpPr/>
          <p:nvPr/>
        </p:nvSpPr>
        <p:spPr>
          <a:xfrm>
            <a:off x="1485734" y="4162304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A43A0-C67C-CCFD-2DED-18FB89CF66A6}"/>
              </a:ext>
            </a:extLst>
          </p:cNvPr>
          <p:cNvSpPr/>
          <p:nvPr/>
        </p:nvSpPr>
        <p:spPr>
          <a:xfrm>
            <a:off x="1485736" y="3793776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58624-1447-4B47-AF45-12EF03A467BA}"/>
              </a:ext>
            </a:extLst>
          </p:cNvPr>
          <p:cNvSpPr/>
          <p:nvPr/>
        </p:nvSpPr>
        <p:spPr>
          <a:xfrm>
            <a:off x="1485735" y="3418308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5AA8A7-1E8B-5C87-C263-262B51EEA489}"/>
              </a:ext>
            </a:extLst>
          </p:cNvPr>
          <p:cNvSpPr/>
          <p:nvPr/>
        </p:nvSpPr>
        <p:spPr>
          <a:xfrm>
            <a:off x="1485735" y="3025748"/>
            <a:ext cx="8257871" cy="40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</a:t>
            </a:r>
            <a:r>
              <a:rPr lang="en-US" dirty="0"/>
              <a:t>– </a:t>
            </a:r>
            <a:r>
              <a:rPr lang="en-US" sz="1800" dirty="0"/>
              <a:t>($80,000/year) – </a:t>
            </a:r>
            <a:r>
              <a:rPr lang="en-US" dirty="0"/>
              <a:t>(– </a:t>
            </a:r>
            <a:r>
              <a:rPr lang="en-US" sz="1800" dirty="0"/>
              <a:t>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</a:t>
            </a:r>
            <a:r>
              <a:rPr lang="en-US" dirty="0"/>
              <a:t>– </a:t>
            </a:r>
            <a:r>
              <a:rPr lang="en-US" sz="1800" dirty="0"/>
              <a:t>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8A3E"/>
                </a:solidFill>
              </a:rPr>
              <a:t>= 40 % /year</a:t>
            </a:r>
            <a:endParaRPr lang="en-US" sz="1800" dirty="0">
              <a:solidFill>
                <a:srgbClr val="008A3E"/>
              </a:solidFill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Calculating ROI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F47D16-E979-72E3-5A6C-151EFE496E4E}"/>
              </a:ext>
            </a:extLst>
          </p:cNvPr>
          <p:cNvCxnSpPr>
            <a:cxnSpLocks/>
          </p:cNvCxnSpPr>
          <p:nvPr/>
        </p:nvCxnSpPr>
        <p:spPr>
          <a:xfrm flipV="1">
            <a:off x="2650525" y="2762646"/>
            <a:ext cx="2628900" cy="745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1B1E56-914E-5009-BEBC-94D3492F6980}"/>
              </a:ext>
            </a:extLst>
          </p:cNvPr>
          <p:cNvCxnSpPr>
            <a:cxnSpLocks/>
          </p:cNvCxnSpPr>
          <p:nvPr/>
        </p:nvCxnSpPr>
        <p:spPr>
          <a:xfrm flipH="1" flipV="1">
            <a:off x="2650525" y="2723828"/>
            <a:ext cx="2628900" cy="798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B65B2B2-5264-A18F-9F61-8F8EF6A12F3F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Forgot to consider depreciation!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60BF7048-7AD9-E509-F8A8-260DF7DC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55865"/>
              </p:ext>
            </p:extLst>
          </p:nvPr>
        </p:nvGraphicFramePr>
        <p:xfrm>
          <a:off x="6844072" y="4300403"/>
          <a:ext cx="48042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4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1944916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49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B0F1C2-062E-B69C-95F5-02896C532813}"/>
              </a:ext>
            </a:extLst>
          </p:cNvPr>
          <p:cNvSpPr/>
          <p:nvPr/>
        </p:nvSpPr>
        <p:spPr>
          <a:xfrm>
            <a:off x="6757574" y="5045973"/>
            <a:ext cx="5013512" cy="351710"/>
          </a:xfrm>
          <a:prstGeom prst="rect">
            <a:avLst/>
          </a:prstGeom>
          <a:solidFill>
            <a:srgbClr val="C000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– ($80,000/year) – (– 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– 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/>
              <a:t>= 40 % /year</a:t>
            </a:r>
            <a:endParaRPr lang="en-US" sz="18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(Re)Calculating ROI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D7F72-EFFC-03B0-ADB9-ECF75D7F5092}"/>
              </a:ext>
            </a:extLst>
          </p:cNvPr>
          <p:cNvSpPr txBox="1"/>
          <p:nvPr/>
        </p:nvSpPr>
        <p:spPr>
          <a:xfrm>
            <a:off x="4333875" y="3102691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 ($65,000 / 5 years)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931C-E319-5CD2-BFFE-25BD573E3B00}"/>
              </a:ext>
            </a:extLst>
          </p:cNvPr>
          <p:cNvSpPr txBox="1"/>
          <p:nvPr/>
        </p:nvSpPr>
        <p:spPr>
          <a:xfrm>
            <a:off x="2806874" y="3447533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 $17,000/year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302C-1D96-3533-D7DE-FB8AC5792B13}"/>
              </a:ext>
            </a:extLst>
          </p:cNvPr>
          <p:cNvSpPr txBox="1"/>
          <p:nvPr/>
        </p:nvSpPr>
        <p:spPr>
          <a:xfrm>
            <a:off x="4479700" y="4246343"/>
            <a:ext cx="201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– $17,000/year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E9BC3-4325-9532-7B54-2D80267EB2E5}"/>
              </a:ext>
            </a:extLst>
          </p:cNvPr>
          <p:cNvSpPr txBox="1"/>
          <p:nvPr/>
        </p:nvSpPr>
        <p:spPr>
          <a:xfrm>
            <a:off x="2804986" y="4669237"/>
            <a:ext cx="26179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2F29F-410B-2FF4-4678-4523B64E818C}"/>
              </a:ext>
            </a:extLst>
          </p:cNvPr>
          <p:cNvSpPr txBox="1"/>
          <p:nvPr/>
        </p:nvSpPr>
        <p:spPr>
          <a:xfrm>
            <a:off x="2687080" y="5829335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 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247C5-1D34-7C8C-B4B5-9A4E7CF9E3CC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Forgot to consider depreciation!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3D9D2-F479-27DF-A188-064AC02046B6}"/>
              </a:ext>
            </a:extLst>
          </p:cNvPr>
          <p:cNvSpPr txBox="1"/>
          <p:nvPr/>
        </p:nvSpPr>
        <p:spPr>
          <a:xfrm>
            <a:off x="2736785" y="6252229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A3E"/>
                </a:solidFill>
              </a:rPr>
              <a:t>= 20% /year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74B26-CAF8-BD16-2636-BD54D2801E76}"/>
              </a:ext>
            </a:extLst>
          </p:cNvPr>
          <p:cNvSpPr txBox="1"/>
          <p:nvPr/>
        </p:nvSpPr>
        <p:spPr>
          <a:xfrm>
            <a:off x="5108233" y="2757268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+ Depreciation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Thumbs Up Emoji">
                <a:extLst>
                  <a:ext uri="{FF2B5EF4-FFF2-40B4-BE49-F238E27FC236}">
                    <a16:creationId xmlns:a16="http://schemas.microsoft.com/office/drawing/2014/main" id="{2DA04152-B313-E084-5C05-F40F5631FE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909480"/>
                  </p:ext>
                </p:extLst>
              </p:nvPr>
            </p:nvGraphicFramePr>
            <p:xfrm>
              <a:off x="7644717" y="2180301"/>
              <a:ext cx="2664756" cy="444126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64756" cy="4441260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929564" ay="-3314936" az="-76979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95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Thumbs Up Emoji">
                <a:extLst>
                  <a:ext uri="{FF2B5EF4-FFF2-40B4-BE49-F238E27FC236}">
                    <a16:creationId xmlns:a16="http://schemas.microsoft.com/office/drawing/2014/main" id="{2DA04152-B313-E084-5C05-F40F5631FE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717" y="2180301"/>
                <a:ext cx="2664756" cy="44412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7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11" grpId="1" animBg="1"/>
      <p:bldP spid="2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6449-5FA7-4949-9423-EAC58C77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73200"/>
            <a:ext cx="8595360" cy="726621"/>
          </a:xfrm>
        </p:spPr>
        <p:txBody>
          <a:bodyPr>
            <a:normAutofit fontScale="92500"/>
          </a:bodyPr>
          <a:lstStyle/>
          <a:p>
            <a:r>
              <a:rPr lang="en-US" dirty="0"/>
              <a:t>Average annual market return has been ~9% through the last 100 years</a:t>
            </a:r>
          </a:p>
          <a:p>
            <a:pPr lvl="1"/>
            <a:r>
              <a:rPr lang="en-US" dirty="0"/>
              <a:t>S&amp;P has been ~15% annual return for the last 10 years! [Source: Business Insider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9E9364-B379-4BE3-B8B8-703DDA7D65BF}"/>
              </a:ext>
            </a:extLst>
          </p:cNvPr>
          <p:cNvSpPr txBox="1">
            <a:spLocks/>
          </p:cNvSpPr>
          <p:nvPr/>
        </p:nvSpPr>
        <p:spPr>
          <a:xfrm>
            <a:off x="1261872" y="2360386"/>
            <a:ext cx="8595360" cy="345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9% a year, $65,000 becomes what in 5 years?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B4A97-5500-48D9-BECC-E96D71562508}"/>
              </a:ext>
            </a:extLst>
          </p:cNvPr>
          <p:cNvSpPr txBox="1">
            <a:spLocks/>
          </p:cNvSpPr>
          <p:nvPr/>
        </p:nvSpPr>
        <p:spPr>
          <a:xfrm>
            <a:off x="1261872" y="2949575"/>
            <a:ext cx="8595360" cy="7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13% a year, $65,000 becomes what in 5 years?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1BE948-A259-410C-9FC1-F4A60B856FEE}"/>
              </a:ext>
            </a:extLst>
          </p:cNvPr>
          <p:cNvSpPr txBox="1">
            <a:spLocks/>
          </p:cNvSpPr>
          <p:nvPr/>
        </p:nvSpPr>
        <p:spPr>
          <a:xfrm>
            <a:off x="1261872" y="3892096"/>
            <a:ext cx="9692640" cy="7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now, from our electricity tactic, we have $130,000 so this is relatively good!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38E9E-80A9-44F3-9DF8-1B50AD835369}"/>
                  </a:ext>
                </a:extLst>
              </p:cNvPr>
              <p:cNvSpPr txBox="1"/>
              <p:nvPr/>
            </p:nvSpPr>
            <p:spPr>
              <a:xfrm>
                <a:off x="2508151" y="2630701"/>
                <a:ext cx="610280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$65,000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=$100,010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38E9E-80A9-44F3-9DF8-1B50AD835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1" y="2630701"/>
                <a:ext cx="6102802" cy="372410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24330-FBB2-498C-A904-8F0A2FE69722}"/>
                  </a:ext>
                </a:extLst>
              </p:cNvPr>
              <p:cNvSpPr txBox="1"/>
              <p:nvPr/>
            </p:nvSpPr>
            <p:spPr>
              <a:xfrm>
                <a:off x="2508151" y="3273426"/>
                <a:ext cx="610280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$65,000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=$120,000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24330-FBB2-498C-A904-8F0A2FE69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1" y="3273426"/>
                <a:ext cx="6102802" cy="37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DB30DB-037E-483A-96B3-BC977E36FC25}"/>
              </a:ext>
            </a:extLst>
          </p:cNvPr>
          <p:cNvSpPr txBox="1">
            <a:spLocks/>
          </p:cNvSpPr>
          <p:nvPr/>
        </p:nvSpPr>
        <p:spPr>
          <a:xfrm>
            <a:off x="1220833" y="4860925"/>
            <a:ext cx="8595360" cy="726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always things that will have a higher return, but hindsight is 2020!  </a:t>
            </a:r>
          </a:p>
          <a:p>
            <a:pPr marL="274320" lvl="1" indent="0">
              <a:buNone/>
            </a:pPr>
            <a:r>
              <a:rPr lang="en-US" dirty="0"/>
              <a:t>Had we put the $65,000 into Tesla stock 5 years ago, it would be worth $865,439 today!</a:t>
            </a:r>
          </a:p>
        </p:txBody>
      </p:sp>
      <p:sp>
        <p:nvSpPr>
          <p:cNvPr id="5" name="Title 32">
            <a:extLst>
              <a:ext uri="{FF2B5EF4-FFF2-40B4-BE49-F238E27FC236}">
                <a16:creationId xmlns:a16="http://schemas.microsoft.com/office/drawing/2014/main" id="{1ACC1628-5EA3-A1DF-AC8D-C125101D79DB}"/>
              </a:ext>
            </a:extLst>
          </p:cNvPr>
          <p:cNvSpPr txBox="1">
            <a:spLocks/>
          </p:cNvSpPr>
          <p:nvPr/>
        </p:nvSpPr>
        <p:spPr>
          <a:xfrm>
            <a:off x="543698" y="365759"/>
            <a:ext cx="10410814" cy="73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So, is our ROI good?</a:t>
            </a:r>
          </a:p>
        </p:txBody>
      </p:sp>
    </p:spTree>
    <p:extLst>
      <p:ext uri="{BB962C8B-B14F-4D97-AF65-F5344CB8AC3E}">
        <p14:creationId xmlns:p14="http://schemas.microsoft.com/office/powerpoint/2010/main" val="553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2700-649E-4BE3-8950-4F6260B1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632" y="1655287"/>
            <a:ext cx="3231880" cy="43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Remember depreciation!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F95E-FFE8-FFFF-0283-F39E2827FCB3}"/>
              </a:ext>
            </a:extLst>
          </p:cNvPr>
          <p:cNvSpPr txBox="1"/>
          <p:nvPr/>
        </p:nvSpPr>
        <p:spPr>
          <a:xfrm>
            <a:off x="3953054" y="3590182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A33E8-87F3-B743-94E0-9757F0FE6059}"/>
              </a:ext>
            </a:extLst>
          </p:cNvPr>
          <p:cNvSpPr txBox="1"/>
          <p:nvPr/>
        </p:nvSpPr>
        <p:spPr>
          <a:xfrm>
            <a:off x="2330732" y="3304467"/>
            <a:ext cx="1622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ROI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A8200-50F4-D27B-444A-3324B375A41F}"/>
              </a:ext>
            </a:extLst>
          </p:cNvPr>
          <p:cNvSpPr txBox="1"/>
          <p:nvPr/>
        </p:nvSpPr>
        <p:spPr>
          <a:xfrm>
            <a:off x="3938087" y="2982584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B98FB-A485-60E3-EAB5-CCEADD94E891}"/>
              </a:ext>
            </a:extLst>
          </p:cNvPr>
          <p:cNvSpPr txBox="1"/>
          <p:nvPr/>
        </p:nvSpPr>
        <p:spPr>
          <a:xfrm>
            <a:off x="6878049" y="3589741"/>
            <a:ext cx="267929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Capital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EF399-1A19-70A8-8BB0-57E7BB7FDB1E}"/>
              </a:ext>
            </a:extLst>
          </p:cNvPr>
          <p:cNvSpPr txBox="1"/>
          <p:nvPr/>
        </p:nvSpPr>
        <p:spPr>
          <a:xfrm>
            <a:off x="6869168" y="2970722"/>
            <a:ext cx="2679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Profit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0D8509-E7F0-13CB-6742-F12FD601EE20}"/>
              </a:ext>
            </a:extLst>
          </p:cNvPr>
          <p:cNvCxnSpPr>
            <a:cxnSpLocks/>
          </p:cNvCxnSpPr>
          <p:nvPr/>
        </p:nvCxnSpPr>
        <p:spPr>
          <a:xfrm>
            <a:off x="4041541" y="3596854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8A24BD-5E17-4ED2-038D-C4EF4BF06AD6}"/>
              </a:ext>
            </a:extLst>
          </p:cNvPr>
          <p:cNvCxnSpPr>
            <a:cxnSpLocks/>
          </p:cNvCxnSpPr>
          <p:nvPr/>
        </p:nvCxnSpPr>
        <p:spPr>
          <a:xfrm>
            <a:off x="7096817" y="3555497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A22F87-E718-CF1B-2FA1-71E109ADF34E}"/>
              </a:ext>
            </a:extLst>
          </p:cNvPr>
          <p:cNvSpPr txBox="1"/>
          <p:nvPr/>
        </p:nvSpPr>
        <p:spPr>
          <a:xfrm>
            <a:off x="6430783" y="3252990"/>
            <a:ext cx="619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514C2-38BB-CCED-7D33-6AB849271AD7}"/>
              </a:ext>
            </a:extLst>
          </p:cNvPr>
          <p:cNvCxnSpPr>
            <a:cxnSpLocks/>
          </p:cNvCxnSpPr>
          <p:nvPr/>
        </p:nvCxnSpPr>
        <p:spPr>
          <a:xfrm flipH="1">
            <a:off x="8129301" y="2034891"/>
            <a:ext cx="852544" cy="1094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2">
            <a:extLst>
              <a:ext uri="{FF2B5EF4-FFF2-40B4-BE49-F238E27FC236}">
                <a16:creationId xmlns:a16="http://schemas.microsoft.com/office/drawing/2014/main" id="{4963E3E9-E7ED-8D73-E30C-F18964C19C94}"/>
              </a:ext>
            </a:extLst>
          </p:cNvPr>
          <p:cNvSpPr txBox="1">
            <a:spLocks/>
          </p:cNvSpPr>
          <p:nvPr/>
        </p:nvSpPr>
        <p:spPr>
          <a:xfrm>
            <a:off x="543698" y="365759"/>
            <a:ext cx="10410814" cy="73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3152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557637"/>
            <a:ext cx="2143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Total Savings: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5576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Revenue *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840470"/>
            <a:ext cx="6104238" cy="453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</a:t>
            </a:r>
            <a:r>
              <a:rPr lang="en-US" dirty="0"/>
              <a:t>3</a:t>
            </a:r>
            <a:r>
              <a:rPr lang="en-US" sz="1800" dirty="0"/>
              <a:t>0,000/year * (5 years)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9912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Total Costs: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8" y="2991246"/>
            <a:ext cx="575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Installation Cost +  Annual Maintenance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342956"/>
            <a:ext cx="6668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$65,000 + $4,000/year * (5 years)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5-Year Economic 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931C-E319-5CD2-BFFE-25BD573E3B00}"/>
              </a:ext>
            </a:extLst>
          </p:cNvPr>
          <p:cNvSpPr txBox="1"/>
          <p:nvPr/>
        </p:nvSpPr>
        <p:spPr>
          <a:xfrm>
            <a:off x="2804986" y="3760841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= $</a:t>
            </a:r>
            <a:r>
              <a:rPr lang="en-US" dirty="0"/>
              <a:t>85</a:t>
            </a:r>
            <a:r>
              <a:rPr lang="en-US" sz="1800" dirty="0"/>
              <a:t>,000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E0749-8ACA-2671-F53E-6DEEBC5018B0}"/>
              </a:ext>
            </a:extLst>
          </p:cNvPr>
          <p:cNvSpPr txBox="1"/>
          <p:nvPr/>
        </p:nvSpPr>
        <p:spPr>
          <a:xfrm>
            <a:off x="575106" y="4662908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/>
              <a:t>5-Year Profit: </a:t>
            </a:r>
            <a:endParaRPr lang="en-US" sz="18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E2746-D4AD-DAD7-8153-CBFB0C86954D}"/>
              </a:ext>
            </a:extLst>
          </p:cNvPr>
          <p:cNvSpPr txBox="1"/>
          <p:nvPr/>
        </p:nvSpPr>
        <p:spPr>
          <a:xfrm>
            <a:off x="2756331" y="4613920"/>
            <a:ext cx="575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Total Savings – Total Costs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6D756-1309-A59B-0083-2941B4FE3112}"/>
              </a:ext>
            </a:extLst>
          </p:cNvPr>
          <p:cNvSpPr txBox="1"/>
          <p:nvPr/>
        </p:nvSpPr>
        <p:spPr>
          <a:xfrm>
            <a:off x="2842827" y="5047209"/>
            <a:ext cx="279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$150,000 - $85,000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34CAF-DF15-9BD4-1E4C-C365A0FAFFCF}"/>
              </a:ext>
            </a:extLst>
          </p:cNvPr>
          <p:cNvSpPr txBox="1"/>
          <p:nvPr/>
        </p:nvSpPr>
        <p:spPr>
          <a:xfrm>
            <a:off x="2842828" y="5415807"/>
            <a:ext cx="279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A3E"/>
                </a:solidFill>
              </a:rPr>
              <a:t>= $65,000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F133C8-CBA2-12FC-4287-66C93F4F5C53}"/>
              </a:ext>
            </a:extLst>
          </p:cNvPr>
          <p:cNvSpPr txBox="1">
            <a:spLocks/>
          </p:cNvSpPr>
          <p:nvPr/>
        </p:nvSpPr>
        <p:spPr>
          <a:xfrm>
            <a:off x="6252432" y="4453219"/>
            <a:ext cx="4702080" cy="1251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rgbClr val="008A3E"/>
                </a:solidFill>
              </a:rPr>
              <a:t>In 5 years, we make $65,000 in profit!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008A3E"/>
                </a:solidFill>
              </a:rPr>
              <a:t>We put in $65,000, and have $130,000 returned to us, 5 years later!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379DB-4527-A633-1C72-2CA278AAB1AA}"/>
              </a:ext>
            </a:extLst>
          </p:cNvPr>
          <p:cNvSpPr txBox="1"/>
          <p:nvPr/>
        </p:nvSpPr>
        <p:spPr>
          <a:xfrm>
            <a:off x="2804986" y="2238515"/>
            <a:ext cx="6102350" cy="453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$150,000</a:t>
            </a:r>
          </a:p>
        </p:txBody>
      </p:sp>
    </p:spTree>
    <p:extLst>
      <p:ext uri="{BB962C8B-B14F-4D97-AF65-F5344CB8AC3E}">
        <p14:creationId xmlns:p14="http://schemas.microsoft.com/office/powerpoint/2010/main" val="10379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5" grpId="0"/>
      <p:bldP spid="6" grpId="0"/>
      <p:bldP spid="7" grpId="0"/>
      <p:bldP spid="11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583</Words>
  <Application>Microsoft Office PowerPoint</Application>
  <PresentationFormat>Widescreen</PresentationFormat>
  <Paragraphs>116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Exercise 3.94</vt:lpstr>
      <vt:lpstr>PowerPoint Presentation</vt:lpstr>
      <vt:lpstr>Calculating ROI</vt:lpstr>
      <vt:lpstr>(Re)Calculating ROI</vt:lpstr>
      <vt:lpstr>PowerPoint Presentation</vt:lpstr>
      <vt:lpstr>PowerPoint Presentation</vt:lpstr>
      <vt:lpstr>5-Year Economic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3.94</dc:title>
  <dc:creator>Gavin Batsimm</dc:creator>
  <cp:lastModifiedBy>Burke Hart Hamilton Combs</cp:lastModifiedBy>
  <cp:revision>51</cp:revision>
  <dcterms:created xsi:type="dcterms:W3CDTF">2020-10-04T20:06:16Z</dcterms:created>
  <dcterms:modified xsi:type="dcterms:W3CDTF">2024-10-02T19:48:11Z</dcterms:modified>
</cp:coreProperties>
</file>