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7"/>
  </p:notesMasterIdLst>
  <p:sldIdLst>
    <p:sldId id="257" r:id="rId2"/>
    <p:sldId id="265" r:id="rId3"/>
    <p:sldId id="267" r:id="rId4"/>
    <p:sldId id="270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C000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002AF-A40F-45DE-B801-3A025305706C}" v="17" dt="2024-10-02T08:01:18.446"/>
    <p1510:client id="{4632873F-4A73-4679-9FD8-77086438ED1F}" v="29" dt="2024-10-02T17:39:00.511"/>
    <p1510:client id="{E90D208D-467B-4B4E-8712-6D1060237AEB}" v="2" dt="2024-10-02T19:48:02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6" autoAdjust="0"/>
    <p:restoredTop sz="86871"/>
  </p:normalViewPr>
  <p:slideViewPr>
    <p:cSldViewPr snapToGrid="0">
      <p:cViewPr varScale="1">
        <p:scale>
          <a:sx n="93" d="100"/>
          <a:sy n="93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Wu" userId="R/ygYBFZ4QKKtPKMNwj1XUa7RH1qwUlvZONtAPNYQxI=" providerId="None" clId="Web-{021002AF-A40F-45DE-B801-3A025305706C}"/>
    <pc:docChg chg="modSld sldOrd">
      <pc:chgData name="Dennis Wu" userId="R/ygYBFZ4QKKtPKMNwj1XUa7RH1qwUlvZONtAPNYQxI=" providerId="None" clId="Web-{021002AF-A40F-45DE-B801-3A025305706C}" dt="2024-10-02T08:01:18.446" v="15"/>
      <pc:docMkLst>
        <pc:docMk/>
      </pc:docMkLst>
      <pc:sldChg chg="modSp">
        <pc:chgData name="Dennis Wu" userId="R/ygYBFZ4QKKtPKMNwj1XUa7RH1qwUlvZONtAPNYQxI=" providerId="None" clId="Web-{021002AF-A40F-45DE-B801-3A025305706C}" dt="2024-10-02T08:01:10.493" v="13" actId="1076"/>
        <pc:sldMkLst>
          <pc:docMk/>
          <pc:sldMk cId="4043737824" sldId="257"/>
        </pc:sldMkLst>
        <pc:spChg chg="mod">
          <ac:chgData name="Dennis Wu" userId="R/ygYBFZ4QKKtPKMNwj1XUa7RH1qwUlvZONtAPNYQxI=" providerId="None" clId="Web-{021002AF-A40F-45DE-B801-3A025305706C}" dt="2024-10-02T08:01:10.493" v="13" actId="1076"/>
          <ac:spMkLst>
            <pc:docMk/>
            <pc:sldMk cId="4043737824" sldId="257"/>
            <ac:spMk id="3" creationId="{A8E9CFF2-3777-4FF4-A759-8491175B0B7C}"/>
          </ac:spMkLst>
        </pc:spChg>
        <pc:picChg chg="mod">
          <ac:chgData name="Dennis Wu" userId="R/ygYBFZ4QKKtPKMNwj1XUa7RH1qwUlvZONtAPNYQxI=" providerId="None" clId="Web-{021002AF-A40F-45DE-B801-3A025305706C}" dt="2024-10-02T08:01:00.524" v="11" actId="1076"/>
          <ac:picMkLst>
            <pc:docMk/>
            <pc:sldMk cId="4043737824" sldId="257"/>
            <ac:picMk id="5" creationId="{282CF6DD-7FE8-4063-9551-1B7BBCE92ABE}"/>
          </ac:picMkLst>
        </pc:picChg>
      </pc:sldChg>
      <pc:sldChg chg="ord">
        <pc:chgData name="Dennis Wu" userId="R/ygYBFZ4QKKtPKMNwj1XUa7RH1qwUlvZONtAPNYQxI=" providerId="None" clId="Web-{021002AF-A40F-45DE-B801-3A025305706C}" dt="2024-10-02T08:01:18.446" v="15"/>
        <pc:sldMkLst>
          <pc:docMk/>
          <pc:sldMk cId="2645401197" sldId="265"/>
        </pc:sldMkLst>
      </pc:sldChg>
    </pc:docChg>
  </pc:docChgLst>
  <pc:docChgLst>
    <pc:chgData name="Donovan Cho" userId="8+LMUOEA52oaEgTdmTRovetGQb23x2GN/NZ3dCjoSGw=" providerId="None" clId="Web-{E90D208D-467B-4B4E-8712-6D1060237AEB}"/>
    <pc:docChg chg="modSld">
      <pc:chgData name="Donovan Cho" userId="8+LMUOEA52oaEgTdmTRovetGQb23x2GN/NZ3dCjoSGw=" providerId="None" clId="Web-{E90D208D-467B-4B4E-8712-6D1060237AEB}" dt="2024-10-02T19:48:00.289" v="0" actId="20577"/>
      <pc:docMkLst>
        <pc:docMk/>
      </pc:docMkLst>
      <pc:sldChg chg="modSp">
        <pc:chgData name="Donovan Cho" userId="8+LMUOEA52oaEgTdmTRovetGQb23x2GN/NZ3dCjoSGw=" providerId="None" clId="Web-{E90D208D-467B-4B4E-8712-6D1060237AEB}" dt="2024-10-02T19:48:00.289" v="0" actId="20577"/>
        <pc:sldMkLst>
          <pc:docMk/>
          <pc:sldMk cId="4043737824" sldId="257"/>
        </pc:sldMkLst>
        <pc:spChg chg="mod">
          <ac:chgData name="Donovan Cho" userId="8+LMUOEA52oaEgTdmTRovetGQb23x2GN/NZ3dCjoSGw=" providerId="None" clId="Web-{E90D208D-467B-4B4E-8712-6D1060237AEB}" dt="2024-10-02T19:48:00.289" v="0" actId="20577"/>
          <ac:spMkLst>
            <pc:docMk/>
            <pc:sldMk cId="4043737824" sldId="257"/>
            <ac:spMk id="3" creationId="{A8E9CFF2-3777-4FF4-A759-8491175B0B7C}"/>
          </ac:spMkLst>
        </pc:spChg>
      </pc:sldChg>
    </pc:docChg>
  </pc:docChgLst>
  <pc:docChgLst>
    <pc:chgData name="Dennis Wu" userId="R/ygYBFZ4QKKtPKMNwj1XUa7RH1qwUlvZONtAPNYQxI=" providerId="None" clId="Web-{4632873F-4A73-4679-9FD8-77086438ED1F}"/>
    <pc:docChg chg="modSld">
      <pc:chgData name="Dennis Wu" userId="R/ygYBFZ4QKKtPKMNwj1XUa7RH1qwUlvZONtAPNYQxI=" providerId="None" clId="Web-{4632873F-4A73-4679-9FD8-77086438ED1F}" dt="2024-10-02T17:39:00.511" v="25" actId="14100"/>
      <pc:docMkLst>
        <pc:docMk/>
      </pc:docMkLst>
      <pc:sldChg chg="addSp delSp modSp">
        <pc:chgData name="Dennis Wu" userId="R/ygYBFZ4QKKtPKMNwj1XUa7RH1qwUlvZONtAPNYQxI=" providerId="None" clId="Web-{4632873F-4A73-4679-9FD8-77086438ED1F}" dt="2024-10-02T17:39:00.511" v="25" actId="14100"/>
        <pc:sldMkLst>
          <pc:docMk/>
          <pc:sldMk cId="4043737824" sldId="257"/>
        </pc:sldMkLst>
        <pc:spChg chg="del mod">
          <ac:chgData name="Dennis Wu" userId="R/ygYBFZ4QKKtPKMNwj1XUa7RH1qwUlvZONtAPNYQxI=" providerId="None" clId="Web-{4632873F-4A73-4679-9FD8-77086438ED1F}" dt="2024-10-02T17:37:28.290" v="6"/>
          <ac:spMkLst>
            <pc:docMk/>
            <pc:sldMk cId="4043737824" sldId="257"/>
            <ac:spMk id="6" creationId="{77CC81E1-3AAA-4EAB-87A7-026CA5BE48DC}"/>
          </ac:spMkLst>
        </pc:spChg>
        <pc:picChg chg="del">
          <ac:chgData name="Dennis Wu" userId="R/ygYBFZ4QKKtPKMNwj1XUa7RH1qwUlvZONtAPNYQxI=" providerId="None" clId="Web-{4632873F-4A73-4679-9FD8-77086438ED1F}" dt="2024-10-02T17:37:24.837" v="3"/>
          <ac:picMkLst>
            <pc:docMk/>
            <pc:sldMk cId="4043737824" sldId="257"/>
            <ac:picMk id="4" creationId="{8829FAEC-8F30-4E40-89D3-F6295A58918D}"/>
          </ac:picMkLst>
        </pc:picChg>
        <pc:picChg chg="del">
          <ac:chgData name="Dennis Wu" userId="R/ygYBFZ4QKKtPKMNwj1XUa7RH1qwUlvZONtAPNYQxI=" providerId="None" clId="Web-{4632873F-4A73-4679-9FD8-77086438ED1F}" dt="2024-10-02T17:37:29.540" v="7"/>
          <ac:picMkLst>
            <pc:docMk/>
            <pc:sldMk cId="4043737824" sldId="257"/>
            <ac:picMk id="7" creationId="{779F18B7-37C4-3AF6-2BCD-C0E271FCC936}"/>
          </ac:picMkLst>
        </pc:picChg>
        <pc:picChg chg="add mod">
          <ac:chgData name="Dennis Wu" userId="R/ygYBFZ4QKKtPKMNwj1XUa7RH1qwUlvZONtAPNYQxI=" providerId="None" clId="Web-{4632873F-4A73-4679-9FD8-77086438ED1F}" dt="2024-10-02T17:38:54.370" v="22" actId="1076"/>
          <ac:picMkLst>
            <pc:docMk/>
            <pc:sldMk cId="4043737824" sldId="257"/>
            <ac:picMk id="8" creationId="{F2E3E631-8FB3-07F9-1B64-8390951F01F0}"/>
          </ac:picMkLst>
        </pc:picChg>
        <pc:picChg chg="add mod">
          <ac:chgData name="Dennis Wu" userId="R/ygYBFZ4QKKtPKMNwj1XUa7RH1qwUlvZONtAPNYQxI=" providerId="None" clId="Web-{4632873F-4A73-4679-9FD8-77086438ED1F}" dt="2024-10-02T17:39:00.511" v="25" actId="14100"/>
          <ac:picMkLst>
            <pc:docMk/>
            <pc:sldMk cId="4043737824" sldId="257"/>
            <ac:picMk id="9" creationId="{3671DD01-5CC0-D0F2-52A0-0F32C47B4E31}"/>
          </ac:picMkLst>
        </pc:picChg>
      </pc:sldChg>
    </pc:docChg>
  </pc:docChgLst>
  <pc:docChgLst>
    <pc:chgData clId="Web-{4632873F-4A73-4679-9FD8-77086438ED1F}"/>
    <pc:docChg chg="modSld">
      <pc:chgData name="" userId="" providerId="" clId="Web-{4632873F-4A73-4679-9FD8-77086438ED1F}" dt="2024-10-02T17:36:33.164" v="0"/>
      <pc:docMkLst>
        <pc:docMk/>
      </pc:docMkLst>
      <pc:sldChg chg="addSp modSp">
        <pc:chgData name="" userId="" providerId="" clId="Web-{4632873F-4A73-4679-9FD8-77086438ED1F}" dt="2024-10-02T17:36:33.164" v="0"/>
        <pc:sldMkLst>
          <pc:docMk/>
          <pc:sldMk cId="4043737824" sldId="257"/>
        </pc:sldMkLst>
        <pc:picChg chg="add mod">
          <ac:chgData name="" userId="" providerId="" clId="Web-{4632873F-4A73-4679-9FD8-77086438ED1F}" dt="2024-10-02T17:36:33.164" v="0"/>
          <ac:picMkLst>
            <pc:docMk/>
            <pc:sldMk cId="4043737824" sldId="257"/>
            <ac:picMk id="7" creationId="{779F18B7-37C4-3AF6-2BCD-C0E271FCC9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59F6-5479-A146-85EA-6A719040F14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6809-3F10-6E4F-86F4-514BA03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99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2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8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6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1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6" r="-1" b="37315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" y="-203171"/>
            <a:ext cx="6043168" cy="1259840"/>
          </a:xfrm>
        </p:spPr>
        <p:txBody>
          <a:bodyPr>
            <a:normAutofit/>
          </a:bodyPr>
          <a:lstStyle/>
          <a:p>
            <a:r>
              <a:rPr lang="en-US" sz="6000" dirty="0"/>
              <a:t>Exercise 3.94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95" y="4255108"/>
            <a:ext cx="4953398" cy="2511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Created by: </a:t>
            </a:r>
            <a:r>
              <a:rPr lang="en-US" dirty="0">
                <a:solidFill>
                  <a:schemeClr val="tx1"/>
                </a:solidFill>
              </a:rPr>
              <a:t>Gavin Batsimm (‘21)</a:t>
            </a:r>
          </a:p>
          <a:p>
            <a:r>
              <a:rPr lang="en-US" b="1" dirty="0">
                <a:solidFill>
                  <a:schemeClr val="tx1"/>
                </a:solidFill>
              </a:rPr>
              <a:t>Edited by: </a:t>
            </a:r>
            <a:r>
              <a:rPr lang="en-US" dirty="0">
                <a:solidFill>
                  <a:schemeClr val="tx1"/>
                </a:solidFill>
              </a:rPr>
              <a:t>Sanna Vedrine (‘23)</a:t>
            </a:r>
          </a:p>
          <a:p>
            <a:r>
              <a:rPr lang="en-US" dirty="0">
                <a:solidFill>
                  <a:schemeClr val="tx1"/>
                </a:solidFill>
              </a:rPr>
              <a:t>Burke Combs (‘24)</a:t>
            </a:r>
          </a:p>
          <a:p>
            <a:r>
              <a:rPr lang="en-US" dirty="0">
                <a:solidFill>
                  <a:schemeClr val="tx1"/>
                </a:solidFill>
              </a:rPr>
              <a:t>Dennis Wu (‘25)</a:t>
            </a:r>
          </a:p>
          <a:p>
            <a:r>
              <a:rPr lang="en-US" dirty="0">
                <a:solidFill>
                  <a:schemeClr val="tx1"/>
                </a:solidFill>
              </a:rPr>
              <a:t>Amy Wu (‘26)</a:t>
            </a:r>
          </a:p>
        </p:txBody>
      </p:sp>
      <p:pic>
        <p:nvPicPr>
          <p:cNvPr id="8" name="Picture 7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F2E3E631-8FB3-07F9-1B64-8390951F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890" y="3410719"/>
            <a:ext cx="3220278" cy="2276348"/>
          </a:xfrm>
          <a:prstGeom prst="rect">
            <a:avLst/>
          </a:prstGeom>
        </p:spPr>
      </p:pic>
      <p:pic>
        <p:nvPicPr>
          <p:cNvPr id="9" name="Picture 8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3671DD01-5CC0-D0F2-52A0-0F32C47B4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890" y="1001159"/>
            <a:ext cx="3220277" cy="2427841"/>
          </a:xfrm>
          <a:prstGeom prst="rect">
            <a:avLst/>
          </a:prstGeom>
        </p:spPr>
      </p:pic>
      <p:pic>
        <p:nvPicPr>
          <p:cNvPr id="6" name="Picture 5" descr="A person writing on a whiteboard&#10;&#10;AI-generated content may be incorrect.">
            <a:extLst>
              <a:ext uri="{FF2B5EF4-FFF2-40B4-BE49-F238E27FC236}">
                <a16:creationId xmlns:a16="http://schemas.microsoft.com/office/drawing/2014/main" id="{F95DF361-1F2C-BDA0-0675-1CEB0ECB7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79" y="1761692"/>
            <a:ext cx="3861133" cy="33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7441B-FA43-39A8-9893-04C8E0388094}"/>
              </a:ext>
            </a:extLst>
          </p:cNvPr>
          <p:cNvSpPr/>
          <p:nvPr/>
        </p:nvSpPr>
        <p:spPr>
          <a:xfrm>
            <a:off x="657101" y="1223159"/>
            <a:ext cx="4473039" cy="96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TASK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Decrease expensive energy bill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ED510-728A-4D7C-1FC7-0DCB584CB455}"/>
              </a:ext>
            </a:extLst>
          </p:cNvPr>
          <p:cNvSpPr/>
          <p:nvPr/>
        </p:nvSpPr>
        <p:spPr>
          <a:xfrm>
            <a:off x="5975267" y="1223159"/>
            <a:ext cx="4832433" cy="96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SOLUTION</a:t>
            </a:r>
          </a:p>
          <a:p>
            <a:pPr algn="ctr">
              <a:lnSpc>
                <a:spcPct val="150000"/>
              </a:lnSpc>
            </a:pPr>
            <a:r>
              <a:rPr lang="en-US"/>
              <a:t>Install batteries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60A9DE-5C75-5EC2-2D8B-BA4020629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7" t="16224" r="6558" b="21631"/>
          <a:stretch/>
        </p:blipFill>
        <p:spPr>
          <a:xfrm>
            <a:off x="8627421" y="283744"/>
            <a:ext cx="1820885" cy="885489"/>
          </a:xfrm>
          <a:prstGeom prst="rect">
            <a:avLst/>
          </a:prstGeom>
        </p:spPr>
      </p:pic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C2D34425-E401-47B7-20F9-A384F883C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72311"/>
              </p:ext>
            </p:extLst>
          </p:nvPr>
        </p:nvGraphicFramePr>
        <p:xfrm>
          <a:off x="1485736" y="304978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67096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80637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7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0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0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6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$ 80,000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135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C73C77E-0BB1-BB9F-3816-127FD717F4DF}"/>
              </a:ext>
            </a:extLst>
          </p:cNvPr>
          <p:cNvSpPr/>
          <p:nvPr/>
        </p:nvSpPr>
        <p:spPr>
          <a:xfrm>
            <a:off x="1474122" y="4914651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AB119-B6AD-170F-E26B-6171EC3461C7}"/>
              </a:ext>
            </a:extLst>
          </p:cNvPr>
          <p:cNvSpPr/>
          <p:nvPr/>
        </p:nvSpPr>
        <p:spPr>
          <a:xfrm>
            <a:off x="1485734" y="4537771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D3AEA3-70A2-B62F-EB33-31A3431571C8}"/>
              </a:ext>
            </a:extLst>
          </p:cNvPr>
          <p:cNvSpPr/>
          <p:nvPr/>
        </p:nvSpPr>
        <p:spPr>
          <a:xfrm>
            <a:off x="1485734" y="4162304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A43A0-C67C-CCFD-2DED-18FB89CF66A6}"/>
              </a:ext>
            </a:extLst>
          </p:cNvPr>
          <p:cNvSpPr/>
          <p:nvPr/>
        </p:nvSpPr>
        <p:spPr>
          <a:xfrm>
            <a:off x="1485736" y="3793776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58624-1447-4B47-AF45-12EF03A467BA}"/>
              </a:ext>
            </a:extLst>
          </p:cNvPr>
          <p:cNvSpPr/>
          <p:nvPr/>
        </p:nvSpPr>
        <p:spPr>
          <a:xfrm>
            <a:off x="1485735" y="3418308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5AA8A7-1E8B-5C87-C263-262B51EEA489}"/>
              </a:ext>
            </a:extLst>
          </p:cNvPr>
          <p:cNvSpPr/>
          <p:nvPr/>
        </p:nvSpPr>
        <p:spPr>
          <a:xfrm>
            <a:off x="1485735" y="3025748"/>
            <a:ext cx="8257871" cy="409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329037"/>
            <a:ext cx="1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Revenue: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3290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New Energy Bill – Old Energy 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611870"/>
            <a:ext cx="6104238" cy="108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</a:t>
            </a:r>
            <a:r>
              <a:rPr lang="en-US" dirty="0"/>
              <a:t>– </a:t>
            </a:r>
            <a:r>
              <a:rPr lang="en-US" sz="1800" dirty="0"/>
              <a:t>($80,000/year) – </a:t>
            </a:r>
            <a:r>
              <a:rPr lang="en-US" dirty="0"/>
              <a:t>(– </a:t>
            </a:r>
            <a:r>
              <a:rPr lang="en-US" sz="1800" dirty="0"/>
              <a:t>$110,000/year)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= $30,000/year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7626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Operating Cost: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9" y="2762646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114356"/>
            <a:ext cx="2038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800" dirty="0"/>
              <a:t>= $4,000/year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9D410-6468-1567-EED4-A943884BE4FC}"/>
              </a:ext>
            </a:extLst>
          </p:cNvPr>
          <p:cNvSpPr txBox="1"/>
          <p:nvPr/>
        </p:nvSpPr>
        <p:spPr>
          <a:xfrm>
            <a:off x="543698" y="3825114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Profit: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EBB9A-3DF0-A501-0C41-00B8AA3C91A3}"/>
              </a:ext>
            </a:extLst>
          </p:cNvPr>
          <p:cNvSpPr txBox="1"/>
          <p:nvPr/>
        </p:nvSpPr>
        <p:spPr>
          <a:xfrm>
            <a:off x="2718489" y="3825114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Revenue – Operating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C1D809-B5B4-8C76-DC24-30BC7ED72F15}"/>
              </a:ext>
            </a:extLst>
          </p:cNvPr>
          <p:cNvSpPr txBox="1"/>
          <p:nvPr/>
        </p:nvSpPr>
        <p:spPr>
          <a:xfrm>
            <a:off x="2804986" y="4176824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$30,000/year </a:t>
            </a:r>
            <a:r>
              <a:rPr lang="en-US" dirty="0"/>
              <a:t>– </a:t>
            </a:r>
            <a:r>
              <a:rPr lang="en-US" sz="1800" dirty="0"/>
              <a:t>$4,000/year</a:t>
            </a:r>
          </a:p>
          <a:p>
            <a:pPr>
              <a:lnSpc>
                <a:spcPct val="150000"/>
              </a:lnSpc>
            </a:pPr>
            <a:r>
              <a:rPr lang="en-US" dirty="0"/>
              <a:t>= $26,000/year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EB18F-2EEA-CBC1-CF4D-F60DDF9709F7}"/>
              </a:ext>
            </a:extLst>
          </p:cNvPr>
          <p:cNvSpPr txBox="1"/>
          <p:nvPr/>
        </p:nvSpPr>
        <p:spPr>
          <a:xfrm>
            <a:off x="543698" y="5386753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ROI: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5D982-19DC-7AEC-4F08-C90A35F6DE57}"/>
              </a:ext>
            </a:extLst>
          </p:cNvPr>
          <p:cNvSpPr txBox="1"/>
          <p:nvPr/>
        </p:nvSpPr>
        <p:spPr>
          <a:xfrm>
            <a:off x="2718489" y="5386753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Profit / Capital Cost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12082-50B4-FBFF-499F-DC452BA34DED}"/>
              </a:ext>
            </a:extLst>
          </p:cNvPr>
          <p:cNvSpPr txBox="1"/>
          <p:nvPr/>
        </p:nvSpPr>
        <p:spPr>
          <a:xfrm>
            <a:off x="2804986" y="5738463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$26,000/year / $65,000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8A3E"/>
                </a:solidFill>
              </a:rPr>
              <a:t>= 40 % /year</a:t>
            </a:r>
            <a:endParaRPr lang="en-US" sz="1800" dirty="0">
              <a:solidFill>
                <a:srgbClr val="008A3E"/>
              </a:solidFill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Calculating ROI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F47D16-E979-72E3-5A6C-151EFE496E4E}"/>
              </a:ext>
            </a:extLst>
          </p:cNvPr>
          <p:cNvCxnSpPr>
            <a:cxnSpLocks/>
          </p:cNvCxnSpPr>
          <p:nvPr/>
        </p:nvCxnSpPr>
        <p:spPr>
          <a:xfrm flipV="1">
            <a:off x="2650525" y="2762646"/>
            <a:ext cx="2628900" cy="745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1B1E56-914E-5009-BEBC-94D3492F6980}"/>
              </a:ext>
            </a:extLst>
          </p:cNvPr>
          <p:cNvCxnSpPr>
            <a:cxnSpLocks/>
          </p:cNvCxnSpPr>
          <p:nvPr/>
        </p:nvCxnSpPr>
        <p:spPr>
          <a:xfrm flipH="1" flipV="1">
            <a:off x="2650525" y="2723828"/>
            <a:ext cx="2628900" cy="798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B65B2B2-5264-A18F-9F61-8F8EF6A12F3F}"/>
              </a:ext>
            </a:extLst>
          </p:cNvPr>
          <p:cNvSpPr txBox="1"/>
          <p:nvPr/>
        </p:nvSpPr>
        <p:spPr>
          <a:xfrm>
            <a:off x="7397576" y="3640448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Forgot to consider depreciation!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60BF7048-7AD9-E509-F8A8-260DF7DC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55865"/>
              </p:ext>
            </p:extLst>
          </p:nvPr>
        </p:nvGraphicFramePr>
        <p:xfrm>
          <a:off x="6844072" y="4300403"/>
          <a:ext cx="48042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4">
                  <a:extLst>
                    <a:ext uri="{9D8B030D-6E8A-4147-A177-3AD203B41FA5}">
                      <a16:colId xmlns:a16="http://schemas.microsoft.com/office/drawing/2014/main" val="3376709693"/>
                    </a:ext>
                  </a:extLst>
                </a:gridCol>
                <a:gridCol w="1944916">
                  <a:extLst>
                    <a:ext uri="{9D8B030D-6E8A-4147-A177-3AD203B41FA5}">
                      <a16:colId xmlns:a16="http://schemas.microsoft.com/office/drawing/2014/main" val="4280637140"/>
                    </a:ext>
                  </a:extLst>
                </a:gridCol>
              </a:tblGrid>
              <a:tr h="349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3510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Battery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78459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Battery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09823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Annual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02158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Original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6242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New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13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B0F1C2-062E-B69C-95F5-02896C532813}"/>
              </a:ext>
            </a:extLst>
          </p:cNvPr>
          <p:cNvSpPr/>
          <p:nvPr/>
        </p:nvSpPr>
        <p:spPr>
          <a:xfrm>
            <a:off x="6757574" y="5045973"/>
            <a:ext cx="5013512" cy="351710"/>
          </a:xfrm>
          <a:prstGeom prst="rect">
            <a:avLst/>
          </a:prstGeom>
          <a:solidFill>
            <a:srgbClr val="C0000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CE360C-E234-88AF-E044-7A4BDB31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61" y="360418"/>
            <a:ext cx="2799389" cy="27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729AAE-64D3-06EA-1C4D-22FFAEA5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60" y="368745"/>
            <a:ext cx="2799390" cy="27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329037"/>
            <a:ext cx="1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Revenue: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3290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New Energy Bill – Old Energy 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611870"/>
            <a:ext cx="6104238" cy="108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– ($80,000/year) – (– $110,000/year)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= $30,000/year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7626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Operating Cost: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9" y="2762646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114356"/>
            <a:ext cx="2038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800" dirty="0"/>
              <a:t>= $4,000/year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9D410-6468-1567-EED4-A943884BE4FC}"/>
              </a:ext>
            </a:extLst>
          </p:cNvPr>
          <p:cNvSpPr txBox="1"/>
          <p:nvPr/>
        </p:nvSpPr>
        <p:spPr>
          <a:xfrm>
            <a:off x="543698" y="3825114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Profit: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EBB9A-3DF0-A501-0C41-00B8AA3C91A3}"/>
              </a:ext>
            </a:extLst>
          </p:cNvPr>
          <p:cNvSpPr txBox="1"/>
          <p:nvPr/>
        </p:nvSpPr>
        <p:spPr>
          <a:xfrm>
            <a:off x="2718489" y="3825114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Revenue – Operating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C1D809-B5B4-8C76-DC24-30BC7ED72F15}"/>
              </a:ext>
            </a:extLst>
          </p:cNvPr>
          <p:cNvSpPr txBox="1"/>
          <p:nvPr/>
        </p:nvSpPr>
        <p:spPr>
          <a:xfrm>
            <a:off x="2804986" y="4176824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$30,000/year – $4,000/year</a:t>
            </a:r>
          </a:p>
          <a:p>
            <a:pPr>
              <a:lnSpc>
                <a:spcPct val="150000"/>
              </a:lnSpc>
            </a:pPr>
            <a:r>
              <a:rPr lang="en-US" dirty="0"/>
              <a:t>= $26,000/year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EB18F-2EEA-CBC1-CF4D-F60DDF9709F7}"/>
              </a:ext>
            </a:extLst>
          </p:cNvPr>
          <p:cNvSpPr txBox="1"/>
          <p:nvPr/>
        </p:nvSpPr>
        <p:spPr>
          <a:xfrm>
            <a:off x="543698" y="5386753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ROI: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5D982-19DC-7AEC-4F08-C90A35F6DE57}"/>
              </a:ext>
            </a:extLst>
          </p:cNvPr>
          <p:cNvSpPr txBox="1"/>
          <p:nvPr/>
        </p:nvSpPr>
        <p:spPr>
          <a:xfrm>
            <a:off x="2718489" y="5386753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Profit / Capital Cost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12082-50B4-FBFF-499F-DC452BA34DED}"/>
              </a:ext>
            </a:extLst>
          </p:cNvPr>
          <p:cNvSpPr txBox="1"/>
          <p:nvPr/>
        </p:nvSpPr>
        <p:spPr>
          <a:xfrm>
            <a:off x="2804986" y="5738463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$26,000/year / $65,000</a:t>
            </a:r>
          </a:p>
          <a:p>
            <a:pPr>
              <a:lnSpc>
                <a:spcPct val="150000"/>
              </a:lnSpc>
            </a:pPr>
            <a:r>
              <a:rPr lang="en-US" dirty="0"/>
              <a:t>= 40 % /year</a:t>
            </a:r>
            <a:endParaRPr lang="en-US" sz="1800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(Re)Calculating ROI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D7F72-EFFC-03B0-ADB9-ECF75D7F5092}"/>
              </a:ext>
            </a:extLst>
          </p:cNvPr>
          <p:cNvSpPr txBox="1"/>
          <p:nvPr/>
        </p:nvSpPr>
        <p:spPr>
          <a:xfrm>
            <a:off x="4333875" y="3102691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 ($65,000 / 5 years)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931C-E319-5CD2-BFFE-25BD573E3B00}"/>
              </a:ext>
            </a:extLst>
          </p:cNvPr>
          <p:cNvSpPr txBox="1"/>
          <p:nvPr/>
        </p:nvSpPr>
        <p:spPr>
          <a:xfrm>
            <a:off x="2806874" y="3447533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 $17,000/year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302C-1D96-3533-D7DE-FB8AC5792B13}"/>
              </a:ext>
            </a:extLst>
          </p:cNvPr>
          <p:cNvSpPr txBox="1"/>
          <p:nvPr/>
        </p:nvSpPr>
        <p:spPr>
          <a:xfrm>
            <a:off x="4479700" y="4246343"/>
            <a:ext cx="201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– $17,000/year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E9BC3-4325-9532-7B54-2D80267EB2E5}"/>
              </a:ext>
            </a:extLst>
          </p:cNvPr>
          <p:cNvSpPr txBox="1"/>
          <p:nvPr/>
        </p:nvSpPr>
        <p:spPr>
          <a:xfrm>
            <a:off x="2804986" y="4669237"/>
            <a:ext cx="26179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= $13,000/year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2F29F-410B-2FF4-4678-4523B64E818C}"/>
              </a:ext>
            </a:extLst>
          </p:cNvPr>
          <p:cNvSpPr txBox="1"/>
          <p:nvPr/>
        </p:nvSpPr>
        <p:spPr>
          <a:xfrm>
            <a:off x="2687080" y="5829335"/>
            <a:ext cx="19345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= $13,000/year 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247C5-1D34-7C8C-B4B5-9A4E7CF9E3CC}"/>
              </a:ext>
            </a:extLst>
          </p:cNvPr>
          <p:cNvSpPr txBox="1"/>
          <p:nvPr/>
        </p:nvSpPr>
        <p:spPr>
          <a:xfrm>
            <a:off x="7397576" y="3640448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Forgot to consider depreciation!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3D9D2-F479-27DF-A188-064AC02046B6}"/>
              </a:ext>
            </a:extLst>
          </p:cNvPr>
          <p:cNvSpPr txBox="1"/>
          <p:nvPr/>
        </p:nvSpPr>
        <p:spPr>
          <a:xfrm>
            <a:off x="2736785" y="6252229"/>
            <a:ext cx="19345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A3E"/>
                </a:solidFill>
              </a:rPr>
              <a:t>= 20% /year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74B26-CAF8-BD16-2636-BD54D2801E76}"/>
              </a:ext>
            </a:extLst>
          </p:cNvPr>
          <p:cNvSpPr txBox="1"/>
          <p:nvPr/>
        </p:nvSpPr>
        <p:spPr>
          <a:xfrm>
            <a:off x="5108233" y="2757268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+ Depreciation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75225A-0204-8972-7596-6847D82D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80" y="198165"/>
            <a:ext cx="2916191" cy="29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  <p:bldP spid="11" grpId="1" animBg="1"/>
      <p:bldP spid="2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2700-649E-4BE3-8950-4F6260B1F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245" y="548708"/>
            <a:ext cx="3231880" cy="43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Remember depreciation!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CF95E-FFE8-FFFF-0283-F39E2827FCB3}"/>
              </a:ext>
            </a:extLst>
          </p:cNvPr>
          <p:cNvSpPr txBox="1"/>
          <p:nvPr/>
        </p:nvSpPr>
        <p:spPr>
          <a:xfrm>
            <a:off x="3941421" y="2506449"/>
            <a:ext cx="247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A33E8-87F3-B743-94E0-9757F0FE6059}"/>
              </a:ext>
            </a:extLst>
          </p:cNvPr>
          <p:cNvSpPr txBox="1"/>
          <p:nvPr/>
        </p:nvSpPr>
        <p:spPr>
          <a:xfrm>
            <a:off x="2339613" y="2237124"/>
            <a:ext cx="1622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ROI 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A8200-50F4-D27B-444A-3324B375A41F}"/>
              </a:ext>
            </a:extLst>
          </p:cNvPr>
          <p:cNvSpPr txBox="1"/>
          <p:nvPr/>
        </p:nvSpPr>
        <p:spPr>
          <a:xfrm>
            <a:off x="3946968" y="1915241"/>
            <a:ext cx="247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Return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B98FB-A485-60E3-EAB5-CCEADD94E891}"/>
              </a:ext>
            </a:extLst>
          </p:cNvPr>
          <p:cNvSpPr txBox="1"/>
          <p:nvPr/>
        </p:nvSpPr>
        <p:spPr>
          <a:xfrm>
            <a:off x="6798537" y="2506449"/>
            <a:ext cx="267929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Capital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EF399-1A19-70A8-8BB0-57E7BB7FDB1E}"/>
              </a:ext>
            </a:extLst>
          </p:cNvPr>
          <p:cNvSpPr txBox="1"/>
          <p:nvPr/>
        </p:nvSpPr>
        <p:spPr>
          <a:xfrm>
            <a:off x="6878049" y="1903379"/>
            <a:ext cx="2679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Profit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0D8509-E7F0-13CB-6742-F12FD601EE20}"/>
              </a:ext>
            </a:extLst>
          </p:cNvPr>
          <p:cNvCxnSpPr>
            <a:cxnSpLocks/>
          </p:cNvCxnSpPr>
          <p:nvPr/>
        </p:nvCxnSpPr>
        <p:spPr>
          <a:xfrm>
            <a:off x="4050422" y="2529511"/>
            <a:ext cx="2241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8A24BD-5E17-4ED2-038D-C4EF4BF06AD6}"/>
              </a:ext>
            </a:extLst>
          </p:cNvPr>
          <p:cNvCxnSpPr>
            <a:cxnSpLocks/>
          </p:cNvCxnSpPr>
          <p:nvPr/>
        </p:nvCxnSpPr>
        <p:spPr>
          <a:xfrm>
            <a:off x="7105698" y="2488154"/>
            <a:ext cx="2241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A22F87-E718-CF1B-2FA1-71E109ADF34E}"/>
              </a:ext>
            </a:extLst>
          </p:cNvPr>
          <p:cNvSpPr txBox="1"/>
          <p:nvPr/>
        </p:nvSpPr>
        <p:spPr>
          <a:xfrm>
            <a:off x="6439664" y="2185647"/>
            <a:ext cx="619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514C2-38BB-CCED-7D33-6AB849271AD7}"/>
              </a:ext>
            </a:extLst>
          </p:cNvPr>
          <p:cNvCxnSpPr>
            <a:cxnSpLocks/>
          </p:cNvCxnSpPr>
          <p:nvPr/>
        </p:nvCxnSpPr>
        <p:spPr>
          <a:xfrm flipH="1">
            <a:off x="8138182" y="967548"/>
            <a:ext cx="852544" cy="1094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2">
            <a:extLst>
              <a:ext uri="{FF2B5EF4-FFF2-40B4-BE49-F238E27FC236}">
                <a16:creationId xmlns:a16="http://schemas.microsoft.com/office/drawing/2014/main" id="{4963E3E9-E7ED-8D73-E30C-F18964C19C94}"/>
              </a:ext>
            </a:extLst>
          </p:cNvPr>
          <p:cNvSpPr txBox="1">
            <a:spLocks/>
          </p:cNvSpPr>
          <p:nvPr/>
        </p:nvSpPr>
        <p:spPr>
          <a:xfrm>
            <a:off x="543698" y="365759"/>
            <a:ext cx="10410814" cy="73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Takeaways</a:t>
            </a:r>
          </a:p>
        </p:txBody>
      </p:sp>
      <p:pic>
        <p:nvPicPr>
          <p:cNvPr id="3078" name="Picture 6" descr="11 definitions of ROI reveal a simple solution - BarnRaisers, LLC">
            <a:extLst>
              <a:ext uri="{FF2B5EF4-FFF2-40B4-BE49-F238E27FC236}">
                <a16:creationId xmlns:a16="http://schemas.microsoft.com/office/drawing/2014/main" id="{19D2FB4D-AAAD-92D1-0FF2-DEF85038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55" y="3854155"/>
            <a:ext cx="4762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  <p:bldP spid="12" grpId="0"/>
      <p:bldP spid="24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326</Words>
  <Application>Microsoft Office PowerPoint</Application>
  <PresentationFormat>Widescreen</PresentationFormat>
  <Paragraphs>85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Wingdings 2</vt:lpstr>
      <vt:lpstr>View</vt:lpstr>
      <vt:lpstr>Exercise 3.94</vt:lpstr>
      <vt:lpstr>PowerPoint Presentation</vt:lpstr>
      <vt:lpstr>Calculating ROI</vt:lpstr>
      <vt:lpstr>(Re)Calculating ROI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3.94</dc:title>
  <dc:creator>Gavin Batsimm</dc:creator>
  <cp:lastModifiedBy>Amy Wu</cp:lastModifiedBy>
  <cp:revision>52</cp:revision>
  <dcterms:created xsi:type="dcterms:W3CDTF">2020-10-04T20:06:16Z</dcterms:created>
  <dcterms:modified xsi:type="dcterms:W3CDTF">2025-10-01T05:26:23Z</dcterms:modified>
</cp:coreProperties>
</file>