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335" r:id="rId3"/>
    <p:sldId id="257" r:id="rId4"/>
    <p:sldId id="336" r:id="rId5"/>
    <p:sldId id="33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BBF9C"/>
    <a:srgbClr val="9D85BD"/>
    <a:srgbClr val="7488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91CC4B-F4D7-4834-951A-67D884D73F8E}" v="1" dt="2023-09-24T01:08:06.2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4"/>
    <p:restoredTop sz="95878"/>
  </p:normalViewPr>
  <p:slideViewPr>
    <p:cSldViewPr snapToGrid="0" showGuides="1">
      <p:cViewPr varScale="1">
        <p:scale>
          <a:sx n="60" d="100"/>
          <a:sy n="60" d="100"/>
        </p:scale>
        <p:origin x="124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791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2C1D9-A342-D61D-15B9-A2E5222AE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BCE5F2-3DA2-3DDD-02B0-9EA2627A2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34571-DBC5-DD1C-9E92-51C2F6836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D35E95-661E-05CD-F7D8-9995D3360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F9556-6706-D262-ADFC-A026BFF54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7F6C6B-2FEB-8132-65A7-17D1207115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35047D-EBA4-DC46-D729-A3ED7AF15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AEC24A-41D6-DA7B-9982-0F908A72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CE69D-938E-E3F4-F9DC-7115ECA4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EF805-0795-CBDB-CD3F-4C52B267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70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52319-5979-AD57-DD80-F04DB31D5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3690F2-9B1C-5DAE-1287-FED71EF07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CC904-6D86-7EED-F382-05C3BFA78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1E26F-0AC5-B0D2-6A92-086B45B30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07EB8-BEEE-207F-66AB-5C927DB28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97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DB4A2E-C5B7-C594-DF4B-ACEA84EC5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4F71C-9FD9-4C30-C3D2-4F261D0968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754E6E-D0CC-C160-D01E-E4752D130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A462E1-7B1E-96A9-D600-2AB4CCD72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1973C-3CE9-94E5-811A-7327C97DB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60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93392-8B56-61EA-3085-22D38FA3A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1326B1-6739-03CD-56D8-B84493AA5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D55A4-947F-D1A9-33CB-EEB9719E05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03C68A-32D2-0CB4-1C40-F74C1CD4D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C8648-50A5-6B42-C88E-F13E37E29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16C67-04C3-A0B5-A410-8C15718A6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0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DBF9B-7228-EAD9-9CF4-C68B86072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B33D28-FF75-2C3C-C2B4-F5C120A76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82B909-72F8-BCB3-EF53-1DBDE7054E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B62EE7-9B5B-B87B-646C-FE0932B2F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7EDBFE-9CFA-B9C0-4171-5F5AFE7152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ADD51F-8266-5913-3E6B-2871AB245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BDB53E-39A4-7B70-7691-E85D0136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407178-3E51-9160-CC23-DF388FBE7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1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313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78A7E9-7A16-4071-5F84-F35B3B32D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DB13E5-50B5-2FA5-EAD9-893671E8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A1EBE-29A2-24AE-46A9-50A805BD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525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BBE11-2FD7-D46C-3AF3-BF1358C88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AAC3A-5B6D-CF88-9835-9173460038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C105B7-4B6D-5399-19EB-FCEE8F3D8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DA3EF-3413-AA58-1D3B-A01FAB000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02F6F8-E9CB-BE9F-5C7F-5CA2214EC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1C288-D9CA-A12B-E1DC-612083C4A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73849-4900-CD4D-D5D0-F6044CEB1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521671-040D-DE67-19BB-89DF3C413E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80A6E1-72F6-D68F-1435-8FBD19DB6D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B60E11-0FC0-7AE3-68D4-8B559531E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1E875-F724-7121-BFE1-ADBA7C3DD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1F4FD-38CA-4B5F-0145-FCF487586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52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10/1/2024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3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6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3.95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 Ariel </a:t>
            </a:r>
            <a:r>
              <a:rPr lang="en-US" sz="25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Struzyk</a:t>
            </a:r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(‘23)</a:t>
            </a:r>
          </a:p>
          <a:p>
            <a:r>
              <a:rPr lang="en-US" sz="25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Revised by Austin Kwan (‘24) and </a:t>
            </a:r>
            <a:r>
              <a:rPr lang="en-US" sz="25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Ashlyn Dumaw (’25)</a:t>
            </a:r>
          </a:p>
        </p:txBody>
      </p:sp>
    </p:spTree>
    <p:extLst>
      <p:ext uri="{BB962C8B-B14F-4D97-AF65-F5344CB8AC3E}">
        <p14:creationId xmlns:p14="http://schemas.microsoft.com/office/powerpoint/2010/main" val="5098349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1600"/>
            <a:ext cx="748796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 which of seven projects to fund</a:t>
            </a:r>
            <a:b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 your $10 million budget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7488C6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1771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n-US" altLang="en-US" sz="5000" b="1" dirty="0">
                <a:solidFill>
                  <a:srgbClr val="9D85BD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8858" y="4654550"/>
            <a:ext cx="48831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Look at economic indicators to determine the best investment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6" y="3297713"/>
            <a:ext cx="748796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Capital cost, operating cost, and revenue for each project</a:t>
            </a:r>
          </a:p>
        </p:txBody>
      </p:sp>
    </p:spTree>
    <p:extLst>
      <p:ext uri="{BB962C8B-B14F-4D97-AF65-F5344CB8AC3E}">
        <p14:creationId xmlns:p14="http://schemas.microsoft.com/office/powerpoint/2010/main" val="183117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96BC77B-CC46-1FB0-7B96-871EC5712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38" y="1733310"/>
            <a:ext cx="10160164" cy="428408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83D06EF-2C9C-8633-B777-0E34A1AAA70D}"/>
              </a:ext>
            </a:extLst>
          </p:cNvPr>
          <p:cNvSpPr/>
          <p:nvPr/>
        </p:nvSpPr>
        <p:spPr>
          <a:xfrm>
            <a:off x="7230140" y="1222744"/>
            <a:ext cx="3572539" cy="466769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39F1CB-B787-14D3-151B-2E3A7C342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421" y="397610"/>
            <a:ext cx="7974829" cy="97132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Options - $10 M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981C9DD-1EAD-ADC9-E139-526C8651D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972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E9B4C1-F4F1-1B44-A5BD-DB6C7E820F88}"/>
              </a:ext>
            </a:extLst>
          </p:cNvPr>
          <p:cNvSpPr txBox="1">
            <a:spLocks/>
          </p:cNvSpPr>
          <p:nvPr/>
        </p:nvSpPr>
        <p:spPr>
          <a:xfrm>
            <a:off x="7779711" y="1887321"/>
            <a:ext cx="2778414" cy="5206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500" b="1" i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 =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4E1BAC9-39DD-B4A0-8AE2-470AE23DD3B8}"/>
              </a:ext>
            </a:extLst>
          </p:cNvPr>
          <p:cNvSpPr txBox="1">
            <a:spLocks/>
          </p:cNvSpPr>
          <p:nvPr/>
        </p:nvSpPr>
        <p:spPr>
          <a:xfrm>
            <a:off x="7684018" y="2477260"/>
            <a:ext cx="3467757" cy="4572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revenue - operating cost</a:t>
            </a:r>
          </a:p>
        </p:txBody>
      </p:sp>
    </p:spTree>
    <p:extLst>
      <p:ext uri="{BB962C8B-B14F-4D97-AF65-F5344CB8AC3E}">
        <p14:creationId xmlns:p14="http://schemas.microsoft.com/office/powerpoint/2010/main" val="1360711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96BC77B-CC46-1FB0-7B96-871EC5712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38" y="1733310"/>
            <a:ext cx="10160164" cy="428408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183D06EF-2C9C-8633-B777-0E34A1AAA70D}"/>
              </a:ext>
            </a:extLst>
          </p:cNvPr>
          <p:cNvSpPr/>
          <p:nvPr/>
        </p:nvSpPr>
        <p:spPr>
          <a:xfrm>
            <a:off x="8814391" y="1420591"/>
            <a:ext cx="1998921" cy="4667693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F39F1CB-B787-14D3-151B-2E3A7C342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421" y="397610"/>
            <a:ext cx="8166215" cy="97132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Options - $10 M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981C9DD-1EAD-ADC9-E139-526C8651D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972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E9B4C1-F4F1-1B44-A5BD-DB6C7E820F88}"/>
              </a:ext>
            </a:extLst>
          </p:cNvPr>
          <p:cNvSpPr txBox="1">
            <a:spLocks/>
          </p:cNvSpPr>
          <p:nvPr/>
        </p:nvSpPr>
        <p:spPr>
          <a:xfrm>
            <a:off x="7230697" y="1390707"/>
            <a:ext cx="1583694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 = R - OC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51A51D-D1A9-A6F0-B115-1FD5AAAA6CFA}"/>
              </a:ext>
            </a:extLst>
          </p:cNvPr>
          <p:cNvSpPr/>
          <p:nvPr/>
        </p:nvSpPr>
        <p:spPr>
          <a:xfrm>
            <a:off x="7634177" y="3636335"/>
            <a:ext cx="701749" cy="43082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3D59860-553B-4C9E-D186-CFFEF94A8D72}"/>
              </a:ext>
            </a:extLst>
          </p:cNvPr>
          <p:cNvSpPr/>
          <p:nvPr/>
        </p:nvSpPr>
        <p:spPr>
          <a:xfrm>
            <a:off x="7671669" y="2763974"/>
            <a:ext cx="701749" cy="43082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48FCB78-FA58-6D9E-6520-5178DA0CFEBB}"/>
              </a:ext>
            </a:extLst>
          </p:cNvPr>
          <p:cNvSpPr txBox="1">
            <a:spLocks/>
          </p:cNvSpPr>
          <p:nvPr/>
        </p:nvSpPr>
        <p:spPr>
          <a:xfrm>
            <a:off x="9513934" y="1917604"/>
            <a:ext cx="1740351" cy="520612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3500" b="1" i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ROI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6A0F98-8C60-E34F-E006-6E737F09CCCE}"/>
                  </a:ext>
                </a:extLst>
              </p:cNvPr>
              <p:cNvSpPr txBox="1"/>
              <p:nvPr/>
            </p:nvSpPr>
            <p:spPr>
              <a:xfrm>
                <a:off x="9520920" y="2590633"/>
                <a:ext cx="1266501" cy="5732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𝑝𝑟𝑜𝑓𝑖𝑡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𝑐𝑎𝑝𝑖𝑡𝑎𝑙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B6A0F98-8C60-E34F-E006-6E737F09C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0920" y="2590633"/>
                <a:ext cx="1266501" cy="57323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673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96BC77B-CC46-1FB0-7B96-871EC5712A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38" y="1733310"/>
            <a:ext cx="10160164" cy="428408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39F1CB-B787-14D3-151B-2E3A7C342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421" y="397610"/>
            <a:ext cx="8166215" cy="971323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Project Options - $10 M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981C9DD-1EAD-ADC9-E139-526C8651D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972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E9B4C1-F4F1-1B44-A5BD-DB6C7E820F88}"/>
              </a:ext>
            </a:extLst>
          </p:cNvPr>
          <p:cNvSpPr txBox="1">
            <a:spLocks/>
          </p:cNvSpPr>
          <p:nvPr/>
        </p:nvSpPr>
        <p:spPr>
          <a:xfrm>
            <a:off x="7230697" y="1390707"/>
            <a:ext cx="1583694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 = R - OC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FF3B4D9-0B42-AD8F-9E55-943FEB58FCFB}"/>
              </a:ext>
            </a:extLst>
          </p:cNvPr>
          <p:cNvSpPr txBox="1">
            <a:spLocks/>
          </p:cNvSpPr>
          <p:nvPr/>
        </p:nvSpPr>
        <p:spPr>
          <a:xfrm>
            <a:off x="8633636" y="1390707"/>
            <a:ext cx="2105246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ROI = P / CC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F10D4B2-1CDB-9405-027E-A35F57E53E82}"/>
              </a:ext>
            </a:extLst>
          </p:cNvPr>
          <p:cNvSpPr/>
          <p:nvPr/>
        </p:nvSpPr>
        <p:spPr>
          <a:xfrm>
            <a:off x="9318551" y="4945826"/>
            <a:ext cx="701749" cy="43082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C84313A-8D1E-E3E0-E95F-6AED4F7F14B5}"/>
              </a:ext>
            </a:extLst>
          </p:cNvPr>
          <p:cNvSpPr/>
          <p:nvPr/>
        </p:nvSpPr>
        <p:spPr>
          <a:xfrm>
            <a:off x="9318550" y="3659941"/>
            <a:ext cx="701749" cy="43082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DA4E8391-F94A-A6D7-7AC8-7A02FE11624B}"/>
              </a:ext>
            </a:extLst>
          </p:cNvPr>
          <p:cNvSpPr txBox="1">
            <a:spLocks/>
          </p:cNvSpPr>
          <p:nvPr/>
        </p:nvSpPr>
        <p:spPr>
          <a:xfrm>
            <a:off x="5617533" y="6110836"/>
            <a:ext cx="5270205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b="1" i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How should we invest $10 million?</a:t>
            </a:r>
          </a:p>
        </p:txBody>
      </p:sp>
    </p:spTree>
    <p:extLst>
      <p:ext uri="{BB962C8B-B14F-4D97-AF65-F5344CB8AC3E}">
        <p14:creationId xmlns:p14="http://schemas.microsoft.com/office/powerpoint/2010/main" val="2707022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C981C9DD-1EAD-ADC9-E139-526C8651D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972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0FC7463-E7DF-DCCD-D182-CAB8382B1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811" y="1952419"/>
            <a:ext cx="6830378" cy="2953162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F8A2147F-88F0-7F34-161C-6D3F8C4AD2B1}"/>
              </a:ext>
            </a:extLst>
          </p:cNvPr>
          <p:cNvSpPr/>
          <p:nvPr/>
        </p:nvSpPr>
        <p:spPr>
          <a:xfrm>
            <a:off x="3200400" y="3715675"/>
            <a:ext cx="5528930" cy="430822"/>
          </a:xfrm>
          <a:prstGeom prst="rect">
            <a:avLst/>
          </a:prstGeom>
          <a:noFill/>
          <a:ln w="38100">
            <a:solidFill>
              <a:srgbClr val="9BBF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1AC9B0D-5045-7085-0BA3-348603EAD817}"/>
              </a:ext>
            </a:extLst>
          </p:cNvPr>
          <p:cNvSpPr txBox="1">
            <a:spLocks/>
          </p:cNvSpPr>
          <p:nvPr/>
        </p:nvSpPr>
        <p:spPr>
          <a:xfrm>
            <a:off x="8771702" y="3754438"/>
            <a:ext cx="2697127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500" b="1" i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 combination</a:t>
            </a:r>
          </a:p>
        </p:txBody>
      </p:sp>
    </p:spTree>
    <p:extLst>
      <p:ext uri="{BB962C8B-B14F-4D97-AF65-F5344CB8AC3E}">
        <p14:creationId xmlns:p14="http://schemas.microsoft.com/office/powerpoint/2010/main" val="279818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844909-E03C-A56F-6709-AF73D5D236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4026" y="1626782"/>
            <a:ext cx="11031787" cy="426906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 = (revenue) – (operating costs)</a:t>
            </a:r>
          </a:p>
          <a:p>
            <a:endParaRPr lang="en-US" sz="3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ROI =</a:t>
            </a:r>
          </a:p>
          <a:p>
            <a:endParaRPr lang="en-US" sz="3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ROI to determine what to invest in</a:t>
            </a:r>
          </a:p>
          <a:p>
            <a:pPr lvl="1"/>
            <a:r>
              <a:rPr lang="en-US" sz="3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revenue!</a:t>
            </a:r>
          </a:p>
          <a:p>
            <a:pPr lvl="1"/>
            <a:r>
              <a:rPr lang="en-US" sz="31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Not profit!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C981C9DD-1EAD-ADC9-E139-526C8651D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2972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E514482-CADE-4A20-A451-9DD091D71216}"/>
              </a:ext>
            </a:extLst>
          </p:cNvPr>
          <p:cNvSpPr txBox="1">
            <a:spLocks/>
          </p:cNvSpPr>
          <p:nvPr/>
        </p:nvSpPr>
        <p:spPr>
          <a:xfrm>
            <a:off x="467421" y="397610"/>
            <a:ext cx="7974829" cy="971323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4A4202-0002-538B-63A9-045F5A56D6C8}"/>
                  </a:ext>
                </a:extLst>
              </p:cNvPr>
              <p:cNvSpPr txBox="1"/>
              <p:nvPr/>
            </p:nvSpPr>
            <p:spPr>
              <a:xfrm>
                <a:off x="1915971" y="2658751"/>
                <a:ext cx="2847412" cy="1019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  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𝑓𝑓𝑟𝑜𝑓𝑖𝑡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𝑐𝑎𝑝𝑖𝑡𝑎𝑙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𝑐𝑜𝑠𝑡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B4A4202-0002-538B-63A9-045F5A56D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971" y="2658751"/>
                <a:ext cx="2847412" cy="101912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B5302CF-89CC-C879-A151-94C760ABD1C2}"/>
              </a:ext>
            </a:extLst>
          </p:cNvPr>
          <p:cNvSpPr/>
          <p:nvPr/>
        </p:nvSpPr>
        <p:spPr>
          <a:xfrm>
            <a:off x="2169037" y="2658751"/>
            <a:ext cx="2328531" cy="457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194C881-3407-3A1F-6284-5305A9E96CA6}"/>
              </a:ext>
            </a:extLst>
          </p:cNvPr>
          <p:cNvSpPr/>
          <p:nvPr/>
        </p:nvSpPr>
        <p:spPr>
          <a:xfrm>
            <a:off x="1806781" y="3297238"/>
            <a:ext cx="2956602" cy="457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0872C06-4D1F-DE00-10C2-947B164412CB}"/>
              </a:ext>
            </a:extLst>
          </p:cNvPr>
          <p:cNvSpPr txBox="1"/>
          <p:nvPr/>
        </p:nvSpPr>
        <p:spPr>
          <a:xfrm>
            <a:off x="2647504" y="2571880"/>
            <a:ext cx="1477925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</a:t>
            </a:r>
            <a:endParaRPr lang="en-US" sz="35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63E2B4-24F4-C5FD-CAAA-BCEAF3C01AA8}"/>
              </a:ext>
            </a:extLst>
          </p:cNvPr>
          <p:cNvSpPr txBox="1"/>
          <p:nvPr/>
        </p:nvSpPr>
        <p:spPr>
          <a:xfrm>
            <a:off x="1993263" y="3177325"/>
            <a:ext cx="2770120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capital costs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024880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/>
      <p:bldP spid="9" grpId="0"/>
      <p:bldP spid="10" grpId="0" animBg="1"/>
      <p:bldP spid="11" grpId="0" animBg="1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152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Calculation Session 6 Exercise 3.95</vt:lpstr>
      <vt:lpstr>PowerPoint Presentation</vt:lpstr>
      <vt:lpstr>Project Options - $10 M</vt:lpstr>
      <vt:lpstr>Project Options - $10 M</vt:lpstr>
      <vt:lpstr>Project Options - $10 M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3.95</dc:title>
  <dc:creator>Ariel Struzyk</dc:creator>
  <cp:lastModifiedBy>Ashlyn Dumaw</cp:lastModifiedBy>
  <cp:revision>8</cp:revision>
  <dcterms:created xsi:type="dcterms:W3CDTF">2022-09-25T16:23:13Z</dcterms:created>
  <dcterms:modified xsi:type="dcterms:W3CDTF">2024-10-01T20:44:39Z</dcterms:modified>
</cp:coreProperties>
</file>