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39" r:id="rId3"/>
    <p:sldId id="257" r:id="rId4"/>
    <p:sldId id="336" r:id="rId5"/>
    <p:sldId id="33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BBF9C"/>
    <a:srgbClr val="9D85BD"/>
    <a:srgbClr val="748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73A98E-BB40-414A-B910-B5F1796A56FA}" v="11" dt="2025-09-28T06:30:37.847"/>
    <p1510:client id="{8D84B6DD-0640-40DD-8B33-6DB9DD6856A5}" v="5" dt="2025-09-29T16:51:14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878"/>
  </p:normalViewPr>
  <p:slideViewPr>
    <p:cSldViewPr snapToGrid="0" showGuides="1">
      <p:cViewPr varScale="1">
        <p:scale>
          <a:sx n="93" d="100"/>
          <a:sy n="93" d="100"/>
        </p:scale>
        <p:origin x="5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g Chen" userId="d81b2265-8c47-487d-bd1f-7eeda605d337" providerId="ADAL" clId="{A917D536-9EC2-4C03-9F27-FFE6AB3CBDE6}"/>
    <pc:docChg chg="undo custSel delSld modSld">
      <pc:chgData name="Kong Chen" userId="d81b2265-8c47-487d-bd1f-7eeda605d337" providerId="ADAL" clId="{A917D536-9EC2-4C03-9F27-FFE6AB3CBDE6}" dt="2025-09-28T06:30:37.847" v="59" actId="1076"/>
      <pc:docMkLst>
        <pc:docMk/>
      </pc:docMkLst>
      <pc:sldChg chg="addSp modSp mod">
        <pc:chgData name="Kong Chen" userId="d81b2265-8c47-487d-bd1f-7eeda605d337" providerId="ADAL" clId="{A917D536-9EC2-4C03-9F27-FFE6AB3CBDE6}" dt="2025-09-28T06:29:25.075" v="52" actId="14100"/>
        <pc:sldMkLst>
          <pc:docMk/>
          <pc:sldMk cId="509834975" sldId="256"/>
        </pc:sldMkLst>
        <pc:spChg chg="mod">
          <ac:chgData name="Kong Chen" userId="d81b2265-8c47-487d-bd1f-7eeda605d337" providerId="ADAL" clId="{A917D536-9EC2-4C03-9F27-FFE6AB3CBDE6}" dt="2025-09-28T06:26:04.168" v="32" actId="1076"/>
          <ac:spMkLst>
            <pc:docMk/>
            <pc:sldMk cId="509834975" sldId="256"/>
            <ac:spMk id="2" creationId="{1CEC86AF-736B-7E76-0C96-CCE1D96C7AA5}"/>
          </ac:spMkLst>
        </pc:spChg>
        <pc:spChg chg="mod">
          <ac:chgData name="Kong Chen" userId="d81b2265-8c47-487d-bd1f-7eeda605d337" providerId="ADAL" clId="{A917D536-9EC2-4C03-9F27-FFE6AB3CBDE6}" dt="2025-09-28T06:26:24.399" v="43" actId="207"/>
          <ac:spMkLst>
            <pc:docMk/>
            <pc:sldMk cId="509834975" sldId="256"/>
            <ac:spMk id="3" creationId="{182498B9-08AF-8042-E43B-111D581B47C1}"/>
          </ac:spMkLst>
        </pc:spChg>
        <pc:spChg chg="add">
          <ac:chgData name="Kong Chen" userId="d81b2265-8c47-487d-bd1f-7eeda605d337" providerId="ADAL" clId="{A917D536-9EC2-4C03-9F27-FFE6AB3CBDE6}" dt="2025-09-28T06:27:05.736" v="44"/>
          <ac:spMkLst>
            <pc:docMk/>
            <pc:sldMk cId="509834975" sldId="256"/>
            <ac:spMk id="4" creationId="{EC2CB9E7-CE07-9244-1271-EC3CAE4AFCDF}"/>
          </ac:spMkLst>
        </pc:spChg>
        <pc:picChg chg="add mod">
          <ac:chgData name="Kong Chen" userId="d81b2265-8c47-487d-bd1f-7eeda605d337" providerId="ADAL" clId="{A917D536-9EC2-4C03-9F27-FFE6AB3CBDE6}" dt="2025-09-28T06:27:36.283" v="48" actId="1076"/>
          <ac:picMkLst>
            <pc:docMk/>
            <pc:sldMk cId="509834975" sldId="256"/>
            <ac:picMk id="6" creationId="{F6D4914D-8126-BB6E-7BB6-BE90FF85EAC6}"/>
          </ac:picMkLst>
        </pc:picChg>
        <pc:picChg chg="add mod">
          <ac:chgData name="Kong Chen" userId="d81b2265-8c47-487d-bd1f-7eeda605d337" providerId="ADAL" clId="{A917D536-9EC2-4C03-9F27-FFE6AB3CBDE6}" dt="2025-09-28T06:29:25.075" v="52" actId="14100"/>
          <ac:picMkLst>
            <pc:docMk/>
            <pc:sldMk cId="509834975" sldId="256"/>
            <ac:picMk id="1028" creationId="{9125B739-379F-9852-6980-B35ECBEF0E76}"/>
          </ac:picMkLst>
        </pc:picChg>
      </pc:sldChg>
      <pc:sldChg chg="addSp delSp modSp">
        <pc:chgData name="Kong Chen" userId="d81b2265-8c47-487d-bd1f-7eeda605d337" providerId="ADAL" clId="{A917D536-9EC2-4C03-9F27-FFE6AB3CBDE6}" dt="2025-09-28T06:30:37.847" v="59" actId="1076"/>
        <pc:sldMkLst>
          <pc:docMk/>
          <pc:sldMk cId="1360711981" sldId="257"/>
        </pc:sldMkLst>
        <pc:picChg chg="add del mod">
          <ac:chgData name="Kong Chen" userId="d81b2265-8c47-487d-bd1f-7eeda605d337" providerId="ADAL" clId="{A917D536-9EC2-4C03-9F27-FFE6AB3CBDE6}" dt="2025-09-28T06:30:18.945" v="56" actId="478"/>
          <ac:picMkLst>
            <pc:docMk/>
            <pc:sldMk cId="1360711981" sldId="257"/>
            <ac:picMk id="2050" creationId="{8BB51C97-C2FB-37F2-86C8-9C75260E068D}"/>
          </ac:picMkLst>
        </pc:picChg>
        <pc:picChg chg="add mod">
          <ac:chgData name="Kong Chen" userId="d81b2265-8c47-487d-bd1f-7eeda605d337" providerId="ADAL" clId="{A917D536-9EC2-4C03-9F27-FFE6AB3CBDE6}" dt="2025-09-28T06:30:37.847" v="59" actId="1076"/>
          <ac:picMkLst>
            <pc:docMk/>
            <pc:sldMk cId="1360711981" sldId="257"/>
            <ac:picMk id="2052" creationId="{75D17EBE-BDCC-8775-E78A-D0C8FF3CF3F8}"/>
          </ac:picMkLst>
        </pc:picChg>
      </pc:sldChg>
      <pc:sldChg chg="del">
        <pc:chgData name="Kong Chen" userId="d81b2265-8c47-487d-bd1f-7eeda605d337" providerId="ADAL" clId="{A917D536-9EC2-4C03-9F27-FFE6AB3CBDE6}" dt="2025-09-28T06:29:34.327" v="53" actId="47"/>
        <pc:sldMkLst>
          <pc:docMk/>
          <pc:sldMk cId="1831171786" sldId="335"/>
        </pc:sldMkLst>
      </pc:sldChg>
    </pc:docChg>
  </pc:docChgLst>
  <pc:docChgLst>
    <pc:chgData name="Kong Chen" userId="DZLcuY9YPMhanMbPtVCvwMSuJuUu9pg+hknkFIasg8E=" providerId="None" clId="Web-{8D84B6DD-0640-40DD-8B33-6DB9DD6856A5}"/>
    <pc:docChg chg="addSld modSld">
      <pc:chgData name="Kong Chen" userId="DZLcuY9YPMhanMbPtVCvwMSuJuUu9pg+hknkFIasg8E=" providerId="None" clId="Web-{8D84B6DD-0640-40DD-8B33-6DB9DD6856A5}" dt="2025-09-29T16:51:13.869" v="3"/>
      <pc:docMkLst>
        <pc:docMk/>
      </pc:docMkLst>
      <pc:sldChg chg="addSp delSp modSp new">
        <pc:chgData name="Kong Chen" userId="DZLcuY9YPMhanMbPtVCvwMSuJuUu9pg+hknkFIasg8E=" providerId="None" clId="Web-{8D84B6DD-0640-40DD-8B33-6DB9DD6856A5}" dt="2025-09-29T16:51:13.869" v="3"/>
        <pc:sldMkLst>
          <pc:docMk/>
          <pc:sldMk cId="609617259" sldId="339"/>
        </pc:sldMkLst>
        <pc:spChg chg="del">
          <ac:chgData name="Kong Chen" userId="DZLcuY9YPMhanMbPtVCvwMSuJuUu9pg+hknkFIasg8E=" providerId="None" clId="Web-{8D84B6DD-0640-40DD-8B33-6DB9DD6856A5}" dt="2025-09-29T16:50:45.931" v="1"/>
          <ac:spMkLst>
            <pc:docMk/>
            <pc:sldMk cId="609617259" sldId="339"/>
            <ac:spMk id="2" creationId="{D13785A8-449D-7B59-4C2B-D45317E4AEAC}"/>
          </ac:spMkLst>
        </pc:spChg>
        <pc:spChg chg="del">
          <ac:chgData name="Kong Chen" userId="DZLcuY9YPMhanMbPtVCvwMSuJuUu9pg+hknkFIasg8E=" providerId="None" clId="Web-{8D84B6DD-0640-40DD-8B33-6DB9DD6856A5}" dt="2025-09-29T16:50:48.274" v="2"/>
          <ac:spMkLst>
            <pc:docMk/>
            <pc:sldMk cId="609617259" sldId="339"/>
            <ac:spMk id="3" creationId="{008F134D-402C-D81B-0DC0-CFB43D1ADCCD}"/>
          </ac:spMkLst>
        </pc:spChg>
        <pc:picChg chg="add mod">
          <ac:chgData name="Kong Chen" userId="DZLcuY9YPMhanMbPtVCvwMSuJuUu9pg+hknkFIasg8E=" providerId="None" clId="Web-{8D84B6DD-0640-40DD-8B33-6DB9DD6856A5}" dt="2025-09-29T16:51:13.869" v="3"/>
          <ac:picMkLst>
            <pc:docMk/>
            <pc:sldMk cId="609617259" sldId="339"/>
            <ac:picMk id="4" creationId="{0BAC0BB2-F211-F46D-ADA2-858F7669764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24DE-F2C3-F9CE-52BA-0DCAE90A1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DA374-A4C6-DF81-854D-7FEC60C4D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2A56-1EAA-94CE-95E4-6376C62B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26F12-EBCD-E398-4B05-38D1849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14E3-AF6B-EE3F-C67D-8C3C9F63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C1D9-A342-D61D-15B9-A2E5222A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CE5F2-3DA2-3DDD-02B0-9EA2627A2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4571-DBC5-DD1C-9E92-51C2F683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35E95-661E-05CD-F7D8-9995D336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9556-6706-D262-ADFC-A026BFF5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F6C6B-2FEB-8132-65A7-17D120711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5047D-EBA4-DC46-D729-A3ED7AF15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EC24A-41D6-DA7B-9982-0F908A72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CE69D-938E-E3F4-F9DC-7115ECA4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F805-0795-CBDB-CD3F-4C52B267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2319-5979-AD57-DD80-F04DB31D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90F2-9B1C-5DAE-1287-FED71EF0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904-6D86-7EED-F382-05C3BFA7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E26F-0AC5-B0D2-6A92-086B45B3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07EB8-BEEE-207F-66AB-5C927DB2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9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4A2E-C5B7-C594-DF4B-ACEA84EC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F71C-9FD9-4C30-C3D2-4F261D096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54E6E-D0CC-C160-D01E-E4752D13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62E1-7B1E-96A9-D600-2AB4CCD7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973C-3CE9-94E5-811A-7327C97D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0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3392-8B56-61EA-3085-22D38FA3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26B1-6739-03CD-56D8-B84493AA5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D55A4-947F-D1A9-33CB-EEB9719E0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3C68A-32D2-0CB4-1C40-F74C1CD4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C8648-50A5-6B42-C88E-F13E37E2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16C67-04C3-A0B5-A410-8C15718A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BF9B-7228-EAD9-9CF4-C68B8607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33D28-FF75-2C3C-C2B4-F5C120A76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2B909-72F8-BCB3-EF53-1DBDE7054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62EE7-9B5B-B87B-646C-FE0932B2F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EDBFE-9CFA-B9C0-4171-5F5AFE7152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DD51F-8266-5913-3E6B-2871AB24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DB53E-39A4-7B70-7691-E85D0136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07178-3E51-9160-CC23-DF388FBE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1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BE4F-7F2E-BBF7-1D01-9591FC10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1500E-1B21-58FE-220E-00848844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CA929-9CC9-12C1-53A0-4F88686D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5219F-C2C3-BF91-EC03-082D181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78A7E9-7A16-4071-5F84-F35B3B32D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B13E5-50B5-2FA5-EAD9-893671E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A1EBE-29A2-24AE-46A9-50A805BD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2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BE11-2FD7-D46C-3AF3-BF1358C8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AC3A-5B6D-CF88-9835-91734600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105B7-4B6D-5399-19EB-FCEE8F3D8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DA3EF-3413-AA58-1D3B-A01FAB00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2F6F8-E9CB-BE9F-5C7F-5CA2214E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1C288-D9CA-A12B-E1DC-612083C4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6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3849-4900-CD4D-D5D0-F6044CEB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21671-040D-DE67-19BB-89DF3C413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0A6E1-72F6-D68F-1435-8FBD19DB6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60E11-0FC0-7AE3-68D4-8B559531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1E875-F724-7121-BFE1-ADBA7C3D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1F4FD-38CA-4B5F-0145-FCF4875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E64C1-5C4B-EF60-7838-E79052014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44A8B-2C2D-5E37-C672-159E0F03F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6B33-0F47-41C1-7643-ED478061A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FD25F-F406-CA4B-90F9-06DF6365CF9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66EE6-09A1-60C9-DF51-B48202074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1342-F180-F95F-5312-2E6E2B52E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F095B-F10B-D147-94F5-0026EDE9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C86AF-736B-7E76-0C96-CCE1D96C7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302"/>
            <a:ext cx="9144000" cy="186147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6</a:t>
            </a:r>
            <a:b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3.95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498B9-08AF-8042-E43B-111D581B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8726" y="1901772"/>
            <a:ext cx="10114548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by Ariel </a:t>
            </a:r>
            <a:r>
              <a:rPr lang="en-US" sz="2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Struzyk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(‘23)</a:t>
            </a:r>
          </a:p>
          <a:p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Revised by Austin Kwan (‘24), Ashlyn </a:t>
            </a:r>
            <a:r>
              <a:rPr lang="en-US" sz="25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Dumaw</a:t>
            </a:r>
            <a:r>
              <a:rPr lang="en-US" sz="25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(’25), and </a:t>
            </a:r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Kong Chen (‘26)</a:t>
            </a:r>
          </a:p>
        </p:txBody>
      </p:sp>
      <p:sp>
        <p:nvSpPr>
          <p:cNvPr id="4" name="AutoShape 2" descr="ROI Made Easy: How to Measure the ROI of Your MSP">
            <a:extLst>
              <a:ext uri="{FF2B5EF4-FFF2-40B4-BE49-F238E27FC236}">
                <a16:creationId xmlns:a16="http://schemas.microsoft.com/office/drawing/2014/main" id="{EC2CB9E7-CE07-9244-1271-EC3CAE4AF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4914D-8126-BB6E-7BB6-BE90FF85E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7" y="3000167"/>
            <a:ext cx="5948123" cy="3168022"/>
          </a:xfrm>
          <a:prstGeom prst="rect">
            <a:avLst/>
          </a:prstGeom>
        </p:spPr>
      </p:pic>
      <p:pic>
        <p:nvPicPr>
          <p:cNvPr id="1028" name="Picture 4" descr="People: Money doesn't buy happiness Me when I get money: | @Oofcabob | Memes">
            <a:extLst>
              <a:ext uri="{FF2B5EF4-FFF2-40B4-BE49-F238E27FC236}">
                <a16:creationId xmlns:a16="http://schemas.microsoft.com/office/drawing/2014/main" id="{9125B739-379F-9852-6980-B35ECBEF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49" y="3000167"/>
            <a:ext cx="3737298" cy="351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34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wl of food on a marble surface&#10;&#10;AI-generated content may be incorrect.">
            <a:extLst>
              <a:ext uri="{FF2B5EF4-FFF2-40B4-BE49-F238E27FC236}">
                <a16:creationId xmlns:a16="http://schemas.microsoft.com/office/drawing/2014/main" id="{0BAC0BB2-F211-F46D-ADA2-858F7669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413" y="0"/>
            <a:ext cx="402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6BC77B-CC46-1FB0-7B96-871EC571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8" y="1733310"/>
            <a:ext cx="10160164" cy="42840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3D06EF-2C9C-8633-B777-0E34A1AAA70D}"/>
              </a:ext>
            </a:extLst>
          </p:cNvPr>
          <p:cNvSpPr/>
          <p:nvPr/>
        </p:nvSpPr>
        <p:spPr>
          <a:xfrm>
            <a:off x="7230140" y="1222744"/>
            <a:ext cx="3572539" cy="4667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9F1CB-B787-14D3-151B-2E3A7C34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21" y="397610"/>
            <a:ext cx="7974829" cy="9713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Options - $10 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981C9DD-1EAD-ADC9-E139-526C8651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97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9B4C1-F4F1-1B44-A5BD-DB6C7E820F88}"/>
              </a:ext>
            </a:extLst>
          </p:cNvPr>
          <p:cNvSpPr txBox="1">
            <a:spLocks/>
          </p:cNvSpPr>
          <p:nvPr/>
        </p:nvSpPr>
        <p:spPr>
          <a:xfrm>
            <a:off x="7779711" y="1887321"/>
            <a:ext cx="2778414" cy="5206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b="1" i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 =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E1BAC9-39DD-B4A0-8AE2-470AE23DD3B8}"/>
              </a:ext>
            </a:extLst>
          </p:cNvPr>
          <p:cNvSpPr txBox="1">
            <a:spLocks/>
          </p:cNvSpPr>
          <p:nvPr/>
        </p:nvSpPr>
        <p:spPr>
          <a:xfrm>
            <a:off x="7684018" y="2477260"/>
            <a:ext cx="3467757" cy="457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 - operating cost</a:t>
            </a:r>
          </a:p>
        </p:txBody>
      </p:sp>
      <p:pic>
        <p:nvPicPr>
          <p:cNvPr id="2052" name="Picture 4" descr="Dollar eyes emoji clipart 3d character emoji money rich wealth success joy  and happiness | Premium Vector">
            <a:extLst>
              <a:ext uri="{FF2B5EF4-FFF2-40B4-BE49-F238E27FC236}">
                <a16:creationId xmlns:a16="http://schemas.microsoft.com/office/drawing/2014/main" id="{75D17EBE-BDCC-8775-E78A-D0C8FF3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578" y="96689"/>
            <a:ext cx="2388201" cy="23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6BC77B-CC46-1FB0-7B96-871EC571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8" y="1733310"/>
            <a:ext cx="10160164" cy="42840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3D06EF-2C9C-8633-B777-0E34A1AAA70D}"/>
              </a:ext>
            </a:extLst>
          </p:cNvPr>
          <p:cNvSpPr/>
          <p:nvPr/>
        </p:nvSpPr>
        <p:spPr>
          <a:xfrm>
            <a:off x="8814391" y="1420591"/>
            <a:ext cx="1998921" cy="466769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9F1CB-B787-14D3-151B-2E3A7C34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21" y="397610"/>
            <a:ext cx="8166215" cy="9713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Options - $10 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981C9DD-1EAD-ADC9-E139-526C8651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97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9B4C1-F4F1-1B44-A5BD-DB6C7E820F88}"/>
              </a:ext>
            </a:extLst>
          </p:cNvPr>
          <p:cNvSpPr txBox="1">
            <a:spLocks/>
          </p:cNvSpPr>
          <p:nvPr/>
        </p:nvSpPr>
        <p:spPr>
          <a:xfrm>
            <a:off x="7230697" y="1390707"/>
            <a:ext cx="1583694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R - OC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51A51D-D1A9-A6F0-B115-1FD5AAAA6CFA}"/>
              </a:ext>
            </a:extLst>
          </p:cNvPr>
          <p:cNvSpPr/>
          <p:nvPr/>
        </p:nvSpPr>
        <p:spPr>
          <a:xfrm>
            <a:off x="7634177" y="3636335"/>
            <a:ext cx="701749" cy="4308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D59860-553B-4C9E-D186-CFFEF94A8D72}"/>
              </a:ext>
            </a:extLst>
          </p:cNvPr>
          <p:cNvSpPr/>
          <p:nvPr/>
        </p:nvSpPr>
        <p:spPr>
          <a:xfrm>
            <a:off x="7671669" y="2763974"/>
            <a:ext cx="701749" cy="4308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8FCB78-FA58-6D9E-6520-5178DA0CFEBB}"/>
              </a:ext>
            </a:extLst>
          </p:cNvPr>
          <p:cNvSpPr txBox="1">
            <a:spLocks/>
          </p:cNvSpPr>
          <p:nvPr/>
        </p:nvSpPr>
        <p:spPr>
          <a:xfrm>
            <a:off x="9513934" y="1917604"/>
            <a:ext cx="1740351" cy="5206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b="1" i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ROI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6A0F98-8C60-E34F-E006-6E737F09CCCE}"/>
                  </a:ext>
                </a:extLst>
              </p:cNvPr>
              <p:cNvSpPr txBox="1"/>
              <p:nvPr/>
            </p:nvSpPr>
            <p:spPr>
              <a:xfrm>
                <a:off x="9520920" y="2590633"/>
                <a:ext cx="1266501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𝑐𝑎𝑝𝑖𝑡𝑎𝑙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6A0F98-8C60-E34F-E006-6E737F09C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920" y="2590633"/>
                <a:ext cx="1266501" cy="573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7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6BC77B-CC46-1FB0-7B96-871EC571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38" y="1733310"/>
            <a:ext cx="10160164" cy="4284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9F1CB-B787-14D3-151B-2E3A7C34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21" y="397610"/>
            <a:ext cx="8166215" cy="9713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Options - $10 M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981C9DD-1EAD-ADC9-E139-526C8651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97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E9B4C1-F4F1-1B44-A5BD-DB6C7E820F88}"/>
              </a:ext>
            </a:extLst>
          </p:cNvPr>
          <p:cNvSpPr txBox="1">
            <a:spLocks/>
          </p:cNvSpPr>
          <p:nvPr/>
        </p:nvSpPr>
        <p:spPr>
          <a:xfrm>
            <a:off x="7230697" y="1390707"/>
            <a:ext cx="1583694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= R - OC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3B4D9-0B42-AD8F-9E55-943FEB58FCFB}"/>
              </a:ext>
            </a:extLst>
          </p:cNvPr>
          <p:cNvSpPr txBox="1">
            <a:spLocks/>
          </p:cNvSpPr>
          <p:nvPr/>
        </p:nvSpPr>
        <p:spPr>
          <a:xfrm>
            <a:off x="8633636" y="1390707"/>
            <a:ext cx="2105246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ROI = P / CC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10D4B2-1CDB-9405-027E-A35F57E53E82}"/>
              </a:ext>
            </a:extLst>
          </p:cNvPr>
          <p:cNvSpPr/>
          <p:nvPr/>
        </p:nvSpPr>
        <p:spPr>
          <a:xfrm>
            <a:off x="9318551" y="4945826"/>
            <a:ext cx="701749" cy="4308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4313A-8D1E-E3E0-E95F-6AED4F7F14B5}"/>
              </a:ext>
            </a:extLst>
          </p:cNvPr>
          <p:cNvSpPr/>
          <p:nvPr/>
        </p:nvSpPr>
        <p:spPr>
          <a:xfrm>
            <a:off x="9318550" y="3659941"/>
            <a:ext cx="701749" cy="4308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4E8391-F94A-A6D7-7AC8-7A02FE11624B}"/>
              </a:ext>
            </a:extLst>
          </p:cNvPr>
          <p:cNvSpPr txBox="1">
            <a:spLocks/>
          </p:cNvSpPr>
          <p:nvPr/>
        </p:nvSpPr>
        <p:spPr>
          <a:xfrm>
            <a:off x="5617533" y="6110836"/>
            <a:ext cx="5270205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b="1" i="1" dirty="0">
                <a:solidFill>
                  <a:srgbClr val="9D85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should we invest $10 million?</a:t>
            </a:r>
          </a:p>
        </p:txBody>
      </p:sp>
    </p:spTree>
    <p:extLst>
      <p:ext uri="{BB962C8B-B14F-4D97-AF65-F5344CB8AC3E}">
        <p14:creationId xmlns:p14="http://schemas.microsoft.com/office/powerpoint/2010/main" val="270702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981C9DD-1EAD-ADC9-E139-526C8651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97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FC7463-E7DF-DCCD-D182-CAB8382B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11" y="1952419"/>
            <a:ext cx="6830378" cy="29531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A2147F-88F0-7F34-161C-6D3F8C4AD2B1}"/>
              </a:ext>
            </a:extLst>
          </p:cNvPr>
          <p:cNvSpPr/>
          <p:nvPr/>
        </p:nvSpPr>
        <p:spPr>
          <a:xfrm>
            <a:off x="3200400" y="3715675"/>
            <a:ext cx="5528930" cy="430822"/>
          </a:xfrm>
          <a:prstGeom prst="rect">
            <a:avLst/>
          </a:prstGeom>
          <a:noFill/>
          <a:ln w="38100">
            <a:solidFill>
              <a:srgbClr val="9BBF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AC9B0D-5045-7085-0BA3-348603EAD817}"/>
              </a:ext>
            </a:extLst>
          </p:cNvPr>
          <p:cNvSpPr txBox="1">
            <a:spLocks/>
          </p:cNvSpPr>
          <p:nvPr/>
        </p:nvSpPr>
        <p:spPr>
          <a:xfrm>
            <a:off x="8771702" y="3754438"/>
            <a:ext cx="2697127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00" b="1" i="1" dirty="0">
                <a:solidFill>
                  <a:srgbClr val="9BBF9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combination</a:t>
            </a:r>
          </a:p>
        </p:txBody>
      </p:sp>
    </p:spTree>
    <p:extLst>
      <p:ext uri="{BB962C8B-B14F-4D97-AF65-F5344CB8AC3E}">
        <p14:creationId xmlns:p14="http://schemas.microsoft.com/office/powerpoint/2010/main" val="2798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44909-E03C-A56F-6709-AF73D5D2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6" y="1626782"/>
            <a:ext cx="11031787" cy="42690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 = (revenue) – (operating costs)</a:t>
            </a:r>
          </a:p>
          <a:p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ROI =</a:t>
            </a:r>
          </a:p>
          <a:p>
            <a:endParaRPr lang="en-US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ROI to determine what to invest in</a:t>
            </a:r>
          </a:p>
          <a:p>
            <a:pPr lvl="1"/>
            <a:r>
              <a:rPr lang="en-US" sz="3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revenue!</a:t>
            </a:r>
          </a:p>
          <a:p>
            <a:pPr lvl="1"/>
            <a:r>
              <a:rPr lang="en-US" sz="3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profit!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981C9DD-1EAD-ADC9-E139-526C8651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297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514482-CADE-4A20-A451-9DD091D71216}"/>
              </a:ext>
            </a:extLst>
          </p:cNvPr>
          <p:cNvSpPr txBox="1">
            <a:spLocks/>
          </p:cNvSpPr>
          <p:nvPr/>
        </p:nvSpPr>
        <p:spPr>
          <a:xfrm>
            <a:off x="467421" y="397610"/>
            <a:ext cx="7974829" cy="9713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4A4202-0002-538B-63A9-045F5A56D6C8}"/>
                  </a:ext>
                </a:extLst>
              </p:cNvPr>
              <p:cNvSpPr txBox="1"/>
              <p:nvPr/>
            </p:nvSpPr>
            <p:spPr>
              <a:xfrm>
                <a:off x="1915971" y="2658751"/>
                <a:ext cx="2847412" cy="1019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𝑓𝑓𝑟𝑜𝑓𝑖𝑡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𝑐𝑎𝑝𝑖𝑡𝑎𝑙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4A4202-0002-538B-63A9-045F5A56D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971" y="2658751"/>
                <a:ext cx="2847412" cy="1019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B5302CF-89CC-C879-A151-94C760ABD1C2}"/>
              </a:ext>
            </a:extLst>
          </p:cNvPr>
          <p:cNvSpPr/>
          <p:nvPr/>
        </p:nvSpPr>
        <p:spPr>
          <a:xfrm>
            <a:off x="2169037" y="2658751"/>
            <a:ext cx="2328531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94C881-3407-3A1F-6284-5305A9E96CA6}"/>
              </a:ext>
            </a:extLst>
          </p:cNvPr>
          <p:cNvSpPr/>
          <p:nvPr/>
        </p:nvSpPr>
        <p:spPr>
          <a:xfrm>
            <a:off x="1806781" y="3297238"/>
            <a:ext cx="2956602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872C06-4D1F-DE00-10C2-947B164412CB}"/>
              </a:ext>
            </a:extLst>
          </p:cNvPr>
          <p:cNvSpPr txBox="1"/>
          <p:nvPr/>
        </p:nvSpPr>
        <p:spPr>
          <a:xfrm>
            <a:off x="2647504" y="2571880"/>
            <a:ext cx="147792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</a:t>
            </a:r>
            <a:endParaRPr lang="en-US" sz="3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3E2B4-24F4-C5FD-CAAA-BCEAF3C01AA8}"/>
              </a:ext>
            </a:extLst>
          </p:cNvPr>
          <p:cNvSpPr txBox="1"/>
          <p:nvPr/>
        </p:nvSpPr>
        <p:spPr>
          <a:xfrm>
            <a:off x="1993263" y="3177325"/>
            <a:ext cx="277012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costs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0248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9" grpId="0"/>
      <p:bldP spid="10" grpId="0" animBg="1"/>
      <p:bldP spid="11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115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Calculation Session 6 Exercise 3.95</vt:lpstr>
      <vt:lpstr>PowerPoint Presentation</vt:lpstr>
      <vt:lpstr>Project Options - $10 M</vt:lpstr>
      <vt:lpstr>Project Options - $10 M</vt:lpstr>
      <vt:lpstr>Project Options - $10 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3.95</dc:title>
  <dc:creator>Ariel Struzyk</dc:creator>
  <cp:lastModifiedBy>Kong Chen</cp:lastModifiedBy>
  <cp:revision>13</cp:revision>
  <dcterms:created xsi:type="dcterms:W3CDTF">2022-09-25T16:23:13Z</dcterms:created>
  <dcterms:modified xsi:type="dcterms:W3CDTF">2025-09-29T16:51:18Z</dcterms:modified>
</cp:coreProperties>
</file>