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  <p:sldMasterId id="2147483754" r:id="rId2"/>
  </p:sldMasterIdLst>
  <p:notesMasterIdLst>
    <p:notesMasterId r:id="rId12"/>
  </p:notesMasterIdLst>
  <p:handoutMasterIdLst>
    <p:handoutMasterId r:id="rId13"/>
  </p:handoutMasterIdLst>
  <p:sldIdLst>
    <p:sldId id="336" r:id="rId3"/>
    <p:sldId id="337" r:id="rId4"/>
    <p:sldId id="258" r:id="rId5"/>
    <p:sldId id="338" r:id="rId6"/>
    <p:sldId id="339" r:id="rId7"/>
    <p:sldId id="340" r:id="rId8"/>
    <p:sldId id="341" r:id="rId9"/>
    <p:sldId id="272" r:id="rId10"/>
    <p:sldId id="34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85BD"/>
    <a:srgbClr val="7488C6"/>
    <a:srgbClr val="9BBF9C"/>
    <a:srgbClr val="FFFFFF"/>
    <a:srgbClr val="50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60" autoAdjust="0"/>
    <p:restoredTop sz="81640" autoAdjust="0"/>
  </p:normalViewPr>
  <p:slideViewPr>
    <p:cSldViewPr>
      <p:cViewPr varScale="1">
        <p:scale>
          <a:sx n="96" d="100"/>
          <a:sy n="96" d="100"/>
        </p:scale>
        <p:origin x="856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7DC90C3-4440-CAC6-A5E5-0022FC3B96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FD6A78-D4C7-0D2F-0984-6AA6D57BDB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DC8160-9874-4A59-B318-9C8397CE4941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C201ED-6441-EBD3-C45C-B836DA20B9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5278F7-4698-E68D-FC37-F05B4D7114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EBE870-0D49-4B74-97B6-A3E9BF58C1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BB657E-39B3-9B25-D3F9-F39264AAEE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AC9D72-3600-F54E-B2FE-39A9B9DB23E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14C73A-842E-4CC0-98FE-4095F56C6EE5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5B97457-9B1E-58E7-DC2C-9643DD07E4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C115A0C-D456-8654-8325-5EF41C56E0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6928A-77D7-3982-F6B2-C78277C046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0A201-8716-D4DC-B8BE-55DD42CB7C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E41641-8BD8-4804-8BA1-EA3C450506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are the 6 designs we are given. We know a unique fact of each design. But what do those facts mean? They are useful for analyzing economic quantities.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E41641-8BD8-4804-8BA1-EA3C4505062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05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E41641-8BD8-4804-8BA1-EA3C4505062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38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7564683C-7CFF-43FA-933F-4D19CBFB6BCD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>
              <a:defRPr/>
            </a:pPr>
            <a:fld id="{E7EF129E-BBAE-44BB-BF7E-35A9AA12A9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8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2C79D5-FC01-414E-8C36-836719FF3333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D7B33-AC96-472B-B56E-0A2ED50D8A9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7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C76943-4B0B-4B54-9478-38224662505C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E3740-8A06-4DA7-9017-E2A2669935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404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2319-5979-AD57-DD80-F04DB31D5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690F2-9B1C-5DAE-1287-FED71EF07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904-6D86-7EED-F382-05C3BFA7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1E26F-0AC5-B0D2-6A92-086B45B3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07EB8-BEEE-207F-66AB-5C927DB28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93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B4A2E-C5B7-C594-DF4B-ACEA84EC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4F71C-9FD9-4C30-C3D2-4F261D096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54E6E-D0CC-C160-D01E-E4752D130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462E1-7B1E-96A9-D600-2AB4CCD7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1973C-3CE9-94E5-811A-7327C97DB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46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3392-8B56-61EA-3085-22D38FA3A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326B1-6739-03CD-56D8-B84493AA5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8D55A4-947F-D1A9-33CB-EEB9719E0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C68A-32D2-0CB4-1C40-F74C1CD4D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C8648-50A5-6B42-C88E-F13E37E2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16C67-04C3-A0B5-A410-8C15718A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45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DBF9B-7228-EAD9-9CF4-C68B8607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33D28-FF75-2C3C-C2B4-F5C120A76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2B909-72F8-BCB3-EF53-1DBDE7054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B62EE7-9B5B-B87B-646C-FE0932B2F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7EDBFE-9CFA-B9C0-4171-5F5AFE7152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ADD51F-8266-5913-3E6B-2871AB245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BDB53E-39A4-7B70-7691-E85D0136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407178-3E51-9160-CC23-DF388FBE7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99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78A7E9-7A16-4071-5F84-F35B3B32D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DB13E5-50B5-2FA5-EAD9-893671E8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A1EBE-29A2-24AE-46A9-50A805BD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48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BBE11-2FD7-D46C-3AF3-BF1358C88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AAC3A-5B6D-CF88-9835-917346003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105B7-4B6D-5399-19EB-FCEE8F3D8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DA3EF-3413-AA58-1D3B-A01FAB00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2F6F8-E9CB-BE9F-5C7F-5CA2214EC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1C288-D9CA-A12B-E1DC-612083C4A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4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3849-4900-CD4D-D5D0-F6044CEB1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21671-040D-DE67-19BB-89DF3C413E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0A6E1-72F6-D68F-1435-8FBD19DB6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60E11-0FC0-7AE3-68D4-8B559531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1E875-F724-7121-BFE1-ADBA7C3D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1F4FD-38CA-4B5F-0145-FCF487586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50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2C1D9-A342-D61D-15B9-A2E5222A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CE5F2-3DA2-3DDD-02B0-9EA2627A2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34571-DBC5-DD1C-9E92-51C2F683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35E95-661E-05CD-F7D8-9995D336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F9556-6706-D262-ADFC-A026BFF54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68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7F6C6B-2FEB-8132-65A7-17D120711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5047D-EBA4-DC46-D729-A3ED7AF15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EC24A-41D6-DA7B-9982-0F908A72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CE69D-938E-E3F4-F9DC-7115ECA4C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F805-0795-CBDB-CD3F-4C52B267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1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2C2089-B26C-4929-893D-246AD9420F71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3C948-77C3-47CB-845F-4039AF7A7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91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D4F6CA-6405-434E-BEBD-D3A7F2DD7FE7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B3A37-ACA0-4CB3-AC04-81E8B54FAB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22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FE99E3-0C9A-413E-8A3D-F57E10BB118B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E5221-586D-4518-A717-10C98E2D64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95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D9BDDF-CA53-42ED-9EF3-52DA2F199EC3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C3FEB1-3B20-4CCF-A402-ABAF02992ED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28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4EA72A-7964-4486-B8FC-8B3EC936B966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39809-92F6-4205-8B40-304D6E74F3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564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74FE64-F12E-4978-8F91-F4BCA62B2B78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8EE2D8CB-7506-4919-A30A-551B53C58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59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C89FB3AE-4188-4FBE-98F8-A79BBB8B3528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>
              <a:defRPr/>
            </a:pPr>
            <a:fld id="{014DFE92-5FA5-4D64-89D0-19B0A59A84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282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pps.engineering.cornell.edu/TAEval/survey.cf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92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8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3.110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4267200"/>
            <a:ext cx="7924800" cy="6096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Ashlyn Dumaw (‘25)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Revised: Angel Liang (‘26)</a:t>
            </a: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BBF9C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04107" y="1232212"/>
            <a:ext cx="74879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 the process with the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lowest operating cost, least by-products, and lowest depreciation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best process to build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7488C6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771" y="4654550"/>
            <a:ext cx="45307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D85BD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858" y="4654550"/>
            <a:ext cx="4883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our economic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prowess to </a:t>
            </a: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 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 quantities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30611" y="2895600"/>
            <a:ext cx="66022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Six process designs, with a unique fact about each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Each design produces 10</a:t>
            </a:r>
            <a:r>
              <a:rPr lang="en-US" sz="2400" baseline="30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6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kg/year of the product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Each design has a positive profit</a:t>
            </a:r>
          </a:p>
        </p:txBody>
      </p:sp>
    </p:spTree>
    <p:extLst>
      <p:ext uri="{BB962C8B-B14F-4D97-AF65-F5344CB8AC3E}">
        <p14:creationId xmlns:p14="http://schemas.microsoft.com/office/powerpoint/2010/main" val="1007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BC1E64E-56B7-5A35-41DD-76CA8E88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6 Designs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9EDBEF1-91B8-4D1D-47FF-ECFA798658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46459"/>
            <a:ext cx="8066087" cy="3690025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profit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Least expensive to build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Longest equipment lifetime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Lowest reactant flow rate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return on investment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Easiest to operate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B2EC2-B0A8-91C2-72A7-769012854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583" y="3707900"/>
            <a:ext cx="4345962" cy="8213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5CCDC2-6644-9301-541C-4D1D750AB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0440" y="4969852"/>
            <a:ext cx="4106741" cy="8213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8FF9AD-D2B3-0EC3-95F5-0D0AD3EB38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1522" y="1720076"/>
            <a:ext cx="5126085" cy="4909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D1617A-F507-A46D-F1CE-5A23EC0C2A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1931" y="2702526"/>
            <a:ext cx="5114143" cy="45024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8B15AA8-32FE-0D6C-CC67-A279965FA7C8}"/>
              </a:ext>
            </a:extLst>
          </p:cNvPr>
          <p:cNvSpPr/>
          <p:nvPr/>
        </p:nvSpPr>
        <p:spPr>
          <a:xfrm>
            <a:off x="6671301" y="4876800"/>
            <a:ext cx="5365676" cy="1525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10745AC-5A6A-648A-62BD-1891DC4FA51B}"/>
              </a:ext>
            </a:extLst>
          </p:cNvPr>
          <p:cNvSpPr/>
          <p:nvPr/>
        </p:nvSpPr>
        <p:spPr>
          <a:xfrm>
            <a:off x="6331931" y="3467595"/>
            <a:ext cx="5365676" cy="1525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F2D593F-9A29-DE13-405D-15F7999A2A04}"/>
              </a:ext>
            </a:extLst>
          </p:cNvPr>
          <p:cNvSpPr/>
          <p:nvPr/>
        </p:nvSpPr>
        <p:spPr>
          <a:xfrm>
            <a:off x="6145249" y="2450717"/>
            <a:ext cx="5365676" cy="1525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4933BB-E78E-06B0-077D-73364629C67E}"/>
              </a:ext>
            </a:extLst>
          </p:cNvPr>
          <p:cNvSpPr/>
          <p:nvPr/>
        </p:nvSpPr>
        <p:spPr>
          <a:xfrm>
            <a:off x="6143139" y="837458"/>
            <a:ext cx="5365676" cy="5080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68CFE0C-8E51-FD5D-35D4-1F56A0243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301" y="1422411"/>
            <a:ext cx="3935987" cy="393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BC1E64E-56B7-5A35-41DD-76CA8E88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Lowest Operating Cost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9EDBEF1-91B8-4D1D-47FF-ECFA798658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46459"/>
            <a:ext cx="8066087" cy="3690025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profit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Least expensive to build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Longest equipment lifetime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Lowest reactant flow rate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return on investment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Easiest to operate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B2EC2-B0A8-91C2-72A7-769012854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583" y="3707900"/>
            <a:ext cx="4345962" cy="8213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5CCDC2-6644-9301-541C-4D1D750AB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0440" y="4969852"/>
            <a:ext cx="4106741" cy="8213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8FF9AD-D2B3-0EC3-95F5-0D0AD3EB38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1522" y="1720076"/>
            <a:ext cx="5126085" cy="4909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D1617A-F507-A46D-F1CE-5A23EC0C2A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1931" y="2702526"/>
            <a:ext cx="5114143" cy="45024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CC021E0-9269-1611-E0B6-0866550EFF50}"/>
              </a:ext>
            </a:extLst>
          </p:cNvPr>
          <p:cNvSpPr/>
          <p:nvPr/>
        </p:nvSpPr>
        <p:spPr>
          <a:xfrm>
            <a:off x="6096000" y="2514600"/>
            <a:ext cx="5601607" cy="350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E162F0-460A-CBB5-2CE1-D309DDC9FE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1522" y="2740293"/>
            <a:ext cx="4705094" cy="4502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86E402-3742-CE16-4219-FA7F9FA4CEEC}"/>
              </a:ext>
            </a:extLst>
          </p:cNvPr>
          <p:cNvSpPr txBox="1"/>
          <p:nvPr/>
        </p:nvSpPr>
        <p:spPr>
          <a:xfrm>
            <a:off x="6645778" y="3637468"/>
            <a:ext cx="340657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 amount of product</a:t>
            </a:r>
          </a:p>
          <a:p>
            <a:r>
              <a:rPr lang="en-US" sz="2500" dirty="0">
                <a:solidFill>
                  <a:srgbClr val="7488C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→</a:t>
            </a:r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same revenue</a:t>
            </a:r>
            <a:endParaRPr lang="en-US" sz="2500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F2A09B-CE0F-E1B7-38AB-0071BC8F1C41}"/>
              </a:ext>
            </a:extLst>
          </p:cNvPr>
          <p:cNvSpPr/>
          <p:nvPr/>
        </p:nvSpPr>
        <p:spPr>
          <a:xfrm>
            <a:off x="8991600" y="2740293"/>
            <a:ext cx="1219200" cy="450248"/>
          </a:xfrm>
          <a:prstGeom prst="rect">
            <a:avLst/>
          </a:prstGeom>
          <a:solidFill>
            <a:srgbClr val="7488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DCB706E-3BDF-A8AB-39C2-F49908309FAB}"/>
              </a:ext>
            </a:extLst>
          </p:cNvPr>
          <p:cNvCxnSpPr/>
          <p:nvPr/>
        </p:nvCxnSpPr>
        <p:spPr>
          <a:xfrm>
            <a:off x="6477000" y="2749583"/>
            <a:ext cx="0" cy="450817"/>
          </a:xfrm>
          <a:prstGeom prst="straightConnector1">
            <a:avLst/>
          </a:prstGeom>
          <a:ln w="57150">
            <a:solidFill>
              <a:srgbClr val="9BBF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BB75384-48EC-C922-CA4F-181168E8465B}"/>
              </a:ext>
            </a:extLst>
          </p:cNvPr>
          <p:cNvCxnSpPr>
            <a:cxnSpLocks/>
          </p:cNvCxnSpPr>
          <p:nvPr/>
        </p:nvCxnSpPr>
        <p:spPr>
          <a:xfrm flipV="1">
            <a:off x="11446074" y="2714606"/>
            <a:ext cx="0" cy="448056"/>
          </a:xfrm>
          <a:prstGeom prst="straightConnector1">
            <a:avLst/>
          </a:prstGeom>
          <a:ln w="57150">
            <a:solidFill>
              <a:srgbClr val="9BBF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6AFF8B1-4622-0E96-4970-CF43577BF344}"/>
              </a:ext>
            </a:extLst>
          </p:cNvPr>
          <p:cNvSpPr/>
          <p:nvPr/>
        </p:nvSpPr>
        <p:spPr>
          <a:xfrm>
            <a:off x="598487" y="1720075"/>
            <a:ext cx="2863924" cy="609353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6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build="p"/>
      <p:bldP spid="12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BC1E64E-56B7-5A35-41DD-76CA8E88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393" y="499451"/>
            <a:ext cx="11545207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Least By-Products/Discarded Reactants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9EDBEF1-91B8-4D1D-47FF-ECFA798658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46459"/>
            <a:ext cx="8066087" cy="3690025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profit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Least expensive to build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Longest equipment lifetime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Lowest reactant flow rate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return on investment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Easiest to operate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B2EC2-B0A8-91C2-72A7-769012854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583" y="3707900"/>
            <a:ext cx="4345962" cy="8213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5CCDC2-6644-9301-541C-4D1D750AB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440" y="4969852"/>
            <a:ext cx="4106741" cy="8213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8FF9AD-D2B3-0EC3-95F5-0D0AD3EB38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1522" y="1720076"/>
            <a:ext cx="5126085" cy="4909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D1617A-F507-A46D-F1CE-5A23EC0C2A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1931" y="2702526"/>
            <a:ext cx="5114143" cy="45024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5BE9CD-41FD-AB7F-5FA5-3500D660ADFA}"/>
              </a:ext>
            </a:extLst>
          </p:cNvPr>
          <p:cNvSpPr/>
          <p:nvPr/>
        </p:nvSpPr>
        <p:spPr>
          <a:xfrm>
            <a:off x="6096000" y="1531638"/>
            <a:ext cx="5601607" cy="4488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2D0D42-D33A-056C-6030-01D433B4E9FB}"/>
              </a:ext>
            </a:extLst>
          </p:cNvPr>
          <p:cNvSpPr txBox="1"/>
          <p:nvPr/>
        </p:nvSpPr>
        <p:spPr>
          <a:xfrm>
            <a:off x="6554425" y="1591743"/>
            <a:ext cx="4778872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 steady state. Mass balance: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in = rate out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reactants in = products out</a:t>
            </a: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byproducts out + reactants out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byproducts out + reactants out =</a:t>
            </a: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reactants in - products out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28BC9F-54CD-CA82-9682-01690D8EADDE}"/>
              </a:ext>
            </a:extLst>
          </p:cNvPr>
          <p:cNvSpPr txBox="1"/>
          <p:nvPr/>
        </p:nvSpPr>
        <p:spPr>
          <a:xfrm>
            <a:off x="6554425" y="5346464"/>
            <a:ext cx="35712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 rate of products out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52A0B0-C767-D4EA-C1E7-CBCECAF24FFD}"/>
              </a:ext>
            </a:extLst>
          </p:cNvPr>
          <p:cNvSpPr/>
          <p:nvPr/>
        </p:nvSpPr>
        <p:spPr>
          <a:xfrm>
            <a:off x="8108833" y="4641500"/>
            <a:ext cx="2016825" cy="450248"/>
          </a:xfrm>
          <a:prstGeom prst="rect">
            <a:avLst/>
          </a:prstGeom>
          <a:solidFill>
            <a:srgbClr val="7488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F03877C-612A-DEF0-5F0F-014A28F0B61E}"/>
              </a:ext>
            </a:extLst>
          </p:cNvPr>
          <p:cNvCxnSpPr/>
          <p:nvPr/>
        </p:nvCxnSpPr>
        <p:spPr>
          <a:xfrm>
            <a:off x="6408131" y="4190683"/>
            <a:ext cx="0" cy="450817"/>
          </a:xfrm>
          <a:prstGeom prst="straightConnector1">
            <a:avLst/>
          </a:prstGeom>
          <a:ln w="57150">
            <a:solidFill>
              <a:srgbClr val="9BBF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3F77225-897F-E546-278D-E1B4BA03F3D6}"/>
              </a:ext>
            </a:extLst>
          </p:cNvPr>
          <p:cNvCxnSpPr/>
          <p:nvPr/>
        </p:nvCxnSpPr>
        <p:spPr>
          <a:xfrm>
            <a:off x="6408131" y="4744443"/>
            <a:ext cx="0" cy="450817"/>
          </a:xfrm>
          <a:prstGeom prst="straightConnector1">
            <a:avLst/>
          </a:prstGeom>
          <a:ln w="57150">
            <a:solidFill>
              <a:srgbClr val="9BBF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7B20DD1-FC29-102B-DA66-8FF2F70DC1CB}"/>
              </a:ext>
            </a:extLst>
          </p:cNvPr>
          <p:cNvSpPr/>
          <p:nvPr/>
        </p:nvSpPr>
        <p:spPr>
          <a:xfrm>
            <a:off x="598486" y="3200647"/>
            <a:ext cx="4199941" cy="609353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3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  <p:bldP spid="4" grpId="0"/>
      <p:bldP spid="6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BC1E64E-56B7-5A35-41DD-76CA8E88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Lowest Depreciation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9EDBEF1-91B8-4D1D-47FF-ECFA798658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46459"/>
            <a:ext cx="8066087" cy="3690025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profit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Least expensive to build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Longest equipment lifetime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Lowest reactant flow rate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return on investment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Easiest to operate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B2EC2-B0A8-91C2-72A7-769012854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583" y="3707900"/>
            <a:ext cx="4345962" cy="8213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5CCDC2-6644-9301-541C-4D1D750AB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440" y="4969852"/>
            <a:ext cx="4106741" cy="8213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8FF9AD-D2B3-0EC3-95F5-0D0AD3EB38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1522" y="1720076"/>
            <a:ext cx="5126085" cy="4909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D1617A-F507-A46D-F1CE-5A23EC0C2A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1931" y="2702526"/>
            <a:ext cx="5114143" cy="45024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8DBFAC4-8EB7-E129-CAE4-257838BDEA84}"/>
              </a:ext>
            </a:extLst>
          </p:cNvPr>
          <p:cNvSpPr/>
          <p:nvPr/>
        </p:nvSpPr>
        <p:spPr>
          <a:xfrm>
            <a:off x="6071016" y="1531638"/>
            <a:ext cx="5626591" cy="2049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C57C01-3A5F-CA7E-43B6-CEAD0D62B334}"/>
              </a:ext>
            </a:extLst>
          </p:cNvPr>
          <p:cNvSpPr/>
          <p:nvPr/>
        </p:nvSpPr>
        <p:spPr>
          <a:xfrm>
            <a:off x="6014791" y="4799917"/>
            <a:ext cx="5626591" cy="1473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05845A-DB36-00B8-BD1E-844A8945AB28}"/>
              </a:ext>
            </a:extLst>
          </p:cNvPr>
          <p:cNvSpPr/>
          <p:nvPr/>
        </p:nvSpPr>
        <p:spPr>
          <a:xfrm>
            <a:off x="598486" y="2244413"/>
            <a:ext cx="4583114" cy="1032187"/>
          </a:xfrm>
          <a:prstGeom prst="rect">
            <a:avLst/>
          </a:prstGeom>
          <a:noFill/>
          <a:ln w="38100"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2A39F0-7613-B111-0DFC-630FC7A361F1}"/>
              </a:ext>
            </a:extLst>
          </p:cNvPr>
          <p:cNvSpPr txBox="1"/>
          <p:nvPr/>
        </p:nvSpPr>
        <p:spPr>
          <a:xfrm>
            <a:off x="5334000" y="2266146"/>
            <a:ext cx="290028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equipment lifetime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203918-4AF5-A211-C7B4-B074D4487851}"/>
              </a:ext>
            </a:extLst>
          </p:cNvPr>
          <p:cNvSpPr txBox="1"/>
          <p:nvPr/>
        </p:nvSpPr>
        <p:spPr>
          <a:xfrm>
            <a:off x="5334000" y="2777995"/>
            <a:ext cx="186935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capital cost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4F7F7E-FD40-1C6A-BBFD-B86153F76ED7}"/>
              </a:ext>
            </a:extLst>
          </p:cNvPr>
          <p:cNvSpPr/>
          <p:nvPr/>
        </p:nvSpPr>
        <p:spPr>
          <a:xfrm>
            <a:off x="598486" y="4800847"/>
            <a:ext cx="4199941" cy="609353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337452-7013-F3BB-A703-05E3FED99F7A}"/>
              </a:ext>
            </a:extLst>
          </p:cNvPr>
          <p:cNvSpPr txBox="1"/>
          <p:nvPr/>
        </p:nvSpPr>
        <p:spPr>
          <a:xfrm>
            <a:off x="1219200" y="4866996"/>
            <a:ext cx="33489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Insufficient information!</a:t>
            </a:r>
          </a:p>
        </p:txBody>
      </p:sp>
    </p:spTree>
    <p:extLst>
      <p:ext uri="{BB962C8B-B14F-4D97-AF65-F5344CB8AC3E}">
        <p14:creationId xmlns:p14="http://schemas.microsoft.com/office/powerpoint/2010/main" val="13355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/>
      <p:bldP spid="8" grpId="0"/>
      <p:bldP spid="10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BC1E64E-56B7-5A35-41DD-76CA8E88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Which Design Should We Build?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9EDBEF1-91B8-4D1D-47FF-ECFA798658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46459"/>
            <a:ext cx="8066087" cy="3690025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profit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Least expensive to build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Longest equipment lifetime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Lowest reactant flow rate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Highest return on investment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alt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Easiest to operate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B2EC2-B0A8-91C2-72A7-769012854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583" y="3707900"/>
            <a:ext cx="4345962" cy="8213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5CCDC2-6644-9301-541C-4D1D750AB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440" y="4969852"/>
            <a:ext cx="4106741" cy="8213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8FF9AD-D2B3-0EC3-95F5-0D0AD3EB38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1522" y="1720076"/>
            <a:ext cx="5126085" cy="4909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D1617A-F507-A46D-F1CE-5A23EC0C2A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1931" y="2702526"/>
            <a:ext cx="5114143" cy="45024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F7A3303-C99F-3486-F3A0-135679E9B8DE}"/>
              </a:ext>
            </a:extLst>
          </p:cNvPr>
          <p:cNvSpPr/>
          <p:nvPr/>
        </p:nvSpPr>
        <p:spPr>
          <a:xfrm>
            <a:off x="6071016" y="1531638"/>
            <a:ext cx="5626591" cy="3183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782D67-D7C5-21B9-B075-D618FDA4DDFF}"/>
              </a:ext>
            </a:extLst>
          </p:cNvPr>
          <p:cNvSpPr txBox="1"/>
          <p:nvPr/>
        </p:nvSpPr>
        <p:spPr>
          <a:xfrm>
            <a:off x="7015394" y="1777561"/>
            <a:ext cx="423834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designs have positive profit</a:t>
            </a:r>
          </a:p>
          <a:p>
            <a:r>
              <a:rPr lang="en-US" sz="2500" dirty="0">
                <a:solidFill>
                  <a:srgbClr val="7488C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→</a:t>
            </a:r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all designs have positive ROI</a:t>
            </a:r>
            <a:endParaRPr lang="en-US" sz="2500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1F5531-AE5E-8571-39BA-A1BB6DAA39DF}"/>
              </a:ext>
            </a:extLst>
          </p:cNvPr>
          <p:cNvSpPr/>
          <p:nvPr/>
        </p:nvSpPr>
        <p:spPr>
          <a:xfrm>
            <a:off x="598486" y="3657600"/>
            <a:ext cx="4811714" cy="609353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E936DB-3D6E-28F1-AD72-23EE08276A43}"/>
              </a:ext>
            </a:extLst>
          </p:cNvPr>
          <p:cNvSpPr txBox="1"/>
          <p:nvPr/>
        </p:nvSpPr>
        <p:spPr>
          <a:xfrm>
            <a:off x="6990314" y="3194461"/>
            <a:ext cx="460094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 What if Design 5’s ROI is 1%/yr?</a:t>
            </a:r>
          </a:p>
          <a:p>
            <a:r>
              <a:rPr lang="en-US" sz="25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we build a design at all?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904CEF-B406-85D5-DB38-8CE04D6DE043}"/>
              </a:ext>
            </a:extLst>
          </p:cNvPr>
          <p:cNvSpPr/>
          <p:nvPr/>
        </p:nvSpPr>
        <p:spPr>
          <a:xfrm>
            <a:off x="592240" y="4771173"/>
            <a:ext cx="4811714" cy="1020027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F365F8-1DE8-BD94-7E02-EF4B666FF7A2}"/>
              </a:ext>
            </a:extLst>
          </p:cNvPr>
          <p:cNvSpPr txBox="1"/>
          <p:nvPr/>
        </p:nvSpPr>
        <p:spPr>
          <a:xfrm>
            <a:off x="1219200" y="4866996"/>
            <a:ext cx="374179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Insufficient information!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the magnitude of ROI</a:t>
            </a:r>
          </a:p>
        </p:txBody>
      </p:sp>
    </p:spTree>
    <p:extLst>
      <p:ext uri="{BB962C8B-B14F-4D97-AF65-F5344CB8AC3E}">
        <p14:creationId xmlns:p14="http://schemas.microsoft.com/office/powerpoint/2010/main" val="66312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animBg="1"/>
      <p:bldP spid="6" grpId="0" build="p"/>
      <p:bldP spid="7" grpId="0" animBg="1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C46F74-5304-A4DB-011A-AB882EBA14D2}"/>
              </a:ext>
            </a:extLst>
          </p:cNvPr>
          <p:cNvSpPr txBox="1"/>
          <p:nvPr/>
        </p:nvSpPr>
        <p:spPr>
          <a:xfrm>
            <a:off x="657224" y="1752600"/>
            <a:ext cx="56747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Recall key formulas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Several formulas can define</a:t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same variable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Rearrange formulas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ROI as the criteria for best project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C606EF-B7BE-67B7-5FC2-6C11D2FB3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583" y="3707900"/>
            <a:ext cx="4345962" cy="8213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1F825E-EE01-B0F1-1A33-CBBD277A7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440" y="4969852"/>
            <a:ext cx="4106741" cy="8213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7FF001-FE03-9E69-F799-7D669CF9DE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1522" y="1720076"/>
            <a:ext cx="5126085" cy="4909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31943D-624A-1FF2-2422-669E62DA59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1931" y="2702526"/>
            <a:ext cx="5114143" cy="450248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DFE3DCC-BCE9-89BD-DC14-38BA348A2614}"/>
              </a:ext>
            </a:extLst>
          </p:cNvPr>
          <p:cNvCxnSpPr/>
          <p:nvPr/>
        </p:nvCxnSpPr>
        <p:spPr>
          <a:xfrm>
            <a:off x="6096000" y="1524000"/>
            <a:ext cx="0" cy="4495800"/>
          </a:xfrm>
          <a:prstGeom prst="line">
            <a:avLst/>
          </a:prstGeom>
          <a:ln w="57150">
            <a:solidFill>
              <a:srgbClr val="9D8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4B90C-3389-AAFC-D3B1-7BCA1100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8800"/>
            <a:ext cx="10753725" cy="3766185"/>
          </a:xfrm>
        </p:spPr>
        <p:txBody>
          <a:bodyPr/>
          <a:lstStyle/>
          <a:p>
            <a:r>
              <a:rPr lang="en-US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https://apps.engineering.cornell.edu/TAEval/survey.cfm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3BB158A-A764-6F09-14B4-B4705804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Evaluation!</a:t>
            </a:r>
          </a:p>
        </p:txBody>
      </p:sp>
      <p:pic>
        <p:nvPicPr>
          <p:cNvPr id="9" name="Picture 8" descr="A qr code with a black background&#10;&#10;Description automatically generated">
            <a:extLst>
              <a:ext uri="{FF2B5EF4-FFF2-40B4-BE49-F238E27FC236}">
                <a16:creationId xmlns:a16="http://schemas.microsoft.com/office/drawing/2014/main" id="{F841D951-025F-16C5-176F-AEA8C2380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362200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53449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3889</TotalTime>
  <Words>380</Words>
  <Application>Microsoft Macintosh PowerPoint</Application>
  <PresentationFormat>Widescreen</PresentationFormat>
  <Paragraphs>81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Times New Roman</vt:lpstr>
      <vt:lpstr>Metropolitan</vt:lpstr>
      <vt:lpstr>Office Theme</vt:lpstr>
      <vt:lpstr>Calculation Session 8 Exercise 3.110</vt:lpstr>
      <vt:lpstr>PowerPoint Presentation</vt:lpstr>
      <vt:lpstr>The 6 Designs</vt:lpstr>
      <vt:lpstr>A) Lowest Operating Cost</vt:lpstr>
      <vt:lpstr>B) Least By-Products/Discarded Reactants</vt:lpstr>
      <vt:lpstr>C) Lowest Depreciation</vt:lpstr>
      <vt:lpstr>D) Which Design Should We Build?</vt:lpstr>
      <vt:lpstr>Key Takeaways</vt:lpstr>
      <vt:lpstr>TA Evaluation!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3.pe.15</dc:title>
  <dc:creator>Matt Ferguson</dc:creator>
  <cp:lastModifiedBy>Angel Liang</cp:lastModifiedBy>
  <cp:revision>90</cp:revision>
  <dcterms:created xsi:type="dcterms:W3CDTF">2015-10-14T21:31:28Z</dcterms:created>
  <dcterms:modified xsi:type="dcterms:W3CDTF">2025-10-15T18:01:06Z</dcterms:modified>
</cp:coreProperties>
</file>