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74" r:id="rId5"/>
    <p:sldId id="268" r:id="rId6"/>
    <p:sldId id="269" r:id="rId7"/>
    <p:sldId id="264" r:id="rId8"/>
    <p:sldId id="277" r:id="rId9"/>
    <p:sldId id="275" r:id="rId10"/>
    <p:sldId id="276" r:id="rId11"/>
    <p:sldId id="270" r:id="rId1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000"/>
    <a:srgbClr val="D9D9D9"/>
    <a:srgbClr val="7030A0"/>
    <a:srgbClr val="F79646"/>
    <a:srgbClr val="1F487D"/>
    <a:srgbClr val="E7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21" autoAdjust="0"/>
    <p:restoredTop sz="93638" autoAdjust="0"/>
  </p:normalViewPr>
  <p:slideViewPr>
    <p:cSldViewPr>
      <p:cViewPr varScale="1">
        <p:scale>
          <a:sx n="98" d="100"/>
          <a:sy n="98" d="100"/>
        </p:scale>
        <p:origin x="72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3566339-706D-4272-8E4E-982E2DFD54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349535-460D-47F5-A6C6-6375FB51B90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601554-1A18-2545-B5D5-711DF1B063EB}" type="datetimeFigureOut">
              <a:rPr lang="en-US"/>
              <a:pPr>
                <a:defRPr/>
              </a:pPr>
              <a:t>10/16/2024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50F3A97-74A4-463B-AED1-E2276D53ED1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C77A73E-01C9-4109-8298-DD0B4754C8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5CCB03-0F2F-4CF6-9C0C-74E77B862E7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F2EA2D-234E-4745-9667-97A41C5F1B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1F2D89D-A7F1-A343-9E91-88C24031F7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id="{F360C71C-6BC2-3447-8F71-2D19E54B304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id="{D7173BF3-118D-3C42-A3B3-58A0A3039C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75E826C9-7DCB-C748-9C68-836C1A44D7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AB4EB7A-F182-3A43-82E6-386E37AE8249}" type="slidenum">
              <a:rPr lang="en-US" altLang="en-US" smtClean="0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C73A0210-76CB-A443-AFF6-CE4CDEA4C83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A99A192D-E568-B040-89D5-6580D1A5DA6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BC755737-79CA-0148-B8CB-ACFE87150D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17214B3-48B5-8345-9053-64AFD161F5C0}" type="slidenum">
              <a:rPr lang="en-US" altLang="en-US" smtClean="0">
                <a:latin typeface="Calibri" panose="020F0502020204030204" pitchFamily="34" charset="0"/>
              </a:rPr>
              <a:pPr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340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>
            <a:extLst>
              <a:ext uri="{FF2B5EF4-FFF2-40B4-BE49-F238E27FC236}">
                <a16:creationId xmlns:a16="http://schemas.microsoft.com/office/drawing/2014/main" id="{9E99389C-72B5-664D-9388-BC2AA65B6D9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0" name="Notes Placeholder 2">
            <a:extLst>
              <a:ext uri="{FF2B5EF4-FFF2-40B4-BE49-F238E27FC236}">
                <a16:creationId xmlns:a16="http://schemas.microsoft.com/office/drawing/2014/main" id="{3C541ECA-7077-124B-967A-2C01A1E75D9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id="{CDBA387E-C5FE-F546-A8C6-C15028E00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811AC35-09A2-B44D-9592-ACB58A9EDCD6}" type="slidenum">
              <a:rPr lang="en-US" altLang="en-US" smtClean="0">
                <a:latin typeface="Calibri" panose="020F0502020204030204" pitchFamily="34" charset="0"/>
              </a:rPr>
              <a:pPr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>
            <a:extLst>
              <a:ext uri="{FF2B5EF4-FFF2-40B4-BE49-F238E27FC236}">
                <a16:creationId xmlns:a16="http://schemas.microsoft.com/office/drawing/2014/main" id="{5ECB0893-8CCA-9442-8063-14B80D7AD54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>
            <a:extLst>
              <a:ext uri="{FF2B5EF4-FFF2-40B4-BE49-F238E27FC236}">
                <a16:creationId xmlns:a16="http://schemas.microsoft.com/office/drawing/2014/main" id="{B2E241A5-5B23-1A48-B4AF-CD1DA8EDFDE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4579" name="Slide Number Placeholder 3">
            <a:extLst>
              <a:ext uri="{FF2B5EF4-FFF2-40B4-BE49-F238E27FC236}">
                <a16:creationId xmlns:a16="http://schemas.microsoft.com/office/drawing/2014/main" id="{781F1D93-D057-0E44-A630-1264108B27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548DB93-6699-8941-8306-71BAF98036D9}" type="slidenum">
              <a:rPr lang="en-US" altLang="en-US" smtClean="0">
                <a:latin typeface="Calibri" panose="020F0502020204030204" pitchFamily="34" charset="0"/>
              </a:rPr>
              <a:pPr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945E3563-1F37-7947-A57C-8DAB342AE3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id="{C4362F1E-B70F-B048-8C45-E6E87CCAC51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B54ACC9F-FF91-2841-AA5B-62B5752A63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95D4CB-B534-1746-B07D-6B68CFBCF631}" type="slidenum">
              <a:rPr lang="en-US" altLang="en-US" smtClean="0">
                <a:latin typeface="Calibri" panose="020F0502020204030204" pitchFamily="34" charset="0"/>
              </a:rPr>
              <a:pPr/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643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>
            <a:extLst>
              <a:ext uri="{FF2B5EF4-FFF2-40B4-BE49-F238E27FC236}">
                <a16:creationId xmlns:a16="http://schemas.microsoft.com/office/drawing/2014/main" id="{83DA4081-1D77-7045-8407-EB0D1410312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4" name="Notes Placeholder 2">
            <a:extLst>
              <a:ext uri="{FF2B5EF4-FFF2-40B4-BE49-F238E27FC236}">
                <a16:creationId xmlns:a16="http://schemas.microsoft.com/office/drawing/2014/main" id="{772FADC7-0B95-4749-B6D6-26A6D2BB6B1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8675" name="Slide Number Placeholder 3">
            <a:extLst>
              <a:ext uri="{FF2B5EF4-FFF2-40B4-BE49-F238E27FC236}">
                <a16:creationId xmlns:a16="http://schemas.microsoft.com/office/drawing/2014/main" id="{A5EDDE86-CB54-EE40-932A-DA23A91C4B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0A10BEE-7A3C-C64B-A109-B4256828A323}" type="slidenum">
              <a:rPr lang="en-US" altLang="en-US" smtClean="0">
                <a:latin typeface="Calibri" panose="020F0502020204030204" pitchFamily="34" charset="0"/>
              </a:rPr>
              <a:pPr/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3853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>
            <a:extLst>
              <a:ext uri="{FF2B5EF4-FFF2-40B4-BE49-F238E27FC236}">
                <a16:creationId xmlns:a16="http://schemas.microsoft.com/office/drawing/2014/main" id="{6936CE76-A2D8-1448-B146-CB18729FF5B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2" name="Notes Placeholder 2">
            <a:extLst>
              <a:ext uri="{FF2B5EF4-FFF2-40B4-BE49-F238E27FC236}">
                <a16:creationId xmlns:a16="http://schemas.microsoft.com/office/drawing/2014/main" id="{DD644EB2-891F-3545-B2C2-5E6042852D2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0723" name="Slide Number Placeholder 3">
            <a:extLst>
              <a:ext uri="{FF2B5EF4-FFF2-40B4-BE49-F238E27FC236}">
                <a16:creationId xmlns:a16="http://schemas.microsoft.com/office/drawing/2014/main" id="{E62396D3-9769-534B-B635-33D60888B4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C13EF9C-245C-5C4B-9C06-44C80FE70F44}" type="slidenum">
              <a:rPr lang="en-US" altLang="en-US" smtClean="0">
                <a:latin typeface="Calibri" panose="020F0502020204030204" pitchFamily="34" charset="0"/>
              </a:rPr>
              <a:pPr/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764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7CD19A-2EBF-284D-A590-138F96819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1D466-AD28-1543-A542-38412E896F06}" type="datetimeFigureOut">
              <a:rPr lang="en-US"/>
              <a:pPr>
                <a:defRPr/>
              </a:pPr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ADA52-5E60-B74E-96C0-7BDC7BFE9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D16AB-5ADE-9E4C-9819-3751C9E8E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27F38-5DC0-D141-ADB9-3BE816EB9A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7572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9ACB-0B6B-6B49-8F12-60E6717C7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C78E8-46BD-324D-B434-483DA27D5A53}" type="datetimeFigureOut">
              <a:rPr lang="en-US"/>
              <a:pPr>
                <a:defRPr/>
              </a:pPr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C8CE6-EB82-094B-AB59-5BA086309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0DFE4-D63F-DD4C-8566-F3996F38B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11C5B-04ED-AF4E-BA10-532B1BC29B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4168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88AA7-A3D9-0A4C-A904-93EE0C339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86D40-DCB9-EE46-B472-24D7FBA0F42E}" type="datetimeFigureOut">
              <a:rPr lang="en-US"/>
              <a:pPr>
                <a:defRPr/>
              </a:pPr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7DFC4-B475-AD4B-930D-532C79E28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DD282-F02D-E047-B10D-35D7EDD01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BB8BC-0532-834D-B046-E70E4D8460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926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DD098-E26D-A94B-96A0-C9DA871E3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435D6-0116-2A40-83DA-E76FCB522339}" type="datetimeFigureOut">
              <a:rPr lang="en-US"/>
              <a:pPr>
                <a:defRPr/>
              </a:pPr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F303D-3EFB-DB44-ABA9-FC35709C4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29178-21F2-7F4B-B08A-E0085719E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AB7C8-F8FF-184E-BE35-9A72DA3962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5344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395BE-3596-E446-8496-2304FF9AF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CAA7D-DA14-FA42-BA6B-2BB4FD052923}" type="datetimeFigureOut">
              <a:rPr lang="en-US"/>
              <a:pPr>
                <a:defRPr/>
              </a:pPr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D838E-C8B1-CE47-BC50-9B7370C75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7CE8E-3229-9D42-97C9-7384CB150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5E4EC-A386-574C-B85F-B91B36935D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261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F7936E5-B5D8-6C4E-A383-7997BAAF2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730A1-1D22-A442-8F51-2137096C3DEC}" type="datetimeFigureOut">
              <a:rPr lang="en-US"/>
              <a:pPr>
                <a:defRPr/>
              </a:pPr>
              <a:t>10/16/2024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CDC320E-E255-DF43-B2C4-F25FF44FE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0D5D223-B034-FD41-A4E1-D98214F4B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3A1F1-9D1B-4543-A5F7-7431EBB3EB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5282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7303862-5CF1-6C47-A74A-482108BC4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E93B1-2499-2F4A-AE19-F454BC3398DC}" type="datetimeFigureOut">
              <a:rPr lang="en-US"/>
              <a:pPr>
                <a:defRPr/>
              </a:pPr>
              <a:t>10/16/2024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516F708-D3FC-A14F-B6CB-CEE704335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4A6EDC9-0592-9747-8282-1F87857FF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B46AE-F4C5-0E4F-8143-EEAB36752B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4994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9E17179-A83D-034F-8BDE-238F5A28C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F6FC4-DF4A-384B-9489-F4670F83D24C}" type="datetimeFigureOut">
              <a:rPr lang="en-US"/>
              <a:pPr>
                <a:defRPr/>
              </a:pPr>
              <a:t>10/16/2024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C7A3346-932B-7E47-8CDC-389BADAC6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92F1DBA-C9FE-B040-942D-5E9B8D878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6D4A-FC1A-434B-8A79-FC160B5925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87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C4F1B55-48E1-394D-866F-0D433E551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977E4-5456-7A42-B85E-F5643DF75839}" type="datetimeFigureOut">
              <a:rPr lang="en-US"/>
              <a:pPr>
                <a:defRPr/>
              </a:pPr>
              <a:t>10/16/2024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CE47CB8-B6E1-214C-B4C6-6ECE71768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562C8A-8A2A-1542-ABA9-9EB1136A7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9E4D1-41C0-DF4D-80C5-28ACB0CF97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450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743A7D7-49FF-A94B-B090-62F7A5C35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EE0E4-97CB-7340-B2C1-17953674E4EE}" type="datetimeFigureOut">
              <a:rPr lang="en-US"/>
              <a:pPr>
                <a:defRPr/>
              </a:pPr>
              <a:t>10/16/2024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E62D45A-EF18-234B-B793-67926310E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E32D785-339D-D242-8934-9906966DC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69BF5-AD6B-6D41-A931-A8E5B22400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9263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0FA1732-582B-024A-9A84-1D3919A94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7F6CD-19E5-C44B-A233-367A15DAF597}" type="datetimeFigureOut">
              <a:rPr lang="en-US"/>
              <a:pPr>
                <a:defRPr/>
              </a:pPr>
              <a:t>10/16/2024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C6B290D-162B-5447-9C6A-7E43E5CA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35AF710-C877-B84F-951E-3C0D18D85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0F372-BAAA-FA4C-B796-9E9FAE6377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9181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AC78165-E624-4D44-8CCC-003D507771E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B2BF427-BF22-0242-987B-23D20C732E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50363-A180-48B9-8BE8-85D704C650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24B8B8-BF2F-B74C-AF85-D94A0A43F99A}" type="datetimeFigureOut">
              <a:rPr lang="en-US"/>
              <a:pPr>
                <a:defRPr/>
              </a:pPr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5A83F-922E-4AAC-9CF2-8DCFD05615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6C43E-6E9C-4926-8E22-2B028EE860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DC64438-AF47-5943-820B-8605C0A2CC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78BED4C3-6263-0B43-AAEE-14FCAF3FDC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4716" y="528792"/>
            <a:ext cx="5251991" cy="1413029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7200" b="1" dirty="0">
                <a:solidFill>
                  <a:schemeClr val="accent1">
                    <a:lumMod val="75000"/>
                  </a:schemeClr>
                </a:solidFill>
              </a:rPr>
              <a:t>Exercise 4.15</a:t>
            </a:r>
          </a:p>
        </p:txBody>
      </p:sp>
      <p:sp>
        <p:nvSpPr>
          <p:cNvPr id="14338" name="Subtitle 2">
            <a:extLst>
              <a:ext uri="{FF2B5EF4-FFF2-40B4-BE49-F238E27FC236}">
                <a16:creationId xmlns:a16="http://schemas.microsoft.com/office/drawing/2014/main" id="{606A29BD-A918-504C-A8DA-1E8D07F3EE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7997" y="1173107"/>
            <a:ext cx="5081139" cy="4432227"/>
          </a:xfrm>
        </p:spPr>
        <p:txBody>
          <a:bodyPr/>
          <a:lstStyle/>
          <a:p>
            <a:pPr algn="l" eaLnBrk="1" hangingPunct="1"/>
            <a:r>
              <a:rPr lang="en-US" altLang="en-US" sz="2800" b="1" dirty="0">
                <a:solidFill>
                  <a:schemeClr val="accent2">
                    <a:lumMod val="50000"/>
                  </a:schemeClr>
                </a:solidFill>
              </a:rPr>
              <a:t>Created by: </a:t>
            </a:r>
            <a:r>
              <a:rPr lang="en-US" altLang="en-US" sz="2800" dirty="0">
                <a:solidFill>
                  <a:schemeClr val="accent2">
                    <a:lumMod val="50000"/>
                  </a:schemeClr>
                </a:solidFill>
              </a:rPr>
              <a:t>Jenny Bushnell ‘17 and Amy Penick ’17</a:t>
            </a:r>
          </a:p>
          <a:p>
            <a:pPr algn="l" eaLnBrk="1" hangingPunct="1"/>
            <a:r>
              <a:rPr lang="en-US" altLang="en-US" sz="2800" b="1" dirty="0">
                <a:solidFill>
                  <a:schemeClr val="accent2">
                    <a:lumMod val="50000"/>
                  </a:schemeClr>
                </a:solidFill>
              </a:rPr>
              <a:t>Revised by: </a:t>
            </a:r>
            <a:r>
              <a:rPr lang="en-US" altLang="en-US" sz="2800" dirty="0">
                <a:solidFill>
                  <a:schemeClr val="accent2">
                    <a:lumMod val="50000"/>
                  </a:schemeClr>
                </a:solidFill>
              </a:rPr>
              <a:t>Joe Hassler ’18, Olivia Young ’19</a:t>
            </a:r>
          </a:p>
          <a:p>
            <a:pPr algn="l" eaLnBrk="1" hangingPunct="1"/>
            <a:r>
              <a:rPr lang="en-US" altLang="en-US" sz="2800" dirty="0">
                <a:solidFill>
                  <a:schemeClr val="accent2">
                    <a:lumMod val="50000"/>
                  </a:schemeClr>
                </a:solidFill>
              </a:rPr>
              <a:t>Spencer Hong ’20</a:t>
            </a:r>
          </a:p>
          <a:p>
            <a:pPr algn="l" eaLnBrk="1" hangingPunct="1"/>
            <a:r>
              <a:rPr lang="en-US" altLang="en-US" sz="2800" dirty="0">
                <a:solidFill>
                  <a:schemeClr val="accent2">
                    <a:lumMod val="50000"/>
                  </a:schemeClr>
                </a:solidFill>
              </a:rPr>
              <a:t>Andrew Simon ’21</a:t>
            </a:r>
          </a:p>
          <a:p>
            <a:pPr algn="l" eaLnBrk="1" hangingPunct="1"/>
            <a:r>
              <a:rPr lang="en-US" altLang="en-US" sz="2800" dirty="0">
                <a:solidFill>
                  <a:schemeClr val="accent2">
                    <a:lumMod val="50000"/>
                  </a:schemeClr>
                </a:solidFill>
              </a:rPr>
              <a:t>Kelsey Levine ’22</a:t>
            </a:r>
          </a:p>
          <a:p>
            <a:pPr algn="l" eaLnBrk="1" hangingPunct="1"/>
            <a:r>
              <a:rPr lang="en-US" altLang="en-US" sz="2800" dirty="0" err="1">
                <a:solidFill>
                  <a:schemeClr val="accent2">
                    <a:lumMod val="50000"/>
                  </a:schemeClr>
                </a:solidFill>
              </a:rPr>
              <a:t>Ailen</a:t>
            </a:r>
            <a:r>
              <a:rPr lang="en-US" altLang="en-US" sz="2800" dirty="0">
                <a:solidFill>
                  <a:schemeClr val="accent2">
                    <a:lumMod val="50000"/>
                  </a:schemeClr>
                </a:solidFill>
              </a:rPr>
              <a:t> Lao ‘23, </a:t>
            </a:r>
            <a:r>
              <a:rPr lang="en-US" altLang="en-US" sz="2800" dirty="0" err="1">
                <a:solidFill>
                  <a:schemeClr val="accent2">
                    <a:lumMod val="50000"/>
                  </a:schemeClr>
                </a:solidFill>
              </a:rPr>
              <a:t>Sanna</a:t>
            </a:r>
            <a:r>
              <a:rPr lang="en-US" altLang="en-US" sz="2800" dirty="0">
                <a:solidFill>
                  <a:schemeClr val="accent2">
                    <a:lumMod val="50000"/>
                  </a:schemeClr>
                </a:solidFill>
              </a:rPr>
              <a:t> Vedrine ’23</a:t>
            </a:r>
          </a:p>
          <a:p>
            <a:pPr algn="l" eaLnBrk="1" hangingPunct="1"/>
            <a:r>
              <a:rPr lang="en-US" altLang="en-US" sz="2800" dirty="0">
                <a:solidFill>
                  <a:schemeClr val="accent2">
                    <a:lumMod val="50000"/>
                  </a:schemeClr>
                </a:solidFill>
              </a:rPr>
              <a:t>Austin Kwan ’24</a:t>
            </a:r>
          </a:p>
          <a:p>
            <a:pPr algn="l" eaLnBrk="1" hangingPunct="1"/>
            <a:r>
              <a:rPr lang="en-US" altLang="en-US" sz="2800" dirty="0">
                <a:solidFill>
                  <a:schemeClr val="accent2">
                    <a:lumMod val="50000"/>
                  </a:schemeClr>
                </a:solidFill>
              </a:rPr>
              <a:t>Donovan Cho ‘25</a:t>
            </a:r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6EC52F1C-4A9E-40FD-8B89-F1CEBE84A424}"/>
              </a:ext>
            </a:extLst>
          </p:cNvPr>
          <p:cNvSpPr/>
          <p:nvPr/>
        </p:nvSpPr>
        <p:spPr>
          <a:xfrm>
            <a:off x="2290498" y="5284731"/>
            <a:ext cx="990597" cy="812817"/>
          </a:xfrm>
          <a:prstGeom prst="triangl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FA96F67-6748-41CD-A272-E029347964FF}"/>
              </a:ext>
            </a:extLst>
          </p:cNvPr>
          <p:cNvCxnSpPr>
            <a:cxnSpLocks/>
          </p:cNvCxnSpPr>
          <p:nvPr/>
        </p:nvCxnSpPr>
        <p:spPr>
          <a:xfrm flipH="1">
            <a:off x="1604697" y="5245687"/>
            <a:ext cx="4038600" cy="0"/>
          </a:xfrm>
          <a:prstGeom prst="line">
            <a:avLst/>
          </a:prstGeom>
          <a:ln cap="rnd"/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798FBFC0-8B5C-4DA4-A87E-A0BFAF3A57F8}"/>
              </a:ext>
            </a:extLst>
          </p:cNvPr>
          <p:cNvSpPr/>
          <p:nvPr/>
        </p:nvSpPr>
        <p:spPr>
          <a:xfrm>
            <a:off x="614097" y="2971045"/>
            <a:ext cx="2019301" cy="205794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Math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6103158-3B61-491F-94BD-700FAE7D568F}"/>
              </a:ext>
            </a:extLst>
          </p:cNvPr>
          <p:cNvCxnSpPr>
            <a:cxnSpLocks/>
          </p:cNvCxnSpPr>
          <p:nvPr/>
        </p:nvCxnSpPr>
        <p:spPr>
          <a:xfrm flipV="1">
            <a:off x="1604697" y="5042701"/>
            <a:ext cx="0" cy="202986"/>
          </a:xfrm>
          <a:prstGeom prst="line">
            <a:avLst/>
          </a:prstGeom>
          <a:ln w="38100" cap="rnd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EBA436A-0B62-48CC-8181-1C11591FF05C}"/>
              </a:ext>
            </a:extLst>
          </p:cNvPr>
          <p:cNvCxnSpPr>
            <a:cxnSpLocks/>
          </p:cNvCxnSpPr>
          <p:nvPr/>
        </p:nvCxnSpPr>
        <p:spPr>
          <a:xfrm flipV="1">
            <a:off x="5643297" y="5042973"/>
            <a:ext cx="0" cy="202714"/>
          </a:xfrm>
          <a:prstGeom prst="line">
            <a:avLst/>
          </a:prstGeom>
          <a:ln w="38100" cap="rnd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9A906AAB-0F3B-455D-A5D9-496122D29151}"/>
              </a:ext>
            </a:extLst>
          </p:cNvPr>
          <p:cNvSpPr/>
          <p:nvPr/>
        </p:nvSpPr>
        <p:spPr>
          <a:xfrm>
            <a:off x="5067225" y="3886200"/>
            <a:ext cx="1142997" cy="1154900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Chemistry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E9AB06A-AAF0-4C19-85AC-567A1FBA462D}"/>
              </a:ext>
            </a:extLst>
          </p:cNvPr>
          <p:cNvSpPr txBox="1"/>
          <p:nvPr/>
        </p:nvSpPr>
        <p:spPr>
          <a:xfrm>
            <a:off x="2290497" y="5770164"/>
            <a:ext cx="990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ChemE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E7FFDBC-03D9-412E-8B18-A17F71E89436}"/>
              </a:ext>
            </a:extLst>
          </p:cNvPr>
          <p:cNvSpPr txBox="1"/>
          <p:nvPr/>
        </p:nvSpPr>
        <p:spPr>
          <a:xfrm>
            <a:off x="2021547" y="224258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Expectations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FB14794-4650-4A02-94FB-168A60DE6926}"/>
              </a:ext>
            </a:extLst>
          </p:cNvPr>
          <p:cNvSpPr txBox="1"/>
          <p:nvPr/>
        </p:nvSpPr>
        <p:spPr>
          <a:xfrm>
            <a:off x="2021547" y="224258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Reality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9882D24-6D23-4B1C-9EDF-F947B8EF8C0D}"/>
              </a:ext>
            </a:extLst>
          </p:cNvPr>
          <p:cNvSpPr/>
          <p:nvPr/>
        </p:nvSpPr>
        <p:spPr>
          <a:xfrm>
            <a:off x="614097" y="2971045"/>
            <a:ext cx="2019301" cy="2057944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Chemistry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44CD0B7-95DC-4057-B5E0-4E003E9079C0}"/>
              </a:ext>
            </a:extLst>
          </p:cNvPr>
          <p:cNvSpPr/>
          <p:nvPr/>
        </p:nvSpPr>
        <p:spPr>
          <a:xfrm>
            <a:off x="5067225" y="3886200"/>
            <a:ext cx="1142997" cy="11549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24" grpId="0"/>
      <p:bldP spid="25" grpId="0"/>
      <p:bldP spid="26" grpId="0" animBg="1"/>
      <p:bldP spid="2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F75CCEAC-45A0-1E4E-8D8A-C59EA6217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699" name="Rectangle 4">
            <a:extLst>
              <a:ext uri="{FF2B5EF4-FFF2-40B4-BE49-F238E27FC236}">
                <a16:creationId xmlns:a16="http://schemas.microsoft.com/office/drawing/2014/main" id="{336672DC-62FC-CE4E-B5F5-FB34F8677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00" name="Rectangle 6">
            <a:extLst>
              <a:ext uri="{FF2B5EF4-FFF2-40B4-BE49-F238E27FC236}">
                <a16:creationId xmlns:a16="http://schemas.microsoft.com/office/drawing/2014/main" id="{1E35F58F-50A8-5041-95FF-EEDAECF03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899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EF0A03AB-6310-4E67-B494-52EC7EDB4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3115" y="256474"/>
            <a:ext cx="5029200" cy="69215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i="1" dirty="0">
                <a:solidFill>
                  <a:srgbClr val="7030A0"/>
                </a:solidFill>
              </a:rPr>
              <a:t>F</a:t>
            </a:r>
            <a:r>
              <a:rPr lang="en-US" i="1" baseline="-25000" dirty="0">
                <a:solidFill>
                  <a:srgbClr val="7030A0"/>
                </a:solidFill>
              </a:rPr>
              <a:t>7</a:t>
            </a:r>
            <a:r>
              <a:rPr lang="en-US" i="1" dirty="0">
                <a:solidFill>
                  <a:srgbClr val="7030A0"/>
                </a:solidFill>
              </a:rPr>
              <a:t>? Use the Lever Rule!</a:t>
            </a:r>
          </a:p>
        </p:txBody>
      </p:sp>
      <p:grpSp>
        <p:nvGrpSpPr>
          <p:cNvPr id="18443" name="Group 58">
            <a:extLst>
              <a:ext uri="{FF2B5EF4-FFF2-40B4-BE49-F238E27FC236}">
                <a16:creationId xmlns:a16="http://schemas.microsoft.com/office/drawing/2014/main" id="{C4D818C9-8726-BC44-8C05-23F13AD7198A}"/>
              </a:ext>
            </a:extLst>
          </p:cNvPr>
          <p:cNvGrpSpPr>
            <a:grpSpLocks/>
          </p:cNvGrpSpPr>
          <p:nvPr/>
        </p:nvGrpSpPr>
        <p:grpSpPr bwMode="auto">
          <a:xfrm>
            <a:off x="1465263" y="2167032"/>
            <a:ext cx="3852862" cy="1949450"/>
            <a:chOff x="3804473" y="1225322"/>
            <a:chExt cx="3851666" cy="194909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5012691-9FDC-412F-B974-ACE6403312A2}"/>
                </a:ext>
              </a:extLst>
            </p:cNvPr>
            <p:cNvCxnSpPr/>
            <p:nvPr/>
          </p:nvCxnSpPr>
          <p:spPr>
            <a:xfrm>
              <a:off x="4718589" y="1858618"/>
              <a:ext cx="2515406" cy="0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710" name="TextBox 13">
              <a:extLst>
                <a:ext uri="{FF2B5EF4-FFF2-40B4-BE49-F238E27FC236}">
                  <a16:creationId xmlns:a16="http://schemas.microsoft.com/office/drawing/2014/main" id="{CF0E10E1-1956-1840-87B1-D7DDF4975A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4473" y="1225322"/>
              <a:ext cx="1143000" cy="4001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solidFill>
                    <a:schemeClr val="tx2"/>
                  </a:solidFill>
                </a:rPr>
                <a:t>Stream 8</a:t>
              </a:r>
            </a:p>
          </p:txBody>
        </p:sp>
        <p:sp>
          <p:nvSpPr>
            <p:cNvPr id="29711" name="TextBox 16">
              <a:extLst>
                <a:ext uri="{FF2B5EF4-FFF2-40B4-BE49-F238E27FC236}">
                  <a16:creationId xmlns:a16="http://schemas.microsoft.com/office/drawing/2014/main" id="{597475F4-6406-9443-8196-62C6F7D483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139" y="1266475"/>
              <a:ext cx="1143000" cy="4001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E6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E60000"/>
                  </a:solidFill>
                </a:rPr>
                <a:t>Stream 6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41304F31-5D6B-452A-8377-2A9060BD6838}"/>
                </a:ext>
              </a:extLst>
            </p:cNvPr>
            <p:cNvCxnSpPr/>
            <p:nvPr/>
          </p:nvCxnSpPr>
          <p:spPr>
            <a:xfrm flipV="1">
              <a:off x="6218310" y="1822112"/>
              <a:ext cx="0" cy="1204690"/>
            </a:xfrm>
            <a:prstGeom prst="straightConnector1">
              <a:avLst/>
            </a:prstGeom>
            <a:ln w="5715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E65EF34-3191-4293-B0A2-C8369105DCA0}"/>
                </a:ext>
              </a:extLst>
            </p:cNvPr>
            <p:cNvSpPr/>
            <p:nvPr/>
          </p:nvSpPr>
          <p:spPr>
            <a:xfrm>
              <a:off x="4675739" y="1815763"/>
              <a:ext cx="92046" cy="92058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A2B1C1D-178C-4CB5-A3FC-6D98E2BD12B9}"/>
                </a:ext>
              </a:extLst>
            </p:cNvPr>
            <p:cNvSpPr/>
            <p:nvPr/>
          </p:nvSpPr>
          <p:spPr>
            <a:xfrm>
              <a:off x="7203842" y="1815763"/>
              <a:ext cx="93633" cy="92058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D3830379-C50C-4483-90CD-D9FDE9B0112F}"/>
                </a:ext>
              </a:extLst>
            </p:cNvPr>
            <p:cNvSpPr/>
            <p:nvPr/>
          </p:nvSpPr>
          <p:spPr>
            <a:xfrm>
              <a:off x="6162766" y="1820525"/>
              <a:ext cx="90459" cy="9047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316D7D5-7611-482F-A387-DB0EF34B75CB}"/>
                </a:ext>
              </a:extLst>
            </p:cNvPr>
            <p:cNvCxnSpPr/>
            <p:nvPr/>
          </p:nvCxnSpPr>
          <p:spPr>
            <a:xfrm>
              <a:off x="4718589" y="1745926"/>
              <a:ext cx="0" cy="22855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AB8BED0-63B4-4446-8EE7-C79497F19BF5}"/>
                </a:ext>
              </a:extLst>
            </p:cNvPr>
            <p:cNvCxnSpPr/>
            <p:nvPr/>
          </p:nvCxnSpPr>
          <p:spPr>
            <a:xfrm>
              <a:off x="6207202" y="1768147"/>
              <a:ext cx="0" cy="22855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5564589-B271-4C5D-BEA5-971A7F45C59C}"/>
                </a:ext>
              </a:extLst>
            </p:cNvPr>
            <p:cNvCxnSpPr/>
            <p:nvPr/>
          </p:nvCxnSpPr>
          <p:spPr>
            <a:xfrm>
              <a:off x="7249865" y="1745926"/>
              <a:ext cx="0" cy="22855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719" name="TextBox 7">
              <a:extLst>
                <a:ext uri="{FF2B5EF4-FFF2-40B4-BE49-F238E27FC236}">
                  <a16:creationId xmlns:a16="http://schemas.microsoft.com/office/drawing/2014/main" id="{F65FEFDD-2536-E14A-ABE1-326ABE3E04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28373" y="1902277"/>
              <a:ext cx="593726" cy="369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.15</a:t>
              </a:r>
            </a:p>
          </p:txBody>
        </p:sp>
        <p:sp>
          <p:nvSpPr>
            <p:cNvPr id="29720" name="TextBox 26">
              <a:extLst>
                <a:ext uri="{FF2B5EF4-FFF2-40B4-BE49-F238E27FC236}">
                  <a16:creationId xmlns:a16="http://schemas.microsoft.com/office/drawing/2014/main" id="{DDD7DDB1-BD1B-D64F-8B85-8E0C0DAC68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33599" y="1353796"/>
              <a:ext cx="675697" cy="400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.36</a:t>
              </a:r>
            </a:p>
          </p:txBody>
        </p:sp>
        <p:sp>
          <p:nvSpPr>
            <p:cNvPr id="29721" name="TextBox 27">
              <a:extLst>
                <a:ext uri="{FF2B5EF4-FFF2-40B4-BE49-F238E27FC236}">
                  <a16:creationId xmlns:a16="http://schemas.microsoft.com/office/drawing/2014/main" id="{6429C265-65AD-C941-A13B-BBB369B752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42973" y="1921845"/>
              <a:ext cx="490584" cy="369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.50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777E635-A13F-4ADD-BA66-86AD2E6580BF}"/>
                </a:ext>
              </a:extLst>
            </p:cNvPr>
            <p:cNvSpPr/>
            <p:nvPr/>
          </p:nvSpPr>
          <p:spPr>
            <a:xfrm>
              <a:off x="6178636" y="3002994"/>
              <a:ext cx="92046" cy="8412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723" name="TextBox 56">
              <a:extLst>
                <a:ext uri="{FF2B5EF4-FFF2-40B4-BE49-F238E27FC236}">
                  <a16:creationId xmlns:a16="http://schemas.microsoft.com/office/drawing/2014/main" id="{7B6A1626-63DE-2244-96DE-7C6D01E5C5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90557" y="2774302"/>
              <a:ext cx="1143000" cy="40011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7030A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7030A0"/>
                  </a:solidFill>
                </a:rPr>
                <a:t>Stream 5</a:t>
              </a:r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F960381D-3DF7-B543-A2FD-368419547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25" y="4619625"/>
            <a:ext cx="1143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Solve! 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51969C85-76AA-4578-92D8-D4AA5A999BD3}"/>
              </a:ext>
            </a:extLst>
          </p:cNvPr>
          <p:cNvCxnSpPr>
            <a:cxnSpLocks/>
          </p:cNvCxnSpPr>
          <p:nvPr/>
        </p:nvCxnSpPr>
        <p:spPr>
          <a:xfrm>
            <a:off x="5016500" y="5133975"/>
            <a:ext cx="130968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0B99516D-E2FC-48D2-88F9-0C7B2560B772}"/>
              </a:ext>
            </a:extLst>
          </p:cNvPr>
          <p:cNvSpPr/>
          <p:nvPr/>
        </p:nvSpPr>
        <p:spPr>
          <a:xfrm flipH="1">
            <a:off x="6602413" y="5056188"/>
            <a:ext cx="2362200" cy="609600"/>
          </a:xfrm>
          <a:prstGeom prst="rect">
            <a:avLst/>
          </a:prstGeom>
          <a:noFill/>
          <a:ln w="38100">
            <a:solidFill>
              <a:srgbClr val="E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743A66B-C1F9-495E-A334-E8A3D0A6C206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81033" y="5152221"/>
            <a:ext cx="2514599" cy="461665"/>
          </a:xfrm>
          <a:prstGeom prst="rect">
            <a:avLst/>
          </a:prstGeom>
          <a:blipFill>
            <a:blip r:embed="rId3"/>
            <a:stretch>
              <a:fillRect l="-728" t="-10526" b="-28947"/>
            </a:stretch>
          </a:blipFill>
          <a:ln w="38100">
            <a:noFill/>
          </a:ln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62017C-58E1-4A0D-9E62-92A29C96C410}"/>
              </a:ext>
            </a:extLst>
          </p:cNvPr>
          <p:cNvSpPr txBox="1"/>
          <p:nvPr/>
        </p:nvSpPr>
        <p:spPr>
          <a:xfrm>
            <a:off x="579720" y="1178778"/>
            <a:ext cx="44263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We know F</a:t>
            </a:r>
            <a:r>
              <a:rPr lang="en-US" sz="2400" baseline="-25000" dirty="0">
                <a:solidFill>
                  <a:srgbClr val="7030A0"/>
                </a:solidFill>
              </a:rPr>
              <a:t>8</a:t>
            </a:r>
            <a:r>
              <a:rPr lang="en-US" sz="2400" dirty="0">
                <a:solidFill>
                  <a:srgbClr val="7030A0"/>
                </a:solidFill>
              </a:rPr>
              <a:t> = 40.7 mol/min and F</a:t>
            </a:r>
            <a:r>
              <a:rPr lang="en-US" sz="2400" baseline="-25000" dirty="0">
                <a:solidFill>
                  <a:srgbClr val="7030A0"/>
                </a:solidFill>
              </a:rPr>
              <a:t>7</a:t>
            </a:r>
            <a:r>
              <a:rPr lang="en-US" sz="2400" dirty="0">
                <a:solidFill>
                  <a:srgbClr val="7030A0"/>
                </a:solidFill>
              </a:rPr>
              <a:t> = F</a:t>
            </a:r>
            <a:r>
              <a:rPr lang="en-US" sz="2400" baseline="-25000" dirty="0">
                <a:solidFill>
                  <a:srgbClr val="7030A0"/>
                </a:solidFill>
              </a:rPr>
              <a:t>6</a:t>
            </a:r>
            <a:r>
              <a:rPr lang="en-US" sz="2400" dirty="0">
                <a:solidFill>
                  <a:srgbClr val="7030A0"/>
                </a:solidFill>
              </a:rPr>
              <a:t>. Solve for F</a:t>
            </a:r>
            <a:r>
              <a:rPr lang="en-US" sz="2400" baseline="-25000" dirty="0">
                <a:solidFill>
                  <a:srgbClr val="7030A0"/>
                </a:solidFill>
              </a:rPr>
              <a:t>6</a:t>
            </a:r>
            <a:r>
              <a:rPr lang="en-US" sz="2400" dirty="0">
                <a:solidFill>
                  <a:srgbClr val="7030A0"/>
                </a:solidFill>
              </a:rPr>
              <a:t>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4">
                <a:extLst>
                  <a:ext uri="{FF2B5EF4-FFF2-40B4-BE49-F238E27FC236}">
                    <a16:creationId xmlns:a16="http://schemas.microsoft.com/office/drawing/2014/main" id="{86A902AB-6C31-BCED-834E-CAFCDD8D11FB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381000" y="4260951"/>
                <a:ext cx="5029199" cy="13529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2400" dirty="0"/>
                  <a:t>Lever Rule: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sSub>
                        <m:sSubPr>
                          <m:ctrlP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sSub>
                        <m:sSubPr>
                          <m:ctrlP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rgbClr val="E70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 baseline="-25000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 baseline="-2500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 baseline="-2500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 baseline="-2500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1F487D"/>
                          </a:solidFill>
                          <a:latin typeface="Cambria Math" panose="02040503050406030204" pitchFamily="18" charset="0"/>
                        </a:rPr>
                        <m:t>40.7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0.36−0.15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0.50−0.36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  <a:p>
                <a:pPr marL="0" indent="0" algn="ctr">
                  <a:buNone/>
                </a:pPr>
                <a:endParaRPr lang="en-US" sz="2400" dirty="0"/>
              </a:p>
              <a:p>
                <a:pPr marL="0" indent="0" algn="ctr"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3" name="Content Placeholder 4">
                <a:extLst>
                  <a:ext uri="{FF2B5EF4-FFF2-40B4-BE49-F238E27FC236}">
                    <a16:creationId xmlns:a16="http://schemas.microsoft.com/office/drawing/2014/main" id="{86A902AB-6C31-BCED-834E-CAFCDD8D11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4260951"/>
                <a:ext cx="5029199" cy="1352935"/>
              </a:xfrm>
              <a:prstGeom prst="rect">
                <a:avLst/>
              </a:prstGeom>
              <a:blipFill>
                <a:blip r:embed="rId4"/>
                <a:stretch>
                  <a:fillRect t="-3604" b="-1531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9">
            <a:extLst>
              <a:ext uri="{FF2B5EF4-FFF2-40B4-BE49-F238E27FC236}">
                <a16:creationId xmlns:a16="http://schemas.microsoft.com/office/drawing/2014/main" id="{187923FF-8736-EE60-A6BD-CC619214A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4800"/>
            <a:ext cx="10134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7030A0"/>
                </a:solidFill>
              </a:rPr>
              <a:t>Part E:</a:t>
            </a:r>
          </a:p>
        </p:txBody>
      </p:sp>
      <p:pic>
        <p:nvPicPr>
          <p:cNvPr id="7" name="Picture 12">
            <a:extLst>
              <a:ext uri="{FF2B5EF4-FFF2-40B4-BE49-F238E27FC236}">
                <a16:creationId xmlns:a16="http://schemas.microsoft.com/office/drawing/2014/main" id="{5B145365-5632-8C3E-2C92-ADF3F33FE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097" y="1524000"/>
            <a:ext cx="5902732" cy="1960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4906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65" grpId="0" animBg="1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3">
            <a:extLst>
              <a:ext uri="{FF2B5EF4-FFF2-40B4-BE49-F238E27FC236}">
                <a16:creationId xmlns:a16="http://schemas.microsoft.com/office/drawing/2014/main" id="{B07429F1-3A12-494D-86CA-B3C1B5FAD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98044"/>
            <a:ext cx="10972800" cy="4525963"/>
          </a:xfrm>
        </p:spPr>
        <p:txBody>
          <a:bodyPr/>
          <a:lstStyle/>
          <a:p>
            <a:r>
              <a:rPr lang="en-US" altLang="en-US" dirty="0"/>
              <a:t>The Lever Rule applies for any species balance</a:t>
            </a:r>
          </a:p>
          <a:p>
            <a:pPr lvl="1"/>
            <a:r>
              <a:rPr lang="en-US" altLang="en-US" dirty="0"/>
              <a:t>Can use on overall system!</a:t>
            </a:r>
          </a:p>
          <a:p>
            <a:endParaRPr lang="en-US" altLang="en-US" dirty="0"/>
          </a:p>
          <a:p>
            <a:r>
              <a:rPr lang="en-US" altLang="en-US" dirty="0"/>
              <a:t>Check if your calculations seem reasonable</a:t>
            </a:r>
          </a:p>
          <a:p>
            <a:endParaRPr lang="en-US" altLang="en-US" dirty="0"/>
          </a:p>
          <a:p>
            <a:r>
              <a:rPr lang="en-US" altLang="en-US" dirty="0"/>
              <a:t>Label your streams and the direction of flow on your phase diagrams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2" name="TextBox 9">
            <a:extLst>
              <a:ext uri="{FF2B5EF4-FFF2-40B4-BE49-F238E27FC236}">
                <a16:creationId xmlns:a16="http://schemas.microsoft.com/office/drawing/2014/main" id="{D7FE9D2B-CC31-145C-C32C-E7490DC9CD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4800"/>
            <a:ext cx="11430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7030A0"/>
                </a:solidFill>
              </a:rPr>
              <a:t>4.15: Takeaways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0D4E26F-1188-6946-95C6-8F69FD529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9763" y="4333875"/>
            <a:ext cx="5486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E60000"/>
                </a:solidFill>
              </a:rPr>
              <a:t>Composition and Flow Rate of 3?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Composition and Flow Rate of 4?</a:t>
            </a:r>
          </a:p>
        </p:txBody>
      </p:sp>
      <p:grpSp>
        <p:nvGrpSpPr>
          <p:cNvPr id="15362" name="Group 6">
            <a:extLst>
              <a:ext uri="{FF2B5EF4-FFF2-40B4-BE49-F238E27FC236}">
                <a16:creationId xmlns:a16="http://schemas.microsoft.com/office/drawing/2014/main" id="{8D73BA7F-9E9B-EA40-AF84-36B19AF1E08F}"/>
              </a:ext>
            </a:extLst>
          </p:cNvPr>
          <p:cNvGrpSpPr>
            <a:grpSpLocks/>
          </p:cNvGrpSpPr>
          <p:nvPr/>
        </p:nvGrpSpPr>
        <p:grpSpPr bwMode="auto">
          <a:xfrm>
            <a:off x="1985964" y="1471613"/>
            <a:ext cx="8218487" cy="2209800"/>
            <a:chOff x="461211" y="914400"/>
            <a:chExt cx="8219630" cy="2209800"/>
          </a:xfrm>
        </p:grpSpPr>
        <p:pic>
          <p:nvPicPr>
            <p:cNvPr id="15364" name="Picture 2">
              <a:extLst>
                <a:ext uri="{FF2B5EF4-FFF2-40B4-BE49-F238E27FC236}">
                  <a16:creationId xmlns:a16="http://schemas.microsoft.com/office/drawing/2014/main" id="{A669BA54-2CA2-D14A-8875-EB8E86DC8A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211" y="914400"/>
              <a:ext cx="8219630" cy="2209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86B4B4C-19BA-49BE-8C42-52BC003242CA}"/>
                </a:ext>
              </a:extLst>
            </p:cNvPr>
            <p:cNvSpPr/>
            <p:nvPr/>
          </p:nvSpPr>
          <p:spPr>
            <a:xfrm>
              <a:off x="6934348" y="1274762"/>
              <a:ext cx="457264" cy="4572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E6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srgbClr val="E60000"/>
                  </a:solidFill>
                </a:rPr>
                <a:t>3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4DED845-1E6B-42B6-81FB-8F9DA446556C}"/>
                </a:ext>
              </a:extLst>
            </p:cNvPr>
            <p:cNvSpPr/>
            <p:nvPr/>
          </p:nvSpPr>
          <p:spPr>
            <a:xfrm>
              <a:off x="6934348" y="2614612"/>
              <a:ext cx="457264" cy="457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schemeClr val="tx2"/>
                  </a:solidFill>
                </a:rPr>
                <a:t>4</a:t>
              </a:r>
            </a:p>
          </p:txBody>
        </p:sp>
      </p:grpSp>
      <p:sp>
        <p:nvSpPr>
          <p:cNvPr id="15363" name="TextBox 9">
            <a:extLst>
              <a:ext uri="{FF2B5EF4-FFF2-40B4-BE49-F238E27FC236}">
                <a16:creationId xmlns:a16="http://schemas.microsoft.com/office/drawing/2014/main" id="{7B20C0D3-359C-4F4C-8EC9-3962A11FC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4800"/>
            <a:ext cx="11430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7030A0"/>
                </a:solidFill>
              </a:rPr>
              <a:t>Parts A &amp; B: Finding Compositions and Flow Rates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5" name="Group 5">
            <a:extLst>
              <a:ext uri="{FF2B5EF4-FFF2-40B4-BE49-F238E27FC236}">
                <a16:creationId xmlns:a16="http://schemas.microsoft.com/office/drawing/2014/main" id="{D1BA615D-7ABA-0D45-9712-EAA33156EA0B}"/>
              </a:ext>
            </a:extLst>
          </p:cNvPr>
          <p:cNvGrpSpPr>
            <a:grpSpLocks/>
          </p:cNvGrpSpPr>
          <p:nvPr/>
        </p:nvGrpSpPr>
        <p:grpSpPr bwMode="auto">
          <a:xfrm>
            <a:off x="1860550" y="-1"/>
            <a:ext cx="8534400" cy="6858001"/>
            <a:chOff x="381000" y="65305"/>
            <a:chExt cx="8534400" cy="6857007"/>
          </a:xfrm>
        </p:grpSpPr>
        <p:pic>
          <p:nvPicPr>
            <p:cNvPr id="16414" name="Picture 3">
              <a:extLst>
                <a:ext uri="{FF2B5EF4-FFF2-40B4-BE49-F238E27FC236}">
                  <a16:creationId xmlns:a16="http://schemas.microsoft.com/office/drawing/2014/main" id="{F42BA589-F021-E543-A606-F593488F9FF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82"/>
            <a:stretch/>
          </p:blipFill>
          <p:spPr bwMode="auto">
            <a:xfrm>
              <a:off x="381000" y="65305"/>
              <a:ext cx="8534400" cy="6792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415" name="TextBox 4">
              <a:extLst>
                <a:ext uri="{FF2B5EF4-FFF2-40B4-BE49-F238E27FC236}">
                  <a16:creationId xmlns:a16="http://schemas.microsoft.com/office/drawing/2014/main" id="{D9153F47-84D7-5340-8ABC-7DEE2B95DC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00500" y="6614535"/>
              <a:ext cx="20574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mol% ACN</a:t>
              </a: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AD222D04-87F0-4AD2-9BCF-A78BBE1AB23A}"/>
              </a:ext>
            </a:extLst>
          </p:cNvPr>
          <p:cNvSpPr/>
          <p:nvPr/>
        </p:nvSpPr>
        <p:spPr>
          <a:xfrm>
            <a:off x="8610600" y="762000"/>
            <a:ext cx="1143000" cy="685800"/>
          </a:xfrm>
          <a:prstGeom prst="rect">
            <a:avLst/>
          </a:prstGeom>
          <a:solidFill>
            <a:srgbClr val="E60000"/>
          </a:solidFill>
          <a:ln>
            <a:solidFill>
              <a:srgbClr val="E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chemeClr val="bg1"/>
                </a:solidFill>
              </a:rPr>
              <a:t>Vapor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1109D72-9D96-4778-B824-C6D1F761A770}"/>
              </a:ext>
            </a:extLst>
          </p:cNvPr>
          <p:cNvSpPr/>
          <p:nvPr/>
        </p:nvSpPr>
        <p:spPr>
          <a:xfrm>
            <a:off x="3048000" y="5105400"/>
            <a:ext cx="1143000" cy="6858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chemeClr val="bg1"/>
                </a:solidFill>
              </a:rPr>
              <a:t>Liquid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CCF5BF-3EA0-C74C-AE12-C89899CDB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9124" y="3580963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7030A0"/>
                </a:solidFill>
              </a:rPr>
              <a:t>98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B8E4086-7AC8-4A15-AE7B-77BCE8D05DA5}"/>
              </a:ext>
            </a:extLst>
          </p:cNvPr>
          <p:cNvCxnSpPr>
            <a:cxnSpLocks/>
          </p:cNvCxnSpPr>
          <p:nvPr/>
        </p:nvCxnSpPr>
        <p:spPr>
          <a:xfrm flipV="1">
            <a:off x="6507038" y="3818756"/>
            <a:ext cx="248" cy="2505844"/>
          </a:xfrm>
          <a:prstGeom prst="line">
            <a:avLst/>
          </a:prstGeom>
          <a:ln w="57150">
            <a:solidFill>
              <a:srgbClr val="7030A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510214F-BA7B-4780-96A2-881989C0D747}"/>
              </a:ext>
            </a:extLst>
          </p:cNvPr>
          <p:cNvCxnSpPr>
            <a:cxnSpLocks/>
          </p:cNvCxnSpPr>
          <p:nvPr/>
        </p:nvCxnSpPr>
        <p:spPr>
          <a:xfrm flipV="1">
            <a:off x="5495544" y="3767328"/>
            <a:ext cx="2761488" cy="0"/>
          </a:xfrm>
          <a:prstGeom prst="line">
            <a:avLst/>
          </a:prstGeom>
          <a:ln w="57150" cap="rnd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272C749-12E4-154A-BF81-D3DE108A3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9774" y="3554103"/>
            <a:ext cx="1143000" cy="400050"/>
          </a:xfrm>
          <a:prstGeom prst="rect">
            <a:avLst/>
          </a:prstGeom>
          <a:solidFill>
            <a:schemeClr val="bg1"/>
          </a:solidFill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Stream 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C944641-3C38-B94A-88A5-510A9DAD4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9686" y="3554104"/>
            <a:ext cx="1143000" cy="400050"/>
          </a:xfrm>
          <a:prstGeom prst="rect">
            <a:avLst/>
          </a:prstGeom>
          <a:solidFill>
            <a:schemeClr val="bg1"/>
          </a:solidFill>
          <a:ln w="19050">
            <a:solidFill>
              <a:srgbClr val="D93B7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E60000"/>
                </a:solidFill>
              </a:rPr>
              <a:t>Stream 3</a:t>
            </a:r>
          </a:p>
        </p:txBody>
      </p:sp>
      <p:sp>
        <p:nvSpPr>
          <p:cNvPr id="20" name="5-Point Star 19">
            <a:extLst>
              <a:ext uri="{FF2B5EF4-FFF2-40B4-BE49-F238E27FC236}">
                <a16:creationId xmlns:a16="http://schemas.microsoft.com/office/drawing/2014/main" id="{32EE19C3-1343-4F6C-8EE5-7CD444C2CEA7}"/>
              </a:ext>
            </a:extLst>
          </p:cNvPr>
          <p:cNvSpPr/>
          <p:nvPr/>
        </p:nvSpPr>
        <p:spPr>
          <a:xfrm>
            <a:off x="5310188" y="3565217"/>
            <a:ext cx="381000" cy="388937"/>
          </a:xfrm>
          <a:prstGeom prst="star5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B0F0"/>
              </a:solidFill>
            </a:endParaRPr>
          </a:p>
        </p:txBody>
      </p:sp>
      <p:sp>
        <p:nvSpPr>
          <p:cNvPr id="27" name="5-Point Star 26">
            <a:extLst>
              <a:ext uri="{FF2B5EF4-FFF2-40B4-BE49-F238E27FC236}">
                <a16:creationId xmlns:a16="http://schemas.microsoft.com/office/drawing/2014/main" id="{AA4D69C6-8673-402B-A2F6-5A17CC6B867D}"/>
              </a:ext>
            </a:extLst>
          </p:cNvPr>
          <p:cNvSpPr/>
          <p:nvPr/>
        </p:nvSpPr>
        <p:spPr>
          <a:xfrm>
            <a:off x="8076407" y="3559660"/>
            <a:ext cx="381000" cy="388937"/>
          </a:xfrm>
          <a:prstGeom prst="star5">
            <a:avLst/>
          </a:prstGeom>
          <a:solidFill>
            <a:srgbClr val="E60000"/>
          </a:solidFill>
          <a:ln>
            <a:solidFill>
              <a:srgbClr val="E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B4E3C1-044C-9D47-9329-3A88F5116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3888" y="3948312"/>
            <a:ext cx="1492807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i="1" dirty="0">
                <a:solidFill>
                  <a:schemeClr val="tx2"/>
                </a:solidFill>
              </a:rPr>
              <a:t>x</a:t>
            </a:r>
            <a:r>
              <a:rPr lang="en-US" altLang="en-US" sz="2000" b="1" baseline="-25000" dirty="0">
                <a:solidFill>
                  <a:schemeClr val="tx2"/>
                </a:solidFill>
              </a:rPr>
              <a:t>ACN,4</a:t>
            </a:r>
            <a:r>
              <a:rPr lang="en-US" altLang="en-US" sz="2000" b="1" dirty="0">
                <a:solidFill>
                  <a:schemeClr val="tx2"/>
                </a:solidFill>
              </a:rPr>
              <a:t> = 0.36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5CF34B1-447D-0942-BB88-99A8C82C4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3786" y="3961762"/>
            <a:ext cx="1574800" cy="400050"/>
          </a:xfrm>
          <a:prstGeom prst="rect">
            <a:avLst/>
          </a:prstGeom>
          <a:solidFill>
            <a:schemeClr val="bg1"/>
          </a:solidFill>
          <a:ln w="19050">
            <a:solidFill>
              <a:srgbClr val="D93B7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i="1" dirty="0">
                <a:solidFill>
                  <a:srgbClr val="E60000"/>
                </a:solidFill>
              </a:rPr>
              <a:t>y</a:t>
            </a:r>
            <a:r>
              <a:rPr lang="en-US" altLang="en-US" sz="2000" b="1" baseline="-25000" dirty="0">
                <a:solidFill>
                  <a:srgbClr val="E60000"/>
                </a:solidFill>
              </a:rPr>
              <a:t>ACN,3</a:t>
            </a:r>
            <a:r>
              <a:rPr lang="en-US" altLang="en-US" sz="2000" b="1" dirty="0">
                <a:solidFill>
                  <a:srgbClr val="E60000"/>
                </a:solidFill>
              </a:rPr>
              <a:t> = 0.74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4BC5B44-CA35-4AA2-9502-AA5997847C97}"/>
              </a:ext>
            </a:extLst>
          </p:cNvPr>
          <p:cNvSpPr/>
          <p:nvPr/>
        </p:nvSpPr>
        <p:spPr>
          <a:xfrm>
            <a:off x="3962400" y="1905000"/>
            <a:ext cx="946150" cy="762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spc="-100" dirty="0">
                <a:solidFill>
                  <a:schemeClr val="bg1"/>
                </a:solidFill>
              </a:rPr>
              <a:t>Vapor + Liquid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E6293A2-A18F-4E66-B529-FBE5801C524C}"/>
              </a:ext>
            </a:extLst>
          </p:cNvPr>
          <p:cNvSpPr txBox="1"/>
          <p:nvPr/>
        </p:nvSpPr>
        <p:spPr>
          <a:xfrm>
            <a:off x="5256213" y="5715000"/>
            <a:ext cx="1143000" cy="40005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Stream 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1B879CB-3563-4F07-8670-44309AEE3866}"/>
              </a:ext>
            </a:extLst>
          </p:cNvPr>
          <p:cNvCxnSpPr>
            <a:cxnSpLocks/>
          </p:cNvCxnSpPr>
          <p:nvPr/>
        </p:nvCxnSpPr>
        <p:spPr>
          <a:xfrm>
            <a:off x="5491163" y="6205538"/>
            <a:ext cx="0" cy="34464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8F77463-BF81-468D-AB7B-7425C0170102}"/>
              </a:ext>
            </a:extLst>
          </p:cNvPr>
          <p:cNvCxnSpPr>
            <a:cxnSpLocks/>
          </p:cNvCxnSpPr>
          <p:nvPr/>
        </p:nvCxnSpPr>
        <p:spPr>
          <a:xfrm>
            <a:off x="8268678" y="6184963"/>
            <a:ext cx="0" cy="344640"/>
          </a:xfrm>
          <a:prstGeom prst="line">
            <a:avLst/>
          </a:prstGeom>
          <a:ln w="28575">
            <a:solidFill>
              <a:srgbClr val="D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4B898D66-1EB6-40AA-A468-A7D36A2399FF}"/>
              </a:ext>
            </a:extLst>
          </p:cNvPr>
          <p:cNvSpPr/>
          <p:nvPr/>
        </p:nvSpPr>
        <p:spPr>
          <a:xfrm>
            <a:off x="6461125" y="6256493"/>
            <a:ext cx="92075" cy="84137"/>
          </a:xfrm>
          <a:prstGeom prst="ellipse">
            <a:avLst/>
          </a:prstGeom>
          <a:solidFill>
            <a:schemeClr val="tx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8BFC7CB-36B4-43BA-BE60-95521C1A102C}"/>
              </a:ext>
            </a:extLst>
          </p:cNvPr>
          <p:cNvSpPr/>
          <p:nvPr/>
        </p:nvSpPr>
        <p:spPr>
          <a:xfrm>
            <a:off x="6461125" y="3726682"/>
            <a:ext cx="92075" cy="92075"/>
          </a:xfrm>
          <a:prstGeom prst="ellipse">
            <a:avLst/>
          </a:prstGeom>
          <a:solidFill>
            <a:schemeClr val="tx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AED6319-07FB-CF46-9DA0-A441D9EFEFE1}"/>
              </a:ext>
            </a:extLst>
          </p:cNvPr>
          <p:cNvGrpSpPr>
            <a:grpSpLocks/>
          </p:cNvGrpSpPr>
          <p:nvPr/>
        </p:nvGrpSpPr>
        <p:grpSpPr bwMode="auto">
          <a:xfrm>
            <a:off x="5491164" y="3200401"/>
            <a:ext cx="1016121" cy="312744"/>
            <a:chOff x="5029200" y="3457868"/>
            <a:chExt cx="1752600" cy="312534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C573F60-8CF4-49C2-9CFD-754ED92FBD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29200" y="3614137"/>
              <a:ext cx="1752600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FE170F9-2712-4B9E-A3D6-D9DE83B51A2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48102" y="3457868"/>
              <a:ext cx="0" cy="312528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7DB752A-7400-4641-88A3-8765B1DF34C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81800" y="3457874"/>
              <a:ext cx="0" cy="312528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8D329ED3-3EBA-C04E-AD23-235D8443A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7713" y="2894758"/>
            <a:ext cx="342900" cy="4000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l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4834D9A-436F-5843-9A13-CE98F6E8C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1466" y="4255981"/>
            <a:ext cx="342900" cy="400050"/>
          </a:xfrm>
          <a:prstGeom prst="rect">
            <a:avLst/>
          </a:prstGeom>
          <a:solidFill>
            <a:schemeClr val="bg1"/>
          </a:solidFill>
          <a:ln w="28575">
            <a:solidFill>
              <a:srgbClr val="E6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E60000"/>
                </a:solidFill>
              </a:rPr>
              <a:t>v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6A17FE6-23BA-924F-8D0D-2B69355A5F57}"/>
              </a:ext>
            </a:extLst>
          </p:cNvPr>
          <p:cNvGrpSpPr>
            <a:grpSpLocks/>
          </p:cNvGrpSpPr>
          <p:nvPr/>
        </p:nvGrpSpPr>
        <p:grpSpPr bwMode="auto">
          <a:xfrm>
            <a:off x="6507038" y="4034626"/>
            <a:ext cx="1756878" cy="312738"/>
            <a:chOff x="5076369" y="3886179"/>
            <a:chExt cx="1693607" cy="312384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364E445-F49F-4313-B139-BAC77C9641CB}"/>
                </a:ext>
              </a:extLst>
            </p:cNvPr>
            <p:cNvCxnSpPr>
              <a:cxnSpLocks/>
            </p:cNvCxnSpPr>
            <p:nvPr/>
          </p:nvCxnSpPr>
          <p:spPr>
            <a:xfrm>
              <a:off x="5076370" y="4042372"/>
              <a:ext cx="1693606" cy="0"/>
            </a:xfrm>
            <a:prstGeom prst="line">
              <a:avLst/>
            </a:prstGeom>
            <a:ln w="57150">
              <a:solidFill>
                <a:srgbClr val="E6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9C1130B3-5DA3-4C64-A38A-2336A2E1B8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76369" y="3886179"/>
              <a:ext cx="0" cy="312383"/>
            </a:xfrm>
            <a:prstGeom prst="line">
              <a:avLst/>
            </a:prstGeom>
            <a:ln w="57150">
              <a:solidFill>
                <a:srgbClr val="E6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DB6B3E0F-A31A-4784-BBF3-F4A6AACB061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69976" y="3886180"/>
              <a:ext cx="0" cy="312383"/>
            </a:xfrm>
            <a:prstGeom prst="line">
              <a:avLst/>
            </a:prstGeom>
            <a:ln w="57150">
              <a:solidFill>
                <a:srgbClr val="E6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6A79144-3CFA-4148-ACFD-0E0464CB14B4}"/>
              </a:ext>
            </a:extLst>
          </p:cNvPr>
          <p:cNvSpPr/>
          <p:nvPr/>
        </p:nvSpPr>
        <p:spPr>
          <a:xfrm>
            <a:off x="4190999" y="209943"/>
            <a:ext cx="4306888" cy="132401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6">
            <a:extLst>
              <a:ext uri="{FF2B5EF4-FFF2-40B4-BE49-F238E27FC236}">
                <a16:creationId xmlns:a16="http://schemas.microsoft.com/office/drawing/2014/main" id="{B708E2D0-B89A-C345-965C-8C066A70A56F}"/>
              </a:ext>
            </a:extLst>
          </p:cNvPr>
          <p:cNvGrpSpPr>
            <a:grpSpLocks/>
          </p:cNvGrpSpPr>
          <p:nvPr/>
        </p:nvGrpSpPr>
        <p:grpSpPr bwMode="auto">
          <a:xfrm>
            <a:off x="4378022" y="330243"/>
            <a:ext cx="3978578" cy="1069766"/>
            <a:chOff x="461211" y="914400"/>
            <a:chExt cx="8219630" cy="2209800"/>
          </a:xfrm>
        </p:grpSpPr>
        <p:pic>
          <p:nvPicPr>
            <p:cNvPr id="50" name="Picture 2">
              <a:extLst>
                <a:ext uri="{FF2B5EF4-FFF2-40B4-BE49-F238E27FC236}">
                  <a16:creationId xmlns:a16="http://schemas.microsoft.com/office/drawing/2014/main" id="{862578BD-DD4E-7D41-A96C-A1A754FFAB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211" y="914400"/>
              <a:ext cx="8219630" cy="2209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2776260-AFEE-EA4E-9F41-E7BACA8A2C31}"/>
                </a:ext>
              </a:extLst>
            </p:cNvPr>
            <p:cNvSpPr/>
            <p:nvPr/>
          </p:nvSpPr>
          <p:spPr>
            <a:xfrm>
              <a:off x="6934348" y="1274762"/>
              <a:ext cx="457264" cy="4572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E6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srgbClr val="E60000"/>
                  </a:solidFill>
                </a:rPr>
                <a:t>3</a:t>
              </a: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B2417C40-64F6-414D-A9D6-570AFDD6EAB4}"/>
                </a:ext>
              </a:extLst>
            </p:cNvPr>
            <p:cNvSpPr/>
            <p:nvPr/>
          </p:nvSpPr>
          <p:spPr>
            <a:xfrm>
              <a:off x="6934348" y="2614612"/>
              <a:ext cx="457264" cy="457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schemeClr val="tx2"/>
                  </a:solidFill>
                </a:rPr>
                <a:t>4</a:t>
              </a:r>
            </a:p>
          </p:txBody>
        </p:sp>
      </p:grp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D47A136-3ADE-C248-9C7C-B4FDEBCC4949}"/>
              </a:ext>
            </a:extLst>
          </p:cNvPr>
          <p:cNvCxnSpPr>
            <a:cxnSpLocks/>
          </p:cNvCxnSpPr>
          <p:nvPr/>
        </p:nvCxnSpPr>
        <p:spPr>
          <a:xfrm>
            <a:off x="5497140" y="3844875"/>
            <a:ext cx="0" cy="2340088"/>
          </a:xfrm>
          <a:prstGeom prst="line">
            <a:avLst/>
          </a:prstGeom>
          <a:ln w="57150">
            <a:solidFill>
              <a:srgbClr val="1F487D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B10A1D1-C88A-2444-92E9-0786B027D14C}"/>
              </a:ext>
            </a:extLst>
          </p:cNvPr>
          <p:cNvCxnSpPr>
            <a:cxnSpLocks/>
          </p:cNvCxnSpPr>
          <p:nvPr/>
        </p:nvCxnSpPr>
        <p:spPr>
          <a:xfrm>
            <a:off x="8269287" y="3763723"/>
            <a:ext cx="0" cy="2404587"/>
          </a:xfrm>
          <a:prstGeom prst="line">
            <a:avLst/>
          </a:prstGeom>
          <a:ln w="57150">
            <a:solidFill>
              <a:srgbClr val="E7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9">
            <a:extLst>
              <a:ext uri="{FF2B5EF4-FFF2-40B4-BE49-F238E27FC236}">
                <a16:creationId xmlns:a16="http://schemas.microsoft.com/office/drawing/2014/main" id="{672E5464-EBF9-0AB6-1150-AD0E40B35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4800"/>
            <a:ext cx="10134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7030A0"/>
                </a:solidFill>
              </a:rPr>
              <a:t>Part A: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42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3" grpId="0"/>
      <p:bldP spid="22" grpId="0" animBg="1"/>
      <p:bldP spid="23" grpId="0" animBg="1"/>
      <p:bldP spid="30" grpId="0" animBg="1"/>
      <p:bldP spid="31" grpId="0" animBg="1"/>
      <p:bldP spid="33" grpId="0" animBg="1"/>
      <p:bldP spid="34" grpId="0" animBg="1"/>
      <p:bldP spid="24" grpId="0" animBg="1"/>
      <p:bldP spid="25" grpId="0" animBg="1"/>
      <p:bldP spid="35" grpId="0" animBg="1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AED0EAA-10EB-40A6-BFED-EDF512EA39C3}"/>
              </a:ext>
            </a:extLst>
          </p:cNvPr>
          <p:cNvSpPr/>
          <p:nvPr/>
        </p:nvSpPr>
        <p:spPr>
          <a:xfrm flipH="1">
            <a:off x="7102475" y="4122738"/>
            <a:ext cx="2362200" cy="609600"/>
          </a:xfrm>
          <a:prstGeom prst="rect">
            <a:avLst/>
          </a:prstGeom>
          <a:noFill/>
          <a:ln w="38100">
            <a:solidFill>
              <a:srgbClr val="E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2B02103-90EA-4EC8-BB93-318E4267C345}"/>
              </a:ext>
            </a:extLst>
          </p:cNvPr>
          <p:cNvSpPr/>
          <p:nvPr/>
        </p:nvSpPr>
        <p:spPr>
          <a:xfrm flipH="1">
            <a:off x="7102475" y="3352800"/>
            <a:ext cx="2362200" cy="609600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7F6AD9-9969-884C-AF3C-DDBDDAC30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063" y="3752850"/>
            <a:ext cx="114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Solve! 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664E040-A848-473D-BF0C-61DAE891E4F6}"/>
              </a:ext>
            </a:extLst>
          </p:cNvPr>
          <p:cNvCxnSpPr/>
          <p:nvPr/>
        </p:nvCxnSpPr>
        <p:spPr>
          <a:xfrm>
            <a:off x="5024438" y="4267200"/>
            <a:ext cx="190976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ACA0609B-1F9D-47FB-A6DD-1CEAB5C7FA6A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103012" y="3426767"/>
            <a:ext cx="2438400" cy="461665"/>
          </a:xfrm>
          <a:prstGeom prst="rect">
            <a:avLst/>
          </a:prstGeom>
          <a:blipFill>
            <a:blip r:embed="rId3"/>
            <a:stretch>
              <a:fillRect l="-500" t="-10526" b="-28947"/>
            </a:stretch>
          </a:blipFill>
          <a:ln w="38100">
            <a:noFill/>
          </a:ln>
        </p:spPr>
        <p:txBody>
          <a:bodyPr/>
          <a:lstStyle/>
          <a:p>
            <a:pPr>
              <a:defRPr/>
            </a:pPr>
            <a:r>
              <a:rPr lang="en-US" dirty="0">
                <a:noFill/>
              </a:rPr>
              <a:t> 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61B1F24-AF03-40D1-BBAC-C06F012A4A89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131147" y="4199730"/>
            <a:ext cx="2438400" cy="461665"/>
          </a:xfrm>
          <a:prstGeom prst="rect">
            <a:avLst/>
          </a:prstGeom>
          <a:blipFill>
            <a:blip r:embed="rId4"/>
            <a:stretch>
              <a:fillRect l="-750" t="-10526" b="-28947"/>
            </a:stretch>
          </a:blipFill>
          <a:ln w="38100">
            <a:noFill/>
          </a:ln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65D5C4F-7976-F3AA-63B9-C0D5067E77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324649" y="1204118"/>
                <a:ext cx="3917852" cy="1927224"/>
              </a:xfrm>
            </p:spPr>
            <p:txBody>
              <a:bodyPr/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rgbClr val="E7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E7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2400" i="1">
                            <a:solidFill>
                              <a:srgbClr val="E7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sz="2400" i="1">
                        <a:solidFill>
                          <a:srgbClr val="E7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solidFill>
                      <a:srgbClr val="E70000"/>
                    </a:solidFill>
                  </a:rPr>
                  <a:t> length of vapor tie line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sz="2400" i="1">
                          <a:solidFill>
                            <a:srgbClr val="E70000"/>
                          </a:solidFill>
                          <a:latin typeface="Cambria Math" panose="02040503050406030204" pitchFamily="18" charset="0"/>
                        </a:rPr>
                        <m:t>=0.74−0.5=0.24</m:t>
                      </m:r>
                    </m:oMath>
                  </m:oMathPara>
                </a14:m>
                <a:endParaRPr lang="en-US" sz="2400" dirty="0">
                  <a:solidFill>
                    <a:srgbClr val="E70000"/>
                  </a:solidFill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rgbClr val="1F487D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1F487D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2400" i="1">
                            <a:solidFill>
                              <a:srgbClr val="1F487D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US" sz="2400" i="1">
                        <a:solidFill>
                          <a:srgbClr val="1F487D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solidFill>
                      <a:srgbClr val="1F487D"/>
                    </a:solidFill>
                  </a:rPr>
                  <a:t> length of liquid tie line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400" i="1">
                          <a:solidFill>
                            <a:srgbClr val="1F487D"/>
                          </a:solidFill>
                          <a:latin typeface="Cambria Math" panose="02040503050406030204" pitchFamily="18" charset="0"/>
                        </a:rPr>
                        <m:t>=0.5−0.36=0.14</m:t>
                      </m:r>
                    </m:oMath>
                  </m:oMathPara>
                </a14:m>
                <a:endParaRPr lang="en-US" sz="2400" dirty="0">
                  <a:solidFill>
                    <a:srgbClr val="1F487D"/>
                  </a:solidFill>
                </a:endParaRPr>
              </a:p>
              <a:p>
                <a:pPr marL="0" indent="0" algn="ctr">
                  <a:buNone/>
                </a:pPr>
                <a:endParaRPr lang="en-US" sz="2400" dirty="0"/>
              </a:p>
              <a:p>
                <a:pPr marL="0" indent="0" algn="ctr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65D5C4F-7976-F3AA-63B9-C0D5067E77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324649" y="1204118"/>
                <a:ext cx="3917852" cy="1927224"/>
              </a:xfrm>
              <a:blipFill>
                <a:blip r:embed="rId5"/>
                <a:stretch>
                  <a:fillRect t="-19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>
                <a:extLst>
                  <a:ext uri="{FF2B5EF4-FFF2-40B4-BE49-F238E27FC236}">
                    <a16:creationId xmlns:a16="http://schemas.microsoft.com/office/drawing/2014/main" id="{6F8BE158-76FF-D485-1E73-A492020523A9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907328" y="3131343"/>
                <a:ext cx="2858170" cy="13529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2400" dirty="0"/>
                  <a:t>Lever Rule: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sSub>
                        <m:sSubPr>
                          <m:ctrlP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sSub>
                        <m:sSubPr>
                          <m:ctrlP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rgbClr val="E70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(0.14)=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(0.24)</m:t>
                      </m:r>
                    </m:oMath>
                  </m:oMathPara>
                </a14:m>
                <a:endParaRPr lang="en-US" sz="2400" dirty="0"/>
              </a:p>
              <a:p>
                <a:pPr marL="0" indent="0" algn="ctr">
                  <a:buNone/>
                </a:pPr>
                <a:endParaRPr lang="en-US" sz="2400" dirty="0"/>
              </a:p>
              <a:p>
                <a:pPr marL="0" indent="0" algn="ctr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6" name="Content Placeholder 4">
                <a:extLst>
                  <a:ext uri="{FF2B5EF4-FFF2-40B4-BE49-F238E27FC236}">
                    <a16:creationId xmlns:a16="http://schemas.microsoft.com/office/drawing/2014/main" id="{6F8BE158-76FF-D485-1E73-A492020523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07328" y="3131343"/>
                <a:ext cx="2858170" cy="1352935"/>
              </a:xfrm>
              <a:prstGeom prst="rect">
                <a:avLst/>
              </a:prstGeom>
              <a:blipFill>
                <a:blip r:embed="rId6"/>
                <a:stretch>
                  <a:fillRect l="-1327" t="-370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4">
                <a:extLst>
                  <a:ext uri="{FF2B5EF4-FFF2-40B4-BE49-F238E27FC236}">
                    <a16:creationId xmlns:a16="http://schemas.microsoft.com/office/drawing/2014/main" id="{9972E903-D4B3-FFAB-4F5F-12E13FF0252B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947194" y="4471123"/>
                <a:ext cx="2858170" cy="13529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2400" dirty="0"/>
                  <a:t>Mass Balance: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rgbClr val="E70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=100</m:t>
                      </m:r>
                    </m:oMath>
                  </m:oMathPara>
                </a14:m>
                <a:endParaRPr lang="en-US" sz="2400" dirty="0"/>
              </a:p>
              <a:p>
                <a:pPr marL="0" indent="0" algn="ctr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7" name="Content Placeholder 4">
                <a:extLst>
                  <a:ext uri="{FF2B5EF4-FFF2-40B4-BE49-F238E27FC236}">
                    <a16:creationId xmlns:a16="http://schemas.microsoft.com/office/drawing/2014/main" id="{9972E903-D4B3-FFAB-4F5F-12E13FF025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47194" y="4471123"/>
                <a:ext cx="2858170" cy="1352935"/>
              </a:xfrm>
              <a:prstGeom prst="rect">
                <a:avLst/>
              </a:prstGeom>
              <a:blipFill>
                <a:blip r:embed="rId7"/>
                <a:stretch>
                  <a:fillRect t="-277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4E47DAE1-8021-FCF2-465F-13616F7CDC82}"/>
              </a:ext>
            </a:extLst>
          </p:cNvPr>
          <p:cNvGrpSpPr/>
          <p:nvPr/>
        </p:nvGrpSpPr>
        <p:grpSpPr>
          <a:xfrm>
            <a:off x="2133601" y="1295401"/>
            <a:ext cx="3414713" cy="1468387"/>
            <a:chOff x="609600" y="1295400"/>
            <a:chExt cx="3414713" cy="1468387"/>
          </a:xfrm>
        </p:grpSpPr>
        <p:grpSp>
          <p:nvGrpSpPr>
            <p:cNvPr id="18437" name="Group 5">
              <a:extLst>
                <a:ext uri="{FF2B5EF4-FFF2-40B4-BE49-F238E27FC236}">
                  <a16:creationId xmlns:a16="http://schemas.microsoft.com/office/drawing/2014/main" id="{E5578C6B-5E72-D747-9B65-CEB11C1B58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1295400"/>
              <a:ext cx="3414713" cy="1317625"/>
              <a:chOff x="5570538" y="2120900"/>
              <a:chExt cx="3414712" cy="1318407"/>
            </a:xfrm>
          </p:grpSpPr>
          <p:grpSp>
            <p:nvGrpSpPr>
              <p:cNvPr id="18442" name="Group 15">
                <a:extLst>
                  <a:ext uri="{FF2B5EF4-FFF2-40B4-BE49-F238E27FC236}">
                    <a16:creationId xmlns:a16="http://schemas.microsoft.com/office/drawing/2014/main" id="{3DA1B0B5-3C81-BA48-BB64-C9BA1E6B393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61175" y="2732087"/>
                <a:ext cx="1755775" cy="414338"/>
                <a:chOff x="4021555" y="3909169"/>
                <a:chExt cx="2760245" cy="318725"/>
              </a:xfrm>
            </p:grpSpPr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44F3E6D0-DB24-4E92-B646-F6DCC71D9FB2}"/>
                    </a:ext>
                  </a:extLst>
                </p:cNvPr>
                <p:cNvCxnSpPr/>
                <p:nvPr/>
              </p:nvCxnSpPr>
              <p:spPr>
                <a:xfrm>
                  <a:off x="4021557" y="4064629"/>
                  <a:ext cx="2760243" cy="14663"/>
                </a:xfrm>
                <a:prstGeom prst="line">
                  <a:avLst/>
                </a:prstGeom>
                <a:ln>
                  <a:solidFill>
                    <a:srgbClr val="E60000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150B19E8-FC6C-4C3B-AE44-A33F2055F9BD}"/>
                    </a:ext>
                  </a:extLst>
                </p:cNvPr>
                <p:cNvCxnSpPr/>
                <p:nvPr/>
              </p:nvCxnSpPr>
              <p:spPr>
                <a:xfrm flipV="1">
                  <a:off x="4021557" y="3909449"/>
                  <a:ext cx="0" cy="312804"/>
                </a:xfrm>
                <a:prstGeom prst="line">
                  <a:avLst/>
                </a:prstGeom>
                <a:ln>
                  <a:solidFill>
                    <a:srgbClr val="E60000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0F2B24E5-8270-4835-8ACF-B1C15CEDD7DF}"/>
                    </a:ext>
                  </a:extLst>
                </p:cNvPr>
                <p:cNvCxnSpPr/>
                <p:nvPr/>
              </p:nvCxnSpPr>
              <p:spPr>
                <a:xfrm flipV="1">
                  <a:off x="6781800" y="3915558"/>
                  <a:ext cx="0" cy="312804"/>
                </a:xfrm>
                <a:prstGeom prst="line">
                  <a:avLst/>
                </a:prstGeom>
                <a:ln>
                  <a:solidFill>
                    <a:srgbClr val="E60000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443" name="Group 20">
                <a:extLst>
                  <a:ext uri="{FF2B5EF4-FFF2-40B4-BE49-F238E27FC236}">
                    <a16:creationId xmlns:a16="http://schemas.microsoft.com/office/drawing/2014/main" id="{BD07D26B-36A6-074A-B2D8-995D9601CE2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830888" y="2782888"/>
                <a:ext cx="1030287" cy="328612"/>
                <a:chOff x="5029200" y="3529263"/>
                <a:chExt cx="1752600" cy="328392"/>
              </a:xfrm>
            </p:grpSpPr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58DF13E9-4FAD-40FE-876F-645B94FF8624}"/>
                    </a:ext>
                  </a:extLst>
                </p:cNvPr>
                <p:cNvCxnSpPr/>
                <p:nvPr/>
              </p:nvCxnSpPr>
              <p:spPr>
                <a:xfrm flipV="1">
                  <a:off x="5029200" y="3688394"/>
                  <a:ext cx="1752602" cy="4762"/>
                </a:xfrm>
                <a:prstGeom prst="line">
                  <a:avLst/>
                </a:prstGeom>
                <a:ln w="28575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F090E080-1304-4127-9CA8-251C2B6A1E6D}"/>
                    </a:ext>
                  </a:extLst>
                </p:cNvPr>
                <p:cNvCxnSpPr/>
                <p:nvPr/>
              </p:nvCxnSpPr>
              <p:spPr>
                <a:xfrm flipV="1">
                  <a:off x="5048104" y="3529656"/>
                  <a:ext cx="0" cy="312713"/>
                </a:xfrm>
                <a:prstGeom prst="line">
                  <a:avLst/>
                </a:prstGeom>
                <a:ln w="28575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id="{FE6FF29C-357F-47B1-A623-F07FD7703D15}"/>
                    </a:ext>
                  </a:extLst>
                </p:cNvPr>
                <p:cNvCxnSpPr/>
                <p:nvPr/>
              </p:nvCxnSpPr>
              <p:spPr>
                <a:xfrm flipV="1">
                  <a:off x="6781802" y="3545530"/>
                  <a:ext cx="0" cy="312713"/>
                </a:xfrm>
                <a:prstGeom prst="line">
                  <a:avLst/>
                </a:prstGeom>
                <a:ln w="28575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88D3AC9-959E-49AF-A46F-432AD70A3CE3}"/>
                  </a:ext>
                </a:extLst>
              </p:cNvPr>
              <p:cNvSpPr/>
              <p:nvPr/>
            </p:nvSpPr>
            <p:spPr>
              <a:xfrm>
                <a:off x="5570538" y="2567253"/>
                <a:ext cx="566738" cy="648084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CF4797E-54DC-4AE1-8A4D-981EE15F1ACD}"/>
                  </a:ext>
                </a:extLst>
              </p:cNvPr>
              <p:cNvSpPr/>
              <p:nvPr/>
            </p:nvSpPr>
            <p:spPr>
              <a:xfrm>
                <a:off x="8461375" y="2840465"/>
                <a:ext cx="361950" cy="378049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8446" name="TextBox 4">
                <a:extLst>
                  <a:ext uri="{FF2B5EF4-FFF2-40B4-BE49-F238E27FC236}">
                    <a16:creationId xmlns:a16="http://schemas.microsoft.com/office/drawing/2014/main" id="{F62CD8E8-BAA0-3E41-B997-69177F54821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27688" y="2120900"/>
                <a:ext cx="566737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chemeClr val="tx2"/>
                    </a:solidFill>
                    <a:latin typeface="Arial" panose="020B0604020202020204" pitchFamily="34" charset="0"/>
                  </a:rPr>
                  <a:t>F</a:t>
                </a:r>
                <a:r>
                  <a:rPr lang="en-US" altLang="en-US" sz="1800" baseline="-25000">
                    <a:solidFill>
                      <a:schemeClr val="tx2"/>
                    </a:solidFill>
                    <a:latin typeface="Arial" panose="020B0604020202020204" pitchFamily="34" charset="0"/>
                  </a:rPr>
                  <a:t>L</a:t>
                </a:r>
              </a:p>
            </p:txBody>
          </p:sp>
          <p:sp>
            <p:nvSpPr>
              <p:cNvPr id="18447" name="TextBox 24">
                <a:extLst>
                  <a:ext uri="{FF2B5EF4-FFF2-40B4-BE49-F238E27FC236}">
                    <a16:creationId xmlns:a16="http://schemas.microsoft.com/office/drawing/2014/main" id="{0837D45A-5EC0-4746-9329-132FB08CEE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418513" y="2397125"/>
                <a:ext cx="566737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FF0000"/>
                    </a:solidFill>
                    <a:latin typeface="Arial" panose="020B0604020202020204" pitchFamily="34" charset="0"/>
                  </a:rPr>
                  <a:t>F</a:t>
                </a:r>
                <a:r>
                  <a:rPr lang="en-US" altLang="en-US" sz="1800" baseline="-25000">
                    <a:solidFill>
                      <a:srgbClr val="FF0000"/>
                    </a:solidFill>
                    <a:latin typeface="Arial" panose="020B0604020202020204" pitchFamily="34" charset="0"/>
                  </a:rPr>
                  <a:t>V</a:t>
                </a:r>
              </a:p>
            </p:txBody>
          </p:sp>
          <p:sp>
            <p:nvSpPr>
              <p:cNvPr id="18448" name="TextBox 6">
                <a:extLst>
                  <a:ext uri="{FF2B5EF4-FFF2-40B4-BE49-F238E27FC236}">
                    <a16:creationId xmlns:a16="http://schemas.microsoft.com/office/drawing/2014/main" id="{BD3AB710-7E05-304A-A827-3DE480C5B9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65863" y="2528888"/>
                <a:ext cx="885825" cy="369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chemeClr val="tx2"/>
                    </a:solidFill>
                    <a:latin typeface="Arial" panose="020B0604020202020204" pitchFamily="34" charset="0"/>
                  </a:rPr>
                  <a:t>d</a:t>
                </a:r>
                <a:r>
                  <a:rPr lang="en-US" altLang="en-US" sz="1800" baseline="-25000">
                    <a:solidFill>
                      <a:schemeClr val="tx2"/>
                    </a:solidFill>
                    <a:latin typeface="Arial" panose="020B0604020202020204" pitchFamily="34" charset="0"/>
                  </a:rPr>
                  <a:t>L</a:t>
                </a:r>
              </a:p>
            </p:txBody>
          </p:sp>
          <p:sp>
            <p:nvSpPr>
              <p:cNvPr id="18449" name="TextBox 25">
                <a:extLst>
                  <a:ext uri="{FF2B5EF4-FFF2-40B4-BE49-F238E27FC236}">
                    <a16:creationId xmlns:a16="http://schemas.microsoft.com/office/drawing/2014/main" id="{7D7144B9-6794-6B4C-89F0-7AFA5C84AE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56476" y="3071007"/>
                <a:ext cx="885825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E60000"/>
                    </a:solidFill>
                    <a:latin typeface="Arial" panose="020B0604020202020204" pitchFamily="34" charset="0"/>
                  </a:rPr>
                  <a:t>d</a:t>
                </a:r>
                <a:r>
                  <a:rPr lang="en-US" altLang="en-US" sz="1800" baseline="-25000">
                    <a:solidFill>
                      <a:srgbClr val="E60000"/>
                    </a:solidFill>
                    <a:latin typeface="Arial" panose="020B0604020202020204" pitchFamily="34" charset="0"/>
                  </a:rPr>
                  <a:t>V</a:t>
                </a:r>
              </a:p>
            </p:txBody>
          </p:sp>
        </p:grpSp>
        <p:sp>
          <p:nvSpPr>
            <p:cNvPr id="3" name="TextBox 7">
              <a:extLst>
                <a:ext uri="{FF2B5EF4-FFF2-40B4-BE49-F238E27FC236}">
                  <a16:creationId xmlns:a16="http://schemas.microsoft.com/office/drawing/2014/main" id="{E0EF9C6F-A86E-7FAE-45C8-726333584A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2409" y="2486788"/>
              <a:ext cx="49307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dirty="0"/>
                <a:t>0.36</a:t>
              </a:r>
            </a:p>
          </p:txBody>
        </p: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71F544E9-30EA-7915-ECFF-826809BB1E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9679" y="2483215"/>
              <a:ext cx="46678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dirty="0"/>
                <a:t>0.50</a:t>
              </a:r>
            </a:p>
          </p:txBody>
        </p:sp>
        <p:sp>
          <p:nvSpPr>
            <p:cNvPr id="10" name="TextBox 7">
              <a:extLst>
                <a:ext uri="{FF2B5EF4-FFF2-40B4-BE49-F238E27FC236}">
                  <a16:creationId xmlns:a16="http://schemas.microsoft.com/office/drawing/2014/main" id="{5DA6D90E-7836-0F24-040E-33E09AE082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9477" y="2465386"/>
              <a:ext cx="49307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dirty="0"/>
                <a:t>0.74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4">
                <a:extLst>
                  <a:ext uri="{FF2B5EF4-FFF2-40B4-BE49-F238E27FC236}">
                    <a16:creationId xmlns:a16="http://schemas.microsoft.com/office/drawing/2014/main" id="{10DB8383-AC28-A75C-515A-DAB00EBC5D02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6711377" y="5403060"/>
                <a:ext cx="2858170" cy="13529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2400" dirty="0">
                    <a:latin typeface="Cambria Math" panose="02040503050406030204" pitchFamily="18" charset="0"/>
                  </a:rPr>
                  <a:t>Check…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rgbClr val="E70000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sz="2400" dirty="0"/>
                  <a:t>Good!</a:t>
                </a:r>
              </a:p>
            </p:txBody>
          </p:sp>
        </mc:Choice>
        <mc:Fallback xmlns="">
          <p:sp>
            <p:nvSpPr>
              <p:cNvPr id="13" name="Content Placeholder 4">
                <a:extLst>
                  <a:ext uri="{FF2B5EF4-FFF2-40B4-BE49-F238E27FC236}">
                    <a16:creationId xmlns:a16="http://schemas.microsoft.com/office/drawing/2014/main" id="{10DB8383-AC28-A75C-515A-DAB00EBC5D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11377" y="5403060"/>
                <a:ext cx="2858170" cy="1352935"/>
              </a:xfrm>
              <a:prstGeom prst="rect">
                <a:avLst/>
              </a:prstGeom>
              <a:blipFill>
                <a:blip r:embed="rId8"/>
                <a:stretch>
                  <a:fillRect t="-3738" b="-373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9">
            <a:extLst>
              <a:ext uri="{FF2B5EF4-FFF2-40B4-BE49-F238E27FC236}">
                <a16:creationId xmlns:a16="http://schemas.microsoft.com/office/drawing/2014/main" id="{A0D95A65-A611-49E3-CBEB-244A09484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4800"/>
            <a:ext cx="11430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7030A0"/>
                </a:solidFill>
              </a:rPr>
              <a:t>Part B: Using the Lever Rule</a:t>
            </a:r>
          </a:p>
        </p:txBody>
      </p:sp>
    </p:spTree>
    <p:extLst>
      <p:ext uri="{BB962C8B-B14F-4D97-AF65-F5344CB8AC3E}">
        <p14:creationId xmlns:p14="http://schemas.microsoft.com/office/powerpoint/2010/main" val="184505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 animBg="1"/>
      <p:bldP spid="12" grpId="0"/>
      <p:bldP spid="29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8668AC4-7AD0-7347-A7D7-7301AB14CE9E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1466850"/>
            <a:ext cx="9144000" cy="3036888"/>
            <a:chOff x="0" y="1466910"/>
            <a:chExt cx="9144001" cy="3036753"/>
          </a:xfrm>
        </p:grpSpPr>
        <p:pic>
          <p:nvPicPr>
            <p:cNvPr id="20487" name="Picture 4">
              <a:extLst>
                <a:ext uri="{FF2B5EF4-FFF2-40B4-BE49-F238E27FC236}">
                  <a16:creationId xmlns:a16="http://schemas.microsoft.com/office/drawing/2014/main" id="{D7657BD4-2911-3D46-953F-14DCFD09AF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66910"/>
              <a:ext cx="9144001" cy="30367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6CA9788-A31B-4D23-9B37-8B08E1B11631}"/>
                </a:ext>
              </a:extLst>
            </p:cNvPr>
            <p:cNvSpPr/>
            <p:nvPr/>
          </p:nvSpPr>
          <p:spPr>
            <a:xfrm>
              <a:off x="4114800" y="1678039"/>
              <a:ext cx="328613" cy="33018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E6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srgbClr val="E60000"/>
                  </a:solidFill>
                </a:rPr>
                <a:t>3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BA54371-48F8-4C54-B3B7-6ABA0A27EAFC}"/>
                </a:ext>
              </a:extLst>
            </p:cNvPr>
            <p:cNvSpPr/>
            <p:nvPr/>
          </p:nvSpPr>
          <p:spPr>
            <a:xfrm>
              <a:off x="4114800" y="3428973"/>
              <a:ext cx="328613" cy="32859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srgbClr val="00B0F0"/>
                  </a:solidFill>
                </a:rPr>
                <a:t>4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44DA98B-EEFB-49FB-98AB-6105236BBC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962025"/>
            <a:ext cx="4038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000" i="1" dirty="0">
                <a:solidFill>
                  <a:schemeClr val="accent6">
                    <a:lumMod val="75000"/>
                  </a:schemeClr>
                </a:solidFill>
              </a:rPr>
              <a:t>a second flash drum is added: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603EA9-901B-40B2-81E0-EB114A702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772007"/>
            <a:ext cx="5181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800" dirty="0">
                <a:solidFill>
                  <a:schemeClr val="accent6">
                    <a:lumMod val="75000"/>
                  </a:schemeClr>
                </a:solidFill>
              </a:rPr>
              <a:t>Temperature and Composition of second flash drum?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8D7A24-2046-44EA-9000-09C101E15A1E}"/>
              </a:ext>
            </a:extLst>
          </p:cNvPr>
          <p:cNvSpPr/>
          <p:nvPr/>
        </p:nvSpPr>
        <p:spPr>
          <a:xfrm>
            <a:off x="8196263" y="3276601"/>
            <a:ext cx="1225550" cy="639763"/>
          </a:xfrm>
          <a:prstGeom prst="rect">
            <a:avLst/>
          </a:prstGeom>
          <a:noFill/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92D050"/>
              </a:solidFill>
            </a:endParaRPr>
          </a:p>
        </p:txBody>
      </p:sp>
      <p:sp>
        <p:nvSpPr>
          <p:cNvPr id="4" name="TextBox 9">
            <a:extLst>
              <a:ext uri="{FF2B5EF4-FFF2-40B4-BE49-F238E27FC236}">
                <a16:creationId xmlns:a16="http://schemas.microsoft.com/office/drawing/2014/main" id="{6568946A-4A1E-4F51-B6EA-0E685AC30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4800"/>
            <a:ext cx="10134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7030A0"/>
                </a:solidFill>
              </a:rPr>
              <a:t>Parts C &amp; D: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5" name="Group 43">
            <a:extLst>
              <a:ext uri="{FF2B5EF4-FFF2-40B4-BE49-F238E27FC236}">
                <a16:creationId xmlns:a16="http://schemas.microsoft.com/office/drawing/2014/main" id="{ACECD199-03BC-D54C-AC9A-3215C08979B0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-79375"/>
            <a:ext cx="8534400" cy="7002463"/>
            <a:chOff x="381000" y="-79136"/>
            <a:chExt cx="8534400" cy="7001448"/>
          </a:xfrm>
        </p:grpSpPr>
        <p:pic>
          <p:nvPicPr>
            <p:cNvPr id="21536" name="Picture 3">
              <a:extLst>
                <a:ext uri="{FF2B5EF4-FFF2-40B4-BE49-F238E27FC236}">
                  <a16:creationId xmlns:a16="http://schemas.microsoft.com/office/drawing/2014/main" id="{11313F64-47AB-E64B-BCFE-C5FE3EBB4D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" y="-79136"/>
              <a:ext cx="8534400" cy="6937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37" name="TextBox 45">
              <a:extLst>
                <a:ext uri="{FF2B5EF4-FFF2-40B4-BE49-F238E27FC236}">
                  <a16:creationId xmlns:a16="http://schemas.microsoft.com/office/drawing/2014/main" id="{C42A6771-C8D8-1E4F-83FF-1F6CB1F251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00500" y="6614535"/>
              <a:ext cx="20574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mol% ACN</a:t>
              </a:r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E5E8C47-5374-4435-9EFC-C074B2E3F0FB}"/>
              </a:ext>
            </a:extLst>
          </p:cNvPr>
          <p:cNvCxnSpPr/>
          <p:nvPr/>
        </p:nvCxnSpPr>
        <p:spPr>
          <a:xfrm flipV="1">
            <a:off x="6553200" y="3848100"/>
            <a:ext cx="0" cy="247650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B9566D2-FA10-415F-8723-90795B29E1CB}"/>
              </a:ext>
            </a:extLst>
          </p:cNvPr>
          <p:cNvCxnSpPr/>
          <p:nvPr/>
        </p:nvCxnSpPr>
        <p:spPr>
          <a:xfrm>
            <a:off x="5486400" y="3848100"/>
            <a:ext cx="2819400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8F3A86C-9C5E-462C-8FB9-4F48DCE5C1AD}"/>
              </a:ext>
            </a:extLst>
          </p:cNvPr>
          <p:cNvCxnSpPr/>
          <p:nvPr/>
        </p:nvCxnSpPr>
        <p:spPr>
          <a:xfrm>
            <a:off x="4038600" y="2703513"/>
            <a:ext cx="2514600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F715639-6E77-8342-B293-924B46A19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070100"/>
            <a:ext cx="1143000" cy="400050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Stream 8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55EF671-F423-5345-AEAE-97115017F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1700" y="2070100"/>
            <a:ext cx="1143000" cy="400050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Stream 6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FD31C4F-7BE9-4846-8150-6CDEC878CB3C}"/>
              </a:ext>
            </a:extLst>
          </p:cNvPr>
          <p:cNvSpPr/>
          <p:nvPr/>
        </p:nvSpPr>
        <p:spPr>
          <a:xfrm>
            <a:off x="8610600" y="762000"/>
            <a:ext cx="1143000" cy="685800"/>
          </a:xfrm>
          <a:prstGeom prst="rect">
            <a:avLst/>
          </a:prstGeom>
          <a:solidFill>
            <a:srgbClr val="E60000"/>
          </a:solidFill>
          <a:ln>
            <a:solidFill>
              <a:srgbClr val="E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chemeClr val="bg1"/>
                </a:solidFill>
              </a:rPr>
              <a:t>Vapor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8ACE9A2-97D6-4002-A9DF-0A8541ED69E1}"/>
              </a:ext>
            </a:extLst>
          </p:cNvPr>
          <p:cNvSpPr/>
          <p:nvPr/>
        </p:nvSpPr>
        <p:spPr>
          <a:xfrm>
            <a:off x="3048000" y="5105400"/>
            <a:ext cx="1143000" cy="6858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chemeClr val="bg1"/>
                </a:solidFill>
              </a:rPr>
              <a:t>Liquid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0651F2B-F5E7-4DCD-9B51-FAABC8D92ADF}"/>
              </a:ext>
            </a:extLst>
          </p:cNvPr>
          <p:cNvSpPr/>
          <p:nvPr/>
        </p:nvSpPr>
        <p:spPr>
          <a:xfrm>
            <a:off x="7848600" y="4114800"/>
            <a:ext cx="747920" cy="532591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spc="-100" dirty="0">
                <a:solidFill>
                  <a:schemeClr val="bg1"/>
                </a:solidFill>
              </a:rPr>
              <a:t>Vapor + Liquid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9641301-9CF8-0244-A2BE-B0C864B92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3838" y="3733800"/>
            <a:ext cx="1143000" cy="400050"/>
          </a:xfrm>
          <a:prstGeom prst="rect">
            <a:avLst/>
          </a:prstGeom>
          <a:solidFill>
            <a:schemeClr val="bg1"/>
          </a:solidFill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Stream 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7AD4D55-8F95-454A-9CFC-5D58A30A4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4250" y="3773488"/>
            <a:ext cx="1143000" cy="400050"/>
          </a:xfrm>
          <a:prstGeom prst="rect">
            <a:avLst/>
          </a:prstGeom>
          <a:solidFill>
            <a:schemeClr val="bg1"/>
          </a:solidFill>
          <a:ln w="19050">
            <a:solidFill>
              <a:srgbClr val="D93B7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E60000"/>
                </a:solidFill>
              </a:rPr>
              <a:t>Stream 3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3A5E75E-23E2-4B17-9449-E6A480D624FE}"/>
              </a:ext>
            </a:extLst>
          </p:cNvPr>
          <p:cNvSpPr/>
          <p:nvPr/>
        </p:nvSpPr>
        <p:spPr>
          <a:xfrm>
            <a:off x="8272464" y="3821114"/>
            <a:ext cx="92075" cy="84137"/>
          </a:xfrm>
          <a:prstGeom prst="ellipse">
            <a:avLst/>
          </a:prstGeom>
          <a:solidFill>
            <a:srgbClr val="D93B7F"/>
          </a:solidFill>
          <a:ln>
            <a:solidFill>
              <a:srgbClr val="D93B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7273C2C-BA81-4CB1-9C1E-7F50144CF65F}"/>
              </a:ext>
            </a:extLst>
          </p:cNvPr>
          <p:cNvCxnSpPr/>
          <p:nvPr/>
        </p:nvCxnSpPr>
        <p:spPr>
          <a:xfrm flipH="1" flipV="1">
            <a:off x="5519738" y="2206625"/>
            <a:ext cx="19050" cy="1671638"/>
          </a:xfrm>
          <a:prstGeom prst="line">
            <a:avLst/>
          </a:prstGeom>
          <a:ln w="38100">
            <a:solidFill>
              <a:srgbClr val="7030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A6C4E9E-69A8-CF4B-AB43-08201F92F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3225" y="1701801"/>
            <a:ext cx="342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7030A0"/>
                </a:solidFill>
              </a:rPr>
              <a:t>?</a:t>
            </a:r>
            <a:endParaRPr lang="en-US" altLang="en-US" sz="1800" b="1">
              <a:solidFill>
                <a:srgbClr val="7030A0"/>
              </a:solidFill>
            </a:endParaRPr>
          </a:p>
        </p:txBody>
      </p:sp>
      <p:grpSp>
        <p:nvGrpSpPr>
          <p:cNvPr id="2050" name="Group 2049">
            <a:extLst>
              <a:ext uri="{FF2B5EF4-FFF2-40B4-BE49-F238E27FC236}">
                <a16:creationId xmlns:a16="http://schemas.microsoft.com/office/drawing/2014/main" id="{E5249CBA-1158-A149-A0C3-F6C6EC52B0AD}"/>
              </a:ext>
            </a:extLst>
          </p:cNvPr>
          <p:cNvGrpSpPr>
            <a:grpSpLocks/>
          </p:cNvGrpSpPr>
          <p:nvPr/>
        </p:nvGrpSpPr>
        <p:grpSpPr bwMode="auto">
          <a:xfrm>
            <a:off x="8628063" y="2441576"/>
            <a:ext cx="1778000" cy="828675"/>
            <a:chOff x="7104456" y="2442286"/>
            <a:chExt cx="1776860" cy="82717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77532C5-96C9-4F1E-A547-2A4D96B0BE9D}"/>
                </a:ext>
              </a:extLst>
            </p:cNvPr>
            <p:cNvSpPr/>
            <p:nvPr/>
          </p:nvSpPr>
          <p:spPr>
            <a:xfrm>
              <a:off x="7104456" y="2442286"/>
              <a:ext cx="1776860" cy="827177"/>
            </a:xfrm>
            <a:prstGeom prst="rect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21535" name="Picture 35">
              <a:extLst>
                <a:ext uri="{FF2B5EF4-FFF2-40B4-BE49-F238E27FC236}">
                  <a16:creationId xmlns:a16="http://schemas.microsoft.com/office/drawing/2014/main" id="{67206F0A-CD1E-E649-B0D3-D5C6F4098A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667" t="31992" r="-833" b="42915"/>
            <a:stretch>
              <a:fillRect/>
            </a:stretch>
          </p:blipFill>
          <p:spPr bwMode="auto">
            <a:xfrm>
              <a:off x="7128716" y="2474875"/>
              <a:ext cx="1752600" cy="762001"/>
            </a:xfrm>
            <a:prstGeom prst="rect">
              <a:avLst/>
            </a:prstGeom>
            <a:noFill/>
            <a:ln w="9525">
              <a:solidFill>
                <a:srgbClr val="92D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969F462-0169-48F3-A78C-E9862AB62124}"/>
              </a:ext>
            </a:extLst>
          </p:cNvPr>
          <p:cNvCxnSpPr/>
          <p:nvPr/>
        </p:nvCxnSpPr>
        <p:spPr>
          <a:xfrm flipV="1">
            <a:off x="6553200" y="2667000"/>
            <a:ext cx="0" cy="3657600"/>
          </a:xfrm>
          <a:prstGeom prst="line">
            <a:avLst/>
          </a:prstGeom>
          <a:ln w="57150">
            <a:solidFill>
              <a:srgbClr val="92D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09A3F3A-1269-460D-A533-88D920F7E0B7}"/>
              </a:ext>
            </a:extLst>
          </p:cNvPr>
          <p:cNvCxnSpPr/>
          <p:nvPr/>
        </p:nvCxnSpPr>
        <p:spPr>
          <a:xfrm flipV="1">
            <a:off x="5538788" y="2667001"/>
            <a:ext cx="0" cy="1204913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id="{D84BEF82-A4DA-4582-B6C8-742C8D5B7760}"/>
              </a:ext>
            </a:extLst>
          </p:cNvPr>
          <p:cNvSpPr/>
          <p:nvPr/>
        </p:nvSpPr>
        <p:spPr>
          <a:xfrm>
            <a:off x="5486401" y="3810000"/>
            <a:ext cx="93663" cy="8413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C8021FC4-6F8F-42F5-BB00-7A5B3D437E93}"/>
              </a:ext>
            </a:extLst>
          </p:cNvPr>
          <p:cNvSpPr/>
          <p:nvPr/>
        </p:nvSpPr>
        <p:spPr>
          <a:xfrm>
            <a:off x="3995739" y="2660651"/>
            <a:ext cx="92075" cy="92075"/>
          </a:xfrm>
          <a:prstGeom prst="ellipse">
            <a:avLst/>
          </a:prstGeom>
          <a:solidFill>
            <a:schemeClr val="tx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CFB84CE-A511-447B-94C2-D633BD9A350B}"/>
              </a:ext>
            </a:extLst>
          </p:cNvPr>
          <p:cNvCxnSpPr/>
          <p:nvPr/>
        </p:nvCxnSpPr>
        <p:spPr>
          <a:xfrm>
            <a:off x="6553200" y="2703513"/>
            <a:ext cx="0" cy="1154112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>
            <a:extLst>
              <a:ext uri="{FF2B5EF4-FFF2-40B4-BE49-F238E27FC236}">
                <a16:creationId xmlns:a16="http://schemas.microsoft.com/office/drawing/2014/main" id="{02ED575F-92D6-467A-BC33-A1B2AC3E0A01}"/>
              </a:ext>
            </a:extLst>
          </p:cNvPr>
          <p:cNvSpPr/>
          <p:nvPr/>
        </p:nvSpPr>
        <p:spPr>
          <a:xfrm>
            <a:off x="6523038" y="2660651"/>
            <a:ext cx="93662" cy="92075"/>
          </a:xfrm>
          <a:prstGeom prst="ellipse">
            <a:avLst/>
          </a:prstGeom>
          <a:solidFill>
            <a:schemeClr val="tx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71DB92E-9F90-44CA-9DF4-ED2C94909DE5}"/>
              </a:ext>
            </a:extLst>
          </p:cNvPr>
          <p:cNvSpPr txBox="1"/>
          <p:nvPr/>
        </p:nvSpPr>
        <p:spPr>
          <a:xfrm>
            <a:off x="5256213" y="5715000"/>
            <a:ext cx="1143000" cy="40005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Stream 1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6E8AA8F-9482-41D2-A5B7-354DAE21DD7E}"/>
              </a:ext>
            </a:extLst>
          </p:cNvPr>
          <p:cNvSpPr/>
          <p:nvPr/>
        </p:nvSpPr>
        <p:spPr>
          <a:xfrm>
            <a:off x="6507164" y="6240464"/>
            <a:ext cx="92075" cy="84137"/>
          </a:xfrm>
          <a:prstGeom prst="ellipse">
            <a:avLst/>
          </a:prstGeom>
          <a:solidFill>
            <a:schemeClr val="tx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FBCCFD0A-1220-42B0-8CA4-F41B44190F66}"/>
              </a:ext>
            </a:extLst>
          </p:cNvPr>
          <p:cNvSpPr/>
          <p:nvPr/>
        </p:nvSpPr>
        <p:spPr>
          <a:xfrm>
            <a:off x="5483225" y="2665414"/>
            <a:ext cx="90488" cy="90487"/>
          </a:xfrm>
          <a:prstGeom prst="ellipse">
            <a:avLst/>
          </a:prstGeom>
          <a:solidFill>
            <a:schemeClr val="tx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C32C3C4A-87DF-4444-860D-A23BBBE6EC5B}"/>
              </a:ext>
            </a:extLst>
          </p:cNvPr>
          <p:cNvSpPr/>
          <p:nvPr/>
        </p:nvSpPr>
        <p:spPr>
          <a:xfrm>
            <a:off x="6524626" y="3797301"/>
            <a:ext cx="92075" cy="92075"/>
          </a:xfrm>
          <a:prstGeom prst="ellipse">
            <a:avLst/>
          </a:prstGeom>
          <a:solidFill>
            <a:schemeClr val="tx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54" name="Straight Connector 2053">
            <a:extLst>
              <a:ext uri="{FF2B5EF4-FFF2-40B4-BE49-F238E27FC236}">
                <a16:creationId xmlns:a16="http://schemas.microsoft.com/office/drawing/2014/main" id="{1C12703F-EE2F-4831-B7D9-BEFA8A2377D2}"/>
              </a:ext>
            </a:extLst>
          </p:cNvPr>
          <p:cNvCxnSpPr>
            <a:cxnSpLocks/>
          </p:cNvCxnSpPr>
          <p:nvPr/>
        </p:nvCxnSpPr>
        <p:spPr>
          <a:xfrm flipH="1">
            <a:off x="4027489" y="2773364"/>
            <a:ext cx="1" cy="3822699"/>
          </a:xfrm>
          <a:prstGeom prst="line">
            <a:avLst/>
          </a:prstGeom>
          <a:ln w="28575">
            <a:solidFill>
              <a:srgbClr val="92D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8" name="TextBox 2057">
            <a:extLst>
              <a:ext uri="{FF2B5EF4-FFF2-40B4-BE49-F238E27FC236}">
                <a16:creationId xmlns:a16="http://schemas.microsoft.com/office/drawing/2014/main" id="{F6E5A974-4C4C-DE4B-AC1D-8ED4D2DC8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3132" y="5870575"/>
            <a:ext cx="1104900" cy="3698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err="1">
                <a:solidFill>
                  <a:srgbClr val="92D050"/>
                </a:solidFill>
              </a:rPr>
              <a:t>x</a:t>
            </a:r>
            <a:r>
              <a:rPr lang="en-US" altLang="en-US" sz="1800" b="1" baseline="-25000" dirty="0" err="1">
                <a:solidFill>
                  <a:srgbClr val="92D050"/>
                </a:solidFill>
              </a:rPr>
              <a:t>ACN</a:t>
            </a:r>
            <a:r>
              <a:rPr lang="en-US" altLang="en-US" sz="1800" b="1" dirty="0">
                <a:solidFill>
                  <a:srgbClr val="92D050"/>
                </a:solidFill>
              </a:rPr>
              <a:t> = .15</a:t>
            </a:r>
          </a:p>
        </p:txBody>
      </p:sp>
      <p:sp>
        <p:nvSpPr>
          <p:cNvPr id="2052" name="TextBox 2051">
            <a:extLst>
              <a:ext uri="{FF2B5EF4-FFF2-40B4-BE49-F238E27FC236}">
                <a16:creationId xmlns:a16="http://schemas.microsoft.com/office/drawing/2014/main" id="{37A05781-9020-8A46-85EA-CCABB69F5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3950" y="2517775"/>
            <a:ext cx="1314450" cy="3698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92D050"/>
                </a:solidFill>
              </a:rPr>
              <a:t>T = 111°C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56365D-9B87-407B-A39D-62A556702613}"/>
              </a:ext>
            </a:extLst>
          </p:cNvPr>
          <p:cNvSpPr txBox="1"/>
          <p:nvPr/>
        </p:nvSpPr>
        <p:spPr>
          <a:xfrm>
            <a:off x="5981700" y="1622434"/>
            <a:ext cx="347500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chemeClr val="accent2"/>
                </a:solidFill>
              </a:rPr>
              <a:t>(D) Composition of Stream 8?</a:t>
            </a:r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4C43095B-7B71-1340-A2C7-F982F99C4EA2}"/>
              </a:ext>
            </a:extLst>
          </p:cNvPr>
          <p:cNvSpPr/>
          <p:nvPr/>
        </p:nvSpPr>
        <p:spPr>
          <a:xfrm>
            <a:off x="4191000" y="209943"/>
            <a:ext cx="4211639" cy="132401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5D4F8F3-21D2-DD44-ADDD-2022503BED01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283938"/>
            <a:ext cx="3733800" cy="1240063"/>
            <a:chOff x="0" y="1466910"/>
            <a:chExt cx="9144001" cy="3036753"/>
          </a:xfrm>
        </p:grpSpPr>
        <p:pic>
          <p:nvPicPr>
            <p:cNvPr id="43" name="Picture 4">
              <a:extLst>
                <a:ext uri="{FF2B5EF4-FFF2-40B4-BE49-F238E27FC236}">
                  <a16:creationId xmlns:a16="http://schemas.microsoft.com/office/drawing/2014/main" id="{C2DA0B7D-ACA6-D84B-AE65-262FC608653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66910"/>
              <a:ext cx="9144001" cy="30367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7B1A25C3-749E-B04D-9FFE-D0304EBD705B}"/>
                </a:ext>
              </a:extLst>
            </p:cNvPr>
            <p:cNvSpPr/>
            <p:nvPr/>
          </p:nvSpPr>
          <p:spPr>
            <a:xfrm>
              <a:off x="4114800" y="1678039"/>
              <a:ext cx="328613" cy="33018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E6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rgbClr val="E60000"/>
                  </a:solidFill>
                </a:rPr>
                <a:t>3</a:t>
              </a:r>
              <a:endParaRPr lang="en-US" sz="2000" b="1" dirty="0">
                <a:solidFill>
                  <a:srgbClr val="E60000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31A2AAEF-2ADA-5F4C-8AFA-4FC00F541477}"/>
                </a:ext>
              </a:extLst>
            </p:cNvPr>
            <p:cNvSpPr/>
            <p:nvPr/>
          </p:nvSpPr>
          <p:spPr>
            <a:xfrm>
              <a:off x="4114800" y="3428973"/>
              <a:ext cx="328613" cy="32859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rgbClr val="00B0F0"/>
                  </a:solidFill>
                </a:rPr>
                <a:t>4</a:t>
              </a:r>
              <a:endParaRPr lang="en-US" sz="2000" b="1" dirty="0">
                <a:solidFill>
                  <a:srgbClr val="00B0F0"/>
                </a:solidFill>
              </a:endParaRPr>
            </a:p>
          </p:txBody>
        </p:sp>
      </p:grpSp>
      <p:sp>
        <p:nvSpPr>
          <p:cNvPr id="4" name="TextBox 9">
            <a:extLst>
              <a:ext uri="{FF2B5EF4-FFF2-40B4-BE49-F238E27FC236}">
                <a16:creationId xmlns:a16="http://schemas.microsoft.com/office/drawing/2014/main" id="{22945B14-6060-FF9C-8AAB-5FFD71C87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4800"/>
            <a:ext cx="10134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7030A0"/>
                </a:solidFill>
              </a:rPr>
              <a:t>Part C: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6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2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2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6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1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75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26" grpId="0" animBg="1"/>
      <p:bldP spid="27" grpId="0" animBg="1"/>
      <p:bldP spid="31" grpId="0" animBg="1"/>
      <p:bldP spid="7" grpId="0"/>
      <p:bldP spid="7" grpId="1"/>
      <p:bldP spid="30" grpId="0" animBg="1"/>
      <p:bldP spid="48" grpId="0" animBg="1"/>
      <p:bldP spid="47" grpId="0" animBg="1"/>
      <p:bldP spid="52" grpId="0" animBg="1"/>
      <p:bldP spid="53" grpId="0" animBg="1"/>
      <p:bldP spid="54" grpId="0" animBg="1"/>
      <p:bldP spid="55" grpId="0" animBg="1"/>
      <p:bldP spid="2058" grpId="0" animBg="1"/>
      <p:bldP spid="2052" grpId="0" animBg="1"/>
      <p:bldP spid="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B2AA9C9E-6FF1-D34B-A117-76DABB742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54" name="Rectangle 4">
            <a:extLst>
              <a:ext uri="{FF2B5EF4-FFF2-40B4-BE49-F238E27FC236}">
                <a16:creationId xmlns:a16="http://schemas.microsoft.com/office/drawing/2014/main" id="{78F8F18A-67F0-9F45-ACF0-956F08211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55" name="Rectangle 6">
            <a:extLst>
              <a:ext uri="{FF2B5EF4-FFF2-40B4-BE49-F238E27FC236}">
                <a16:creationId xmlns:a16="http://schemas.microsoft.com/office/drawing/2014/main" id="{3CFFFC26-1EF9-9348-B7E9-A949E0701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065BB6-066D-4D48-9CD1-0F7F58CF63D5}"/>
              </a:ext>
            </a:extLst>
          </p:cNvPr>
          <p:cNvSpPr txBox="1"/>
          <p:nvPr/>
        </p:nvSpPr>
        <p:spPr>
          <a:xfrm>
            <a:off x="3995738" y="4600576"/>
            <a:ext cx="45720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6"/>
                </a:solidFill>
                <a:latin typeface="+mn-lt"/>
                <a:cs typeface="+mn-cs"/>
              </a:rPr>
              <a:t>rate out = rate in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            F</a:t>
            </a:r>
            <a:r>
              <a:rPr lang="en-US" sz="2400" baseline="-25000" dirty="0">
                <a:latin typeface="+mn-lt"/>
                <a:cs typeface="+mn-cs"/>
              </a:rPr>
              <a:t>T,8 </a:t>
            </a:r>
            <a:r>
              <a:rPr lang="en-US" sz="2400" dirty="0">
                <a:latin typeface="+mn-lt"/>
                <a:cs typeface="+mn-cs"/>
              </a:rPr>
              <a:t>+ F</a:t>
            </a:r>
            <a:r>
              <a:rPr lang="en-US" sz="2400" baseline="-25000" dirty="0">
                <a:latin typeface="+mn-lt"/>
                <a:cs typeface="+mn-cs"/>
              </a:rPr>
              <a:t>T,3 </a:t>
            </a:r>
            <a:r>
              <a:rPr lang="en-US" sz="2400" dirty="0">
                <a:latin typeface="+mn-lt"/>
                <a:cs typeface="+mn-cs"/>
              </a:rPr>
              <a:t>= 100 </a:t>
            </a:r>
            <a:r>
              <a:rPr lang="en-US" sz="2400" dirty="0" err="1">
                <a:latin typeface="+mn-lt"/>
                <a:cs typeface="+mn-cs"/>
              </a:rPr>
              <a:t>mol</a:t>
            </a:r>
            <a:r>
              <a:rPr lang="en-US" sz="2400" dirty="0">
                <a:latin typeface="+mn-lt"/>
                <a:cs typeface="+mn-cs"/>
              </a:rPr>
              <a:t>/min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393D60-56ED-AA4B-BC86-D31F680B3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4806" y="5546725"/>
            <a:ext cx="6248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i="1" dirty="0">
                <a:solidFill>
                  <a:srgbClr val="C0504D"/>
                </a:solidFill>
              </a:rPr>
              <a:t>…but what are F</a:t>
            </a:r>
            <a:r>
              <a:rPr lang="en-US" altLang="en-US" i="1" baseline="-25000" dirty="0">
                <a:solidFill>
                  <a:srgbClr val="C0504D"/>
                </a:solidFill>
              </a:rPr>
              <a:t>8</a:t>
            </a:r>
            <a:r>
              <a:rPr lang="en-US" altLang="en-US" i="1" dirty="0">
                <a:solidFill>
                  <a:srgbClr val="C0504D"/>
                </a:solidFill>
              </a:rPr>
              <a:t> and F</a:t>
            </a:r>
            <a:r>
              <a:rPr lang="en-US" altLang="en-US" i="1" baseline="-25000" dirty="0">
                <a:solidFill>
                  <a:srgbClr val="C0504D"/>
                </a:solidFill>
              </a:rPr>
              <a:t>3</a:t>
            </a:r>
            <a:r>
              <a:rPr lang="en-US" altLang="en-US" i="1" dirty="0">
                <a:solidFill>
                  <a:srgbClr val="C0504D"/>
                </a:solidFill>
              </a:rPr>
              <a:t>?</a:t>
            </a:r>
          </a:p>
        </p:txBody>
      </p:sp>
      <p:pic>
        <p:nvPicPr>
          <p:cNvPr id="23558" name="Picture 12">
            <a:extLst>
              <a:ext uri="{FF2B5EF4-FFF2-40B4-BE49-F238E27FC236}">
                <a16:creationId xmlns:a16="http://schemas.microsoft.com/office/drawing/2014/main" id="{F76AB3D8-2DAD-6B48-8DC9-88055B027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738" y="1019175"/>
            <a:ext cx="9144000" cy="303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611C84F-E21E-49B1-9177-DD371505AB84}"/>
              </a:ext>
            </a:extLst>
          </p:cNvPr>
          <p:cNvSpPr/>
          <p:nvPr/>
        </p:nvSpPr>
        <p:spPr>
          <a:xfrm>
            <a:off x="3155951" y="1589089"/>
            <a:ext cx="6626225" cy="2478087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BA7D934-AF86-F049-973C-D16B3C825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9063" y="2170113"/>
            <a:ext cx="762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92D050"/>
                </a:solidFill>
              </a:rPr>
              <a:t>F</a:t>
            </a:r>
            <a:r>
              <a:rPr lang="en-US" altLang="en-US" sz="2400" baseline="-25000" dirty="0">
                <a:solidFill>
                  <a:srgbClr val="92D050"/>
                </a:solidFill>
              </a:rPr>
              <a:t>7</a:t>
            </a:r>
            <a:r>
              <a:rPr lang="en-US" altLang="en-US" sz="2400" dirty="0">
                <a:solidFill>
                  <a:srgbClr val="92D050"/>
                </a:solidFill>
              </a:rPr>
              <a:t>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4C7831C-A6CF-9E4F-A8A0-BF1451B30D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0" y="3771901"/>
            <a:ext cx="76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92D050"/>
                </a:solidFill>
              </a:rPr>
              <a:t>F</a:t>
            </a:r>
            <a:r>
              <a:rPr lang="en-US" altLang="en-US" sz="2400" baseline="-25000">
                <a:solidFill>
                  <a:srgbClr val="92D050"/>
                </a:solidFill>
              </a:rPr>
              <a:t>8</a:t>
            </a:r>
            <a:r>
              <a:rPr lang="en-US" altLang="en-US" sz="2400">
                <a:solidFill>
                  <a:srgbClr val="92D050"/>
                </a:solidFill>
              </a:rPr>
              <a:t>?</a:t>
            </a:r>
          </a:p>
        </p:txBody>
      </p:sp>
      <p:sp>
        <p:nvSpPr>
          <p:cNvPr id="3" name="TextBox 9">
            <a:extLst>
              <a:ext uri="{FF2B5EF4-FFF2-40B4-BE49-F238E27FC236}">
                <a16:creationId xmlns:a16="http://schemas.microsoft.com/office/drawing/2014/main" id="{44AB49FE-E313-EB84-7826-00E72A1B0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4800"/>
            <a:ext cx="10134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7030A0"/>
                </a:solidFill>
              </a:rPr>
              <a:t>Part 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 animBg="1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Group 43">
            <a:extLst>
              <a:ext uri="{FF2B5EF4-FFF2-40B4-BE49-F238E27FC236}">
                <a16:creationId xmlns:a16="http://schemas.microsoft.com/office/drawing/2014/main" id="{2B27BCA6-BFFC-4946-906D-23F2C8868065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-79375"/>
            <a:ext cx="8534400" cy="7002463"/>
            <a:chOff x="381000" y="-79136"/>
            <a:chExt cx="8534400" cy="7001448"/>
          </a:xfrm>
        </p:grpSpPr>
        <p:pic>
          <p:nvPicPr>
            <p:cNvPr id="25633" name="Picture 3">
              <a:extLst>
                <a:ext uri="{FF2B5EF4-FFF2-40B4-BE49-F238E27FC236}">
                  <a16:creationId xmlns:a16="http://schemas.microsoft.com/office/drawing/2014/main" id="{67DA3811-330F-4A4D-9FC0-B43D26200B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" y="-79136"/>
              <a:ext cx="8534400" cy="6937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34" name="TextBox 45">
              <a:extLst>
                <a:ext uri="{FF2B5EF4-FFF2-40B4-BE49-F238E27FC236}">
                  <a16:creationId xmlns:a16="http://schemas.microsoft.com/office/drawing/2014/main" id="{4F5375E7-D7A0-7742-A3EF-019D63DF20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00500" y="6614535"/>
              <a:ext cx="20574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mol% ACN</a:t>
              </a:r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E5E8C47-5374-4435-9EFC-C074B2E3F0FB}"/>
              </a:ext>
            </a:extLst>
          </p:cNvPr>
          <p:cNvCxnSpPr/>
          <p:nvPr/>
        </p:nvCxnSpPr>
        <p:spPr>
          <a:xfrm flipV="1">
            <a:off x="6553200" y="3848100"/>
            <a:ext cx="0" cy="247650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B9566D2-FA10-415F-8723-90795B29E1CB}"/>
              </a:ext>
            </a:extLst>
          </p:cNvPr>
          <p:cNvCxnSpPr/>
          <p:nvPr/>
        </p:nvCxnSpPr>
        <p:spPr>
          <a:xfrm>
            <a:off x="5486400" y="3848100"/>
            <a:ext cx="2819400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8F3A86C-9C5E-462C-8FB9-4F48DCE5C1AD}"/>
              </a:ext>
            </a:extLst>
          </p:cNvPr>
          <p:cNvCxnSpPr/>
          <p:nvPr/>
        </p:nvCxnSpPr>
        <p:spPr>
          <a:xfrm>
            <a:off x="4038600" y="2703513"/>
            <a:ext cx="2514600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5" name="TextBox 27">
            <a:extLst>
              <a:ext uri="{FF2B5EF4-FFF2-40B4-BE49-F238E27FC236}">
                <a16:creationId xmlns:a16="http://schemas.microsoft.com/office/drawing/2014/main" id="{0D18D208-5C36-724E-9D15-75756CC25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070100"/>
            <a:ext cx="1143000" cy="400050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Stream 8</a:t>
            </a:r>
          </a:p>
        </p:txBody>
      </p:sp>
      <p:sp>
        <p:nvSpPr>
          <p:cNvPr id="25606" name="TextBox 28">
            <a:extLst>
              <a:ext uri="{FF2B5EF4-FFF2-40B4-BE49-F238E27FC236}">
                <a16:creationId xmlns:a16="http://schemas.microsoft.com/office/drawing/2014/main" id="{17D6D010-93F6-2B42-B13F-F1F5C6A34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1700" y="2070100"/>
            <a:ext cx="1143000" cy="400050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Stream 6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FD31C4F-7BE9-4846-8150-6CDEC878CB3C}"/>
              </a:ext>
            </a:extLst>
          </p:cNvPr>
          <p:cNvSpPr/>
          <p:nvPr/>
        </p:nvSpPr>
        <p:spPr>
          <a:xfrm>
            <a:off x="8610600" y="762000"/>
            <a:ext cx="1143000" cy="685800"/>
          </a:xfrm>
          <a:prstGeom prst="rect">
            <a:avLst/>
          </a:prstGeom>
          <a:solidFill>
            <a:srgbClr val="E60000"/>
          </a:solidFill>
          <a:ln>
            <a:solidFill>
              <a:srgbClr val="E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chemeClr val="bg1"/>
                </a:solidFill>
              </a:rPr>
              <a:t>Vapor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8ACE9A2-97D6-4002-A9DF-0A8541ED69E1}"/>
              </a:ext>
            </a:extLst>
          </p:cNvPr>
          <p:cNvSpPr/>
          <p:nvPr/>
        </p:nvSpPr>
        <p:spPr>
          <a:xfrm>
            <a:off x="3048000" y="5105400"/>
            <a:ext cx="1143000" cy="6858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chemeClr val="bg1"/>
                </a:solidFill>
              </a:rPr>
              <a:t>Liquid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0651F2B-F5E7-4DCD-9B51-FAABC8D92ADF}"/>
              </a:ext>
            </a:extLst>
          </p:cNvPr>
          <p:cNvSpPr/>
          <p:nvPr/>
        </p:nvSpPr>
        <p:spPr>
          <a:xfrm>
            <a:off x="7633251" y="4019429"/>
            <a:ext cx="994813" cy="61931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spc="-100" dirty="0">
                <a:solidFill>
                  <a:schemeClr val="bg1"/>
                </a:solidFill>
              </a:rPr>
              <a:t>Vapor + Liquid</a:t>
            </a:r>
          </a:p>
        </p:txBody>
      </p:sp>
      <p:sp>
        <p:nvSpPr>
          <p:cNvPr id="25610" name="TextBox 25">
            <a:extLst>
              <a:ext uri="{FF2B5EF4-FFF2-40B4-BE49-F238E27FC236}">
                <a16:creationId xmlns:a16="http://schemas.microsoft.com/office/drawing/2014/main" id="{66D28489-8436-6E43-89BA-0B1D9485D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3838" y="3733800"/>
            <a:ext cx="1143000" cy="400050"/>
          </a:xfrm>
          <a:prstGeom prst="rect">
            <a:avLst/>
          </a:prstGeom>
          <a:solidFill>
            <a:schemeClr val="bg1"/>
          </a:solidFill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Stream 4</a:t>
            </a:r>
          </a:p>
        </p:txBody>
      </p:sp>
      <p:sp>
        <p:nvSpPr>
          <p:cNvPr id="25611" name="TextBox 26">
            <a:extLst>
              <a:ext uri="{FF2B5EF4-FFF2-40B4-BE49-F238E27FC236}">
                <a16:creationId xmlns:a16="http://schemas.microsoft.com/office/drawing/2014/main" id="{B7C2E786-983D-0D48-8C98-79D7A9447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4231" y="3517192"/>
            <a:ext cx="1143000" cy="400050"/>
          </a:xfrm>
          <a:prstGeom prst="rect">
            <a:avLst/>
          </a:prstGeom>
          <a:solidFill>
            <a:schemeClr val="bg1"/>
          </a:solidFill>
          <a:ln w="19050">
            <a:solidFill>
              <a:srgbClr val="D93B7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E60000"/>
                </a:solidFill>
              </a:rPr>
              <a:t>Stream 3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3A5E75E-23E2-4B17-9449-E6A480D624FE}"/>
              </a:ext>
            </a:extLst>
          </p:cNvPr>
          <p:cNvSpPr/>
          <p:nvPr/>
        </p:nvSpPr>
        <p:spPr>
          <a:xfrm>
            <a:off x="8272464" y="3821114"/>
            <a:ext cx="92075" cy="84137"/>
          </a:xfrm>
          <a:prstGeom prst="ellipse">
            <a:avLst/>
          </a:prstGeom>
          <a:solidFill>
            <a:srgbClr val="D93B7F"/>
          </a:solidFill>
          <a:ln>
            <a:solidFill>
              <a:srgbClr val="D93B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969F462-0169-48F3-A78C-E9862AB62124}"/>
              </a:ext>
            </a:extLst>
          </p:cNvPr>
          <p:cNvCxnSpPr/>
          <p:nvPr/>
        </p:nvCxnSpPr>
        <p:spPr>
          <a:xfrm flipV="1">
            <a:off x="6553200" y="2667000"/>
            <a:ext cx="0" cy="3657600"/>
          </a:xfrm>
          <a:prstGeom prst="line">
            <a:avLst/>
          </a:prstGeom>
          <a:ln w="57150">
            <a:solidFill>
              <a:srgbClr val="92D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09A3F3A-1269-460D-A533-88D920F7E0B7}"/>
              </a:ext>
            </a:extLst>
          </p:cNvPr>
          <p:cNvCxnSpPr/>
          <p:nvPr/>
        </p:nvCxnSpPr>
        <p:spPr>
          <a:xfrm flipV="1">
            <a:off x="5538788" y="2667001"/>
            <a:ext cx="0" cy="1204913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id="{D84BEF82-A4DA-4582-B6C8-742C8D5B7760}"/>
              </a:ext>
            </a:extLst>
          </p:cNvPr>
          <p:cNvSpPr/>
          <p:nvPr/>
        </p:nvSpPr>
        <p:spPr>
          <a:xfrm>
            <a:off x="5486401" y="3810000"/>
            <a:ext cx="93663" cy="8413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C8021FC4-6F8F-42F5-BB00-7A5B3D437E93}"/>
              </a:ext>
            </a:extLst>
          </p:cNvPr>
          <p:cNvSpPr/>
          <p:nvPr/>
        </p:nvSpPr>
        <p:spPr>
          <a:xfrm>
            <a:off x="3995739" y="2660651"/>
            <a:ext cx="92075" cy="92075"/>
          </a:xfrm>
          <a:prstGeom prst="ellipse">
            <a:avLst/>
          </a:prstGeom>
          <a:solidFill>
            <a:schemeClr val="tx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CFB84CE-A511-447B-94C2-D633BD9A350B}"/>
              </a:ext>
            </a:extLst>
          </p:cNvPr>
          <p:cNvCxnSpPr/>
          <p:nvPr/>
        </p:nvCxnSpPr>
        <p:spPr>
          <a:xfrm>
            <a:off x="6553200" y="2703513"/>
            <a:ext cx="0" cy="1154112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>
            <a:extLst>
              <a:ext uri="{FF2B5EF4-FFF2-40B4-BE49-F238E27FC236}">
                <a16:creationId xmlns:a16="http://schemas.microsoft.com/office/drawing/2014/main" id="{02ED575F-92D6-467A-BC33-A1B2AC3E0A01}"/>
              </a:ext>
            </a:extLst>
          </p:cNvPr>
          <p:cNvSpPr/>
          <p:nvPr/>
        </p:nvSpPr>
        <p:spPr>
          <a:xfrm>
            <a:off x="6523038" y="2660651"/>
            <a:ext cx="93662" cy="92075"/>
          </a:xfrm>
          <a:prstGeom prst="ellipse">
            <a:avLst/>
          </a:prstGeom>
          <a:solidFill>
            <a:schemeClr val="tx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71DB92E-9F90-44CA-9DF4-ED2C94909DE5}"/>
              </a:ext>
            </a:extLst>
          </p:cNvPr>
          <p:cNvSpPr txBox="1"/>
          <p:nvPr/>
        </p:nvSpPr>
        <p:spPr>
          <a:xfrm>
            <a:off x="5256213" y="5715000"/>
            <a:ext cx="1143000" cy="40005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Stream 1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6E8AA8F-9482-41D2-A5B7-354DAE21DD7E}"/>
              </a:ext>
            </a:extLst>
          </p:cNvPr>
          <p:cNvSpPr/>
          <p:nvPr/>
        </p:nvSpPr>
        <p:spPr>
          <a:xfrm>
            <a:off x="6507164" y="6240464"/>
            <a:ext cx="92075" cy="84137"/>
          </a:xfrm>
          <a:prstGeom prst="ellipse">
            <a:avLst/>
          </a:prstGeom>
          <a:solidFill>
            <a:schemeClr val="tx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FBCCFD0A-1220-42B0-8CA4-F41B44190F66}"/>
              </a:ext>
            </a:extLst>
          </p:cNvPr>
          <p:cNvSpPr/>
          <p:nvPr/>
        </p:nvSpPr>
        <p:spPr>
          <a:xfrm>
            <a:off x="5483225" y="2665414"/>
            <a:ext cx="90488" cy="90487"/>
          </a:xfrm>
          <a:prstGeom prst="ellipse">
            <a:avLst/>
          </a:prstGeom>
          <a:solidFill>
            <a:schemeClr val="tx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C32C3C4A-87DF-4444-860D-A23BBBE6EC5B}"/>
              </a:ext>
            </a:extLst>
          </p:cNvPr>
          <p:cNvSpPr/>
          <p:nvPr/>
        </p:nvSpPr>
        <p:spPr>
          <a:xfrm>
            <a:off x="6524626" y="3797301"/>
            <a:ext cx="92075" cy="92075"/>
          </a:xfrm>
          <a:prstGeom prst="ellipse">
            <a:avLst/>
          </a:prstGeom>
          <a:solidFill>
            <a:schemeClr val="tx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627" name="TextBox 56">
            <a:extLst>
              <a:ext uri="{FF2B5EF4-FFF2-40B4-BE49-F238E27FC236}">
                <a16:creationId xmlns:a16="http://schemas.microsoft.com/office/drawing/2014/main" id="{6DF26E1B-3143-684A-B57B-A1F5BAFCE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61938"/>
            <a:ext cx="76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accent2"/>
                </a:solidFill>
              </a:rPr>
              <a:t>(E)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D5CE85-D9B9-0EFA-1151-0C3AF1D05428}"/>
              </a:ext>
            </a:extLst>
          </p:cNvPr>
          <p:cNvSpPr/>
          <p:nvPr/>
        </p:nvSpPr>
        <p:spPr>
          <a:xfrm>
            <a:off x="1371600" y="-143696"/>
            <a:ext cx="9448800" cy="7780343"/>
          </a:xfrm>
          <a:prstGeom prst="rect">
            <a:avLst/>
          </a:prstGeom>
          <a:solidFill>
            <a:srgbClr val="D9D9D9">
              <a:alpha val="5921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F806279-B708-B0BC-4731-CAB81CD96CB8}"/>
              </a:ext>
            </a:extLst>
          </p:cNvPr>
          <p:cNvCxnSpPr>
            <a:cxnSpLocks/>
          </p:cNvCxnSpPr>
          <p:nvPr/>
        </p:nvCxnSpPr>
        <p:spPr>
          <a:xfrm>
            <a:off x="4043169" y="1458988"/>
            <a:ext cx="4284662" cy="3654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Isosceles Triangle 4">
            <a:extLst>
              <a:ext uri="{FF2B5EF4-FFF2-40B4-BE49-F238E27FC236}">
                <a16:creationId xmlns:a16="http://schemas.microsoft.com/office/drawing/2014/main" id="{D2D7FBA1-06BF-1957-B7A0-8BBC19BBF1CF}"/>
              </a:ext>
            </a:extLst>
          </p:cNvPr>
          <p:cNvSpPr/>
          <p:nvPr/>
        </p:nvSpPr>
        <p:spPr>
          <a:xfrm>
            <a:off x="6323807" y="1487153"/>
            <a:ext cx="458787" cy="436130"/>
          </a:xfrm>
          <a:prstGeom prst="triangl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7">
                <a:extLst>
                  <a:ext uri="{FF2B5EF4-FFF2-40B4-BE49-F238E27FC236}">
                    <a16:creationId xmlns:a16="http://schemas.microsoft.com/office/drawing/2014/main" id="{8C872AB2-A76D-BF4F-D9C1-35DAACD1C5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77315" y="960324"/>
                <a:ext cx="1420997" cy="349326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79646"/>
                </a:solidFill>
              </a:ln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b="1" i="1">
                            <a:solidFill>
                              <a:srgbClr val="F7964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1600" b="1">
                            <a:solidFill>
                              <a:srgbClr val="F79646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en-US" altLang="en-US" sz="1600" b="1" i="1">
                            <a:solidFill>
                              <a:srgbClr val="F79646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altLang="en-US" sz="1600" b="1" i="1">
                            <a:solidFill>
                              <a:srgbClr val="F79646"/>
                            </a:solidFill>
                            <a:latin typeface="Cambria Math" panose="02040503050406030204" pitchFamily="18" charset="0"/>
                          </a:rPr>
                          <m:t>,   </m:t>
                        </m:r>
                        <m:r>
                          <a:rPr lang="en-US" altLang="en-US" sz="1600" b="1">
                            <a:solidFill>
                              <a:srgbClr val="F79646"/>
                            </a:solidFill>
                            <a:latin typeface="Cambria Math" panose="02040503050406030204" pitchFamily="18" charset="0"/>
                          </a:rPr>
                          <m:t>𝐀𝐂𝐍</m:t>
                        </m:r>
                      </m:sub>
                    </m:sSub>
                    <m:r>
                      <a:rPr lang="en-US" altLang="en-US" sz="1600" b="1" i="1">
                        <a:solidFill>
                          <a:srgbClr val="F79646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en-US" sz="1600" b="1" dirty="0">
                    <a:solidFill>
                      <a:srgbClr val="F79646"/>
                    </a:solidFill>
                  </a:rPr>
                  <a:t> 0.15</a:t>
                </a:r>
              </a:p>
            </p:txBody>
          </p:sp>
        </mc:Choice>
        <mc:Fallback xmlns="">
          <p:sp>
            <p:nvSpPr>
              <p:cNvPr id="9" name="TextBox 7">
                <a:extLst>
                  <a:ext uri="{FF2B5EF4-FFF2-40B4-BE49-F238E27FC236}">
                    <a16:creationId xmlns:a16="http://schemas.microsoft.com/office/drawing/2014/main" id="{8C872AB2-A76D-BF4F-D9C1-35DAACD1C5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77315" y="960324"/>
                <a:ext cx="1420997" cy="349326"/>
              </a:xfrm>
              <a:prstGeom prst="rect">
                <a:avLst/>
              </a:prstGeom>
              <a:blipFill>
                <a:blip r:embed="rId4"/>
                <a:stretch>
                  <a:fillRect b="-12903"/>
                </a:stretch>
              </a:blipFill>
              <a:ln w="28575">
                <a:solidFill>
                  <a:srgbClr val="F79646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27">
                <a:extLst>
                  <a:ext uri="{FF2B5EF4-FFF2-40B4-BE49-F238E27FC236}">
                    <a16:creationId xmlns:a16="http://schemas.microsoft.com/office/drawing/2014/main" id="{EB11FCD4-4B1A-208F-A5B1-B0D7081808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46656" y="1544246"/>
                <a:ext cx="1596231" cy="349326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79646"/>
                </a:solidFill>
              </a:ln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b="1" i="1">
                            <a:solidFill>
                              <a:srgbClr val="F7964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1600" b="1" i="1">
                            <a:solidFill>
                              <a:srgbClr val="F79646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altLang="en-US" sz="1600" b="1" i="1">
                            <a:solidFill>
                              <a:srgbClr val="F79646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altLang="en-US" sz="1600" b="1" i="1">
                            <a:solidFill>
                              <a:srgbClr val="F79646"/>
                            </a:solidFill>
                            <a:latin typeface="Cambria Math" panose="02040503050406030204" pitchFamily="18" charset="0"/>
                          </a:rPr>
                          <m:t>,   </m:t>
                        </m:r>
                        <m:r>
                          <a:rPr lang="en-US" altLang="en-US" sz="1600" b="1">
                            <a:solidFill>
                              <a:srgbClr val="F79646"/>
                            </a:solidFill>
                            <a:latin typeface="Cambria Math" panose="02040503050406030204" pitchFamily="18" charset="0"/>
                          </a:rPr>
                          <m:t>𝐀𝐂𝐍</m:t>
                        </m:r>
                      </m:sub>
                    </m:sSub>
                    <m:r>
                      <a:rPr lang="en-US" altLang="en-US" sz="1600" b="1" i="1">
                        <a:solidFill>
                          <a:srgbClr val="F79646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en-US" sz="1600" b="1" dirty="0">
                    <a:solidFill>
                      <a:srgbClr val="F79646"/>
                    </a:solidFill>
                  </a:rPr>
                  <a:t> 0.74</a:t>
                </a:r>
              </a:p>
            </p:txBody>
          </p:sp>
        </mc:Choice>
        <mc:Fallback xmlns="">
          <p:sp>
            <p:nvSpPr>
              <p:cNvPr id="10" name="TextBox 27">
                <a:extLst>
                  <a:ext uri="{FF2B5EF4-FFF2-40B4-BE49-F238E27FC236}">
                    <a16:creationId xmlns:a16="http://schemas.microsoft.com/office/drawing/2014/main" id="{EB11FCD4-4B1A-208F-A5B1-B0D7081808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546656" y="1544246"/>
                <a:ext cx="1596231" cy="349326"/>
              </a:xfrm>
              <a:prstGeom prst="rect">
                <a:avLst/>
              </a:prstGeom>
              <a:blipFill>
                <a:blip r:embed="rId5"/>
                <a:stretch>
                  <a:fillRect b="-12903"/>
                </a:stretch>
              </a:blipFill>
              <a:ln w="28575">
                <a:solidFill>
                  <a:srgbClr val="F79646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0E74223-7BF7-2301-40ED-745D755D615B}"/>
              </a:ext>
            </a:extLst>
          </p:cNvPr>
          <p:cNvCxnSpPr>
            <a:cxnSpLocks/>
          </p:cNvCxnSpPr>
          <p:nvPr/>
        </p:nvCxnSpPr>
        <p:spPr>
          <a:xfrm flipH="1">
            <a:off x="4027489" y="1458988"/>
            <a:ext cx="15681" cy="5137074"/>
          </a:xfrm>
          <a:prstGeom prst="line">
            <a:avLst/>
          </a:prstGeom>
          <a:ln w="28575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A7510D6-E123-1FA6-DE4B-0B39F3350940}"/>
              </a:ext>
            </a:extLst>
          </p:cNvPr>
          <p:cNvCxnSpPr>
            <a:cxnSpLocks/>
          </p:cNvCxnSpPr>
          <p:nvPr/>
        </p:nvCxnSpPr>
        <p:spPr>
          <a:xfrm flipH="1">
            <a:off x="8294819" y="1544246"/>
            <a:ext cx="15681" cy="5137074"/>
          </a:xfrm>
          <a:prstGeom prst="line">
            <a:avLst/>
          </a:prstGeom>
          <a:ln w="28575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80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513EC618-0A7B-8843-B672-B0792338B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7651" name="Rectangle 4">
            <a:extLst>
              <a:ext uri="{FF2B5EF4-FFF2-40B4-BE49-F238E27FC236}">
                <a16:creationId xmlns:a16="http://schemas.microsoft.com/office/drawing/2014/main" id="{C2737E73-DC36-D449-B78F-CBB26FA9D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7652" name="Rectangle 6">
            <a:extLst>
              <a:ext uri="{FF2B5EF4-FFF2-40B4-BE49-F238E27FC236}">
                <a16:creationId xmlns:a16="http://schemas.microsoft.com/office/drawing/2014/main" id="{169CD2BA-D9BA-6B48-9A5A-1289EFFB9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EF0A03AB-6310-4E67-B494-52EC7EDB4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5164363" cy="69215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i="1" dirty="0">
                <a:solidFill>
                  <a:srgbClr val="7030A0"/>
                </a:solidFill>
              </a:rPr>
              <a:t>F</a:t>
            </a:r>
            <a:r>
              <a:rPr lang="en-US" i="1" baseline="-25000" dirty="0">
                <a:solidFill>
                  <a:srgbClr val="7030A0"/>
                </a:solidFill>
              </a:rPr>
              <a:t>8</a:t>
            </a:r>
            <a:r>
              <a:rPr lang="en-US" i="1" dirty="0">
                <a:solidFill>
                  <a:srgbClr val="7030A0"/>
                </a:solidFill>
              </a:rPr>
              <a:t>? Use the Lever Rule!</a:t>
            </a:r>
          </a:p>
        </p:txBody>
      </p:sp>
      <p:grpSp>
        <p:nvGrpSpPr>
          <p:cNvPr id="18443" name="Group 58">
            <a:extLst>
              <a:ext uri="{FF2B5EF4-FFF2-40B4-BE49-F238E27FC236}">
                <a16:creationId xmlns:a16="http://schemas.microsoft.com/office/drawing/2014/main" id="{969AFF8F-A148-2143-A922-CD79BDC3900F}"/>
              </a:ext>
            </a:extLst>
          </p:cNvPr>
          <p:cNvGrpSpPr>
            <a:grpSpLocks/>
          </p:cNvGrpSpPr>
          <p:nvPr/>
        </p:nvGrpSpPr>
        <p:grpSpPr bwMode="auto">
          <a:xfrm>
            <a:off x="1404938" y="1174750"/>
            <a:ext cx="3852862" cy="1949450"/>
            <a:chOff x="3804473" y="1225322"/>
            <a:chExt cx="3851666" cy="194909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5012691-9FDC-412F-B974-ACE6403312A2}"/>
                </a:ext>
              </a:extLst>
            </p:cNvPr>
            <p:cNvCxnSpPr/>
            <p:nvPr/>
          </p:nvCxnSpPr>
          <p:spPr>
            <a:xfrm>
              <a:off x="4718589" y="1858618"/>
              <a:ext cx="2515406" cy="0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664" name="TextBox 13">
              <a:extLst>
                <a:ext uri="{FF2B5EF4-FFF2-40B4-BE49-F238E27FC236}">
                  <a16:creationId xmlns:a16="http://schemas.microsoft.com/office/drawing/2014/main" id="{A42B7AE9-ABB7-FE45-881F-A1CA8D0DEA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4473" y="1225322"/>
              <a:ext cx="1143000" cy="4001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chemeClr val="tx2"/>
                  </a:solidFill>
                </a:rPr>
                <a:t>Stream 8</a:t>
              </a:r>
            </a:p>
          </p:txBody>
        </p:sp>
        <p:sp>
          <p:nvSpPr>
            <p:cNvPr id="27665" name="TextBox 16">
              <a:extLst>
                <a:ext uri="{FF2B5EF4-FFF2-40B4-BE49-F238E27FC236}">
                  <a16:creationId xmlns:a16="http://schemas.microsoft.com/office/drawing/2014/main" id="{8E4F943A-C3B1-C545-915F-6AD2BFDC7F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139" y="1266475"/>
              <a:ext cx="1143000" cy="4001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E6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E60000"/>
                  </a:solidFill>
                </a:rPr>
                <a:t>Stream 3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41304F31-5D6B-452A-8377-2A9060BD6838}"/>
                </a:ext>
              </a:extLst>
            </p:cNvPr>
            <p:cNvCxnSpPr/>
            <p:nvPr/>
          </p:nvCxnSpPr>
          <p:spPr>
            <a:xfrm flipV="1">
              <a:off x="6218310" y="1822112"/>
              <a:ext cx="0" cy="1204690"/>
            </a:xfrm>
            <a:prstGeom prst="straightConnector1">
              <a:avLst/>
            </a:prstGeom>
            <a:ln w="5715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E65EF34-3191-4293-B0A2-C8369105DCA0}"/>
                </a:ext>
              </a:extLst>
            </p:cNvPr>
            <p:cNvSpPr/>
            <p:nvPr/>
          </p:nvSpPr>
          <p:spPr>
            <a:xfrm>
              <a:off x="4675739" y="1815763"/>
              <a:ext cx="92046" cy="92058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A2B1C1D-178C-4CB5-A3FC-6D98E2BD12B9}"/>
                </a:ext>
              </a:extLst>
            </p:cNvPr>
            <p:cNvSpPr/>
            <p:nvPr/>
          </p:nvSpPr>
          <p:spPr>
            <a:xfrm>
              <a:off x="7203842" y="1815763"/>
              <a:ext cx="93633" cy="92058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D3830379-C50C-4483-90CD-D9FDE9B0112F}"/>
                </a:ext>
              </a:extLst>
            </p:cNvPr>
            <p:cNvSpPr/>
            <p:nvPr/>
          </p:nvSpPr>
          <p:spPr>
            <a:xfrm>
              <a:off x="6162766" y="1820525"/>
              <a:ext cx="90459" cy="9047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316D7D5-7611-482F-A387-DB0EF34B75CB}"/>
                </a:ext>
              </a:extLst>
            </p:cNvPr>
            <p:cNvCxnSpPr/>
            <p:nvPr/>
          </p:nvCxnSpPr>
          <p:spPr>
            <a:xfrm>
              <a:off x="4718589" y="1745926"/>
              <a:ext cx="0" cy="22855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AB8BED0-63B4-4446-8EE7-C79497F19BF5}"/>
                </a:ext>
              </a:extLst>
            </p:cNvPr>
            <p:cNvCxnSpPr/>
            <p:nvPr/>
          </p:nvCxnSpPr>
          <p:spPr>
            <a:xfrm>
              <a:off x="6207202" y="1768147"/>
              <a:ext cx="0" cy="22855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5564589-B271-4C5D-BEA5-971A7F45C59C}"/>
                </a:ext>
              </a:extLst>
            </p:cNvPr>
            <p:cNvCxnSpPr/>
            <p:nvPr/>
          </p:nvCxnSpPr>
          <p:spPr>
            <a:xfrm>
              <a:off x="7249865" y="1745926"/>
              <a:ext cx="0" cy="22855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673" name="TextBox 7">
              <a:extLst>
                <a:ext uri="{FF2B5EF4-FFF2-40B4-BE49-F238E27FC236}">
                  <a16:creationId xmlns:a16="http://schemas.microsoft.com/office/drawing/2014/main" id="{7B8733FE-6240-DC4F-98E0-17EA86DF9F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28373" y="1902277"/>
              <a:ext cx="520680" cy="2769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dirty="0"/>
                <a:t>0.15</a:t>
              </a:r>
            </a:p>
          </p:txBody>
        </p:sp>
        <p:sp>
          <p:nvSpPr>
            <p:cNvPr id="27674" name="TextBox 26">
              <a:extLst>
                <a:ext uri="{FF2B5EF4-FFF2-40B4-BE49-F238E27FC236}">
                  <a16:creationId xmlns:a16="http://schemas.microsoft.com/office/drawing/2014/main" id="{8D10E76D-1EB5-A147-9E29-E557CC94F0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09557" y="1507303"/>
              <a:ext cx="605162" cy="2769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dirty="0"/>
                <a:t>0.50</a:t>
              </a:r>
            </a:p>
          </p:txBody>
        </p:sp>
        <p:sp>
          <p:nvSpPr>
            <p:cNvPr id="27675" name="TextBox 27">
              <a:extLst>
                <a:ext uri="{FF2B5EF4-FFF2-40B4-BE49-F238E27FC236}">
                  <a16:creationId xmlns:a16="http://schemas.microsoft.com/office/drawing/2014/main" id="{858A8295-D865-E84D-BAD5-DFD0378431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42972" y="1921845"/>
              <a:ext cx="488159" cy="2769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dirty="0"/>
                <a:t>0.74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777E635-A13F-4ADD-BA66-86AD2E6580BF}"/>
                </a:ext>
              </a:extLst>
            </p:cNvPr>
            <p:cNvSpPr/>
            <p:nvPr/>
          </p:nvSpPr>
          <p:spPr>
            <a:xfrm>
              <a:off x="6178636" y="3002994"/>
              <a:ext cx="92046" cy="8412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677" name="TextBox 56">
              <a:extLst>
                <a:ext uri="{FF2B5EF4-FFF2-40B4-BE49-F238E27FC236}">
                  <a16:creationId xmlns:a16="http://schemas.microsoft.com/office/drawing/2014/main" id="{321E5DCB-DD7C-924D-BEE9-9F2336CFFD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90557" y="2774302"/>
              <a:ext cx="1143000" cy="40011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7030A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rgbClr val="7030A0"/>
                  </a:solidFill>
                </a:rPr>
                <a:t>Stream 1</a:t>
              </a:r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89C74BF2-88D8-44E5-BA78-29718B8AD46F}"/>
              </a:ext>
            </a:extLst>
          </p:cNvPr>
          <p:cNvSpPr/>
          <p:nvPr/>
        </p:nvSpPr>
        <p:spPr>
          <a:xfrm>
            <a:off x="2933885" y="1683131"/>
            <a:ext cx="1633537" cy="5715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3340E7B-6244-4ED4-9350-809B7B4E6A1F}"/>
              </a:ext>
            </a:extLst>
          </p:cNvPr>
          <p:cNvSpPr txBox="1"/>
          <p:nvPr/>
        </p:nvSpPr>
        <p:spPr>
          <a:xfrm>
            <a:off x="-717550" y="2200104"/>
            <a:ext cx="457200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6"/>
                </a:solidFill>
                <a:latin typeface="+mn-lt"/>
                <a:cs typeface="+mn-cs"/>
              </a:rPr>
              <a:t>rate out = rate in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+mn-lt"/>
              <a:cs typeface="+mn-cs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444C6BB-FD2D-A645-9CE7-954AAEB87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4338" y="4719639"/>
            <a:ext cx="1143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Solve! 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F51C54FA-B2A0-4A50-A569-785C6F04ACB3}"/>
              </a:ext>
            </a:extLst>
          </p:cNvPr>
          <p:cNvCxnSpPr>
            <a:cxnSpLocks/>
          </p:cNvCxnSpPr>
          <p:nvPr/>
        </p:nvCxnSpPr>
        <p:spPr>
          <a:xfrm>
            <a:off x="6462714" y="5233988"/>
            <a:ext cx="130968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4088190F-08EC-49F9-A273-8EA3B2290A61}"/>
              </a:ext>
            </a:extLst>
          </p:cNvPr>
          <p:cNvSpPr/>
          <p:nvPr/>
        </p:nvSpPr>
        <p:spPr>
          <a:xfrm flipH="1">
            <a:off x="8048625" y="5157788"/>
            <a:ext cx="2362200" cy="609600"/>
          </a:xfrm>
          <a:prstGeom prst="rect">
            <a:avLst/>
          </a:prstGeom>
          <a:noFill/>
          <a:ln w="38100">
            <a:solidFill>
              <a:srgbClr val="E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515DB46-25E8-4CA7-A858-805916A5EAB3}"/>
              </a:ext>
            </a:extLst>
          </p:cNvPr>
          <p:cNvSpPr/>
          <p:nvPr/>
        </p:nvSpPr>
        <p:spPr>
          <a:xfrm flipH="1">
            <a:off x="8048625" y="4387850"/>
            <a:ext cx="2362200" cy="609600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03065B2-0FCF-4718-B304-4CD30FAF5B89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993839" y="4473789"/>
            <a:ext cx="2569266" cy="461665"/>
          </a:xfrm>
          <a:prstGeom prst="rect">
            <a:avLst/>
          </a:prstGeom>
          <a:blipFill>
            <a:blip r:embed="rId3"/>
            <a:stretch>
              <a:fillRect l="-474" t="-10526" b="-28947"/>
            </a:stretch>
          </a:blipFill>
          <a:ln w="38100">
            <a:noFill/>
          </a:ln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37B7AAC-D497-49EC-823C-A19ABA26457C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027405" y="5252609"/>
            <a:ext cx="2514599" cy="461665"/>
          </a:xfrm>
          <a:prstGeom prst="rect">
            <a:avLst/>
          </a:prstGeom>
          <a:blipFill>
            <a:blip r:embed="rId4"/>
            <a:stretch>
              <a:fillRect l="-728" t="-10667" r="-1214" b="-30667"/>
            </a:stretch>
          </a:blipFill>
          <a:ln w="38100">
            <a:noFill/>
          </a:ln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C599F436-E537-ABB3-EF8C-027D1D454505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057400" y="3295265"/>
                <a:ext cx="4746467" cy="13529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2400" dirty="0"/>
                  <a:t>Lever Rule: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sSub>
                        <m:sSubPr>
                          <m:ctrlP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sSub>
                        <m:sSubPr>
                          <m:ctrlP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rgbClr val="E70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(0.5−0.15)=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(0.74−0.5)</m:t>
                      </m:r>
                    </m:oMath>
                  </m:oMathPara>
                </a14:m>
                <a:endParaRPr lang="en-US" sz="2400" dirty="0"/>
              </a:p>
              <a:p>
                <a:pPr marL="0" indent="0" algn="ctr">
                  <a:buNone/>
                </a:pPr>
                <a:endParaRPr lang="en-US" sz="2400" dirty="0"/>
              </a:p>
              <a:p>
                <a:pPr marL="0" indent="0" algn="ctr"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C599F436-E537-ABB3-EF8C-027D1D4545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7400" y="3295265"/>
                <a:ext cx="4746467" cy="1352935"/>
              </a:xfrm>
              <a:prstGeom prst="rect">
                <a:avLst/>
              </a:prstGeom>
              <a:blipFill>
                <a:blip r:embed="rId5"/>
                <a:stretch>
                  <a:fillRect t="-360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4">
                <a:extLst>
                  <a:ext uri="{FF2B5EF4-FFF2-40B4-BE49-F238E27FC236}">
                    <a16:creationId xmlns:a16="http://schemas.microsoft.com/office/drawing/2014/main" id="{51A8744C-EB95-47CB-A82E-2DA7E9BF8941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032820" y="4632882"/>
                <a:ext cx="3657599" cy="13529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2400" dirty="0"/>
                  <a:t>Overall Mass Balance: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1F487D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E7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=100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𝑚𝑖𝑛</m:t>
                      </m:r>
                    </m:oMath>
                  </m:oMathPara>
                </a14:m>
                <a:endParaRPr lang="en-US" sz="2400" dirty="0"/>
              </a:p>
              <a:p>
                <a:pPr marL="0" indent="0" algn="ctr"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6" name="Content Placeholder 4">
                <a:extLst>
                  <a:ext uri="{FF2B5EF4-FFF2-40B4-BE49-F238E27FC236}">
                    <a16:creationId xmlns:a16="http://schemas.microsoft.com/office/drawing/2014/main" id="{51A8744C-EB95-47CB-A82E-2DA7E9BF89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32820" y="4632882"/>
                <a:ext cx="3657599" cy="1352935"/>
              </a:xfrm>
              <a:prstGeom prst="rect">
                <a:avLst/>
              </a:prstGeom>
              <a:blipFill>
                <a:blip r:embed="rId6"/>
                <a:stretch>
                  <a:fillRect t="-360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2">
            <a:extLst>
              <a:ext uri="{FF2B5EF4-FFF2-40B4-BE49-F238E27FC236}">
                <a16:creationId xmlns:a16="http://schemas.microsoft.com/office/drawing/2014/main" id="{809F135A-EE24-ABFA-982A-E6814050A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097" y="1524000"/>
            <a:ext cx="5902732" cy="1960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D625402-FDAA-C413-FD66-3017F1488CEE}"/>
              </a:ext>
            </a:extLst>
          </p:cNvPr>
          <p:cNvSpPr/>
          <p:nvPr/>
        </p:nvSpPr>
        <p:spPr>
          <a:xfrm>
            <a:off x="6669069" y="1924050"/>
            <a:ext cx="4538525" cy="156035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13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25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7" grpId="0"/>
      <p:bldP spid="69" grpId="0" animBg="1"/>
      <p:bldP spid="7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2897</TotalTime>
  <Words>472</Words>
  <Application>Microsoft Office PowerPoint</Application>
  <PresentationFormat>Widescreen</PresentationFormat>
  <Paragraphs>144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 Math</vt:lpstr>
      <vt:lpstr>Times New Roman</vt:lpstr>
      <vt:lpstr>Office Theme</vt:lpstr>
      <vt:lpstr>Exercise 4.15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F8? Use the Lever Rule!</vt:lpstr>
      <vt:lpstr>F7? Use the Lever Rule!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4.15</dc:title>
  <dc:creator>Jenny Bushnell</dc:creator>
  <cp:lastModifiedBy>Donovan Cho</cp:lastModifiedBy>
  <cp:revision>173</cp:revision>
  <dcterms:created xsi:type="dcterms:W3CDTF">2016-10-08T22:27:04Z</dcterms:created>
  <dcterms:modified xsi:type="dcterms:W3CDTF">2024-10-16T16:15:21Z</dcterms:modified>
</cp:coreProperties>
</file>