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69" r:id="rId4"/>
    <p:sldId id="276" r:id="rId5"/>
    <p:sldId id="277" r:id="rId6"/>
    <p:sldId id="273" r:id="rId7"/>
    <p:sldId id="274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1" r:id="rId16"/>
    <p:sldId id="272" r:id="rId17"/>
    <p:sldId id="258" r:id="rId18"/>
    <p:sldId id="263" r:id="rId19"/>
    <p:sldId id="260" r:id="rId20"/>
    <p:sldId id="261" r:id="rId21"/>
    <p:sldId id="262" r:id="rId22"/>
    <p:sldId id="259" r:id="rId23"/>
    <p:sldId id="265" r:id="rId24"/>
    <p:sldId id="264" r:id="rId25"/>
    <p:sldId id="266" r:id="rId26"/>
    <p:sldId id="268" r:id="rId27"/>
    <p:sldId id="286" r:id="rId28"/>
    <p:sldId id="270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CD"/>
    <a:srgbClr val="92D050"/>
    <a:srgbClr val="7030A0"/>
    <a:srgbClr val="1DB820"/>
    <a:srgbClr val="FF8989"/>
    <a:srgbClr val="CC0000"/>
    <a:srgbClr val="E8BE89"/>
    <a:srgbClr val="B3870F"/>
    <a:srgbClr val="A2845E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E426B-C0F9-4DD4-8512-916EABB83C4C}" v="40" dt="2025-10-21T19:42:31.754"/>
    <p1510:client id="{2E6EB298-61E8-4F8E-88A2-5EB05B188314}" v="2" dt="2025-10-21T18:44:43.466"/>
    <p1510:client id="{5352368D-6B9D-4D29-A677-EA5C92AC4DD9}" v="1" dt="2025-10-21T18:45:10.886"/>
    <p1510:client id="{53DEC0A8-47C8-478F-93EE-23D3BD654AC7}" v="27" dt="2025-10-21T18:48:48.066"/>
    <p1510:client id="{C5ED2922-6688-406A-A114-C2758E2CF7DA}" v="38" dt="2025-10-22T04:11:39.965"/>
    <p1510:client id="{FB4AA5C3-6444-46CC-AA79-A8A8B7EFEBB5}" v="2" dt="2025-10-21T15:00:02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ZLcuY9YPMhanMbPtVCvwMSuJuUu9pg+hknkFIasg8E=" providerId="None" clId="Web-{2E6EB298-61E8-4F8E-88A2-5EB05B188314}"/>
    <pc:docChg chg="addSld">
      <pc:chgData name="Kong Chen" userId="DZLcuY9YPMhanMbPtVCvwMSuJuUu9pg+hknkFIasg8E=" providerId="None" clId="Web-{2E6EB298-61E8-4F8E-88A2-5EB05B188314}" dt="2025-10-21T18:44:43.466" v="1"/>
      <pc:docMkLst>
        <pc:docMk/>
      </pc:docMkLst>
      <pc:sldChg chg="add">
        <pc:chgData name="Kong Chen" userId="DZLcuY9YPMhanMbPtVCvwMSuJuUu9pg+hknkFIasg8E=" providerId="None" clId="Web-{2E6EB298-61E8-4F8E-88A2-5EB05B188314}" dt="2025-10-21T18:43:39.870" v="0"/>
        <pc:sldMkLst>
          <pc:docMk/>
          <pc:sldMk cId="632677138" sldId="289"/>
        </pc:sldMkLst>
      </pc:sldChg>
      <pc:sldChg chg="add">
        <pc:chgData name="Kong Chen" userId="DZLcuY9YPMhanMbPtVCvwMSuJuUu9pg+hknkFIasg8E=" providerId="None" clId="Web-{2E6EB298-61E8-4F8E-88A2-5EB05B188314}" dt="2025-10-21T18:44:43.466" v="1"/>
        <pc:sldMkLst>
          <pc:docMk/>
          <pc:sldMk cId="4100492717" sldId="290"/>
        </pc:sldMkLst>
      </pc:sldChg>
    </pc:docChg>
  </pc:docChgLst>
  <pc:docChgLst>
    <pc:chgData name="Kong Chen" userId="DZLcuY9YPMhanMbPtVCvwMSuJuUu9pg+hknkFIasg8E=" providerId="None" clId="Web-{C5ED2922-6688-406A-A114-C2758E2CF7DA}"/>
    <pc:docChg chg="modSld">
      <pc:chgData name="Kong Chen" userId="DZLcuY9YPMhanMbPtVCvwMSuJuUu9pg+hknkFIasg8E=" providerId="None" clId="Web-{C5ED2922-6688-406A-A114-C2758E2CF7DA}" dt="2025-10-22T04:11:39.965" v="34" actId="1076"/>
      <pc:docMkLst>
        <pc:docMk/>
      </pc:docMkLst>
      <pc:sldChg chg="modSp">
        <pc:chgData name="Kong Chen" userId="DZLcuY9YPMhanMbPtVCvwMSuJuUu9pg+hknkFIasg8E=" providerId="None" clId="Web-{C5ED2922-6688-406A-A114-C2758E2CF7DA}" dt="2025-10-22T03:52:09.248" v="29" actId="20577"/>
        <pc:sldMkLst>
          <pc:docMk/>
          <pc:sldMk cId="0" sldId="256"/>
        </pc:sldMkLst>
        <pc:spChg chg="mod">
          <ac:chgData name="Kong Chen" userId="DZLcuY9YPMhanMbPtVCvwMSuJuUu9pg+hknkFIasg8E=" providerId="None" clId="Web-{C5ED2922-6688-406A-A114-C2758E2CF7DA}" dt="2025-10-22T03:51:15.226" v="9" actId="14100"/>
          <ac:spMkLst>
            <pc:docMk/>
            <pc:sldMk cId="0" sldId="256"/>
            <ac:spMk id="6" creationId="{8028F1E3-4E6E-FCF5-CD9F-7BC78070A7EE}"/>
          </ac:spMkLst>
        </pc:spChg>
        <pc:spChg chg="mod">
          <ac:chgData name="Kong Chen" userId="DZLcuY9YPMhanMbPtVCvwMSuJuUu9pg+hknkFIasg8E=" providerId="None" clId="Web-{C5ED2922-6688-406A-A114-C2758E2CF7DA}" dt="2025-10-22T03:52:09.248" v="29" actId="20577"/>
          <ac:spMkLst>
            <pc:docMk/>
            <pc:sldMk cId="0" sldId="256"/>
            <ac:spMk id="7" creationId="{10B89AA5-AEF1-5CB0-2423-E805A593DD19}"/>
          </ac:spMkLst>
        </pc:spChg>
        <pc:spChg chg="mod">
          <ac:chgData name="Kong Chen" userId="DZLcuY9YPMhanMbPtVCvwMSuJuUu9pg+hknkFIasg8E=" providerId="None" clId="Web-{C5ED2922-6688-406A-A114-C2758E2CF7DA}" dt="2025-10-22T03:51:48.904" v="28" actId="1076"/>
          <ac:spMkLst>
            <pc:docMk/>
            <pc:sldMk cId="0" sldId="256"/>
            <ac:spMk id="8" creationId="{E308CC71-DEE7-D4C7-66E5-46A98609A61C}"/>
          </ac:spMkLst>
        </pc:spChg>
      </pc:sldChg>
      <pc:sldChg chg="addSp modSp">
        <pc:chgData name="Kong Chen" userId="DZLcuY9YPMhanMbPtVCvwMSuJuUu9pg+hknkFIasg8E=" providerId="None" clId="Web-{C5ED2922-6688-406A-A114-C2758E2CF7DA}" dt="2025-10-22T04:11:39.965" v="34" actId="1076"/>
        <pc:sldMkLst>
          <pc:docMk/>
          <pc:sldMk cId="3856648113" sldId="289"/>
        </pc:sldMkLst>
        <pc:picChg chg="add mod">
          <ac:chgData name="Kong Chen" userId="DZLcuY9YPMhanMbPtVCvwMSuJuUu9pg+hknkFIasg8E=" providerId="None" clId="Web-{C5ED2922-6688-406A-A114-C2758E2CF7DA}" dt="2025-10-22T04:11:39.965" v="34" actId="1076"/>
          <ac:picMkLst>
            <pc:docMk/>
            <pc:sldMk cId="3856648113" sldId="289"/>
            <ac:picMk id="3" creationId="{B37F5270-6D26-5E2B-3A57-ADBF9B2B5D19}"/>
          </ac:picMkLst>
        </pc:picChg>
        <pc:picChg chg="mod">
          <ac:chgData name="Kong Chen" userId="DZLcuY9YPMhanMbPtVCvwMSuJuUu9pg+hknkFIasg8E=" providerId="None" clId="Web-{C5ED2922-6688-406A-A114-C2758E2CF7DA}" dt="2025-10-22T04:11:31.277" v="30" actId="1076"/>
          <ac:picMkLst>
            <pc:docMk/>
            <pc:sldMk cId="3856648113" sldId="289"/>
            <ac:picMk id="5" creationId="{36DC5677-D408-C1D4-E652-C020D756E6F5}"/>
          </ac:picMkLst>
        </pc:picChg>
      </pc:sldChg>
    </pc:docChg>
  </pc:docChgLst>
  <pc:docChgLst>
    <pc:chgData name="Kong Chen" userId="d81b2265-8c47-487d-bd1f-7eeda605d337" providerId="ADAL" clId="{A917D536-9EC2-4C03-9F27-FFE6AB3CBDE6}"/>
    <pc:docChg chg="undo custSel modSld">
      <pc:chgData name="Kong Chen" userId="d81b2265-8c47-487d-bd1f-7eeda605d337" providerId="ADAL" clId="{A917D536-9EC2-4C03-9F27-FFE6AB3CBDE6}" dt="2025-10-20T03:41:18.838" v="296" actId="1076"/>
      <pc:docMkLst>
        <pc:docMk/>
      </pc:docMkLst>
      <pc:sldChg chg="addSp delSp modSp mod">
        <pc:chgData name="Kong Chen" userId="d81b2265-8c47-487d-bd1f-7eeda605d337" providerId="ADAL" clId="{A917D536-9EC2-4C03-9F27-FFE6AB3CBDE6}" dt="2025-10-20T03:35:11.463" v="186" actId="13926"/>
        <pc:sldMkLst>
          <pc:docMk/>
          <pc:sldMk cId="0" sldId="256"/>
        </pc:sldMkLst>
        <pc:spChg chg="add mod">
          <ac:chgData name="Kong Chen" userId="d81b2265-8c47-487d-bd1f-7eeda605d337" providerId="ADAL" clId="{A917D536-9EC2-4C03-9F27-FFE6AB3CBDE6}" dt="2025-10-20T03:25:39.334" v="49" actId="14100"/>
          <ac:spMkLst>
            <pc:docMk/>
            <pc:sldMk cId="0" sldId="256"/>
            <ac:spMk id="4" creationId="{0FCFC60D-09AC-2E1F-1EC1-6F594B63C907}"/>
          </ac:spMkLst>
        </pc:spChg>
        <pc:spChg chg="add del mod">
          <ac:chgData name="Kong Chen" userId="d81b2265-8c47-487d-bd1f-7eeda605d337" providerId="ADAL" clId="{A917D536-9EC2-4C03-9F27-FFE6AB3CBDE6}" dt="2025-10-20T03:26:41.394" v="60" actId="478"/>
          <ac:spMkLst>
            <pc:docMk/>
            <pc:sldMk cId="0" sldId="256"/>
            <ac:spMk id="5" creationId="{9BF59650-B394-7D79-9412-C191A76151DD}"/>
          </ac:spMkLst>
        </pc:spChg>
        <pc:spChg chg="add mod">
          <ac:chgData name="Kong Chen" userId="d81b2265-8c47-487d-bd1f-7eeda605d337" providerId="ADAL" clId="{A917D536-9EC2-4C03-9F27-FFE6AB3CBDE6}" dt="2025-10-20T03:33:35.901" v="146" actId="20577"/>
          <ac:spMkLst>
            <pc:docMk/>
            <pc:sldMk cId="0" sldId="256"/>
            <ac:spMk id="6" creationId="{8028F1E3-4E6E-FCF5-CD9F-7BC78070A7EE}"/>
          </ac:spMkLst>
        </pc:spChg>
        <pc:spChg chg="add mod">
          <ac:chgData name="Kong Chen" userId="d81b2265-8c47-487d-bd1f-7eeda605d337" providerId="ADAL" clId="{A917D536-9EC2-4C03-9F27-FFE6AB3CBDE6}" dt="2025-10-20T03:33:23.783" v="130" actId="14100"/>
          <ac:spMkLst>
            <pc:docMk/>
            <pc:sldMk cId="0" sldId="256"/>
            <ac:spMk id="7" creationId="{10B89AA5-AEF1-5CB0-2423-E805A593DD19}"/>
          </ac:spMkLst>
        </pc:spChg>
        <pc:spChg chg="add mod">
          <ac:chgData name="Kong Chen" userId="d81b2265-8c47-487d-bd1f-7eeda605d337" providerId="ADAL" clId="{A917D536-9EC2-4C03-9F27-FFE6AB3CBDE6}" dt="2025-10-20T03:33:58.468" v="157" actId="14100"/>
          <ac:spMkLst>
            <pc:docMk/>
            <pc:sldMk cId="0" sldId="256"/>
            <ac:spMk id="8" creationId="{E308CC71-DEE7-D4C7-66E5-46A98609A61C}"/>
          </ac:spMkLst>
        </pc:spChg>
        <pc:spChg chg="add mod">
          <ac:chgData name="Kong Chen" userId="d81b2265-8c47-487d-bd1f-7eeda605d337" providerId="ADAL" clId="{A917D536-9EC2-4C03-9F27-FFE6AB3CBDE6}" dt="2025-10-20T03:35:11.463" v="186" actId="13926"/>
          <ac:spMkLst>
            <pc:docMk/>
            <pc:sldMk cId="0" sldId="256"/>
            <ac:spMk id="11" creationId="{DAC8AAB7-11EE-FC4D-1705-CBDB3D05705B}"/>
          </ac:spMkLst>
        </pc:spChg>
        <pc:spChg chg="mod">
          <ac:chgData name="Kong Chen" userId="d81b2265-8c47-487d-bd1f-7eeda605d337" providerId="ADAL" clId="{A917D536-9EC2-4C03-9F27-FFE6AB3CBDE6}" dt="2025-10-20T03:16:43.455" v="3" actId="255"/>
          <ac:spMkLst>
            <pc:docMk/>
            <pc:sldMk cId="0" sldId="256"/>
            <ac:spMk id="15361" creationId="{2507C913-CBF6-40C8-A50C-A10845F03A33}"/>
          </ac:spMkLst>
        </pc:spChg>
        <pc:spChg chg="mod">
          <ac:chgData name="Kong Chen" userId="d81b2265-8c47-487d-bd1f-7eeda605d337" providerId="ADAL" clId="{A917D536-9EC2-4C03-9F27-FFE6AB3CBDE6}" dt="2025-10-20T03:17:25.562" v="40" actId="14100"/>
          <ac:spMkLst>
            <pc:docMk/>
            <pc:sldMk cId="0" sldId="256"/>
            <ac:spMk id="15362" creationId="{3041FA54-1FF3-4074-A319-D7196E32D960}"/>
          </ac:spMkLst>
        </pc:spChg>
        <pc:picChg chg="add del mod">
          <ac:chgData name="Kong Chen" userId="d81b2265-8c47-487d-bd1f-7eeda605d337" providerId="ADAL" clId="{A917D536-9EC2-4C03-9F27-FFE6AB3CBDE6}" dt="2025-10-20T03:32:56.298" v="112" actId="478"/>
          <ac:picMkLst>
            <pc:docMk/>
            <pc:sldMk cId="0" sldId="256"/>
            <ac:picMk id="3" creationId="{FAED9903-1D51-439D-0CDE-DCA932FA64A1}"/>
          </ac:picMkLst>
        </pc:picChg>
        <pc:picChg chg="add mod ord">
          <ac:chgData name="Kong Chen" userId="d81b2265-8c47-487d-bd1f-7eeda605d337" providerId="ADAL" clId="{A917D536-9EC2-4C03-9F27-FFE6AB3CBDE6}" dt="2025-10-20T03:33:29.338" v="131" actId="1076"/>
          <ac:picMkLst>
            <pc:docMk/>
            <pc:sldMk cId="0" sldId="256"/>
            <ac:picMk id="10" creationId="{82F62B94-B75B-FA07-CE63-27A06659DDDC}"/>
          </ac:picMkLst>
        </pc:picChg>
        <pc:picChg chg="add mod">
          <ac:chgData name="Kong Chen" userId="d81b2265-8c47-487d-bd1f-7eeda605d337" providerId="ADAL" clId="{A917D536-9EC2-4C03-9F27-FFE6AB3CBDE6}" dt="2025-10-20T03:26:11.939" v="58" actId="1076"/>
          <ac:picMkLst>
            <pc:docMk/>
            <pc:sldMk cId="0" sldId="256"/>
            <ac:picMk id="1028" creationId="{37033C7E-ABF3-767A-1E20-3D7ABF58B8D8}"/>
          </ac:picMkLst>
        </pc:picChg>
        <pc:picChg chg="del">
          <ac:chgData name="Kong Chen" userId="d81b2265-8c47-487d-bd1f-7eeda605d337" providerId="ADAL" clId="{A917D536-9EC2-4C03-9F27-FFE6AB3CBDE6}" dt="2025-10-20T03:16:31.318" v="0" actId="478"/>
          <ac:picMkLst>
            <pc:docMk/>
            <pc:sldMk cId="0" sldId="256"/>
            <ac:picMk id="15363" creationId="{4DE0CB7F-550D-475A-B4AF-C178BB4DC4E3}"/>
          </ac:picMkLst>
        </pc:picChg>
      </pc:sldChg>
      <pc:sldChg chg="addSp delSp modSp mod">
        <pc:chgData name="Kong Chen" userId="d81b2265-8c47-487d-bd1f-7eeda605d337" providerId="ADAL" clId="{A917D536-9EC2-4C03-9F27-FFE6AB3CBDE6}" dt="2025-10-20T03:41:18.838" v="296" actId="1076"/>
        <pc:sldMkLst>
          <pc:docMk/>
          <pc:sldMk cId="2814349460" sldId="286"/>
        </pc:sldMkLst>
        <pc:spChg chg="mod">
          <ac:chgData name="Kong Chen" userId="d81b2265-8c47-487d-bd1f-7eeda605d337" providerId="ADAL" clId="{A917D536-9EC2-4C03-9F27-FFE6AB3CBDE6}" dt="2025-10-20T03:40:56.974" v="282" actId="1076"/>
          <ac:spMkLst>
            <pc:docMk/>
            <pc:sldMk cId="2814349460" sldId="286"/>
            <ac:spMk id="2" creationId="{70790B94-C5A5-1E63-F60D-09F03278EF62}"/>
          </ac:spMkLst>
        </pc:spChg>
        <pc:spChg chg="mod">
          <ac:chgData name="Kong Chen" userId="d81b2265-8c47-487d-bd1f-7eeda605d337" providerId="ADAL" clId="{A917D536-9EC2-4C03-9F27-FFE6AB3CBDE6}" dt="2025-10-20T03:41:10.045" v="293" actId="313"/>
          <ac:spMkLst>
            <pc:docMk/>
            <pc:sldMk cId="2814349460" sldId="286"/>
            <ac:spMk id="3" creationId="{D85A30DB-9DD4-46AD-1BFB-FDC23235F7FF}"/>
          </ac:spMkLst>
        </pc:spChg>
        <pc:spChg chg="del">
          <ac:chgData name="Kong Chen" userId="d81b2265-8c47-487d-bd1f-7eeda605d337" providerId="ADAL" clId="{A917D536-9EC2-4C03-9F27-FFE6AB3CBDE6}" dt="2025-10-20T03:41:06.799" v="291" actId="478"/>
          <ac:spMkLst>
            <pc:docMk/>
            <pc:sldMk cId="2814349460" sldId="286"/>
            <ac:spMk id="13" creationId="{3970C7F6-726B-ECE1-7C23-5350C113F4C7}"/>
          </ac:spMkLst>
        </pc:spChg>
        <pc:spChg chg="del">
          <ac:chgData name="Kong Chen" userId="d81b2265-8c47-487d-bd1f-7eeda605d337" providerId="ADAL" clId="{A917D536-9EC2-4C03-9F27-FFE6AB3CBDE6}" dt="2025-10-20T03:41:04.073" v="288" actId="478"/>
          <ac:spMkLst>
            <pc:docMk/>
            <pc:sldMk cId="2814349460" sldId="286"/>
            <ac:spMk id="18" creationId="{CD1A365B-E441-12A6-DD80-F1FE6F4DEB64}"/>
          </ac:spMkLst>
        </pc:spChg>
        <pc:spChg chg="del mod">
          <ac:chgData name="Kong Chen" userId="d81b2265-8c47-487d-bd1f-7eeda605d337" providerId="ADAL" clId="{A917D536-9EC2-4C03-9F27-FFE6AB3CBDE6}" dt="2025-10-20T03:41:06.186" v="290" actId="478"/>
          <ac:spMkLst>
            <pc:docMk/>
            <pc:sldMk cId="2814349460" sldId="286"/>
            <ac:spMk id="19" creationId="{82260948-7162-3ED8-8963-50918FB8D227}"/>
          </ac:spMkLst>
        </pc:spChg>
        <pc:picChg chg="del">
          <ac:chgData name="Kong Chen" userId="d81b2265-8c47-487d-bd1f-7eeda605d337" providerId="ADAL" clId="{A917D536-9EC2-4C03-9F27-FFE6AB3CBDE6}" dt="2025-10-20T03:41:02.312" v="285" actId="478"/>
          <ac:picMkLst>
            <pc:docMk/>
            <pc:sldMk cId="2814349460" sldId="286"/>
            <ac:picMk id="5" creationId="{AA7395A5-6CDF-0A82-589B-AD655BF8C250}"/>
          </ac:picMkLst>
        </pc:picChg>
        <pc:picChg chg="add mod">
          <ac:chgData name="Kong Chen" userId="d81b2265-8c47-487d-bd1f-7eeda605d337" providerId="ADAL" clId="{A917D536-9EC2-4C03-9F27-FFE6AB3CBDE6}" dt="2025-10-20T03:41:18.838" v="296" actId="1076"/>
          <ac:picMkLst>
            <pc:docMk/>
            <pc:sldMk cId="2814349460" sldId="286"/>
            <ac:picMk id="6" creationId="{750C011A-76B7-BEEC-8DB2-F70900815FF4}"/>
          </ac:picMkLst>
        </pc:picChg>
        <pc:picChg chg="del">
          <ac:chgData name="Kong Chen" userId="d81b2265-8c47-487d-bd1f-7eeda605d337" providerId="ADAL" clId="{A917D536-9EC2-4C03-9F27-FFE6AB3CBDE6}" dt="2025-10-20T03:41:01.794" v="284" actId="478"/>
          <ac:picMkLst>
            <pc:docMk/>
            <pc:sldMk cId="2814349460" sldId="286"/>
            <ac:picMk id="7" creationId="{C16BE59E-22BF-75A8-C572-27A1399D4E04}"/>
          </ac:picMkLst>
        </pc:picChg>
        <pc:picChg chg="del">
          <ac:chgData name="Kong Chen" userId="d81b2265-8c47-487d-bd1f-7eeda605d337" providerId="ADAL" clId="{A917D536-9EC2-4C03-9F27-FFE6AB3CBDE6}" dt="2025-10-20T03:41:02.773" v="286" actId="478"/>
          <ac:picMkLst>
            <pc:docMk/>
            <pc:sldMk cId="2814349460" sldId="286"/>
            <ac:picMk id="1026" creationId="{263DD6DF-829B-6F15-1A2A-A631877B8677}"/>
          </ac:picMkLst>
        </pc:picChg>
        <pc:cxnChg chg="del mod">
          <ac:chgData name="Kong Chen" userId="d81b2265-8c47-487d-bd1f-7eeda605d337" providerId="ADAL" clId="{A917D536-9EC2-4C03-9F27-FFE6AB3CBDE6}" dt="2025-10-20T03:41:07.569" v="292" actId="478"/>
          <ac:cxnSpMkLst>
            <pc:docMk/>
            <pc:sldMk cId="2814349460" sldId="286"/>
            <ac:cxnSpMk id="10" creationId="{BDA7267A-AEC3-2E90-4D4B-3E00601C062C}"/>
          </ac:cxnSpMkLst>
        </pc:cxnChg>
        <pc:cxnChg chg="del mod">
          <ac:chgData name="Kong Chen" userId="d81b2265-8c47-487d-bd1f-7eeda605d337" providerId="ADAL" clId="{A917D536-9EC2-4C03-9F27-FFE6AB3CBDE6}" dt="2025-10-20T03:41:03.589" v="287" actId="478"/>
          <ac:cxnSpMkLst>
            <pc:docMk/>
            <pc:sldMk cId="2814349460" sldId="286"/>
            <ac:cxnSpMk id="16" creationId="{1D69013A-FE21-632A-7DB2-4D450B80817A}"/>
          </ac:cxnSpMkLst>
        </pc:cxnChg>
      </pc:sldChg>
    </pc:docChg>
  </pc:docChgLst>
  <pc:docChgLst>
    <pc:chgData name="Kong Chen" userId="DZLcuY9YPMhanMbPtVCvwMSuJuUu9pg+hknkFIasg8E=" providerId="None" clId="Web-{FB4AA5C3-6444-46CC-AA79-A8A8B7EFEBB5}"/>
    <pc:docChg chg="addSld">
      <pc:chgData name="Kong Chen" userId="DZLcuY9YPMhanMbPtVCvwMSuJuUu9pg+hknkFIasg8E=" providerId="None" clId="Web-{FB4AA5C3-6444-46CC-AA79-A8A8B7EFEBB5}" dt="2025-10-21T15:00:02.950" v="1"/>
      <pc:docMkLst>
        <pc:docMk/>
      </pc:docMkLst>
      <pc:sldChg chg="add">
        <pc:chgData name="Kong Chen" userId="DZLcuY9YPMhanMbPtVCvwMSuJuUu9pg+hknkFIasg8E=" providerId="None" clId="Web-{FB4AA5C3-6444-46CC-AA79-A8A8B7EFEBB5}" dt="2025-10-21T14:59:43.137" v="0"/>
        <pc:sldMkLst>
          <pc:docMk/>
          <pc:sldMk cId="201752347" sldId="287"/>
        </pc:sldMkLst>
      </pc:sldChg>
      <pc:sldChg chg="add">
        <pc:chgData name="Kong Chen" userId="DZLcuY9YPMhanMbPtVCvwMSuJuUu9pg+hknkFIasg8E=" providerId="None" clId="Web-{FB4AA5C3-6444-46CC-AA79-A8A8B7EFEBB5}" dt="2025-10-21T15:00:02.950" v="1"/>
        <pc:sldMkLst>
          <pc:docMk/>
          <pc:sldMk cId="752942321" sldId="288"/>
        </pc:sldMkLst>
      </pc:sldChg>
    </pc:docChg>
  </pc:docChgLst>
  <pc:docChgLst>
    <pc:chgData name="Kong Chen" userId="DZLcuY9YPMhanMbPtVCvwMSuJuUu9pg+hknkFIasg8E=" providerId="None" clId="Web-{4D388C37-BA6D-4C2E-AE24-88D074148590}"/>
    <pc:docChg chg="modSld">
      <pc:chgData name="Kong Chen" userId="DZLcuY9YPMhanMbPtVCvwMSuJuUu9pg+hknkFIasg8E=" providerId="None" clId="Web-{4D388C37-BA6D-4C2E-AE24-88D074148590}" dt="2025-10-20T03:46:33.918" v="1"/>
      <pc:docMkLst>
        <pc:docMk/>
      </pc:docMkLst>
      <pc:sldChg chg="delSp delAnim">
        <pc:chgData name="Kong Chen" userId="DZLcuY9YPMhanMbPtVCvwMSuJuUu9pg+hknkFIasg8E=" providerId="None" clId="Web-{4D388C37-BA6D-4C2E-AE24-88D074148590}" dt="2025-10-20T03:46:33.918" v="1"/>
        <pc:sldMkLst>
          <pc:docMk/>
          <pc:sldMk cId="0" sldId="260"/>
        </pc:sldMkLst>
        <pc:picChg chg="del">
          <ac:chgData name="Kong Chen" userId="DZLcuY9YPMhanMbPtVCvwMSuJuUu9pg+hknkFIasg8E=" providerId="None" clId="Web-{4D388C37-BA6D-4C2E-AE24-88D074148590}" dt="2025-10-20T03:46:33.918" v="1"/>
          <ac:picMkLst>
            <pc:docMk/>
            <pc:sldMk cId="0" sldId="260"/>
            <ac:picMk id="7" creationId="{852AD551-8507-1536-20F8-41BBD7ADB205}"/>
          </ac:picMkLst>
        </pc:picChg>
      </pc:sldChg>
    </pc:docChg>
  </pc:docChgLst>
  <pc:docChgLst>
    <pc:chgData name="Amy Wu" userId="vNHW0uz65pR58mC5PmMbS7DI4xfesmOi+dBSAKiEnlQ=" providerId="None" clId="Web-{261E426B-C0F9-4DD4-8512-916EABB83C4C}"/>
    <pc:docChg chg="modSld">
      <pc:chgData name="Amy Wu" userId="vNHW0uz65pR58mC5PmMbS7DI4xfesmOi+dBSAKiEnlQ=" providerId="None" clId="Web-{261E426B-C0F9-4DD4-8512-916EABB83C4C}" dt="2025-10-21T19:42:31.550" v="35"/>
      <pc:docMkLst>
        <pc:docMk/>
      </pc:docMkLst>
      <pc:sldChg chg="addSp delSp modSp delAnim">
        <pc:chgData name="Amy Wu" userId="vNHW0uz65pR58mC5PmMbS7DI4xfesmOi+dBSAKiEnlQ=" providerId="None" clId="Web-{261E426B-C0F9-4DD4-8512-916EABB83C4C}" dt="2025-10-21T19:42:31.550" v="35"/>
        <pc:sldMkLst>
          <pc:docMk/>
          <pc:sldMk cId="0" sldId="273"/>
        </pc:sldMkLst>
        <pc:spChg chg="del">
          <ac:chgData name="Amy Wu" userId="vNHW0uz65pR58mC5PmMbS7DI4xfesmOi+dBSAKiEnlQ=" providerId="None" clId="Web-{261E426B-C0F9-4DD4-8512-916EABB83C4C}" dt="2025-10-21T19:38:48.769" v="0"/>
          <ac:spMkLst>
            <pc:docMk/>
            <pc:sldMk cId="0" sldId="273"/>
            <ac:spMk id="3" creationId="{6B395F5C-8BB4-4B30-8A8A-EFF4F4D748EB}"/>
          </ac:spMkLst>
        </pc:spChg>
        <pc:spChg chg="del">
          <ac:chgData name="Amy Wu" userId="vNHW0uz65pR58mC5PmMbS7DI4xfesmOi+dBSAKiEnlQ=" providerId="None" clId="Web-{261E426B-C0F9-4DD4-8512-916EABB83C4C}" dt="2025-10-21T19:38:50.269" v="1"/>
          <ac:spMkLst>
            <pc:docMk/>
            <pc:sldMk cId="0" sldId="273"/>
            <ac:spMk id="4" creationId="{9040B3C3-74B6-4721-BED3-1E58CB14133C}"/>
          </ac:spMkLst>
        </pc:spChg>
        <pc:spChg chg="add del">
          <ac:chgData name="Amy Wu" userId="vNHW0uz65pR58mC5PmMbS7DI4xfesmOi+dBSAKiEnlQ=" providerId="None" clId="Web-{261E426B-C0F9-4DD4-8512-916EABB83C4C}" dt="2025-10-21T19:40:00.894" v="14"/>
          <ac:spMkLst>
            <pc:docMk/>
            <pc:sldMk cId="0" sldId="273"/>
            <ac:spMk id="9" creationId="{CB8B66BB-EF79-D492-C6A0-7C4268AE5562}"/>
          </ac:spMkLst>
        </pc:spChg>
        <pc:spChg chg="add mod">
          <ac:chgData name="Amy Wu" userId="vNHW0uz65pR58mC5PmMbS7DI4xfesmOi+dBSAKiEnlQ=" providerId="None" clId="Web-{261E426B-C0F9-4DD4-8512-916EABB83C4C}" dt="2025-10-21T19:40:54.269" v="22" actId="14100"/>
          <ac:spMkLst>
            <pc:docMk/>
            <pc:sldMk cId="0" sldId="273"/>
            <ac:spMk id="10" creationId="{1ABC6186-390E-16C9-F0E5-48F42B343129}"/>
          </ac:spMkLst>
        </pc:spChg>
        <pc:spChg chg="add mod">
          <ac:chgData name="Amy Wu" userId="vNHW0uz65pR58mC5PmMbS7DI4xfesmOi+dBSAKiEnlQ=" providerId="None" clId="Web-{261E426B-C0F9-4DD4-8512-916EABB83C4C}" dt="2025-10-21T19:41:35.535" v="28"/>
          <ac:spMkLst>
            <pc:docMk/>
            <pc:sldMk cId="0" sldId="273"/>
            <ac:spMk id="11" creationId="{25D2E6BD-1623-0927-4570-0EB4714B3616}"/>
          </ac:spMkLst>
        </pc:spChg>
        <pc:spChg chg="add mod">
          <ac:chgData name="Amy Wu" userId="vNHW0uz65pR58mC5PmMbS7DI4xfesmOi+dBSAKiEnlQ=" providerId="None" clId="Web-{261E426B-C0F9-4DD4-8512-916EABB83C4C}" dt="2025-10-21T19:42:31.550" v="35"/>
          <ac:spMkLst>
            <pc:docMk/>
            <pc:sldMk cId="0" sldId="273"/>
            <ac:spMk id="12" creationId="{20FE1E31-D122-DC8D-93A7-E2E381D186DB}"/>
          </ac:spMkLst>
        </pc:spChg>
        <pc:picChg chg="add mod">
          <ac:chgData name="Amy Wu" userId="vNHW0uz65pR58mC5PmMbS7DI4xfesmOi+dBSAKiEnlQ=" providerId="None" clId="Web-{261E426B-C0F9-4DD4-8512-916EABB83C4C}" dt="2025-10-21T19:39:00.034" v="4" actId="14100"/>
          <ac:picMkLst>
            <pc:docMk/>
            <pc:sldMk cId="0" sldId="273"/>
            <ac:picMk id="7" creationId="{63B91799-95FB-2F3E-717E-EA5793455F8F}"/>
          </ac:picMkLst>
        </pc:picChg>
        <pc:picChg chg="add mod">
          <ac:chgData name="Amy Wu" userId="vNHW0uz65pR58mC5PmMbS7DI4xfesmOi+dBSAKiEnlQ=" providerId="None" clId="Web-{261E426B-C0F9-4DD4-8512-916EABB83C4C}" dt="2025-10-21T19:39:48.722" v="12" actId="1076"/>
          <ac:picMkLst>
            <pc:docMk/>
            <pc:sldMk cId="0" sldId="273"/>
            <ac:picMk id="8" creationId="{79269FA5-7E94-16EE-C9DB-5141CE7C4706}"/>
          </ac:picMkLst>
        </pc:picChg>
      </pc:sldChg>
    </pc:docChg>
  </pc:docChgLst>
  <pc:docChgLst>
    <pc:chgData name="Kong Chen" userId="DZLcuY9YPMhanMbPtVCvwMSuJuUu9pg+hknkFIasg8E=" providerId="None" clId="Web-{5352368D-6B9D-4D29-A677-EA5C92AC4DD9}"/>
    <pc:docChg chg="delSld">
      <pc:chgData name="Kong Chen" userId="DZLcuY9YPMhanMbPtVCvwMSuJuUu9pg+hknkFIasg8E=" providerId="None" clId="Web-{5352368D-6B9D-4D29-A677-EA5C92AC4DD9}" dt="2025-10-21T18:45:10.886" v="0"/>
      <pc:docMkLst>
        <pc:docMk/>
      </pc:docMkLst>
      <pc:sldChg chg="del">
        <pc:chgData name="Kong Chen" userId="DZLcuY9YPMhanMbPtVCvwMSuJuUu9pg+hknkFIasg8E=" providerId="None" clId="Web-{5352368D-6B9D-4D29-A677-EA5C92AC4DD9}" dt="2025-10-21T18:45:10.886" v="0"/>
        <pc:sldMkLst>
          <pc:docMk/>
          <pc:sldMk cId="4100492717" sldId="290"/>
        </pc:sldMkLst>
      </pc:sldChg>
    </pc:docChg>
  </pc:docChgLst>
  <pc:docChgLst>
    <pc:chgData name="Kong Chen" userId="DZLcuY9YPMhanMbPtVCvwMSuJuUu9pg+hknkFIasg8E=" providerId="None" clId="Web-{53DEC0A8-47C8-478F-93EE-23D3BD654AC7}"/>
    <pc:docChg chg="addSld delSld modSld">
      <pc:chgData name="Kong Chen" userId="DZLcuY9YPMhanMbPtVCvwMSuJuUu9pg+hknkFIasg8E=" providerId="None" clId="Web-{53DEC0A8-47C8-478F-93EE-23D3BD654AC7}" dt="2025-10-21T18:48:48.066" v="22" actId="1076"/>
      <pc:docMkLst>
        <pc:docMk/>
      </pc:docMkLst>
      <pc:sldChg chg="del">
        <pc:chgData name="Kong Chen" userId="DZLcuY9YPMhanMbPtVCvwMSuJuUu9pg+hknkFIasg8E=" providerId="None" clId="Web-{53DEC0A8-47C8-478F-93EE-23D3BD654AC7}" dt="2025-10-21T18:46:32.673" v="0"/>
        <pc:sldMkLst>
          <pc:docMk/>
          <pc:sldMk cId="632677138" sldId="289"/>
        </pc:sldMkLst>
      </pc:sldChg>
      <pc:sldChg chg="addSp delSp modSp new">
        <pc:chgData name="Kong Chen" userId="DZLcuY9YPMhanMbPtVCvwMSuJuUu9pg+hknkFIasg8E=" providerId="None" clId="Web-{53DEC0A8-47C8-478F-93EE-23D3BD654AC7}" dt="2025-10-21T18:48:48.066" v="22" actId="1076"/>
        <pc:sldMkLst>
          <pc:docMk/>
          <pc:sldMk cId="3856648113" sldId="289"/>
        </pc:sldMkLst>
        <pc:spChg chg="mod">
          <ac:chgData name="Kong Chen" userId="DZLcuY9YPMhanMbPtVCvwMSuJuUu9pg+hknkFIasg8E=" providerId="None" clId="Web-{53DEC0A8-47C8-478F-93EE-23D3BD654AC7}" dt="2025-10-21T18:46:59.845" v="17" actId="20577"/>
          <ac:spMkLst>
            <pc:docMk/>
            <pc:sldMk cId="3856648113" sldId="289"/>
            <ac:spMk id="2" creationId="{881AEAF8-81D8-08FF-1A86-A82D9AB352CB}"/>
          </ac:spMkLst>
        </pc:spChg>
        <pc:spChg chg="del">
          <ac:chgData name="Kong Chen" userId="DZLcuY9YPMhanMbPtVCvwMSuJuUu9pg+hknkFIasg8E=" providerId="None" clId="Web-{53DEC0A8-47C8-478F-93EE-23D3BD654AC7}" dt="2025-10-21T18:46:40.110" v="2"/>
          <ac:spMkLst>
            <pc:docMk/>
            <pc:sldMk cId="3856648113" sldId="289"/>
            <ac:spMk id="3" creationId="{B5B631A8-10B5-818A-DF82-BAC84529BDF1}"/>
          </ac:spMkLst>
        </pc:spChg>
        <pc:picChg chg="add del mod">
          <ac:chgData name="Kong Chen" userId="DZLcuY9YPMhanMbPtVCvwMSuJuUu9pg+hknkFIasg8E=" providerId="None" clId="Web-{53DEC0A8-47C8-478F-93EE-23D3BD654AC7}" dt="2025-10-21T18:47:43.862" v="18"/>
          <ac:picMkLst>
            <pc:docMk/>
            <pc:sldMk cId="3856648113" sldId="289"/>
            <ac:picMk id="4" creationId="{A54E85EA-C54D-1C07-656B-C520D26EBA27}"/>
          </ac:picMkLst>
        </pc:picChg>
        <pc:picChg chg="add mod">
          <ac:chgData name="Kong Chen" userId="DZLcuY9YPMhanMbPtVCvwMSuJuUu9pg+hknkFIasg8E=" providerId="None" clId="Web-{53DEC0A8-47C8-478F-93EE-23D3BD654AC7}" dt="2025-10-21T18:48:48.066" v="22" actId="1076"/>
          <ac:picMkLst>
            <pc:docMk/>
            <pc:sldMk cId="3856648113" sldId="289"/>
            <ac:picMk id="5" creationId="{36DC5677-D408-C1D4-E652-C020D756E6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66FF50-35E3-594E-93F4-1BC973F67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AEC45-ECC7-704F-AA5D-0507BBDBBA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ECAFA7-1315-44BE-9834-148E3E7D8452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A0E8BF-0EE9-E348-8071-21E692A11F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50F04A-43FB-024E-B2BC-8489417D3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7325F-DF2F-B142-AC18-7B2E60BD0C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8C05-046E-8945-87C2-4FF2FAC24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24C2C3-F752-4795-B3AA-4764A5EC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81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9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5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5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3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16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C7896FB-371D-4D71-9D09-C038E4F1F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B4DEC1A-EFAD-450E-8DAA-7281223C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D16487C0-5723-4D98-8B61-99B0FFF5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4AFDCC-6561-4C87-91A6-C9E1B7F1A57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86C06-9E47-4EA5-94D2-3591F9963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180F3-6101-4119-AA57-5F0C58163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FCB89-731A-47D3-A7AE-1B407C927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603F-BA19-406A-B2D0-EEE23BEE9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552F45-FD58-4636-AE88-190EE6577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96FAE5-9A42-4A7F-B5D1-B331D5CF7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BB6A3-78EE-4771-B811-3EC23D89B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D402-C180-4F68-A69D-F7051782E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20950-06C4-4F56-A029-23CDFC53A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00747-C95A-4B59-8434-7F6F157E4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CBA3D-1391-4332-94D9-951EAF177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62FD-30C1-4539-B0B2-3D12C5E8E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7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DC0708-EF11-4A28-AFD1-10B4091CC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81A468-6F47-4F58-904D-6D4CF736C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041412-930F-4795-A95D-29DD82B5C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C72A-02FD-4ABC-810D-84A0F0542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8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A69171-4F40-4979-B59A-B57521DC3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0CF5C2-D618-4136-8D5C-6901F318B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08789-7C08-4D1F-B0DD-44FB45485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3DD5-CAED-4238-9816-89F809B9B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6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FBC503-0648-4A2C-9AB5-E07924F13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0A9BE0-D7B9-4D2E-AB98-4B0AE9D88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B3E5A-EE58-4D62-A748-A95428643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93EC-0BE6-4404-942E-461411620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6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96DAB-393A-4797-B0C7-18D737852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32CCC-A9AB-4ACB-9D38-64567B8FF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FCC9F-CAFA-4BBB-B57A-A6B0FF66A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D9B9-671E-4397-AED5-63246B618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2B4A54-9D2D-4D06-870B-515C83349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3CDF83-39D4-4F57-A885-4B1F87DCA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11351A-6679-4121-B2DE-525002923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4AED-0ECA-45A3-9226-8BF238A24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A88930-4897-4477-9238-8AFDBD659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09609-F0C7-461A-8F4D-2B2CD4BDF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DF305-28A4-4EFA-A341-C90B4872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0229-3639-4411-BAC1-891AC0308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958C04-E10D-4389-8AF8-46557D141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53AC0F-2D7E-4601-92E4-0917722AB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DB2386-FF3B-4ECC-B3C6-9DCBAF852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0134-D2B3-48F1-90E2-8A95615A4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2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907BC-0D5E-469C-AF1C-7782DA5A5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91C43-2C1C-4CE9-A96D-683B1A86D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92FB-B357-44EC-988A-E5BBEFC60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5B0F-2AE2-41B6-AADC-931E0C2FF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1D068-7EDB-4B24-B8FE-434230F99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23725-C8A5-4423-A0DD-4AF0626DD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5718-F3BF-49A3-ADA6-232EAE3D9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410B-5C99-44EA-AAC4-4DC6C5D10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6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872C27-172C-445C-B3E0-3EC36CE22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BD504B-4451-4BB4-984F-B29DFDD9A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5B746E-AFC4-854E-9944-BBDBCBEB2B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311B0C-52A0-E54C-A3BD-F5C9A9868E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050CC5-0DFD-734B-91E3-914A748D21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1E94BA-B8C1-41EC-8538-97D4FD200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F62B94-B75B-FA07-CE63-27A06659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377" y="3404446"/>
            <a:ext cx="3315610" cy="2903221"/>
          </a:xfrm>
          <a:prstGeom prst="rect">
            <a:avLst/>
          </a:prstGeom>
        </p:spPr>
      </p:pic>
      <p:sp>
        <p:nvSpPr>
          <p:cNvPr id="15361" name="Rectangle 2">
            <a:extLst>
              <a:ext uri="{FF2B5EF4-FFF2-40B4-BE49-F238E27FC236}">
                <a16:creationId xmlns:a16="http://schemas.microsoft.com/office/drawing/2014/main" id="{2507C913-CBF6-40C8-A50C-A10845F03A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6790" y="0"/>
            <a:ext cx="8226809" cy="14700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6000">
                <a:latin typeface="Georgia"/>
              </a:rPr>
              <a:t>Exercises 4.28 and 4.96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041FA54-1FF3-4074-A319-D7196E32D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6790" y="1598420"/>
            <a:ext cx="3373210" cy="4709247"/>
          </a:xfrm>
        </p:spPr>
        <p:txBody>
          <a:bodyPr/>
          <a:lstStyle/>
          <a:p>
            <a:pPr algn="l" eaLnBrk="1" hangingPunct="1"/>
            <a:r>
              <a:rPr lang="en-US" altLang="en-US" sz="1600">
                <a:latin typeface="Georgia"/>
              </a:rPr>
              <a:t>Created by Barbara Wang ’10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Edited by Eddie Reynolds ’12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Andrew Robbins ’13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Tim Abbott ’15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Matt Ferguson </a:t>
            </a:r>
            <a:r>
              <a:rPr lang="uk-UA" altLang="en-US" sz="1600">
                <a:latin typeface="Georgia"/>
              </a:rPr>
              <a:t>’</a:t>
            </a:r>
            <a:r>
              <a:rPr lang="en-US" altLang="en-US" sz="1600">
                <a:latin typeface="Georgia"/>
              </a:rPr>
              <a:t>16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Robert Lee ’17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Joe Hassler ’18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Francis Ledesma ’19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Kasim Khan ’20</a:t>
            </a:r>
          </a:p>
          <a:p>
            <a:pPr algn="l" eaLnBrk="1" hangingPunct="1"/>
            <a:r>
              <a:rPr lang="en-US" altLang="en-US" sz="1600">
                <a:latin typeface="Georgia"/>
              </a:rPr>
              <a:t>Max Serota ‘22</a:t>
            </a:r>
          </a:p>
          <a:p>
            <a:pPr algn="l"/>
            <a:r>
              <a:rPr lang="en-US" altLang="en-US" sz="1600">
                <a:latin typeface="Georgia"/>
              </a:rPr>
              <a:t>Ailen Lao and Sanna Vedrine ’23</a:t>
            </a:r>
          </a:p>
          <a:p>
            <a:pPr algn="l"/>
            <a:r>
              <a:rPr lang="en-US" altLang="en-US" sz="1600">
                <a:latin typeface="Georgia"/>
              </a:rPr>
              <a:t>Austin Kwan ‘24</a:t>
            </a:r>
          </a:p>
          <a:p>
            <a:pPr algn="l"/>
            <a:r>
              <a:rPr lang="en-US" altLang="en-US" sz="1600">
                <a:latin typeface="Georgia"/>
              </a:rPr>
              <a:t>Dennis Wu and Lauren de Silva ’25</a:t>
            </a:r>
          </a:p>
          <a:p>
            <a:pPr algn="l"/>
            <a:r>
              <a:rPr lang="en-US" altLang="en-US" sz="1600">
                <a:latin typeface="Georgia"/>
              </a:rPr>
              <a:t>Kong Chen and Amy Wu ‘26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FCFC60D-09AC-2E1F-1EC1-6F594B63C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854200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he standard visual form of a Ternary Diagram. Showing a,b,c ...">
            <a:extLst>
              <a:ext uri="{FF2B5EF4-FFF2-40B4-BE49-F238E27FC236}">
                <a16:creationId xmlns:a16="http://schemas.microsoft.com/office/drawing/2014/main" id="{37033C7E-ABF3-767A-1E20-3D7ABF58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752600"/>
            <a:ext cx="3004227" cy="26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28F1E3-4E6E-FCF5-CD9F-7BC78070A7EE}"/>
              </a:ext>
            </a:extLst>
          </p:cNvPr>
          <p:cNvSpPr/>
          <p:nvPr/>
        </p:nvSpPr>
        <p:spPr>
          <a:xfrm>
            <a:off x="6972363" y="1600395"/>
            <a:ext cx="1356634" cy="256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all </a:t>
            </a:r>
            <a:r>
              <a:rPr lang="en-US" err="1">
                <a:solidFill>
                  <a:srgbClr val="FF0000"/>
                </a:solidFill>
              </a:rPr>
              <a:t>nighters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89AA5-AEF1-5CB0-2423-E805A593DD19}"/>
              </a:ext>
            </a:extLst>
          </p:cNvPr>
          <p:cNvSpPr/>
          <p:nvPr/>
        </p:nvSpPr>
        <p:spPr>
          <a:xfrm>
            <a:off x="4859867" y="4232122"/>
            <a:ext cx="1413933" cy="2661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Money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08CC71-DEE7-D4C7-66E5-46A98609A61C}"/>
              </a:ext>
            </a:extLst>
          </p:cNvPr>
          <p:cNvSpPr/>
          <p:nvPr/>
        </p:nvSpPr>
        <p:spPr>
          <a:xfrm>
            <a:off x="7653459" y="4232125"/>
            <a:ext cx="1423589" cy="535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30% averages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8AAB7-11EE-FC4D-1705-CBDB3D05705B}"/>
              </a:ext>
            </a:extLst>
          </p:cNvPr>
          <p:cNvSpPr txBox="1"/>
          <p:nvPr/>
        </p:nvSpPr>
        <p:spPr>
          <a:xfrm>
            <a:off x="4783667" y="5875867"/>
            <a:ext cx="184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highlight>
                  <a:srgbClr val="FFFF00"/>
                </a:highlight>
              </a:rPr>
              <a:t>Balance of all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CDFC9CE-1F46-CD2E-FEA2-6AB9E8A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20E45-245B-F522-7669-4F67E911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993519"/>
            <a:ext cx="288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Georgia"/>
                <a:cs typeface="Arial"/>
              </a:rPr>
              <a:t>Read off compositions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89C26-9296-75FE-EA87-7B9190745F44}"/>
              </a:ext>
            </a:extLst>
          </p:cNvPr>
          <p:cNvCxnSpPr>
            <a:cxnSpLocks/>
          </p:cNvCxnSpPr>
          <p:nvPr/>
        </p:nvCxnSpPr>
        <p:spPr>
          <a:xfrm flipH="1">
            <a:off x="5631634" y="4892159"/>
            <a:ext cx="598488" cy="1115218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C5C97-A970-F46B-3425-B60B0E3088B8}"/>
              </a:ext>
            </a:extLst>
          </p:cNvPr>
          <p:cNvCxnSpPr>
            <a:cxnSpLocks/>
          </p:cNvCxnSpPr>
          <p:nvPr/>
        </p:nvCxnSpPr>
        <p:spPr>
          <a:xfrm flipH="1" flipV="1">
            <a:off x="4269799" y="1523930"/>
            <a:ext cx="1929389" cy="3366919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E1B95-A121-00EB-6CE1-DCC70C79CA28}"/>
              </a:ext>
            </a:extLst>
          </p:cNvPr>
          <p:cNvCxnSpPr>
            <a:cxnSpLocks/>
          </p:cNvCxnSpPr>
          <p:nvPr/>
        </p:nvCxnSpPr>
        <p:spPr>
          <a:xfrm>
            <a:off x="6235522" y="4938713"/>
            <a:ext cx="667167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B821A-A6F3-536E-C76E-A58BBEF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4" y="2665290"/>
            <a:ext cx="220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8989"/>
                </a:solidFill>
                <a:latin typeface="Georgia"/>
                <a:cs typeface="Arial"/>
              </a:rPr>
              <a:t>Stream 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70%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10%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20% MCP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BE1B6-D0D9-D84A-0E71-F8AA2DE436D8}"/>
              </a:ext>
            </a:extLst>
          </p:cNvPr>
          <p:cNvSpPr txBox="1"/>
          <p:nvPr/>
        </p:nvSpPr>
        <p:spPr>
          <a:xfrm>
            <a:off x="162194" y="4080633"/>
            <a:ext cx="1723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C00000"/>
                </a:solidFill>
                <a:latin typeface="Georgia"/>
                <a:cs typeface="Arial"/>
              </a:rPr>
              <a:t>Stream 4: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10%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70%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20% MCP</a:t>
            </a:r>
          </a:p>
        </p:txBody>
      </p:sp>
    </p:spTree>
    <p:extLst>
      <p:ext uri="{BB962C8B-B14F-4D97-AF65-F5344CB8AC3E}">
        <p14:creationId xmlns:p14="http://schemas.microsoft.com/office/powerpoint/2010/main" val="7745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27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flow rates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78C7A6-8123-04E6-CBBE-8593F9B68D6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B034DAE2-3075-E0CA-4370-B4D94FD3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6" y="1592744"/>
            <a:ext cx="3351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Let’s use the lever rule on our tie line !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88E37AF2-26BC-4340-41E0-960797E04A81}"/>
              </a:ext>
            </a:extLst>
          </p:cNvPr>
          <p:cNvSpPr>
            <a:spLocks/>
          </p:cNvSpPr>
          <p:nvPr/>
        </p:nvSpPr>
        <p:spPr bwMode="auto">
          <a:xfrm rot="-5400000">
            <a:off x="4114800" y="3886200"/>
            <a:ext cx="342900" cy="2705100"/>
          </a:xfrm>
          <a:prstGeom prst="leftBrace">
            <a:avLst>
              <a:gd name="adj1" fmla="val 9773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13494153-3310-ED0C-086B-AD5079DCB436}"/>
              </a:ext>
            </a:extLst>
          </p:cNvPr>
          <p:cNvSpPr>
            <a:spLocks/>
          </p:cNvSpPr>
          <p:nvPr/>
        </p:nvSpPr>
        <p:spPr bwMode="auto">
          <a:xfrm rot="-5400000">
            <a:off x="5788034" y="4947739"/>
            <a:ext cx="342899" cy="574661"/>
          </a:xfrm>
          <a:prstGeom prst="leftBrace">
            <a:avLst>
              <a:gd name="adj1" fmla="val 9773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5841697A-9262-E168-937E-97729F80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2" y="5493986"/>
            <a:ext cx="77631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0.5*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766CA1B4-0735-53D9-EDF1-070A0398E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52" y="5475117"/>
            <a:ext cx="71466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0.1*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072FB55-C88A-0C73-0EFD-5C1EBC4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03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sz="15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3F57FA1B-65F4-4CDB-0FDB-CA00ED6F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49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sz="15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1E2458AE-9E2E-DDD3-3310-D70D4AFD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8" y="6449279"/>
            <a:ext cx="4053927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i="1">
                <a:solidFill>
                  <a:srgbClr val="E8BE89"/>
                </a:solidFill>
                <a:latin typeface="Georgia"/>
                <a:cs typeface="Arial"/>
              </a:rPr>
              <a:t>* no need for a ruler, let’s use the aniline axis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5BE50A-F70A-E692-D237-8FF9FF9011B8}"/>
              </a:ext>
            </a:extLst>
          </p:cNvPr>
          <p:cNvSpPr txBox="1"/>
          <p:nvPr/>
        </p:nvSpPr>
        <p:spPr>
          <a:xfrm>
            <a:off x="58575" y="2322282"/>
            <a:ext cx="47971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4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4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400" baseline="-25000">
                <a:solidFill>
                  <a:srgbClr val="FF8989"/>
                </a:solidFill>
                <a:latin typeface="Georgia" panose="02040502050405020303" pitchFamily="18" charset="0"/>
              </a:rPr>
              <a:t> 5 </a:t>
            </a:r>
            <a:r>
              <a:rPr lang="en-US" altLang="en-US" sz="1400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400">
                <a:solidFill>
                  <a:srgbClr val="E8BE89"/>
                </a:solidFill>
                <a:latin typeface="Georgia"/>
                <a:cs typeface="Arial"/>
              </a:rPr>
              <a:t> (0.6-0.1) = </a:t>
            </a:r>
            <a:r>
              <a:rPr lang="en-US" altLang="en-US" sz="14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40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4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4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400" baseline="-25000">
                <a:solidFill>
                  <a:srgbClr val="C00000"/>
                </a:solidFill>
                <a:latin typeface="Georgia" panose="02040502050405020303" pitchFamily="18" charset="0"/>
              </a:rPr>
              <a:t> 4 </a:t>
            </a:r>
            <a:r>
              <a:rPr lang="en-US" altLang="en-US" sz="140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40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400">
                <a:solidFill>
                  <a:srgbClr val="E8BE89"/>
                </a:solidFill>
                <a:latin typeface="Georgia"/>
                <a:cs typeface="Arial"/>
              </a:rPr>
              <a:t>(0.7-0.6) </a:t>
            </a:r>
            <a:endParaRPr lang="en-US" altLang="en-US" sz="14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0A19117C-0796-EB1F-332C-FD95D2F80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44" y="3192225"/>
            <a:ext cx="2299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1 equation, 2 unknowns! We can’t solve this </a:t>
            </a:r>
            <a:r>
              <a:rPr lang="en-US" altLang="en-US" sz="2000" i="1">
                <a:latin typeface="Georgia" panose="02040502050405020303" pitchFamily="18" charset="0"/>
                <a:sym typeface="Wingdings" pitchFamily="2" charset="2"/>
              </a:rPr>
              <a:t></a:t>
            </a:r>
            <a:endParaRPr lang="en-US" altLang="en-US" sz="2000" i="1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653E52-6F26-7633-5C50-A41B4CDE945F}"/>
              </a:ext>
            </a:extLst>
          </p:cNvPr>
          <p:cNvSpPr txBox="1"/>
          <p:nvPr/>
        </p:nvSpPr>
        <p:spPr>
          <a:xfrm>
            <a:off x="58575" y="2677379"/>
            <a:ext cx="47971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4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4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400" baseline="-25000">
                <a:solidFill>
                  <a:srgbClr val="FF8989"/>
                </a:solidFill>
                <a:latin typeface="Georgia" panose="02040502050405020303" pitchFamily="18" charset="0"/>
              </a:rPr>
              <a:t> 5 </a:t>
            </a:r>
            <a:r>
              <a:rPr lang="en-US" altLang="en-US" sz="1400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400">
                <a:solidFill>
                  <a:srgbClr val="E8BE89"/>
                </a:solidFill>
                <a:latin typeface="Georgia"/>
                <a:cs typeface="Arial"/>
              </a:rPr>
              <a:t> 0.5 = </a:t>
            </a:r>
            <a:r>
              <a:rPr lang="en-US" altLang="en-US" sz="14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40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4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4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400" baseline="-25000">
                <a:solidFill>
                  <a:srgbClr val="C00000"/>
                </a:solidFill>
                <a:latin typeface="Georgia" panose="02040502050405020303" pitchFamily="18" charset="0"/>
              </a:rPr>
              <a:t> 4 </a:t>
            </a:r>
            <a:r>
              <a:rPr lang="en-US" altLang="en-US" sz="140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40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400">
                <a:solidFill>
                  <a:srgbClr val="E8BE89"/>
                </a:solidFill>
                <a:latin typeface="Georgia"/>
                <a:cs typeface="Arial"/>
              </a:rPr>
              <a:t>0.1 </a:t>
            </a:r>
            <a:endParaRPr lang="en-US" altLang="en-US" sz="14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33" grpId="0"/>
      <p:bldP spid="3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2518292" y="1304534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3911615" y="2320438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2740916" y="1782023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2981468" y="2830895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5699483" y="1746841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5711436" y="2886491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4499492" y="2311534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338EFA3-9026-E669-0168-26FD9BD3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7" y="868493"/>
            <a:ext cx="5541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Let’s do an overall mass balance: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30FE7-E812-EE27-07A1-2A2EF82B5A9E}"/>
              </a:ext>
            </a:extLst>
          </p:cNvPr>
          <p:cNvSpPr txBox="1"/>
          <p:nvPr/>
        </p:nvSpPr>
        <p:spPr>
          <a:xfrm>
            <a:off x="2100898" y="4389658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err="1">
                <a:solidFill>
                  <a:srgbClr val="92D05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 panose="02040502050405020303" pitchFamily="18" charset="0"/>
              </a:rPr>
              <a:t> 1</a:t>
            </a:r>
            <a:r>
              <a:rPr lang="en-US" altLang="en-US" baseline="-25000">
                <a:solidFill>
                  <a:srgbClr val="92D05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7030A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7030A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7030A0"/>
                </a:solidFill>
                <a:latin typeface="Georgia" panose="02040502050405020303" pitchFamily="18" charset="0"/>
              </a:rPr>
              <a:t> 2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66DE8-88B1-C49F-B20E-5AAD9039D540}"/>
              </a:ext>
            </a:extLst>
          </p:cNvPr>
          <p:cNvSpPr txBox="1"/>
          <p:nvPr/>
        </p:nvSpPr>
        <p:spPr>
          <a:xfrm>
            <a:off x="1745249" y="4909353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3 mol/min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7030A0"/>
                </a:solidFill>
                <a:latin typeface="Georgia" panose="02040502050405020303" pitchFamily="18" charset="0"/>
              </a:rPr>
              <a:t>2 mol/min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C-DF46-9026-00A4-18E276B91B94}"/>
              </a:ext>
            </a:extLst>
          </p:cNvPr>
          <p:cNvSpPr txBox="1"/>
          <p:nvPr/>
        </p:nvSpPr>
        <p:spPr>
          <a:xfrm>
            <a:off x="2411952" y="5435722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latin typeface="Georgia" panose="02040502050405020303" pitchFamily="18" charset="0"/>
              </a:rPr>
              <a:t>5 mol/min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E338EFA3-9026-E669-0168-26FD9BD3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4099815"/>
            <a:ext cx="3047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Overall Mass Balance: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2CA4C-DF46-9026-00A4-18E276B91B94}"/>
              </a:ext>
            </a:extLst>
          </p:cNvPr>
          <p:cNvSpPr txBox="1"/>
          <p:nvPr/>
        </p:nvSpPr>
        <p:spPr>
          <a:xfrm>
            <a:off x="3556517" y="4128385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>
                <a:latin typeface="Georgia" panose="02040502050405020303" pitchFamily="18" charset="0"/>
              </a:rPr>
              <a:t>5 mol/min </a:t>
            </a:r>
            <a:r>
              <a:rPr lang="en-US" altLang="en-US">
                <a:latin typeface="Georgia" panose="02040502050405020303" pitchFamily="18" charset="0"/>
              </a:rPr>
              <a:t>=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+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FC46-EDAC-04CB-377F-47097483030C}"/>
              </a:ext>
            </a:extLst>
          </p:cNvPr>
          <p:cNvSpPr txBox="1"/>
          <p:nvPr/>
        </p:nvSpPr>
        <p:spPr>
          <a:xfrm>
            <a:off x="3581677" y="4797124"/>
            <a:ext cx="4797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0.5 = </a:t>
            </a:r>
            <a:r>
              <a:rPr lang="en-US" altLang="en-US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en-US" altLang="en-US" sz="1800">
                <a:solidFill>
                  <a:srgbClr val="C00000"/>
                </a:solidFill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0.1 </a:t>
            </a:r>
            <a:endParaRPr lang="en-US" altLang="en-US" sz="1800" baseline="-250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9C84FC-039C-40AA-8642-D8657F3DFFA1}"/>
              </a:ext>
            </a:extLst>
          </p:cNvPr>
          <p:cNvGrpSpPr/>
          <p:nvPr/>
        </p:nvGrpSpPr>
        <p:grpSpPr>
          <a:xfrm>
            <a:off x="2518292" y="1304534"/>
            <a:ext cx="4107416" cy="2564641"/>
            <a:chOff x="5181600" y="130830"/>
            <a:chExt cx="4107416" cy="25646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CABEB-9325-13A0-AE49-9CB0618FDC10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68994A-D998-7E74-DE1B-A8A757F7721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10" name="Connector: Elbow 26">
              <a:extLst>
                <a:ext uri="{FF2B5EF4-FFF2-40B4-BE49-F238E27FC236}">
                  <a16:creationId xmlns:a16="http://schemas.microsoft.com/office/drawing/2014/main" id="{BB3BA5A0-5DD9-12F3-0595-8B1CBD35385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Elbow 29">
              <a:extLst>
                <a:ext uri="{FF2B5EF4-FFF2-40B4-BE49-F238E27FC236}">
                  <a16:creationId xmlns:a16="http://schemas.microsoft.com/office/drawing/2014/main" id="{9F95C913-6FE3-B4F0-4E17-843716C05D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or: Elbow 30">
              <a:extLst>
                <a:ext uri="{FF2B5EF4-FFF2-40B4-BE49-F238E27FC236}">
                  <a16:creationId xmlns:a16="http://schemas.microsoft.com/office/drawing/2014/main" id="{57CBBA25-2FAA-6707-21F6-A82784D2A37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or: Elbow 31">
              <a:extLst>
                <a:ext uri="{FF2B5EF4-FFF2-40B4-BE49-F238E27FC236}">
                  <a16:creationId xmlns:a16="http://schemas.microsoft.com/office/drawing/2014/main" id="{EEC2DA87-8FE7-A16A-62FC-847C83D51F68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FA9FD5-1FFC-2672-B801-DE76E6D402D9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6ABBE-7555-328C-DD16-97691FECF0D2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F269E8-7C1E-9C07-3B30-9091F9AD3839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23D635-C0FD-6CE2-2ACF-229F2A6AB0DC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23119F-3D2F-827F-DB15-FF175056259F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BB0541-5401-0D4B-790F-DB6F5D00E257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4C0B5D-7D4D-EE88-6929-C4EB9161660B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3A092B-867B-B9D1-4461-088875A9BE9B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18D65F-7887-A0A0-132D-C1F52F5995EC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AF0FC5-37D2-BE4D-5C6D-5C25399C635A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15F2A0F-0EA6-57B7-C50F-1AFB3B153571}"/>
              </a:ext>
            </a:extLst>
          </p:cNvPr>
          <p:cNvSpPr/>
          <p:nvPr/>
        </p:nvSpPr>
        <p:spPr>
          <a:xfrm>
            <a:off x="3911615" y="2320438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1D4F63-B668-D01F-67D5-95993D1CCF08}"/>
              </a:ext>
            </a:extLst>
          </p:cNvPr>
          <p:cNvSpPr/>
          <p:nvPr/>
        </p:nvSpPr>
        <p:spPr>
          <a:xfrm>
            <a:off x="2740916" y="1782023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93920-03C4-8071-DBA7-100E5CF37582}"/>
              </a:ext>
            </a:extLst>
          </p:cNvPr>
          <p:cNvSpPr/>
          <p:nvPr/>
        </p:nvSpPr>
        <p:spPr>
          <a:xfrm>
            <a:off x="2981468" y="2830895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CC245F-9B46-BEC2-8FE7-E055FCAFFD8C}"/>
              </a:ext>
            </a:extLst>
          </p:cNvPr>
          <p:cNvSpPr/>
          <p:nvPr/>
        </p:nvSpPr>
        <p:spPr>
          <a:xfrm>
            <a:off x="5699483" y="1746841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08A0F7-6A11-A53E-3C41-96B31C75898A}"/>
              </a:ext>
            </a:extLst>
          </p:cNvPr>
          <p:cNvSpPr/>
          <p:nvPr/>
        </p:nvSpPr>
        <p:spPr>
          <a:xfrm>
            <a:off x="5711436" y="2886491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F53B13-95DC-CA12-B6B6-D34BA39FBE89}"/>
              </a:ext>
            </a:extLst>
          </p:cNvPr>
          <p:cNvSpPr/>
          <p:nvPr/>
        </p:nvSpPr>
        <p:spPr>
          <a:xfrm>
            <a:off x="4499492" y="2311534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0369CA33-FAAA-CC60-EB81-561D10D1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4732805"/>
            <a:ext cx="3047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Lever Rule: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5385ED05-DBD7-D721-9736-9A0452A5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7" y="5381334"/>
            <a:ext cx="637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Georgia" panose="02040502050405020303" pitchFamily="18" charset="0"/>
              </a:rPr>
              <a:t>2 equations, 2 unknowns! We can solve the system: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B5375C-092A-D517-0B7A-4E70D2E745F1}"/>
              </a:ext>
            </a:extLst>
          </p:cNvPr>
          <p:cNvSpPr txBox="1"/>
          <p:nvPr/>
        </p:nvSpPr>
        <p:spPr>
          <a:xfrm>
            <a:off x="2442949" y="61168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baseline="-250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</a:t>
            </a:r>
            <a:r>
              <a:rPr lang="en-US" altLang="en-US" sz="1800">
                <a:latin typeface="Georgia"/>
                <a:cs typeface="Arial"/>
              </a:rPr>
              <a:t>= 0.8 mol/min 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E8E78F-A221-D5BD-031B-37BF28BC0259}"/>
              </a:ext>
            </a:extLst>
          </p:cNvPr>
          <p:cNvSpPr txBox="1"/>
          <p:nvPr/>
        </p:nvSpPr>
        <p:spPr>
          <a:xfrm>
            <a:off x="2442949" y="57463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baseline="-25000">
                <a:solidFill>
                  <a:srgbClr val="C00000"/>
                </a:solidFill>
                <a:latin typeface="Georgia" panose="02040502050405020303" pitchFamily="18" charset="0"/>
              </a:rPr>
              <a:t>4 </a:t>
            </a:r>
            <a:r>
              <a:rPr lang="en-US" altLang="en-US" sz="1800">
                <a:latin typeface="Georgia"/>
                <a:cs typeface="Arial"/>
              </a:rPr>
              <a:t>= 4.2 mol/min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" grpId="0"/>
      <p:bldP spid="52" grpId="0"/>
      <p:bldP spid="55" grpId="0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2767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flow rates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78C7A6-8123-04E6-CBBE-8593F9B68D6E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072FB55-C88A-0C73-0EFD-5C1EBC4E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364" y="4453620"/>
            <a:ext cx="1306170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C00000"/>
                </a:solidFill>
                <a:latin typeface="Georgia" panose="02040502050405020303" pitchFamily="18" charset="0"/>
              </a:rPr>
              <a:t>4.2 mol/min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3F57FA1B-65F4-4CDB-0FDB-CA00ED6F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333" y="4441175"/>
            <a:ext cx="1206182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FF8989"/>
                </a:solidFill>
                <a:latin typeface="Georgia"/>
                <a:cs typeface="Arial"/>
              </a:rPr>
              <a:t>0.8 mol/min</a:t>
            </a:r>
            <a:endParaRPr lang="en-US" altLang="en-US" sz="1400">
              <a:solidFill>
                <a:srgbClr val="FF898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CB08685-1A43-9E10-DEE4-350D45BE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349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FF8989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FF8989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FF8989"/>
                </a:solidFill>
                <a:latin typeface="Georgia" panose="02040502050405020303" pitchFamily="18" charset="0"/>
              </a:rPr>
              <a:t> 5</a:t>
            </a:r>
            <a:r>
              <a:rPr lang="en-US" altLang="en-US" sz="1500">
                <a:solidFill>
                  <a:srgbClr val="FF8989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6245E8D6-B9BF-E40E-7E5E-31B92CC3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03" y="4433482"/>
            <a:ext cx="97274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err="1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altLang="en-US" sz="1500" baseline="-25000" err="1">
                <a:solidFill>
                  <a:srgbClr val="C00000"/>
                </a:solidFill>
                <a:latin typeface="Georgia" panose="02040502050405020303" pitchFamily="18" charset="0"/>
              </a:rPr>
              <a:t>stream</a:t>
            </a:r>
            <a:r>
              <a:rPr lang="en-US" altLang="en-US" sz="1500" baseline="-25000">
                <a:solidFill>
                  <a:srgbClr val="C00000"/>
                </a:solidFill>
                <a:latin typeface="Georgia" panose="02040502050405020303" pitchFamily="18" charset="0"/>
              </a:rPr>
              <a:t> 4</a:t>
            </a:r>
            <a:r>
              <a:rPr lang="en-US" altLang="en-US" sz="150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9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2EF32D3-95D6-A07E-5C95-073E52B1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816" y="3508930"/>
            <a:ext cx="1307199" cy="13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5659F9D-0C7C-446F-8D68-3ADF74873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/>
              </a:rPr>
              <a:t>Exercise 4.96 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356D6CF-CFBB-4B75-8E50-0EC7655AB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330" y="1512698"/>
            <a:ext cx="8229600" cy="4525963"/>
          </a:xfrm>
        </p:spPr>
        <p:txBody>
          <a:bodyPr/>
          <a:lstStyle/>
          <a:p>
            <a:r>
              <a:rPr lang="en-US" altLang="en-US" sz="2800">
                <a:latin typeface="Georgia"/>
              </a:rPr>
              <a:t>Goal: a product stream of at least </a:t>
            </a:r>
            <a:r>
              <a:rPr lang="en-US" sz="2800">
                <a:latin typeface="Georgia"/>
              </a:rPr>
              <a:t>35 mol/min with at least 75% hexane</a:t>
            </a:r>
            <a:endParaRPr lang="en-US" sz="2800"/>
          </a:p>
          <a:p>
            <a:r>
              <a:rPr lang="en-US" altLang="en-US" sz="2800">
                <a:latin typeface="Georgia"/>
              </a:rPr>
              <a:t>Given:  100 mol/min 50/50 hexane/</a:t>
            </a:r>
            <a:r>
              <a:rPr lang="en-US" altLang="en-US" sz="2800" err="1">
                <a:latin typeface="Georgia"/>
              </a:rPr>
              <a:t>mcp</a:t>
            </a:r>
            <a:endParaRPr lang="en-US" altLang="en-US" sz="2800">
              <a:latin typeface="Georgia"/>
            </a:endParaRPr>
          </a:p>
        </p:txBody>
      </p:sp>
      <p:grpSp>
        <p:nvGrpSpPr>
          <p:cNvPr id="22531" name="Group 36">
            <a:extLst>
              <a:ext uri="{FF2B5EF4-FFF2-40B4-BE49-F238E27FC236}">
                <a16:creationId xmlns:a16="http://schemas.microsoft.com/office/drawing/2014/main" id="{CEB1B3A4-95ED-4566-980E-B3FCE33C0418}"/>
              </a:ext>
            </a:extLst>
          </p:cNvPr>
          <p:cNvGrpSpPr>
            <a:grpSpLocks/>
          </p:cNvGrpSpPr>
          <p:nvPr/>
        </p:nvGrpSpPr>
        <p:grpSpPr bwMode="auto">
          <a:xfrm>
            <a:off x="2714762" y="3654570"/>
            <a:ext cx="4343400" cy="3910012"/>
            <a:chOff x="3792" y="384"/>
            <a:chExt cx="1968" cy="1771"/>
          </a:xfrm>
        </p:grpSpPr>
        <p:grpSp>
          <p:nvGrpSpPr>
            <p:cNvPr id="22532" name="Group 34">
              <a:extLst>
                <a:ext uri="{FF2B5EF4-FFF2-40B4-BE49-F238E27FC236}">
                  <a16:creationId xmlns:a16="http://schemas.microsoft.com/office/drawing/2014/main" id="{098B32D0-0B08-46F0-B463-73DB599CB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2534" name="Group 30">
                <a:extLst>
                  <a:ext uri="{FF2B5EF4-FFF2-40B4-BE49-F238E27FC236}">
                    <a16:creationId xmlns:a16="http://schemas.microsoft.com/office/drawing/2014/main" id="{455B486B-9676-4C77-8083-F59D809F6A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2538" name="Picture 23">
                  <a:extLst>
                    <a:ext uri="{FF2B5EF4-FFF2-40B4-BE49-F238E27FC236}">
                      <a16:creationId xmlns:a16="http://schemas.microsoft.com/office/drawing/2014/main" id="{F4DC748A-94D2-4D32-97AE-5579271EBA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39" name="Rectangle 26">
                  <a:extLst>
                    <a:ext uri="{FF2B5EF4-FFF2-40B4-BE49-F238E27FC236}">
                      <a16:creationId xmlns:a16="http://schemas.microsoft.com/office/drawing/2014/main" id="{86DE79B9-01B2-4A4D-B79D-18428C6F1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2540" name="Rectangle 29">
                  <a:extLst>
                    <a:ext uri="{FF2B5EF4-FFF2-40B4-BE49-F238E27FC236}">
                      <a16:creationId xmlns:a16="http://schemas.microsoft.com/office/drawing/2014/main" id="{A473648B-6115-424E-992F-243CE515A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2535" name="Group 33">
                <a:extLst>
                  <a:ext uri="{FF2B5EF4-FFF2-40B4-BE49-F238E27FC236}">
                    <a16:creationId xmlns:a16="http://schemas.microsoft.com/office/drawing/2014/main" id="{B0FCCD8F-5B52-4898-B082-3F0E9EA8B1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2536" name="Rectangle 31">
                  <a:extLst>
                    <a:ext uri="{FF2B5EF4-FFF2-40B4-BE49-F238E27FC236}">
                      <a16:creationId xmlns:a16="http://schemas.microsoft.com/office/drawing/2014/main" id="{BA9B457C-B090-4217-A13C-971973EB4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2537" name="Rectangle 32">
                  <a:extLst>
                    <a:ext uri="{FF2B5EF4-FFF2-40B4-BE49-F238E27FC236}">
                      <a16:creationId xmlns:a16="http://schemas.microsoft.com/office/drawing/2014/main" id="{0DECA078-C388-48C9-9443-39DA2C044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2533" name="Rectangle 35">
              <a:extLst>
                <a:ext uri="{FF2B5EF4-FFF2-40B4-BE49-F238E27FC236}">
                  <a16:creationId xmlns:a16="http://schemas.microsoft.com/office/drawing/2014/main" id="{F09D68E6-418D-46EA-A719-08859A83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>
            <a:extLst>
              <a:ext uri="{FF2B5EF4-FFF2-40B4-BE49-F238E27FC236}">
                <a16:creationId xmlns:a16="http://schemas.microsoft.com/office/drawing/2014/main" id="{59863158-484A-49EC-B7C1-57E891440E2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45806"/>
            <a:ext cx="6710363" cy="6235700"/>
          </a:xfrm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11868596-B50E-4ABA-9BAA-05388636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25" y="1066800"/>
            <a:ext cx="3004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Start with 100 mol/min of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3899563-C4CC-4C2E-B187-CAE33019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097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 50% hexane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D615AFC-4256-467A-9E58-0C4BA753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8951"/>
            <a:ext cx="266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 50% mcp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A6428F4-1F6E-41C0-BDBF-DA6740AB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88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 0% aniline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91FF878-10A0-41BC-A167-576489DE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73338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And some amount of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05F023E8-4379-451A-939A-A2569188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9003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2D050"/>
                </a:solidFill>
                <a:latin typeface="Georgia"/>
                <a:cs typeface="Arial"/>
              </a:rPr>
              <a:t>100% aniline</a:t>
            </a:r>
          </a:p>
        </p:txBody>
      </p:sp>
      <p:grpSp>
        <p:nvGrpSpPr>
          <p:cNvPr id="23563" name="Group 36">
            <a:extLst>
              <a:ext uri="{FF2B5EF4-FFF2-40B4-BE49-F238E27FC236}">
                <a16:creationId xmlns:a16="http://schemas.microsoft.com/office/drawing/2014/main" id="{D2DB5EA5-A7D8-4394-A554-07538F79E69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7213"/>
            <a:ext cx="3124200" cy="2813050"/>
            <a:chOff x="3792" y="384"/>
            <a:chExt cx="1968" cy="1771"/>
          </a:xfrm>
        </p:grpSpPr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E1D89798-A245-442D-B4CE-D1C8FE994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3566" name="Group 30">
                <a:extLst>
                  <a:ext uri="{FF2B5EF4-FFF2-40B4-BE49-F238E27FC236}">
                    <a16:creationId xmlns:a16="http://schemas.microsoft.com/office/drawing/2014/main" id="{3D97E90F-DE77-40CD-BB19-49DC4122C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3570" name="Picture 23">
                  <a:extLst>
                    <a:ext uri="{FF2B5EF4-FFF2-40B4-BE49-F238E27FC236}">
                      <a16:creationId xmlns:a16="http://schemas.microsoft.com/office/drawing/2014/main" id="{B4F01AB5-6B65-422B-B4F8-7BA6B21B70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1" name="Rectangle 26">
                  <a:extLst>
                    <a:ext uri="{FF2B5EF4-FFF2-40B4-BE49-F238E27FC236}">
                      <a16:creationId xmlns:a16="http://schemas.microsoft.com/office/drawing/2014/main" id="{972542F9-D9E9-4E70-BBA8-E463ECC3A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3572" name="Rectangle 29">
                  <a:extLst>
                    <a:ext uri="{FF2B5EF4-FFF2-40B4-BE49-F238E27FC236}">
                      <a16:creationId xmlns:a16="http://schemas.microsoft.com/office/drawing/2014/main" id="{81F3AD7D-79BB-4E1E-AA7C-4E482E843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3567" name="Group 33">
                <a:extLst>
                  <a:ext uri="{FF2B5EF4-FFF2-40B4-BE49-F238E27FC236}">
                    <a16:creationId xmlns:a16="http://schemas.microsoft.com/office/drawing/2014/main" id="{C333607C-152C-42A2-98C5-15DD085CE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3568" name="Rectangle 31">
                  <a:extLst>
                    <a:ext uri="{FF2B5EF4-FFF2-40B4-BE49-F238E27FC236}">
                      <a16:creationId xmlns:a16="http://schemas.microsoft.com/office/drawing/2014/main" id="{84A75F90-91BA-4672-9CFF-0D225BD87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3569" name="Rectangle 32">
                  <a:extLst>
                    <a:ext uri="{FF2B5EF4-FFF2-40B4-BE49-F238E27FC236}">
                      <a16:creationId xmlns:a16="http://schemas.microsoft.com/office/drawing/2014/main" id="{020DBAC5-E4B4-42CD-81F3-4759B3AEE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3565" name="Rectangle 35">
              <a:extLst>
                <a:ext uri="{FF2B5EF4-FFF2-40B4-BE49-F238E27FC236}">
                  <a16:creationId xmlns:a16="http://schemas.microsoft.com/office/drawing/2014/main" id="{D450984B-B003-49C3-8A08-55C86E52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2" name="AutoShape 12">
            <a:extLst>
              <a:ext uri="{FF2B5EF4-FFF2-40B4-BE49-F238E27FC236}">
                <a16:creationId xmlns:a16="http://schemas.microsoft.com/office/drawing/2014/main" id="{486BBADB-4BAB-4724-A371-33856886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035" y="3285582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B6CCF867-5DCD-42F4-9FC1-ACB847B0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62" y="5662544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78B60-19AE-2CEB-DAFA-32D655CED8CE}"/>
              </a:ext>
            </a:extLst>
          </p:cNvPr>
          <p:cNvSpPr/>
          <p:nvPr/>
        </p:nvSpPr>
        <p:spPr>
          <a:xfrm>
            <a:off x="2918926" y="3164807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72FA4A-699E-13CD-D95F-2B5DEF3301B6}"/>
              </a:ext>
            </a:extLst>
          </p:cNvPr>
          <p:cNvSpPr/>
          <p:nvPr/>
        </p:nvSpPr>
        <p:spPr>
          <a:xfrm>
            <a:off x="1611158" y="5951468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CCF025-07B5-9AFE-42B6-8695C7CEEC1A}"/>
              </a:ext>
            </a:extLst>
          </p:cNvPr>
          <p:cNvSpPr/>
          <p:nvPr/>
        </p:nvSpPr>
        <p:spPr>
          <a:xfrm>
            <a:off x="6053137" y="3314700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010B5-D887-A15F-B266-FD06C0AA504F}"/>
              </a:ext>
            </a:extLst>
          </p:cNvPr>
          <p:cNvSpPr/>
          <p:nvPr/>
        </p:nvSpPr>
        <p:spPr>
          <a:xfrm>
            <a:off x="4338637" y="785942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B2A7F-FCB4-A7BC-71AC-93FA2FE7ABC7}"/>
              </a:ext>
            </a:extLst>
          </p:cNvPr>
          <p:cNvSpPr/>
          <p:nvPr/>
        </p:nvSpPr>
        <p:spPr>
          <a:xfrm>
            <a:off x="7075642" y="5975747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1FB6EA-5BDA-37DA-C43C-678023120D3F}"/>
              </a:ext>
            </a:extLst>
          </p:cNvPr>
          <p:cNvSpPr/>
          <p:nvPr/>
        </p:nvSpPr>
        <p:spPr>
          <a:xfrm>
            <a:off x="7386862" y="5735008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  <p:bldP spid="28" grpId="0"/>
      <p:bldP spid="22" grpId="0" animBg="1"/>
      <p:bldP spid="2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7D65CCF6-3951-480B-9574-CC6B8C840BE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5CFF2E9A-7AA7-0E4B-BCBE-D57568CE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90550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>
                <a:latin typeface="Georgia"/>
                <a:cs typeface="Arial"/>
              </a:rPr>
              <a:t>Goals:</a:t>
            </a:r>
          </a:p>
          <a:p>
            <a:pPr marL="285750" indent="-285750" eaLnBrk="1" hangingPunct="1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75% hexane</a:t>
            </a:r>
          </a:p>
          <a:p>
            <a:pPr marL="285750" indent="-285750" eaLnBrk="1" hangingPunct="1">
              <a:spcBef>
                <a:spcPct val="50000"/>
              </a:spcBef>
              <a:defRPr/>
            </a:pPr>
            <a:r>
              <a:rPr lang="en-US" altLang="en-US" sz="1800">
                <a:latin typeface="Georgia"/>
                <a:cs typeface="Arial"/>
              </a:rPr>
              <a:t>Final flow rate of </a:t>
            </a:r>
            <a:r>
              <a:rPr lang="en-US" altLang="en-US" sz="1800" b="1">
                <a:latin typeface="Georgia"/>
                <a:cs typeface="Arial"/>
              </a:rPr>
              <a:t>35 mol/min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B5ACB186-5642-0247-B4A4-BE72C4CC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11D14058-C7CF-4591-82EE-D5F5B3C81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6B84386F-0503-4768-B9E9-868073B67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20913"/>
            <a:ext cx="230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Mix </a:t>
            </a:r>
            <a:r>
              <a:rPr lang="en-US" altLang="en-US" sz="1800">
                <a:solidFill>
                  <a:srgbClr val="7030A0"/>
                </a:solidFill>
                <a:latin typeface="Georgia"/>
                <a:cs typeface="Arial"/>
              </a:rPr>
              <a:t>stream 1 </a:t>
            </a:r>
            <a:r>
              <a:rPr lang="en-US" altLang="en-US" sz="1800">
                <a:latin typeface="Georgia"/>
                <a:cs typeface="Arial"/>
              </a:rPr>
              <a:t>and </a:t>
            </a:r>
            <a:r>
              <a:rPr lang="en-US" altLang="en-US" sz="1800">
                <a:solidFill>
                  <a:srgbClr val="92D050"/>
                </a:solidFill>
                <a:latin typeface="Georgia"/>
                <a:cs typeface="Arial"/>
              </a:rPr>
              <a:t>stream 2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B7601AC0-A3C8-4C21-91E8-29986F40E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A284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14F97882-7D7A-4F31-8A7D-B53DA55D8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8CC48550-5BCB-49E9-A572-AD60B78F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5" name="Text Box 14">
            <a:extLst>
              <a:ext uri="{FF2B5EF4-FFF2-40B4-BE49-F238E27FC236}">
                <a16:creationId xmlns:a16="http://schemas.microsoft.com/office/drawing/2014/main" id="{B2D6D93B-3362-492A-A880-51347191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6" name="Rectangle 25">
            <a:extLst>
              <a:ext uri="{FF2B5EF4-FFF2-40B4-BE49-F238E27FC236}">
                <a16:creationId xmlns:a16="http://schemas.microsoft.com/office/drawing/2014/main" id="{A268036B-4CAE-462C-929B-8D6258C7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14600"/>
            <a:ext cx="1371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7" name="Rectangle 27">
            <a:extLst>
              <a:ext uri="{FF2B5EF4-FFF2-40B4-BE49-F238E27FC236}">
                <a16:creationId xmlns:a16="http://schemas.microsoft.com/office/drawing/2014/main" id="{9B47FCC9-770C-46A7-92C1-F23CD1E7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906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4588" name="Rectangle 28">
            <a:extLst>
              <a:ext uri="{FF2B5EF4-FFF2-40B4-BE49-F238E27FC236}">
                <a16:creationId xmlns:a16="http://schemas.microsoft.com/office/drawing/2014/main" id="{9A311E5D-4B1E-460C-9432-1AC918525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7620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grpSp>
        <p:nvGrpSpPr>
          <p:cNvPr id="24589" name="Group 36">
            <a:extLst>
              <a:ext uri="{FF2B5EF4-FFF2-40B4-BE49-F238E27FC236}">
                <a16:creationId xmlns:a16="http://schemas.microsoft.com/office/drawing/2014/main" id="{3D2D494C-F50D-464E-806B-19196D16C11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4596" name="Group 34">
              <a:extLst>
                <a:ext uri="{FF2B5EF4-FFF2-40B4-BE49-F238E27FC236}">
                  <a16:creationId xmlns:a16="http://schemas.microsoft.com/office/drawing/2014/main" id="{6C59744B-EF57-48AC-8904-963FD3A10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4598" name="Group 30">
                <a:extLst>
                  <a:ext uri="{FF2B5EF4-FFF2-40B4-BE49-F238E27FC236}">
                    <a16:creationId xmlns:a16="http://schemas.microsoft.com/office/drawing/2014/main" id="{D7228656-F9EA-4D7F-BFC5-D9C17FDCB0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4602" name="Picture 23">
                  <a:extLst>
                    <a:ext uri="{FF2B5EF4-FFF2-40B4-BE49-F238E27FC236}">
                      <a16:creationId xmlns:a16="http://schemas.microsoft.com/office/drawing/2014/main" id="{64E7B679-4586-4267-BAD7-C324D14708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3" name="Rectangle 26">
                  <a:extLst>
                    <a:ext uri="{FF2B5EF4-FFF2-40B4-BE49-F238E27FC236}">
                      <a16:creationId xmlns:a16="http://schemas.microsoft.com/office/drawing/2014/main" id="{0F19F2BF-22B9-4BF7-AA1C-30352A306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4604" name="Rectangle 29">
                  <a:extLst>
                    <a:ext uri="{FF2B5EF4-FFF2-40B4-BE49-F238E27FC236}">
                      <a16:creationId xmlns:a16="http://schemas.microsoft.com/office/drawing/2014/main" id="{1BA59492-B0CE-4AE9-99D2-389057FC1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4599" name="Group 33">
                <a:extLst>
                  <a:ext uri="{FF2B5EF4-FFF2-40B4-BE49-F238E27FC236}">
                    <a16:creationId xmlns:a16="http://schemas.microsoft.com/office/drawing/2014/main" id="{358107D3-6411-427C-B45D-2F2A5910A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4600" name="Rectangle 31">
                  <a:extLst>
                    <a:ext uri="{FF2B5EF4-FFF2-40B4-BE49-F238E27FC236}">
                      <a16:creationId xmlns:a16="http://schemas.microsoft.com/office/drawing/2014/main" id="{61D6D1B1-59D8-4DF1-AB3E-5A30A8B4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4601" name="Rectangle 32">
                  <a:extLst>
                    <a:ext uri="{FF2B5EF4-FFF2-40B4-BE49-F238E27FC236}">
                      <a16:creationId xmlns:a16="http://schemas.microsoft.com/office/drawing/2014/main" id="{273C1AA9-D6B8-44F4-940B-194D82B5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4597" name="Rectangle 35">
              <a:extLst>
                <a:ext uri="{FF2B5EF4-FFF2-40B4-BE49-F238E27FC236}">
                  <a16:creationId xmlns:a16="http://schemas.microsoft.com/office/drawing/2014/main" id="{6309AB65-2506-45CB-83B1-2CAE23A6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5" name="AutoShape 12">
            <a:extLst>
              <a:ext uri="{FF2B5EF4-FFF2-40B4-BE49-F238E27FC236}">
                <a16:creationId xmlns:a16="http://schemas.microsoft.com/office/drawing/2014/main" id="{8963BC52-53E2-1E42-A7F6-813ACAE8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372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DE5C5781-9C4C-4DEF-83F2-1FE9906D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368D26B2-8721-4E30-A9DB-643172CE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8651A80-B603-CBBF-80ED-F69B4719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8630"/>
            <a:ext cx="1662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Any point along this line has 75% hexane!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0D2CAAE-E989-75E3-7476-E6349CFF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931" y="3343629"/>
            <a:ext cx="18299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This is the tie line—it represents one separator splitting input into two liquids!</a:t>
            </a:r>
            <a:endParaRPr lang="en-US" altLang="en-US" sz="1800">
              <a:solidFill>
                <a:srgbClr val="92D050"/>
              </a:solidFill>
              <a:latin typeface="Georgi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129" grpId="0"/>
      <p:bldP spid="5133" grpId="0" animBg="1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1326A74-0692-4361-B6DA-7E4B88ACB21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id="{F6D2E43D-804A-5C4E-9968-F3C7403F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259B85E8-D51C-4F4A-821A-0270C9AA1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13B36758-9B28-C948-B963-8D5159D6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5606" name="Line 8">
            <a:extLst>
              <a:ext uri="{FF2B5EF4-FFF2-40B4-BE49-F238E27FC236}">
                <a16:creationId xmlns:a16="http://schemas.microsoft.com/office/drawing/2014/main" id="{82231101-CB1F-47D5-9E97-2C039531E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5128" name="Line 9">
            <a:extLst>
              <a:ext uri="{FF2B5EF4-FFF2-40B4-BE49-F238E27FC236}">
                <a16:creationId xmlns:a16="http://schemas.microsoft.com/office/drawing/2014/main" id="{411D812F-B89B-4353-BD7F-BFDCC0E1A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5608" name="AutoShape 10">
            <a:extLst>
              <a:ext uri="{FF2B5EF4-FFF2-40B4-BE49-F238E27FC236}">
                <a16:creationId xmlns:a16="http://schemas.microsoft.com/office/drawing/2014/main" id="{A607FBE9-B9CB-475F-B1ED-51A2CF85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A0ED85B1-BB3E-4A38-A74E-C3CB8E8B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5610" name="Text Box 12">
            <a:extLst>
              <a:ext uri="{FF2B5EF4-FFF2-40B4-BE49-F238E27FC236}">
                <a16:creationId xmlns:a16="http://schemas.microsoft.com/office/drawing/2014/main" id="{5A71CCBB-FC62-4A36-97CE-C5459D162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1" y="1000984"/>
            <a:ext cx="28944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i="1">
                <a:latin typeface="Georgia"/>
                <a:cs typeface="Arial"/>
              </a:rPr>
              <a:t>How much aniline is needed? </a:t>
            </a:r>
            <a:endParaRPr lang="en-US" altLang="en-US" sz="1800" i="1">
              <a:latin typeface="Georgia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Georgia"/>
                <a:cs typeface="Arial"/>
              </a:rPr>
              <a:t>Lever Rule on </a:t>
            </a:r>
            <a:r>
              <a:rPr lang="en-US" altLang="en-US" sz="1800" b="1">
                <a:solidFill>
                  <a:srgbClr val="B3870F"/>
                </a:solidFill>
                <a:latin typeface="Georgia"/>
                <a:cs typeface="Arial"/>
              </a:rPr>
              <a:t>mixing line</a:t>
            </a:r>
            <a:r>
              <a:rPr lang="en-US" altLang="en-US" sz="1800" b="1">
                <a:latin typeface="Georgia"/>
                <a:cs typeface="Arial"/>
              </a:rPr>
              <a:t>: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F92DA4D8-1E71-4DEF-A12A-7F8AAC0CCA10}"/>
              </a:ext>
            </a:extLst>
          </p:cNvPr>
          <p:cNvSpPr>
            <a:spLocks/>
          </p:cNvSpPr>
          <p:nvPr/>
        </p:nvSpPr>
        <p:spPr bwMode="auto">
          <a:xfrm rot="7200000">
            <a:off x="4609306" y="2461419"/>
            <a:ext cx="331788" cy="3232150"/>
          </a:xfrm>
          <a:prstGeom prst="leftBrace">
            <a:avLst>
              <a:gd name="adj1" fmla="val 8118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850842E5-57A1-4195-B01E-E9043953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7.5 cm</a:t>
            </a:r>
          </a:p>
        </p:txBody>
      </p:sp>
      <p:sp>
        <p:nvSpPr>
          <p:cNvPr id="10255" name="AutoShape 15">
            <a:extLst>
              <a:ext uri="{FF2B5EF4-FFF2-40B4-BE49-F238E27FC236}">
                <a16:creationId xmlns:a16="http://schemas.microsoft.com/office/drawing/2014/main" id="{208E7301-192D-4E5B-B65A-18C5FED8FA8F}"/>
              </a:ext>
            </a:extLst>
          </p:cNvPr>
          <p:cNvSpPr>
            <a:spLocks/>
          </p:cNvSpPr>
          <p:nvPr/>
        </p:nvSpPr>
        <p:spPr bwMode="auto">
          <a:xfrm rot="7200000">
            <a:off x="6677025" y="4573588"/>
            <a:ext cx="323850" cy="1524000"/>
          </a:xfrm>
          <a:prstGeom prst="leftBrace">
            <a:avLst>
              <a:gd name="adj1" fmla="val 39216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D67594A2-5FF6-4F4B-AB94-B1186D2B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00600"/>
            <a:ext cx="731838" cy="366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3 cm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BA42BDBD-4511-426F-86C1-5B62AC9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49164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/>
                <a:cs typeface="Arial"/>
              </a:rPr>
              <a:t> 1</a:t>
            </a:r>
            <a:r>
              <a:rPr lang="en-US" altLang="en-US" sz="1800">
                <a:solidFill>
                  <a:srgbClr val="92D050"/>
                </a:solidFill>
                <a:latin typeface="Georgia"/>
                <a:cs typeface="Arial"/>
              </a:rPr>
              <a:t> = 250 mols of aniline</a:t>
            </a:r>
          </a:p>
        </p:txBody>
      </p:sp>
      <p:grpSp>
        <p:nvGrpSpPr>
          <p:cNvPr id="25618" name="Group 30">
            <a:extLst>
              <a:ext uri="{FF2B5EF4-FFF2-40B4-BE49-F238E27FC236}">
                <a16:creationId xmlns:a16="http://schemas.microsoft.com/office/drawing/2014/main" id="{D335CCBE-9EFE-4CBF-9B13-9C950644A68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5620" name="Group 31">
              <a:extLst>
                <a:ext uri="{FF2B5EF4-FFF2-40B4-BE49-F238E27FC236}">
                  <a16:creationId xmlns:a16="http://schemas.microsoft.com/office/drawing/2014/main" id="{B738E689-0021-4489-A5A5-5265D885B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5622" name="Group 32">
                <a:extLst>
                  <a:ext uri="{FF2B5EF4-FFF2-40B4-BE49-F238E27FC236}">
                    <a16:creationId xmlns:a16="http://schemas.microsoft.com/office/drawing/2014/main" id="{5C23501D-E511-47CD-920D-0A63EAE40A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810" cy="1771"/>
                <a:chOff x="3792" y="384"/>
                <a:chExt cx="1810" cy="1771"/>
              </a:xfrm>
            </p:grpSpPr>
            <p:pic>
              <p:nvPicPr>
                <p:cNvPr id="25626" name="Picture 33">
                  <a:extLst>
                    <a:ext uri="{FF2B5EF4-FFF2-40B4-BE49-F238E27FC236}">
                      <a16:creationId xmlns:a16="http://schemas.microsoft.com/office/drawing/2014/main" id="{3CB3EA1C-7FD9-4B56-8B45-F9B8443ACD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5834"/>
                <a:stretch>
                  <a:fillRect/>
                </a:stretch>
              </p:blipFill>
              <p:spPr bwMode="auto">
                <a:xfrm>
                  <a:off x="3792" y="384"/>
                  <a:ext cx="1728" cy="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7" name="Rectangle 34">
                  <a:extLst>
                    <a:ext uri="{FF2B5EF4-FFF2-40B4-BE49-F238E27FC236}">
                      <a16:creationId xmlns:a16="http://schemas.microsoft.com/office/drawing/2014/main" id="{1CE0FA67-64B0-42AC-8A80-604B1243C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344"/>
                  <a:ext cx="144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5628" name="Rectangle 35">
                  <a:extLst>
                    <a:ext uri="{FF2B5EF4-FFF2-40B4-BE49-F238E27FC236}">
                      <a16:creationId xmlns:a16="http://schemas.microsoft.com/office/drawing/2014/main" id="{6E78F27C-F575-4DEA-999F-5A876A1D6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289"/>
                  <a:ext cx="624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  <p:grpSp>
            <p:nvGrpSpPr>
              <p:cNvPr id="25623" name="Group 36">
                <a:extLst>
                  <a:ext uri="{FF2B5EF4-FFF2-40B4-BE49-F238E27FC236}">
                    <a16:creationId xmlns:a16="http://schemas.microsoft.com/office/drawing/2014/main" id="{A19D667F-0FC1-489F-BFEF-2D4F9FAEB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4" y="480"/>
                <a:ext cx="1056" cy="1584"/>
                <a:chOff x="4704" y="480"/>
                <a:chExt cx="1056" cy="1584"/>
              </a:xfrm>
            </p:grpSpPr>
            <p:sp>
              <p:nvSpPr>
                <p:cNvPr id="25624" name="Rectangle 37">
                  <a:extLst>
                    <a:ext uri="{FF2B5EF4-FFF2-40B4-BE49-F238E27FC236}">
                      <a16:creationId xmlns:a16="http://schemas.microsoft.com/office/drawing/2014/main" id="{397A2A72-3A0B-42CB-93A8-0306303A3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1536"/>
                  <a:ext cx="1056" cy="5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  <p:sp>
              <p:nvSpPr>
                <p:cNvPr id="25625" name="Rectangle 38">
                  <a:extLst>
                    <a:ext uri="{FF2B5EF4-FFF2-40B4-BE49-F238E27FC236}">
                      <a16:creationId xmlns:a16="http://schemas.microsoft.com/office/drawing/2014/main" id="{92444F51-4150-4330-8DFE-7551C2713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480"/>
                  <a:ext cx="1056" cy="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40" tIns="45720" rIns="91440" bIns="4572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Georgia"/>
                  </a:endParaRPr>
                </a:p>
              </p:txBody>
            </p:sp>
          </p:grpSp>
        </p:grpSp>
        <p:sp>
          <p:nvSpPr>
            <p:cNvPr id="25621" name="Rectangle 39">
              <a:extLst>
                <a:ext uri="{FF2B5EF4-FFF2-40B4-BE49-F238E27FC236}">
                  <a16:creationId xmlns:a16="http://schemas.microsoft.com/office/drawing/2014/main" id="{07739033-343F-475C-9C88-CBB0139B1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5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/>
              </a:endParaRPr>
            </a:p>
          </p:txBody>
        </p:sp>
      </p:grpSp>
      <p:sp>
        <p:nvSpPr>
          <p:cNvPr id="25619" name="Text Box 40">
            <a:extLst>
              <a:ext uri="{FF2B5EF4-FFF2-40B4-BE49-F238E27FC236}">
                <a16:creationId xmlns:a16="http://schemas.microsoft.com/office/drawing/2014/main" id="{60A660D5-39B7-4EB2-ACA2-69B4AC782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13525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Georgia"/>
                <a:cs typeface="Arial"/>
              </a:rPr>
              <a:t>250 mol/min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3FE4F8F-9136-4F93-89C6-ABDEF7944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191938"/>
                <a:ext cx="3480619" cy="49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Georgia"/>
                    <a:cs typeface="Arial"/>
                  </a:rPr>
                  <a:t>100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  <m:r>
                      <a:rPr lang="en-US" altLang="en-US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altLang="en-US" sz="1800">
                    <a:solidFill>
                      <a:srgbClr val="E8BE89"/>
                    </a:solidFill>
                    <a:latin typeface="Georgia"/>
                    <a:cs typeface="Arial"/>
                  </a:rPr>
                  <a:t>(7.5 cm) </a:t>
                </a:r>
                <a:r>
                  <a:rPr lang="en-US" altLang="en-US" sz="1800">
                    <a:latin typeface="Georgia"/>
                    <a:cs typeface="Arial"/>
                  </a:rPr>
                  <a:t>= </a:t>
                </a:r>
                <a:r>
                  <a:rPr lang="en-US" altLang="en-US" sz="1800" err="1">
                    <a:solidFill>
                      <a:srgbClr val="92D050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92D050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92D050"/>
                    </a:solidFill>
                    <a:latin typeface="Georgia"/>
                    <a:cs typeface="Arial"/>
                  </a:rPr>
                  <a:t> 1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/>
                    <a:cs typeface="Arial"/>
                  </a:rPr>
                  <a:t>(3 cm)</a:t>
                </a:r>
              </a:p>
            </p:txBody>
          </p:sp>
        </mc:Choice>
        <mc:Fallback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3FE4F8F-9136-4F93-89C6-ABDEF7944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91938"/>
                <a:ext cx="3480619" cy="497187"/>
              </a:xfrm>
              <a:prstGeom prst="rect">
                <a:avLst/>
              </a:prstGeom>
              <a:blipFill>
                <a:blip r:embed="rId4"/>
                <a:stretch>
                  <a:fillRect l="-1401" r="-876" b="-7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12">
            <a:extLst>
              <a:ext uri="{FF2B5EF4-FFF2-40B4-BE49-F238E27FC236}">
                <a16:creationId xmlns:a16="http://schemas.microsoft.com/office/drawing/2014/main" id="{3ACE7F98-BA6D-40B7-8BA3-1C7C741A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2" name="AutoShape 12">
            <a:extLst>
              <a:ext uri="{FF2B5EF4-FFF2-40B4-BE49-F238E27FC236}">
                <a16:creationId xmlns:a16="http://schemas.microsoft.com/office/drawing/2014/main" id="{D3CEA454-414C-4A3B-BAC5-21E39F17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54" grpId="0" animBg="1"/>
      <p:bldP spid="10255" grpId="0" animBg="1"/>
      <p:bldP spid="10256" grpId="0" animBg="1"/>
      <p:bldP spid="10257" grpId="0"/>
      <p:bldP spid="2561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C717A57-DB87-46F0-BC82-C6CDB3EF703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7172" name="AutoShape 4">
            <a:extLst>
              <a:ext uri="{FF2B5EF4-FFF2-40B4-BE49-F238E27FC236}">
                <a16:creationId xmlns:a16="http://schemas.microsoft.com/office/drawing/2014/main" id="{1F28B7D6-1844-0C47-91CF-700846FD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5F614E53-E218-4540-8B3C-AD866106D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CD433B80-E54F-8D4E-96FE-8BBC4146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44FEC6A-FF88-49FE-9BD7-A2FEA0575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6630" name="Line 9">
            <a:extLst>
              <a:ext uri="{FF2B5EF4-FFF2-40B4-BE49-F238E27FC236}">
                <a16:creationId xmlns:a16="http://schemas.microsoft.com/office/drawing/2014/main" id="{379A8D62-FF4D-4AEA-A27F-0EB03EAC8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81600"/>
            <a:ext cx="35814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26631" name="AutoShape 10">
            <a:extLst>
              <a:ext uri="{FF2B5EF4-FFF2-40B4-BE49-F238E27FC236}">
                <a16:creationId xmlns:a16="http://schemas.microsoft.com/office/drawing/2014/main" id="{DE0EA26C-AB18-47DA-ACDF-5E4366B7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26632" name="Text Box 12">
            <a:extLst>
              <a:ext uri="{FF2B5EF4-FFF2-40B4-BE49-F238E27FC236}">
                <a16:creationId xmlns:a16="http://schemas.microsoft.com/office/drawing/2014/main" id="{EDC395D5-3B27-4036-864A-CD80A498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6713"/>
            <a:ext cx="2438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latin typeface="Georgia"/>
                <a:cs typeface="Arial"/>
              </a:rPr>
              <a:t>How much product will there be?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Georgia"/>
                <a:cs typeface="Arial"/>
              </a:rPr>
              <a:t>Lever Rule on </a:t>
            </a:r>
            <a:r>
              <a:rPr lang="en-US" altLang="en-US" sz="1800" b="1">
                <a:solidFill>
                  <a:schemeClr val="accent1">
                    <a:lumMod val="75000"/>
                  </a:schemeClr>
                </a:solidFill>
                <a:latin typeface="Georgia"/>
                <a:cs typeface="Arial"/>
              </a:rPr>
              <a:t>tie line</a:t>
            </a:r>
            <a:r>
              <a:rPr lang="en-US" altLang="en-US" sz="1800" b="1">
                <a:latin typeface="Georgia"/>
                <a:cs typeface="Arial"/>
              </a:rPr>
              <a:t>:</a:t>
            </a:r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EA764B90-2CA5-4ABF-82BF-E495FD301EB8}"/>
              </a:ext>
            </a:extLst>
          </p:cNvPr>
          <p:cNvSpPr>
            <a:spLocks/>
          </p:cNvSpPr>
          <p:nvPr/>
        </p:nvSpPr>
        <p:spPr bwMode="auto">
          <a:xfrm rot="-5400000">
            <a:off x="4229100" y="3848100"/>
            <a:ext cx="304800" cy="3124200"/>
          </a:xfrm>
          <a:prstGeom prst="leftBrace">
            <a:avLst>
              <a:gd name="adj1" fmla="val 9789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BDD8B37B-7A28-4AD7-A9E4-E12693A2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53088"/>
            <a:ext cx="914400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7.5 cm</a:t>
            </a:r>
          </a:p>
        </p:txBody>
      </p:sp>
      <p:sp>
        <p:nvSpPr>
          <p:cNvPr id="7190" name="AutoShape 22">
            <a:extLst>
              <a:ext uri="{FF2B5EF4-FFF2-40B4-BE49-F238E27FC236}">
                <a16:creationId xmlns:a16="http://schemas.microsoft.com/office/drawing/2014/main" id="{DC3B7CB9-3DE5-4D70-93E7-75EA7AE67A1E}"/>
              </a:ext>
            </a:extLst>
          </p:cNvPr>
          <p:cNvSpPr>
            <a:spLocks/>
          </p:cNvSpPr>
          <p:nvPr/>
        </p:nvSpPr>
        <p:spPr bwMode="auto">
          <a:xfrm rot="5400000">
            <a:off x="6057900" y="47625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A93051BF-3A42-4B6A-AC66-0E555BBC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43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0.5 cm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B5D1C694-8749-429B-A413-90FC1029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88" y="3479331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latin typeface="Georgia"/>
                <a:cs typeface="Arial"/>
              </a:rPr>
              <a:t> </a:t>
            </a:r>
            <a:r>
              <a:rPr lang="en-US" altLang="en-US" sz="1800" b="1">
                <a:solidFill>
                  <a:srgbClr val="FF8989"/>
                </a:solidFill>
                <a:latin typeface="Georgia"/>
                <a:cs typeface="Arial"/>
              </a:rPr>
              <a:t>=22 mol/min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of product</a:t>
            </a:r>
          </a:p>
        </p:txBody>
      </p:sp>
      <p:grpSp>
        <p:nvGrpSpPr>
          <p:cNvPr id="26638" name="Group 48">
            <a:extLst>
              <a:ext uri="{FF2B5EF4-FFF2-40B4-BE49-F238E27FC236}">
                <a16:creationId xmlns:a16="http://schemas.microsoft.com/office/drawing/2014/main" id="{3DAC70A8-7286-4733-A973-02FD703F3A96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09600"/>
            <a:ext cx="3124200" cy="2811463"/>
            <a:chOff x="3792" y="384"/>
            <a:chExt cx="1968" cy="1771"/>
          </a:xfrm>
        </p:grpSpPr>
        <p:grpSp>
          <p:nvGrpSpPr>
            <p:cNvPr id="26644" name="Group 49">
              <a:extLst>
                <a:ext uri="{FF2B5EF4-FFF2-40B4-BE49-F238E27FC236}">
                  <a16:creationId xmlns:a16="http://schemas.microsoft.com/office/drawing/2014/main" id="{10894770-BEE5-48CC-A510-0A1D02FE3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"/>
              <a:ext cx="1968" cy="1771"/>
              <a:chOff x="3792" y="384"/>
              <a:chExt cx="1968" cy="1771"/>
            </a:xfrm>
          </p:grpSpPr>
          <p:grpSp>
            <p:nvGrpSpPr>
              <p:cNvPr id="26646" name="Group 50">
                <a:extLst>
                  <a:ext uri="{FF2B5EF4-FFF2-40B4-BE49-F238E27FC236}">
                    <a16:creationId xmlns:a16="http://schemas.microsoft.com/office/drawing/2014/main" id="{3FE9DA2C-104F-48BF-816E-894904DE6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84"/>
                <a:ext cx="1968" cy="1771"/>
                <a:chOff x="3792" y="384"/>
                <a:chExt cx="1968" cy="1771"/>
              </a:xfrm>
            </p:grpSpPr>
            <p:grpSp>
              <p:nvGrpSpPr>
                <p:cNvPr id="26648" name="Group 51">
                  <a:extLst>
                    <a:ext uri="{FF2B5EF4-FFF2-40B4-BE49-F238E27FC236}">
                      <a16:creationId xmlns:a16="http://schemas.microsoft.com/office/drawing/2014/main" id="{B6979EC8-2191-4845-A2B6-9422C769B8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2" y="384"/>
                  <a:ext cx="1810" cy="1771"/>
                  <a:chOff x="3792" y="384"/>
                  <a:chExt cx="1810" cy="1771"/>
                </a:xfrm>
              </p:grpSpPr>
              <p:pic>
                <p:nvPicPr>
                  <p:cNvPr id="26652" name="Picture 52">
                    <a:extLst>
                      <a:ext uri="{FF2B5EF4-FFF2-40B4-BE49-F238E27FC236}">
                        <a16:creationId xmlns:a16="http://schemas.microsoft.com/office/drawing/2014/main" id="{4DE235E8-BE28-44A7-B1CF-6BB79CAA95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5834"/>
                  <a:stretch>
                    <a:fillRect/>
                  </a:stretch>
                </p:blipFill>
                <p:spPr bwMode="auto">
                  <a:xfrm>
                    <a:off x="3792" y="384"/>
                    <a:ext cx="1728" cy="1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6653" name="Rectangle 53">
                    <a:extLst>
                      <a:ext uri="{FF2B5EF4-FFF2-40B4-BE49-F238E27FC236}">
                        <a16:creationId xmlns:a16="http://schemas.microsoft.com/office/drawing/2014/main" id="{D380C16C-481F-49D7-9ABB-C3281AF0AE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8" y="1344"/>
                    <a:ext cx="144" cy="4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  <p:sp>
                <p:nvSpPr>
                  <p:cNvPr id="26654" name="Rectangle 54">
                    <a:extLst>
                      <a:ext uri="{FF2B5EF4-FFF2-40B4-BE49-F238E27FC236}">
                        <a16:creationId xmlns:a16="http://schemas.microsoft.com/office/drawing/2014/main" id="{34CBE3D2-1D2D-47AD-AC77-88FFC583FC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289"/>
                    <a:ext cx="624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</p:grpSp>
            <p:grpSp>
              <p:nvGrpSpPr>
                <p:cNvPr id="26649" name="Group 55">
                  <a:extLst>
                    <a:ext uri="{FF2B5EF4-FFF2-40B4-BE49-F238E27FC236}">
                      <a16:creationId xmlns:a16="http://schemas.microsoft.com/office/drawing/2014/main" id="{337AB7AE-CE69-4CC2-BCAA-24C4DC1AA3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04" y="480"/>
                  <a:ext cx="1056" cy="1584"/>
                  <a:chOff x="4704" y="480"/>
                  <a:chExt cx="1056" cy="1584"/>
                </a:xfrm>
              </p:grpSpPr>
              <p:sp>
                <p:nvSpPr>
                  <p:cNvPr id="26650" name="Rectangle 56">
                    <a:extLst>
                      <a:ext uri="{FF2B5EF4-FFF2-40B4-BE49-F238E27FC236}">
                        <a16:creationId xmlns:a16="http://schemas.microsoft.com/office/drawing/2014/main" id="{DE10F388-8D70-4D02-9CAC-86E2D45997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536"/>
                    <a:ext cx="1056" cy="5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  <p:sp>
                <p:nvSpPr>
                  <p:cNvPr id="26651" name="Rectangle 57">
                    <a:extLst>
                      <a:ext uri="{FF2B5EF4-FFF2-40B4-BE49-F238E27FC236}">
                        <a16:creationId xmlns:a16="http://schemas.microsoft.com/office/drawing/2014/main" id="{EF450DC1-C8F2-42A8-979B-7846F14C2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480"/>
                    <a:ext cx="105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440" tIns="45720" rIns="91440" bIns="45720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Georgia"/>
                    </a:endParaRPr>
                  </a:p>
                </p:txBody>
              </p:sp>
            </p:grpSp>
          </p:grpSp>
          <p:sp>
            <p:nvSpPr>
              <p:cNvPr id="26647" name="Rectangle 58">
                <a:extLst>
                  <a:ext uri="{FF2B5EF4-FFF2-40B4-BE49-F238E27FC236}">
                    <a16:creationId xmlns:a16="http://schemas.microsoft.com/office/drawing/2014/main" id="{35852E3A-03FC-41D3-A0B4-18FDF548C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576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0" tIns="45720" rIns="91440" bIns="4572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eorgia"/>
                </a:endParaRPr>
              </a:p>
            </p:txBody>
          </p:sp>
        </p:grpSp>
        <p:sp>
          <p:nvSpPr>
            <p:cNvPr id="26645" name="Text Box 59">
              <a:extLst>
                <a:ext uri="{FF2B5EF4-FFF2-40B4-BE49-F238E27FC236}">
                  <a16:creationId xmlns:a16="http://schemas.microsoft.com/office/drawing/2014/main" id="{D7C848B6-966A-4F58-AD74-DC62743EE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643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Georgia"/>
                  <a:cs typeface="Arial"/>
                </a:rPr>
                <a:t>250 mol/min</a:t>
              </a:r>
            </a:p>
          </p:txBody>
        </p:sp>
      </p:grpSp>
      <p:sp>
        <p:nvSpPr>
          <p:cNvPr id="7228" name="Text Box 60">
            <a:extLst>
              <a:ext uri="{FF2B5EF4-FFF2-40B4-BE49-F238E27FC236}">
                <a16:creationId xmlns:a16="http://schemas.microsoft.com/office/drawing/2014/main" id="{B6680564-F648-4C02-9C32-9E87B3E6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812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Georgia"/>
                <a:cs typeface="Arial"/>
              </a:rPr>
              <a:t>22 mol/min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96BF63AE-44D7-459B-B3D9-BB6FDE4A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88" y="1588089"/>
            <a:ext cx="40036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>
              <a:latin typeface="Georgia"/>
              <a:cs typeface="Aria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(7.5 cm) </a:t>
            </a:r>
            <a:r>
              <a:rPr lang="en-US" altLang="en-US" sz="1800">
                <a:latin typeface="Georgia"/>
                <a:cs typeface="Arial"/>
              </a:rPr>
              <a:t>= </a:t>
            </a:r>
            <a:r>
              <a:rPr lang="en-US" altLang="en-US" sz="180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C0000"/>
                </a:solidFill>
                <a:latin typeface="Georgia"/>
                <a:cs typeface="Arial"/>
              </a:rPr>
              <a:t> 3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 (0.5 cm)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latin typeface="Georgia"/>
                <a:cs typeface="Arial"/>
              </a:rPr>
              <a:t>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(7.5 cm) </a:t>
            </a:r>
            <a:r>
              <a:rPr lang="en-US" altLang="en-US" sz="1800">
                <a:latin typeface="Georgia"/>
                <a:cs typeface="Arial"/>
              </a:rPr>
              <a:t>=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CC0000"/>
                </a:solidFill>
                <a:latin typeface="Georgia"/>
                <a:cs typeface="Arial"/>
              </a:rPr>
              <a:t>(350 - </a:t>
            </a:r>
            <a:r>
              <a:rPr lang="en-US" altLang="en-US" sz="180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C0000"/>
                </a:solidFill>
                <a:latin typeface="Georgia"/>
                <a:cs typeface="Arial"/>
              </a:rPr>
              <a:t> 4</a:t>
            </a:r>
            <a:r>
              <a:rPr lang="en-US" altLang="en-US" sz="1800">
                <a:solidFill>
                  <a:srgbClr val="CC0000"/>
                </a:solidFill>
                <a:latin typeface="Georgia"/>
                <a:cs typeface="Arial"/>
              </a:rPr>
              <a:t>) </a:t>
            </a:r>
            <a:r>
              <a:rPr lang="en-US" altLang="en-US" sz="1800">
                <a:solidFill>
                  <a:srgbClr val="E8BE89"/>
                </a:solidFill>
                <a:latin typeface="Georgia"/>
                <a:cs typeface="Arial"/>
              </a:rPr>
              <a:t>(0.5 cm)</a:t>
            </a: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1B4F717B-CF2F-4CF1-BEE8-B6106317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89" y="4208104"/>
            <a:ext cx="17909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Georgia"/>
                <a:cs typeface="Arial"/>
              </a:rPr>
              <a:t>This is less than 35 mol/min!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D54DBC0F-0516-4D69-A950-D15C1F4C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970" y="5208587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88C6229C-800F-43C3-AFAA-AA587E1A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43" y="4937689"/>
            <a:ext cx="9776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C0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/>
                <a:cs typeface="Arial"/>
              </a:rPr>
              <a:t> 3</a:t>
            </a:r>
            <a:endParaRPr lang="en-US" altLang="en-US" sz="1800">
              <a:solidFill>
                <a:srgbClr val="C00000"/>
              </a:solidFill>
              <a:latin typeface="Georgia"/>
              <a:cs typeface="Arial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B8C89BEF-CB24-43AD-930E-5728E2AA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D907DE2E-A164-4997-B19C-CEAB33DA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0905E4E8-ECBE-5241-5998-3B18AAA5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86338"/>
            <a:ext cx="304800" cy="288924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891992F6-4578-0EF2-6DF9-D9E2A2E7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554" y="5037138"/>
            <a:ext cx="304800" cy="288924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pic>
        <p:nvPicPr>
          <p:cNvPr id="1026" name="Picture 2" descr="Bunny Face Palm Cartoons GIF - Bunny Face Palm Cartoons - Discover &amp; Share  GIFs">
            <a:extLst>
              <a:ext uri="{FF2B5EF4-FFF2-40B4-BE49-F238E27FC236}">
                <a16:creationId xmlns:a16="http://schemas.microsoft.com/office/drawing/2014/main" id="{AD274CCF-3985-1DBB-65C1-B100AD65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2" y="5287873"/>
            <a:ext cx="1224262" cy="10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5" grpId="0" animBg="1"/>
      <p:bldP spid="7190" grpId="0" animBg="1"/>
      <p:bldP spid="7191" grpId="0" animBg="1"/>
      <p:bldP spid="7192" grpId="0"/>
      <p:bldP spid="7228" grpId="0"/>
      <p:bldP spid="30" grpId="0"/>
      <p:bldP spid="31" grpId="0" animBg="1"/>
      <p:bldP spid="3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movie night&#10;&#10;AI-generated content may be incorrect.">
            <a:extLst>
              <a:ext uri="{FF2B5EF4-FFF2-40B4-BE49-F238E27FC236}">
                <a16:creationId xmlns:a16="http://schemas.microsoft.com/office/drawing/2014/main" id="{E921A740-6437-23AF-7DC5-90BAC5DB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17" y="0"/>
            <a:ext cx="513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C4654D0B-B924-4B3C-9033-E06CFD8B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>
            <a:fillRect/>
          </a:stretch>
        </p:blipFill>
        <p:spPr bwMode="auto">
          <a:xfrm>
            <a:off x="457200" y="1524000"/>
            <a:ext cx="2667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6622A3D6-069E-44B3-A4E1-05B724200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11497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Georgia"/>
              </a:rPr>
              <a:t>How do we get at least 35 mol/min?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C51A6FE5-DCB4-4082-9838-67958EA7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0743"/>
            <a:ext cx="5705168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latin typeface="Georgia"/>
                <a:cs typeface="Arial"/>
              </a:rPr>
              <a:t>What if I introduce aniline more than once? That is, I use more than one separator?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EA54F669-7528-4603-9207-8A2EAAA05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/>
        </p:blipFill>
        <p:spPr bwMode="auto">
          <a:xfrm>
            <a:off x="457200" y="1524000"/>
            <a:ext cx="2667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4" name="Group 13">
            <a:extLst>
              <a:ext uri="{FF2B5EF4-FFF2-40B4-BE49-F238E27FC236}">
                <a16:creationId xmlns:a16="http://schemas.microsoft.com/office/drawing/2014/main" id="{F76A9BEA-0988-4596-9EBA-EC5F8F5C1F7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81200"/>
            <a:ext cx="5562600" cy="3657600"/>
            <a:chOff x="2016" y="1248"/>
            <a:chExt cx="3504" cy="2304"/>
          </a:xfrm>
        </p:grpSpPr>
        <p:sp>
          <p:nvSpPr>
            <p:cNvPr id="28678" name="Text Box 4">
              <a:extLst>
                <a:ext uri="{FF2B5EF4-FFF2-40B4-BE49-F238E27FC236}">
                  <a16:creationId xmlns:a16="http://schemas.microsoft.com/office/drawing/2014/main" id="{C718A929-F92A-46A8-A153-92EF99B28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728"/>
              <a:ext cx="235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>
                <a:latin typeface="Georgia" panose="02040502050405020303" pitchFamily="18" charset="0"/>
              </a:endParaRPr>
            </a:p>
          </p:txBody>
        </p:sp>
        <p:pic>
          <p:nvPicPr>
            <p:cNvPr id="28679" name="Picture 5">
              <a:extLst>
                <a:ext uri="{FF2B5EF4-FFF2-40B4-BE49-F238E27FC236}">
                  <a16:creationId xmlns:a16="http://schemas.microsoft.com/office/drawing/2014/main" id="{3E95A923-B28F-4135-B685-17B69C685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248"/>
              <a:ext cx="35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Rectangle 6">
              <a:extLst>
                <a:ext uri="{FF2B5EF4-FFF2-40B4-BE49-F238E27FC236}">
                  <a16:creationId xmlns:a16="http://schemas.microsoft.com/office/drawing/2014/main" id="{528BE9C8-3945-4734-AB4F-AEB23574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84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1" name="Rectangle 7">
              <a:extLst>
                <a:ext uri="{FF2B5EF4-FFF2-40B4-BE49-F238E27FC236}">
                  <a16:creationId xmlns:a16="http://schemas.microsoft.com/office/drawing/2014/main" id="{4B32F43E-1239-4711-84C1-D44435B1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80"/>
              <a:ext cx="960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2" name="Rectangle 8">
              <a:extLst>
                <a:ext uri="{FF2B5EF4-FFF2-40B4-BE49-F238E27FC236}">
                  <a16:creationId xmlns:a16="http://schemas.microsoft.com/office/drawing/2014/main" id="{348EA0E7-EFF2-46AA-B636-4AC740F3D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00"/>
              <a:ext cx="672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3" name="Rectangle 9">
              <a:extLst>
                <a:ext uri="{FF2B5EF4-FFF2-40B4-BE49-F238E27FC236}">
                  <a16:creationId xmlns:a16="http://schemas.microsoft.com/office/drawing/2014/main" id="{D5A9BCB7-FF21-4255-88AA-BA475B1A7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28684" name="Rectangle 10">
              <a:extLst>
                <a:ext uri="{FF2B5EF4-FFF2-40B4-BE49-F238E27FC236}">
                  <a16:creationId xmlns:a16="http://schemas.microsoft.com/office/drawing/2014/main" id="{9452A8F9-D8FB-434F-B6D6-187CE025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24"/>
              <a:ext cx="960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28675" name="Text Box 12">
            <a:extLst>
              <a:ext uri="{FF2B5EF4-FFF2-40B4-BE49-F238E27FC236}">
                <a16:creationId xmlns:a16="http://schemas.microsoft.com/office/drawing/2014/main" id="{0B63AFEF-988D-4696-8D3F-3424AD84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76800"/>
            <a:ext cx="16002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300">
                <a:latin typeface="Georgia" panose="02040502050405020303" pitchFamily="18" charset="0"/>
              </a:rPr>
              <a:t>hexane-rich product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8DEB28C8-2D38-4374-AB35-2D44FC7C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68900"/>
            <a:ext cx="152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9C004-567B-11F0-B5AD-4EA5DC04A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11497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Georgia"/>
              </a:rPr>
              <a:t>How do we get at least 35 mol/min?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10B61BEB-69B7-45BC-8F91-EA450EF7936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7" y="248265"/>
            <a:ext cx="6710363" cy="6235700"/>
          </a:xfrm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848C587A-A94E-45DE-A025-6A5BFA5F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2133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Final flow rate of </a:t>
            </a:r>
            <a:r>
              <a:rPr lang="en-US" altLang="en-US" sz="1800" b="1">
                <a:latin typeface="Georgia" panose="02040502050405020303" pitchFamily="18" charset="0"/>
              </a:rPr>
              <a:t>35 mol/min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FB7D4248-7FC1-4CFA-998A-94D1CB61C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62" y="4667865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EB0C3C0-EE5C-4249-9FAC-1EB80F09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514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First: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Mix input with </a:t>
            </a: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100% aniline</a:t>
            </a:r>
            <a:r>
              <a:rPr lang="en-US" altLang="en-US" sz="1800">
                <a:latin typeface="Georgia" panose="02040502050405020303" pitchFamily="18" charset="0"/>
              </a:rPr>
              <a:t> at a smaller flow rate to move equilibrium line “up”  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2E3F0804-FC42-43FE-8217-A41990167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6237" y="3448665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88AE1F7F-66F5-4FB3-ACA3-38E0E14DF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7" y="4667865"/>
            <a:ext cx="29718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20FBEBA6-F7D6-47E5-AC97-4ED55AACA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7" y="4667865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285BD5A-96CE-4047-B59A-C61652C2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3657114"/>
            <a:ext cx="2514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Then: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Mix </a:t>
            </a: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hexane rich stream </a:t>
            </a:r>
            <a:r>
              <a:rPr lang="en-US" altLang="en-US" sz="1800">
                <a:latin typeface="Georgia" panose="02040502050405020303" pitchFamily="18" charset="0"/>
              </a:rPr>
              <a:t>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100% aniline </a:t>
            </a:r>
            <a:r>
              <a:rPr lang="en-US" altLang="en-US" sz="1800">
                <a:latin typeface="Georgia" panose="02040502050405020303" pitchFamily="18" charset="0"/>
              </a:rPr>
              <a:t>again and repeat process!</a:t>
            </a:r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6AC7DD1A-77CF-4D23-88B1-12E647728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7" y="4667865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5F1F591D-E72B-4BE4-930A-B0798E7A5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037" y="5134590"/>
            <a:ext cx="3657600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58" name="AutoShape 14">
            <a:extLst>
              <a:ext uri="{FF2B5EF4-FFF2-40B4-BE49-F238E27FC236}">
                <a16:creationId xmlns:a16="http://schemas.microsoft.com/office/drawing/2014/main" id="{9DEB72ED-0E14-4A6C-9AD1-2957814F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7" y="5125065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1" name="Rectangle 19">
            <a:extLst>
              <a:ext uri="{FF2B5EF4-FFF2-40B4-BE49-F238E27FC236}">
                <a16:creationId xmlns:a16="http://schemas.microsoft.com/office/drawing/2014/main" id="{FD3316BC-6F14-421C-8E43-1EA80FA6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798513"/>
            <a:ext cx="919162" cy="115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2" name="Rectangle 20">
            <a:extLst>
              <a:ext uri="{FF2B5EF4-FFF2-40B4-BE49-F238E27FC236}">
                <a16:creationId xmlns:a16="http://schemas.microsoft.com/office/drawing/2014/main" id="{944F5E74-0146-4AB4-ABC7-1FFF6576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790700"/>
            <a:ext cx="919163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3" name="Rectangle 21">
            <a:extLst>
              <a:ext uri="{FF2B5EF4-FFF2-40B4-BE49-F238E27FC236}">
                <a16:creationId xmlns:a16="http://schemas.microsoft.com/office/drawing/2014/main" id="{3F9DD4A4-77B9-44CE-B83A-DC5C9A25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27300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29714" name="Rectangle 22">
            <a:extLst>
              <a:ext uri="{FF2B5EF4-FFF2-40B4-BE49-F238E27FC236}">
                <a16:creationId xmlns:a16="http://schemas.microsoft.com/office/drawing/2014/main" id="{72503B61-C4A2-4415-B17A-3DD28E93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1" name="AutoShape 12">
            <a:extLst>
              <a:ext uri="{FF2B5EF4-FFF2-40B4-BE49-F238E27FC236}">
                <a16:creationId xmlns:a16="http://schemas.microsoft.com/office/drawing/2014/main" id="{756930AE-4C73-431A-8F95-3771AD277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95415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2" name="AutoShape 12">
            <a:extLst>
              <a:ext uri="{FF2B5EF4-FFF2-40B4-BE49-F238E27FC236}">
                <a16:creationId xmlns:a16="http://schemas.microsoft.com/office/drawing/2014/main" id="{2D598D79-9938-42DC-828F-0B4F29FD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7" y="5708472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 animBg="1"/>
      <p:bldP spid="6155" grpId="0"/>
      <p:bldP spid="61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3C29572-7A62-4324-979B-87C90FFAB2B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0722" name="Text Box 15">
            <a:extLst>
              <a:ext uri="{FF2B5EF4-FFF2-40B4-BE49-F238E27FC236}">
                <a16:creationId xmlns:a16="http://schemas.microsoft.com/office/drawing/2014/main" id="{D34D0197-F90D-4080-A439-AF7C842F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0723" name="Group 27">
            <a:extLst>
              <a:ext uri="{FF2B5EF4-FFF2-40B4-BE49-F238E27FC236}">
                <a16:creationId xmlns:a16="http://schemas.microsoft.com/office/drawing/2014/main" id="{C3BF070A-6197-4D1F-9883-5BE3B93C23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0746" name="AutoShape 26">
              <a:extLst>
                <a:ext uri="{FF2B5EF4-FFF2-40B4-BE49-F238E27FC236}">
                  <a16:creationId xmlns:a16="http://schemas.microsoft.com/office/drawing/2014/main" id="{52FD2C2E-8E7A-4CA5-AE8F-2A3CE2B5B0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AutoShape 28">
              <a:extLst>
                <a:ext uri="{FF2B5EF4-FFF2-40B4-BE49-F238E27FC236}">
                  <a16:creationId xmlns:a16="http://schemas.microsoft.com/office/drawing/2014/main" id="{A4B9BF6B-838A-469A-BF39-2CAFE043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8" name="AutoShape 29">
              <a:extLst>
                <a:ext uri="{FF2B5EF4-FFF2-40B4-BE49-F238E27FC236}">
                  <a16:creationId xmlns:a16="http://schemas.microsoft.com/office/drawing/2014/main" id="{9810F2C0-CD0E-4CED-B238-C1E0AA0A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9" name="Freeform 30">
              <a:extLst>
                <a:ext uri="{FF2B5EF4-FFF2-40B4-BE49-F238E27FC236}">
                  <a16:creationId xmlns:a16="http://schemas.microsoft.com/office/drawing/2014/main" id="{FD0D5838-45E5-4A3A-8CFB-1C446E2F0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0" name="Freeform 31">
              <a:extLst>
                <a:ext uri="{FF2B5EF4-FFF2-40B4-BE49-F238E27FC236}">
                  <a16:creationId xmlns:a16="http://schemas.microsoft.com/office/drawing/2014/main" id="{B04707F0-66E3-40B7-B748-37F2502B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1" name="Freeform 32">
              <a:extLst>
                <a:ext uri="{FF2B5EF4-FFF2-40B4-BE49-F238E27FC236}">
                  <a16:creationId xmlns:a16="http://schemas.microsoft.com/office/drawing/2014/main" id="{365FAB60-404B-4FAA-99C9-5B89198F1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2" name="Freeform 33">
              <a:extLst>
                <a:ext uri="{FF2B5EF4-FFF2-40B4-BE49-F238E27FC236}">
                  <a16:creationId xmlns:a16="http://schemas.microsoft.com/office/drawing/2014/main" id="{84D6C128-F0DB-4795-AABE-06A16942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3" name="Freeform 34">
              <a:extLst>
                <a:ext uri="{FF2B5EF4-FFF2-40B4-BE49-F238E27FC236}">
                  <a16:creationId xmlns:a16="http://schemas.microsoft.com/office/drawing/2014/main" id="{6C0AB3B3-8144-4DC7-A6E1-1FCBFFDB8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4" name="Freeform 35">
              <a:extLst>
                <a:ext uri="{FF2B5EF4-FFF2-40B4-BE49-F238E27FC236}">
                  <a16:creationId xmlns:a16="http://schemas.microsoft.com/office/drawing/2014/main" id="{3568291B-6BB2-4CB9-9F12-5B9297A3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55" name="Rectangle 36">
              <a:extLst>
                <a:ext uri="{FF2B5EF4-FFF2-40B4-BE49-F238E27FC236}">
                  <a16:creationId xmlns:a16="http://schemas.microsoft.com/office/drawing/2014/main" id="{C34A0F59-22F0-4B4A-A9E8-C281B302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6" name="Rectangle 37">
              <a:extLst>
                <a:ext uri="{FF2B5EF4-FFF2-40B4-BE49-F238E27FC236}">
                  <a16:creationId xmlns:a16="http://schemas.microsoft.com/office/drawing/2014/main" id="{320667E1-DC9A-427B-8FB4-67668CBA8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7" name="Rectangle 38">
              <a:extLst>
                <a:ext uri="{FF2B5EF4-FFF2-40B4-BE49-F238E27FC236}">
                  <a16:creationId xmlns:a16="http://schemas.microsoft.com/office/drawing/2014/main" id="{2B9B5C9C-C575-4F66-A3C1-EFD3B6174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8" name="Rectangle 39">
              <a:extLst>
                <a:ext uri="{FF2B5EF4-FFF2-40B4-BE49-F238E27FC236}">
                  <a16:creationId xmlns:a16="http://schemas.microsoft.com/office/drawing/2014/main" id="{754FEF2D-432E-48DC-9C22-42F5175FC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59" name="Rectangle 40">
              <a:extLst>
                <a:ext uri="{FF2B5EF4-FFF2-40B4-BE49-F238E27FC236}">
                  <a16:creationId xmlns:a16="http://schemas.microsoft.com/office/drawing/2014/main" id="{BB005E0B-404C-4561-B844-8766E84F4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0" name="Line 41">
              <a:extLst>
                <a:ext uri="{FF2B5EF4-FFF2-40B4-BE49-F238E27FC236}">
                  <a16:creationId xmlns:a16="http://schemas.microsoft.com/office/drawing/2014/main" id="{DE3FC944-BBB6-4EF0-AD45-75D0F2BE0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1" name="Line 42">
              <a:extLst>
                <a:ext uri="{FF2B5EF4-FFF2-40B4-BE49-F238E27FC236}">
                  <a16:creationId xmlns:a16="http://schemas.microsoft.com/office/drawing/2014/main" id="{F0135DC3-78AE-4A0E-89BD-FA187DBC0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2" name="Freeform 43">
              <a:extLst>
                <a:ext uri="{FF2B5EF4-FFF2-40B4-BE49-F238E27FC236}">
                  <a16:creationId xmlns:a16="http://schemas.microsoft.com/office/drawing/2014/main" id="{E8712827-22D9-4A30-AA39-D15F7ACA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3" name="Rectangle 44">
              <a:extLst>
                <a:ext uri="{FF2B5EF4-FFF2-40B4-BE49-F238E27FC236}">
                  <a16:creationId xmlns:a16="http://schemas.microsoft.com/office/drawing/2014/main" id="{1F5C6043-DB6E-466D-9E7A-60FBB98C2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4" name="Line 45">
              <a:extLst>
                <a:ext uri="{FF2B5EF4-FFF2-40B4-BE49-F238E27FC236}">
                  <a16:creationId xmlns:a16="http://schemas.microsoft.com/office/drawing/2014/main" id="{C4601D2C-466A-40E9-8292-3B634171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5" name="Line 46">
              <a:extLst>
                <a:ext uri="{FF2B5EF4-FFF2-40B4-BE49-F238E27FC236}">
                  <a16:creationId xmlns:a16="http://schemas.microsoft.com/office/drawing/2014/main" id="{2FB4A4A8-16FE-40A4-AAA1-1F9D1A464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6" name="Freeform 47">
              <a:extLst>
                <a:ext uri="{FF2B5EF4-FFF2-40B4-BE49-F238E27FC236}">
                  <a16:creationId xmlns:a16="http://schemas.microsoft.com/office/drawing/2014/main" id="{8D71F95F-8E78-4759-BD63-BE507AB5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67" name="Rectangle 48">
              <a:extLst>
                <a:ext uri="{FF2B5EF4-FFF2-40B4-BE49-F238E27FC236}">
                  <a16:creationId xmlns:a16="http://schemas.microsoft.com/office/drawing/2014/main" id="{0A0082B4-2EB9-415F-97AD-8A8F19CE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8" name="Rectangle 49">
              <a:extLst>
                <a:ext uri="{FF2B5EF4-FFF2-40B4-BE49-F238E27FC236}">
                  <a16:creationId xmlns:a16="http://schemas.microsoft.com/office/drawing/2014/main" id="{FF4E3076-9C9F-4210-BB27-497D1AEF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69" name="Rectangle 50">
              <a:extLst>
                <a:ext uri="{FF2B5EF4-FFF2-40B4-BE49-F238E27FC236}">
                  <a16:creationId xmlns:a16="http://schemas.microsoft.com/office/drawing/2014/main" id="{6880EE5C-ED4E-489F-94AE-452271400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70" name="Line 51">
              <a:extLst>
                <a:ext uri="{FF2B5EF4-FFF2-40B4-BE49-F238E27FC236}">
                  <a16:creationId xmlns:a16="http://schemas.microsoft.com/office/drawing/2014/main" id="{673FB3B6-0A55-4597-887D-58E2C3E66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1" name="Line 52">
              <a:extLst>
                <a:ext uri="{FF2B5EF4-FFF2-40B4-BE49-F238E27FC236}">
                  <a16:creationId xmlns:a16="http://schemas.microsoft.com/office/drawing/2014/main" id="{C5B3FB0F-12F3-43CC-A313-62198C1C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2" name="Line 53">
              <a:extLst>
                <a:ext uri="{FF2B5EF4-FFF2-40B4-BE49-F238E27FC236}">
                  <a16:creationId xmlns:a16="http://schemas.microsoft.com/office/drawing/2014/main" id="{B7456D2A-984D-4997-9A87-B2B009B83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3" name="Line 54">
              <a:extLst>
                <a:ext uri="{FF2B5EF4-FFF2-40B4-BE49-F238E27FC236}">
                  <a16:creationId xmlns:a16="http://schemas.microsoft.com/office/drawing/2014/main" id="{A0AE4A23-E509-476B-AF14-6784CBB06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4" name="Freeform 55">
              <a:extLst>
                <a:ext uri="{FF2B5EF4-FFF2-40B4-BE49-F238E27FC236}">
                  <a16:creationId xmlns:a16="http://schemas.microsoft.com/office/drawing/2014/main" id="{7345CEEA-CCFA-4F73-BE5C-6138ADE9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5" name="Freeform 56">
              <a:extLst>
                <a:ext uri="{FF2B5EF4-FFF2-40B4-BE49-F238E27FC236}">
                  <a16:creationId xmlns:a16="http://schemas.microsoft.com/office/drawing/2014/main" id="{45B3E506-2A6F-4CF7-9584-00EFC8FBC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6" name="Freeform 57">
              <a:extLst>
                <a:ext uri="{FF2B5EF4-FFF2-40B4-BE49-F238E27FC236}">
                  <a16:creationId xmlns:a16="http://schemas.microsoft.com/office/drawing/2014/main" id="{EA8B162F-7096-40F9-9AF7-7FEC0B02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7" name="Line 58">
              <a:extLst>
                <a:ext uri="{FF2B5EF4-FFF2-40B4-BE49-F238E27FC236}">
                  <a16:creationId xmlns:a16="http://schemas.microsoft.com/office/drawing/2014/main" id="{0F8B150C-7263-46E1-B538-3B316C8AE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8" name="Freeform 59">
              <a:extLst>
                <a:ext uri="{FF2B5EF4-FFF2-40B4-BE49-F238E27FC236}">
                  <a16:creationId xmlns:a16="http://schemas.microsoft.com/office/drawing/2014/main" id="{7B79EE1A-84BE-4FE0-98DA-FBF8D5C2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79" name="Rectangle 60">
              <a:extLst>
                <a:ext uri="{FF2B5EF4-FFF2-40B4-BE49-F238E27FC236}">
                  <a16:creationId xmlns:a16="http://schemas.microsoft.com/office/drawing/2014/main" id="{B9B5297E-F3D9-40D7-BCC3-8AA219699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0" name="Freeform 61">
              <a:extLst>
                <a:ext uri="{FF2B5EF4-FFF2-40B4-BE49-F238E27FC236}">
                  <a16:creationId xmlns:a16="http://schemas.microsoft.com/office/drawing/2014/main" id="{E5F28A27-ACE0-4AED-BBB2-D0F0B1EE9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1" name="Freeform 62">
              <a:extLst>
                <a:ext uri="{FF2B5EF4-FFF2-40B4-BE49-F238E27FC236}">
                  <a16:creationId xmlns:a16="http://schemas.microsoft.com/office/drawing/2014/main" id="{C85B6206-32BE-4C68-B610-A4A1D4C0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2" name="Freeform 63">
              <a:extLst>
                <a:ext uri="{FF2B5EF4-FFF2-40B4-BE49-F238E27FC236}">
                  <a16:creationId xmlns:a16="http://schemas.microsoft.com/office/drawing/2014/main" id="{0D9D594E-D40D-4A41-B708-22E8A2AB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3" name="Rectangle 64">
              <a:extLst>
                <a:ext uri="{FF2B5EF4-FFF2-40B4-BE49-F238E27FC236}">
                  <a16:creationId xmlns:a16="http://schemas.microsoft.com/office/drawing/2014/main" id="{B79D3F19-B9AD-45D0-9F4B-2DA7F5E8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4" name="Rectangle 65">
              <a:extLst>
                <a:ext uri="{FF2B5EF4-FFF2-40B4-BE49-F238E27FC236}">
                  <a16:creationId xmlns:a16="http://schemas.microsoft.com/office/drawing/2014/main" id="{898ACD4C-35B7-4A61-921E-C76021B7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5" name="Line 66">
              <a:extLst>
                <a:ext uri="{FF2B5EF4-FFF2-40B4-BE49-F238E27FC236}">
                  <a16:creationId xmlns:a16="http://schemas.microsoft.com/office/drawing/2014/main" id="{2CC44C74-D246-45B0-9809-805FFBB2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6" name="Line 67">
              <a:extLst>
                <a:ext uri="{FF2B5EF4-FFF2-40B4-BE49-F238E27FC236}">
                  <a16:creationId xmlns:a16="http://schemas.microsoft.com/office/drawing/2014/main" id="{D770B45B-3B85-4291-AB26-5E7BE9E6D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7" name="Freeform 68">
              <a:extLst>
                <a:ext uri="{FF2B5EF4-FFF2-40B4-BE49-F238E27FC236}">
                  <a16:creationId xmlns:a16="http://schemas.microsoft.com/office/drawing/2014/main" id="{5EB7CB51-FD64-41BF-85E9-7433C5A8E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88" name="Rectangle 69">
              <a:extLst>
                <a:ext uri="{FF2B5EF4-FFF2-40B4-BE49-F238E27FC236}">
                  <a16:creationId xmlns:a16="http://schemas.microsoft.com/office/drawing/2014/main" id="{C5309426-58FE-4298-ACDE-5C2700B3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89" name="Rectangle 70">
              <a:extLst>
                <a:ext uri="{FF2B5EF4-FFF2-40B4-BE49-F238E27FC236}">
                  <a16:creationId xmlns:a16="http://schemas.microsoft.com/office/drawing/2014/main" id="{AF595F3C-4BD6-441E-A853-4C83EF11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0" name="Rectangle 71">
              <a:extLst>
                <a:ext uri="{FF2B5EF4-FFF2-40B4-BE49-F238E27FC236}">
                  <a16:creationId xmlns:a16="http://schemas.microsoft.com/office/drawing/2014/main" id="{CE6FC02E-7864-4344-BE7F-E780AB0A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1" name="Freeform 72">
              <a:extLst>
                <a:ext uri="{FF2B5EF4-FFF2-40B4-BE49-F238E27FC236}">
                  <a16:creationId xmlns:a16="http://schemas.microsoft.com/office/drawing/2014/main" id="{1E29D3FB-226E-4A4E-AD38-D0E12F35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2" name="Freeform 73">
              <a:extLst>
                <a:ext uri="{FF2B5EF4-FFF2-40B4-BE49-F238E27FC236}">
                  <a16:creationId xmlns:a16="http://schemas.microsoft.com/office/drawing/2014/main" id="{3B9820CB-41B3-4368-9732-CA7B7AE6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3" name="Freeform 74">
              <a:extLst>
                <a:ext uri="{FF2B5EF4-FFF2-40B4-BE49-F238E27FC236}">
                  <a16:creationId xmlns:a16="http://schemas.microsoft.com/office/drawing/2014/main" id="{245B4D90-BA47-46F9-9742-07F73C51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4" name="Line 75">
              <a:extLst>
                <a:ext uri="{FF2B5EF4-FFF2-40B4-BE49-F238E27FC236}">
                  <a16:creationId xmlns:a16="http://schemas.microsoft.com/office/drawing/2014/main" id="{0F023DDE-6368-4F6D-8097-D1A5F10DD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5" name="Freeform 76">
              <a:extLst>
                <a:ext uri="{FF2B5EF4-FFF2-40B4-BE49-F238E27FC236}">
                  <a16:creationId xmlns:a16="http://schemas.microsoft.com/office/drawing/2014/main" id="{B13759C5-BA2C-4F4B-AFA2-D5DA5241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796" name="Rectangle 77">
              <a:extLst>
                <a:ext uri="{FF2B5EF4-FFF2-40B4-BE49-F238E27FC236}">
                  <a16:creationId xmlns:a16="http://schemas.microsoft.com/office/drawing/2014/main" id="{5A68A809-19CE-4D83-8070-26957C0EC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7" name="Rectangle 78">
              <a:extLst>
                <a:ext uri="{FF2B5EF4-FFF2-40B4-BE49-F238E27FC236}">
                  <a16:creationId xmlns:a16="http://schemas.microsoft.com/office/drawing/2014/main" id="{66D4FFBD-71AE-4B19-B24C-8047F921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8" name="Rectangle 79">
              <a:extLst>
                <a:ext uri="{FF2B5EF4-FFF2-40B4-BE49-F238E27FC236}">
                  <a16:creationId xmlns:a16="http://schemas.microsoft.com/office/drawing/2014/main" id="{5C176FAD-F5A4-4F40-AF42-8F5E70A0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99" name="Rectangle 80">
              <a:extLst>
                <a:ext uri="{FF2B5EF4-FFF2-40B4-BE49-F238E27FC236}">
                  <a16:creationId xmlns:a16="http://schemas.microsoft.com/office/drawing/2014/main" id="{B4A8025A-B01B-4763-85F9-7635E4670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0" name="Rectangle 81">
              <a:extLst>
                <a:ext uri="{FF2B5EF4-FFF2-40B4-BE49-F238E27FC236}">
                  <a16:creationId xmlns:a16="http://schemas.microsoft.com/office/drawing/2014/main" id="{C3FE912D-2528-44D1-BE68-21245688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1" name="Line 82">
              <a:extLst>
                <a:ext uri="{FF2B5EF4-FFF2-40B4-BE49-F238E27FC236}">
                  <a16:creationId xmlns:a16="http://schemas.microsoft.com/office/drawing/2014/main" id="{C1B9A588-69BA-4CFE-8544-0BB18F339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2" name="Line 83">
              <a:extLst>
                <a:ext uri="{FF2B5EF4-FFF2-40B4-BE49-F238E27FC236}">
                  <a16:creationId xmlns:a16="http://schemas.microsoft.com/office/drawing/2014/main" id="{5F4D63D5-41EF-494D-B216-5618D7C74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3" name="Freeform 84">
              <a:extLst>
                <a:ext uri="{FF2B5EF4-FFF2-40B4-BE49-F238E27FC236}">
                  <a16:creationId xmlns:a16="http://schemas.microsoft.com/office/drawing/2014/main" id="{5049C078-0C72-46BC-842F-AD251CC4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4" name="Freeform 85">
              <a:extLst>
                <a:ext uri="{FF2B5EF4-FFF2-40B4-BE49-F238E27FC236}">
                  <a16:creationId xmlns:a16="http://schemas.microsoft.com/office/drawing/2014/main" id="{70459854-141D-416D-8287-039144AE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5" name="Freeform 86">
              <a:extLst>
                <a:ext uri="{FF2B5EF4-FFF2-40B4-BE49-F238E27FC236}">
                  <a16:creationId xmlns:a16="http://schemas.microsoft.com/office/drawing/2014/main" id="{9D8BD502-70C1-4628-8EE7-CBFE03AF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6" name="Line 87">
              <a:extLst>
                <a:ext uri="{FF2B5EF4-FFF2-40B4-BE49-F238E27FC236}">
                  <a16:creationId xmlns:a16="http://schemas.microsoft.com/office/drawing/2014/main" id="{5A02F2B1-BBE8-46BA-B1E5-4D97C92FF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7" name="Freeform 88">
              <a:extLst>
                <a:ext uri="{FF2B5EF4-FFF2-40B4-BE49-F238E27FC236}">
                  <a16:creationId xmlns:a16="http://schemas.microsoft.com/office/drawing/2014/main" id="{A764A7D7-DE34-47CF-B077-E3CDFDCA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08" name="Rectangle 89">
              <a:extLst>
                <a:ext uri="{FF2B5EF4-FFF2-40B4-BE49-F238E27FC236}">
                  <a16:creationId xmlns:a16="http://schemas.microsoft.com/office/drawing/2014/main" id="{387E2D90-46F9-4A0C-8409-38C8A0599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09" name="Rectangle 90">
              <a:extLst>
                <a:ext uri="{FF2B5EF4-FFF2-40B4-BE49-F238E27FC236}">
                  <a16:creationId xmlns:a16="http://schemas.microsoft.com/office/drawing/2014/main" id="{0F00EECA-6335-4B66-A556-1E8615197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0" name="Rectangle 91">
              <a:extLst>
                <a:ext uri="{FF2B5EF4-FFF2-40B4-BE49-F238E27FC236}">
                  <a16:creationId xmlns:a16="http://schemas.microsoft.com/office/drawing/2014/main" id="{71BC9F3C-AA1C-4493-BB3D-E57726292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1" name="Line 92">
              <a:extLst>
                <a:ext uri="{FF2B5EF4-FFF2-40B4-BE49-F238E27FC236}">
                  <a16:creationId xmlns:a16="http://schemas.microsoft.com/office/drawing/2014/main" id="{EC1434BE-99B7-4659-A640-6ACB20CAD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2" name="Line 93">
              <a:extLst>
                <a:ext uri="{FF2B5EF4-FFF2-40B4-BE49-F238E27FC236}">
                  <a16:creationId xmlns:a16="http://schemas.microsoft.com/office/drawing/2014/main" id="{B0F233A8-9B36-42E8-9825-55E8B61C9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3" name="Freeform 94">
              <a:extLst>
                <a:ext uri="{FF2B5EF4-FFF2-40B4-BE49-F238E27FC236}">
                  <a16:creationId xmlns:a16="http://schemas.microsoft.com/office/drawing/2014/main" id="{9390620B-2C03-472E-9951-4E1D25842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4" name="Freeform 95">
              <a:extLst>
                <a:ext uri="{FF2B5EF4-FFF2-40B4-BE49-F238E27FC236}">
                  <a16:creationId xmlns:a16="http://schemas.microsoft.com/office/drawing/2014/main" id="{D45E0ED8-2664-4DA9-8445-FA76EE9C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5" name="Freeform 96">
              <a:extLst>
                <a:ext uri="{FF2B5EF4-FFF2-40B4-BE49-F238E27FC236}">
                  <a16:creationId xmlns:a16="http://schemas.microsoft.com/office/drawing/2014/main" id="{240B12D6-611E-458A-8A2E-061FF94D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6" name="Line 97">
              <a:extLst>
                <a:ext uri="{FF2B5EF4-FFF2-40B4-BE49-F238E27FC236}">
                  <a16:creationId xmlns:a16="http://schemas.microsoft.com/office/drawing/2014/main" id="{B7A3490B-4739-448F-9317-8EBD1E6A6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7" name="Freeform 98">
              <a:extLst>
                <a:ext uri="{FF2B5EF4-FFF2-40B4-BE49-F238E27FC236}">
                  <a16:creationId xmlns:a16="http://schemas.microsoft.com/office/drawing/2014/main" id="{F0C94FD8-ADAF-4C2D-AF39-F94E262A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818" name="Rectangle 99">
              <a:extLst>
                <a:ext uri="{FF2B5EF4-FFF2-40B4-BE49-F238E27FC236}">
                  <a16:creationId xmlns:a16="http://schemas.microsoft.com/office/drawing/2014/main" id="{60D24E91-EB62-4643-A902-9B37C73F4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19" name="Rectangle 100">
              <a:extLst>
                <a:ext uri="{FF2B5EF4-FFF2-40B4-BE49-F238E27FC236}">
                  <a16:creationId xmlns:a16="http://schemas.microsoft.com/office/drawing/2014/main" id="{70582884-CB50-479C-B2D4-3C966E64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820" name="Rectangle 101">
              <a:extLst>
                <a:ext uri="{FF2B5EF4-FFF2-40B4-BE49-F238E27FC236}">
                  <a16:creationId xmlns:a16="http://schemas.microsoft.com/office/drawing/2014/main" id="{08EA0373-5DB3-4FFE-93C9-8C42B50B9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13316" name="AutoShape 4">
            <a:extLst>
              <a:ext uri="{FF2B5EF4-FFF2-40B4-BE49-F238E27FC236}">
                <a16:creationId xmlns:a16="http://schemas.microsoft.com/office/drawing/2014/main" id="{FCB917F1-F455-FD4A-8D23-865694BE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23737E7-7085-402B-8890-9FBBF25B8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E80A11A9-DC8B-46C6-A553-55F72524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45" y="690315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Lever Rule for first separator </a:t>
            </a:r>
            <a:r>
              <a:rPr lang="en-US" altLang="en-US" sz="18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tie line</a:t>
            </a:r>
            <a:r>
              <a:rPr lang="en-US" altLang="en-US" sz="1800" b="1">
                <a:latin typeface="Georgia" panose="02040502050405020303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7ADA73E6-3228-E940-A508-3AF1E9CA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6BB21CC3-6AB8-4170-BC83-F8809B095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39C05FDE-075F-4A90-9068-737AAC1B4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23286BC6-090E-49F9-8410-17D416E3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927372AA-B41D-4BB5-BE17-3F25DDD1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88" y="790575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CD7BB09F-F400-4222-94AD-839A499D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5" y="1797050"/>
            <a:ext cx="919163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0733" name="Rectangle 20">
            <a:extLst>
              <a:ext uri="{FF2B5EF4-FFF2-40B4-BE49-F238E27FC236}">
                <a16:creationId xmlns:a16="http://schemas.microsoft.com/office/drawing/2014/main" id="{5F594DA9-E421-4474-B5A5-5CCD07C3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27300"/>
            <a:ext cx="919162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0734" name="Rectangle 21">
            <a:extLst>
              <a:ext uri="{FF2B5EF4-FFF2-40B4-BE49-F238E27FC236}">
                <a16:creationId xmlns:a16="http://schemas.microsoft.com/office/drawing/2014/main" id="{8B2BCCB2-C759-46C6-97DF-996EC25EB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grpSp>
        <p:nvGrpSpPr>
          <p:cNvPr id="30735" name="Group 22">
            <a:extLst>
              <a:ext uri="{FF2B5EF4-FFF2-40B4-BE49-F238E27FC236}">
                <a16:creationId xmlns:a16="http://schemas.microsoft.com/office/drawing/2014/main" id="{F084EAB1-A39D-49A4-BDA1-196939D95B5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295400"/>
            <a:ext cx="2133600" cy="2667000"/>
            <a:chOff x="4416" y="816"/>
            <a:chExt cx="1344" cy="1680"/>
          </a:xfrm>
        </p:grpSpPr>
        <p:sp>
          <p:nvSpPr>
            <p:cNvPr id="30743" name="Rectangle 23">
              <a:extLst>
                <a:ext uri="{FF2B5EF4-FFF2-40B4-BE49-F238E27FC236}">
                  <a16:creationId xmlns:a16="http://schemas.microsoft.com/office/drawing/2014/main" id="{30EDB664-700C-4B3E-87C5-B426BF747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200"/>
              <a:ext cx="816" cy="1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4" name="Rectangle 24">
              <a:extLst>
                <a:ext uri="{FF2B5EF4-FFF2-40B4-BE49-F238E27FC236}">
                  <a16:creationId xmlns:a16="http://schemas.microsoft.com/office/drawing/2014/main" id="{958E8DD0-1210-43EA-9C2A-4C0EEDB5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816"/>
              <a:ext cx="672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0745" name="Rectangle 25">
              <a:extLst>
                <a:ext uri="{FF2B5EF4-FFF2-40B4-BE49-F238E27FC236}">
                  <a16:creationId xmlns:a16="http://schemas.microsoft.com/office/drawing/2014/main" id="{E5BD213F-EF14-4429-A47F-0791E8797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44"/>
              <a:ext cx="816" cy="1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13338" name="AutoShape 26">
            <a:extLst>
              <a:ext uri="{FF2B5EF4-FFF2-40B4-BE49-F238E27FC236}">
                <a16:creationId xmlns:a16="http://schemas.microsoft.com/office/drawing/2014/main" id="{7A5744CF-0A17-43DC-8CE6-091E0EB64CE6}"/>
              </a:ext>
            </a:extLst>
          </p:cNvPr>
          <p:cNvSpPr>
            <a:spLocks/>
          </p:cNvSpPr>
          <p:nvPr/>
        </p:nvSpPr>
        <p:spPr bwMode="auto">
          <a:xfrm rot="-5400000">
            <a:off x="4381502" y="3390899"/>
            <a:ext cx="304800" cy="2971801"/>
          </a:xfrm>
          <a:prstGeom prst="leftBrace">
            <a:avLst>
              <a:gd name="adj1" fmla="val 8125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39" name="AutoShape 27">
            <a:extLst>
              <a:ext uri="{FF2B5EF4-FFF2-40B4-BE49-F238E27FC236}">
                <a16:creationId xmlns:a16="http://schemas.microsoft.com/office/drawing/2014/main" id="{A6C29671-8B9F-4B6D-A5F9-122ED4E026D7}"/>
              </a:ext>
            </a:extLst>
          </p:cNvPr>
          <p:cNvSpPr>
            <a:spLocks/>
          </p:cNvSpPr>
          <p:nvPr/>
        </p:nvSpPr>
        <p:spPr bwMode="auto">
          <a:xfrm rot="5400000">
            <a:off x="5524500" y="41529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0B143E63-25B5-41CF-AFBF-52A6181E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05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6.7 cm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7181E164-4828-41A6-841A-D8DDF01C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927475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1.8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F2F11111-FF84-4670-AE6B-11A5DC5B2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307" y="1795849"/>
                <a:ext cx="2362200" cy="774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Georgia" panose="02040502050405020303" pitchFamily="18" charset="0"/>
                  </a:rPr>
                  <a:t>200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  <m:r>
                      <a:rPr lang="en-US" alt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  <a:r>
                  <a:rPr lang="en-US" altLang="en-US" sz="180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FF8989"/>
                    </a:solidFill>
                    <a:latin typeface="Georgia"/>
                    <a:cs typeface="Arial"/>
                  </a:rPr>
                  <a:t> 4</a:t>
                </a:r>
                <a:r>
                  <a:rPr lang="en-US" altLang="en-US" sz="1800">
                    <a:solidFill>
                      <a:srgbClr val="7030A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i="1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altLang="en-US" sz="1800" b="0" i="0" smtClean="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6.7</m:t>
                        </m:r>
                        <m:r>
                          <a:rPr lang="en-US" altLang="en-US" sz="180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E8BE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 </a:t>
                </a:r>
                <a:endParaRPr lang="en-US" altLang="en-US" sz="180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F2F11111-FF84-4670-AE6B-11A5DC5B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307" y="1795849"/>
                <a:ext cx="2362200" cy="774186"/>
              </a:xfrm>
              <a:prstGeom prst="rect">
                <a:avLst/>
              </a:prstGeom>
              <a:blipFill>
                <a:blip r:embed="rId3"/>
                <a:stretch>
                  <a:fillRect l="-2326" b="-11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utoShape 12">
            <a:extLst>
              <a:ext uri="{FF2B5EF4-FFF2-40B4-BE49-F238E27FC236}">
                <a16:creationId xmlns:a16="http://schemas.microsoft.com/office/drawing/2014/main" id="{2CFC769E-2F5D-4217-AD3D-BD7D8ED9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176F4844-2C03-4ADA-9BE3-4E3422F7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4C12AA-7B35-FD96-4B6B-D0C8AD01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77" y="4166159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D91F6D0-8B87-F135-6152-16431A68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121" y="4503222"/>
            <a:ext cx="9776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C0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0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00000"/>
                </a:solidFill>
                <a:latin typeface="Georgia"/>
                <a:cs typeface="Arial"/>
              </a:rPr>
              <a:t> 3</a:t>
            </a:r>
            <a:endParaRPr lang="en-US" altLang="en-US" sz="1800">
              <a:solidFill>
                <a:srgbClr val="C00000"/>
              </a:solidFill>
              <a:latin typeface="Georgia"/>
              <a:cs typeface="Arial"/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4A7D299D-09E3-F83F-4839-AD57F7F0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228" y="4585718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66C0104-B6CD-6C9B-A546-13F1423A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354" y="4538395"/>
            <a:ext cx="302598" cy="286836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D6E76-8491-4A13-30A7-243622DC29E2}"/>
              </a:ext>
            </a:extLst>
          </p:cNvPr>
          <p:cNvSpPr txBox="1"/>
          <p:nvPr/>
        </p:nvSpPr>
        <p:spPr>
          <a:xfrm>
            <a:off x="141160" y="4290142"/>
            <a:ext cx="1840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 </a:t>
            </a:r>
            <a:r>
              <a:rPr lang="en-US" altLang="en-US" sz="1800" b="1">
                <a:solidFill>
                  <a:srgbClr val="FF8989"/>
                </a:solidFill>
                <a:latin typeface="Georgia" panose="02040502050405020303" pitchFamily="18" charset="0"/>
              </a:rPr>
              <a:t>= 54 mol/min </a:t>
            </a: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of hexane-rich liquid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3BE3BD5A-4310-0CF2-2ED2-C07E4DD85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465" y="1421888"/>
            <a:ext cx="1886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>
                <a:solidFill>
                  <a:schemeClr val="tx1"/>
                </a:solidFill>
                <a:latin typeface="Georgia" panose="02040502050405020303" pitchFamily="18" charset="0"/>
              </a:rPr>
              <a:t>Total flow rate</a:t>
            </a:r>
            <a:endParaRPr lang="en-US" altLang="en-US" sz="1500">
              <a:latin typeface="Georgia" panose="02040502050405020303" pitchFamily="18" charset="0"/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3FACFA60-3BC0-FB8F-CFCB-DAE40C81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52" y="2737670"/>
            <a:ext cx="18869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500">
                <a:solidFill>
                  <a:schemeClr val="tx1"/>
                </a:solidFill>
                <a:latin typeface="Georgia" panose="02040502050405020303" pitchFamily="18" charset="0"/>
              </a:rPr>
              <a:t>Total length</a:t>
            </a:r>
            <a:endParaRPr lang="en-US" altLang="en-US" sz="1500">
              <a:latin typeface="Georgia" panose="02040502050405020303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B2431-EF82-EC53-BE46-E9B18052FE73}"/>
              </a:ext>
            </a:extLst>
          </p:cNvPr>
          <p:cNvCxnSpPr>
            <a:cxnSpLocks/>
          </p:cNvCxnSpPr>
          <p:nvPr/>
        </p:nvCxnSpPr>
        <p:spPr>
          <a:xfrm flipV="1">
            <a:off x="1533474" y="2548738"/>
            <a:ext cx="0" cy="2610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42A9C3-9700-D658-734D-F3C9937386B4}"/>
              </a:ext>
            </a:extLst>
          </p:cNvPr>
          <p:cNvCxnSpPr>
            <a:cxnSpLocks/>
          </p:cNvCxnSpPr>
          <p:nvPr/>
        </p:nvCxnSpPr>
        <p:spPr>
          <a:xfrm flipH="1">
            <a:off x="952142" y="1697374"/>
            <a:ext cx="859683" cy="1369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0">
                <a:extLst>
                  <a:ext uri="{FF2B5EF4-FFF2-40B4-BE49-F238E27FC236}">
                    <a16:creationId xmlns:a16="http://schemas.microsoft.com/office/drawing/2014/main" id="{7E9CB28E-9A88-5300-BE20-BA15636ED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11" y="3083955"/>
                <a:ext cx="2015389" cy="976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en-US" sz="180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FF8989"/>
                    </a:solidFill>
                    <a:latin typeface="Georgia"/>
                    <a:cs typeface="Arial"/>
                  </a:rPr>
                  <a:t> 4</a:t>
                </a:r>
                <a:r>
                  <a:rPr lang="en-US" altLang="en-US" sz="1800">
                    <a:solidFill>
                      <a:srgbClr val="7030A0"/>
                    </a:solidFill>
                    <a:cs typeface="Arial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1.8 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6.7 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1800">
                    <a:latin typeface="Georgia" panose="02040502050405020303" pitchFamily="18" charset="0"/>
                  </a:rPr>
                  <a:t> 200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endParaRPr lang="en-US" altLang="en-US" sz="180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2" name="Text Box 30">
                <a:extLst>
                  <a:ext uri="{FF2B5EF4-FFF2-40B4-BE49-F238E27FC236}">
                    <a16:creationId xmlns:a16="http://schemas.microsoft.com/office/drawing/2014/main" id="{7E9CB28E-9A88-5300-BE20-BA15636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11" y="3083955"/>
                <a:ext cx="2015389" cy="976614"/>
              </a:xfrm>
              <a:prstGeom prst="rect">
                <a:avLst/>
              </a:prstGeom>
              <a:blipFill>
                <a:blip r:embed="rId4"/>
                <a:stretch>
                  <a:fillRect l="-2417" t="-3750" b="-3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31" grpId="0" animBg="1"/>
      <p:bldP spid="13338" grpId="0" animBg="1"/>
      <p:bldP spid="13339" grpId="0" animBg="1"/>
      <p:bldP spid="13340" grpId="0" animBg="1"/>
      <p:bldP spid="13341" grpId="0" animBg="1"/>
      <p:bldP spid="13342" grpId="0"/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99F1F6B-2907-4EC7-91C2-C723DB29478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1746" name="Text Box 15">
            <a:extLst>
              <a:ext uri="{FF2B5EF4-FFF2-40B4-BE49-F238E27FC236}">
                <a16:creationId xmlns:a16="http://schemas.microsoft.com/office/drawing/2014/main" id="{4EBDF2D9-972F-434B-9A1D-73D60709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1747" name="Group 27">
            <a:extLst>
              <a:ext uri="{FF2B5EF4-FFF2-40B4-BE49-F238E27FC236}">
                <a16:creationId xmlns:a16="http://schemas.microsoft.com/office/drawing/2014/main" id="{7B2B6143-0BEB-4D7C-A605-C4D5941955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1771" name="AutoShape 26">
              <a:extLst>
                <a:ext uri="{FF2B5EF4-FFF2-40B4-BE49-F238E27FC236}">
                  <a16:creationId xmlns:a16="http://schemas.microsoft.com/office/drawing/2014/main" id="{6FB02D35-8DC6-437D-B9EA-3B6B98278B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AutoShape 28">
              <a:extLst>
                <a:ext uri="{FF2B5EF4-FFF2-40B4-BE49-F238E27FC236}">
                  <a16:creationId xmlns:a16="http://schemas.microsoft.com/office/drawing/2014/main" id="{17FF48C7-4E04-4D46-9D10-0D89E7B62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73" name="AutoShape 29">
              <a:extLst>
                <a:ext uri="{FF2B5EF4-FFF2-40B4-BE49-F238E27FC236}">
                  <a16:creationId xmlns:a16="http://schemas.microsoft.com/office/drawing/2014/main" id="{28BA38E1-87D2-492A-906D-C600D0B3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74" name="Freeform 30">
              <a:extLst>
                <a:ext uri="{FF2B5EF4-FFF2-40B4-BE49-F238E27FC236}">
                  <a16:creationId xmlns:a16="http://schemas.microsoft.com/office/drawing/2014/main" id="{63E23E4C-5848-4AA6-86D0-4D99BCA9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5" name="Freeform 31">
              <a:extLst>
                <a:ext uri="{FF2B5EF4-FFF2-40B4-BE49-F238E27FC236}">
                  <a16:creationId xmlns:a16="http://schemas.microsoft.com/office/drawing/2014/main" id="{3472E3F0-7A7C-4ABD-842E-7D946FD4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6" name="Freeform 32">
              <a:extLst>
                <a:ext uri="{FF2B5EF4-FFF2-40B4-BE49-F238E27FC236}">
                  <a16:creationId xmlns:a16="http://schemas.microsoft.com/office/drawing/2014/main" id="{5BF1E658-A0B5-4796-8C21-F7A35B05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7" name="Freeform 33">
              <a:extLst>
                <a:ext uri="{FF2B5EF4-FFF2-40B4-BE49-F238E27FC236}">
                  <a16:creationId xmlns:a16="http://schemas.microsoft.com/office/drawing/2014/main" id="{AC7BE0C3-5604-48E3-947C-5654038D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8" name="Freeform 34">
              <a:extLst>
                <a:ext uri="{FF2B5EF4-FFF2-40B4-BE49-F238E27FC236}">
                  <a16:creationId xmlns:a16="http://schemas.microsoft.com/office/drawing/2014/main" id="{AC455B83-C3ED-4078-8890-5D164473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79" name="Freeform 35">
              <a:extLst>
                <a:ext uri="{FF2B5EF4-FFF2-40B4-BE49-F238E27FC236}">
                  <a16:creationId xmlns:a16="http://schemas.microsoft.com/office/drawing/2014/main" id="{8D65BEC6-D4B2-4F87-BA4F-6E616DB8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0" name="Rectangle 36">
              <a:extLst>
                <a:ext uri="{FF2B5EF4-FFF2-40B4-BE49-F238E27FC236}">
                  <a16:creationId xmlns:a16="http://schemas.microsoft.com/office/drawing/2014/main" id="{A00109A7-EF7F-4F3A-9EF3-6577F484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1" name="Rectangle 37">
              <a:extLst>
                <a:ext uri="{FF2B5EF4-FFF2-40B4-BE49-F238E27FC236}">
                  <a16:creationId xmlns:a16="http://schemas.microsoft.com/office/drawing/2014/main" id="{7C038707-95A1-4313-9F8C-343E066BA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2" name="Rectangle 38">
              <a:extLst>
                <a:ext uri="{FF2B5EF4-FFF2-40B4-BE49-F238E27FC236}">
                  <a16:creationId xmlns:a16="http://schemas.microsoft.com/office/drawing/2014/main" id="{D88E30A4-35C2-4F91-9826-77765DEF9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3" name="Rectangle 39">
              <a:extLst>
                <a:ext uri="{FF2B5EF4-FFF2-40B4-BE49-F238E27FC236}">
                  <a16:creationId xmlns:a16="http://schemas.microsoft.com/office/drawing/2014/main" id="{F0E18880-1039-4020-80F5-91D679FFA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4" name="Rectangle 40">
              <a:extLst>
                <a:ext uri="{FF2B5EF4-FFF2-40B4-BE49-F238E27FC236}">
                  <a16:creationId xmlns:a16="http://schemas.microsoft.com/office/drawing/2014/main" id="{2A2A1327-DB8C-4340-9952-1A9BBC34A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5" name="Line 41">
              <a:extLst>
                <a:ext uri="{FF2B5EF4-FFF2-40B4-BE49-F238E27FC236}">
                  <a16:creationId xmlns:a16="http://schemas.microsoft.com/office/drawing/2014/main" id="{E1EFA790-2918-4F42-9D68-8A8C6D76E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6" name="Line 42">
              <a:extLst>
                <a:ext uri="{FF2B5EF4-FFF2-40B4-BE49-F238E27FC236}">
                  <a16:creationId xmlns:a16="http://schemas.microsoft.com/office/drawing/2014/main" id="{06D31E0A-98C5-471D-B99F-1C56B6923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7" name="Freeform 43">
              <a:extLst>
                <a:ext uri="{FF2B5EF4-FFF2-40B4-BE49-F238E27FC236}">
                  <a16:creationId xmlns:a16="http://schemas.microsoft.com/office/drawing/2014/main" id="{FA23D9F4-28E9-4E5C-A97D-9D81520F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88" name="Rectangle 44">
              <a:extLst>
                <a:ext uri="{FF2B5EF4-FFF2-40B4-BE49-F238E27FC236}">
                  <a16:creationId xmlns:a16="http://schemas.microsoft.com/office/drawing/2014/main" id="{F6F0C657-4F74-4859-86F2-B96180820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DF939897-E8E4-4EAC-A858-C3321C3DA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0" name="Line 46">
              <a:extLst>
                <a:ext uri="{FF2B5EF4-FFF2-40B4-BE49-F238E27FC236}">
                  <a16:creationId xmlns:a16="http://schemas.microsoft.com/office/drawing/2014/main" id="{A5BD1A0B-33D3-481E-87FF-B346B948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1" name="Freeform 47">
              <a:extLst>
                <a:ext uri="{FF2B5EF4-FFF2-40B4-BE49-F238E27FC236}">
                  <a16:creationId xmlns:a16="http://schemas.microsoft.com/office/drawing/2014/main" id="{930E5E0A-90FC-4D71-9F32-182E23226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2" name="Rectangle 48">
              <a:extLst>
                <a:ext uri="{FF2B5EF4-FFF2-40B4-BE49-F238E27FC236}">
                  <a16:creationId xmlns:a16="http://schemas.microsoft.com/office/drawing/2014/main" id="{83BF9124-39B2-4DAF-A570-B5FF1E0D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3" name="Rectangle 49">
              <a:extLst>
                <a:ext uri="{FF2B5EF4-FFF2-40B4-BE49-F238E27FC236}">
                  <a16:creationId xmlns:a16="http://schemas.microsoft.com/office/drawing/2014/main" id="{E4855FD7-AF96-4C1B-B032-D6E6AC88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4" name="Rectangle 50">
              <a:extLst>
                <a:ext uri="{FF2B5EF4-FFF2-40B4-BE49-F238E27FC236}">
                  <a16:creationId xmlns:a16="http://schemas.microsoft.com/office/drawing/2014/main" id="{8F2BDC46-29BD-4BE6-9D97-514D9C49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795" name="Line 51">
              <a:extLst>
                <a:ext uri="{FF2B5EF4-FFF2-40B4-BE49-F238E27FC236}">
                  <a16:creationId xmlns:a16="http://schemas.microsoft.com/office/drawing/2014/main" id="{03A02659-0795-4955-8390-27B3BAF47F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6" name="Line 52">
              <a:extLst>
                <a:ext uri="{FF2B5EF4-FFF2-40B4-BE49-F238E27FC236}">
                  <a16:creationId xmlns:a16="http://schemas.microsoft.com/office/drawing/2014/main" id="{20FA1208-F38B-486A-8DF3-879A275F7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7" name="Line 53">
              <a:extLst>
                <a:ext uri="{FF2B5EF4-FFF2-40B4-BE49-F238E27FC236}">
                  <a16:creationId xmlns:a16="http://schemas.microsoft.com/office/drawing/2014/main" id="{367DCFF4-644D-4296-AB05-03FB00305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8" name="Line 54">
              <a:extLst>
                <a:ext uri="{FF2B5EF4-FFF2-40B4-BE49-F238E27FC236}">
                  <a16:creationId xmlns:a16="http://schemas.microsoft.com/office/drawing/2014/main" id="{B85AE4EC-409A-4C00-97D6-E704CEE0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799" name="Freeform 55">
              <a:extLst>
                <a:ext uri="{FF2B5EF4-FFF2-40B4-BE49-F238E27FC236}">
                  <a16:creationId xmlns:a16="http://schemas.microsoft.com/office/drawing/2014/main" id="{CA514444-AD42-4BFE-8618-6A9E1325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0" name="Freeform 56">
              <a:extLst>
                <a:ext uri="{FF2B5EF4-FFF2-40B4-BE49-F238E27FC236}">
                  <a16:creationId xmlns:a16="http://schemas.microsoft.com/office/drawing/2014/main" id="{2149D8B0-4BB3-4BEF-ABCE-2C69CE70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1" name="Freeform 57">
              <a:extLst>
                <a:ext uri="{FF2B5EF4-FFF2-40B4-BE49-F238E27FC236}">
                  <a16:creationId xmlns:a16="http://schemas.microsoft.com/office/drawing/2014/main" id="{051AB226-7168-4675-A03B-EC576B65F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2" name="Line 58">
              <a:extLst>
                <a:ext uri="{FF2B5EF4-FFF2-40B4-BE49-F238E27FC236}">
                  <a16:creationId xmlns:a16="http://schemas.microsoft.com/office/drawing/2014/main" id="{F92DC790-F7E1-439B-ACB3-FBFF7FAAF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3" name="Freeform 59">
              <a:extLst>
                <a:ext uri="{FF2B5EF4-FFF2-40B4-BE49-F238E27FC236}">
                  <a16:creationId xmlns:a16="http://schemas.microsoft.com/office/drawing/2014/main" id="{93D884E0-F751-47C8-9C82-EF22E886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4" name="Rectangle 60">
              <a:extLst>
                <a:ext uri="{FF2B5EF4-FFF2-40B4-BE49-F238E27FC236}">
                  <a16:creationId xmlns:a16="http://schemas.microsoft.com/office/drawing/2014/main" id="{401010F1-ACD7-4577-A72D-0C00F08A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05" name="Freeform 61">
              <a:extLst>
                <a:ext uri="{FF2B5EF4-FFF2-40B4-BE49-F238E27FC236}">
                  <a16:creationId xmlns:a16="http://schemas.microsoft.com/office/drawing/2014/main" id="{DBD07719-0AE3-4EE0-A65E-72B7B503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6" name="Freeform 62">
              <a:extLst>
                <a:ext uri="{FF2B5EF4-FFF2-40B4-BE49-F238E27FC236}">
                  <a16:creationId xmlns:a16="http://schemas.microsoft.com/office/drawing/2014/main" id="{A15FBA63-F167-4616-9C56-BFB58439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7" name="Freeform 63">
              <a:extLst>
                <a:ext uri="{FF2B5EF4-FFF2-40B4-BE49-F238E27FC236}">
                  <a16:creationId xmlns:a16="http://schemas.microsoft.com/office/drawing/2014/main" id="{F1EB4FBF-E32C-4D3A-8607-08397ABE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08" name="Rectangle 64">
              <a:extLst>
                <a:ext uri="{FF2B5EF4-FFF2-40B4-BE49-F238E27FC236}">
                  <a16:creationId xmlns:a16="http://schemas.microsoft.com/office/drawing/2014/main" id="{405B3611-7C67-4C83-9892-F1564065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09" name="Rectangle 65">
              <a:extLst>
                <a:ext uri="{FF2B5EF4-FFF2-40B4-BE49-F238E27FC236}">
                  <a16:creationId xmlns:a16="http://schemas.microsoft.com/office/drawing/2014/main" id="{45686317-DFAB-417D-9638-54F5B7A4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0" name="Line 66">
              <a:extLst>
                <a:ext uri="{FF2B5EF4-FFF2-40B4-BE49-F238E27FC236}">
                  <a16:creationId xmlns:a16="http://schemas.microsoft.com/office/drawing/2014/main" id="{662AAF53-BCD3-45EB-A40B-00A69E92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1" name="Line 67">
              <a:extLst>
                <a:ext uri="{FF2B5EF4-FFF2-40B4-BE49-F238E27FC236}">
                  <a16:creationId xmlns:a16="http://schemas.microsoft.com/office/drawing/2014/main" id="{1073ABC0-0F90-4BA6-9C6E-01CB971DE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2" name="Freeform 68">
              <a:extLst>
                <a:ext uri="{FF2B5EF4-FFF2-40B4-BE49-F238E27FC236}">
                  <a16:creationId xmlns:a16="http://schemas.microsoft.com/office/drawing/2014/main" id="{AD60E6AA-CE69-4BA1-83E5-43DA7986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3" name="Rectangle 69">
              <a:extLst>
                <a:ext uri="{FF2B5EF4-FFF2-40B4-BE49-F238E27FC236}">
                  <a16:creationId xmlns:a16="http://schemas.microsoft.com/office/drawing/2014/main" id="{48B43793-B9B1-48B7-AEDD-6C20CD0E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4" name="Rectangle 70">
              <a:extLst>
                <a:ext uri="{FF2B5EF4-FFF2-40B4-BE49-F238E27FC236}">
                  <a16:creationId xmlns:a16="http://schemas.microsoft.com/office/drawing/2014/main" id="{F2DAF7B7-5284-4D4D-9BFF-F986B4DBE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5" name="Rectangle 71">
              <a:extLst>
                <a:ext uri="{FF2B5EF4-FFF2-40B4-BE49-F238E27FC236}">
                  <a16:creationId xmlns:a16="http://schemas.microsoft.com/office/drawing/2014/main" id="{271FE179-3E7E-4A3E-A71C-25B31DE7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16" name="Freeform 72">
              <a:extLst>
                <a:ext uri="{FF2B5EF4-FFF2-40B4-BE49-F238E27FC236}">
                  <a16:creationId xmlns:a16="http://schemas.microsoft.com/office/drawing/2014/main" id="{B0691B3A-7646-44EE-8EB0-9A884C7C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7" name="Freeform 73">
              <a:extLst>
                <a:ext uri="{FF2B5EF4-FFF2-40B4-BE49-F238E27FC236}">
                  <a16:creationId xmlns:a16="http://schemas.microsoft.com/office/drawing/2014/main" id="{63E593AD-8485-47A6-9284-72A1137F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8" name="Freeform 74">
              <a:extLst>
                <a:ext uri="{FF2B5EF4-FFF2-40B4-BE49-F238E27FC236}">
                  <a16:creationId xmlns:a16="http://schemas.microsoft.com/office/drawing/2014/main" id="{70EDA6CA-1CDE-441D-9F8B-8C824215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19" name="Line 75">
              <a:extLst>
                <a:ext uri="{FF2B5EF4-FFF2-40B4-BE49-F238E27FC236}">
                  <a16:creationId xmlns:a16="http://schemas.microsoft.com/office/drawing/2014/main" id="{E2512FB8-145D-4ED2-9DF6-EFC9856F6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0" name="Freeform 76">
              <a:extLst>
                <a:ext uri="{FF2B5EF4-FFF2-40B4-BE49-F238E27FC236}">
                  <a16:creationId xmlns:a16="http://schemas.microsoft.com/office/drawing/2014/main" id="{588CC23C-3B19-4135-A489-A4D0ADEA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1" name="Rectangle 77">
              <a:extLst>
                <a:ext uri="{FF2B5EF4-FFF2-40B4-BE49-F238E27FC236}">
                  <a16:creationId xmlns:a16="http://schemas.microsoft.com/office/drawing/2014/main" id="{C2660BC0-8059-4581-AE72-70EA36BEF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2" name="Rectangle 78">
              <a:extLst>
                <a:ext uri="{FF2B5EF4-FFF2-40B4-BE49-F238E27FC236}">
                  <a16:creationId xmlns:a16="http://schemas.microsoft.com/office/drawing/2014/main" id="{404AD92D-EEF3-43FC-8AA6-4D409A00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3" name="Rectangle 79">
              <a:extLst>
                <a:ext uri="{FF2B5EF4-FFF2-40B4-BE49-F238E27FC236}">
                  <a16:creationId xmlns:a16="http://schemas.microsoft.com/office/drawing/2014/main" id="{3BE50AD9-E5AA-48BC-A80A-468041AE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4" name="Rectangle 80">
              <a:extLst>
                <a:ext uri="{FF2B5EF4-FFF2-40B4-BE49-F238E27FC236}">
                  <a16:creationId xmlns:a16="http://schemas.microsoft.com/office/drawing/2014/main" id="{46D40A45-5FBE-460A-9632-6BF9BA6F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5" name="Rectangle 81">
              <a:extLst>
                <a:ext uri="{FF2B5EF4-FFF2-40B4-BE49-F238E27FC236}">
                  <a16:creationId xmlns:a16="http://schemas.microsoft.com/office/drawing/2014/main" id="{C484F463-0AC8-41BF-9894-559E1A71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26" name="Line 82">
              <a:extLst>
                <a:ext uri="{FF2B5EF4-FFF2-40B4-BE49-F238E27FC236}">
                  <a16:creationId xmlns:a16="http://schemas.microsoft.com/office/drawing/2014/main" id="{E330B572-43CB-4DBF-B17F-8389039F5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7" name="Line 83">
              <a:extLst>
                <a:ext uri="{FF2B5EF4-FFF2-40B4-BE49-F238E27FC236}">
                  <a16:creationId xmlns:a16="http://schemas.microsoft.com/office/drawing/2014/main" id="{1A912E94-0E7D-4B42-889E-FF4E017C8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8" name="Freeform 84">
              <a:extLst>
                <a:ext uri="{FF2B5EF4-FFF2-40B4-BE49-F238E27FC236}">
                  <a16:creationId xmlns:a16="http://schemas.microsoft.com/office/drawing/2014/main" id="{B78B9051-B04A-4837-B602-74757F8D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29" name="Freeform 85">
              <a:extLst>
                <a:ext uri="{FF2B5EF4-FFF2-40B4-BE49-F238E27FC236}">
                  <a16:creationId xmlns:a16="http://schemas.microsoft.com/office/drawing/2014/main" id="{022A9C67-DEE4-4948-A14A-24C5B1FB7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0" name="Freeform 86">
              <a:extLst>
                <a:ext uri="{FF2B5EF4-FFF2-40B4-BE49-F238E27FC236}">
                  <a16:creationId xmlns:a16="http://schemas.microsoft.com/office/drawing/2014/main" id="{39CDB1E9-F86D-4350-B352-3F2E48B53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1" name="Line 87">
              <a:extLst>
                <a:ext uri="{FF2B5EF4-FFF2-40B4-BE49-F238E27FC236}">
                  <a16:creationId xmlns:a16="http://schemas.microsoft.com/office/drawing/2014/main" id="{9E7EA61F-E271-4B3D-B450-762850783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2" name="Freeform 88">
              <a:extLst>
                <a:ext uri="{FF2B5EF4-FFF2-40B4-BE49-F238E27FC236}">
                  <a16:creationId xmlns:a16="http://schemas.microsoft.com/office/drawing/2014/main" id="{CE14EAA0-8C35-4C99-BC08-ED525F42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3" name="Rectangle 89">
              <a:extLst>
                <a:ext uri="{FF2B5EF4-FFF2-40B4-BE49-F238E27FC236}">
                  <a16:creationId xmlns:a16="http://schemas.microsoft.com/office/drawing/2014/main" id="{DDBFC827-218B-4A70-B571-FBA32AB6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4" name="Rectangle 90">
              <a:extLst>
                <a:ext uri="{FF2B5EF4-FFF2-40B4-BE49-F238E27FC236}">
                  <a16:creationId xmlns:a16="http://schemas.microsoft.com/office/drawing/2014/main" id="{49FB2F13-75FF-4611-A4FD-12212253B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5" name="Rectangle 91">
              <a:extLst>
                <a:ext uri="{FF2B5EF4-FFF2-40B4-BE49-F238E27FC236}">
                  <a16:creationId xmlns:a16="http://schemas.microsoft.com/office/drawing/2014/main" id="{BCC47FCD-A435-47FC-9CA5-13CFE041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36" name="Line 92">
              <a:extLst>
                <a:ext uri="{FF2B5EF4-FFF2-40B4-BE49-F238E27FC236}">
                  <a16:creationId xmlns:a16="http://schemas.microsoft.com/office/drawing/2014/main" id="{DA1B0A57-A2EC-4366-85DC-5B259C111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7" name="Line 93">
              <a:extLst>
                <a:ext uri="{FF2B5EF4-FFF2-40B4-BE49-F238E27FC236}">
                  <a16:creationId xmlns:a16="http://schemas.microsoft.com/office/drawing/2014/main" id="{D9EA5F91-6FE9-4561-B502-1D70348E7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8" name="Freeform 94">
              <a:extLst>
                <a:ext uri="{FF2B5EF4-FFF2-40B4-BE49-F238E27FC236}">
                  <a16:creationId xmlns:a16="http://schemas.microsoft.com/office/drawing/2014/main" id="{049DFCA3-A27B-4E42-9B9D-3720F1BC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39" name="Freeform 95">
              <a:extLst>
                <a:ext uri="{FF2B5EF4-FFF2-40B4-BE49-F238E27FC236}">
                  <a16:creationId xmlns:a16="http://schemas.microsoft.com/office/drawing/2014/main" id="{62105663-2BDF-48E2-8056-A100534E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0" name="Freeform 96">
              <a:extLst>
                <a:ext uri="{FF2B5EF4-FFF2-40B4-BE49-F238E27FC236}">
                  <a16:creationId xmlns:a16="http://schemas.microsoft.com/office/drawing/2014/main" id="{6267AB20-AAB3-4554-9BFF-353AB5D3F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1" name="Line 97">
              <a:extLst>
                <a:ext uri="{FF2B5EF4-FFF2-40B4-BE49-F238E27FC236}">
                  <a16:creationId xmlns:a16="http://schemas.microsoft.com/office/drawing/2014/main" id="{5F1BF626-ACDF-4531-898C-D9B94A736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2" name="Freeform 98">
              <a:extLst>
                <a:ext uri="{FF2B5EF4-FFF2-40B4-BE49-F238E27FC236}">
                  <a16:creationId xmlns:a16="http://schemas.microsoft.com/office/drawing/2014/main" id="{F8B886FB-1C19-4ACA-A582-3198523DE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843" name="Rectangle 99">
              <a:extLst>
                <a:ext uri="{FF2B5EF4-FFF2-40B4-BE49-F238E27FC236}">
                  <a16:creationId xmlns:a16="http://schemas.microsoft.com/office/drawing/2014/main" id="{DDD26F03-369E-426F-99FB-C24C1AB8A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44" name="Rectangle 100">
              <a:extLst>
                <a:ext uri="{FF2B5EF4-FFF2-40B4-BE49-F238E27FC236}">
                  <a16:creationId xmlns:a16="http://schemas.microsoft.com/office/drawing/2014/main" id="{25E201C1-5B49-4974-8FE9-C0E591F53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1845" name="Rectangle 101">
              <a:extLst>
                <a:ext uri="{FF2B5EF4-FFF2-40B4-BE49-F238E27FC236}">
                  <a16:creationId xmlns:a16="http://schemas.microsoft.com/office/drawing/2014/main" id="{48B02B8D-F4DF-4E38-AF76-C1D6CF927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31748" name="Text Box 3">
            <a:extLst>
              <a:ext uri="{FF2B5EF4-FFF2-40B4-BE49-F238E27FC236}">
                <a16:creationId xmlns:a16="http://schemas.microsoft.com/office/drawing/2014/main" id="{C4DC6FDD-DD02-4130-984A-99D41760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78" y="263525"/>
            <a:ext cx="2667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Flowrate: 35 mol/min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C6BF9ED-ACFC-8849-AB85-B7E88FC9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16D3AA6B-1D34-403D-966A-A059BC678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A533BE60-C23B-41F4-AEF2-FE150743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46" y="1445989"/>
            <a:ext cx="251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Georgia" panose="02040502050405020303" pitchFamily="18" charset="0"/>
              </a:rPr>
              <a:t>How much aniline into second separator?</a:t>
            </a:r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DFCD5EC0-C048-7046-A077-A3CFBFD6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EA310C9-14FD-4C4E-88FD-680A797A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49650"/>
            <a:ext cx="4038600" cy="239395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9F3280A5-7EFF-4B8C-AA14-D43314BA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66CBDBA7-DDDD-41FB-A978-FB95D5957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E900A314-DF9F-4B1D-9380-C3594FB02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5F251CA6-AD5F-4A50-8F78-867CC376A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91125"/>
            <a:ext cx="36576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758" name="AutoShape 14">
            <a:extLst>
              <a:ext uri="{FF2B5EF4-FFF2-40B4-BE49-F238E27FC236}">
                <a16:creationId xmlns:a16="http://schemas.microsoft.com/office/drawing/2014/main" id="{C0B8A29F-3F46-4927-9140-0B333235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59" name="Rectangle 17">
            <a:extLst>
              <a:ext uri="{FF2B5EF4-FFF2-40B4-BE49-F238E27FC236}">
                <a16:creationId xmlns:a16="http://schemas.microsoft.com/office/drawing/2014/main" id="{72F5BDB8-0E60-4C9E-A4F3-AE93646A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008063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C5912598-4967-42FE-8D47-ED6905B2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2528888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61" name="Rectangle 21">
            <a:extLst>
              <a:ext uri="{FF2B5EF4-FFF2-40B4-BE49-F238E27FC236}">
                <a16:creationId xmlns:a16="http://schemas.microsoft.com/office/drawing/2014/main" id="{D756B23D-DAEA-4161-A2F6-FFC1B16C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4" name="AutoShape 26">
            <a:extLst>
              <a:ext uri="{FF2B5EF4-FFF2-40B4-BE49-F238E27FC236}">
                <a16:creationId xmlns:a16="http://schemas.microsoft.com/office/drawing/2014/main" id="{4E8F3B1E-25A0-4491-94D8-B4ACAC59306A}"/>
              </a:ext>
            </a:extLst>
          </p:cNvPr>
          <p:cNvSpPr>
            <a:spLocks/>
          </p:cNvSpPr>
          <p:nvPr/>
        </p:nvSpPr>
        <p:spPr bwMode="auto">
          <a:xfrm rot="6571181">
            <a:off x="3804444" y="3923507"/>
            <a:ext cx="331787" cy="1676400"/>
          </a:xfrm>
          <a:prstGeom prst="leftBrace">
            <a:avLst>
              <a:gd name="adj1" fmla="val 42105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D8570E1F-7564-4987-86CC-BE016BC0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910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4.0 cm</a:t>
            </a:r>
          </a:p>
        </p:txBody>
      </p:sp>
      <p:sp>
        <p:nvSpPr>
          <p:cNvPr id="12316" name="AutoShape 28">
            <a:extLst>
              <a:ext uri="{FF2B5EF4-FFF2-40B4-BE49-F238E27FC236}">
                <a16:creationId xmlns:a16="http://schemas.microsoft.com/office/drawing/2014/main" id="{1FB4360F-397C-42C6-8200-0D251188649E}"/>
              </a:ext>
            </a:extLst>
          </p:cNvPr>
          <p:cNvSpPr>
            <a:spLocks/>
          </p:cNvSpPr>
          <p:nvPr/>
        </p:nvSpPr>
        <p:spPr bwMode="auto">
          <a:xfrm rot="6329990">
            <a:off x="5873750" y="4086225"/>
            <a:ext cx="323850" cy="2667000"/>
          </a:xfrm>
          <a:prstGeom prst="leftBrace">
            <a:avLst>
              <a:gd name="adj1" fmla="val 6862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F6D80879-12A5-4150-BEC5-405AF3B0A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4773613"/>
            <a:ext cx="914400" cy="366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5.9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18" name="Text Box 30">
                <a:extLst>
                  <a:ext uri="{FF2B5EF4-FFF2-40B4-BE49-F238E27FC236}">
                    <a16:creationId xmlns:a16="http://schemas.microsoft.com/office/drawing/2014/main" id="{D4998CB5-50E4-4310-A241-711C7337F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70" y="2480720"/>
                <a:ext cx="3337424" cy="1605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Georgia" panose="02040502050405020303" pitchFamily="18" charset="0"/>
                  </a:rPr>
                  <a:t>Lever Rule on </a:t>
                </a:r>
                <a:r>
                  <a:rPr lang="en-US" altLang="en-US" sz="1800" b="1">
                    <a:solidFill>
                      <a:srgbClr val="B3870F"/>
                    </a:solidFill>
                    <a:latin typeface="Georgia" panose="02040502050405020303" pitchFamily="18" charset="0"/>
                  </a:rPr>
                  <a:t>mixing line</a:t>
                </a:r>
                <a:r>
                  <a:rPr lang="en-US" altLang="en-US" sz="1800" b="1">
                    <a:latin typeface="Georgia" panose="02040502050405020303" pitchFamily="18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err="1">
                    <a:solidFill>
                      <a:srgbClr val="92D050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92D050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92D050"/>
                    </a:solidFill>
                    <a:latin typeface="Georgia"/>
                    <a:cs typeface="Arial"/>
                  </a:rPr>
                  <a:t> 5</a:t>
                </a:r>
                <a:r>
                  <a:rPr lang="en-US" altLang="en-US" sz="1800">
                    <a:solidFill>
                      <a:srgbClr val="92D050"/>
                    </a:solidFill>
                    <a:latin typeface="Georgia"/>
                    <a:cs typeface="Arial"/>
                  </a:rPr>
                  <a:t>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(5.9 cm) </a:t>
                </a: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54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smtClean="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rgbClr val="FF898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r>
                  <a:rPr lang="en-US" altLang="en-US" sz="180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(4.0 cm)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FF8989"/>
                  </a:solidFill>
                  <a:latin typeface="Georgia" panose="02040502050405020303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2318" name="Text Box 30">
                <a:extLst>
                  <a:ext uri="{FF2B5EF4-FFF2-40B4-BE49-F238E27FC236}">
                    <a16:creationId xmlns:a16="http://schemas.microsoft.com/office/drawing/2014/main" id="{D4998CB5-50E4-4310-A241-711C7337F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0" y="2480720"/>
                <a:ext cx="3337424" cy="1605183"/>
              </a:xfrm>
              <a:prstGeom prst="rect">
                <a:avLst/>
              </a:prstGeom>
              <a:blipFill>
                <a:blip r:embed="rId3"/>
                <a:stretch>
                  <a:fillRect l="-1460" t="-22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67" name="Text Box 31">
            <a:extLst>
              <a:ext uri="{FF2B5EF4-FFF2-40B4-BE49-F238E27FC236}">
                <a16:creationId xmlns:a16="http://schemas.microsoft.com/office/drawing/2014/main" id="{2826E816-8942-40C0-AE90-0D3B514F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725" y="2438400"/>
            <a:ext cx="8032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hexane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31768" name="Rectangle 20">
            <a:extLst>
              <a:ext uri="{FF2B5EF4-FFF2-40B4-BE49-F238E27FC236}">
                <a16:creationId xmlns:a16="http://schemas.microsoft.com/office/drawing/2014/main" id="{62C3A8EC-8A5E-4D01-8713-7401C77D6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524000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1769" name="Rectangle 40">
            <a:extLst>
              <a:ext uri="{FF2B5EF4-FFF2-40B4-BE49-F238E27FC236}">
                <a16:creationId xmlns:a16="http://schemas.microsoft.com/office/drawing/2014/main" id="{BEFD5E1F-9E35-497F-B4D3-A5A09ABE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5979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Georgia" panose="02040502050405020303" pitchFamily="18" charset="0"/>
              </a:rPr>
              <a:t>100 mol/min</a:t>
            </a: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6525B130-D7C6-4731-9B25-90741C66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94F0FE05-83B8-4395-8B8D-B01D39D4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424E2D82-7814-1E42-EE77-D3DE3E37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50" y="408347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4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C42661AC-0C25-F25B-A3B3-C0013A71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39" y="4557713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F8BD2EA-0464-D68C-B127-0EC822BF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438" y="598646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/>
                <a:cs typeface="Arial"/>
              </a:rPr>
              <a:t> 5</a:t>
            </a:r>
            <a:endParaRPr lang="en-US" altLang="en-US" sz="1800">
              <a:solidFill>
                <a:srgbClr val="92D050"/>
              </a:solidFill>
              <a:latin typeface="Georgi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C6C7C-6232-076F-0EF7-68FB9A1B5D4A}"/>
              </a:ext>
            </a:extLst>
          </p:cNvPr>
          <p:cNvSpPr txBox="1"/>
          <p:nvPr/>
        </p:nvSpPr>
        <p:spPr>
          <a:xfrm>
            <a:off x="153681" y="3933200"/>
            <a:ext cx="1583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altLang="en-US" sz="1800" err="1">
                <a:solidFill>
                  <a:srgbClr val="92D05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92D05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92D050"/>
                </a:solidFill>
                <a:latin typeface="Georgia"/>
                <a:cs typeface="Arial"/>
              </a:rPr>
              <a:t> 5</a:t>
            </a:r>
            <a:endParaRPr lang="en-US" altLang="en-US" sz="1800">
              <a:solidFill>
                <a:srgbClr val="92D050"/>
              </a:solidFill>
              <a:latin typeface="Georgia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2D050"/>
                </a:solidFill>
                <a:latin typeface="Georgia" panose="02040502050405020303" pitchFamily="18" charset="0"/>
              </a:rPr>
              <a:t> = 37 mol/min </a:t>
            </a: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of aniline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800" baseline="30000">
                <a:solidFill>
                  <a:srgbClr val="92D050"/>
                </a:solidFill>
                <a:latin typeface="Georgia" panose="02040502050405020303" pitchFamily="18" charset="0"/>
              </a:rPr>
              <a:t>nd</a:t>
            </a:r>
            <a:r>
              <a:rPr lang="en-US" altLang="en-US" sz="1800">
                <a:solidFill>
                  <a:srgbClr val="92D050"/>
                </a:solidFill>
                <a:latin typeface="Georgia" panose="02040502050405020303" pitchFamily="18" charset="0"/>
              </a:rPr>
              <a:t> separator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08" grpId="0" animBg="1"/>
      <p:bldP spid="12314" grpId="0" animBg="1"/>
      <p:bldP spid="12315" grpId="0" animBg="1"/>
      <p:bldP spid="12316" grpId="0" animBg="1"/>
      <p:bldP spid="12317" grpId="0" build="allAtOnce" animBg="1"/>
      <p:bldP spid="12318" grpId="0"/>
      <p:bldP spid="2" grpId="0" animBg="1"/>
      <p:bldP spid="3" grpId="0" animBg="1"/>
      <p:bldP spid="6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F387C56-1495-42F5-9BEF-8D84325B729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2770" name="Text Box 14">
            <a:extLst>
              <a:ext uri="{FF2B5EF4-FFF2-40B4-BE49-F238E27FC236}">
                <a16:creationId xmlns:a16="http://schemas.microsoft.com/office/drawing/2014/main" id="{EF628256-222F-4D23-9B92-563D9138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6175"/>
            <a:ext cx="2251075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2771" name="Group 29">
            <a:extLst>
              <a:ext uri="{FF2B5EF4-FFF2-40B4-BE49-F238E27FC236}">
                <a16:creationId xmlns:a16="http://schemas.microsoft.com/office/drawing/2014/main" id="{0DFEE195-A95B-45A8-9A73-F83B3E8D01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1200" y="685800"/>
            <a:ext cx="3352800" cy="2209800"/>
            <a:chOff x="3648" y="432"/>
            <a:chExt cx="2112" cy="1392"/>
          </a:xfrm>
        </p:grpSpPr>
        <p:sp>
          <p:nvSpPr>
            <p:cNvPr id="32795" name="AutoShape 28">
              <a:extLst>
                <a:ext uri="{FF2B5EF4-FFF2-40B4-BE49-F238E27FC236}">
                  <a16:creationId xmlns:a16="http://schemas.microsoft.com/office/drawing/2014/main" id="{476D5E7D-A845-4A24-9374-B9C040D9CC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432"/>
              <a:ext cx="21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AutoShape 30">
              <a:extLst>
                <a:ext uri="{FF2B5EF4-FFF2-40B4-BE49-F238E27FC236}">
                  <a16:creationId xmlns:a16="http://schemas.microsoft.com/office/drawing/2014/main" id="{AC155038-C032-4766-8924-4AB205D75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729"/>
              <a:ext cx="456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797" name="AutoShape 31">
              <a:extLst>
                <a:ext uri="{FF2B5EF4-FFF2-40B4-BE49-F238E27FC236}">
                  <a16:creationId xmlns:a16="http://schemas.microsoft.com/office/drawing/2014/main" id="{61342782-CDFC-4286-80A2-1E9392F5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1234"/>
              <a:ext cx="451" cy="26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798" name="Freeform 32">
              <a:extLst>
                <a:ext uri="{FF2B5EF4-FFF2-40B4-BE49-F238E27FC236}">
                  <a16:creationId xmlns:a16="http://schemas.microsoft.com/office/drawing/2014/main" id="{2DB02B81-6221-4D8C-8928-5EBBBAB1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87" cy="89"/>
            </a:xfrm>
            <a:custGeom>
              <a:avLst/>
              <a:gdLst>
                <a:gd name="T0" fmla="*/ 0 w 262"/>
                <a:gd name="T1" fmla="*/ 0 h 268"/>
                <a:gd name="T2" fmla="*/ 0 w 262"/>
                <a:gd name="T3" fmla="*/ 0 h 268"/>
                <a:gd name="T4" fmla="*/ 0 w 262"/>
                <a:gd name="T5" fmla="*/ 0 h 268"/>
                <a:gd name="T6" fmla="*/ 0 w 262"/>
                <a:gd name="T7" fmla="*/ 0 h 268"/>
                <a:gd name="T8" fmla="*/ 0 w 262"/>
                <a:gd name="T9" fmla="*/ 0 h 268"/>
                <a:gd name="T10" fmla="*/ 0 w 262"/>
                <a:gd name="T11" fmla="*/ 0 h 268"/>
                <a:gd name="T12" fmla="*/ 0 w 262"/>
                <a:gd name="T13" fmla="*/ 0 h 268"/>
                <a:gd name="T14" fmla="*/ 0 w 262"/>
                <a:gd name="T15" fmla="*/ 0 h 268"/>
                <a:gd name="T16" fmla="*/ 0 w 262"/>
                <a:gd name="T17" fmla="*/ 0 h 268"/>
                <a:gd name="T18" fmla="*/ 0 w 262"/>
                <a:gd name="T19" fmla="*/ 0 h 268"/>
                <a:gd name="T20" fmla="*/ 0 w 262"/>
                <a:gd name="T21" fmla="*/ 0 h 268"/>
                <a:gd name="T22" fmla="*/ 0 w 262"/>
                <a:gd name="T23" fmla="*/ 0 h 268"/>
                <a:gd name="T24" fmla="*/ 0 w 262"/>
                <a:gd name="T25" fmla="*/ 0 h 268"/>
                <a:gd name="T26" fmla="*/ 0 w 262"/>
                <a:gd name="T27" fmla="*/ 0 h 268"/>
                <a:gd name="T28" fmla="*/ 0 w 262"/>
                <a:gd name="T29" fmla="*/ 0 h 268"/>
                <a:gd name="T30" fmla="*/ 0 w 262"/>
                <a:gd name="T31" fmla="*/ 0 h 268"/>
                <a:gd name="T32" fmla="*/ 0 w 262"/>
                <a:gd name="T33" fmla="*/ 0 h 268"/>
                <a:gd name="T34" fmla="*/ 0 w 262"/>
                <a:gd name="T35" fmla="*/ 0 h 268"/>
                <a:gd name="T36" fmla="*/ 0 w 262"/>
                <a:gd name="T37" fmla="*/ 0 h 268"/>
                <a:gd name="T38" fmla="*/ 0 w 262"/>
                <a:gd name="T39" fmla="*/ 0 h 268"/>
                <a:gd name="T40" fmla="*/ 0 w 262"/>
                <a:gd name="T41" fmla="*/ 0 h 268"/>
                <a:gd name="T42" fmla="*/ 0 w 262"/>
                <a:gd name="T43" fmla="*/ 0 h 268"/>
                <a:gd name="T44" fmla="*/ 0 w 262"/>
                <a:gd name="T45" fmla="*/ 0 h 268"/>
                <a:gd name="T46" fmla="*/ 0 w 262"/>
                <a:gd name="T47" fmla="*/ 0 h 268"/>
                <a:gd name="T48" fmla="*/ 0 w 262"/>
                <a:gd name="T49" fmla="*/ 0 h 268"/>
                <a:gd name="T50" fmla="*/ 0 w 262"/>
                <a:gd name="T51" fmla="*/ 0 h 268"/>
                <a:gd name="T52" fmla="*/ 0 w 262"/>
                <a:gd name="T53" fmla="*/ 0 h 268"/>
                <a:gd name="T54" fmla="*/ 0 w 262"/>
                <a:gd name="T55" fmla="*/ 0 h 268"/>
                <a:gd name="T56" fmla="*/ 0 w 262"/>
                <a:gd name="T57" fmla="*/ 0 h 268"/>
                <a:gd name="T58" fmla="*/ 0 w 262"/>
                <a:gd name="T59" fmla="*/ 0 h 268"/>
                <a:gd name="T60" fmla="*/ 0 w 262"/>
                <a:gd name="T61" fmla="*/ 0 h 268"/>
                <a:gd name="T62" fmla="*/ 0 w 262"/>
                <a:gd name="T63" fmla="*/ 0 h 268"/>
                <a:gd name="T64" fmla="*/ 0 w 262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8"/>
                <a:gd name="T101" fmla="*/ 262 w 262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8">
                  <a:moveTo>
                    <a:pt x="131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1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1" y="108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5"/>
                  </a:lnTo>
                  <a:lnTo>
                    <a:pt x="161" y="263"/>
                  </a:lnTo>
                  <a:lnTo>
                    <a:pt x="131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799" name="Freeform 33">
              <a:extLst>
                <a:ext uri="{FF2B5EF4-FFF2-40B4-BE49-F238E27FC236}">
                  <a16:creationId xmlns:a16="http://schemas.microsoft.com/office/drawing/2014/main" id="{B300C5A9-174B-48AE-8138-3EE26E08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89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0" name="Freeform 34">
              <a:extLst>
                <a:ext uri="{FF2B5EF4-FFF2-40B4-BE49-F238E27FC236}">
                  <a16:creationId xmlns:a16="http://schemas.microsoft.com/office/drawing/2014/main" id="{5C3887EC-B1CD-48D7-A5A5-74C496FF2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1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1" name="Freeform 35">
              <a:extLst>
                <a:ext uri="{FF2B5EF4-FFF2-40B4-BE49-F238E27FC236}">
                  <a16:creationId xmlns:a16="http://schemas.microsoft.com/office/drawing/2014/main" id="{783AA77C-00AE-46D9-9729-05382EED3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87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100" y="263"/>
                  </a:lnTo>
                  <a:lnTo>
                    <a:pt x="73" y="254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8" y="205"/>
                  </a:lnTo>
                  <a:lnTo>
                    <a:pt x="7" y="182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7"/>
                  </a:lnTo>
                  <a:lnTo>
                    <a:pt x="7" y="83"/>
                  </a:lnTo>
                  <a:lnTo>
                    <a:pt x="18" y="60"/>
                  </a:lnTo>
                  <a:lnTo>
                    <a:pt x="32" y="41"/>
                  </a:lnTo>
                  <a:lnTo>
                    <a:pt x="50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1" y="0"/>
                  </a:lnTo>
                  <a:lnTo>
                    <a:pt x="161" y="1"/>
                  </a:lnTo>
                  <a:lnTo>
                    <a:pt x="187" y="11"/>
                  </a:lnTo>
                  <a:lnTo>
                    <a:pt x="210" y="24"/>
                  </a:lnTo>
                  <a:lnTo>
                    <a:pt x="230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1" y="107"/>
                  </a:lnTo>
                  <a:lnTo>
                    <a:pt x="262" y="133"/>
                  </a:lnTo>
                  <a:lnTo>
                    <a:pt x="261" y="157"/>
                  </a:lnTo>
                  <a:lnTo>
                    <a:pt x="254" y="182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0" y="242"/>
                  </a:lnTo>
                  <a:lnTo>
                    <a:pt x="187" y="254"/>
                  </a:lnTo>
                  <a:lnTo>
                    <a:pt x="161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2" name="Freeform 36">
              <a:extLst>
                <a:ext uri="{FF2B5EF4-FFF2-40B4-BE49-F238E27FC236}">
                  <a16:creationId xmlns:a16="http://schemas.microsoft.com/office/drawing/2014/main" id="{D5455A7A-EFE6-4963-9F99-9BBCE86C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34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3" name="Freeform 37">
              <a:extLst>
                <a:ext uri="{FF2B5EF4-FFF2-40B4-BE49-F238E27FC236}">
                  <a16:creationId xmlns:a16="http://schemas.microsoft.com/office/drawing/2014/main" id="{8AAEE703-8D37-4648-BEB0-10FCB8B8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734"/>
              <a:ext cx="43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04" name="Rectangle 38">
              <a:extLst>
                <a:ext uri="{FF2B5EF4-FFF2-40B4-BE49-F238E27FC236}">
                  <a16:creationId xmlns:a16="http://schemas.microsoft.com/office/drawing/2014/main" id="{035F8030-EFA8-4AB5-93A9-066A871AA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998"/>
              <a:ext cx="47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5" name="Rectangle 39">
              <a:extLst>
                <a:ext uri="{FF2B5EF4-FFF2-40B4-BE49-F238E27FC236}">
                  <a16:creationId xmlns:a16="http://schemas.microsoft.com/office/drawing/2014/main" id="{A25FA835-D45A-4A54-8F49-821FBA3B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70"/>
              <a:ext cx="39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6" name="Rectangle 40">
              <a:extLst>
                <a:ext uri="{FF2B5EF4-FFF2-40B4-BE49-F238E27FC236}">
                  <a16:creationId xmlns:a16="http://schemas.microsoft.com/office/drawing/2014/main" id="{487114DB-ADD2-45CC-A4EA-FC9F65BE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141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7" name="Rectangle 41">
              <a:extLst>
                <a:ext uri="{FF2B5EF4-FFF2-40B4-BE49-F238E27FC236}">
                  <a16:creationId xmlns:a16="http://schemas.microsoft.com/office/drawing/2014/main" id="{E149A483-6F5A-467B-85F7-7E93CDA6A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564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8" name="Rectangle 42">
              <a:extLst>
                <a:ext uri="{FF2B5EF4-FFF2-40B4-BE49-F238E27FC236}">
                  <a16:creationId xmlns:a16="http://schemas.microsoft.com/office/drawing/2014/main" id="{189BD7C5-1CED-48A3-87AE-D44FF150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636"/>
              <a:ext cx="37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09" name="Line 43">
              <a:extLst>
                <a:ext uri="{FF2B5EF4-FFF2-40B4-BE49-F238E27FC236}">
                  <a16:creationId xmlns:a16="http://schemas.microsoft.com/office/drawing/2014/main" id="{147D61A9-8E0A-4A09-A4DD-1804D228B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778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0" name="Line 44">
              <a:extLst>
                <a:ext uri="{FF2B5EF4-FFF2-40B4-BE49-F238E27FC236}">
                  <a16:creationId xmlns:a16="http://schemas.microsoft.com/office/drawing/2014/main" id="{1805908D-B600-402D-9D08-3EA37E964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779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1" name="Freeform 45">
              <a:extLst>
                <a:ext uri="{FF2B5EF4-FFF2-40B4-BE49-F238E27FC236}">
                  <a16:creationId xmlns:a16="http://schemas.microsoft.com/office/drawing/2014/main" id="{7C5DE896-D0BE-4151-A99E-129365046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760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2" name="Rectangle 46">
              <a:extLst>
                <a:ext uri="{FF2B5EF4-FFF2-40B4-BE49-F238E27FC236}">
                  <a16:creationId xmlns:a16="http://schemas.microsoft.com/office/drawing/2014/main" id="{EFA7D5F9-92FA-46C0-BA8E-EA55F6A0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744"/>
              <a:ext cx="2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3" name="Line 47">
              <a:extLst>
                <a:ext uri="{FF2B5EF4-FFF2-40B4-BE49-F238E27FC236}">
                  <a16:creationId xmlns:a16="http://schemas.microsoft.com/office/drawing/2014/main" id="{FE7E0582-78F1-4B94-8C48-7D80BC892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935"/>
              <a:ext cx="2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4" name="Line 48">
              <a:extLst>
                <a:ext uri="{FF2B5EF4-FFF2-40B4-BE49-F238E27FC236}">
                  <a16:creationId xmlns:a16="http://schemas.microsoft.com/office/drawing/2014/main" id="{DE28E142-D934-45BF-B870-EFF72F986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936"/>
              <a:ext cx="20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5" name="Freeform 49">
              <a:extLst>
                <a:ext uri="{FF2B5EF4-FFF2-40B4-BE49-F238E27FC236}">
                  <a16:creationId xmlns:a16="http://schemas.microsoft.com/office/drawing/2014/main" id="{F17DEA18-CB65-4429-98A3-689C1C29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" y="917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16" name="Rectangle 50">
              <a:extLst>
                <a:ext uri="{FF2B5EF4-FFF2-40B4-BE49-F238E27FC236}">
                  <a16:creationId xmlns:a16="http://schemas.microsoft.com/office/drawing/2014/main" id="{56CFDC51-12A1-40C5-B995-CCEA81E5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89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7" name="Rectangle 51">
              <a:extLst>
                <a:ext uri="{FF2B5EF4-FFF2-40B4-BE49-F238E27FC236}">
                  <a16:creationId xmlns:a16="http://schemas.microsoft.com/office/drawing/2014/main" id="{BFCC5FE3-DA98-4BDF-A3DD-2A145495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9" y="791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8" name="Rectangle 52">
              <a:extLst>
                <a:ext uri="{FF2B5EF4-FFF2-40B4-BE49-F238E27FC236}">
                  <a16:creationId xmlns:a16="http://schemas.microsoft.com/office/drawing/2014/main" id="{CDA5E346-D4A3-40A5-9318-4095FF7C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862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19" name="Line 53">
              <a:extLst>
                <a:ext uri="{FF2B5EF4-FFF2-40B4-BE49-F238E27FC236}">
                  <a16:creationId xmlns:a16="http://schemas.microsoft.com/office/drawing/2014/main" id="{9D99042F-2CB1-4C39-8EAD-C43503AC2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1" y="63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0" name="Line 54">
              <a:extLst>
                <a:ext uri="{FF2B5EF4-FFF2-40B4-BE49-F238E27FC236}">
                  <a16:creationId xmlns:a16="http://schemas.microsoft.com/office/drawing/2014/main" id="{7A1F59C5-16B0-4129-BE55-187CDAE6A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1" y="632"/>
              <a:ext cx="1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1" name="Line 55">
              <a:extLst>
                <a:ext uri="{FF2B5EF4-FFF2-40B4-BE49-F238E27FC236}">
                  <a16:creationId xmlns:a16="http://schemas.microsoft.com/office/drawing/2014/main" id="{65E3AA8D-B20A-4AAA-B5BB-E592C8362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987"/>
              <a:ext cx="1" cy="2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2" name="Line 56">
              <a:extLst>
                <a:ext uri="{FF2B5EF4-FFF2-40B4-BE49-F238E27FC236}">
                  <a16:creationId xmlns:a16="http://schemas.microsoft.com/office/drawing/2014/main" id="{0BAE78D9-E9C7-4E1C-87F1-5ACF12D4D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1275"/>
              <a:ext cx="2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3" name="Freeform 57">
              <a:extLst>
                <a:ext uri="{FF2B5EF4-FFF2-40B4-BE49-F238E27FC236}">
                  <a16:creationId xmlns:a16="http://schemas.microsoft.com/office/drawing/2014/main" id="{21267876-55F1-4DFE-9C80-A24084CBA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88" cy="90"/>
            </a:xfrm>
            <a:custGeom>
              <a:avLst/>
              <a:gdLst>
                <a:gd name="T0" fmla="*/ 0 w 263"/>
                <a:gd name="T1" fmla="*/ 0 h 268"/>
                <a:gd name="T2" fmla="*/ 0 w 263"/>
                <a:gd name="T3" fmla="*/ 0 h 268"/>
                <a:gd name="T4" fmla="*/ 0 w 263"/>
                <a:gd name="T5" fmla="*/ 0 h 268"/>
                <a:gd name="T6" fmla="*/ 0 w 263"/>
                <a:gd name="T7" fmla="*/ 0 h 268"/>
                <a:gd name="T8" fmla="*/ 0 w 263"/>
                <a:gd name="T9" fmla="*/ 0 h 268"/>
                <a:gd name="T10" fmla="*/ 0 w 263"/>
                <a:gd name="T11" fmla="*/ 0 h 268"/>
                <a:gd name="T12" fmla="*/ 0 w 263"/>
                <a:gd name="T13" fmla="*/ 0 h 268"/>
                <a:gd name="T14" fmla="*/ 0 w 263"/>
                <a:gd name="T15" fmla="*/ 0 h 268"/>
                <a:gd name="T16" fmla="*/ 0 w 263"/>
                <a:gd name="T17" fmla="*/ 0 h 268"/>
                <a:gd name="T18" fmla="*/ 0 w 263"/>
                <a:gd name="T19" fmla="*/ 0 h 268"/>
                <a:gd name="T20" fmla="*/ 0 w 263"/>
                <a:gd name="T21" fmla="*/ 0 h 268"/>
                <a:gd name="T22" fmla="*/ 0 w 263"/>
                <a:gd name="T23" fmla="*/ 0 h 268"/>
                <a:gd name="T24" fmla="*/ 0 w 263"/>
                <a:gd name="T25" fmla="*/ 0 h 268"/>
                <a:gd name="T26" fmla="*/ 0 w 263"/>
                <a:gd name="T27" fmla="*/ 0 h 268"/>
                <a:gd name="T28" fmla="*/ 0 w 263"/>
                <a:gd name="T29" fmla="*/ 0 h 268"/>
                <a:gd name="T30" fmla="*/ 0 w 263"/>
                <a:gd name="T31" fmla="*/ 0 h 268"/>
                <a:gd name="T32" fmla="*/ 0 w 263"/>
                <a:gd name="T33" fmla="*/ 0 h 268"/>
                <a:gd name="T34" fmla="*/ 0 w 263"/>
                <a:gd name="T35" fmla="*/ 0 h 268"/>
                <a:gd name="T36" fmla="*/ 0 w 263"/>
                <a:gd name="T37" fmla="*/ 0 h 268"/>
                <a:gd name="T38" fmla="*/ 0 w 263"/>
                <a:gd name="T39" fmla="*/ 0 h 268"/>
                <a:gd name="T40" fmla="*/ 0 w 263"/>
                <a:gd name="T41" fmla="*/ 0 h 268"/>
                <a:gd name="T42" fmla="*/ 0 w 263"/>
                <a:gd name="T43" fmla="*/ 0 h 268"/>
                <a:gd name="T44" fmla="*/ 0 w 263"/>
                <a:gd name="T45" fmla="*/ 0 h 268"/>
                <a:gd name="T46" fmla="*/ 0 w 263"/>
                <a:gd name="T47" fmla="*/ 0 h 268"/>
                <a:gd name="T48" fmla="*/ 0 w 263"/>
                <a:gd name="T49" fmla="*/ 0 h 268"/>
                <a:gd name="T50" fmla="*/ 0 w 263"/>
                <a:gd name="T51" fmla="*/ 0 h 268"/>
                <a:gd name="T52" fmla="*/ 0 w 263"/>
                <a:gd name="T53" fmla="*/ 0 h 268"/>
                <a:gd name="T54" fmla="*/ 0 w 263"/>
                <a:gd name="T55" fmla="*/ 0 h 268"/>
                <a:gd name="T56" fmla="*/ 0 w 263"/>
                <a:gd name="T57" fmla="*/ 0 h 268"/>
                <a:gd name="T58" fmla="*/ 0 w 263"/>
                <a:gd name="T59" fmla="*/ 0 h 268"/>
                <a:gd name="T60" fmla="*/ 0 w 263"/>
                <a:gd name="T61" fmla="*/ 0 h 268"/>
                <a:gd name="T62" fmla="*/ 0 w 263"/>
                <a:gd name="T63" fmla="*/ 0 h 268"/>
                <a:gd name="T64" fmla="*/ 0 w 263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8"/>
                <a:gd name="T101" fmla="*/ 263 w 263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8">
                  <a:moveTo>
                    <a:pt x="132" y="268"/>
                  </a:moveTo>
                  <a:lnTo>
                    <a:pt x="99" y="263"/>
                  </a:lnTo>
                  <a:lnTo>
                    <a:pt x="74" y="255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4"/>
                  </a:lnTo>
                  <a:lnTo>
                    <a:pt x="8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3"/>
                  </a:lnTo>
                  <a:lnTo>
                    <a:pt x="259" y="157"/>
                  </a:lnTo>
                  <a:lnTo>
                    <a:pt x="253" y="181"/>
                  </a:lnTo>
                  <a:lnTo>
                    <a:pt x="243" y="204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5"/>
                  </a:lnTo>
                  <a:lnTo>
                    <a:pt x="161" y="263"/>
                  </a:lnTo>
                  <a:lnTo>
                    <a:pt x="132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4" name="Freeform 58">
              <a:extLst>
                <a:ext uri="{FF2B5EF4-FFF2-40B4-BE49-F238E27FC236}">
                  <a16:creationId xmlns:a16="http://schemas.microsoft.com/office/drawing/2014/main" id="{E8E18F93-67CB-42BD-8480-F1D32E21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5" name="Freeform 59">
              <a:extLst>
                <a:ext uri="{FF2B5EF4-FFF2-40B4-BE49-F238E27FC236}">
                  <a16:creationId xmlns:a16="http://schemas.microsoft.com/office/drawing/2014/main" id="{97CA8BB9-DD48-42A3-A35A-82F6404E0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230"/>
              <a:ext cx="44" cy="90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6" name="Line 60">
              <a:extLst>
                <a:ext uri="{FF2B5EF4-FFF2-40B4-BE49-F238E27FC236}">
                  <a16:creationId xmlns:a16="http://schemas.microsoft.com/office/drawing/2014/main" id="{20B00DBF-C223-4AE0-9F7A-DC721A464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276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7" name="Freeform 61">
              <a:extLst>
                <a:ext uri="{FF2B5EF4-FFF2-40B4-BE49-F238E27FC236}">
                  <a16:creationId xmlns:a16="http://schemas.microsoft.com/office/drawing/2014/main" id="{5F892146-9A85-4D09-AC0C-C582ED19A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257"/>
              <a:ext cx="63" cy="38"/>
            </a:xfrm>
            <a:custGeom>
              <a:avLst/>
              <a:gdLst>
                <a:gd name="T0" fmla="*/ 0 w 188"/>
                <a:gd name="T1" fmla="*/ 0 h 114"/>
                <a:gd name="T2" fmla="*/ 0 w 188"/>
                <a:gd name="T3" fmla="*/ 0 h 114"/>
                <a:gd name="T4" fmla="*/ 0 w 188"/>
                <a:gd name="T5" fmla="*/ 0 h 114"/>
                <a:gd name="T6" fmla="*/ 0 w 188"/>
                <a:gd name="T7" fmla="*/ 0 h 114"/>
                <a:gd name="T8" fmla="*/ 0 w 18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4"/>
                <a:gd name="T17" fmla="*/ 188 w 188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4">
                  <a:moveTo>
                    <a:pt x="188" y="57"/>
                  </a:moveTo>
                  <a:lnTo>
                    <a:pt x="0" y="114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28" name="Rectangle 62">
              <a:extLst>
                <a:ext uri="{FF2B5EF4-FFF2-40B4-BE49-F238E27FC236}">
                  <a16:creationId xmlns:a16="http://schemas.microsoft.com/office/drawing/2014/main" id="{BC17AE2C-E4C8-41E5-9EB3-A47BDD7E5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3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29" name="Freeform 63">
              <a:extLst>
                <a:ext uri="{FF2B5EF4-FFF2-40B4-BE49-F238E27FC236}">
                  <a16:creationId xmlns:a16="http://schemas.microsoft.com/office/drawing/2014/main" id="{73886A20-283B-4753-A551-738B0B2D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88" cy="90"/>
            </a:xfrm>
            <a:custGeom>
              <a:avLst/>
              <a:gdLst>
                <a:gd name="T0" fmla="*/ 0 w 263"/>
                <a:gd name="T1" fmla="*/ 0 h 269"/>
                <a:gd name="T2" fmla="*/ 0 w 263"/>
                <a:gd name="T3" fmla="*/ 0 h 269"/>
                <a:gd name="T4" fmla="*/ 0 w 263"/>
                <a:gd name="T5" fmla="*/ 0 h 269"/>
                <a:gd name="T6" fmla="*/ 0 w 263"/>
                <a:gd name="T7" fmla="*/ 0 h 269"/>
                <a:gd name="T8" fmla="*/ 0 w 263"/>
                <a:gd name="T9" fmla="*/ 0 h 269"/>
                <a:gd name="T10" fmla="*/ 0 w 263"/>
                <a:gd name="T11" fmla="*/ 0 h 269"/>
                <a:gd name="T12" fmla="*/ 0 w 263"/>
                <a:gd name="T13" fmla="*/ 0 h 269"/>
                <a:gd name="T14" fmla="*/ 0 w 263"/>
                <a:gd name="T15" fmla="*/ 0 h 269"/>
                <a:gd name="T16" fmla="*/ 0 w 263"/>
                <a:gd name="T17" fmla="*/ 0 h 269"/>
                <a:gd name="T18" fmla="*/ 0 w 263"/>
                <a:gd name="T19" fmla="*/ 0 h 269"/>
                <a:gd name="T20" fmla="*/ 0 w 263"/>
                <a:gd name="T21" fmla="*/ 0 h 269"/>
                <a:gd name="T22" fmla="*/ 0 w 263"/>
                <a:gd name="T23" fmla="*/ 0 h 269"/>
                <a:gd name="T24" fmla="*/ 0 w 263"/>
                <a:gd name="T25" fmla="*/ 0 h 269"/>
                <a:gd name="T26" fmla="*/ 0 w 263"/>
                <a:gd name="T27" fmla="*/ 0 h 269"/>
                <a:gd name="T28" fmla="*/ 0 w 263"/>
                <a:gd name="T29" fmla="*/ 0 h 269"/>
                <a:gd name="T30" fmla="*/ 0 w 263"/>
                <a:gd name="T31" fmla="*/ 0 h 269"/>
                <a:gd name="T32" fmla="*/ 0 w 263"/>
                <a:gd name="T33" fmla="*/ 0 h 269"/>
                <a:gd name="T34" fmla="*/ 0 w 263"/>
                <a:gd name="T35" fmla="*/ 0 h 269"/>
                <a:gd name="T36" fmla="*/ 0 w 263"/>
                <a:gd name="T37" fmla="*/ 0 h 269"/>
                <a:gd name="T38" fmla="*/ 0 w 263"/>
                <a:gd name="T39" fmla="*/ 0 h 269"/>
                <a:gd name="T40" fmla="*/ 0 w 263"/>
                <a:gd name="T41" fmla="*/ 0 h 269"/>
                <a:gd name="T42" fmla="*/ 0 w 263"/>
                <a:gd name="T43" fmla="*/ 0 h 269"/>
                <a:gd name="T44" fmla="*/ 0 w 263"/>
                <a:gd name="T45" fmla="*/ 0 h 269"/>
                <a:gd name="T46" fmla="*/ 0 w 263"/>
                <a:gd name="T47" fmla="*/ 0 h 269"/>
                <a:gd name="T48" fmla="*/ 0 w 263"/>
                <a:gd name="T49" fmla="*/ 0 h 269"/>
                <a:gd name="T50" fmla="*/ 0 w 263"/>
                <a:gd name="T51" fmla="*/ 0 h 269"/>
                <a:gd name="T52" fmla="*/ 0 w 263"/>
                <a:gd name="T53" fmla="*/ 0 h 269"/>
                <a:gd name="T54" fmla="*/ 0 w 263"/>
                <a:gd name="T55" fmla="*/ 0 h 269"/>
                <a:gd name="T56" fmla="*/ 0 w 263"/>
                <a:gd name="T57" fmla="*/ 0 h 269"/>
                <a:gd name="T58" fmla="*/ 0 w 263"/>
                <a:gd name="T59" fmla="*/ 0 h 269"/>
                <a:gd name="T60" fmla="*/ 0 w 263"/>
                <a:gd name="T61" fmla="*/ 0 h 269"/>
                <a:gd name="T62" fmla="*/ 0 w 263"/>
                <a:gd name="T63" fmla="*/ 0 h 269"/>
                <a:gd name="T64" fmla="*/ 0 w 263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269"/>
                <a:gd name="T101" fmla="*/ 263 w 263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269">
                  <a:moveTo>
                    <a:pt x="132" y="269"/>
                  </a:moveTo>
                  <a:lnTo>
                    <a:pt x="99" y="265"/>
                  </a:lnTo>
                  <a:lnTo>
                    <a:pt x="74" y="256"/>
                  </a:lnTo>
                  <a:lnTo>
                    <a:pt x="50" y="242"/>
                  </a:lnTo>
                  <a:lnTo>
                    <a:pt x="32" y="225"/>
                  </a:lnTo>
                  <a:lnTo>
                    <a:pt x="17" y="205"/>
                  </a:lnTo>
                  <a:lnTo>
                    <a:pt x="8" y="183"/>
                  </a:lnTo>
                  <a:lnTo>
                    <a:pt x="0" y="159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8" y="84"/>
                  </a:lnTo>
                  <a:lnTo>
                    <a:pt x="17" y="61"/>
                  </a:lnTo>
                  <a:lnTo>
                    <a:pt x="32" y="41"/>
                  </a:lnTo>
                  <a:lnTo>
                    <a:pt x="50" y="23"/>
                  </a:lnTo>
                  <a:lnTo>
                    <a:pt x="74" y="10"/>
                  </a:lnTo>
                  <a:lnTo>
                    <a:pt x="99" y="2"/>
                  </a:lnTo>
                  <a:lnTo>
                    <a:pt x="132" y="0"/>
                  </a:lnTo>
                  <a:lnTo>
                    <a:pt x="161" y="2"/>
                  </a:lnTo>
                  <a:lnTo>
                    <a:pt x="188" y="10"/>
                  </a:lnTo>
                  <a:lnTo>
                    <a:pt x="209" y="23"/>
                  </a:lnTo>
                  <a:lnTo>
                    <a:pt x="229" y="41"/>
                  </a:lnTo>
                  <a:lnTo>
                    <a:pt x="243" y="61"/>
                  </a:lnTo>
                  <a:lnTo>
                    <a:pt x="253" y="84"/>
                  </a:lnTo>
                  <a:lnTo>
                    <a:pt x="259" y="108"/>
                  </a:lnTo>
                  <a:lnTo>
                    <a:pt x="263" y="135"/>
                  </a:lnTo>
                  <a:lnTo>
                    <a:pt x="259" y="159"/>
                  </a:lnTo>
                  <a:lnTo>
                    <a:pt x="253" y="183"/>
                  </a:lnTo>
                  <a:lnTo>
                    <a:pt x="243" y="205"/>
                  </a:lnTo>
                  <a:lnTo>
                    <a:pt x="229" y="225"/>
                  </a:lnTo>
                  <a:lnTo>
                    <a:pt x="209" y="242"/>
                  </a:lnTo>
                  <a:lnTo>
                    <a:pt x="188" y="256"/>
                  </a:lnTo>
                  <a:lnTo>
                    <a:pt x="161" y="265"/>
                  </a:lnTo>
                  <a:lnTo>
                    <a:pt x="132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0" name="Freeform 64">
              <a:extLst>
                <a:ext uri="{FF2B5EF4-FFF2-40B4-BE49-F238E27FC236}">
                  <a16:creationId xmlns:a16="http://schemas.microsoft.com/office/drawing/2014/main" id="{718234D2-2E00-4C8E-91D7-D2311C0C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1" name="Freeform 65">
              <a:extLst>
                <a:ext uri="{FF2B5EF4-FFF2-40B4-BE49-F238E27FC236}">
                  <a16:creationId xmlns:a16="http://schemas.microsoft.com/office/drawing/2014/main" id="{45AF593E-E116-4CB4-AE66-9DE4215E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1406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2" name="Rectangle 66">
              <a:extLst>
                <a:ext uri="{FF2B5EF4-FFF2-40B4-BE49-F238E27FC236}">
                  <a16:creationId xmlns:a16="http://schemas.microsoft.com/office/drawing/2014/main" id="{9F062BE2-2B82-4ED7-B228-5A0C3B9A3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13"/>
              <a:ext cx="19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3" name="Rectangle 67">
              <a:extLst>
                <a:ext uri="{FF2B5EF4-FFF2-40B4-BE49-F238E27FC236}">
                  <a16:creationId xmlns:a16="http://schemas.microsoft.com/office/drawing/2014/main" id="{F8500A0C-07BD-47F8-AFAA-8550833EB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584"/>
              <a:ext cx="33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4" name="Line 68">
              <a:extLst>
                <a:ext uri="{FF2B5EF4-FFF2-40B4-BE49-F238E27FC236}">
                  <a16:creationId xmlns:a16="http://schemas.microsoft.com/office/drawing/2014/main" id="{82D2D505-BD33-4D2A-AF68-A94E0C1EC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4" y="1451"/>
              <a:ext cx="14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5" name="Line 69">
              <a:extLst>
                <a:ext uri="{FF2B5EF4-FFF2-40B4-BE49-F238E27FC236}">
                  <a16:creationId xmlns:a16="http://schemas.microsoft.com/office/drawing/2014/main" id="{0B6194B1-F76A-4DA9-8DE4-A116B354F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" y="1452"/>
              <a:ext cx="2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6" name="Freeform 70">
              <a:extLst>
                <a:ext uri="{FF2B5EF4-FFF2-40B4-BE49-F238E27FC236}">
                  <a16:creationId xmlns:a16="http://schemas.microsoft.com/office/drawing/2014/main" id="{15FD08BC-29B6-49AD-8F7A-CADA5CF9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433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7"/>
                  </a:moveTo>
                  <a:lnTo>
                    <a:pt x="0" y="113"/>
                  </a:lnTo>
                  <a:lnTo>
                    <a:pt x="37" y="57"/>
                  </a:lnTo>
                  <a:lnTo>
                    <a:pt x="0" y="0"/>
                  </a:lnTo>
                  <a:lnTo>
                    <a:pt x="188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37" name="Rectangle 71">
              <a:extLst>
                <a:ext uri="{FF2B5EF4-FFF2-40B4-BE49-F238E27FC236}">
                  <a16:creationId xmlns:a16="http://schemas.microsoft.com/office/drawing/2014/main" id="{0080C07F-5DCC-4987-B894-AEFF957A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414"/>
              <a:ext cx="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8" name="Rectangle 72">
              <a:extLst>
                <a:ext uri="{FF2B5EF4-FFF2-40B4-BE49-F238E27FC236}">
                  <a16:creationId xmlns:a16="http://schemas.microsoft.com/office/drawing/2014/main" id="{9197A5A2-0F1F-45B4-AA05-3769844E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286"/>
              <a:ext cx="35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39" name="Rectangle 73">
              <a:extLst>
                <a:ext uri="{FF2B5EF4-FFF2-40B4-BE49-F238E27FC236}">
                  <a16:creationId xmlns:a16="http://schemas.microsoft.com/office/drawing/2014/main" id="{F32A4DC2-22CE-4D57-89AF-E762FB26E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1357"/>
              <a:ext cx="2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0" name="Freeform 74">
              <a:extLst>
                <a:ext uri="{FF2B5EF4-FFF2-40B4-BE49-F238E27FC236}">
                  <a16:creationId xmlns:a16="http://schemas.microsoft.com/office/drawing/2014/main" id="{34F23CF2-A6D3-4778-837D-F63DD19A4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88" cy="89"/>
            </a:xfrm>
            <a:custGeom>
              <a:avLst/>
              <a:gdLst>
                <a:gd name="T0" fmla="*/ 0 w 264"/>
                <a:gd name="T1" fmla="*/ 0 h 268"/>
                <a:gd name="T2" fmla="*/ 0 w 264"/>
                <a:gd name="T3" fmla="*/ 0 h 268"/>
                <a:gd name="T4" fmla="*/ 0 w 264"/>
                <a:gd name="T5" fmla="*/ 0 h 268"/>
                <a:gd name="T6" fmla="*/ 0 w 264"/>
                <a:gd name="T7" fmla="*/ 0 h 268"/>
                <a:gd name="T8" fmla="*/ 0 w 264"/>
                <a:gd name="T9" fmla="*/ 0 h 268"/>
                <a:gd name="T10" fmla="*/ 0 w 264"/>
                <a:gd name="T11" fmla="*/ 0 h 268"/>
                <a:gd name="T12" fmla="*/ 0 w 264"/>
                <a:gd name="T13" fmla="*/ 0 h 268"/>
                <a:gd name="T14" fmla="*/ 0 w 264"/>
                <a:gd name="T15" fmla="*/ 0 h 268"/>
                <a:gd name="T16" fmla="*/ 0 w 264"/>
                <a:gd name="T17" fmla="*/ 0 h 268"/>
                <a:gd name="T18" fmla="*/ 0 w 264"/>
                <a:gd name="T19" fmla="*/ 0 h 268"/>
                <a:gd name="T20" fmla="*/ 0 w 264"/>
                <a:gd name="T21" fmla="*/ 0 h 268"/>
                <a:gd name="T22" fmla="*/ 0 w 264"/>
                <a:gd name="T23" fmla="*/ 0 h 268"/>
                <a:gd name="T24" fmla="*/ 0 w 264"/>
                <a:gd name="T25" fmla="*/ 0 h 268"/>
                <a:gd name="T26" fmla="*/ 0 w 264"/>
                <a:gd name="T27" fmla="*/ 0 h 268"/>
                <a:gd name="T28" fmla="*/ 0 w 264"/>
                <a:gd name="T29" fmla="*/ 0 h 268"/>
                <a:gd name="T30" fmla="*/ 0 w 264"/>
                <a:gd name="T31" fmla="*/ 0 h 268"/>
                <a:gd name="T32" fmla="*/ 0 w 264"/>
                <a:gd name="T33" fmla="*/ 0 h 268"/>
                <a:gd name="T34" fmla="*/ 0 w 264"/>
                <a:gd name="T35" fmla="*/ 0 h 268"/>
                <a:gd name="T36" fmla="*/ 0 w 264"/>
                <a:gd name="T37" fmla="*/ 0 h 268"/>
                <a:gd name="T38" fmla="*/ 0 w 264"/>
                <a:gd name="T39" fmla="*/ 0 h 268"/>
                <a:gd name="T40" fmla="*/ 0 w 264"/>
                <a:gd name="T41" fmla="*/ 0 h 268"/>
                <a:gd name="T42" fmla="*/ 0 w 264"/>
                <a:gd name="T43" fmla="*/ 0 h 268"/>
                <a:gd name="T44" fmla="*/ 0 w 264"/>
                <a:gd name="T45" fmla="*/ 0 h 268"/>
                <a:gd name="T46" fmla="*/ 0 w 264"/>
                <a:gd name="T47" fmla="*/ 0 h 268"/>
                <a:gd name="T48" fmla="*/ 0 w 264"/>
                <a:gd name="T49" fmla="*/ 0 h 268"/>
                <a:gd name="T50" fmla="*/ 0 w 264"/>
                <a:gd name="T51" fmla="*/ 0 h 268"/>
                <a:gd name="T52" fmla="*/ 0 w 264"/>
                <a:gd name="T53" fmla="*/ 0 h 268"/>
                <a:gd name="T54" fmla="*/ 0 w 264"/>
                <a:gd name="T55" fmla="*/ 0 h 268"/>
                <a:gd name="T56" fmla="*/ 0 w 264"/>
                <a:gd name="T57" fmla="*/ 0 h 268"/>
                <a:gd name="T58" fmla="*/ 0 w 264"/>
                <a:gd name="T59" fmla="*/ 0 h 268"/>
                <a:gd name="T60" fmla="*/ 0 w 264"/>
                <a:gd name="T61" fmla="*/ 0 h 268"/>
                <a:gd name="T62" fmla="*/ 0 w 264"/>
                <a:gd name="T63" fmla="*/ 0 h 268"/>
                <a:gd name="T64" fmla="*/ 0 w 264"/>
                <a:gd name="T65" fmla="*/ 0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4"/>
                <a:gd name="T100" fmla="*/ 0 h 268"/>
                <a:gd name="T101" fmla="*/ 264 w 264"/>
                <a:gd name="T102" fmla="*/ 268 h 2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4" h="268">
                  <a:moveTo>
                    <a:pt x="133" y="268"/>
                  </a:moveTo>
                  <a:lnTo>
                    <a:pt x="100" y="263"/>
                  </a:lnTo>
                  <a:lnTo>
                    <a:pt x="73" y="255"/>
                  </a:lnTo>
                  <a:lnTo>
                    <a:pt x="51" y="242"/>
                  </a:lnTo>
                  <a:lnTo>
                    <a:pt x="33" y="225"/>
                  </a:lnTo>
                  <a:lnTo>
                    <a:pt x="18" y="205"/>
                  </a:lnTo>
                  <a:lnTo>
                    <a:pt x="7" y="183"/>
                  </a:lnTo>
                  <a:lnTo>
                    <a:pt x="1" y="157"/>
                  </a:lnTo>
                  <a:lnTo>
                    <a:pt x="0" y="133"/>
                  </a:lnTo>
                  <a:lnTo>
                    <a:pt x="1" y="108"/>
                  </a:lnTo>
                  <a:lnTo>
                    <a:pt x="7" y="83"/>
                  </a:lnTo>
                  <a:lnTo>
                    <a:pt x="18" y="61"/>
                  </a:lnTo>
                  <a:lnTo>
                    <a:pt x="33" y="41"/>
                  </a:lnTo>
                  <a:lnTo>
                    <a:pt x="51" y="24"/>
                  </a:lnTo>
                  <a:lnTo>
                    <a:pt x="73" y="11"/>
                  </a:lnTo>
                  <a:lnTo>
                    <a:pt x="100" y="1"/>
                  </a:lnTo>
                  <a:lnTo>
                    <a:pt x="133" y="0"/>
                  </a:lnTo>
                  <a:lnTo>
                    <a:pt x="162" y="1"/>
                  </a:lnTo>
                  <a:lnTo>
                    <a:pt x="189" y="11"/>
                  </a:lnTo>
                  <a:lnTo>
                    <a:pt x="212" y="24"/>
                  </a:lnTo>
                  <a:lnTo>
                    <a:pt x="230" y="41"/>
                  </a:lnTo>
                  <a:lnTo>
                    <a:pt x="244" y="61"/>
                  </a:lnTo>
                  <a:lnTo>
                    <a:pt x="254" y="83"/>
                  </a:lnTo>
                  <a:lnTo>
                    <a:pt x="260" y="108"/>
                  </a:lnTo>
                  <a:lnTo>
                    <a:pt x="264" y="133"/>
                  </a:lnTo>
                  <a:lnTo>
                    <a:pt x="260" y="157"/>
                  </a:lnTo>
                  <a:lnTo>
                    <a:pt x="254" y="183"/>
                  </a:lnTo>
                  <a:lnTo>
                    <a:pt x="244" y="205"/>
                  </a:lnTo>
                  <a:lnTo>
                    <a:pt x="230" y="225"/>
                  </a:lnTo>
                  <a:lnTo>
                    <a:pt x="212" y="242"/>
                  </a:lnTo>
                  <a:lnTo>
                    <a:pt x="189" y="255"/>
                  </a:lnTo>
                  <a:lnTo>
                    <a:pt x="162" y="263"/>
                  </a:lnTo>
                  <a:lnTo>
                    <a:pt x="133" y="268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1" name="Freeform 75">
              <a:extLst>
                <a:ext uri="{FF2B5EF4-FFF2-40B4-BE49-F238E27FC236}">
                  <a16:creationId xmlns:a16="http://schemas.microsoft.com/office/drawing/2014/main" id="{7EEE1941-3D02-446B-AC2F-266E4111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589"/>
              <a:ext cx="44" cy="89"/>
            </a:xfrm>
            <a:custGeom>
              <a:avLst/>
              <a:gdLst>
                <a:gd name="T0" fmla="*/ 0 w 94"/>
                <a:gd name="T1" fmla="*/ 0 h 189"/>
                <a:gd name="T2" fmla="*/ 0 w 94"/>
                <a:gd name="T3" fmla="*/ 0 h 189"/>
                <a:gd name="T4" fmla="*/ 0 w 94"/>
                <a:gd name="T5" fmla="*/ 0 h 189"/>
                <a:gd name="T6" fmla="*/ 0 w 94"/>
                <a:gd name="T7" fmla="*/ 0 h 189"/>
                <a:gd name="T8" fmla="*/ 0 w 94"/>
                <a:gd name="T9" fmla="*/ 0 h 189"/>
                <a:gd name="T10" fmla="*/ 0 w 94"/>
                <a:gd name="T11" fmla="*/ 0 h 189"/>
                <a:gd name="T12" fmla="*/ 0 w 94"/>
                <a:gd name="T13" fmla="*/ 0 h 189"/>
                <a:gd name="T14" fmla="*/ 0 w 94"/>
                <a:gd name="T15" fmla="*/ 0 h 189"/>
                <a:gd name="T16" fmla="*/ 0 w 94"/>
                <a:gd name="T17" fmla="*/ 0 h 189"/>
                <a:gd name="T18" fmla="*/ 0 w 94"/>
                <a:gd name="T19" fmla="*/ 0 h 189"/>
                <a:gd name="T20" fmla="*/ 0 w 94"/>
                <a:gd name="T21" fmla="*/ 0 h 189"/>
                <a:gd name="T22" fmla="*/ 0 w 94"/>
                <a:gd name="T23" fmla="*/ 0 h 189"/>
                <a:gd name="T24" fmla="*/ 0 w 94"/>
                <a:gd name="T25" fmla="*/ 0 h 189"/>
                <a:gd name="T26" fmla="*/ 0 w 94"/>
                <a:gd name="T27" fmla="*/ 0 h 189"/>
                <a:gd name="T28" fmla="*/ 0 w 94"/>
                <a:gd name="T29" fmla="*/ 0 h 189"/>
                <a:gd name="T30" fmla="*/ 0 w 94"/>
                <a:gd name="T31" fmla="*/ 0 h 189"/>
                <a:gd name="T32" fmla="*/ 0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2" name="Freeform 76">
              <a:extLst>
                <a:ext uri="{FF2B5EF4-FFF2-40B4-BE49-F238E27FC236}">
                  <a16:creationId xmlns:a16="http://schemas.microsoft.com/office/drawing/2014/main" id="{CF6EC162-FF0D-4AD5-841F-629A6346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589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3" name="Line 77">
              <a:extLst>
                <a:ext uri="{FF2B5EF4-FFF2-40B4-BE49-F238E27FC236}">
                  <a16:creationId xmlns:a16="http://schemas.microsoft.com/office/drawing/2014/main" id="{BC7C41E5-2C56-48E1-9238-129DB2D12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63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4" name="Freeform 78">
              <a:extLst>
                <a:ext uri="{FF2B5EF4-FFF2-40B4-BE49-F238E27FC236}">
                  <a16:creationId xmlns:a16="http://schemas.microsoft.com/office/drawing/2014/main" id="{2817EAC0-CE7D-4DD6-B918-450DF13F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615"/>
              <a:ext cx="63" cy="38"/>
            </a:xfrm>
            <a:custGeom>
              <a:avLst/>
              <a:gdLst>
                <a:gd name="T0" fmla="*/ 0 w 189"/>
                <a:gd name="T1" fmla="*/ 0 h 113"/>
                <a:gd name="T2" fmla="*/ 0 w 189"/>
                <a:gd name="T3" fmla="*/ 0 h 113"/>
                <a:gd name="T4" fmla="*/ 0 w 189"/>
                <a:gd name="T5" fmla="*/ 0 h 113"/>
                <a:gd name="T6" fmla="*/ 0 w 189"/>
                <a:gd name="T7" fmla="*/ 0 h 113"/>
                <a:gd name="T8" fmla="*/ 0 w 189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113"/>
                <a:gd name="T17" fmla="*/ 189 w 18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113">
                  <a:moveTo>
                    <a:pt x="189" y="57"/>
                  </a:moveTo>
                  <a:lnTo>
                    <a:pt x="0" y="113"/>
                  </a:lnTo>
                  <a:lnTo>
                    <a:pt x="38" y="57"/>
                  </a:lnTo>
                  <a:lnTo>
                    <a:pt x="0" y="0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45" name="Rectangle 79">
              <a:extLst>
                <a:ext uri="{FF2B5EF4-FFF2-40B4-BE49-F238E27FC236}">
                  <a16:creationId xmlns:a16="http://schemas.microsoft.com/office/drawing/2014/main" id="{C1166269-CE75-4A61-A1C9-45AD4099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597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6" name="Rectangle 80">
              <a:extLst>
                <a:ext uri="{FF2B5EF4-FFF2-40B4-BE49-F238E27FC236}">
                  <a16:creationId xmlns:a16="http://schemas.microsoft.com/office/drawing/2014/main" id="{0039646B-ADED-44F9-B8D3-A574E93D9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432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7" name="Rectangle 81">
              <a:extLst>
                <a:ext uri="{FF2B5EF4-FFF2-40B4-BE49-F238E27FC236}">
                  <a16:creationId xmlns:a16="http://schemas.microsoft.com/office/drawing/2014/main" id="{691A2045-4629-4990-89BD-9D3BC3348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503"/>
              <a:ext cx="3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8" name="Rectangle 82">
              <a:extLst>
                <a:ext uri="{FF2B5EF4-FFF2-40B4-BE49-F238E27FC236}">
                  <a16:creationId xmlns:a16="http://schemas.microsoft.com/office/drawing/2014/main" id="{F3001567-4454-41F1-891A-64E9A82F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060"/>
              <a:ext cx="5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49" name="Rectangle 83">
              <a:extLst>
                <a:ext uri="{FF2B5EF4-FFF2-40B4-BE49-F238E27FC236}">
                  <a16:creationId xmlns:a16="http://schemas.microsoft.com/office/drawing/2014/main" id="{A5ED33FF-E4B5-4EAA-9A1A-EB684EA8A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13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0" name="Line 84">
              <a:extLst>
                <a:ext uri="{FF2B5EF4-FFF2-40B4-BE49-F238E27FC236}">
                  <a16:creationId xmlns:a16="http://schemas.microsoft.com/office/drawing/2014/main" id="{C224EE5B-F0DE-4154-B201-DC5C76428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7" y="1103"/>
              <a:ext cx="1" cy="1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1" name="Line 85">
              <a:extLst>
                <a:ext uri="{FF2B5EF4-FFF2-40B4-BE49-F238E27FC236}">
                  <a16:creationId xmlns:a16="http://schemas.microsoft.com/office/drawing/2014/main" id="{D3EBEF3B-FE8B-4500-99F0-2EFE1A858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" y="1103"/>
              <a:ext cx="1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2" name="Freeform 86">
              <a:extLst>
                <a:ext uri="{FF2B5EF4-FFF2-40B4-BE49-F238E27FC236}">
                  <a16:creationId xmlns:a16="http://schemas.microsoft.com/office/drawing/2014/main" id="{F48B0447-79AF-4FD7-A726-EAD27E48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88" cy="89"/>
            </a:xfrm>
            <a:custGeom>
              <a:avLst/>
              <a:gdLst>
                <a:gd name="T0" fmla="*/ 0 w 262"/>
                <a:gd name="T1" fmla="*/ 0 h 267"/>
                <a:gd name="T2" fmla="*/ 0 w 262"/>
                <a:gd name="T3" fmla="*/ 0 h 267"/>
                <a:gd name="T4" fmla="*/ 0 w 262"/>
                <a:gd name="T5" fmla="*/ 0 h 267"/>
                <a:gd name="T6" fmla="*/ 0 w 262"/>
                <a:gd name="T7" fmla="*/ 0 h 267"/>
                <a:gd name="T8" fmla="*/ 0 w 262"/>
                <a:gd name="T9" fmla="*/ 0 h 267"/>
                <a:gd name="T10" fmla="*/ 0 w 262"/>
                <a:gd name="T11" fmla="*/ 0 h 267"/>
                <a:gd name="T12" fmla="*/ 0 w 262"/>
                <a:gd name="T13" fmla="*/ 0 h 267"/>
                <a:gd name="T14" fmla="*/ 0 w 262"/>
                <a:gd name="T15" fmla="*/ 0 h 267"/>
                <a:gd name="T16" fmla="*/ 0 w 262"/>
                <a:gd name="T17" fmla="*/ 0 h 267"/>
                <a:gd name="T18" fmla="*/ 0 w 262"/>
                <a:gd name="T19" fmla="*/ 0 h 267"/>
                <a:gd name="T20" fmla="*/ 0 w 262"/>
                <a:gd name="T21" fmla="*/ 0 h 267"/>
                <a:gd name="T22" fmla="*/ 0 w 262"/>
                <a:gd name="T23" fmla="*/ 0 h 267"/>
                <a:gd name="T24" fmla="*/ 0 w 262"/>
                <a:gd name="T25" fmla="*/ 0 h 267"/>
                <a:gd name="T26" fmla="*/ 0 w 262"/>
                <a:gd name="T27" fmla="*/ 0 h 267"/>
                <a:gd name="T28" fmla="*/ 0 w 262"/>
                <a:gd name="T29" fmla="*/ 0 h 267"/>
                <a:gd name="T30" fmla="*/ 0 w 262"/>
                <a:gd name="T31" fmla="*/ 0 h 267"/>
                <a:gd name="T32" fmla="*/ 0 w 262"/>
                <a:gd name="T33" fmla="*/ 0 h 267"/>
                <a:gd name="T34" fmla="*/ 0 w 262"/>
                <a:gd name="T35" fmla="*/ 0 h 267"/>
                <a:gd name="T36" fmla="*/ 0 w 262"/>
                <a:gd name="T37" fmla="*/ 0 h 267"/>
                <a:gd name="T38" fmla="*/ 0 w 262"/>
                <a:gd name="T39" fmla="*/ 0 h 267"/>
                <a:gd name="T40" fmla="*/ 0 w 262"/>
                <a:gd name="T41" fmla="*/ 0 h 267"/>
                <a:gd name="T42" fmla="*/ 0 w 262"/>
                <a:gd name="T43" fmla="*/ 0 h 267"/>
                <a:gd name="T44" fmla="*/ 0 w 262"/>
                <a:gd name="T45" fmla="*/ 0 h 267"/>
                <a:gd name="T46" fmla="*/ 0 w 262"/>
                <a:gd name="T47" fmla="*/ 0 h 267"/>
                <a:gd name="T48" fmla="*/ 0 w 262"/>
                <a:gd name="T49" fmla="*/ 0 h 267"/>
                <a:gd name="T50" fmla="*/ 0 w 262"/>
                <a:gd name="T51" fmla="*/ 0 h 267"/>
                <a:gd name="T52" fmla="*/ 0 w 262"/>
                <a:gd name="T53" fmla="*/ 0 h 267"/>
                <a:gd name="T54" fmla="*/ 0 w 262"/>
                <a:gd name="T55" fmla="*/ 0 h 267"/>
                <a:gd name="T56" fmla="*/ 0 w 262"/>
                <a:gd name="T57" fmla="*/ 0 h 267"/>
                <a:gd name="T58" fmla="*/ 0 w 262"/>
                <a:gd name="T59" fmla="*/ 0 h 267"/>
                <a:gd name="T60" fmla="*/ 0 w 262"/>
                <a:gd name="T61" fmla="*/ 0 h 267"/>
                <a:gd name="T62" fmla="*/ 0 w 262"/>
                <a:gd name="T63" fmla="*/ 0 h 267"/>
                <a:gd name="T64" fmla="*/ 0 w 262"/>
                <a:gd name="T65" fmla="*/ 0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7"/>
                <a:gd name="T101" fmla="*/ 262 w 262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7">
                  <a:moveTo>
                    <a:pt x="131" y="267"/>
                  </a:moveTo>
                  <a:lnTo>
                    <a:pt x="99" y="263"/>
                  </a:lnTo>
                  <a:lnTo>
                    <a:pt x="72" y="254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1"/>
                  </a:lnTo>
                  <a:lnTo>
                    <a:pt x="0" y="157"/>
                  </a:lnTo>
                  <a:lnTo>
                    <a:pt x="0" y="133"/>
                  </a:lnTo>
                  <a:lnTo>
                    <a:pt x="0" y="107"/>
                  </a:lnTo>
                  <a:lnTo>
                    <a:pt x="7" y="83"/>
                  </a:lnTo>
                  <a:lnTo>
                    <a:pt x="17" y="60"/>
                  </a:lnTo>
                  <a:lnTo>
                    <a:pt x="31" y="41"/>
                  </a:lnTo>
                  <a:lnTo>
                    <a:pt x="49" y="24"/>
                  </a:lnTo>
                  <a:lnTo>
                    <a:pt x="72" y="9"/>
                  </a:lnTo>
                  <a:lnTo>
                    <a:pt x="99" y="1"/>
                  </a:lnTo>
                  <a:lnTo>
                    <a:pt x="131" y="0"/>
                  </a:lnTo>
                  <a:lnTo>
                    <a:pt x="159" y="1"/>
                  </a:lnTo>
                  <a:lnTo>
                    <a:pt x="188" y="9"/>
                  </a:lnTo>
                  <a:lnTo>
                    <a:pt x="210" y="24"/>
                  </a:lnTo>
                  <a:lnTo>
                    <a:pt x="229" y="41"/>
                  </a:lnTo>
                  <a:lnTo>
                    <a:pt x="244" y="60"/>
                  </a:lnTo>
                  <a:lnTo>
                    <a:pt x="254" y="83"/>
                  </a:lnTo>
                  <a:lnTo>
                    <a:pt x="260" y="107"/>
                  </a:lnTo>
                  <a:lnTo>
                    <a:pt x="262" y="133"/>
                  </a:lnTo>
                  <a:lnTo>
                    <a:pt x="260" y="157"/>
                  </a:lnTo>
                  <a:lnTo>
                    <a:pt x="254" y="181"/>
                  </a:lnTo>
                  <a:lnTo>
                    <a:pt x="244" y="205"/>
                  </a:lnTo>
                  <a:lnTo>
                    <a:pt x="229" y="225"/>
                  </a:lnTo>
                  <a:lnTo>
                    <a:pt x="210" y="242"/>
                  </a:lnTo>
                  <a:lnTo>
                    <a:pt x="188" y="254"/>
                  </a:lnTo>
                  <a:lnTo>
                    <a:pt x="159" y="263"/>
                  </a:lnTo>
                  <a:lnTo>
                    <a:pt x="131" y="26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3" name="Freeform 87">
              <a:extLst>
                <a:ext uri="{FF2B5EF4-FFF2-40B4-BE49-F238E27FC236}">
                  <a16:creationId xmlns:a16="http://schemas.microsoft.com/office/drawing/2014/main" id="{0416534D-5BF0-4AAF-9B5B-4E75A7D5B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4" name="Freeform 88">
              <a:extLst>
                <a:ext uri="{FF2B5EF4-FFF2-40B4-BE49-F238E27FC236}">
                  <a16:creationId xmlns:a16="http://schemas.microsoft.com/office/drawing/2014/main" id="{1321D9E4-A3DA-489F-9812-F9F78F3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" y="1061"/>
              <a:ext cx="44" cy="89"/>
            </a:xfrm>
            <a:custGeom>
              <a:avLst/>
              <a:gdLst>
                <a:gd name="T0" fmla="*/ 0 w 93"/>
                <a:gd name="T1" fmla="*/ 0 h 189"/>
                <a:gd name="T2" fmla="*/ 0 w 93"/>
                <a:gd name="T3" fmla="*/ 0 h 189"/>
                <a:gd name="T4" fmla="*/ 0 w 93"/>
                <a:gd name="T5" fmla="*/ 0 h 189"/>
                <a:gd name="T6" fmla="*/ 0 w 93"/>
                <a:gd name="T7" fmla="*/ 0 h 189"/>
                <a:gd name="T8" fmla="*/ 0 w 93"/>
                <a:gd name="T9" fmla="*/ 0 h 189"/>
                <a:gd name="T10" fmla="*/ 0 w 93"/>
                <a:gd name="T11" fmla="*/ 0 h 189"/>
                <a:gd name="T12" fmla="*/ 0 w 93"/>
                <a:gd name="T13" fmla="*/ 0 h 189"/>
                <a:gd name="T14" fmla="*/ 0 w 93"/>
                <a:gd name="T15" fmla="*/ 0 h 189"/>
                <a:gd name="T16" fmla="*/ 0 w 93"/>
                <a:gd name="T17" fmla="*/ 0 h 189"/>
                <a:gd name="T18" fmla="*/ 0 w 93"/>
                <a:gd name="T19" fmla="*/ 0 h 189"/>
                <a:gd name="T20" fmla="*/ 0 w 93"/>
                <a:gd name="T21" fmla="*/ 0 h 189"/>
                <a:gd name="T22" fmla="*/ 0 w 93"/>
                <a:gd name="T23" fmla="*/ 0 h 189"/>
                <a:gd name="T24" fmla="*/ 0 w 93"/>
                <a:gd name="T25" fmla="*/ 0 h 189"/>
                <a:gd name="T26" fmla="*/ 0 w 93"/>
                <a:gd name="T27" fmla="*/ 0 h 189"/>
                <a:gd name="T28" fmla="*/ 0 w 93"/>
                <a:gd name="T29" fmla="*/ 0 h 189"/>
                <a:gd name="T30" fmla="*/ 0 w 93"/>
                <a:gd name="T31" fmla="*/ 0 h 189"/>
                <a:gd name="T32" fmla="*/ 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5" name="Line 89">
              <a:extLst>
                <a:ext uri="{FF2B5EF4-FFF2-40B4-BE49-F238E27FC236}">
                  <a16:creationId xmlns:a16="http://schemas.microsoft.com/office/drawing/2014/main" id="{5F1ABFA2-D658-4662-90E7-A9B206EC7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" y="1106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6" name="Freeform 90">
              <a:extLst>
                <a:ext uri="{FF2B5EF4-FFF2-40B4-BE49-F238E27FC236}">
                  <a16:creationId xmlns:a16="http://schemas.microsoft.com/office/drawing/2014/main" id="{C0DA410D-8938-438D-8B6E-68E4E57E7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1087"/>
              <a:ext cx="62" cy="38"/>
            </a:xfrm>
            <a:custGeom>
              <a:avLst/>
              <a:gdLst>
                <a:gd name="T0" fmla="*/ 0 w 187"/>
                <a:gd name="T1" fmla="*/ 0 h 113"/>
                <a:gd name="T2" fmla="*/ 0 w 187"/>
                <a:gd name="T3" fmla="*/ 0 h 113"/>
                <a:gd name="T4" fmla="*/ 0 w 187"/>
                <a:gd name="T5" fmla="*/ 0 h 113"/>
                <a:gd name="T6" fmla="*/ 0 w 187"/>
                <a:gd name="T7" fmla="*/ 0 h 113"/>
                <a:gd name="T8" fmla="*/ 0 w 18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13"/>
                <a:gd name="T17" fmla="*/ 187 w 18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13">
                  <a:moveTo>
                    <a:pt x="187" y="56"/>
                  </a:moveTo>
                  <a:lnTo>
                    <a:pt x="0" y="113"/>
                  </a:lnTo>
                  <a:lnTo>
                    <a:pt x="38" y="56"/>
                  </a:lnTo>
                  <a:lnTo>
                    <a:pt x="0" y="0"/>
                  </a:lnTo>
                  <a:lnTo>
                    <a:pt x="187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57" name="Rectangle 91">
              <a:extLst>
                <a:ext uri="{FF2B5EF4-FFF2-40B4-BE49-F238E27FC236}">
                  <a16:creationId xmlns:a16="http://schemas.microsoft.com/office/drawing/2014/main" id="{6BDA71DD-C626-4AEC-8F0B-C0B7C01D5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" y="1069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8" name="Rectangle 92">
              <a:extLst>
                <a:ext uri="{FF2B5EF4-FFF2-40B4-BE49-F238E27FC236}">
                  <a16:creationId xmlns:a16="http://schemas.microsoft.com/office/drawing/2014/main" id="{D55E24EC-D337-46CD-B0A6-5668BFD9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0"/>
              <a:ext cx="5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59" name="Rectangle 93">
              <a:extLst>
                <a:ext uri="{FF2B5EF4-FFF2-40B4-BE49-F238E27FC236}">
                  <a16:creationId xmlns:a16="http://schemas.microsoft.com/office/drawing/2014/main" id="{AEA93B08-35E6-4D0E-8730-4118A308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961"/>
              <a:ext cx="3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0" name="Line 94">
              <a:extLst>
                <a:ext uri="{FF2B5EF4-FFF2-40B4-BE49-F238E27FC236}">
                  <a16:creationId xmlns:a16="http://schemas.microsoft.com/office/drawing/2014/main" id="{95A5FBD0-7A07-4FB2-AC37-97D0F33F5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495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1" name="Line 95">
              <a:extLst>
                <a:ext uri="{FF2B5EF4-FFF2-40B4-BE49-F238E27FC236}">
                  <a16:creationId xmlns:a16="http://schemas.microsoft.com/office/drawing/2014/main" id="{E2B6B553-B20F-496B-BD28-99470636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753"/>
              <a:ext cx="24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2" name="Freeform 96">
              <a:extLst>
                <a:ext uri="{FF2B5EF4-FFF2-40B4-BE49-F238E27FC236}">
                  <a16:creationId xmlns:a16="http://schemas.microsoft.com/office/drawing/2014/main" id="{FCD58957-2B16-495B-A671-D71BF2C5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87" cy="90"/>
            </a:xfrm>
            <a:custGeom>
              <a:avLst/>
              <a:gdLst>
                <a:gd name="T0" fmla="*/ 0 w 262"/>
                <a:gd name="T1" fmla="*/ 0 h 269"/>
                <a:gd name="T2" fmla="*/ 0 w 262"/>
                <a:gd name="T3" fmla="*/ 0 h 269"/>
                <a:gd name="T4" fmla="*/ 0 w 262"/>
                <a:gd name="T5" fmla="*/ 0 h 269"/>
                <a:gd name="T6" fmla="*/ 0 w 262"/>
                <a:gd name="T7" fmla="*/ 0 h 269"/>
                <a:gd name="T8" fmla="*/ 0 w 262"/>
                <a:gd name="T9" fmla="*/ 0 h 269"/>
                <a:gd name="T10" fmla="*/ 0 w 262"/>
                <a:gd name="T11" fmla="*/ 0 h 269"/>
                <a:gd name="T12" fmla="*/ 0 w 262"/>
                <a:gd name="T13" fmla="*/ 0 h 269"/>
                <a:gd name="T14" fmla="*/ 0 w 262"/>
                <a:gd name="T15" fmla="*/ 0 h 269"/>
                <a:gd name="T16" fmla="*/ 0 w 262"/>
                <a:gd name="T17" fmla="*/ 0 h 269"/>
                <a:gd name="T18" fmla="*/ 0 w 262"/>
                <a:gd name="T19" fmla="*/ 0 h 269"/>
                <a:gd name="T20" fmla="*/ 0 w 262"/>
                <a:gd name="T21" fmla="*/ 0 h 269"/>
                <a:gd name="T22" fmla="*/ 0 w 262"/>
                <a:gd name="T23" fmla="*/ 0 h 269"/>
                <a:gd name="T24" fmla="*/ 0 w 262"/>
                <a:gd name="T25" fmla="*/ 0 h 269"/>
                <a:gd name="T26" fmla="*/ 0 w 262"/>
                <a:gd name="T27" fmla="*/ 0 h 269"/>
                <a:gd name="T28" fmla="*/ 0 w 262"/>
                <a:gd name="T29" fmla="*/ 0 h 269"/>
                <a:gd name="T30" fmla="*/ 0 w 262"/>
                <a:gd name="T31" fmla="*/ 0 h 269"/>
                <a:gd name="T32" fmla="*/ 0 w 262"/>
                <a:gd name="T33" fmla="*/ 0 h 269"/>
                <a:gd name="T34" fmla="*/ 0 w 262"/>
                <a:gd name="T35" fmla="*/ 0 h 269"/>
                <a:gd name="T36" fmla="*/ 0 w 262"/>
                <a:gd name="T37" fmla="*/ 0 h 269"/>
                <a:gd name="T38" fmla="*/ 0 w 262"/>
                <a:gd name="T39" fmla="*/ 0 h 269"/>
                <a:gd name="T40" fmla="*/ 0 w 262"/>
                <a:gd name="T41" fmla="*/ 0 h 269"/>
                <a:gd name="T42" fmla="*/ 0 w 262"/>
                <a:gd name="T43" fmla="*/ 0 h 269"/>
                <a:gd name="T44" fmla="*/ 0 w 262"/>
                <a:gd name="T45" fmla="*/ 0 h 269"/>
                <a:gd name="T46" fmla="*/ 0 w 262"/>
                <a:gd name="T47" fmla="*/ 0 h 269"/>
                <a:gd name="T48" fmla="*/ 0 w 262"/>
                <a:gd name="T49" fmla="*/ 0 h 269"/>
                <a:gd name="T50" fmla="*/ 0 w 262"/>
                <a:gd name="T51" fmla="*/ 0 h 269"/>
                <a:gd name="T52" fmla="*/ 0 w 262"/>
                <a:gd name="T53" fmla="*/ 0 h 269"/>
                <a:gd name="T54" fmla="*/ 0 w 262"/>
                <a:gd name="T55" fmla="*/ 0 h 269"/>
                <a:gd name="T56" fmla="*/ 0 w 262"/>
                <a:gd name="T57" fmla="*/ 0 h 269"/>
                <a:gd name="T58" fmla="*/ 0 w 262"/>
                <a:gd name="T59" fmla="*/ 0 h 269"/>
                <a:gd name="T60" fmla="*/ 0 w 262"/>
                <a:gd name="T61" fmla="*/ 0 h 269"/>
                <a:gd name="T62" fmla="*/ 0 w 262"/>
                <a:gd name="T63" fmla="*/ 0 h 269"/>
                <a:gd name="T64" fmla="*/ 0 w 262"/>
                <a:gd name="T65" fmla="*/ 0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269"/>
                <a:gd name="T101" fmla="*/ 262 w 262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269">
                  <a:moveTo>
                    <a:pt x="131" y="269"/>
                  </a:moveTo>
                  <a:lnTo>
                    <a:pt x="99" y="265"/>
                  </a:lnTo>
                  <a:lnTo>
                    <a:pt x="72" y="256"/>
                  </a:lnTo>
                  <a:lnTo>
                    <a:pt x="49" y="242"/>
                  </a:lnTo>
                  <a:lnTo>
                    <a:pt x="31" y="225"/>
                  </a:lnTo>
                  <a:lnTo>
                    <a:pt x="17" y="205"/>
                  </a:lnTo>
                  <a:lnTo>
                    <a:pt x="7" y="183"/>
                  </a:lnTo>
                  <a:lnTo>
                    <a:pt x="0" y="157"/>
                  </a:lnTo>
                  <a:lnTo>
                    <a:pt x="0" y="135"/>
                  </a:lnTo>
                  <a:lnTo>
                    <a:pt x="0" y="108"/>
                  </a:lnTo>
                  <a:lnTo>
                    <a:pt x="7" y="84"/>
                  </a:lnTo>
                  <a:lnTo>
                    <a:pt x="17" y="61"/>
                  </a:lnTo>
                  <a:lnTo>
                    <a:pt x="31" y="41"/>
                  </a:lnTo>
                  <a:lnTo>
                    <a:pt x="49" y="23"/>
                  </a:lnTo>
                  <a:lnTo>
                    <a:pt x="72" y="10"/>
                  </a:lnTo>
                  <a:lnTo>
                    <a:pt x="99" y="2"/>
                  </a:lnTo>
                  <a:lnTo>
                    <a:pt x="131" y="0"/>
                  </a:lnTo>
                  <a:lnTo>
                    <a:pt x="159" y="2"/>
                  </a:lnTo>
                  <a:lnTo>
                    <a:pt x="187" y="10"/>
                  </a:lnTo>
                  <a:lnTo>
                    <a:pt x="209" y="23"/>
                  </a:lnTo>
                  <a:lnTo>
                    <a:pt x="227" y="41"/>
                  </a:lnTo>
                  <a:lnTo>
                    <a:pt x="242" y="61"/>
                  </a:lnTo>
                  <a:lnTo>
                    <a:pt x="252" y="84"/>
                  </a:lnTo>
                  <a:lnTo>
                    <a:pt x="258" y="108"/>
                  </a:lnTo>
                  <a:lnTo>
                    <a:pt x="262" y="135"/>
                  </a:lnTo>
                  <a:lnTo>
                    <a:pt x="258" y="157"/>
                  </a:lnTo>
                  <a:lnTo>
                    <a:pt x="252" y="183"/>
                  </a:lnTo>
                  <a:lnTo>
                    <a:pt x="242" y="205"/>
                  </a:lnTo>
                  <a:lnTo>
                    <a:pt x="227" y="225"/>
                  </a:lnTo>
                  <a:lnTo>
                    <a:pt x="209" y="242"/>
                  </a:lnTo>
                  <a:lnTo>
                    <a:pt x="187" y="256"/>
                  </a:lnTo>
                  <a:lnTo>
                    <a:pt x="159" y="265"/>
                  </a:lnTo>
                  <a:lnTo>
                    <a:pt x="131" y="2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3" name="Freeform 97">
              <a:extLst>
                <a:ext uri="{FF2B5EF4-FFF2-40B4-BE49-F238E27FC236}">
                  <a16:creationId xmlns:a16="http://schemas.microsoft.com/office/drawing/2014/main" id="{81FCEBEB-64EB-484A-89D1-3CBE58DE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708"/>
              <a:ext cx="44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4" name="Freeform 98">
              <a:extLst>
                <a:ext uri="{FF2B5EF4-FFF2-40B4-BE49-F238E27FC236}">
                  <a16:creationId xmlns:a16="http://schemas.microsoft.com/office/drawing/2014/main" id="{CECFF7CE-BD24-4EBE-962A-720C19D6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" y="1708"/>
              <a:ext cx="43" cy="90"/>
            </a:xfrm>
            <a:custGeom>
              <a:avLst/>
              <a:gdLst>
                <a:gd name="T0" fmla="*/ 0 w 93"/>
                <a:gd name="T1" fmla="*/ 0 h 190"/>
                <a:gd name="T2" fmla="*/ 0 w 93"/>
                <a:gd name="T3" fmla="*/ 0 h 190"/>
                <a:gd name="T4" fmla="*/ 0 w 93"/>
                <a:gd name="T5" fmla="*/ 0 h 190"/>
                <a:gd name="T6" fmla="*/ 0 w 93"/>
                <a:gd name="T7" fmla="*/ 0 h 190"/>
                <a:gd name="T8" fmla="*/ 0 w 93"/>
                <a:gd name="T9" fmla="*/ 0 h 190"/>
                <a:gd name="T10" fmla="*/ 0 w 93"/>
                <a:gd name="T11" fmla="*/ 0 h 190"/>
                <a:gd name="T12" fmla="*/ 0 w 93"/>
                <a:gd name="T13" fmla="*/ 0 h 190"/>
                <a:gd name="T14" fmla="*/ 0 w 93"/>
                <a:gd name="T15" fmla="*/ 0 h 190"/>
                <a:gd name="T16" fmla="*/ 0 w 93"/>
                <a:gd name="T17" fmla="*/ 0 h 190"/>
                <a:gd name="T18" fmla="*/ 0 w 93"/>
                <a:gd name="T19" fmla="*/ 0 h 190"/>
                <a:gd name="T20" fmla="*/ 0 w 93"/>
                <a:gd name="T21" fmla="*/ 0 h 190"/>
                <a:gd name="T22" fmla="*/ 0 w 93"/>
                <a:gd name="T23" fmla="*/ 0 h 190"/>
                <a:gd name="T24" fmla="*/ 0 w 93"/>
                <a:gd name="T25" fmla="*/ 0 h 190"/>
                <a:gd name="T26" fmla="*/ 0 w 93"/>
                <a:gd name="T27" fmla="*/ 0 h 190"/>
                <a:gd name="T28" fmla="*/ 0 w 93"/>
                <a:gd name="T29" fmla="*/ 0 h 190"/>
                <a:gd name="T30" fmla="*/ 0 w 93"/>
                <a:gd name="T31" fmla="*/ 0 h 190"/>
                <a:gd name="T32" fmla="*/ 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5" name="Line 99">
              <a:extLst>
                <a:ext uri="{FF2B5EF4-FFF2-40B4-BE49-F238E27FC236}">
                  <a16:creationId xmlns:a16="http://schemas.microsoft.com/office/drawing/2014/main" id="{504E5E8D-43EB-40CB-9F69-8986F980D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7" y="1754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6" name="Freeform 100">
              <a:extLst>
                <a:ext uri="{FF2B5EF4-FFF2-40B4-BE49-F238E27FC236}">
                  <a16:creationId xmlns:a16="http://schemas.microsoft.com/office/drawing/2014/main" id="{AD361695-2C11-4EF3-8B0F-B46C79BA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735"/>
              <a:ext cx="63" cy="38"/>
            </a:xfrm>
            <a:custGeom>
              <a:avLst/>
              <a:gdLst>
                <a:gd name="T0" fmla="*/ 0 w 188"/>
                <a:gd name="T1" fmla="*/ 0 h 113"/>
                <a:gd name="T2" fmla="*/ 0 w 188"/>
                <a:gd name="T3" fmla="*/ 0 h 113"/>
                <a:gd name="T4" fmla="*/ 0 w 188"/>
                <a:gd name="T5" fmla="*/ 0 h 113"/>
                <a:gd name="T6" fmla="*/ 0 w 188"/>
                <a:gd name="T7" fmla="*/ 0 h 113"/>
                <a:gd name="T8" fmla="*/ 0 w 1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113"/>
                <a:gd name="T17" fmla="*/ 188 w 1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113">
                  <a:moveTo>
                    <a:pt x="188" y="56"/>
                  </a:moveTo>
                  <a:lnTo>
                    <a:pt x="0" y="113"/>
                  </a:lnTo>
                  <a:lnTo>
                    <a:pt x="37" y="56"/>
                  </a:lnTo>
                  <a:lnTo>
                    <a:pt x="0" y="0"/>
                  </a:lnTo>
                  <a:lnTo>
                    <a:pt x="188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867" name="Rectangle 101">
              <a:extLst>
                <a:ext uri="{FF2B5EF4-FFF2-40B4-BE49-F238E27FC236}">
                  <a16:creationId xmlns:a16="http://schemas.microsoft.com/office/drawing/2014/main" id="{A93D3AF5-4B8E-4046-916D-193FDF59A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1716"/>
              <a:ext cx="3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8" name="Rectangle 102">
              <a:extLst>
                <a:ext uri="{FF2B5EF4-FFF2-40B4-BE49-F238E27FC236}">
                  <a16:creationId xmlns:a16="http://schemas.microsoft.com/office/drawing/2014/main" id="{2747D8D2-BF3D-49C7-AF47-60AEFB62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46"/>
              <a:ext cx="46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2869" name="Rectangle 103">
              <a:extLst>
                <a:ext uri="{FF2B5EF4-FFF2-40B4-BE49-F238E27FC236}">
                  <a16:creationId xmlns:a16="http://schemas.microsoft.com/office/drawing/2014/main" id="{207C632D-C3CD-426A-9550-C0694B05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617"/>
              <a:ext cx="3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32772" name="Text Box 3">
            <a:extLst>
              <a:ext uri="{FF2B5EF4-FFF2-40B4-BE49-F238E27FC236}">
                <a16:creationId xmlns:a16="http://schemas.microsoft.com/office/drawing/2014/main" id="{A7899E65-AF8D-47D6-ABC8-D766F132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8" y="460375"/>
            <a:ext cx="2667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Goals: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75% hexane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Flowrate: 35 mol/min</a:t>
            </a: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91B290D0-7503-FF44-A296-B871BF3A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152400" cy="144463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2E22651-F90C-4369-A000-A28A43286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425" y="4724400"/>
            <a:ext cx="704850" cy="1219200"/>
          </a:xfrm>
          <a:prstGeom prst="line">
            <a:avLst/>
          </a:prstGeom>
          <a:noFill/>
          <a:ln w="57150">
            <a:solidFill>
              <a:srgbClr val="FF89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75" name="Text Box 6">
            <a:extLst>
              <a:ext uri="{FF2B5EF4-FFF2-40B4-BE49-F238E27FC236}">
                <a16:creationId xmlns:a16="http://schemas.microsoft.com/office/drawing/2014/main" id="{E26CA59A-5C6B-4220-8DB7-CBCBBDB3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10" y="1785938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Georgia" panose="02040502050405020303" pitchFamily="18" charset="0"/>
              </a:rPr>
              <a:t>How much final product?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Georgia" panose="02040502050405020303" pitchFamily="18" charset="0"/>
              </a:rPr>
              <a:t>Lever Rule in second separator on </a:t>
            </a:r>
            <a:r>
              <a:rPr lang="en-US" altLang="en-US" sz="1800" b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tie line</a:t>
            </a:r>
            <a:r>
              <a:rPr lang="en-US" altLang="en-US" sz="1800" b="1">
                <a:latin typeface="Georgia" panose="02040502050405020303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09859FCF-41C4-D44B-A387-7E7A9BCD5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49938"/>
            <a:ext cx="152400" cy="144462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BD0C05-3B6E-4F72-BA5C-A28DFD2A4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E151F483-9113-49A4-AE59-DE3FB9DF3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29718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346" name="AutoShape 10">
            <a:extLst>
              <a:ext uri="{FF2B5EF4-FFF2-40B4-BE49-F238E27FC236}">
                <a16:creationId xmlns:a16="http://schemas.microsoft.com/office/drawing/2014/main" id="{CE2E0F2D-BD1A-4A99-A671-EB52E63F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D19C04D-5FDB-4078-AAB6-5874313F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724400"/>
            <a:ext cx="4191000" cy="1219200"/>
          </a:xfrm>
          <a:prstGeom prst="line">
            <a:avLst/>
          </a:prstGeom>
          <a:noFill/>
          <a:ln w="57150">
            <a:solidFill>
              <a:srgbClr val="B387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43DB5A28-7805-45A9-816C-4DB651A93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191125"/>
            <a:ext cx="36576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2782" name="AutoShape 13">
            <a:extLst>
              <a:ext uri="{FF2B5EF4-FFF2-40B4-BE49-F238E27FC236}">
                <a16:creationId xmlns:a16="http://schemas.microsoft.com/office/drawing/2014/main" id="{DFCA7325-00C3-420A-9D6D-B23DA337D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flowChartExtract">
            <a:avLst/>
          </a:prstGeom>
          <a:solidFill>
            <a:srgbClr val="FF8989"/>
          </a:solidFill>
          <a:ln w="9525">
            <a:solidFill>
              <a:srgbClr val="FF898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3" name="Rectangle 16">
            <a:extLst>
              <a:ext uri="{FF2B5EF4-FFF2-40B4-BE49-F238E27FC236}">
                <a16:creationId xmlns:a16="http://schemas.microsoft.com/office/drawing/2014/main" id="{95454D36-7F78-498A-882B-0EE6AF63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008063"/>
            <a:ext cx="919162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4" name="Rectangle 17">
            <a:extLst>
              <a:ext uri="{FF2B5EF4-FFF2-40B4-BE49-F238E27FC236}">
                <a16:creationId xmlns:a16="http://schemas.microsoft.com/office/drawing/2014/main" id="{BBB972F3-C25C-48E4-9AE4-894A3F22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776288"/>
            <a:ext cx="919163" cy="13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32785" name="Rectangle 20">
            <a:extLst>
              <a:ext uri="{FF2B5EF4-FFF2-40B4-BE49-F238E27FC236}">
                <a16:creationId xmlns:a16="http://schemas.microsoft.com/office/drawing/2014/main" id="{498213E5-8993-4CD7-91C9-74AA1E11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1514475"/>
            <a:ext cx="917575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66" name="Text Box 30">
                <a:extLst>
                  <a:ext uri="{FF2B5EF4-FFF2-40B4-BE49-F238E27FC236}">
                    <a16:creationId xmlns:a16="http://schemas.microsoft.com/office/drawing/2014/main" id="{B9A7383D-331B-4BC8-B0E3-767393E47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3" y="3689351"/>
                <a:ext cx="2390570" cy="1051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Georgia"/>
                    <a:cs typeface="Arial"/>
                  </a:rPr>
                  <a:t>(90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mol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min</m:t>
                        </m:r>
                      </m:den>
                    </m:f>
                  </m:oMath>
                </a14:m>
                <a:r>
                  <a:rPr lang="en-US" altLang="en-US" sz="1800">
                    <a:solidFill>
                      <a:schemeClr val="tx1"/>
                    </a:solidFill>
                    <a:latin typeface="Georgia" panose="02040502050405020303" pitchFamily="18" charset="0"/>
                  </a:rPr>
                  <a:t>)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(3.5 cm) </a:t>
                </a:r>
                <a:r>
                  <a:rPr lang="en-US" altLang="en-US" sz="1800">
                    <a:latin typeface="Georgia" panose="02040502050405020303" pitchFamily="18" charset="0"/>
                  </a:rPr>
                  <a:t>=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1800" err="1">
                    <a:solidFill>
                      <a:srgbClr val="FF8989"/>
                    </a:solidFill>
                    <a:latin typeface="Georgia"/>
                    <a:cs typeface="Arial"/>
                  </a:rPr>
                  <a:t>F</a:t>
                </a:r>
                <a:r>
                  <a:rPr lang="en-US" altLang="en-US" sz="1800" baseline="-25000" err="1">
                    <a:solidFill>
                      <a:srgbClr val="FF8989"/>
                    </a:solidFill>
                    <a:latin typeface="Georgia"/>
                    <a:cs typeface="Arial"/>
                  </a:rPr>
                  <a:t>stream</a:t>
                </a:r>
                <a:r>
                  <a:rPr lang="en-US" altLang="en-US" sz="1800" baseline="-25000">
                    <a:solidFill>
                      <a:srgbClr val="FF8989"/>
                    </a:solidFill>
                    <a:latin typeface="Georgia"/>
                    <a:cs typeface="Arial"/>
                  </a:rPr>
                  <a:t> 7</a:t>
                </a:r>
                <a:r>
                  <a:rPr lang="en-US" altLang="en-US" sz="1800">
                    <a:solidFill>
                      <a:srgbClr val="FF8989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altLang="en-US" sz="1800">
                    <a:solidFill>
                      <a:srgbClr val="E8BE89"/>
                    </a:solidFill>
                    <a:latin typeface="Georgia" panose="02040502050405020303" pitchFamily="18" charset="0"/>
                  </a:rPr>
                  <a:t>(8.2 cm)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FF8989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4366" name="Text Box 30">
                <a:extLst>
                  <a:ext uri="{FF2B5EF4-FFF2-40B4-BE49-F238E27FC236}">
                    <a16:creationId xmlns:a16="http://schemas.microsoft.com/office/drawing/2014/main" id="{B9A7383D-331B-4BC8-B0E3-767393E4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3" y="3689351"/>
                <a:ext cx="2390570" cy="1051185"/>
              </a:xfrm>
              <a:prstGeom prst="rect">
                <a:avLst/>
              </a:prstGeom>
              <a:blipFill>
                <a:blip r:embed="rId3"/>
                <a:stretch>
                  <a:fillRect l="-2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7" name="AutoShape 31">
            <a:extLst>
              <a:ext uri="{FF2B5EF4-FFF2-40B4-BE49-F238E27FC236}">
                <a16:creationId xmlns:a16="http://schemas.microsoft.com/office/drawing/2014/main" id="{6C482628-52F6-4E3E-A9A0-1216F424A8F0}"/>
              </a:ext>
            </a:extLst>
          </p:cNvPr>
          <p:cNvSpPr>
            <a:spLocks/>
          </p:cNvSpPr>
          <p:nvPr/>
        </p:nvSpPr>
        <p:spPr bwMode="auto">
          <a:xfrm rot="-5400000">
            <a:off x="4457700" y="3619500"/>
            <a:ext cx="304800" cy="3581400"/>
          </a:xfrm>
          <a:prstGeom prst="leftBrace">
            <a:avLst>
              <a:gd name="adj1" fmla="val 97917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68" name="AutoShape 32">
            <a:extLst>
              <a:ext uri="{FF2B5EF4-FFF2-40B4-BE49-F238E27FC236}">
                <a16:creationId xmlns:a16="http://schemas.microsoft.com/office/drawing/2014/main" id="{F999D8DA-6458-43D6-A9B5-C0CD43FF448C}"/>
              </a:ext>
            </a:extLst>
          </p:cNvPr>
          <p:cNvSpPr>
            <a:spLocks/>
          </p:cNvSpPr>
          <p:nvPr/>
        </p:nvSpPr>
        <p:spPr bwMode="auto">
          <a:xfrm rot="5400000">
            <a:off x="5410200" y="41148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57150">
            <a:solidFill>
              <a:srgbClr val="E8BE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D0CE8043-E7AB-463A-9CF3-12867B1F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38800"/>
            <a:ext cx="822325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8.2cm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073B2762-3BAC-4254-A780-0BE777F5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4343400"/>
            <a:ext cx="91440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E8BE89"/>
                </a:solidFill>
                <a:latin typeface="Georgia" panose="02040502050405020303" pitchFamily="18" charset="0"/>
              </a:rPr>
              <a:t>3.5 cm</a:t>
            </a:r>
          </a:p>
        </p:txBody>
      </p:sp>
      <p:sp>
        <p:nvSpPr>
          <p:cNvPr id="32791" name="Text Box 29">
            <a:extLst>
              <a:ext uri="{FF2B5EF4-FFF2-40B4-BE49-F238E27FC236}">
                <a16:creationId xmlns:a16="http://schemas.microsoft.com/office/drawing/2014/main" id="{A7F48AF6-460D-48F1-8F38-AE3BC1D3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438400"/>
            <a:ext cx="7334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hexane rich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32792" name="Rectangle 40">
            <a:extLst>
              <a:ext uri="{FF2B5EF4-FFF2-40B4-BE49-F238E27FC236}">
                <a16:creationId xmlns:a16="http://schemas.microsoft.com/office/drawing/2014/main" id="{AF323C0F-87BE-4979-8696-18977F0F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5979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Georgia" panose="02040502050405020303" pitchFamily="18" charset="0"/>
              </a:rPr>
              <a:t>100 mol/min</a:t>
            </a:r>
            <a:endParaRPr lang="en-US" altLang="en-US" sz="1800">
              <a:latin typeface="Georgia" panose="02040502050405020303" pitchFamily="18" charset="0"/>
            </a:endParaRPr>
          </a:p>
        </p:txBody>
      </p:sp>
      <p:sp>
        <p:nvSpPr>
          <p:cNvPr id="103" name="AutoShape 12">
            <a:extLst>
              <a:ext uri="{FF2B5EF4-FFF2-40B4-BE49-F238E27FC236}">
                <a16:creationId xmlns:a16="http://schemas.microsoft.com/office/drawing/2014/main" id="{5ABE60EF-3B0D-4C4A-A378-1B104105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4" name="AutoShape 12">
            <a:extLst>
              <a:ext uri="{FF2B5EF4-FFF2-40B4-BE49-F238E27FC236}">
                <a16:creationId xmlns:a16="http://schemas.microsoft.com/office/drawing/2014/main" id="{033AE6F3-1D00-4F92-8910-7C1AEEAF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3FB55409-4758-C5BC-3A81-AA8A0672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2" y="4505116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7</a:t>
            </a:r>
            <a:endParaRPr lang="en-US" altLang="en-US" sz="1800">
              <a:solidFill>
                <a:srgbClr val="FF8989"/>
              </a:solidFill>
              <a:latin typeface="Georgia"/>
              <a:cs typeface="Arial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C90975A7-293E-643A-1C2E-F3C49E22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471" y="4961654"/>
            <a:ext cx="9128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err="1">
                <a:solidFill>
                  <a:srgbClr val="CC0000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CC0000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CC0000"/>
                </a:solidFill>
                <a:latin typeface="Georgia"/>
                <a:cs typeface="Arial"/>
              </a:rPr>
              <a:t> 6</a:t>
            </a:r>
            <a:endParaRPr lang="en-US" altLang="en-US" sz="1800">
              <a:solidFill>
                <a:srgbClr val="CC0000"/>
              </a:solidFill>
              <a:latin typeface="Georgia"/>
              <a:cs typeface="Arial"/>
            </a:endParaRP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154CB620-147C-8CA4-63EC-6ED79073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471" y="5022850"/>
            <a:ext cx="304800" cy="288924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1C9343F3-1599-1A2A-F71D-4011A280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191" y="4968875"/>
            <a:ext cx="304800" cy="288924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9D46D-A2BE-ECF3-9DF5-5F8A39592111}"/>
              </a:ext>
            </a:extLst>
          </p:cNvPr>
          <p:cNvSpPr txBox="1"/>
          <p:nvPr/>
        </p:nvSpPr>
        <p:spPr>
          <a:xfrm>
            <a:off x="126589" y="4634117"/>
            <a:ext cx="1584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err="1">
                <a:solidFill>
                  <a:srgbClr val="FF8989"/>
                </a:solidFill>
                <a:latin typeface="Georgia"/>
                <a:cs typeface="Arial"/>
              </a:rPr>
              <a:t>F</a:t>
            </a:r>
            <a:r>
              <a:rPr lang="en-US" altLang="en-US" sz="1800" baseline="-25000" err="1">
                <a:solidFill>
                  <a:srgbClr val="FF8989"/>
                </a:solidFill>
                <a:latin typeface="Georgia"/>
                <a:cs typeface="Arial"/>
              </a:rPr>
              <a:t>stream</a:t>
            </a:r>
            <a:r>
              <a:rPr lang="en-US" altLang="en-US" sz="1800" baseline="-25000">
                <a:solidFill>
                  <a:srgbClr val="FF8989"/>
                </a:solidFill>
                <a:latin typeface="Georgia"/>
                <a:cs typeface="Arial"/>
              </a:rPr>
              <a:t> 7 </a:t>
            </a:r>
            <a:r>
              <a:rPr lang="en-US" altLang="en-US" sz="1800" b="1">
                <a:solidFill>
                  <a:srgbClr val="FF8989"/>
                </a:solidFill>
                <a:latin typeface="Georgia" panose="02040502050405020303" pitchFamily="18" charset="0"/>
              </a:rPr>
              <a:t>= 39 mols/min </a:t>
            </a:r>
            <a:r>
              <a:rPr lang="en-US" altLang="en-US" sz="1800">
                <a:solidFill>
                  <a:srgbClr val="FF8989"/>
                </a:solidFill>
                <a:latin typeface="Georgia" panose="02040502050405020303" pitchFamily="18" charset="0"/>
              </a:rPr>
              <a:t>hexane rich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66" grpId="0"/>
      <p:bldP spid="14367" grpId="0" animBg="1"/>
      <p:bldP spid="14368" grpId="0" animBg="1"/>
      <p:bldP spid="14369" grpId="0" animBg="1"/>
      <p:bldP spid="14370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0D258015-1BAD-4EBF-9B4A-5B607C9C2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2944" y="1136429"/>
            <a:ext cx="3618707" cy="594162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Georgia" panose="02040502050405020303" pitchFamily="18" charset="0"/>
              </a:rPr>
              <a:t>Did we meet our goals?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EFFCF199-7FDF-4777-89E1-5E6B3F4D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743200"/>
            <a:ext cx="3733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</p:txBody>
      </p:sp>
      <p:grpSp>
        <p:nvGrpSpPr>
          <p:cNvPr id="33796" name="Group 8">
            <a:extLst>
              <a:ext uri="{FF2B5EF4-FFF2-40B4-BE49-F238E27FC236}">
                <a16:creationId xmlns:a16="http://schemas.microsoft.com/office/drawing/2014/main" id="{84875805-A0DF-4916-AC10-CDED7D22C6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100" y="377998"/>
            <a:ext cx="5562600" cy="3657600"/>
            <a:chOff x="2016" y="1248"/>
            <a:chExt cx="3504" cy="2304"/>
          </a:xfrm>
        </p:grpSpPr>
        <p:sp>
          <p:nvSpPr>
            <p:cNvPr id="33798" name="AutoShape 7">
              <a:extLst>
                <a:ext uri="{FF2B5EF4-FFF2-40B4-BE49-F238E27FC236}">
                  <a16:creationId xmlns:a16="http://schemas.microsoft.com/office/drawing/2014/main" id="{4A9A31C7-D2ED-4091-B40F-EC57842355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1248"/>
              <a:ext cx="35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AutoShape 9">
              <a:extLst>
                <a:ext uri="{FF2B5EF4-FFF2-40B4-BE49-F238E27FC236}">
                  <a16:creationId xmlns:a16="http://schemas.microsoft.com/office/drawing/2014/main" id="{17934986-226E-4448-8CCD-0407B9F88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1740"/>
              <a:ext cx="757" cy="430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0" name="AutoShape 10">
              <a:extLst>
                <a:ext uri="{FF2B5EF4-FFF2-40B4-BE49-F238E27FC236}">
                  <a16:creationId xmlns:a16="http://schemas.microsoft.com/office/drawing/2014/main" id="{3B6E9A86-A911-4F4C-93EB-8B850D81B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576"/>
              <a:ext cx="749" cy="429"/>
            </a:xfrm>
            <a:prstGeom prst="roundRect">
              <a:avLst>
                <a:gd name="adj" fmla="val 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1" name="Freeform 11">
              <a:extLst>
                <a:ext uri="{FF2B5EF4-FFF2-40B4-BE49-F238E27FC236}">
                  <a16:creationId xmlns:a16="http://schemas.microsoft.com/office/drawing/2014/main" id="{92F3CE42-F25E-41A5-BA8D-503BE4C2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07"/>
              <a:ext cx="145" cy="148"/>
            </a:xfrm>
            <a:custGeom>
              <a:avLst/>
              <a:gdLst>
                <a:gd name="T0" fmla="*/ 1 w 290"/>
                <a:gd name="T1" fmla="*/ 1 h 296"/>
                <a:gd name="T2" fmla="*/ 1 w 290"/>
                <a:gd name="T3" fmla="*/ 1 h 296"/>
                <a:gd name="T4" fmla="*/ 1 w 290"/>
                <a:gd name="T5" fmla="*/ 1 h 296"/>
                <a:gd name="T6" fmla="*/ 1 w 290"/>
                <a:gd name="T7" fmla="*/ 1 h 296"/>
                <a:gd name="T8" fmla="*/ 1 w 290"/>
                <a:gd name="T9" fmla="*/ 1 h 296"/>
                <a:gd name="T10" fmla="*/ 1 w 290"/>
                <a:gd name="T11" fmla="*/ 1 h 296"/>
                <a:gd name="T12" fmla="*/ 1 w 290"/>
                <a:gd name="T13" fmla="*/ 1 h 296"/>
                <a:gd name="T14" fmla="*/ 1 w 290"/>
                <a:gd name="T15" fmla="*/ 1 h 296"/>
                <a:gd name="T16" fmla="*/ 0 w 290"/>
                <a:gd name="T17" fmla="*/ 1 h 296"/>
                <a:gd name="T18" fmla="*/ 1 w 290"/>
                <a:gd name="T19" fmla="*/ 1 h 296"/>
                <a:gd name="T20" fmla="*/ 1 w 290"/>
                <a:gd name="T21" fmla="*/ 1 h 296"/>
                <a:gd name="T22" fmla="*/ 1 w 290"/>
                <a:gd name="T23" fmla="*/ 1 h 296"/>
                <a:gd name="T24" fmla="*/ 1 w 290"/>
                <a:gd name="T25" fmla="*/ 1 h 296"/>
                <a:gd name="T26" fmla="*/ 1 w 290"/>
                <a:gd name="T27" fmla="*/ 1 h 296"/>
                <a:gd name="T28" fmla="*/ 1 w 290"/>
                <a:gd name="T29" fmla="*/ 1 h 296"/>
                <a:gd name="T30" fmla="*/ 1 w 290"/>
                <a:gd name="T31" fmla="*/ 1 h 296"/>
                <a:gd name="T32" fmla="*/ 1 w 290"/>
                <a:gd name="T33" fmla="*/ 0 h 296"/>
                <a:gd name="T34" fmla="*/ 1 w 290"/>
                <a:gd name="T35" fmla="*/ 1 h 296"/>
                <a:gd name="T36" fmla="*/ 1 w 290"/>
                <a:gd name="T37" fmla="*/ 1 h 296"/>
                <a:gd name="T38" fmla="*/ 1 w 290"/>
                <a:gd name="T39" fmla="*/ 1 h 296"/>
                <a:gd name="T40" fmla="*/ 1 w 290"/>
                <a:gd name="T41" fmla="*/ 1 h 296"/>
                <a:gd name="T42" fmla="*/ 1 w 290"/>
                <a:gd name="T43" fmla="*/ 1 h 296"/>
                <a:gd name="T44" fmla="*/ 1 w 290"/>
                <a:gd name="T45" fmla="*/ 1 h 296"/>
                <a:gd name="T46" fmla="*/ 1 w 290"/>
                <a:gd name="T47" fmla="*/ 1 h 296"/>
                <a:gd name="T48" fmla="*/ 1 w 290"/>
                <a:gd name="T49" fmla="*/ 1 h 296"/>
                <a:gd name="T50" fmla="*/ 1 w 290"/>
                <a:gd name="T51" fmla="*/ 1 h 296"/>
                <a:gd name="T52" fmla="*/ 1 w 290"/>
                <a:gd name="T53" fmla="*/ 1 h 296"/>
                <a:gd name="T54" fmla="*/ 1 w 290"/>
                <a:gd name="T55" fmla="*/ 1 h 296"/>
                <a:gd name="T56" fmla="*/ 1 w 290"/>
                <a:gd name="T57" fmla="*/ 1 h 296"/>
                <a:gd name="T58" fmla="*/ 1 w 290"/>
                <a:gd name="T59" fmla="*/ 1 h 296"/>
                <a:gd name="T60" fmla="*/ 1 w 290"/>
                <a:gd name="T61" fmla="*/ 1 h 296"/>
                <a:gd name="T62" fmla="*/ 1 w 290"/>
                <a:gd name="T63" fmla="*/ 1 h 296"/>
                <a:gd name="T64" fmla="*/ 1 w 290"/>
                <a:gd name="T65" fmla="*/ 1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6"/>
                <a:gd name="T101" fmla="*/ 290 w 29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6">
                  <a:moveTo>
                    <a:pt x="145" y="296"/>
                  </a:moveTo>
                  <a:lnTo>
                    <a:pt x="111" y="291"/>
                  </a:lnTo>
                  <a:lnTo>
                    <a:pt x="81" y="281"/>
                  </a:lnTo>
                  <a:lnTo>
                    <a:pt x="56" y="267"/>
                  </a:lnTo>
                  <a:lnTo>
                    <a:pt x="36" y="249"/>
                  </a:lnTo>
                  <a:lnTo>
                    <a:pt x="20" y="227"/>
                  </a:lnTo>
                  <a:lnTo>
                    <a:pt x="8" y="200"/>
                  </a:lnTo>
                  <a:lnTo>
                    <a:pt x="2" y="174"/>
                  </a:lnTo>
                  <a:lnTo>
                    <a:pt x="0" y="147"/>
                  </a:lnTo>
                  <a:lnTo>
                    <a:pt x="2" y="119"/>
                  </a:lnTo>
                  <a:lnTo>
                    <a:pt x="8" y="92"/>
                  </a:lnTo>
                  <a:lnTo>
                    <a:pt x="20" y="67"/>
                  </a:lnTo>
                  <a:lnTo>
                    <a:pt x="36" y="46"/>
                  </a:lnTo>
                  <a:lnTo>
                    <a:pt x="56" y="27"/>
                  </a:lnTo>
                  <a:lnTo>
                    <a:pt x="81" y="13"/>
                  </a:lnTo>
                  <a:lnTo>
                    <a:pt x="111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8" y="13"/>
                  </a:lnTo>
                  <a:lnTo>
                    <a:pt x="233" y="27"/>
                  </a:lnTo>
                  <a:lnTo>
                    <a:pt x="254" y="46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9" y="119"/>
                  </a:lnTo>
                  <a:lnTo>
                    <a:pt x="290" y="147"/>
                  </a:lnTo>
                  <a:lnTo>
                    <a:pt x="289" y="174"/>
                  </a:lnTo>
                  <a:lnTo>
                    <a:pt x="281" y="200"/>
                  </a:lnTo>
                  <a:lnTo>
                    <a:pt x="270" y="227"/>
                  </a:lnTo>
                  <a:lnTo>
                    <a:pt x="254" y="249"/>
                  </a:lnTo>
                  <a:lnTo>
                    <a:pt x="233" y="267"/>
                  </a:lnTo>
                  <a:lnTo>
                    <a:pt x="208" y="281"/>
                  </a:lnTo>
                  <a:lnTo>
                    <a:pt x="178" y="291"/>
                  </a:lnTo>
                  <a:lnTo>
                    <a:pt x="145" y="2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2" name="Freeform 12">
              <a:extLst>
                <a:ext uri="{FF2B5EF4-FFF2-40B4-BE49-F238E27FC236}">
                  <a16:creationId xmlns:a16="http://schemas.microsoft.com/office/drawing/2014/main" id="{54FD3121-B1B4-435D-912E-46FB2051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007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1 w 93"/>
                <a:gd name="T15" fmla="*/ 3 h 189"/>
                <a:gd name="T16" fmla="*/ 0 w 93"/>
                <a:gd name="T17" fmla="*/ 2 h 189"/>
                <a:gd name="T18" fmla="*/ 1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3" name="Freeform 13">
              <a:extLst>
                <a:ext uri="{FF2B5EF4-FFF2-40B4-BE49-F238E27FC236}">
                  <a16:creationId xmlns:a16="http://schemas.microsoft.com/office/drawing/2014/main" id="{7D9B9E9E-6929-4C7F-B534-7BFF7C656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007"/>
              <a:ext cx="72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4" name="Freeform 14">
              <a:extLst>
                <a:ext uri="{FF2B5EF4-FFF2-40B4-BE49-F238E27FC236}">
                  <a16:creationId xmlns:a16="http://schemas.microsoft.com/office/drawing/2014/main" id="{5F262E19-7590-4356-A964-282AFF7F3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1747"/>
              <a:ext cx="145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1 w 290"/>
                <a:gd name="T15" fmla="*/ 1 h 295"/>
                <a:gd name="T16" fmla="*/ 0 w 290"/>
                <a:gd name="T17" fmla="*/ 1 h 295"/>
                <a:gd name="T18" fmla="*/ 1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11" y="291"/>
                  </a:lnTo>
                  <a:lnTo>
                    <a:pt x="81" y="281"/>
                  </a:lnTo>
                  <a:lnTo>
                    <a:pt x="56" y="267"/>
                  </a:lnTo>
                  <a:lnTo>
                    <a:pt x="36" y="249"/>
                  </a:lnTo>
                  <a:lnTo>
                    <a:pt x="20" y="227"/>
                  </a:lnTo>
                  <a:lnTo>
                    <a:pt x="8" y="202"/>
                  </a:lnTo>
                  <a:lnTo>
                    <a:pt x="2" y="174"/>
                  </a:lnTo>
                  <a:lnTo>
                    <a:pt x="0" y="147"/>
                  </a:lnTo>
                  <a:lnTo>
                    <a:pt x="2" y="119"/>
                  </a:lnTo>
                  <a:lnTo>
                    <a:pt x="8" y="92"/>
                  </a:lnTo>
                  <a:lnTo>
                    <a:pt x="20" y="67"/>
                  </a:lnTo>
                  <a:lnTo>
                    <a:pt x="36" y="45"/>
                  </a:lnTo>
                  <a:lnTo>
                    <a:pt x="56" y="27"/>
                  </a:lnTo>
                  <a:lnTo>
                    <a:pt x="81" y="13"/>
                  </a:lnTo>
                  <a:lnTo>
                    <a:pt x="111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8" y="13"/>
                  </a:lnTo>
                  <a:lnTo>
                    <a:pt x="233" y="27"/>
                  </a:lnTo>
                  <a:lnTo>
                    <a:pt x="254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9" y="119"/>
                  </a:lnTo>
                  <a:lnTo>
                    <a:pt x="290" y="147"/>
                  </a:lnTo>
                  <a:lnTo>
                    <a:pt x="289" y="174"/>
                  </a:lnTo>
                  <a:lnTo>
                    <a:pt x="281" y="202"/>
                  </a:lnTo>
                  <a:lnTo>
                    <a:pt x="270" y="227"/>
                  </a:lnTo>
                  <a:lnTo>
                    <a:pt x="254" y="249"/>
                  </a:lnTo>
                  <a:lnTo>
                    <a:pt x="233" y="267"/>
                  </a:lnTo>
                  <a:lnTo>
                    <a:pt x="208" y="281"/>
                  </a:lnTo>
                  <a:lnTo>
                    <a:pt x="178" y="291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5" name="Freeform 15">
              <a:extLst>
                <a:ext uri="{FF2B5EF4-FFF2-40B4-BE49-F238E27FC236}">
                  <a16:creationId xmlns:a16="http://schemas.microsoft.com/office/drawing/2014/main" id="{70EFAA23-901B-4275-8B8F-AE43C88F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1747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1 w 93"/>
                <a:gd name="T15" fmla="*/ 3 h 189"/>
                <a:gd name="T16" fmla="*/ 0 w 93"/>
                <a:gd name="T17" fmla="*/ 2 h 189"/>
                <a:gd name="T18" fmla="*/ 1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6" name="Freeform 16">
              <a:extLst>
                <a:ext uri="{FF2B5EF4-FFF2-40B4-BE49-F238E27FC236}">
                  <a16:creationId xmlns:a16="http://schemas.microsoft.com/office/drawing/2014/main" id="{49FA8769-D908-417B-9C30-BF29337A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747"/>
              <a:ext cx="72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9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07" name="Rectangle 17">
              <a:extLst>
                <a:ext uri="{FF2B5EF4-FFF2-40B4-BE49-F238E27FC236}">
                  <a16:creationId xmlns:a16="http://schemas.microsoft.com/office/drawing/2014/main" id="{8057FB54-B5A7-4FDF-80B8-2A0BA03D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185"/>
              <a:ext cx="7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50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8" name="Rectangle 18">
              <a:extLst>
                <a:ext uri="{FF2B5EF4-FFF2-40B4-BE49-F238E27FC236}">
                  <a16:creationId xmlns:a16="http://schemas.microsoft.com/office/drawing/2014/main" id="{100C41BF-FC61-4153-8E04-2E7F8883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303"/>
              <a:ext cx="6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50 mol% mcp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09" name="Rectangle 19">
              <a:extLst>
                <a:ext uri="{FF2B5EF4-FFF2-40B4-BE49-F238E27FC236}">
                  <a16:creationId xmlns:a16="http://schemas.microsoft.com/office/drawing/2014/main" id="{BD9AD1E7-86CE-4DC9-8762-7E5EEC94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421"/>
              <a:ext cx="6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0" name="Rectangle 20">
              <a:extLst>
                <a:ext uri="{FF2B5EF4-FFF2-40B4-BE49-F238E27FC236}">
                  <a16:creationId xmlns:a16="http://schemas.microsoft.com/office/drawing/2014/main" id="{5EED89AC-AABD-46CA-9EFF-ACB1E4CE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467"/>
              <a:ext cx="3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1" name="Rectangle 21">
              <a:extLst>
                <a:ext uri="{FF2B5EF4-FFF2-40B4-BE49-F238E27FC236}">
                  <a16:creationId xmlns:a16="http://schemas.microsoft.com/office/drawing/2014/main" id="{AF7C7246-32CC-4979-BCCD-C0EEAD7B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85"/>
              <a:ext cx="6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100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2" name="Line 22">
              <a:extLst>
                <a:ext uri="{FF2B5EF4-FFF2-40B4-BE49-F238E27FC236}">
                  <a16:creationId xmlns:a16="http://schemas.microsoft.com/office/drawing/2014/main" id="{60447B17-8ADF-42A4-8FA8-67029DEE0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1820"/>
              <a:ext cx="3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3" name="Line 23">
              <a:extLst>
                <a:ext uri="{FF2B5EF4-FFF2-40B4-BE49-F238E27FC236}">
                  <a16:creationId xmlns:a16="http://schemas.microsoft.com/office/drawing/2014/main" id="{247641E1-E3A7-46A4-9F50-5BA381FF7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82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4" name="Freeform 24">
              <a:extLst>
                <a:ext uri="{FF2B5EF4-FFF2-40B4-BE49-F238E27FC236}">
                  <a16:creationId xmlns:a16="http://schemas.microsoft.com/office/drawing/2014/main" id="{B39ED10F-2617-4DC8-B46A-2CC5DBA4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791"/>
              <a:ext cx="104" cy="62"/>
            </a:xfrm>
            <a:custGeom>
              <a:avLst/>
              <a:gdLst>
                <a:gd name="T0" fmla="*/ 1 w 207"/>
                <a:gd name="T1" fmla="*/ 0 h 125"/>
                <a:gd name="T2" fmla="*/ 0 w 207"/>
                <a:gd name="T3" fmla="*/ 0 h 125"/>
                <a:gd name="T4" fmla="*/ 1 w 207"/>
                <a:gd name="T5" fmla="*/ 0 h 125"/>
                <a:gd name="T6" fmla="*/ 0 w 207"/>
                <a:gd name="T7" fmla="*/ 0 h 125"/>
                <a:gd name="T8" fmla="*/ 1 w 2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25"/>
                <a:gd name="T17" fmla="*/ 207 w 2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25">
                  <a:moveTo>
                    <a:pt x="207" y="62"/>
                  </a:moveTo>
                  <a:lnTo>
                    <a:pt x="0" y="125"/>
                  </a:lnTo>
                  <a:lnTo>
                    <a:pt x="42" y="62"/>
                  </a:lnTo>
                  <a:lnTo>
                    <a:pt x="0" y="0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5" name="Rectangle 25">
              <a:extLst>
                <a:ext uri="{FF2B5EF4-FFF2-40B4-BE49-F238E27FC236}">
                  <a16:creationId xmlns:a16="http://schemas.microsoft.com/office/drawing/2014/main" id="{15AC07A7-AB87-4ECC-8898-C758D11C2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763"/>
              <a:ext cx="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16" name="Line 26">
              <a:extLst>
                <a:ext uri="{FF2B5EF4-FFF2-40B4-BE49-F238E27FC236}">
                  <a16:creationId xmlns:a16="http://schemas.microsoft.com/office/drawing/2014/main" id="{E19F356E-2B39-4EA8-BE07-261DA93A3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81"/>
              <a:ext cx="3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7" name="Line 27">
              <a:extLst>
                <a:ext uri="{FF2B5EF4-FFF2-40B4-BE49-F238E27FC236}">
                  <a16:creationId xmlns:a16="http://schemas.microsoft.com/office/drawing/2014/main" id="{FFAEF789-72CC-4AEC-8778-14C4E75EB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208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8" name="Freeform 28">
              <a:extLst>
                <a:ext uri="{FF2B5EF4-FFF2-40B4-BE49-F238E27FC236}">
                  <a16:creationId xmlns:a16="http://schemas.microsoft.com/office/drawing/2014/main" id="{4D21AA22-1DFD-434D-B065-BF5B30BF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051"/>
              <a:ext cx="104" cy="62"/>
            </a:xfrm>
            <a:custGeom>
              <a:avLst/>
              <a:gdLst>
                <a:gd name="T0" fmla="*/ 1 w 207"/>
                <a:gd name="T1" fmla="*/ 0 h 125"/>
                <a:gd name="T2" fmla="*/ 0 w 207"/>
                <a:gd name="T3" fmla="*/ 0 h 125"/>
                <a:gd name="T4" fmla="*/ 1 w 207"/>
                <a:gd name="T5" fmla="*/ 0 h 125"/>
                <a:gd name="T6" fmla="*/ 0 w 207"/>
                <a:gd name="T7" fmla="*/ 0 h 125"/>
                <a:gd name="T8" fmla="*/ 1 w 20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25"/>
                <a:gd name="T17" fmla="*/ 207 w 20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25">
                  <a:moveTo>
                    <a:pt x="207" y="62"/>
                  </a:moveTo>
                  <a:lnTo>
                    <a:pt x="0" y="125"/>
                  </a:lnTo>
                  <a:lnTo>
                    <a:pt x="42" y="62"/>
                  </a:lnTo>
                  <a:lnTo>
                    <a:pt x="0" y="0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19" name="Rectangle 29">
              <a:extLst>
                <a:ext uri="{FF2B5EF4-FFF2-40B4-BE49-F238E27FC236}">
                  <a16:creationId xmlns:a16="http://schemas.microsoft.com/office/drawing/2014/main" id="{F3D57A0D-7B4B-4A44-BA38-C7D05A4D3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02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2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0" name="Rectangle 30">
              <a:extLst>
                <a:ext uri="{FF2B5EF4-FFF2-40B4-BE49-F238E27FC236}">
                  <a16:creationId xmlns:a16="http://schemas.microsoft.com/office/drawing/2014/main" id="{E5B09D89-52EE-4D3B-B359-CB583920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842"/>
              <a:ext cx="5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1" name="Rectangle 31">
              <a:extLst>
                <a:ext uri="{FF2B5EF4-FFF2-40B4-BE49-F238E27FC236}">
                  <a16:creationId xmlns:a16="http://schemas.microsoft.com/office/drawing/2014/main" id="{CBE3F6A5-4E59-4688-AACA-E30539DE5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959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22" name="Line 32">
              <a:extLst>
                <a:ext uri="{FF2B5EF4-FFF2-40B4-BE49-F238E27FC236}">
                  <a16:creationId xmlns:a16="http://schemas.microsoft.com/office/drawing/2014/main" id="{B536EE5B-4221-4FEE-B5AC-FC1B802C4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3" y="1578"/>
              <a:ext cx="1" cy="1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3" name="Line 33">
              <a:extLst>
                <a:ext uri="{FF2B5EF4-FFF2-40B4-BE49-F238E27FC236}">
                  <a16:creationId xmlns:a16="http://schemas.microsoft.com/office/drawing/2014/main" id="{2D0C6152-C80C-46BB-BB05-923757C5E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1578"/>
              <a:ext cx="1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4" name="Line 34">
              <a:extLst>
                <a:ext uri="{FF2B5EF4-FFF2-40B4-BE49-F238E27FC236}">
                  <a16:creationId xmlns:a16="http://schemas.microsoft.com/office/drawing/2014/main" id="{4EABEB1C-7CF1-4578-A88F-7FF90E0FD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167"/>
              <a:ext cx="1" cy="4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5" name="Line 35">
              <a:extLst>
                <a:ext uri="{FF2B5EF4-FFF2-40B4-BE49-F238E27FC236}">
                  <a16:creationId xmlns:a16="http://schemas.microsoft.com/office/drawing/2014/main" id="{06BB1108-DC74-4104-872B-C111450B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644"/>
              <a:ext cx="40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6" name="Freeform 36">
              <a:extLst>
                <a:ext uri="{FF2B5EF4-FFF2-40B4-BE49-F238E27FC236}">
                  <a16:creationId xmlns:a16="http://schemas.microsoft.com/office/drawing/2014/main" id="{D635AB73-349A-4F44-91D5-008C5D57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69"/>
              <a:ext cx="145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0 w 290"/>
                <a:gd name="T15" fmla="*/ 1 h 295"/>
                <a:gd name="T16" fmla="*/ 0 w 290"/>
                <a:gd name="T17" fmla="*/ 1 h 295"/>
                <a:gd name="T18" fmla="*/ 0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09" y="290"/>
                  </a:lnTo>
                  <a:lnTo>
                    <a:pt x="81" y="281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5"/>
                  </a:lnTo>
                  <a:lnTo>
                    <a:pt x="8" y="200"/>
                  </a:lnTo>
                  <a:lnTo>
                    <a:pt x="0" y="173"/>
                  </a:lnTo>
                  <a:lnTo>
                    <a:pt x="0" y="147"/>
                  </a:lnTo>
                  <a:lnTo>
                    <a:pt x="0" y="119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5"/>
                  </a:lnTo>
                  <a:lnTo>
                    <a:pt x="81" y="11"/>
                  </a:lnTo>
                  <a:lnTo>
                    <a:pt x="109" y="2"/>
                  </a:lnTo>
                  <a:lnTo>
                    <a:pt x="145" y="0"/>
                  </a:lnTo>
                  <a:lnTo>
                    <a:pt x="178" y="2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3" y="45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9"/>
                  </a:lnTo>
                  <a:lnTo>
                    <a:pt x="290" y="147"/>
                  </a:lnTo>
                  <a:lnTo>
                    <a:pt x="285" y="173"/>
                  </a:lnTo>
                  <a:lnTo>
                    <a:pt x="279" y="200"/>
                  </a:lnTo>
                  <a:lnTo>
                    <a:pt x="268" y="225"/>
                  </a:lnTo>
                  <a:lnTo>
                    <a:pt x="253" y="248"/>
                  </a:lnTo>
                  <a:lnTo>
                    <a:pt x="231" y="267"/>
                  </a:lnTo>
                  <a:lnTo>
                    <a:pt x="207" y="281"/>
                  </a:lnTo>
                  <a:lnTo>
                    <a:pt x="178" y="290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7" name="Freeform 37">
              <a:extLst>
                <a:ext uri="{FF2B5EF4-FFF2-40B4-BE49-F238E27FC236}">
                  <a16:creationId xmlns:a16="http://schemas.microsoft.com/office/drawing/2014/main" id="{7F76924C-2366-47B7-A287-96D64560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569"/>
              <a:ext cx="72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0 w 93"/>
                <a:gd name="T15" fmla="*/ 3 h 189"/>
                <a:gd name="T16" fmla="*/ 0 w 93"/>
                <a:gd name="T17" fmla="*/ 2 h 189"/>
                <a:gd name="T18" fmla="*/ 0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8" name="Freeform 38">
              <a:extLst>
                <a:ext uri="{FF2B5EF4-FFF2-40B4-BE49-F238E27FC236}">
                  <a16:creationId xmlns:a16="http://schemas.microsoft.com/office/drawing/2014/main" id="{A3BDFF71-4F40-4D21-8258-1A63B0383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569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29" name="Line 39">
              <a:extLst>
                <a:ext uri="{FF2B5EF4-FFF2-40B4-BE49-F238E27FC236}">
                  <a16:creationId xmlns:a16="http://schemas.microsoft.com/office/drawing/2014/main" id="{4ACA4E2E-535C-4DFF-94CE-CCC3D532B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2645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0" name="Freeform 40">
              <a:extLst>
                <a:ext uri="{FF2B5EF4-FFF2-40B4-BE49-F238E27FC236}">
                  <a16:creationId xmlns:a16="http://schemas.microsoft.com/office/drawing/2014/main" id="{7E2AA39F-7871-4378-B5F3-4614C417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13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1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1" name="Rectangle 41">
              <a:extLst>
                <a:ext uri="{FF2B5EF4-FFF2-40B4-BE49-F238E27FC236}">
                  <a16:creationId xmlns:a16="http://schemas.microsoft.com/office/drawing/2014/main" id="{049E5979-3183-49D9-ADA1-F0A349CB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583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4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2" name="Freeform 42">
              <a:extLst>
                <a:ext uri="{FF2B5EF4-FFF2-40B4-BE49-F238E27FC236}">
                  <a16:creationId xmlns:a16="http://schemas.microsoft.com/office/drawing/2014/main" id="{461E1A74-4E94-47A8-B56F-67EEB3D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861"/>
              <a:ext cx="145" cy="148"/>
            </a:xfrm>
            <a:custGeom>
              <a:avLst/>
              <a:gdLst>
                <a:gd name="T0" fmla="*/ 1 w 290"/>
                <a:gd name="T1" fmla="*/ 1 h 296"/>
                <a:gd name="T2" fmla="*/ 1 w 290"/>
                <a:gd name="T3" fmla="*/ 1 h 296"/>
                <a:gd name="T4" fmla="*/ 1 w 290"/>
                <a:gd name="T5" fmla="*/ 1 h 296"/>
                <a:gd name="T6" fmla="*/ 1 w 290"/>
                <a:gd name="T7" fmla="*/ 1 h 296"/>
                <a:gd name="T8" fmla="*/ 1 w 290"/>
                <a:gd name="T9" fmla="*/ 1 h 296"/>
                <a:gd name="T10" fmla="*/ 1 w 290"/>
                <a:gd name="T11" fmla="*/ 1 h 296"/>
                <a:gd name="T12" fmla="*/ 1 w 290"/>
                <a:gd name="T13" fmla="*/ 1 h 296"/>
                <a:gd name="T14" fmla="*/ 0 w 290"/>
                <a:gd name="T15" fmla="*/ 1 h 296"/>
                <a:gd name="T16" fmla="*/ 0 w 290"/>
                <a:gd name="T17" fmla="*/ 1 h 296"/>
                <a:gd name="T18" fmla="*/ 0 w 290"/>
                <a:gd name="T19" fmla="*/ 1 h 296"/>
                <a:gd name="T20" fmla="*/ 1 w 290"/>
                <a:gd name="T21" fmla="*/ 1 h 296"/>
                <a:gd name="T22" fmla="*/ 1 w 290"/>
                <a:gd name="T23" fmla="*/ 1 h 296"/>
                <a:gd name="T24" fmla="*/ 1 w 290"/>
                <a:gd name="T25" fmla="*/ 1 h 296"/>
                <a:gd name="T26" fmla="*/ 1 w 290"/>
                <a:gd name="T27" fmla="*/ 1 h 296"/>
                <a:gd name="T28" fmla="*/ 1 w 290"/>
                <a:gd name="T29" fmla="*/ 1 h 296"/>
                <a:gd name="T30" fmla="*/ 1 w 290"/>
                <a:gd name="T31" fmla="*/ 1 h 296"/>
                <a:gd name="T32" fmla="*/ 1 w 290"/>
                <a:gd name="T33" fmla="*/ 0 h 296"/>
                <a:gd name="T34" fmla="*/ 1 w 290"/>
                <a:gd name="T35" fmla="*/ 1 h 296"/>
                <a:gd name="T36" fmla="*/ 1 w 290"/>
                <a:gd name="T37" fmla="*/ 1 h 296"/>
                <a:gd name="T38" fmla="*/ 1 w 290"/>
                <a:gd name="T39" fmla="*/ 1 h 296"/>
                <a:gd name="T40" fmla="*/ 1 w 290"/>
                <a:gd name="T41" fmla="*/ 1 h 296"/>
                <a:gd name="T42" fmla="*/ 1 w 290"/>
                <a:gd name="T43" fmla="*/ 1 h 296"/>
                <a:gd name="T44" fmla="*/ 1 w 290"/>
                <a:gd name="T45" fmla="*/ 1 h 296"/>
                <a:gd name="T46" fmla="*/ 1 w 290"/>
                <a:gd name="T47" fmla="*/ 1 h 296"/>
                <a:gd name="T48" fmla="*/ 1 w 290"/>
                <a:gd name="T49" fmla="*/ 1 h 296"/>
                <a:gd name="T50" fmla="*/ 1 w 290"/>
                <a:gd name="T51" fmla="*/ 1 h 296"/>
                <a:gd name="T52" fmla="*/ 1 w 290"/>
                <a:gd name="T53" fmla="*/ 1 h 296"/>
                <a:gd name="T54" fmla="*/ 1 w 290"/>
                <a:gd name="T55" fmla="*/ 1 h 296"/>
                <a:gd name="T56" fmla="*/ 1 w 290"/>
                <a:gd name="T57" fmla="*/ 1 h 296"/>
                <a:gd name="T58" fmla="*/ 1 w 290"/>
                <a:gd name="T59" fmla="*/ 1 h 296"/>
                <a:gd name="T60" fmla="*/ 1 w 290"/>
                <a:gd name="T61" fmla="*/ 1 h 296"/>
                <a:gd name="T62" fmla="*/ 1 w 290"/>
                <a:gd name="T63" fmla="*/ 1 h 296"/>
                <a:gd name="T64" fmla="*/ 1 w 290"/>
                <a:gd name="T65" fmla="*/ 1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6"/>
                <a:gd name="T101" fmla="*/ 290 w 290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6">
                  <a:moveTo>
                    <a:pt x="145" y="296"/>
                  </a:moveTo>
                  <a:lnTo>
                    <a:pt x="109" y="292"/>
                  </a:lnTo>
                  <a:lnTo>
                    <a:pt x="81" y="282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6"/>
                  </a:lnTo>
                  <a:lnTo>
                    <a:pt x="8" y="201"/>
                  </a:lnTo>
                  <a:lnTo>
                    <a:pt x="0" y="175"/>
                  </a:lnTo>
                  <a:lnTo>
                    <a:pt x="0" y="148"/>
                  </a:lnTo>
                  <a:lnTo>
                    <a:pt x="0" y="118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5"/>
                  </a:lnTo>
                  <a:lnTo>
                    <a:pt x="81" y="11"/>
                  </a:lnTo>
                  <a:lnTo>
                    <a:pt x="109" y="1"/>
                  </a:lnTo>
                  <a:lnTo>
                    <a:pt x="145" y="0"/>
                  </a:lnTo>
                  <a:lnTo>
                    <a:pt x="178" y="1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3" y="45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8"/>
                  </a:lnTo>
                  <a:lnTo>
                    <a:pt x="290" y="148"/>
                  </a:lnTo>
                  <a:lnTo>
                    <a:pt x="285" y="175"/>
                  </a:lnTo>
                  <a:lnTo>
                    <a:pt x="279" y="201"/>
                  </a:lnTo>
                  <a:lnTo>
                    <a:pt x="268" y="226"/>
                  </a:lnTo>
                  <a:lnTo>
                    <a:pt x="253" y="248"/>
                  </a:lnTo>
                  <a:lnTo>
                    <a:pt x="231" y="267"/>
                  </a:lnTo>
                  <a:lnTo>
                    <a:pt x="207" y="282"/>
                  </a:lnTo>
                  <a:lnTo>
                    <a:pt x="178" y="292"/>
                  </a:lnTo>
                  <a:lnTo>
                    <a:pt x="145" y="296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3" name="Freeform 43">
              <a:extLst>
                <a:ext uri="{FF2B5EF4-FFF2-40B4-BE49-F238E27FC236}">
                  <a16:creationId xmlns:a16="http://schemas.microsoft.com/office/drawing/2014/main" id="{F23AD257-D62A-4F1B-9E19-A6F357B6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861"/>
              <a:ext cx="72" cy="148"/>
            </a:xfrm>
            <a:custGeom>
              <a:avLst/>
              <a:gdLst>
                <a:gd name="T0" fmla="*/ 2 w 93"/>
                <a:gd name="T1" fmla="*/ 4 h 190"/>
                <a:gd name="T2" fmla="*/ 2 w 93"/>
                <a:gd name="T3" fmla="*/ 4 h 190"/>
                <a:gd name="T4" fmla="*/ 2 w 93"/>
                <a:gd name="T5" fmla="*/ 4 h 190"/>
                <a:gd name="T6" fmla="*/ 2 w 93"/>
                <a:gd name="T7" fmla="*/ 4 h 190"/>
                <a:gd name="T8" fmla="*/ 2 w 93"/>
                <a:gd name="T9" fmla="*/ 4 h 190"/>
                <a:gd name="T10" fmla="*/ 2 w 93"/>
                <a:gd name="T11" fmla="*/ 3 h 190"/>
                <a:gd name="T12" fmla="*/ 2 w 93"/>
                <a:gd name="T13" fmla="*/ 3 h 190"/>
                <a:gd name="T14" fmla="*/ 0 w 93"/>
                <a:gd name="T15" fmla="*/ 2 h 190"/>
                <a:gd name="T16" fmla="*/ 0 w 93"/>
                <a:gd name="T17" fmla="*/ 2 h 190"/>
                <a:gd name="T18" fmla="*/ 0 w 93"/>
                <a:gd name="T19" fmla="*/ 2 h 190"/>
                <a:gd name="T20" fmla="*/ 2 w 93"/>
                <a:gd name="T21" fmla="*/ 2 h 190"/>
                <a:gd name="T22" fmla="*/ 2 w 93"/>
                <a:gd name="T23" fmla="*/ 2 h 190"/>
                <a:gd name="T24" fmla="*/ 2 w 93"/>
                <a:gd name="T25" fmla="*/ 2 h 190"/>
                <a:gd name="T26" fmla="*/ 2 w 93"/>
                <a:gd name="T27" fmla="*/ 2 h 190"/>
                <a:gd name="T28" fmla="*/ 2 w 93"/>
                <a:gd name="T29" fmla="*/ 2 h 190"/>
                <a:gd name="T30" fmla="*/ 2 w 93"/>
                <a:gd name="T31" fmla="*/ 1 h 190"/>
                <a:gd name="T32" fmla="*/ 2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4" name="Freeform 44">
              <a:extLst>
                <a:ext uri="{FF2B5EF4-FFF2-40B4-BE49-F238E27FC236}">
                  <a16:creationId xmlns:a16="http://schemas.microsoft.com/office/drawing/2014/main" id="{FA9D7B1F-3092-4072-94DC-4ADB557AD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861"/>
              <a:ext cx="73" cy="148"/>
            </a:xfrm>
            <a:custGeom>
              <a:avLst/>
              <a:gdLst>
                <a:gd name="T0" fmla="*/ 0 w 93"/>
                <a:gd name="T1" fmla="*/ 0 h 190"/>
                <a:gd name="T2" fmla="*/ 2 w 93"/>
                <a:gd name="T3" fmla="*/ 1 h 190"/>
                <a:gd name="T4" fmla="*/ 2 w 93"/>
                <a:gd name="T5" fmla="*/ 2 h 190"/>
                <a:gd name="T6" fmla="*/ 2 w 93"/>
                <a:gd name="T7" fmla="*/ 2 h 190"/>
                <a:gd name="T8" fmla="*/ 2 w 93"/>
                <a:gd name="T9" fmla="*/ 2 h 190"/>
                <a:gd name="T10" fmla="*/ 2 w 93"/>
                <a:gd name="T11" fmla="*/ 2 h 190"/>
                <a:gd name="T12" fmla="*/ 2 w 93"/>
                <a:gd name="T13" fmla="*/ 2 h 190"/>
                <a:gd name="T14" fmla="*/ 2 w 93"/>
                <a:gd name="T15" fmla="*/ 2 h 190"/>
                <a:gd name="T16" fmla="*/ 2 w 93"/>
                <a:gd name="T17" fmla="*/ 2 h 190"/>
                <a:gd name="T18" fmla="*/ 2 w 93"/>
                <a:gd name="T19" fmla="*/ 2 h 190"/>
                <a:gd name="T20" fmla="*/ 2 w 93"/>
                <a:gd name="T21" fmla="*/ 3 h 190"/>
                <a:gd name="T22" fmla="*/ 2 w 93"/>
                <a:gd name="T23" fmla="*/ 3 h 190"/>
                <a:gd name="T24" fmla="*/ 2 w 93"/>
                <a:gd name="T25" fmla="*/ 4 h 190"/>
                <a:gd name="T26" fmla="*/ 2 w 93"/>
                <a:gd name="T27" fmla="*/ 4 h 190"/>
                <a:gd name="T28" fmla="*/ 2 w 93"/>
                <a:gd name="T29" fmla="*/ 4 h 190"/>
                <a:gd name="T30" fmla="*/ 2 w 93"/>
                <a:gd name="T31" fmla="*/ 4 h 190"/>
                <a:gd name="T32" fmla="*/ 0 w 93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5" name="Rectangle 45">
              <a:extLst>
                <a:ext uri="{FF2B5EF4-FFF2-40B4-BE49-F238E27FC236}">
                  <a16:creationId xmlns:a16="http://schemas.microsoft.com/office/drawing/2014/main" id="{E257DD09-0175-42BB-ACB2-0C9E9D4C9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036"/>
              <a:ext cx="3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aniline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6" name="Rectangle 46">
              <a:extLst>
                <a:ext uri="{FF2B5EF4-FFF2-40B4-BE49-F238E27FC236}">
                  <a16:creationId xmlns:a16="http://schemas.microsoft.com/office/drawing/2014/main" id="{AAE8CF1E-F0FC-4467-ACFB-B235F94A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154"/>
              <a:ext cx="54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37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37" name="Line 47">
              <a:extLst>
                <a:ext uri="{FF2B5EF4-FFF2-40B4-BE49-F238E27FC236}">
                  <a16:creationId xmlns:a16="http://schemas.microsoft.com/office/drawing/2014/main" id="{6D4CCBD2-18EB-473E-AB20-AA80448B8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" y="2935"/>
              <a:ext cx="2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8" name="Line 48">
              <a:extLst>
                <a:ext uri="{FF2B5EF4-FFF2-40B4-BE49-F238E27FC236}">
                  <a16:creationId xmlns:a16="http://schemas.microsoft.com/office/drawing/2014/main" id="{669BBF07-6CC3-4E7A-87C1-79F2C30C8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2937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39" name="Freeform 49">
              <a:extLst>
                <a:ext uri="{FF2B5EF4-FFF2-40B4-BE49-F238E27FC236}">
                  <a16:creationId xmlns:a16="http://schemas.microsoft.com/office/drawing/2014/main" id="{EECA0DE6-45A7-4FB0-8D1D-AA1A9DA8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905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2"/>
                  </a:moveTo>
                  <a:lnTo>
                    <a:pt x="0" y="125"/>
                  </a:lnTo>
                  <a:lnTo>
                    <a:pt x="41" y="62"/>
                  </a:lnTo>
                  <a:lnTo>
                    <a:pt x="0" y="0"/>
                  </a:lnTo>
                  <a:lnTo>
                    <a:pt x="208" y="6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0" name="Rectangle 50">
              <a:extLst>
                <a:ext uri="{FF2B5EF4-FFF2-40B4-BE49-F238E27FC236}">
                  <a16:creationId xmlns:a16="http://schemas.microsoft.com/office/drawing/2014/main" id="{123B6071-79CE-4325-B67E-7E464ACC0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872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1" name="Rectangle 51">
              <a:extLst>
                <a:ext uri="{FF2B5EF4-FFF2-40B4-BE49-F238E27FC236}">
                  <a16:creationId xmlns:a16="http://schemas.microsoft.com/office/drawing/2014/main" id="{59A3AAC6-65F6-4DE5-926B-F307D48E6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662"/>
              <a:ext cx="5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liquid-liquid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2" name="Rectangle 52">
              <a:extLst>
                <a:ext uri="{FF2B5EF4-FFF2-40B4-BE49-F238E27FC236}">
                  <a16:creationId xmlns:a16="http://schemas.microsoft.com/office/drawing/2014/main" id="{17FE3B60-5666-4B97-8016-879957B3E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780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separator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3" name="Freeform 53">
              <a:extLst>
                <a:ext uri="{FF2B5EF4-FFF2-40B4-BE49-F238E27FC236}">
                  <a16:creationId xmlns:a16="http://schemas.microsoft.com/office/drawing/2014/main" id="{995F9BA8-7B27-4D19-B92E-4602AEB6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507"/>
              <a:ext cx="146" cy="148"/>
            </a:xfrm>
            <a:custGeom>
              <a:avLst/>
              <a:gdLst>
                <a:gd name="T0" fmla="*/ 1 w 292"/>
                <a:gd name="T1" fmla="*/ 1 h 295"/>
                <a:gd name="T2" fmla="*/ 1 w 292"/>
                <a:gd name="T3" fmla="*/ 1 h 295"/>
                <a:gd name="T4" fmla="*/ 1 w 292"/>
                <a:gd name="T5" fmla="*/ 1 h 295"/>
                <a:gd name="T6" fmla="*/ 1 w 292"/>
                <a:gd name="T7" fmla="*/ 1 h 295"/>
                <a:gd name="T8" fmla="*/ 1 w 292"/>
                <a:gd name="T9" fmla="*/ 1 h 295"/>
                <a:gd name="T10" fmla="*/ 1 w 292"/>
                <a:gd name="T11" fmla="*/ 1 h 295"/>
                <a:gd name="T12" fmla="*/ 1 w 292"/>
                <a:gd name="T13" fmla="*/ 1 h 295"/>
                <a:gd name="T14" fmla="*/ 1 w 292"/>
                <a:gd name="T15" fmla="*/ 1 h 295"/>
                <a:gd name="T16" fmla="*/ 0 w 292"/>
                <a:gd name="T17" fmla="*/ 1 h 295"/>
                <a:gd name="T18" fmla="*/ 1 w 292"/>
                <a:gd name="T19" fmla="*/ 1 h 295"/>
                <a:gd name="T20" fmla="*/ 1 w 292"/>
                <a:gd name="T21" fmla="*/ 1 h 295"/>
                <a:gd name="T22" fmla="*/ 1 w 292"/>
                <a:gd name="T23" fmla="*/ 1 h 295"/>
                <a:gd name="T24" fmla="*/ 1 w 292"/>
                <a:gd name="T25" fmla="*/ 1 h 295"/>
                <a:gd name="T26" fmla="*/ 1 w 292"/>
                <a:gd name="T27" fmla="*/ 1 h 295"/>
                <a:gd name="T28" fmla="*/ 1 w 292"/>
                <a:gd name="T29" fmla="*/ 1 h 295"/>
                <a:gd name="T30" fmla="*/ 1 w 292"/>
                <a:gd name="T31" fmla="*/ 1 h 295"/>
                <a:gd name="T32" fmla="*/ 1 w 292"/>
                <a:gd name="T33" fmla="*/ 0 h 295"/>
                <a:gd name="T34" fmla="*/ 1 w 292"/>
                <a:gd name="T35" fmla="*/ 1 h 295"/>
                <a:gd name="T36" fmla="*/ 1 w 292"/>
                <a:gd name="T37" fmla="*/ 1 h 295"/>
                <a:gd name="T38" fmla="*/ 1 w 292"/>
                <a:gd name="T39" fmla="*/ 1 h 295"/>
                <a:gd name="T40" fmla="*/ 1 w 292"/>
                <a:gd name="T41" fmla="*/ 1 h 295"/>
                <a:gd name="T42" fmla="*/ 1 w 292"/>
                <a:gd name="T43" fmla="*/ 1 h 295"/>
                <a:gd name="T44" fmla="*/ 1 w 292"/>
                <a:gd name="T45" fmla="*/ 1 h 295"/>
                <a:gd name="T46" fmla="*/ 1 w 292"/>
                <a:gd name="T47" fmla="*/ 1 h 295"/>
                <a:gd name="T48" fmla="*/ 1 w 292"/>
                <a:gd name="T49" fmla="*/ 1 h 295"/>
                <a:gd name="T50" fmla="*/ 1 w 292"/>
                <a:gd name="T51" fmla="*/ 1 h 295"/>
                <a:gd name="T52" fmla="*/ 1 w 292"/>
                <a:gd name="T53" fmla="*/ 1 h 295"/>
                <a:gd name="T54" fmla="*/ 1 w 292"/>
                <a:gd name="T55" fmla="*/ 1 h 295"/>
                <a:gd name="T56" fmla="*/ 1 w 292"/>
                <a:gd name="T57" fmla="*/ 1 h 295"/>
                <a:gd name="T58" fmla="*/ 1 w 292"/>
                <a:gd name="T59" fmla="*/ 1 h 295"/>
                <a:gd name="T60" fmla="*/ 1 w 292"/>
                <a:gd name="T61" fmla="*/ 1 h 295"/>
                <a:gd name="T62" fmla="*/ 1 w 292"/>
                <a:gd name="T63" fmla="*/ 1 h 295"/>
                <a:gd name="T64" fmla="*/ 1 w 292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2"/>
                <a:gd name="T100" fmla="*/ 0 h 295"/>
                <a:gd name="T101" fmla="*/ 292 w 292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2" h="295">
                  <a:moveTo>
                    <a:pt x="147" y="295"/>
                  </a:moveTo>
                  <a:lnTo>
                    <a:pt x="111" y="290"/>
                  </a:lnTo>
                  <a:lnTo>
                    <a:pt x="82" y="281"/>
                  </a:lnTo>
                  <a:lnTo>
                    <a:pt x="57" y="267"/>
                  </a:lnTo>
                  <a:lnTo>
                    <a:pt x="36" y="248"/>
                  </a:lnTo>
                  <a:lnTo>
                    <a:pt x="21" y="226"/>
                  </a:lnTo>
                  <a:lnTo>
                    <a:pt x="8" y="201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2" y="118"/>
                  </a:lnTo>
                  <a:lnTo>
                    <a:pt x="8" y="92"/>
                  </a:lnTo>
                  <a:lnTo>
                    <a:pt x="21" y="67"/>
                  </a:lnTo>
                  <a:lnTo>
                    <a:pt x="36" y="45"/>
                  </a:lnTo>
                  <a:lnTo>
                    <a:pt x="57" y="26"/>
                  </a:lnTo>
                  <a:lnTo>
                    <a:pt x="82" y="12"/>
                  </a:lnTo>
                  <a:lnTo>
                    <a:pt x="111" y="1"/>
                  </a:lnTo>
                  <a:lnTo>
                    <a:pt x="147" y="0"/>
                  </a:lnTo>
                  <a:lnTo>
                    <a:pt x="180" y="1"/>
                  </a:lnTo>
                  <a:lnTo>
                    <a:pt x="210" y="12"/>
                  </a:lnTo>
                  <a:lnTo>
                    <a:pt x="235" y="26"/>
                  </a:lnTo>
                  <a:lnTo>
                    <a:pt x="255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8" y="118"/>
                  </a:lnTo>
                  <a:lnTo>
                    <a:pt x="292" y="146"/>
                  </a:lnTo>
                  <a:lnTo>
                    <a:pt x="288" y="173"/>
                  </a:lnTo>
                  <a:lnTo>
                    <a:pt x="281" y="201"/>
                  </a:lnTo>
                  <a:lnTo>
                    <a:pt x="270" y="226"/>
                  </a:lnTo>
                  <a:lnTo>
                    <a:pt x="255" y="248"/>
                  </a:lnTo>
                  <a:lnTo>
                    <a:pt x="235" y="267"/>
                  </a:lnTo>
                  <a:lnTo>
                    <a:pt x="210" y="281"/>
                  </a:lnTo>
                  <a:lnTo>
                    <a:pt x="180" y="290"/>
                  </a:lnTo>
                  <a:lnTo>
                    <a:pt x="147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4" name="Freeform 54">
              <a:extLst>
                <a:ext uri="{FF2B5EF4-FFF2-40B4-BE49-F238E27FC236}">
                  <a16:creationId xmlns:a16="http://schemas.microsoft.com/office/drawing/2014/main" id="{43B552B3-D766-41BE-9069-7CAE99598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507"/>
              <a:ext cx="73" cy="148"/>
            </a:xfrm>
            <a:custGeom>
              <a:avLst/>
              <a:gdLst>
                <a:gd name="T0" fmla="*/ 2 w 94"/>
                <a:gd name="T1" fmla="*/ 5 h 189"/>
                <a:gd name="T2" fmla="*/ 2 w 94"/>
                <a:gd name="T3" fmla="*/ 5 h 189"/>
                <a:gd name="T4" fmla="*/ 2 w 94"/>
                <a:gd name="T5" fmla="*/ 5 h 189"/>
                <a:gd name="T6" fmla="*/ 2 w 94"/>
                <a:gd name="T7" fmla="*/ 4 h 189"/>
                <a:gd name="T8" fmla="*/ 2 w 94"/>
                <a:gd name="T9" fmla="*/ 4 h 189"/>
                <a:gd name="T10" fmla="*/ 2 w 94"/>
                <a:gd name="T11" fmla="*/ 4 h 189"/>
                <a:gd name="T12" fmla="*/ 2 w 94"/>
                <a:gd name="T13" fmla="*/ 3 h 189"/>
                <a:gd name="T14" fmla="*/ 1 w 94"/>
                <a:gd name="T15" fmla="*/ 3 h 189"/>
                <a:gd name="T16" fmla="*/ 0 w 94"/>
                <a:gd name="T17" fmla="*/ 2 h 189"/>
                <a:gd name="T18" fmla="*/ 1 w 94"/>
                <a:gd name="T19" fmla="*/ 2 h 189"/>
                <a:gd name="T20" fmla="*/ 2 w 94"/>
                <a:gd name="T21" fmla="*/ 2 h 189"/>
                <a:gd name="T22" fmla="*/ 2 w 94"/>
                <a:gd name="T23" fmla="*/ 2 h 189"/>
                <a:gd name="T24" fmla="*/ 2 w 94"/>
                <a:gd name="T25" fmla="*/ 2 h 189"/>
                <a:gd name="T26" fmla="*/ 2 w 94"/>
                <a:gd name="T27" fmla="*/ 2 h 189"/>
                <a:gd name="T28" fmla="*/ 2 w 94"/>
                <a:gd name="T29" fmla="*/ 2 h 189"/>
                <a:gd name="T30" fmla="*/ 2 w 94"/>
                <a:gd name="T31" fmla="*/ 1 h 189"/>
                <a:gd name="T32" fmla="*/ 2 w 94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89"/>
                <a:gd name="T53" fmla="*/ 94 w 94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89">
                  <a:moveTo>
                    <a:pt x="94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9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8"/>
                  </a:lnTo>
                  <a:lnTo>
                    <a:pt x="71" y="1"/>
                  </a:lnTo>
                  <a:lnTo>
                    <a:pt x="9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5" name="Freeform 55">
              <a:extLst>
                <a:ext uri="{FF2B5EF4-FFF2-40B4-BE49-F238E27FC236}">
                  <a16:creationId xmlns:a16="http://schemas.microsoft.com/office/drawing/2014/main" id="{BE6D7BB1-A907-483E-A335-CB4B361E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507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6" name="Line 56">
              <a:extLst>
                <a:ext uri="{FF2B5EF4-FFF2-40B4-BE49-F238E27FC236}">
                  <a16:creationId xmlns:a16="http://schemas.microsoft.com/office/drawing/2014/main" id="{B10C2A88-8265-4A31-8FE6-248BF0F3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583"/>
              <a:ext cx="3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7" name="Freeform 57">
              <a:extLst>
                <a:ext uri="{FF2B5EF4-FFF2-40B4-BE49-F238E27FC236}">
                  <a16:creationId xmlns:a16="http://schemas.microsoft.com/office/drawing/2014/main" id="{D820016A-0862-4119-A3DF-DFACF7CD4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551"/>
              <a:ext cx="104" cy="63"/>
            </a:xfrm>
            <a:custGeom>
              <a:avLst/>
              <a:gdLst>
                <a:gd name="T0" fmla="*/ 0 w 209"/>
                <a:gd name="T1" fmla="*/ 1 h 125"/>
                <a:gd name="T2" fmla="*/ 0 w 209"/>
                <a:gd name="T3" fmla="*/ 1 h 125"/>
                <a:gd name="T4" fmla="*/ 0 w 209"/>
                <a:gd name="T5" fmla="*/ 1 h 125"/>
                <a:gd name="T6" fmla="*/ 0 w 209"/>
                <a:gd name="T7" fmla="*/ 0 h 125"/>
                <a:gd name="T8" fmla="*/ 0 w 209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125"/>
                <a:gd name="T17" fmla="*/ 209 w 209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125">
                  <a:moveTo>
                    <a:pt x="209" y="63"/>
                  </a:moveTo>
                  <a:lnTo>
                    <a:pt x="0" y="125"/>
                  </a:lnTo>
                  <a:lnTo>
                    <a:pt x="42" y="63"/>
                  </a:lnTo>
                  <a:lnTo>
                    <a:pt x="0" y="0"/>
                  </a:lnTo>
                  <a:lnTo>
                    <a:pt x="209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48" name="Rectangle 58">
              <a:extLst>
                <a:ext uri="{FF2B5EF4-FFF2-40B4-BE49-F238E27FC236}">
                  <a16:creationId xmlns:a16="http://schemas.microsoft.com/office/drawing/2014/main" id="{1D14275F-E632-4C3F-B4F2-F5A7BB5FF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521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49" name="Rectangle 59">
              <a:extLst>
                <a:ext uri="{FF2B5EF4-FFF2-40B4-BE49-F238E27FC236}">
                  <a16:creationId xmlns:a16="http://schemas.microsoft.com/office/drawing/2014/main" id="{AFF5CFC0-6993-49EA-B76A-1C24B6B0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48"/>
              <a:ext cx="8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0" name="Rectangle 60">
              <a:extLst>
                <a:ext uri="{FF2B5EF4-FFF2-40B4-BE49-F238E27FC236}">
                  <a16:creationId xmlns:a16="http://schemas.microsoft.com/office/drawing/2014/main" id="{500B0B84-7F66-4356-87C6-6C7F1902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366"/>
              <a:ext cx="60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146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1" name="Rectangle 61">
              <a:extLst>
                <a:ext uri="{FF2B5EF4-FFF2-40B4-BE49-F238E27FC236}">
                  <a16:creationId xmlns:a16="http://schemas.microsoft.com/office/drawing/2014/main" id="{AD44B1BA-1939-42E1-B215-EE1717EC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287"/>
              <a:ext cx="8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hexane-rich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2" name="Rectangle 62">
              <a:extLst>
                <a:ext uri="{FF2B5EF4-FFF2-40B4-BE49-F238E27FC236}">
                  <a16:creationId xmlns:a16="http://schemas.microsoft.com/office/drawing/2014/main" id="{DF647698-2819-484E-90A1-BF27F4141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405"/>
              <a:ext cx="5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54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53" name="Line 63">
              <a:extLst>
                <a:ext uri="{FF2B5EF4-FFF2-40B4-BE49-F238E27FC236}">
                  <a16:creationId xmlns:a16="http://schemas.microsoft.com/office/drawing/2014/main" id="{17AF6F7D-50A7-4736-8074-33AC4774D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" y="2359"/>
              <a:ext cx="1" cy="2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4" name="Line 64">
              <a:extLst>
                <a:ext uri="{FF2B5EF4-FFF2-40B4-BE49-F238E27FC236}">
                  <a16:creationId xmlns:a16="http://schemas.microsoft.com/office/drawing/2014/main" id="{C27B55BE-51B6-4E30-B5F8-8D36998FE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359"/>
              <a:ext cx="1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5" name="Freeform 65">
              <a:extLst>
                <a:ext uri="{FF2B5EF4-FFF2-40B4-BE49-F238E27FC236}">
                  <a16:creationId xmlns:a16="http://schemas.microsoft.com/office/drawing/2014/main" id="{AD62DD5C-2B7A-47B0-946D-9DEA46F8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8"/>
              <a:ext cx="146" cy="148"/>
            </a:xfrm>
            <a:custGeom>
              <a:avLst/>
              <a:gdLst>
                <a:gd name="T0" fmla="*/ 1 w 290"/>
                <a:gd name="T1" fmla="*/ 1 h 295"/>
                <a:gd name="T2" fmla="*/ 1 w 290"/>
                <a:gd name="T3" fmla="*/ 1 h 295"/>
                <a:gd name="T4" fmla="*/ 1 w 290"/>
                <a:gd name="T5" fmla="*/ 1 h 295"/>
                <a:gd name="T6" fmla="*/ 1 w 290"/>
                <a:gd name="T7" fmla="*/ 1 h 295"/>
                <a:gd name="T8" fmla="*/ 1 w 290"/>
                <a:gd name="T9" fmla="*/ 1 h 295"/>
                <a:gd name="T10" fmla="*/ 1 w 290"/>
                <a:gd name="T11" fmla="*/ 1 h 295"/>
                <a:gd name="T12" fmla="*/ 1 w 290"/>
                <a:gd name="T13" fmla="*/ 1 h 295"/>
                <a:gd name="T14" fmla="*/ 0 w 290"/>
                <a:gd name="T15" fmla="*/ 1 h 295"/>
                <a:gd name="T16" fmla="*/ 0 w 290"/>
                <a:gd name="T17" fmla="*/ 1 h 295"/>
                <a:gd name="T18" fmla="*/ 0 w 290"/>
                <a:gd name="T19" fmla="*/ 1 h 295"/>
                <a:gd name="T20" fmla="*/ 1 w 290"/>
                <a:gd name="T21" fmla="*/ 1 h 295"/>
                <a:gd name="T22" fmla="*/ 1 w 290"/>
                <a:gd name="T23" fmla="*/ 1 h 295"/>
                <a:gd name="T24" fmla="*/ 1 w 290"/>
                <a:gd name="T25" fmla="*/ 1 h 295"/>
                <a:gd name="T26" fmla="*/ 1 w 290"/>
                <a:gd name="T27" fmla="*/ 1 h 295"/>
                <a:gd name="T28" fmla="*/ 1 w 290"/>
                <a:gd name="T29" fmla="*/ 1 h 295"/>
                <a:gd name="T30" fmla="*/ 1 w 290"/>
                <a:gd name="T31" fmla="*/ 1 h 295"/>
                <a:gd name="T32" fmla="*/ 1 w 290"/>
                <a:gd name="T33" fmla="*/ 0 h 295"/>
                <a:gd name="T34" fmla="*/ 1 w 290"/>
                <a:gd name="T35" fmla="*/ 1 h 295"/>
                <a:gd name="T36" fmla="*/ 1 w 290"/>
                <a:gd name="T37" fmla="*/ 1 h 295"/>
                <a:gd name="T38" fmla="*/ 1 w 290"/>
                <a:gd name="T39" fmla="*/ 1 h 295"/>
                <a:gd name="T40" fmla="*/ 1 w 290"/>
                <a:gd name="T41" fmla="*/ 1 h 295"/>
                <a:gd name="T42" fmla="*/ 1 w 290"/>
                <a:gd name="T43" fmla="*/ 1 h 295"/>
                <a:gd name="T44" fmla="*/ 1 w 290"/>
                <a:gd name="T45" fmla="*/ 1 h 295"/>
                <a:gd name="T46" fmla="*/ 1 w 290"/>
                <a:gd name="T47" fmla="*/ 1 h 295"/>
                <a:gd name="T48" fmla="*/ 1 w 290"/>
                <a:gd name="T49" fmla="*/ 1 h 295"/>
                <a:gd name="T50" fmla="*/ 1 w 290"/>
                <a:gd name="T51" fmla="*/ 1 h 295"/>
                <a:gd name="T52" fmla="*/ 1 w 290"/>
                <a:gd name="T53" fmla="*/ 1 h 295"/>
                <a:gd name="T54" fmla="*/ 1 w 290"/>
                <a:gd name="T55" fmla="*/ 1 h 295"/>
                <a:gd name="T56" fmla="*/ 1 w 290"/>
                <a:gd name="T57" fmla="*/ 1 h 295"/>
                <a:gd name="T58" fmla="*/ 1 w 290"/>
                <a:gd name="T59" fmla="*/ 1 h 295"/>
                <a:gd name="T60" fmla="*/ 1 w 290"/>
                <a:gd name="T61" fmla="*/ 1 h 295"/>
                <a:gd name="T62" fmla="*/ 1 w 290"/>
                <a:gd name="T63" fmla="*/ 1 h 295"/>
                <a:gd name="T64" fmla="*/ 1 w 290"/>
                <a:gd name="T65" fmla="*/ 1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5"/>
                <a:gd name="T101" fmla="*/ 290 w 290"/>
                <a:gd name="T102" fmla="*/ 295 h 2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5">
                  <a:moveTo>
                    <a:pt x="145" y="295"/>
                  </a:moveTo>
                  <a:lnTo>
                    <a:pt x="109" y="290"/>
                  </a:lnTo>
                  <a:lnTo>
                    <a:pt x="79" y="281"/>
                  </a:lnTo>
                  <a:lnTo>
                    <a:pt x="54" y="267"/>
                  </a:lnTo>
                  <a:lnTo>
                    <a:pt x="34" y="248"/>
                  </a:lnTo>
                  <a:lnTo>
                    <a:pt x="19" y="226"/>
                  </a:lnTo>
                  <a:lnTo>
                    <a:pt x="8" y="200"/>
                  </a:lnTo>
                  <a:lnTo>
                    <a:pt x="0" y="173"/>
                  </a:lnTo>
                  <a:lnTo>
                    <a:pt x="0" y="146"/>
                  </a:lnTo>
                  <a:lnTo>
                    <a:pt x="0" y="118"/>
                  </a:lnTo>
                  <a:lnTo>
                    <a:pt x="8" y="92"/>
                  </a:lnTo>
                  <a:lnTo>
                    <a:pt x="19" y="67"/>
                  </a:lnTo>
                  <a:lnTo>
                    <a:pt x="34" y="45"/>
                  </a:lnTo>
                  <a:lnTo>
                    <a:pt x="54" y="26"/>
                  </a:lnTo>
                  <a:lnTo>
                    <a:pt x="79" y="11"/>
                  </a:lnTo>
                  <a:lnTo>
                    <a:pt x="109" y="1"/>
                  </a:lnTo>
                  <a:lnTo>
                    <a:pt x="145" y="0"/>
                  </a:lnTo>
                  <a:lnTo>
                    <a:pt x="176" y="1"/>
                  </a:lnTo>
                  <a:lnTo>
                    <a:pt x="207" y="11"/>
                  </a:lnTo>
                  <a:lnTo>
                    <a:pt x="232" y="26"/>
                  </a:lnTo>
                  <a:lnTo>
                    <a:pt x="253" y="45"/>
                  </a:lnTo>
                  <a:lnTo>
                    <a:pt x="270" y="67"/>
                  </a:lnTo>
                  <a:lnTo>
                    <a:pt x="281" y="92"/>
                  </a:lnTo>
                  <a:lnTo>
                    <a:pt x="287" y="118"/>
                  </a:lnTo>
                  <a:lnTo>
                    <a:pt x="290" y="146"/>
                  </a:lnTo>
                  <a:lnTo>
                    <a:pt x="287" y="173"/>
                  </a:lnTo>
                  <a:lnTo>
                    <a:pt x="281" y="200"/>
                  </a:lnTo>
                  <a:lnTo>
                    <a:pt x="270" y="226"/>
                  </a:lnTo>
                  <a:lnTo>
                    <a:pt x="253" y="248"/>
                  </a:lnTo>
                  <a:lnTo>
                    <a:pt x="232" y="267"/>
                  </a:lnTo>
                  <a:lnTo>
                    <a:pt x="207" y="281"/>
                  </a:lnTo>
                  <a:lnTo>
                    <a:pt x="176" y="290"/>
                  </a:lnTo>
                  <a:lnTo>
                    <a:pt x="145" y="29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6" name="Freeform 66">
              <a:extLst>
                <a:ext uri="{FF2B5EF4-FFF2-40B4-BE49-F238E27FC236}">
                  <a16:creationId xmlns:a16="http://schemas.microsoft.com/office/drawing/2014/main" id="{CCE7B042-5365-47A2-AB69-777B7247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8"/>
              <a:ext cx="73" cy="148"/>
            </a:xfrm>
            <a:custGeom>
              <a:avLst/>
              <a:gdLst>
                <a:gd name="T0" fmla="*/ 2 w 93"/>
                <a:gd name="T1" fmla="*/ 5 h 189"/>
                <a:gd name="T2" fmla="*/ 2 w 93"/>
                <a:gd name="T3" fmla="*/ 5 h 189"/>
                <a:gd name="T4" fmla="*/ 2 w 93"/>
                <a:gd name="T5" fmla="*/ 5 h 189"/>
                <a:gd name="T6" fmla="*/ 2 w 93"/>
                <a:gd name="T7" fmla="*/ 4 h 189"/>
                <a:gd name="T8" fmla="*/ 2 w 93"/>
                <a:gd name="T9" fmla="*/ 4 h 189"/>
                <a:gd name="T10" fmla="*/ 2 w 93"/>
                <a:gd name="T11" fmla="*/ 4 h 189"/>
                <a:gd name="T12" fmla="*/ 2 w 93"/>
                <a:gd name="T13" fmla="*/ 3 h 189"/>
                <a:gd name="T14" fmla="*/ 0 w 93"/>
                <a:gd name="T15" fmla="*/ 3 h 189"/>
                <a:gd name="T16" fmla="*/ 0 w 93"/>
                <a:gd name="T17" fmla="*/ 2 h 189"/>
                <a:gd name="T18" fmla="*/ 0 w 93"/>
                <a:gd name="T19" fmla="*/ 2 h 189"/>
                <a:gd name="T20" fmla="*/ 2 w 93"/>
                <a:gd name="T21" fmla="*/ 2 h 189"/>
                <a:gd name="T22" fmla="*/ 2 w 93"/>
                <a:gd name="T23" fmla="*/ 2 h 189"/>
                <a:gd name="T24" fmla="*/ 2 w 93"/>
                <a:gd name="T25" fmla="*/ 2 h 189"/>
                <a:gd name="T26" fmla="*/ 2 w 93"/>
                <a:gd name="T27" fmla="*/ 2 h 189"/>
                <a:gd name="T28" fmla="*/ 2 w 93"/>
                <a:gd name="T29" fmla="*/ 2 h 189"/>
                <a:gd name="T30" fmla="*/ 2 w 93"/>
                <a:gd name="T31" fmla="*/ 1 h 189"/>
                <a:gd name="T32" fmla="*/ 2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7" name="Freeform 67">
              <a:extLst>
                <a:ext uri="{FF2B5EF4-FFF2-40B4-BE49-F238E27FC236}">
                  <a16:creationId xmlns:a16="http://schemas.microsoft.com/office/drawing/2014/main" id="{4C920774-F8C0-4559-B781-3ECBE54BA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288"/>
              <a:ext cx="73" cy="148"/>
            </a:xfrm>
            <a:custGeom>
              <a:avLst/>
              <a:gdLst>
                <a:gd name="T0" fmla="*/ 0 w 93"/>
                <a:gd name="T1" fmla="*/ 0 h 189"/>
                <a:gd name="T2" fmla="*/ 2 w 93"/>
                <a:gd name="T3" fmla="*/ 1 h 189"/>
                <a:gd name="T4" fmla="*/ 2 w 93"/>
                <a:gd name="T5" fmla="*/ 2 h 189"/>
                <a:gd name="T6" fmla="*/ 2 w 93"/>
                <a:gd name="T7" fmla="*/ 2 h 189"/>
                <a:gd name="T8" fmla="*/ 2 w 93"/>
                <a:gd name="T9" fmla="*/ 2 h 189"/>
                <a:gd name="T10" fmla="*/ 2 w 93"/>
                <a:gd name="T11" fmla="*/ 2 h 189"/>
                <a:gd name="T12" fmla="*/ 2 w 93"/>
                <a:gd name="T13" fmla="*/ 2 h 189"/>
                <a:gd name="T14" fmla="*/ 2 w 93"/>
                <a:gd name="T15" fmla="*/ 2 h 189"/>
                <a:gd name="T16" fmla="*/ 2 w 93"/>
                <a:gd name="T17" fmla="*/ 2 h 189"/>
                <a:gd name="T18" fmla="*/ 2 w 93"/>
                <a:gd name="T19" fmla="*/ 3 h 189"/>
                <a:gd name="T20" fmla="*/ 2 w 93"/>
                <a:gd name="T21" fmla="*/ 3 h 189"/>
                <a:gd name="T22" fmla="*/ 2 w 93"/>
                <a:gd name="T23" fmla="*/ 4 h 189"/>
                <a:gd name="T24" fmla="*/ 2 w 93"/>
                <a:gd name="T25" fmla="*/ 4 h 189"/>
                <a:gd name="T26" fmla="*/ 2 w 93"/>
                <a:gd name="T27" fmla="*/ 4 h 189"/>
                <a:gd name="T28" fmla="*/ 2 w 93"/>
                <a:gd name="T29" fmla="*/ 5 h 189"/>
                <a:gd name="T30" fmla="*/ 2 w 93"/>
                <a:gd name="T31" fmla="*/ 5 h 189"/>
                <a:gd name="T32" fmla="*/ 0 w 93"/>
                <a:gd name="T33" fmla="*/ 5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8" name="Line 68">
              <a:extLst>
                <a:ext uri="{FF2B5EF4-FFF2-40B4-BE49-F238E27FC236}">
                  <a16:creationId xmlns:a16="http://schemas.microsoft.com/office/drawing/2014/main" id="{E9739AAA-3F9C-453C-8437-59B27D2BD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3" y="2364"/>
              <a:ext cx="3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59" name="Freeform 69">
              <a:extLst>
                <a:ext uri="{FF2B5EF4-FFF2-40B4-BE49-F238E27FC236}">
                  <a16:creationId xmlns:a16="http://schemas.microsoft.com/office/drawing/2014/main" id="{9D4FC4FE-1E2D-457E-81F2-45F5917A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2332"/>
              <a:ext cx="104" cy="63"/>
            </a:xfrm>
            <a:custGeom>
              <a:avLst/>
              <a:gdLst>
                <a:gd name="T0" fmla="*/ 1 w 208"/>
                <a:gd name="T1" fmla="*/ 1 h 125"/>
                <a:gd name="T2" fmla="*/ 0 w 208"/>
                <a:gd name="T3" fmla="*/ 1 h 125"/>
                <a:gd name="T4" fmla="*/ 1 w 208"/>
                <a:gd name="T5" fmla="*/ 1 h 125"/>
                <a:gd name="T6" fmla="*/ 0 w 208"/>
                <a:gd name="T7" fmla="*/ 0 h 125"/>
                <a:gd name="T8" fmla="*/ 1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3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0" name="Rectangle 70">
              <a:extLst>
                <a:ext uri="{FF2B5EF4-FFF2-40B4-BE49-F238E27FC236}">
                  <a16:creationId xmlns:a16="http://schemas.microsoft.com/office/drawing/2014/main" id="{8DE62EEA-EBF0-485D-9DC5-67E078E7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302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6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1" name="Rectangle 71">
              <a:extLst>
                <a:ext uri="{FF2B5EF4-FFF2-40B4-BE49-F238E27FC236}">
                  <a16:creationId xmlns:a16="http://schemas.microsoft.com/office/drawing/2014/main" id="{7AAB2687-5B0F-4E70-B2C0-9E0DFC1E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006"/>
              <a:ext cx="8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hexane-poor liquid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2" name="Rectangle 72">
              <a:extLst>
                <a:ext uri="{FF2B5EF4-FFF2-40B4-BE49-F238E27FC236}">
                  <a16:creationId xmlns:a16="http://schemas.microsoft.com/office/drawing/2014/main" id="{161B8B79-D611-4145-8071-94C48C52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" y="2123"/>
              <a:ext cx="5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52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63" name="Line 73">
              <a:extLst>
                <a:ext uri="{FF2B5EF4-FFF2-40B4-BE49-F238E27FC236}">
                  <a16:creationId xmlns:a16="http://schemas.microsoft.com/office/drawing/2014/main" id="{423BCECA-DCBF-4673-9A54-DEA7E0DB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008"/>
              <a:ext cx="1" cy="4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4" name="Line 74">
              <a:extLst>
                <a:ext uri="{FF2B5EF4-FFF2-40B4-BE49-F238E27FC236}">
                  <a16:creationId xmlns:a16="http://schemas.microsoft.com/office/drawing/2014/main" id="{C492C452-9154-406B-B77D-107033BCA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435"/>
              <a:ext cx="4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5" name="Freeform 75">
              <a:extLst>
                <a:ext uri="{FF2B5EF4-FFF2-40B4-BE49-F238E27FC236}">
                  <a16:creationId xmlns:a16="http://schemas.microsoft.com/office/drawing/2014/main" id="{7B7E8739-9305-4D6C-83A3-EFDD908EC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361"/>
              <a:ext cx="145" cy="148"/>
            </a:xfrm>
            <a:custGeom>
              <a:avLst/>
              <a:gdLst>
                <a:gd name="T0" fmla="*/ 1 w 290"/>
                <a:gd name="T1" fmla="*/ 0 h 297"/>
                <a:gd name="T2" fmla="*/ 1 w 290"/>
                <a:gd name="T3" fmla="*/ 0 h 297"/>
                <a:gd name="T4" fmla="*/ 1 w 290"/>
                <a:gd name="T5" fmla="*/ 0 h 297"/>
                <a:gd name="T6" fmla="*/ 1 w 290"/>
                <a:gd name="T7" fmla="*/ 0 h 297"/>
                <a:gd name="T8" fmla="*/ 1 w 290"/>
                <a:gd name="T9" fmla="*/ 0 h 297"/>
                <a:gd name="T10" fmla="*/ 1 w 290"/>
                <a:gd name="T11" fmla="*/ 0 h 297"/>
                <a:gd name="T12" fmla="*/ 1 w 290"/>
                <a:gd name="T13" fmla="*/ 0 h 297"/>
                <a:gd name="T14" fmla="*/ 0 w 290"/>
                <a:gd name="T15" fmla="*/ 0 h 297"/>
                <a:gd name="T16" fmla="*/ 0 w 290"/>
                <a:gd name="T17" fmla="*/ 0 h 297"/>
                <a:gd name="T18" fmla="*/ 0 w 290"/>
                <a:gd name="T19" fmla="*/ 0 h 297"/>
                <a:gd name="T20" fmla="*/ 1 w 290"/>
                <a:gd name="T21" fmla="*/ 0 h 297"/>
                <a:gd name="T22" fmla="*/ 1 w 290"/>
                <a:gd name="T23" fmla="*/ 0 h 297"/>
                <a:gd name="T24" fmla="*/ 1 w 290"/>
                <a:gd name="T25" fmla="*/ 0 h 297"/>
                <a:gd name="T26" fmla="*/ 1 w 290"/>
                <a:gd name="T27" fmla="*/ 0 h 297"/>
                <a:gd name="T28" fmla="*/ 1 w 290"/>
                <a:gd name="T29" fmla="*/ 0 h 297"/>
                <a:gd name="T30" fmla="*/ 1 w 290"/>
                <a:gd name="T31" fmla="*/ 0 h 297"/>
                <a:gd name="T32" fmla="*/ 1 w 290"/>
                <a:gd name="T33" fmla="*/ 0 h 297"/>
                <a:gd name="T34" fmla="*/ 1 w 290"/>
                <a:gd name="T35" fmla="*/ 0 h 297"/>
                <a:gd name="T36" fmla="*/ 1 w 290"/>
                <a:gd name="T37" fmla="*/ 0 h 297"/>
                <a:gd name="T38" fmla="*/ 1 w 290"/>
                <a:gd name="T39" fmla="*/ 0 h 297"/>
                <a:gd name="T40" fmla="*/ 1 w 290"/>
                <a:gd name="T41" fmla="*/ 0 h 297"/>
                <a:gd name="T42" fmla="*/ 1 w 290"/>
                <a:gd name="T43" fmla="*/ 0 h 297"/>
                <a:gd name="T44" fmla="*/ 1 w 290"/>
                <a:gd name="T45" fmla="*/ 0 h 297"/>
                <a:gd name="T46" fmla="*/ 1 w 290"/>
                <a:gd name="T47" fmla="*/ 0 h 297"/>
                <a:gd name="T48" fmla="*/ 1 w 290"/>
                <a:gd name="T49" fmla="*/ 0 h 297"/>
                <a:gd name="T50" fmla="*/ 1 w 290"/>
                <a:gd name="T51" fmla="*/ 0 h 297"/>
                <a:gd name="T52" fmla="*/ 1 w 290"/>
                <a:gd name="T53" fmla="*/ 0 h 297"/>
                <a:gd name="T54" fmla="*/ 1 w 290"/>
                <a:gd name="T55" fmla="*/ 0 h 297"/>
                <a:gd name="T56" fmla="*/ 1 w 290"/>
                <a:gd name="T57" fmla="*/ 0 h 297"/>
                <a:gd name="T58" fmla="*/ 1 w 290"/>
                <a:gd name="T59" fmla="*/ 0 h 297"/>
                <a:gd name="T60" fmla="*/ 1 w 290"/>
                <a:gd name="T61" fmla="*/ 0 h 297"/>
                <a:gd name="T62" fmla="*/ 1 w 290"/>
                <a:gd name="T63" fmla="*/ 0 h 297"/>
                <a:gd name="T64" fmla="*/ 1 w 290"/>
                <a:gd name="T65" fmla="*/ 0 h 2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0"/>
                <a:gd name="T100" fmla="*/ 0 h 297"/>
                <a:gd name="T101" fmla="*/ 290 w 290"/>
                <a:gd name="T102" fmla="*/ 297 h 2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0" h="297">
                  <a:moveTo>
                    <a:pt x="145" y="297"/>
                  </a:moveTo>
                  <a:lnTo>
                    <a:pt x="109" y="292"/>
                  </a:lnTo>
                  <a:lnTo>
                    <a:pt x="79" y="283"/>
                  </a:lnTo>
                  <a:lnTo>
                    <a:pt x="54" y="267"/>
                  </a:lnTo>
                  <a:lnTo>
                    <a:pt x="34" y="249"/>
                  </a:lnTo>
                  <a:lnTo>
                    <a:pt x="18" y="227"/>
                  </a:lnTo>
                  <a:lnTo>
                    <a:pt x="7" y="202"/>
                  </a:lnTo>
                  <a:lnTo>
                    <a:pt x="0" y="174"/>
                  </a:lnTo>
                  <a:lnTo>
                    <a:pt x="0" y="149"/>
                  </a:lnTo>
                  <a:lnTo>
                    <a:pt x="0" y="119"/>
                  </a:lnTo>
                  <a:lnTo>
                    <a:pt x="7" y="92"/>
                  </a:lnTo>
                  <a:lnTo>
                    <a:pt x="18" y="67"/>
                  </a:lnTo>
                  <a:lnTo>
                    <a:pt x="34" y="46"/>
                  </a:lnTo>
                  <a:lnTo>
                    <a:pt x="54" y="25"/>
                  </a:lnTo>
                  <a:lnTo>
                    <a:pt x="79" y="11"/>
                  </a:lnTo>
                  <a:lnTo>
                    <a:pt x="109" y="2"/>
                  </a:lnTo>
                  <a:lnTo>
                    <a:pt x="145" y="0"/>
                  </a:lnTo>
                  <a:lnTo>
                    <a:pt x="176" y="2"/>
                  </a:lnTo>
                  <a:lnTo>
                    <a:pt x="207" y="11"/>
                  </a:lnTo>
                  <a:lnTo>
                    <a:pt x="231" y="25"/>
                  </a:lnTo>
                  <a:lnTo>
                    <a:pt x="251" y="46"/>
                  </a:lnTo>
                  <a:lnTo>
                    <a:pt x="268" y="67"/>
                  </a:lnTo>
                  <a:lnTo>
                    <a:pt x="279" y="92"/>
                  </a:lnTo>
                  <a:lnTo>
                    <a:pt x="285" y="119"/>
                  </a:lnTo>
                  <a:lnTo>
                    <a:pt x="290" y="149"/>
                  </a:lnTo>
                  <a:lnTo>
                    <a:pt x="285" y="174"/>
                  </a:lnTo>
                  <a:lnTo>
                    <a:pt x="279" y="202"/>
                  </a:lnTo>
                  <a:lnTo>
                    <a:pt x="268" y="227"/>
                  </a:lnTo>
                  <a:lnTo>
                    <a:pt x="251" y="249"/>
                  </a:lnTo>
                  <a:lnTo>
                    <a:pt x="231" y="267"/>
                  </a:lnTo>
                  <a:lnTo>
                    <a:pt x="207" y="283"/>
                  </a:lnTo>
                  <a:lnTo>
                    <a:pt x="176" y="292"/>
                  </a:lnTo>
                  <a:lnTo>
                    <a:pt x="145" y="29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6" name="Freeform 76">
              <a:extLst>
                <a:ext uri="{FF2B5EF4-FFF2-40B4-BE49-F238E27FC236}">
                  <a16:creationId xmlns:a16="http://schemas.microsoft.com/office/drawing/2014/main" id="{41E6AC5E-D15B-499A-A340-147999A6C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361"/>
              <a:ext cx="72" cy="148"/>
            </a:xfrm>
            <a:custGeom>
              <a:avLst/>
              <a:gdLst>
                <a:gd name="T0" fmla="*/ 2 w 93"/>
                <a:gd name="T1" fmla="*/ 4 h 190"/>
                <a:gd name="T2" fmla="*/ 2 w 93"/>
                <a:gd name="T3" fmla="*/ 4 h 190"/>
                <a:gd name="T4" fmla="*/ 2 w 93"/>
                <a:gd name="T5" fmla="*/ 4 h 190"/>
                <a:gd name="T6" fmla="*/ 2 w 93"/>
                <a:gd name="T7" fmla="*/ 4 h 190"/>
                <a:gd name="T8" fmla="*/ 2 w 93"/>
                <a:gd name="T9" fmla="*/ 4 h 190"/>
                <a:gd name="T10" fmla="*/ 2 w 93"/>
                <a:gd name="T11" fmla="*/ 3 h 190"/>
                <a:gd name="T12" fmla="*/ 2 w 93"/>
                <a:gd name="T13" fmla="*/ 3 h 190"/>
                <a:gd name="T14" fmla="*/ 0 w 93"/>
                <a:gd name="T15" fmla="*/ 2 h 190"/>
                <a:gd name="T16" fmla="*/ 0 w 93"/>
                <a:gd name="T17" fmla="*/ 2 h 190"/>
                <a:gd name="T18" fmla="*/ 0 w 93"/>
                <a:gd name="T19" fmla="*/ 2 h 190"/>
                <a:gd name="T20" fmla="*/ 2 w 93"/>
                <a:gd name="T21" fmla="*/ 2 h 190"/>
                <a:gd name="T22" fmla="*/ 2 w 93"/>
                <a:gd name="T23" fmla="*/ 2 h 190"/>
                <a:gd name="T24" fmla="*/ 2 w 93"/>
                <a:gd name="T25" fmla="*/ 2 h 190"/>
                <a:gd name="T26" fmla="*/ 2 w 93"/>
                <a:gd name="T27" fmla="*/ 2 h 190"/>
                <a:gd name="T28" fmla="*/ 2 w 93"/>
                <a:gd name="T29" fmla="*/ 2 h 190"/>
                <a:gd name="T30" fmla="*/ 2 w 93"/>
                <a:gd name="T31" fmla="*/ 1 h 190"/>
                <a:gd name="T32" fmla="*/ 2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1" y="181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1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7" name="Freeform 77">
              <a:extLst>
                <a:ext uri="{FF2B5EF4-FFF2-40B4-BE49-F238E27FC236}">
                  <a16:creationId xmlns:a16="http://schemas.microsoft.com/office/drawing/2014/main" id="{B62881F2-04D1-430C-8A69-1D523602F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361"/>
              <a:ext cx="73" cy="148"/>
            </a:xfrm>
            <a:custGeom>
              <a:avLst/>
              <a:gdLst>
                <a:gd name="T0" fmla="*/ 0 w 93"/>
                <a:gd name="T1" fmla="*/ 0 h 190"/>
                <a:gd name="T2" fmla="*/ 2 w 93"/>
                <a:gd name="T3" fmla="*/ 1 h 190"/>
                <a:gd name="T4" fmla="*/ 2 w 93"/>
                <a:gd name="T5" fmla="*/ 2 h 190"/>
                <a:gd name="T6" fmla="*/ 2 w 93"/>
                <a:gd name="T7" fmla="*/ 2 h 190"/>
                <a:gd name="T8" fmla="*/ 2 w 93"/>
                <a:gd name="T9" fmla="*/ 2 h 190"/>
                <a:gd name="T10" fmla="*/ 2 w 93"/>
                <a:gd name="T11" fmla="*/ 2 h 190"/>
                <a:gd name="T12" fmla="*/ 2 w 93"/>
                <a:gd name="T13" fmla="*/ 2 h 190"/>
                <a:gd name="T14" fmla="*/ 2 w 93"/>
                <a:gd name="T15" fmla="*/ 2 h 190"/>
                <a:gd name="T16" fmla="*/ 2 w 93"/>
                <a:gd name="T17" fmla="*/ 2 h 190"/>
                <a:gd name="T18" fmla="*/ 2 w 93"/>
                <a:gd name="T19" fmla="*/ 2 h 190"/>
                <a:gd name="T20" fmla="*/ 2 w 93"/>
                <a:gd name="T21" fmla="*/ 3 h 190"/>
                <a:gd name="T22" fmla="*/ 2 w 93"/>
                <a:gd name="T23" fmla="*/ 3 h 190"/>
                <a:gd name="T24" fmla="*/ 2 w 93"/>
                <a:gd name="T25" fmla="*/ 4 h 190"/>
                <a:gd name="T26" fmla="*/ 2 w 93"/>
                <a:gd name="T27" fmla="*/ 4 h 190"/>
                <a:gd name="T28" fmla="*/ 2 w 93"/>
                <a:gd name="T29" fmla="*/ 4 h 190"/>
                <a:gd name="T30" fmla="*/ 2 w 93"/>
                <a:gd name="T31" fmla="*/ 4 h 190"/>
                <a:gd name="T32" fmla="*/ 0 w 93"/>
                <a:gd name="T33" fmla="*/ 4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5"/>
                  </a:lnTo>
                  <a:lnTo>
                    <a:pt x="90" y="111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1"/>
                  </a:lnTo>
                  <a:lnTo>
                    <a:pt x="20" y="187"/>
                  </a:lnTo>
                  <a:lnTo>
                    <a:pt x="0" y="19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8" name="Line 78">
              <a:extLst>
                <a:ext uri="{FF2B5EF4-FFF2-40B4-BE49-F238E27FC236}">
                  <a16:creationId xmlns:a16="http://schemas.microsoft.com/office/drawing/2014/main" id="{BB7101C4-145D-46D4-A19E-3A9B818A7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3436"/>
              <a:ext cx="3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69" name="Freeform 79">
              <a:extLst>
                <a:ext uri="{FF2B5EF4-FFF2-40B4-BE49-F238E27FC236}">
                  <a16:creationId xmlns:a16="http://schemas.microsoft.com/office/drawing/2014/main" id="{584109D7-7929-49C0-BE9B-AC6C40EF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" y="3405"/>
              <a:ext cx="103" cy="63"/>
            </a:xfrm>
            <a:custGeom>
              <a:avLst/>
              <a:gdLst>
                <a:gd name="T0" fmla="*/ 0 w 208"/>
                <a:gd name="T1" fmla="*/ 1 h 125"/>
                <a:gd name="T2" fmla="*/ 0 w 208"/>
                <a:gd name="T3" fmla="*/ 1 h 125"/>
                <a:gd name="T4" fmla="*/ 0 w 208"/>
                <a:gd name="T5" fmla="*/ 1 h 125"/>
                <a:gd name="T6" fmla="*/ 0 w 208"/>
                <a:gd name="T7" fmla="*/ 0 h 125"/>
                <a:gd name="T8" fmla="*/ 0 w 208"/>
                <a:gd name="T9" fmla="*/ 1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125"/>
                <a:gd name="T17" fmla="*/ 208 w 2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125">
                  <a:moveTo>
                    <a:pt x="208" y="63"/>
                  </a:moveTo>
                  <a:lnTo>
                    <a:pt x="0" y="125"/>
                  </a:lnTo>
                  <a:lnTo>
                    <a:pt x="41" y="63"/>
                  </a:lnTo>
                  <a:lnTo>
                    <a:pt x="0" y="0"/>
                  </a:lnTo>
                  <a:lnTo>
                    <a:pt x="208" y="6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870" name="Rectangle 80">
              <a:extLst>
                <a:ext uri="{FF2B5EF4-FFF2-40B4-BE49-F238E27FC236}">
                  <a16:creationId xmlns:a16="http://schemas.microsoft.com/office/drawing/2014/main" id="{729543D9-F025-43CB-8DB5-295F130F7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" y="3372"/>
              <a:ext cx="5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7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71" name="Rectangle 81">
              <a:extLst>
                <a:ext uri="{FF2B5EF4-FFF2-40B4-BE49-F238E27FC236}">
                  <a16:creationId xmlns:a16="http://schemas.microsoft.com/office/drawing/2014/main" id="{DF246B0B-0CD5-4A67-A739-B143627E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91"/>
              <a:ext cx="75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75 mol% hexane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  <p:sp>
          <p:nvSpPr>
            <p:cNvPr id="33872" name="Rectangle 82">
              <a:extLst>
                <a:ext uri="{FF2B5EF4-FFF2-40B4-BE49-F238E27FC236}">
                  <a16:creationId xmlns:a16="http://schemas.microsoft.com/office/drawing/2014/main" id="{8A8BCCCB-F356-4AD8-9BAE-6745EE345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209"/>
              <a:ext cx="5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Georgia" panose="02040502050405020303" pitchFamily="18" charset="0"/>
                </a:rPr>
                <a:t>39 mol/min</a:t>
              </a:r>
              <a:endParaRPr lang="en-US" altLang="en-US" sz="1800">
                <a:latin typeface="Georgia" panose="02040502050405020303" pitchFamily="18" charset="0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2DCA72F-2FC6-8143-938B-B67285B3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299" y="5837858"/>
            <a:ext cx="61341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kern="0">
                <a:latin typeface="Georgia" panose="02040502050405020303" pitchFamily="18" charset="0"/>
              </a:rPr>
              <a:t>There is more than one solution…</a:t>
            </a: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7B3B6D-5DF9-54C6-642E-14C12F1F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842" y="3609473"/>
            <a:ext cx="2286000" cy="2286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ABE3CC-D962-BE81-49F8-A93599CFF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441" y="4140976"/>
            <a:ext cx="4777420" cy="2219671"/>
          </a:xfrm>
        </p:spPr>
        <p:txBody>
          <a:bodyPr/>
          <a:lstStyle/>
          <a:p>
            <a:r>
              <a:rPr lang="en-US" altLang="en-US" sz="2000">
                <a:latin typeface="Georgia"/>
              </a:rPr>
              <a:t>Product stream of at least </a:t>
            </a:r>
            <a:r>
              <a:rPr lang="en-US" sz="2000">
                <a:latin typeface="Georgia"/>
              </a:rPr>
              <a:t>35 mol/min </a:t>
            </a:r>
          </a:p>
          <a:p>
            <a:r>
              <a:rPr lang="en-US" sz="2000">
                <a:latin typeface="Georgia"/>
              </a:rPr>
              <a:t>Product stream is at least 75% hexane</a:t>
            </a:r>
            <a:endParaRPr lang="en-US" sz="20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FEED07-265F-A8B2-7F79-A011A7B0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83" y="2190766"/>
            <a:ext cx="3618707" cy="5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kern="0">
                <a:latin typeface="Georgia" panose="02040502050405020303" pitchFamily="18" charset="0"/>
              </a:rPr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81" grpId="0"/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90B94-C5A5-1E63-F60D-09F03278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01" y="5779"/>
            <a:ext cx="7346728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ea typeface="+mj-ea"/>
              </a:rPr>
              <a:t>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30DB-9DD4-46AD-1BFB-FDC23235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34" y="1182262"/>
            <a:ext cx="7353761" cy="7804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ea typeface="+mn-ea"/>
              </a:rPr>
              <a:t>Kong, Amy, Sean, and Lara used ternary diagrams for our final separation presentation (SALLE)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C011A-76B7-BEEC-8DB2-F7090081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29" y="2045759"/>
            <a:ext cx="7797800" cy="3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F4A6C0F-0101-4788-84E9-83CB4AC8A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D7FC7-48A9-4CD9-B9B1-CAA0B0919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>
                <a:latin typeface="Georgia" panose="02040502050405020303" pitchFamily="18" charset="0"/>
              </a:rPr>
              <a:t>Lever rule is very important!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500">
                <a:latin typeface="Georgia" panose="02040502050405020303" pitchFamily="18" charset="0"/>
              </a:rPr>
              <a:t>Applies to both mixing lines and tie lines</a:t>
            </a:r>
          </a:p>
          <a:p>
            <a:endParaRPr lang="en-US" altLang="en-US" sz="2500">
              <a:latin typeface="Georgia" panose="02040502050405020303" pitchFamily="18" charset="0"/>
            </a:endParaRPr>
          </a:p>
          <a:p>
            <a:r>
              <a:rPr lang="en-US" altLang="en-US" sz="2500">
                <a:latin typeface="Georgia" panose="02040502050405020303" pitchFamily="18" charset="0"/>
              </a:rPr>
              <a:t>A series of separators can be more effective than a single separator</a:t>
            </a:r>
          </a:p>
          <a:p>
            <a:endParaRPr lang="en-US" altLang="en-US" sz="2500">
              <a:latin typeface="Georgia" panose="02040502050405020303" pitchFamily="18" charset="0"/>
            </a:endParaRPr>
          </a:p>
          <a:p>
            <a:r>
              <a:rPr lang="en-US" altLang="en-US" sz="2500">
                <a:latin typeface="Georgia" panose="02040502050405020303" pitchFamily="18" charset="0"/>
              </a:rPr>
              <a:t>There may be more than one good design</a:t>
            </a:r>
          </a:p>
          <a:p>
            <a:endParaRPr lang="en-US" altLang="en-US" sz="250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CA357-DDDE-7640-705D-0511C0D7C85F}"/>
              </a:ext>
            </a:extLst>
          </p:cNvPr>
          <p:cNvSpPr txBox="1"/>
          <p:nvPr/>
        </p:nvSpPr>
        <p:spPr>
          <a:xfrm>
            <a:off x="2838180" y="5524318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500">
                <a:latin typeface="Georgia" panose="02040502050405020303" pitchFamily="18" charset="0"/>
              </a:rPr>
              <a:t>Questions?</a:t>
            </a:r>
          </a:p>
        </p:txBody>
      </p:sp>
      <p:pic>
        <p:nvPicPr>
          <p:cNvPr id="2050" name="Picture 2" descr="Question Mark What GIF - Question Mark What Huh - Discover &amp; Share GIFs">
            <a:extLst>
              <a:ext uri="{FF2B5EF4-FFF2-40B4-BE49-F238E27FC236}">
                <a16:creationId xmlns:a16="http://schemas.microsoft.com/office/drawing/2014/main" id="{11A2FC76-A2B7-DC0D-8BBA-BECC0135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00" y="4864456"/>
            <a:ext cx="1587516" cy="17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554BC65-130E-95AF-CC0F-DA52F43D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3" y="1704975"/>
            <a:ext cx="3533775" cy="3448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84865-7AE2-661E-D0A6-AF75AAAC89D4}"/>
              </a:ext>
            </a:extLst>
          </p:cNvPr>
          <p:cNvSpPr txBox="1"/>
          <p:nvPr/>
        </p:nvSpPr>
        <p:spPr>
          <a:xfrm>
            <a:off x="228707" y="903818"/>
            <a:ext cx="3691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rial"/>
                <a:cs typeface="Arial"/>
              </a:rPr>
              <a:t>ChemE</a:t>
            </a:r>
            <a:r>
              <a:rPr lang="en-US">
                <a:latin typeface="Arial"/>
                <a:cs typeface="Arial"/>
              </a:rPr>
              <a:t> Merch Voting Form</a:t>
            </a:r>
            <a:endParaRPr lang="en-US"/>
          </a:p>
          <a:p>
            <a:pPr algn="ctr"/>
            <a:r>
              <a:rPr lang="en-US">
                <a:latin typeface="Arial"/>
                <a:cs typeface="Arial"/>
              </a:rPr>
              <a:t>Due: </a:t>
            </a:r>
            <a:r>
              <a:rPr lang="en-US" b="1">
                <a:solidFill>
                  <a:srgbClr val="222222"/>
                </a:solidFill>
                <a:latin typeface="Arial"/>
                <a:cs typeface="Arial"/>
              </a:rPr>
              <a:t>Sunday (10/26) at midnight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8E6991E-50C2-792F-7433-F48A0845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3" y="1671638"/>
            <a:ext cx="3495675" cy="3476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BF3D3-A1F0-AFFA-392C-13569A2991B8}"/>
              </a:ext>
            </a:extLst>
          </p:cNvPr>
          <p:cNvSpPr txBox="1"/>
          <p:nvPr/>
        </p:nvSpPr>
        <p:spPr>
          <a:xfrm>
            <a:off x="4800706" y="903818"/>
            <a:ext cx="4129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AIChE Sophomore Rep Interest Form</a:t>
            </a:r>
            <a:endParaRPr lang="en-US"/>
          </a:p>
          <a:p>
            <a:pPr algn="ctr"/>
            <a:r>
              <a:rPr lang="en-US">
                <a:latin typeface="Arial"/>
                <a:cs typeface="Arial"/>
              </a:rPr>
              <a:t>Due: </a:t>
            </a:r>
            <a:r>
              <a:rPr lang="en-US" b="1">
                <a:solidFill>
                  <a:srgbClr val="222222"/>
                </a:solidFill>
                <a:latin typeface="Arial"/>
                <a:cs typeface="Arial"/>
              </a:rPr>
              <a:t>Sunday(11/2) at midnight</a:t>
            </a:r>
            <a:r>
              <a:rPr lang="en-US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94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DED70B9-E866-4AAB-BD9E-359AE4A6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710363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8FBF6B86-CB86-4CFE-A155-1DA34935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Let’s get familiar with the diagram…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338FD98-AD56-0B4A-BD60-93F159B414DC}"/>
              </a:ext>
            </a:extLst>
          </p:cNvPr>
          <p:cNvSpPr/>
          <p:nvPr/>
        </p:nvSpPr>
        <p:spPr>
          <a:xfrm>
            <a:off x="2390775" y="3705225"/>
            <a:ext cx="4381500" cy="2219325"/>
          </a:xfrm>
          <a:custGeom>
            <a:avLst/>
            <a:gdLst>
              <a:gd name="connsiteX0" fmla="*/ 0 w 4381500"/>
              <a:gd name="connsiteY0" fmla="*/ 2219325 h 2219325"/>
              <a:gd name="connsiteX1" fmla="*/ 0 w 4381500"/>
              <a:gd name="connsiteY1" fmla="*/ 2219325 h 2219325"/>
              <a:gd name="connsiteX2" fmla="*/ 38100 w 4381500"/>
              <a:gd name="connsiteY2" fmla="*/ 2143125 h 2219325"/>
              <a:gd name="connsiteX3" fmla="*/ 47625 w 4381500"/>
              <a:gd name="connsiteY3" fmla="*/ 2114550 h 2219325"/>
              <a:gd name="connsiteX4" fmla="*/ 76200 w 4381500"/>
              <a:gd name="connsiteY4" fmla="*/ 2085975 h 2219325"/>
              <a:gd name="connsiteX5" fmla="*/ 104775 w 4381500"/>
              <a:gd name="connsiteY5" fmla="*/ 2028825 h 2219325"/>
              <a:gd name="connsiteX6" fmla="*/ 123825 w 4381500"/>
              <a:gd name="connsiteY6" fmla="*/ 1971675 h 2219325"/>
              <a:gd name="connsiteX7" fmla="*/ 161925 w 4381500"/>
              <a:gd name="connsiteY7" fmla="*/ 1914525 h 2219325"/>
              <a:gd name="connsiteX8" fmla="*/ 171450 w 4381500"/>
              <a:gd name="connsiteY8" fmla="*/ 1885950 h 2219325"/>
              <a:gd name="connsiteX9" fmla="*/ 190500 w 4381500"/>
              <a:gd name="connsiteY9" fmla="*/ 1857375 h 2219325"/>
              <a:gd name="connsiteX10" fmla="*/ 200025 w 4381500"/>
              <a:gd name="connsiteY10" fmla="*/ 1828800 h 2219325"/>
              <a:gd name="connsiteX11" fmla="*/ 219075 w 4381500"/>
              <a:gd name="connsiteY11" fmla="*/ 1800225 h 2219325"/>
              <a:gd name="connsiteX12" fmla="*/ 238125 w 4381500"/>
              <a:gd name="connsiteY12" fmla="*/ 1743075 h 2219325"/>
              <a:gd name="connsiteX13" fmla="*/ 247650 w 4381500"/>
              <a:gd name="connsiteY13" fmla="*/ 1714500 h 2219325"/>
              <a:gd name="connsiteX14" fmla="*/ 285750 w 4381500"/>
              <a:gd name="connsiteY14" fmla="*/ 1657350 h 2219325"/>
              <a:gd name="connsiteX15" fmla="*/ 304800 w 4381500"/>
              <a:gd name="connsiteY15" fmla="*/ 1628775 h 2219325"/>
              <a:gd name="connsiteX16" fmla="*/ 352425 w 4381500"/>
              <a:gd name="connsiteY16" fmla="*/ 1571625 h 2219325"/>
              <a:gd name="connsiteX17" fmla="*/ 361950 w 4381500"/>
              <a:gd name="connsiteY17" fmla="*/ 1543050 h 2219325"/>
              <a:gd name="connsiteX18" fmla="*/ 381000 w 4381500"/>
              <a:gd name="connsiteY18" fmla="*/ 1514475 h 2219325"/>
              <a:gd name="connsiteX19" fmla="*/ 400050 w 4381500"/>
              <a:gd name="connsiteY19" fmla="*/ 1457325 h 2219325"/>
              <a:gd name="connsiteX20" fmla="*/ 409575 w 4381500"/>
              <a:gd name="connsiteY20" fmla="*/ 1428750 h 2219325"/>
              <a:gd name="connsiteX21" fmla="*/ 438150 w 4381500"/>
              <a:gd name="connsiteY21" fmla="*/ 1409700 h 2219325"/>
              <a:gd name="connsiteX22" fmla="*/ 447675 w 4381500"/>
              <a:gd name="connsiteY22" fmla="*/ 1371600 h 2219325"/>
              <a:gd name="connsiteX23" fmla="*/ 495300 w 4381500"/>
              <a:gd name="connsiteY23" fmla="*/ 1314450 h 2219325"/>
              <a:gd name="connsiteX24" fmla="*/ 552450 w 4381500"/>
              <a:gd name="connsiteY24" fmla="*/ 1228725 h 2219325"/>
              <a:gd name="connsiteX25" fmla="*/ 571500 w 4381500"/>
              <a:gd name="connsiteY25" fmla="*/ 1200150 h 2219325"/>
              <a:gd name="connsiteX26" fmla="*/ 581025 w 4381500"/>
              <a:gd name="connsiteY26" fmla="*/ 1171575 h 2219325"/>
              <a:gd name="connsiteX27" fmla="*/ 628650 w 4381500"/>
              <a:gd name="connsiteY27" fmla="*/ 1114425 h 2219325"/>
              <a:gd name="connsiteX28" fmla="*/ 666750 w 4381500"/>
              <a:gd name="connsiteY28" fmla="*/ 1057275 h 2219325"/>
              <a:gd name="connsiteX29" fmla="*/ 685800 w 4381500"/>
              <a:gd name="connsiteY29" fmla="*/ 1028700 h 2219325"/>
              <a:gd name="connsiteX30" fmla="*/ 714375 w 4381500"/>
              <a:gd name="connsiteY30" fmla="*/ 1009650 h 2219325"/>
              <a:gd name="connsiteX31" fmla="*/ 752475 w 4381500"/>
              <a:gd name="connsiteY31" fmla="*/ 952500 h 2219325"/>
              <a:gd name="connsiteX32" fmla="*/ 800100 w 4381500"/>
              <a:gd name="connsiteY32" fmla="*/ 904875 h 2219325"/>
              <a:gd name="connsiteX33" fmla="*/ 847725 w 4381500"/>
              <a:gd name="connsiteY33" fmla="*/ 819150 h 2219325"/>
              <a:gd name="connsiteX34" fmla="*/ 876300 w 4381500"/>
              <a:gd name="connsiteY34" fmla="*/ 800100 h 2219325"/>
              <a:gd name="connsiteX35" fmla="*/ 952500 w 4381500"/>
              <a:gd name="connsiteY35" fmla="*/ 714375 h 2219325"/>
              <a:gd name="connsiteX36" fmla="*/ 981075 w 4381500"/>
              <a:gd name="connsiteY36" fmla="*/ 685800 h 2219325"/>
              <a:gd name="connsiteX37" fmla="*/ 1047750 w 4381500"/>
              <a:gd name="connsiteY37" fmla="*/ 609600 h 2219325"/>
              <a:gd name="connsiteX38" fmla="*/ 1095375 w 4381500"/>
              <a:gd name="connsiteY38" fmla="*/ 561975 h 2219325"/>
              <a:gd name="connsiteX39" fmla="*/ 1143000 w 4381500"/>
              <a:gd name="connsiteY39" fmla="*/ 514350 h 2219325"/>
              <a:gd name="connsiteX40" fmla="*/ 1152525 w 4381500"/>
              <a:gd name="connsiteY40" fmla="*/ 476250 h 2219325"/>
              <a:gd name="connsiteX41" fmla="*/ 1209675 w 4381500"/>
              <a:gd name="connsiteY41" fmla="*/ 438150 h 2219325"/>
              <a:gd name="connsiteX42" fmla="*/ 1257300 w 4381500"/>
              <a:gd name="connsiteY42" fmla="*/ 400050 h 2219325"/>
              <a:gd name="connsiteX43" fmla="*/ 1285875 w 4381500"/>
              <a:gd name="connsiteY43" fmla="*/ 371475 h 2219325"/>
              <a:gd name="connsiteX44" fmla="*/ 1343025 w 4381500"/>
              <a:gd name="connsiteY44" fmla="*/ 333375 h 2219325"/>
              <a:gd name="connsiteX45" fmla="*/ 1352550 w 4381500"/>
              <a:gd name="connsiteY45" fmla="*/ 304800 h 2219325"/>
              <a:gd name="connsiteX46" fmla="*/ 1381125 w 4381500"/>
              <a:gd name="connsiteY46" fmla="*/ 295275 h 2219325"/>
              <a:gd name="connsiteX47" fmla="*/ 1438275 w 4381500"/>
              <a:gd name="connsiteY47" fmla="*/ 266700 h 2219325"/>
              <a:gd name="connsiteX48" fmla="*/ 1466850 w 4381500"/>
              <a:gd name="connsiteY48" fmla="*/ 238125 h 2219325"/>
              <a:gd name="connsiteX49" fmla="*/ 1485900 w 4381500"/>
              <a:gd name="connsiteY49" fmla="*/ 209550 h 2219325"/>
              <a:gd name="connsiteX50" fmla="*/ 1543050 w 4381500"/>
              <a:gd name="connsiteY50" fmla="*/ 180975 h 2219325"/>
              <a:gd name="connsiteX51" fmla="*/ 1571625 w 4381500"/>
              <a:gd name="connsiteY51" fmla="*/ 161925 h 2219325"/>
              <a:gd name="connsiteX52" fmla="*/ 1600200 w 4381500"/>
              <a:gd name="connsiteY52" fmla="*/ 152400 h 2219325"/>
              <a:gd name="connsiteX53" fmla="*/ 1628775 w 4381500"/>
              <a:gd name="connsiteY53" fmla="*/ 133350 h 2219325"/>
              <a:gd name="connsiteX54" fmla="*/ 1685925 w 4381500"/>
              <a:gd name="connsiteY54" fmla="*/ 114300 h 2219325"/>
              <a:gd name="connsiteX55" fmla="*/ 1714500 w 4381500"/>
              <a:gd name="connsiteY55" fmla="*/ 104775 h 2219325"/>
              <a:gd name="connsiteX56" fmla="*/ 1743075 w 4381500"/>
              <a:gd name="connsiteY56" fmla="*/ 85725 h 2219325"/>
              <a:gd name="connsiteX57" fmla="*/ 1828800 w 4381500"/>
              <a:gd name="connsiteY57" fmla="*/ 57150 h 2219325"/>
              <a:gd name="connsiteX58" fmla="*/ 1885950 w 4381500"/>
              <a:gd name="connsiteY58" fmla="*/ 38100 h 2219325"/>
              <a:gd name="connsiteX59" fmla="*/ 1914525 w 4381500"/>
              <a:gd name="connsiteY59" fmla="*/ 28575 h 2219325"/>
              <a:gd name="connsiteX60" fmla="*/ 1990725 w 4381500"/>
              <a:gd name="connsiteY60" fmla="*/ 9525 h 2219325"/>
              <a:gd name="connsiteX61" fmla="*/ 2085975 w 4381500"/>
              <a:gd name="connsiteY61" fmla="*/ 0 h 2219325"/>
              <a:gd name="connsiteX62" fmla="*/ 2447925 w 4381500"/>
              <a:gd name="connsiteY62" fmla="*/ 9525 h 2219325"/>
              <a:gd name="connsiteX63" fmla="*/ 2505075 w 4381500"/>
              <a:gd name="connsiteY63" fmla="*/ 28575 h 2219325"/>
              <a:gd name="connsiteX64" fmla="*/ 2533650 w 4381500"/>
              <a:gd name="connsiteY64" fmla="*/ 47625 h 2219325"/>
              <a:gd name="connsiteX65" fmla="*/ 2590800 w 4381500"/>
              <a:gd name="connsiteY65" fmla="*/ 66675 h 2219325"/>
              <a:gd name="connsiteX66" fmla="*/ 2705100 w 4381500"/>
              <a:gd name="connsiteY66" fmla="*/ 104775 h 2219325"/>
              <a:gd name="connsiteX67" fmla="*/ 2733675 w 4381500"/>
              <a:gd name="connsiteY67" fmla="*/ 114300 h 2219325"/>
              <a:gd name="connsiteX68" fmla="*/ 2790825 w 4381500"/>
              <a:gd name="connsiteY68" fmla="*/ 152400 h 2219325"/>
              <a:gd name="connsiteX69" fmla="*/ 2838450 w 4381500"/>
              <a:gd name="connsiteY69" fmla="*/ 190500 h 2219325"/>
              <a:gd name="connsiteX70" fmla="*/ 2867025 w 4381500"/>
              <a:gd name="connsiteY70" fmla="*/ 209550 h 2219325"/>
              <a:gd name="connsiteX71" fmla="*/ 2924175 w 4381500"/>
              <a:gd name="connsiteY71" fmla="*/ 228600 h 2219325"/>
              <a:gd name="connsiteX72" fmla="*/ 2981325 w 4381500"/>
              <a:gd name="connsiteY72" fmla="*/ 266700 h 2219325"/>
              <a:gd name="connsiteX73" fmla="*/ 3038475 w 4381500"/>
              <a:gd name="connsiteY73" fmla="*/ 314325 h 2219325"/>
              <a:gd name="connsiteX74" fmla="*/ 3057525 w 4381500"/>
              <a:gd name="connsiteY74" fmla="*/ 342900 h 2219325"/>
              <a:gd name="connsiteX75" fmla="*/ 3114675 w 4381500"/>
              <a:gd name="connsiteY75" fmla="*/ 381000 h 2219325"/>
              <a:gd name="connsiteX76" fmla="*/ 3133725 w 4381500"/>
              <a:gd name="connsiteY76" fmla="*/ 409575 h 2219325"/>
              <a:gd name="connsiteX77" fmla="*/ 3162300 w 4381500"/>
              <a:gd name="connsiteY77" fmla="*/ 428625 h 2219325"/>
              <a:gd name="connsiteX78" fmla="*/ 3200400 w 4381500"/>
              <a:gd name="connsiteY78" fmla="*/ 485775 h 2219325"/>
              <a:gd name="connsiteX79" fmla="*/ 3228975 w 4381500"/>
              <a:gd name="connsiteY79" fmla="*/ 514350 h 2219325"/>
              <a:gd name="connsiteX80" fmla="*/ 3248025 w 4381500"/>
              <a:gd name="connsiteY80" fmla="*/ 542925 h 2219325"/>
              <a:gd name="connsiteX81" fmla="*/ 3276600 w 4381500"/>
              <a:gd name="connsiteY81" fmla="*/ 552450 h 2219325"/>
              <a:gd name="connsiteX82" fmla="*/ 3295650 w 4381500"/>
              <a:gd name="connsiteY82" fmla="*/ 581025 h 2219325"/>
              <a:gd name="connsiteX83" fmla="*/ 3352800 w 4381500"/>
              <a:gd name="connsiteY83" fmla="*/ 609600 h 2219325"/>
              <a:gd name="connsiteX84" fmla="*/ 3381375 w 4381500"/>
              <a:gd name="connsiteY84" fmla="*/ 628650 h 2219325"/>
              <a:gd name="connsiteX85" fmla="*/ 3400425 w 4381500"/>
              <a:gd name="connsiteY85" fmla="*/ 657225 h 2219325"/>
              <a:gd name="connsiteX86" fmla="*/ 3429000 w 4381500"/>
              <a:gd name="connsiteY86" fmla="*/ 685800 h 2219325"/>
              <a:gd name="connsiteX87" fmla="*/ 3467100 w 4381500"/>
              <a:gd name="connsiteY87" fmla="*/ 733425 h 2219325"/>
              <a:gd name="connsiteX88" fmla="*/ 3505200 w 4381500"/>
              <a:gd name="connsiteY88" fmla="*/ 790575 h 2219325"/>
              <a:gd name="connsiteX89" fmla="*/ 3543300 w 4381500"/>
              <a:gd name="connsiteY89" fmla="*/ 847725 h 2219325"/>
              <a:gd name="connsiteX90" fmla="*/ 3581400 w 4381500"/>
              <a:gd name="connsiteY90" fmla="*/ 895350 h 2219325"/>
              <a:gd name="connsiteX91" fmla="*/ 3619500 w 4381500"/>
              <a:gd name="connsiteY91" fmla="*/ 952500 h 2219325"/>
              <a:gd name="connsiteX92" fmla="*/ 3638550 w 4381500"/>
              <a:gd name="connsiteY92" fmla="*/ 981075 h 2219325"/>
              <a:gd name="connsiteX93" fmla="*/ 3686175 w 4381500"/>
              <a:gd name="connsiteY93" fmla="*/ 1038225 h 2219325"/>
              <a:gd name="connsiteX94" fmla="*/ 3714750 w 4381500"/>
              <a:gd name="connsiteY94" fmla="*/ 1066800 h 2219325"/>
              <a:gd name="connsiteX95" fmla="*/ 3771900 w 4381500"/>
              <a:gd name="connsiteY95" fmla="*/ 1152525 h 2219325"/>
              <a:gd name="connsiteX96" fmla="*/ 3790950 w 4381500"/>
              <a:gd name="connsiteY96" fmla="*/ 1181100 h 2219325"/>
              <a:gd name="connsiteX97" fmla="*/ 3819525 w 4381500"/>
              <a:gd name="connsiteY97" fmla="*/ 1238250 h 2219325"/>
              <a:gd name="connsiteX98" fmla="*/ 3829050 w 4381500"/>
              <a:gd name="connsiteY98" fmla="*/ 1266825 h 2219325"/>
              <a:gd name="connsiteX99" fmla="*/ 3857625 w 4381500"/>
              <a:gd name="connsiteY99" fmla="*/ 1295400 h 2219325"/>
              <a:gd name="connsiteX100" fmla="*/ 3905250 w 4381500"/>
              <a:gd name="connsiteY100" fmla="*/ 1352550 h 2219325"/>
              <a:gd name="connsiteX101" fmla="*/ 3924300 w 4381500"/>
              <a:gd name="connsiteY101" fmla="*/ 1409700 h 2219325"/>
              <a:gd name="connsiteX102" fmla="*/ 3933825 w 4381500"/>
              <a:gd name="connsiteY102" fmla="*/ 1438275 h 2219325"/>
              <a:gd name="connsiteX103" fmla="*/ 3952875 w 4381500"/>
              <a:gd name="connsiteY103" fmla="*/ 1466850 h 2219325"/>
              <a:gd name="connsiteX104" fmla="*/ 3962400 w 4381500"/>
              <a:gd name="connsiteY104" fmla="*/ 1495425 h 2219325"/>
              <a:gd name="connsiteX105" fmla="*/ 3990975 w 4381500"/>
              <a:gd name="connsiteY105" fmla="*/ 1514475 h 2219325"/>
              <a:gd name="connsiteX106" fmla="*/ 4029075 w 4381500"/>
              <a:gd name="connsiteY106" fmla="*/ 1571625 h 2219325"/>
              <a:gd name="connsiteX107" fmla="*/ 4048125 w 4381500"/>
              <a:gd name="connsiteY107" fmla="*/ 1600200 h 2219325"/>
              <a:gd name="connsiteX108" fmla="*/ 4076700 w 4381500"/>
              <a:gd name="connsiteY108" fmla="*/ 1666875 h 2219325"/>
              <a:gd name="connsiteX109" fmla="*/ 4086225 w 4381500"/>
              <a:gd name="connsiteY109" fmla="*/ 1695450 h 2219325"/>
              <a:gd name="connsiteX110" fmla="*/ 4105275 w 4381500"/>
              <a:gd name="connsiteY110" fmla="*/ 1724025 h 2219325"/>
              <a:gd name="connsiteX111" fmla="*/ 4114800 w 4381500"/>
              <a:gd name="connsiteY111" fmla="*/ 1752600 h 2219325"/>
              <a:gd name="connsiteX112" fmla="*/ 4181475 w 4381500"/>
              <a:gd name="connsiteY112" fmla="*/ 1838325 h 2219325"/>
              <a:gd name="connsiteX113" fmla="*/ 4219575 w 4381500"/>
              <a:gd name="connsiteY113" fmla="*/ 1905000 h 2219325"/>
              <a:gd name="connsiteX114" fmla="*/ 4257675 w 4381500"/>
              <a:gd name="connsiteY114" fmla="*/ 1962150 h 2219325"/>
              <a:gd name="connsiteX115" fmla="*/ 4295775 w 4381500"/>
              <a:gd name="connsiteY115" fmla="*/ 2019300 h 2219325"/>
              <a:gd name="connsiteX116" fmla="*/ 4314825 w 4381500"/>
              <a:gd name="connsiteY116" fmla="*/ 2047875 h 2219325"/>
              <a:gd name="connsiteX117" fmla="*/ 4343400 w 4381500"/>
              <a:gd name="connsiteY117" fmla="*/ 2114550 h 2219325"/>
              <a:gd name="connsiteX118" fmla="*/ 4371975 w 4381500"/>
              <a:gd name="connsiteY118" fmla="*/ 2171700 h 2219325"/>
              <a:gd name="connsiteX119" fmla="*/ 4381500 w 4381500"/>
              <a:gd name="connsiteY119" fmla="*/ 2209800 h 2219325"/>
              <a:gd name="connsiteX120" fmla="*/ 0 w 4381500"/>
              <a:gd name="connsiteY120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81500" h="2219325">
                <a:moveTo>
                  <a:pt x="0" y="2219325"/>
                </a:moveTo>
                <a:lnTo>
                  <a:pt x="0" y="2219325"/>
                </a:lnTo>
                <a:cubicBezTo>
                  <a:pt x="12700" y="2193925"/>
                  <a:pt x="26349" y="2168978"/>
                  <a:pt x="38100" y="2143125"/>
                </a:cubicBezTo>
                <a:cubicBezTo>
                  <a:pt x="42255" y="2133985"/>
                  <a:pt x="42056" y="2122904"/>
                  <a:pt x="47625" y="2114550"/>
                </a:cubicBezTo>
                <a:cubicBezTo>
                  <a:pt x="55097" y="2103342"/>
                  <a:pt x="66675" y="2095500"/>
                  <a:pt x="76200" y="2085975"/>
                </a:cubicBezTo>
                <a:cubicBezTo>
                  <a:pt x="110938" y="1981762"/>
                  <a:pt x="55536" y="2139612"/>
                  <a:pt x="104775" y="2028825"/>
                </a:cubicBezTo>
                <a:cubicBezTo>
                  <a:pt x="112930" y="2010475"/>
                  <a:pt x="112686" y="1988383"/>
                  <a:pt x="123825" y="1971675"/>
                </a:cubicBezTo>
                <a:cubicBezTo>
                  <a:pt x="136525" y="1952625"/>
                  <a:pt x="154685" y="1936245"/>
                  <a:pt x="161925" y="1914525"/>
                </a:cubicBezTo>
                <a:cubicBezTo>
                  <a:pt x="165100" y="1905000"/>
                  <a:pt x="166960" y="1894930"/>
                  <a:pt x="171450" y="1885950"/>
                </a:cubicBezTo>
                <a:cubicBezTo>
                  <a:pt x="176570" y="1875711"/>
                  <a:pt x="185380" y="1867614"/>
                  <a:pt x="190500" y="1857375"/>
                </a:cubicBezTo>
                <a:cubicBezTo>
                  <a:pt x="194990" y="1848395"/>
                  <a:pt x="195535" y="1837780"/>
                  <a:pt x="200025" y="1828800"/>
                </a:cubicBezTo>
                <a:cubicBezTo>
                  <a:pt x="205145" y="1818561"/>
                  <a:pt x="214426" y="1810686"/>
                  <a:pt x="219075" y="1800225"/>
                </a:cubicBezTo>
                <a:cubicBezTo>
                  <a:pt x="227230" y="1781875"/>
                  <a:pt x="231775" y="1762125"/>
                  <a:pt x="238125" y="1743075"/>
                </a:cubicBezTo>
                <a:cubicBezTo>
                  <a:pt x="241300" y="1733550"/>
                  <a:pt x="242081" y="1722854"/>
                  <a:pt x="247650" y="1714500"/>
                </a:cubicBezTo>
                <a:lnTo>
                  <a:pt x="285750" y="1657350"/>
                </a:lnTo>
                <a:cubicBezTo>
                  <a:pt x="292100" y="1647825"/>
                  <a:pt x="296705" y="1636870"/>
                  <a:pt x="304800" y="1628775"/>
                </a:cubicBezTo>
                <a:cubicBezTo>
                  <a:pt x="325866" y="1607709"/>
                  <a:pt x="339164" y="1598147"/>
                  <a:pt x="352425" y="1571625"/>
                </a:cubicBezTo>
                <a:cubicBezTo>
                  <a:pt x="356915" y="1562645"/>
                  <a:pt x="357460" y="1552030"/>
                  <a:pt x="361950" y="1543050"/>
                </a:cubicBezTo>
                <a:cubicBezTo>
                  <a:pt x="367070" y="1532811"/>
                  <a:pt x="376351" y="1524936"/>
                  <a:pt x="381000" y="1514475"/>
                </a:cubicBezTo>
                <a:cubicBezTo>
                  <a:pt x="389155" y="1496125"/>
                  <a:pt x="393700" y="1476375"/>
                  <a:pt x="400050" y="1457325"/>
                </a:cubicBezTo>
                <a:cubicBezTo>
                  <a:pt x="403225" y="1447800"/>
                  <a:pt x="401221" y="1434319"/>
                  <a:pt x="409575" y="1428750"/>
                </a:cubicBezTo>
                <a:lnTo>
                  <a:pt x="438150" y="1409700"/>
                </a:lnTo>
                <a:cubicBezTo>
                  <a:pt x="441325" y="1397000"/>
                  <a:pt x="442518" y="1383632"/>
                  <a:pt x="447675" y="1371600"/>
                </a:cubicBezTo>
                <a:cubicBezTo>
                  <a:pt x="461599" y="1339111"/>
                  <a:pt x="473454" y="1342537"/>
                  <a:pt x="495300" y="1314450"/>
                </a:cubicBezTo>
                <a:lnTo>
                  <a:pt x="552450" y="1228725"/>
                </a:lnTo>
                <a:cubicBezTo>
                  <a:pt x="558800" y="1219200"/>
                  <a:pt x="567880" y="1211010"/>
                  <a:pt x="571500" y="1200150"/>
                </a:cubicBezTo>
                <a:cubicBezTo>
                  <a:pt x="574675" y="1190625"/>
                  <a:pt x="576535" y="1180555"/>
                  <a:pt x="581025" y="1171575"/>
                </a:cubicBezTo>
                <a:cubicBezTo>
                  <a:pt x="601447" y="1130731"/>
                  <a:pt x="599158" y="1152343"/>
                  <a:pt x="628650" y="1114425"/>
                </a:cubicBezTo>
                <a:cubicBezTo>
                  <a:pt x="642706" y="1096353"/>
                  <a:pt x="654050" y="1076325"/>
                  <a:pt x="666750" y="1057275"/>
                </a:cubicBezTo>
                <a:cubicBezTo>
                  <a:pt x="673100" y="1047750"/>
                  <a:pt x="676275" y="1035050"/>
                  <a:pt x="685800" y="1028700"/>
                </a:cubicBezTo>
                <a:lnTo>
                  <a:pt x="714375" y="1009650"/>
                </a:lnTo>
                <a:cubicBezTo>
                  <a:pt x="731114" y="959432"/>
                  <a:pt x="712837" y="1000066"/>
                  <a:pt x="752475" y="952500"/>
                </a:cubicBezTo>
                <a:cubicBezTo>
                  <a:pt x="792162" y="904875"/>
                  <a:pt x="747713" y="939800"/>
                  <a:pt x="800100" y="904875"/>
                </a:cubicBezTo>
                <a:cubicBezTo>
                  <a:pt x="810026" y="875098"/>
                  <a:pt x="819652" y="837865"/>
                  <a:pt x="847725" y="819150"/>
                </a:cubicBezTo>
                <a:lnTo>
                  <a:pt x="876300" y="800100"/>
                </a:lnTo>
                <a:cubicBezTo>
                  <a:pt x="910294" y="749109"/>
                  <a:pt x="887255" y="779620"/>
                  <a:pt x="952500" y="714375"/>
                </a:cubicBezTo>
                <a:cubicBezTo>
                  <a:pt x="962025" y="704850"/>
                  <a:pt x="973603" y="697008"/>
                  <a:pt x="981075" y="685800"/>
                </a:cubicBezTo>
                <a:cubicBezTo>
                  <a:pt x="1025525" y="619125"/>
                  <a:pt x="1000125" y="641350"/>
                  <a:pt x="1047750" y="609600"/>
                </a:cubicBezTo>
                <a:cubicBezTo>
                  <a:pt x="1098550" y="533400"/>
                  <a:pt x="1031875" y="625475"/>
                  <a:pt x="1095375" y="561975"/>
                </a:cubicBezTo>
                <a:cubicBezTo>
                  <a:pt x="1158875" y="498475"/>
                  <a:pt x="1066800" y="565150"/>
                  <a:pt x="1143000" y="514350"/>
                </a:cubicBezTo>
                <a:cubicBezTo>
                  <a:pt x="1146175" y="501650"/>
                  <a:pt x="1143905" y="486102"/>
                  <a:pt x="1152525" y="476250"/>
                </a:cubicBezTo>
                <a:cubicBezTo>
                  <a:pt x="1167602" y="459020"/>
                  <a:pt x="1209675" y="438150"/>
                  <a:pt x="1209675" y="438150"/>
                </a:cubicBezTo>
                <a:cubicBezTo>
                  <a:pt x="1252280" y="374243"/>
                  <a:pt x="1202091" y="436856"/>
                  <a:pt x="1257300" y="400050"/>
                </a:cubicBezTo>
                <a:cubicBezTo>
                  <a:pt x="1268508" y="392578"/>
                  <a:pt x="1275242" y="379745"/>
                  <a:pt x="1285875" y="371475"/>
                </a:cubicBezTo>
                <a:cubicBezTo>
                  <a:pt x="1303947" y="357419"/>
                  <a:pt x="1343025" y="333375"/>
                  <a:pt x="1343025" y="333375"/>
                </a:cubicBezTo>
                <a:cubicBezTo>
                  <a:pt x="1346200" y="323850"/>
                  <a:pt x="1345450" y="311900"/>
                  <a:pt x="1352550" y="304800"/>
                </a:cubicBezTo>
                <a:cubicBezTo>
                  <a:pt x="1359650" y="297700"/>
                  <a:pt x="1372145" y="299765"/>
                  <a:pt x="1381125" y="295275"/>
                </a:cubicBezTo>
                <a:cubicBezTo>
                  <a:pt x="1454983" y="258346"/>
                  <a:pt x="1366451" y="290641"/>
                  <a:pt x="1438275" y="266700"/>
                </a:cubicBezTo>
                <a:cubicBezTo>
                  <a:pt x="1447800" y="257175"/>
                  <a:pt x="1458226" y="248473"/>
                  <a:pt x="1466850" y="238125"/>
                </a:cubicBezTo>
                <a:cubicBezTo>
                  <a:pt x="1474179" y="229331"/>
                  <a:pt x="1477805" y="217645"/>
                  <a:pt x="1485900" y="209550"/>
                </a:cubicBezTo>
                <a:cubicBezTo>
                  <a:pt x="1513197" y="182253"/>
                  <a:pt x="1512062" y="196469"/>
                  <a:pt x="1543050" y="180975"/>
                </a:cubicBezTo>
                <a:cubicBezTo>
                  <a:pt x="1553289" y="175855"/>
                  <a:pt x="1561386" y="167045"/>
                  <a:pt x="1571625" y="161925"/>
                </a:cubicBezTo>
                <a:cubicBezTo>
                  <a:pt x="1580605" y="157435"/>
                  <a:pt x="1591220" y="156890"/>
                  <a:pt x="1600200" y="152400"/>
                </a:cubicBezTo>
                <a:cubicBezTo>
                  <a:pt x="1610439" y="147280"/>
                  <a:pt x="1618314" y="137999"/>
                  <a:pt x="1628775" y="133350"/>
                </a:cubicBezTo>
                <a:cubicBezTo>
                  <a:pt x="1647125" y="125195"/>
                  <a:pt x="1666875" y="120650"/>
                  <a:pt x="1685925" y="114300"/>
                </a:cubicBezTo>
                <a:cubicBezTo>
                  <a:pt x="1695450" y="111125"/>
                  <a:pt x="1706146" y="110344"/>
                  <a:pt x="1714500" y="104775"/>
                </a:cubicBezTo>
                <a:cubicBezTo>
                  <a:pt x="1724025" y="98425"/>
                  <a:pt x="1732614" y="90374"/>
                  <a:pt x="1743075" y="85725"/>
                </a:cubicBezTo>
                <a:lnTo>
                  <a:pt x="1828800" y="57150"/>
                </a:lnTo>
                <a:lnTo>
                  <a:pt x="1885950" y="38100"/>
                </a:lnTo>
                <a:cubicBezTo>
                  <a:pt x="1895475" y="34925"/>
                  <a:pt x="1904785" y="31010"/>
                  <a:pt x="1914525" y="28575"/>
                </a:cubicBezTo>
                <a:cubicBezTo>
                  <a:pt x="1939925" y="22225"/>
                  <a:pt x="1964673" y="12130"/>
                  <a:pt x="1990725" y="9525"/>
                </a:cubicBezTo>
                <a:lnTo>
                  <a:pt x="2085975" y="0"/>
                </a:lnTo>
                <a:cubicBezTo>
                  <a:pt x="2206625" y="3175"/>
                  <a:pt x="2327513" y="1315"/>
                  <a:pt x="2447925" y="9525"/>
                </a:cubicBezTo>
                <a:cubicBezTo>
                  <a:pt x="2467959" y="10891"/>
                  <a:pt x="2488367" y="17436"/>
                  <a:pt x="2505075" y="28575"/>
                </a:cubicBezTo>
                <a:cubicBezTo>
                  <a:pt x="2514600" y="34925"/>
                  <a:pt x="2523189" y="42976"/>
                  <a:pt x="2533650" y="47625"/>
                </a:cubicBezTo>
                <a:cubicBezTo>
                  <a:pt x="2552000" y="55780"/>
                  <a:pt x="2571750" y="60325"/>
                  <a:pt x="2590800" y="66675"/>
                </a:cubicBezTo>
                <a:lnTo>
                  <a:pt x="2705100" y="104775"/>
                </a:lnTo>
                <a:cubicBezTo>
                  <a:pt x="2714625" y="107950"/>
                  <a:pt x="2725321" y="108731"/>
                  <a:pt x="2733675" y="114300"/>
                </a:cubicBezTo>
                <a:lnTo>
                  <a:pt x="2790825" y="152400"/>
                </a:lnTo>
                <a:cubicBezTo>
                  <a:pt x="2822938" y="200570"/>
                  <a:pt x="2792442" y="167496"/>
                  <a:pt x="2838450" y="190500"/>
                </a:cubicBezTo>
                <a:cubicBezTo>
                  <a:pt x="2848689" y="195620"/>
                  <a:pt x="2856564" y="204901"/>
                  <a:pt x="2867025" y="209550"/>
                </a:cubicBezTo>
                <a:cubicBezTo>
                  <a:pt x="2885375" y="217705"/>
                  <a:pt x="2907467" y="217461"/>
                  <a:pt x="2924175" y="228600"/>
                </a:cubicBezTo>
                <a:cubicBezTo>
                  <a:pt x="2943225" y="241300"/>
                  <a:pt x="2965136" y="250511"/>
                  <a:pt x="2981325" y="266700"/>
                </a:cubicBezTo>
                <a:cubicBezTo>
                  <a:pt x="3017995" y="303370"/>
                  <a:pt x="2998692" y="287803"/>
                  <a:pt x="3038475" y="314325"/>
                </a:cubicBezTo>
                <a:cubicBezTo>
                  <a:pt x="3044825" y="323850"/>
                  <a:pt x="3048910" y="335362"/>
                  <a:pt x="3057525" y="342900"/>
                </a:cubicBezTo>
                <a:cubicBezTo>
                  <a:pt x="3074755" y="357977"/>
                  <a:pt x="3114675" y="381000"/>
                  <a:pt x="3114675" y="381000"/>
                </a:cubicBezTo>
                <a:cubicBezTo>
                  <a:pt x="3121025" y="390525"/>
                  <a:pt x="3125630" y="401480"/>
                  <a:pt x="3133725" y="409575"/>
                </a:cubicBezTo>
                <a:cubicBezTo>
                  <a:pt x="3141820" y="417670"/>
                  <a:pt x="3154762" y="420010"/>
                  <a:pt x="3162300" y="428625"/>
                </a:cubicBezTo>
                <a:cubicBezTo>
                  <a:pt x="3177377" y="445855"/>
                  <a:pt x="3184211" y="469586"/>
                  <a:pt x="3200400" y="485775"/>
                </a:cubicBezTo>
                <a:cubicBezTo>
                  <a:pt x="3209925" y="495300"/>
                  <a:pt x="3220351" y="504002"/>
                  <a:pt x="3228975" y="514350"/>
                </a:cubicBezTo>
                <a:cubicBezTo>
                  <a:pt x="3236304" y="523144"/>
                  <a:pt x="3239086" y="535774"/>
                  <a:pt x="3248025" y="542925"/>
                </a:cubicBezTo>
                <a:cubicBezTo>
                  <a:pt x="3255865" y="549197"/>
                  <a:pt x="3267075" y="549275"/>
                  <a:pt x="3276600" y="552450"/>
                </a:cubicBezTo>
                <a:cubicBezTo>
                  <a:pt x="3282950" y="561975"/>
                  <a:pt x="3287555" y="572930"/>
                  <a:pt x="3295650" y="581025"/>
                </a:cubicBezTo>
                <a:cubicBezTo>
                  <a:pt x="3322947" y="608322"/>
                  <a:pt x="3321812" y="594106"/>
                  <a:pt x="3352800" y="609600"/>
                </a:cubicBezTo>
                <a:cubicBezTo>
                  <a:pt x="3363039" y="614720"/>
                  <a:pt x="3371850" y="622300"/>
                  <a:pt x="3381375" y="628650"/>
                </a:cubicBezTo>
                <a:cubicBezTo>
                  <a:pt x="3387725" y="638175"/>
                  <a:pt x="3393096" y="648431"/>
                  <a:pt x="3400425" y="657225"/>
                </a:cubicBezTo>
                <a:cubicBezTo>
                  <a:pt x="3409049" y="667573"/>
                  <a:pt x="3421528" y="674592"/>
                  <a:pt x="3429000" y="685800"/>
                </a:cubicBezTo>
                <a:cubicBezTo>
                  <a:pt x="3465806" y="741009"/>
                  <a:pt x="3403193" y="690820"/>
                  <a:pt x="3467100" y="733425"/>
                </a:cubicBezTo>
                <a:cubicBezTo>
                  <a:pt x="3485316" y="788074"/>
                  <a:pt x="3463580" y="737063"/>
                  <a:pt x="3505200" y="790575"/>
                </a:cubicBezTo>
                <a:cubicBezTo>
                  <a:pt x="3519256" y="808647"/>
                  <a:pt x="3543300" y="847725"/>
                  <a:pt x="3543300" y="847725"/>
                </a:cubicBezTo>
                <a:cubicBezTo>
                  <a:pt x="3567138" y="943076"/>
                  <a:pt x="3531296" y="845246"/>
                  <a:pt x="3581400" y="895350"/>
                </a:cubicBezTo>
                <a:cubicBezTo>
                  <a:pt x="3597589" y="911539"/>
                  <a:pt x="3606800" y="933450"/>
                  <a:pt x="3619500" y="952500"/>
                </a:cubicBezTo>
                <a:cubicBezTo>
                  <a:pt x="3625850" y="962025"/>
                  <a:pt x="3630455" y="972980"/>
                  <a:pt x="3638550" y="981075"/>
                </a:cubicBezTo>
                <a:cubicBezTo>
                  <a:pt x="3722032" y="1064557"/>
                  <a:pt x="3619870" y="958659"/>
                  <a:pt x="3686175" y="1038225"/>
                </a:cubicBezTo>
                <a:cubicBezTo>
                  <a:pt x="3694799" y="1048573"/>
                  <a:pt x="3706480" y="1056167"/>
                  <a:pt x="3714750" y="1066800"/>
                </a:cubicBezTo>
                <a:lnTo>
                  <a:pt x="3771900" y="1152525"/>
                </a:lnTo>
                <a:cubicBezTo>
                  <a:pt x="3778250" y="1162050"/>
                  <a:pt x="3787330" y="1170240"/>
                  <a:pt x="3790950" y="1181100"/>
                </a:cubicBezTo>
                <a:cubicBezTo>
                  <a:pt x="3814891" y="1252924"/>
                  <a:pt x="3782596" y="1164392"/>
                  <a:pt x="3819525" y="1238250"/>
                </a:cubicBezTo>
                <a:cubicBezTo>
                  <a:pt x="3824015" y="1247230"/>
                  <a:pt x="3823481" y="1258471"/>
                  <a:pt x="3829050" y="1266825"/>
                </a:cubicBezTo>
                <a:cubicBezTo>
                  <a:pt x="3836522" y="1278033"/>
                  <a:pt x="3849001" y="1285052"/>
                  <a:pt x="3857625" y="1295400"/>
                </a:cubicBezTo>
                <a:cubicBezTo>
                  <a:pt x="3923930" y="1374966"/>
                  <a:pt x="3821768" y="1269068"/>
                  <a:pt x="3905250" y="1352550"/>
                </a:cubicBezTo>
                <a:lnTo>
                  <a:pt x="3924300" y="1409700"/>
                </a:lnTo>
                <a:cubicBezTo>
                  <a:pt x="3927475" y="1419225"/>
                  <a:pt x="3928256" y="1429921"/>
                  <a:pt x="3933825" y="1438275"/>
                </a:cubicBezTo>
                <a:cubicBezTo>
                  <a:pt x="3940175" y="1447800"/>
                  <a:pt x="3947755" y="1456611"/>
                  <a:pt x="3952875" y="1466850"/>
                </a:cubicBezTo>
                <a:cubicBezTo>
                  <a:pt x="3957365" y="1475830"/>
                  <a:pt x="3956128" y="1487585"/>
                  <a:pt x="3962400" y="1495425"/>
                </a:cubicBezTo>
                <a:cubicBezTo>
                  <a:pt x="3969551" y="1504364"/>
                  <a:pt x="3981450" y="1508125"/>
                  <a:pt x="3990975" y="1514475"/>
                </a:cubicBezTo>
                <a:lnTo>
                  <a:pt x="4029075" y="1571625"/>
                </a:lnTo>
                <a:cubicBezTo>
                  <a:pt x="4035425" y="1581150"/>
                  <a:pt x="4044505" y="1589340"/>
                  <a:pt x="4048125" y="1600200"/>
                </a:cubicBezTo>
                <a:cubicBezTo>
                  <a:pt x="4070463" y="1667213"/>
                  <a:pt x="4041390" y="1584485"/>
                  <a:pt x="4076700" y="1666875"/>
                </a:cubicBezTo>
                <a:cubicBezTo>
                  <a:pt x="4080655" y="1676103"/>
                  <a:pt x="4081735" y="1686470"/>
                  <a:pt x="4086225" y="1695450"/>
                </a:cubicBezTo>
                <a:cubicBezTo>
                  <a:pt x="4091345" y="1705689"/>
                  <a:pt x="4100155" y="1713786"/>
                  <a:pt x="4105275" y="1724025"/>
                </a:cubicBezTo>
                <a:cubicBezTo>
                  <a:pt x="4109765" y="1733005"/>
                  <a:pt x="4109924" y="1743823"/>
                  <a:pt x="4114800" y="1752600"/>
                </a:cubicBezTo>
                <a:cubicBezTo>
                  <a:pt x="4162948" y="1839266"/>
                  <a:pt x="4135195" y="1782789"/>
                  <a:pt x="4181475" y="1838325"/>
                </a:cubicBezTo>
                <a:cubicBezTo>
                  <a:pt x="4205010" y="1866567"/>
                  <a:pt x="4199612" y="1871728"/>
                  <a:pt x="4219575" y="1905000"/>
                </a:cubicBezTo>
                <a:cubicBezTo>
                  <a:pt x="4231355" y="1924633"/>
                  <a:pt x="4244975" y="1943100"/>
                  <a:pt x="4257675" y="1962150"/>
                </a:cubicBezTo>
                <a:lnTo>
                  <a:pt x="4295775" y="2019300"/>
                </a:lnTo>
                <a:cubicBezTo>
                  <a:pt x="4302125" y="2028825"/>
                  <a:pt x="4311205" y="2037015"/>
                  <a:pt x="4314825" y="2047875"/>
                </a:cubicBezTo>
                <a:cubicBezTo>
                  <a:pt x="4325511" y="2079933"/>
                  <a:pt x="4324568" y="2081594"/>
                  <a:pt x="4343400" y="2114550"/>
                </a:cubicBezTo>
                <a:cubicBezTo>
                  <a:pt x="4367254" y="2156295"/>
                  <a:pt x="4359501" y="2128041"/>
                  <a:pt x="4371975" y="2171700"/>
                </a:cubicBezTo>
                <a:cubicBezTo>
                  <a:pt x="4375571" y="2184287"/>
                  <a:pt x="4381500" y="2209800"/>
                  <a:pt x="4381500" y="2209800"/>
                </a:cubicBezTo>
                <a:lnTo>
                  <a:pt x="0" y="221932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A808F9-BA12-463F-BE00-41B1B0C7045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114425"/>
            <a:ext cx="5486400" cy="4821238"/>
            <a:chOff x="1828800" y="1114425"/>
            <a:chExt cx="5486400" cy="482123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B3643BF-286E-1146-A9C7-ACDFBBD3371B}"/>
                </a:ext>
              </a:extLst>
            </p:cNvPr>
            <p:cNvSpPr/>
            <p:nvPr/>
          </p:nvSpPr>
          <p:spPr>
            <a:xfrm>
              <a:off x="3086100" y="1114425"/>
              <a:ext cx="2971800" cy="2590800"/>
            </a:xfrm>
            <a:prstGeom prst="triangle">
              <a:avLst/>
            </a:pr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Georgia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035BDFE-24A5-3B4D-8DC6-705E07C7A70D}"/>
                </a:ext>
              </a:extLst>
            </p:cNvPr>
            <p:cNvSpPr/>
            <p:nvPr/>
          </p:nvSpPr>
          <p:spPr>
            <a:xfrm>
              <a:off x="1828800" y="3703638"/>
              <a:ext cx="2647950" cy="2230437"/>
            </a:xfrm>
            <a:custGeom>
              <a:avLst/>
              <a:gdLst>
                <a:gd name="connsiteX0" fmla="*/ 533400 w 2571750"/>
                <a:gd name="connsiteY0" fmla="*/ 2229955 h 2229955"/>
                <a:gd name="connsiteX1" fmla="*/ 533400 w 2571750"/>
                <a:gd name="connsiteY1" fmla="*/ 2229955 h 2229955"/>
                <a:gd name="connsiteX2" fmla="*/ 561975 w 2571750"/>
                <a:gd name="connsiteY2" fmla="*/ 2153755 h 2229955"/>
                <a:gd name="connsiteX3" fmla="*/ 590550 w 2571750"/>
                <a:gd name="connsiteY3" fmla="*/ 2125180 h 2229955"/>
                <a:gd name="connsiteX4" fmla="*/ 600075 w 2571750"/>
                <a:gd name="connsiteY4" fmla="*/ 2096605 h 2229955"/>
                <a:gd name="connsiteX5" fmla="*/ 666750 w 2571750"/>
                <a:gd name="connsiteY5" fmla="*/ 2001355 h 2229955"/>
                <a:gd name="connsiteX6" fmla="*/ 695325 w 2571750"/>
                <a:gd name="connsiteY6" fmla="*/ 1944205 h 2229955"/>
                <a:gd name="connsiteX7" fmla="*/ 723900 w 2571750"/>
                <a:gd name="connsiteY7" fmla="*/ 1887055 h 2229955"/>
                <a:gd name="connsiteX8" fmla="*/ 733425 w 2571750"/>
                <a:gd name="connsiteY8" fmla="*/ 1848955 h 2229955"/>
                <a:gd name="connsiteX9" fmla="*/ 790575 w 2571750"/>
                <a:gd name="connsiteY9" fmla="*/ 1734655 h 2229955"/>
                <a:gd name="connsiteX10" fmla="*/ 819150 w 2571750"/>
                <a:gd name="connsiteY10" fmla="*/ 1715605 h 2229955"/>
                <a:gd name="connsiteX11" fmla="*/ 885825 w 2571750"/>
                <a:gd name="connsiteY11" fmla="*/ 1639405 h 2229955"/>
                <a:gd name="connsiteX12" fmla="*/ 904875 w 2571750"/>
                <a:gd name="connsiteY12" fmla="*/ 1563205 h 2229955"/>
                <a:gd name="connsiteX13" fmla="*/ 933450 w 2571750"/>
                <a:gd name="connsiteY13" fmla="*/ 1544155 h 2229955"/>
                <a:gd name="connsiteX14" fmla="*/ 981075 w 2571750"/>
                <a:gd name="connsiteY14" fmla="*/ 1458430 h 2229955"/>
                <a:gd name="connsiteX15" fmla="*/ 1009650 w 2571750"/>
                <a:gd name="connsiteY15" fmla="*/ 1439380 h 2229955"/>
                <a:gd name="connsiteX16" fmla="*/ 1038225 w 2571750"/>
                <a:gd name="connsiteY16" fmla="*/ 1372705 h 2229955"/>
                <a:gd name="connsiteX17" fmla="*/ 1057275 w 2571750"/>
                <a:gd name="connsiteY17" fmla="*/ 1315555 h 2229955"/>
                <a:gd name="connsiteX18" fmla="*/ 1095375 w 2571750"/>
                <a:gd name="connsiteY18" fmla="*/ 1258405 h 2229955"/>
                <a:gd name="connsiteX19" fmla="*/ 1143000 w 2571750"/>
                <a:gd name="connsiteY19" fmla="*/ 1172680 h 2229955"/>
                <a:gd name="connsiteX20" fmla="*/ 1171575 w 2571750"/>
                <a:gd name="connsiteY20" fmla="*/ 1153630 h 2229955"/>
                <a:gd name="connsiteX21" fmla="*/ 1209675 w 2571750"/>
                <a:gd name="connsiteY21" fmla="*/ 1106005 h 2229955"/>
                <a:gd name="connsiteX22" fmla="*/ 1247775 w 2571750"/>
                <a:gd name="connsiteY22" fmla="*/ 1048855 h 2229955"/>
                <a:gd name="connsiteX23" fmla="*/ 1266825 w 2571750"/>
                <a:gd name="connsiteY23" fmla="*/ 1020280 h 2229955"/>
                <a:gd name="connsiteX24" fmla="*/ 1285875 w 2571750"/>
                <a:gd name="connsiteY24" fmla="*/ 991705 h 2229955"/>
                <a:gd name="connsiteX25" fmla="*/ 1304925 w 2571750"/>
                <a:gd name="connsiteY25" fmla="*/ 953605 h 2229955"/>
                <a:gd name="connsiteX26" fmla="*/ 1333500 w 2571750"/>
                <a:gd name="connsiteY26" fmla="*/ 896455 h 2229955"/>
                <a:gd name="connsiteX27" fmla="*/ 1362075 w 2571750"/>
                <a:gd name="connsiteY27" fmla="*/ 877405 h 2229955"/>
                <a:gd name="connsiteX28" fmla="*/ 1390650 w 2571750"/>
                <a:gd name="connsiteY28" fmla="*/ 820255 h 2229955"/>
                <a:gd name="connsiteX29" fmla="*/ 1419225 w 2571750"/>
                <a:gd name="connsiteY29" fmla="*/ 801205 h 2229955"/>
                <a:gd name="connsiteX30" fmla="*/ 1457325 w 2571750"/>
                <a:gd name="connsiteY30" fmla="*/ 763105 h 2229955"/>
                <a:gd name="connsiteX31" fmla="*/ 1476375 w 2571750"/>
                <a:gd name="connsiteY31" fmla="*/ 734530 h 2229955"/>
                <a:gd name="connsiteX32" fmla="*/ 1485900 w 2571750"/>
                <a:gd name="connsiteY32" fmla="*/ 705955 h 2229955"/>
                <a:gd name="connsiteX33" fmla="*/ 1543050 w 2571750"/>
                <a:gd name="connsiteY33" fmla="*/ 667855 h 2229955"/>
                <a:gd name="connsiteX34" fmla="*/ 1590675 w 2571750"/>
                <a:gd name="connsiteY34" fmla="*/ 610705 h 2229955"/>
                <a:gd name="connsiteX35" fmla="*/ 1609725 w 2571750"/>
                <a:gd name="connsiteY35" fmla="*/ 582130 h 2229955"/>
                <a:gd name="connsiteX36" fmla="*/ 1666875 w 2571750"/>
                <a:gd name="connsiteY36" fmla="*/ 544030 h 2229955"/>
                <a:gd name="connsiteX37" fmla="*/ 1724025 w 2571750"/>
                <a:gd name="connsiteY37" fmla="*/ 496405 h 2229955"/>
                <a:gd name="connsiteX38" fmla="*/ 1743075 w 2571750"/>
                <a:gd name="connsiteY38" fmla="*/ 467830 h 2229955"/>
                <a:gd name="connsiteX39" fmla="*/ 1752600 w 2571750"/>
                <a:gd name="connsiteY39" fmla="*/ 439255 h 2229955"/>
                <a:gd name="connsiteX40" fmla="*/ 1809750 w 2571750"/>
                <a:gd name="connsiteY40" fmla="*/ 401155 h 2229955"/>
                <a:gd name="connsiteX41" fmla="*/ 1838325 w 2571750"/>
                <a:gd name="connsiteY41" fmla="*/ 382105 h 2229955"/>
                <a:gd name="connsiteX42" fmla="*/ 1866900 w 2571750"/>
                <a:gd name="connsiteY42" fmla="*/ 353530 h 2229955"/>
                <a:gd name="connsiteX43" fmla="*/ 1924050 w 2571750"/>
                <a:gd name="connsiteY43" fmla="*/ 315430 h 2229955"/>
                <a:gd name="connsiteX44" fmla="*/ 1952625 w 2571750"/>
                <a:gd name="connsiteY44" fmla="*/ 296380 h 2229955"/>
                <a:gd name="connsiteX45" fmla="*/ 2000250 w 2571750"/>
                <a:gd name="connsiteY45" fmla="*/ 248755 h 2229955"/>
                <a:gd name="connsiteX46" fmla="*/ 2028825 w 2571750"/>
                <a:gd name="connsiteY46" fmla="*/ 220180 h 2229955"/>
                <a:gd name="connsiteX47" fmla="*/ 2114550 w 2571750"/>
                <a:gd name="connsiteY47" fmla="*/ 182080 h 2229955"/>
                <a:gd name="connsiteX48" fmla="*/ 2171700 w 2571750"/>
                <a:gd name="connsiteY48" fmla="*/ 163030 h 2229955"/>
                <a:gd name="connsiteX49" fmla="*/ 2200275 w 2571750"/>
                <a:gd name="connsiteY49" fmla="*/ 153505 h 2229955"/>
                <a:gd name="connsiteX50" fmla="*/ 2238375 w 2571750"/>
                <a:gd name="connsiteY50" fmla="*/ 96355 h 2229955"/>
                <a:gd name="connsiteX51" fmla="*/ 2324100 w 2571750"/>
                <a:gd name="connsiteY51" fmla="*/ 48730 h 2229955"/>
                <a:gd name="connsiteX52" fmla="*/ 2352675 w 2571750"/>
                <a:gd name="connsiteY52" fmla="*/ 29680 h 2229955"/>
                <a:gd name="connsiteX53" fmla="*/ 2438400 w 2571750"/>
                <a:gd name="connsiteY53" fmla="*/ 10630 h 2229955"/>
                <a:gd name="connsiteX54" fmla="*/ 2466975 w 2571750"/>
                <a:gd name="connsiteY54" fmla="*/ 1105 h 2229955"/>
                <a:gd name="connsiteX55" fmla="*/ 2571750 w 2571750"/>
                <a:gd name="connsiteY55" fmla="*/ 1105 h 2229955"/>
                <a:gd name="connsiteX56" fmla="*/ 1238250 w 2571750"/>
                <a:gd name="connsiteY56" fmla="*/ 1105 h 2229955"/>
                <a:gd name="connsiteX57" fmla="*/ 0 w 2571750"/>
                <a:gd name="connsiteY57" fmla="*/ 2210905 h 2229955"/>
                <a:gd name="connsiteX58" fmla="*/ 533400 w 2571750"/>
                <a:gd name="connsiteY58" fmla="*/ 2229955 h 22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1750" h="2229955">
                  <a:moveTo>
                    <a:pt x="533400" y="2229955"/>
                  </a:moveTo>
                  <a:lnTo>
                    <a:pt x="533400" y="2229955"/>
                  </a:lnTo>
                  <a:cubicBezTo>
                    <a:pt x="542925" y="2204555"/>
                    <a:pt x="548985" y="2177570"/>
                    <a:pt x="561975" y="2153755"/>
                  </a:cubicBezTo>
                  <a:cubicBezTo>
                    <a:pt x="568425" y="2141929"/>
                    <a:pt x="583078" y="2136388"/>
                    <a:pt x="590550" y="2125180"/>
                  </a:cubicBezTo>
                  <a:cubicBezTo>
                    <a:pt x="596119" y="2116826"/>
                    <a:pt x="595094" y="2105322"/>
                    <a:pt x="600075" y="2096605"/>
                  </a:cubicBezTo>
                  <a:cubicBezTo>
                    <a:pt x="617463" y="2066176"/>
                    <a:pt x="655790" y="2034235"/>
                    <a:pt x="666750" y="2001355"/>
                  </a:cubicBezTo>
                  <a:cubicBezTo>
                    <a:pt x="690691" y="1929531"/>
                    <a:pt x="658396" y="2018063"/>
                    <a:pt x="695325" y="1944205"/>
                  </a:cubicBezTo>
                  <a:cubicBezTo>
                    <a:pt x="734760" y="1865335"/>
                    <a:pt x="669305" y="1968947"/>
                    <a:pt x="723900" y="1887055"/>
                  </a:cubicBezTo>
                  <a:cubicBezTo>
                    <a:pt x="727075" y="1874355"/>
                    <a:pt x="729663" y="1861494"/>
                    <a:pt x="733425" y="1848955"/>
                  </a:cubicBezTo>
                  <a:cubicBezTo>
                    <a:pt x="742933" y="1817260"/>
                    <a:pt x="760470" y="1754725"/>
                    <a:pt x="790575" y="1734655"/>
                  </a:cubicBezTo>
                  <a:lnTo>
                    <a:pt x="819150" y="1715605"/>
                  </a:lnTo>
                  <a:cubicBezTo>
                    <a:pt x="863600" y="1648930"/>
                    <a:pt x="838200" y="1671155"/>
                    <a:pt x="885825" y="1639405"/>
                  </a:cubicBezTo>
                  <a:cubicBezTo>
                    <a:pt x="886299" y="1637033"/>
                    <a:pt x="897065" y="1572968"/>
                    <a:pt x="904875" y="1563205"/>
                  </a:cubicBezTo>
                  <a:cubicBezTo>
                    <a:pt x="912026" y="1554266"/>
                    <a:pt x="923925" y="1550505"/>
                    <a:pt x="933450" y="1544155"/>
                  </a:cubicBezTo>
                  <a:cubicBezTo>
                    <a:pt x="943376" y="1514378"/>
                    <a:pt x="953002" y="1477145"/>
                    <a:pt x="981075" y="1458430"/>
                  </a:cubicBezTo>
                  <a:lnTo>
                    <a:pt x="1009650" y="1439380"/>
                  </a:lnTo>
                  <a:cubicBezTo>
                    <a:pt x="1040311" y="1347398"/>
                    <a:pt x="991145" y="1490406"/>
                    <a:pt x="1038225" y="1372705"/>
                  </a:cubicBezTo>
                  <a:cubicBezTo>
                    <a:pt x="1045683" y="1354061"/>
                    <a:pt x="1046136" y="1332263"/>
                    <a:pt x="1057275" y="1315555"/>
                  </a:cubicBezTo>
                  <a:cubicBezTo>
                    <a:pt x="1069975" y="1296505"/>
                    <a:pt x="1088135" y="1280125"/>
                    <a:pt x="1095375" y="1258405"/>
                  </a:cubicBezTo>
                  <a:cubicBezTo>
                    <a:pt x="1105301" y="1228628"/>
                    <a:pt x="1114927" y="1191395"/>
                    <a:pt x="1143000" y="1172680"/>
                  </a:cubicBezTo>
                  <a:lnTo>
                    <a:pt x="1171575" y="1153630"/>
                  </a:lnTo>
                  <a:cubicBezTo>
                    <a:pt x="1193025" y="1089280"/>
                    <a:pt x="1163277" y="1159031"/>
                    <a:pt x="1209675" y="1106005"/>
                  </a:cubicBezTo>
                  <a:cubicBezTo>
                    <a:pt x="1224752" y="1088775"/>
                    <a:pt x="1235075" y="1067905"/>
                    <a:pt x="1247775" y="1048855"/>
                  </a:cubicBezTo>
                  <a:lnTo>
                    <a:pt x="1266825" y="1020280"/>
                  </a:lnTo>
                  <a:cubicBezTo>
                    <a:pt x="1273175" y="1010755"/>
                    <a:pt x="1280755" y="1001944"/>
                    <a:pt x="1285875" y="991705"/>
                  </a:cubicBezTo>
                  <a:cubicBezTo>
                    <a:pt x="1292225" y="979005"/>
                    <a:pt x="1299332" y="966656"/>
                    <a:pt x="1304925" y="953605"/>
                  </a:cubicBezTo>
                  <a:cubicBezTo>
                    <a:pt x="1316545" y="926491"/>
                    <a:pt x="1310619" y="919336"/>
                    <a:pt x="1333500" y="896455"/>
                  </a:cubicBezTo>
                  <a:cubicBezTo>
                    <a:pt x="1341595" y="888360"/>
                    <a:pt x="1352550" y="883755"/>
                    <a:pt x="1362075" y="877405"/>
                  </a:cubicBezTo>
                  <a:cubicBezTo>
                    <a:pt x="1369822" y="854164"/>
                    <a:pt x="1372186" y="838719"/>
                    <a:pt x="1390650" y="820255"/>
                  </a:cubicBezTo>
                  <a:cubicBezTo>
                    <a:pt x="1398745" y="812160"/>
                    <a:pt x="1409700" y="807555"/>
                    <a:pt x="1419225" y="801205"/>
                  </a:cubicBezTo>
                  <a:cubicBezTo>
                    <a:pt x="1440007" y="738860"/>
                    <a:pt x="1411143" y="800050"/>
                    <a:pt x="1457325" y="763105"/>
                  </a:cubicBezTo>
                  <a:cubicBezTo>
                    <a:pt x="1466264" y="755954"/>
                    <a:pt x="1471255" y="744769"/>
                    <a:pt x="1476375" y="734530"/>
                  </a:cubicBezTo>
                  <a:cubicBezTo>
                    <a:pt x="1480865" y="725550"/>
                    <a:pt x="1478800" y="713055"/>
                    <a:pt x="1485900" y="705955"/>
                  </a:cubicBezTo>
                  <a:cubicBezTo>
                    <a:pt x="1502089" y="689766"/>
                    <a:pt x="1543050" y="667855"/>
                    <a:pt x="1543050" y="667855"/>
                  </a:cubicBezTo>
                  <a:cubicBezTo>
                    <a:pt x="1590348" y="596909"/>
                    <a:pt x="1529559" y="684044"/>
                    <a:pt x="1590675" y="610705"/>
                  </a:cubicBezTo>
                  <a:cubicBezTo>
                    <a:pt x="1598004" y="601911"/>
                    <a:pt x="1601110" y="589668"/>
                    <a:pt x="1609725" y="582130"/>
                  </a:cubicBezTo>
                  <a:cubicBezTo>
                    <a:pt x="1626955" y="567053"/>
                    <a:pt x="1650686" y="560219"/>
                    <a:pt x="1666875" y="544030"/>
                  </a:cubicBezTo>
                  <a:cubicBezTo>
                    <a:pt x="1703545" y="507360"/>
                    <a:pt x="1684242" y="522927"/>
                    <a:pt x="1724025" y="496405"/>
                  </a:cubicBezTo>
                  <a:cubicBezTo>
                    <a:pt x="1730375" y="486880"/>
                    <a:pt x="1737955" y="478069"/>
                    <a:pt x="1743075" y="467830"/>
                  </a:cubicBezTo>
                  <a:cubicBezTo>
                    <a:pt x="1747565" y="458850"/>
                    <a:pt x="1745500" y="446355"/>
                    <a:pt x="1752600" y="439255"/>
                  </a:cubicBezTo>
                  <a:cubicBezTo>
                    <a:pt x="1768789" y="423066"/>
                    <a:pt x="1790700" y="413855"/>
                    <a:pt x="1809750" y="401155"/>
                  </a:cubicBezTo>
                  <a:cubicBezTo>
                    <a:pt x="1819275" y="394805"/>
                    <a:pt x="1830230" y="390200"/>
                    <a:pt x="1838325" y="382105"/>
                  </a:cubicBezTo>
                  <a:cubicBezTo>
                    <a:pt x="1847850" y="372580"/>
                    <a:pt x="1856267" y="361800"/>
                    <a:pt x="1866900" y="353530"/>
                  </a:cubicBezTo>
                  <a:cubicBezTo>
                    <a:pt x="1884972" y="339474"/>
                    <a:pt x="1905000" y="328130"/>
                    <a:pt x="1924050" y="315430"/>
                  </a:cubicBezTo>
                  <a:lnTo>
                    <a:pt x="1952625" y="296380"/>
                  </a:lnTo>
                  <a:cubicBezTo>
                    <a:pt x="1987550" y="243993"/>
                    <a:pt x="1952625" y="288443"/>
                    <a:pt x="2000250" y="248755"/>
                  </a:cubicBezTo>
                  <a:cubicBezTo>
                    <a:pt x="2010598" y="240131"/>
                    <a:pt x="2018477" y="228804"/>
                    <a:pt x="2028825" y="220180"/>
                  </a:cubicBezTo>
                  <a:cubicBezTo>
                    <a:pt x="2059014" y="195023"/>
                    <a:pt x="2073017" y="195924"/>
                    <a:pt x="2114550" y="182080"/>
                  </a:cubicBezTo>
                  <a:lnTo>
                    <a:pt x="2171700" y="163030"/>
                  </a:lnTo>
                  <a:lnTo>
                    <a:pt x="2200275" y="153505"/>
                  </a:lnTo>
                  <a:cubicBezTo>
                    <a:pt x="2212975" y="134455"/>
                    <a:pt x="2216655" y="103595"/>
                    <a:pt x="2238375" y="96355"/>
                  </a:cubicBezTo>
                  <a:cubicBezTo>
                    <a:pt x="2288670" y="79590"/>
                    <a:pt x="2258596" y="92399"/>
                    <a:pt x="2324100" y="48730"/>
                  </a:cubicBezTo>
                  <a:cubicBezTo>
                    <a:pt x="2333625" y="42380"/>
                    <a:pt x="2341815" y="33300"/>
                    <a:pt x="2352675" y="29680"/>
                  </a:cubicBezTo>
                  <a:cubicBezTo>
                    <a:pt x="2417001" y="8238"/>
                    <a:pt x="2337820" y="32981"/>
                    <a:pt x="2438400" y="10630"/>
                  </a:cubicBezTo>
                  <a:cubicBezTo>
                    <a:pt x="2448201" y="8452"/>
                    <a:pt x="2456960" y="1820"/>
                    <a:pt x="2466975" y="1105"/>
                  </a:cubicBezTo>
                  <a:cubicBezTo>
                    <a:pt x="2501811" y="-1383"/>
                    <a:pt x="2536825" y="1105"/>
                    <a:pt x="2571750" y="1105"/>
                  </a:cubicBezTo>
                  <a:lnTo>
                    <a:pt x="1238250" y="1105"/>
                  </a:lnTo>
                  <a:lnTo>
                    <a:pt x="0" y="2210905"/>
                  </a:lnTo>
                  <a:lnTo>
                    <a:pt x="533400" y="2229955"/>
                  </a:lnTo>
                  <a:close/>
                </a:path>
              </a:pathLst>
            </a:cu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hangingPunct="1">
                <a:defRPr/>
              </a:pPr>
              <a:endParaRPr lang="en-US">
                <a:latin typeface="Georgi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8470E0-9CBB-F849-8C7A-282E05A675FF}"/>
                </a:ext>
              </a:extLst>
            </p:cNvPr>
            <p:cNvSpPr/>
            <p:nvPr/>
          </p:nvSpPr>
          <p:spPr>
            <a:xfrm flipH="1">
              <a:off x="4724400" y="3705225"/>
              <a:ext cx="2590800" cy="2230438"/>
            </a:xfrm>
            <a:custGeom>
              <a:avLst/>
              <a:gdLst>
                <a:gd name="connsiteX0" fmla="*/ 533400 w 2571750"/>
                <a:gd name="connsiteY0" fmla="*/ 2229955 h 2229955"/>
                <a:gd name="connsiteX1" fmla="*/ 533400 w 2571750"/>
                <a:gd name="connsiteY1" fmla="*/ 2229955 h 2229955"/>
                <a:gd name="connsiteX2" fmla="*/ 561975 w 2571750"/>
                <a:gd name="connsiteY2" fmla="*/ 2153755 h 2229955"/>
                <a:gd name="connsiteX3" fmla="*/ 590550 w 2571750"/>
                <a:gd name="connsiteY3" fmla="*/ 2125180 h 2229955"/>
                <a:gd name="connsiteX4" fmla="*/ 600075 w 2571750"/>
                <a:gd name="connsiteY4" fmla="*/ 2096605 h 2229955"/>
                <a:gd name="connsiteX5" fmla="*/ 666750 w 2571750"/>
                <a:gd name="connsiteY5" fmla="*/ 2001355 h 2229955"/>
                <a:gd name="connsiteX6" fmla="*/ 695325 w 2571750"/>
                <a:gd name="connsiteY6" fmla="*/ 1944205 h 2229955"/>
                <a:gd name="connsiteX7" fmla="*/ 723900 w 2571750"/>
                <a:gd name="connsiteY7" fmla="*/ 1887055 h 2229955"/>
                <a:gd name="connsiteX8" fmla="*/ 733425 w 2571750"/>
                <a:gd name="connsiteY8" fmla="*/ 1848955 h 2229955"/>
                <a:gd name="connsiteX9" fmla="*/ 790575 w 2571750"/>
                <a:gd name="connsiteY9" fmla="*/ 1734655 h 2229955"/>
                <a:gd name="connsiteX10" fmla="*/ 819150 w 2571750"/>
                <a:gd name="connsiteY10" fmla="*/ 1715605 h 2229955"/>
                <a:gd name="connsiteX11" fmla="*/ 885825 w 2571750"/>
                <a:gd name="connsiteY11" fmla="*/ 1639405 h 2229955"/>
                <a:gd name="connsiteX12" fmla="*/ 904875 w 2571750"/>
                <a:gd name="connsiteY12" fmla="*/ 1563205 h 2229955"/>
                <a:gd name="connsiteX13" fmla="*/ 933450 w 2571750"/>
                <a:gd name="connsiteY13" fmla="*/ 1544155 h 2229955"/>
                <a:gd name="connsiteX14" fmla="*/ 981075 w 2571750"/>
                <a:gd name="connsiteY14" fmla="*/ 1458430 h 2229955"/>
                <a:gd name="connsiteX15" fmla="*/ 1009650 w 2571750"/>
                <a:gd name="connsiteY15" fmla="*/ 1439380 h 2229955"/>
                <a:gd name="connsiteX16" fmla="*/ 1038225 w 2571750"/>
                <a:gd name="connsiteY16" fmla="*/ 1372705 h 2229955"/>
                <a:gd name="connsiteX17" fmla="*/ 1057275 w 2571750"/>
                <a:gd name="connsiteY17" fmla="*/ 1315555 h 2229955"/>
                <a:gd name="connsiteX18" fmla="*/ 1095375 w 2571750"/>
                <a:gd name="connsiteY18" fmla="*/ 1258405 h 2229955"/>
                <a:gd name="connsiteX19" fmla="*/ 1143000 w 2571750"/>
                <a:gd name="connsiteY19" fmla="*/ 1172680 h 2229955"/>
                <a:gd name="connsiteX20" fmla="*/ 1171575 w 2571750"/>
                <a:gd name="connsiteY20" fmla="*/ 1153630 h 2229955"/>
                <a:gd name="connsiteX21" fmla="*/ 1209675 w 2571750"/>
                <a:gd name="connsiteY21" fmla="*/ 1106005 h 2229955"/>
                <a:gd name="connsiteX22" fmla="*/ 1247775 w 2571750"/>
                <a:gd name="connsiteY22" fmla="*/ 1048855 h 2229955"/>
                <a:gd name="connsiteX23" fmla="*/ 1266825 w 2571750"/>
                <a:gd name="connsiteY23" fmla="*/ 1020280 h 2229955"/>
                <a:gd name="connsiteX24" fmla="*/ 1285875 w 2571750"/>
                <a:gd name="connsiteY24" fmla="*/ 991705 h 2229955"/>
                <a:gd name="connsiteX25" fmla="*/ 1304925 w 2571750"/>
                <a:gd name="connsiteY25" fmla="*/ 953605 h 2229955"/>
                <a:gd name="connsiteX26" fmla="*/ 1333500 w 2571750"/>
                <a:gd name="connsiteY26" fmla="*/ 896455 h 2229955"/>
                <a:gd name="connsiteX27" fmla="*/ 1362075 w 2571750"/>
                <a:gd name="connsiteY27" fmla="*/ 877405 h 2229955"/>
                <a:gd name="connsiteX28" fmla="*/ 1390650 w 2571750"/>
                <a:gd name="connsiteY28" fmla="*/ 820255 h 2229955"/>
                <a:gd name="connsiteX29" fmla="*/ 1419225 w 2571750"/>
                <a:gd name="connsiteY29" fmla="*/ 801205 h 2229955"/>
                <a:gd name="connsiteX30" fmla="*/ 1457325 w 2571750"/>
                <a:gd name="connsiteY30" fmla="*/ 763105 h 2229955"/>
                <a:gd name="connsiteX31" fmla="*/ 1476375 w 2571750"/>
                <a:gd name="connsiteY31" fmla="*/ 734530 h 2229955"/>
                <a:gd name="connsiteX32" fmla="*/ 1485900 w 2571750"/>
                <a:gd name="connsiteY32" fmla="*/ 705955 h 2229955"/>
                <a:gd name="connsiteX33" fmla="*/ 1543050 w 2571750"/>
                <a:gd name="connsiteY33" fmla="*/ 667855 h 2229955"/>
                <a:gd name="connsiteX34" fmla="*/ 1590675 w 2571750"/>
                <a:gd name="connsiteY34" fmla="*/ 610705 h 2229955"/>
                <a:gd name="connsiteX35" fmla="*/ 1609725 w 2571750"/>
                <a:gd name="connsiteY35" fmla="*/ 582130 h 2229955"/>
                <a:gd name="connsiteX36" fmla="*/ 1666875 w 2571750"/>
                <a:gd name="connsiteY36" fmla="*/ 544030 h 2229955"/>
                <a:gd name="connsiteX37" fmla="*/ 1724025 w 2571750"/>
                <a:gd name="connsiteY37" fmla="*/ 496405 h 2229955"/>
                <a:gd name="connsiteX38" fmla="*/ 1743075 w 2571750"/>
                <a:gd name="connsiteY38" fmla="*/ 467830 h 2229955"/>
                <a:gd name="connsiteX39" fmla="*/ 1752600 w 2571750"/>
                <a:gd name="connsiteY39" fmla="*/ 439255 h 2229955"/>
                <a:gd name="connsiteX40" fmla="*/ 1809750 w 2571750"/>
                <a:gd name="connsiteY40" fmla="*/ 401155 h 2229955"/>
                <a:gd name="connsiteX41" fmla="*/ 1838325 w 2571750"/>
                <a:gd name="connsiteY41" fmla="*/ 382105 h 2229955"/>
                <a:gd name="connsiteX42" fmla="*/ 1866900 w 2571750"/>
                <a:gd name="connsiteY42" fmla="*/ 353530 h 2229955"/>
                <a:gd name="connsiteX43" fmla="*/ 1924050 w 2571750"/>
                <a:gd name="connsiteY43" fmla="*/ 315430 h 2229955"/>
                <a:gd name="connsiteX44" fmla="*/ 1952625 w 2571750"/>
                <a:gd name="connsiteY44" fmla="*/ 296380 h 2229955"/>
                <a:gd name="connsiteX45" fmla="*/ 2000250 w 2571750"/>
                <a:gd name="connsiteY45" fmla="*/ 248755 h 2229955"/>
                <a:gd name="connsiteX46" fmla="*/ 2028825 w 2571750"/>
                <a:gd name="connsiteY46" fmla="*/ 220180 h 2229955"/>
                <a:gd name="connsiteX47" fmla="*/ 2114550 w 2571750"/>
                <a:gd name="connsiteY47" fmla="*/ 182080 h 2229955"/>
                <a:gd name="connsiteX48" fmla="*/ 2171700 w 2571750"/>
                <a:gd name="connsiteY48" fmla="*/ 163030 h 2229955"/>
                <a:gd name="connsiteX49" fmla="*/ 2200275 w 2571750"/>
                <a:gd name="connsiteY49" fmla="*/ 153505 h 2229955"/>
                <a:gd name="connsiteX50" fmla="*/ 2238375 w 2571750"/>
                <a:gd name="connsiteY50" fmla="*/ 96355 h 2229955"/>
                <a:gd name="connsiteX51" fmla="*/ 2324100 w 2571750"/>
                <a:gd name="connsiteY51" fmla="*/ 48730 h 2229955"/>
                <a:gd name="connsiteX52" fmla="*/ 2352675 w 2571750"/>
                <a:gd name="connsiteY52" fmla="*/ 29680 h 2229955"/>
                <a:gd name="connsiteX53" fmla="*/ 2438400 w 2571750"/>
                <a:gd name="connsiteY53" fmla="*/ 10630 h 2229955"/>
                <a:gd name="connsiteX54" fmla="*/ 2466975 w 2571750"/>
                <a:gd name="connsiteY54" fmla="*/ 1105 h 2229955"/>
                <a:gd name="connsiteX55" fmla="*/ 2571750 w 2571750"/>
                <a:gd name="connsiteY55" fmla="*/ 1105 h 2229955"/>
                <a:gd name="connsiteX56" fmla="*/ 1238250 w 2571750"/>
                <a:gd name="connsiteY56" fmla="*/ 1105 h 2229955"/>
                <a:gd name="connsiteX57" fmla="*/ 0 w 2571750"/>
                <a:gd name="connsiteY57" fmla="*/ 2210905 h 2229955"/>
                <a:gd name="connsiteX58" fmla="*/ 533400 w 2571750"/>
                <a:gd name="connsiteY58" fmla="*/ 2229955 h 22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1750" h="2229955">
                  <a:moveTo>
                    <a:pt x="533400" y="2229955"/>
                  </a:moveTo>
                  <a:lnTo>
                    <a:pt x="533400" y="2229955"/>
                  </a:lnTo>
                  <a:cubicBezTo>
                    <a:pt x="542925" y="2204555"/>
                    <a:pt x="548985" y="2177570"/>
                    <a:pt x="561975" y="2153755"/>
                  </a:cubicBezTo>
                  <a:cubicBezTo>
                    <a:pt x="568425" y="2141929"/>
                    <a:pt x="583078" y="2136388"/>
                    <a:pt x="590550" y="2125180"/>
                  </a:cubicBezTo>
                  <a:cubicBezTo>
                    <a:pt x="596119" y="2116826"/>
                    <a:pt x="595094" y="2105322"/>
                    <a:pt x="600075" y="2096605"/>
                  </a:cubicBezTo>
                  <a:cubicBezTo>
                    <a:pt x="617463" y="2066176"/>
                    <a:pt x="655790" y="2034235"/>
                    <a:pt x="666750" y="2001355"/>
                  </a:cubicBezTo>
                  <a:cubicBezTo>
                    <a:pt x="690691" y="1929531"/>
                    <a:pt x="658396" y="2018063"/>
                    <a:pt x="695325" y="1944205"/>
                  </a:cubicBezTo>
                  <a:cubicBezTo>
                    <a:pt x="734760" y="1865335"/>
                    <a:pt x="669305" y="1968947"/>
                    <a:pt x="723900" y="1887055"/>
                  </a:cubicBezTo>
                  <a:cubicBezTo>
                    <a:pt x="727075" y="1874355"/>
                    <a:pt x="729663" y="1861494"/>
                    <a:pt x="733425" y="1848955"/>
                  </a:cubicBezTo>
                  <a:cubicBezTo>
                    <a:pt x="742933" y="1817260"/>
                    <a:pt x="760470" y="1754725"/>
                    <a:pt x="790575" y="1734655"/>
                  </a:cubicBezTo>
                  <a:lnTo>
                    <a:pt x="819150" y="1715605"/>
                  </a:lnTo>
                  <a:cubicBezTo>
                    <a:pt x="863600" y="1648930"/>
                    <a:pt x="838200" y="1671155"/>
                    <a:pt x="885825" y="1639405"/>
                  </a:cubicBezTo>
                  <a:cubicBezTo>
                    <a:pt x="886299" y="1637033"/>
                    <a:pt x="897065" y="1572968"/>
                    <a:pt x="904875" y="1563205"/>
                  </a:cubicBezTo>
                  <a:cubicBezTo>
                    <a:pt x="912026" y="1554266"/>
                    <a:pt x="923925" y="1550505"/>
                    <a:pt x="933450" y="1544155"/>
                  </a:cubicBezTo>
                  <a:cubicBezTo>
                    <a:pt x="943376" y="1514378"/>
                    <a:pt x="953002" y="1477145"/>
                    <a:pt x="981075" y="1458430"/>
                  </a:cubicBezTo>
                  <a:lnTo>
                    <a:pt x="1009650" y="1439380"/>
                  </a:lnTo>
                  <a:cubicBezTo>
                    <a:pt x="1040311" y="1347398"/>
                    <a:pt x="991145" y="1490406"/>
                    <a:pt x="1038225" y="1372705"/>
                  </a:cubicBezTo>
                  <a:cubicBezTo>
                    <a:pt x="1045683" y="1354061"/>
                    <a:pt x="1046136" y="1332263"/>
                    <a:pt x="1057275" y="1315555"/>
                  </a:cubicBezTo>
                  <a:cubicBezTo>
                    <a:pt x="1069975" y="1296505"/>
                    <a:pt x="1088135" y="1280125"/>
                    <a:pt x="1095375" y="1258405"/>
                  </a:cubicBezTo>
                  <a:cubicBezTo>
                    <a:pt x="1105301" y="1228628"/>
                    <a:pt x="1114927" y="1191395"/>
                    <a:pt x="1143000" y="1172680"/>
                  </a:cubicBezTo>
                  <a:lnTo>
                    <a:pt x="1171575" y="1153630"/>
                  </a:lnTo>
                  <a:cubicBezTo>
                    <a:pt x="1193025" y="1089280"/>
                    <a:pt x="1163277" y="1159031"/>
                    <a:pt x="1209675" y="1106005"/>
                  </a:cubicBezTo>
                  <a:cubicBezTo>
                    <a:pt x="1224752" y="1088775"/>
                    <a:pt x="1235075" y="1067905"/>
                    <a:pt x="1247775" y="1048855"/>
                  </a:cubicBezTo>
                  <a:lnTo>
                    <a:pt x="1266825" y="1020280"/>
                  </a:lnTo>
                  <a:cubicBezTo>
                    <a:pt x="1273175" y="1010755"/>
                    <a:pt x="1280755" y="1001944"/>
                    <a:pt x="1285875" y="991705"/>
                  </a:cubicBezTo>
                  <a:cubicBezTo>
                    <a:pt x="1292225" y="979005"/>
                    <a:pt x="1299332" y="966656"/>
                    <a:pt x="1304925" y="953605"/>
                  </a:cubicBezTo>
                  <a:cubicBezTo>
                    <a:pt x="1316545" y="926491"/>
                    <a:pt x="1310619" y="919336"/>
                    <a:pt x="1333500" y="896455"/>
                  </a:cubicBezTo>
                  <a:cubicBezTo>
                    <a:pt x="1341595" y="888360"/>
                    <a:pt x="1352550" y="883755"/>
                    <a:pt x="1362075" y="877405"/>
                  </a:cubicBezTo>
                  <a:cubicBezTo>
                    <a:pt x="1369822" y="854164"/>
                    <a:pt x="1372186" y="838719"/>
                    <a:pt x="1390650" y="820255"/>
                  </a:cubicBezTo>
                  <a:cubicBezTo>
                    <a:pt x="1398745" y="812160"/>
                    <a:pt x="1409700" y="807555"/>
                    <a:pt x="1419225" y="801205"/>
                  </a:cubicBezTo>
                  <a:cubicBezTo>
                    <a:pt x="1440007" y="738860"/>
                    <a:pt x="1411143" y="800050"/>
                    <a:pt x="1457325" y="763105"/>
                  </a:cubicBezTo>
                  <a:cubicBezTo>
                    <a:pt x="1466264" y="755954"/>
                    <a:pt x="1471255" y="744769"/>
                    <a:pt x="1476375" y="734530"/>
                  </a:cubicBezTo>
                  <a:cubicBezTo>
                    <a:pt x="1480865" y="725550"/>
                    <a:pt x="1478800" y="713055"/>
                    <a:pt x="1485900" y="705955"/>
                  </a:cubicBezTo>
                  <a:cubicBezTo>
                    <a:pt x="1502089" y="689766"/>
                    <a:pt x="1543050" y="667855"/>
                    <a:pt x="1543050" y="667855"/>
                  </a:cubicBezTo>
                  <a:cubicBezTo>
                    <a:pt x="1590348" y="596909"/>
                    <a:pt x="1529559" y="684044"/>
                    <a:pt x="1590675" y="610705"/>
                  </a:cubicBezTo>
                  <a:cubicBezTo>
                    <a:pt x="1598004" y="601911"/>
                    <a:pt x="1601110" y="589668"/>
                    <a:pt x="1609725" y="582130"/>
                  </a:cubicBezTo>
                  <a:cubicBezTo>
                    <a:pt x="1626955" y="567053"/>
                    <a:pt x="1650686" y="560219"/>
                    <a:pt x="1666875" y="544030"/>
                  </a:cubicBezTo>
                  <a:cubicBezTo>
                    <a:pt x="1703545" y="507360"/>
                    <a:pt x="1684242" y="522927"/>
                    <a:pt x="1724025" y="496405"/>
                  </a:cubicBezTo>
                  <a:cubicBezTo>
                    <a:pt x="1730375" y="486880"/>
                    <a:pt x="1737955" y="478069"/>
                    <a:pt x="1743075" y="467830"/>
                  </a:cubicBezTo>
                  <a:cubicBezTo>
                    <a:pt x="1747565" y="458850"/>
                    <a:pt x="1745500" y="446355"/>
                    <a:pt x="1752600" y="439255"/>
                  </a:cubicBezTo>
                  <a:cubicBezTo>
                    <a:pt x="1768789" y="423066"/>
                    <a:pt x="1790700" y="413855"/>
                    <a:pt x="1809750" y="401155"/>
                  </a:cubicBezTo>
                  <a:cubicBezTo>
                    <a:pt x="1819275" y="394805"/>
                    <a:pt x="1830230" y="390200"/>
                    <a:pt x="1838325" y="382105"/>
                  </a:cubicBezTo>
                  <a:cubicBezTo>
                    <a:pt x="1847850" y="372580"/>
                    <a:pt x="1856267" y="361800"/>
                    <a:pt x="1866900" y="353530"/>
                  </a:cubicBezTo>
                  <a:cubicBezTo>
                    <a:pt x="1884972" y="339474"/>
                    <a:pt x="1905000" y="328130"/>
                    <a:pt x="1924050" y="315430"/>
                  </a:cubicBezTo>
                  <a:lnTo>
                    <a:pt x="1952625" y="296380"/>
                  </a:lnTo>
                  <a:cubicBezTo>
                    <a:pt x="1987550" y="243993"/>
                    <a:pt x="1952625" y="288443"/>
                    <a:pt x="2000250" y="248755"/>
                  </a:cubicBezTo>
                  <a:cubicBezTo>
                    <a:pt x="2010598" y="240131"/>
                    <a:pt x="2018477" y="228804"/>
                    <a:pt x="2028825" y="220180"/>
                  </a:cubicBezTo>
                  <a:cubicBezTo>
                    <a:pt x="2059014" y="195023"/>
                    <a:pt x="2073017" y="195924"/>
                    <a:pt x="2114550" y="182080"/>
                  </a:cubicBezTo>
                  <a:lnTo>
                    <a:pt x="2171700" y="163030"/>
                  </a:lnTo>
                  <a:lnTo>
                    <a:pt x="2200275" y="153505"/>
                  </a:lnTo>
                  <a:cubicBezTo>
                    <a:pt x="2212975" y="134455"/>
                    <a:pt x="2216655" y="103595"/>
                    <a:pt x="2238375" y="96355"/>
                  </a:cubicBezTo>
                  <a:cubicBezTo>
                    <a:pt x="2288670" y="79590"/>
                    <a:pt x="2258596" y="92399"/>
                    <a:pt x="2324100" y="48730"/>
                  </a:cubicBezTo>
                  <a:cubicBezTo>
                    <a:pt x="2333625" y="42380"/>
                    <a:pt x="2341815" y="33300"/>
                    <a:pt x="2352675" y="29680"/>
                  </a:cubicBezTo>
                  <a:cubicBezTo>
                    <a:pt x="2417001" y="8238"/>
                    <a:pt x="2337820" y="32981"/>
                    <a:pt x="2438400" y="10630"/>
                  </a:cubicBezTo>
                  <a:cubicBezTo>
                    <a:pt x="2448201" y="8452"/>
                    <a:pt x="2456960" y="1820"/>
                    <a:pt x="2466975" y="1105"/>
                  </a:cubicBezTo>
                  <a:cubicBezTo>
                    <a:pt x="2501811" y="-1383"/>
                    <a:pt x="2536825" y="1105"/>
                    <a:pt x="2571750" y="1105"/>
                  </a:cubicBezTo>
                  <a:lnTo>
                    <a:pt x="1238250" y="1105"/>
                  </a:lnTo>
                  <a:lnTo>
                    <a:pt x="0" y="2210905"/>
                  </a:lnTo>
                  <a:lnTo>
                    <a:pt x="533400" y="2229955"/>
                  </a:lnTo>
                  <a:close/>
                </a:path>
              </a:pathLst>
            </a:custGeom>
            <a:solidFill>
              <a:srgbClr val="1DB82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eaLnBrk="1" hangingPunct="1">
                <a:defRPr/>
              </a:pPr>
              <a:endParaRPr lang="en-US">
                <a:latin typeface="Georgia"/>
              </a:endParaRPr>
            </a:p>
          </p:txBody>
        </p:sp>
      </p:grpSp>
      <p:sp>
        <p:nvSpPr>
          <p:cNvPr id="14" name="Text Box 8">
            <a:extLst>
              <a:ext uri="{FF2B5EF4-FFF2-40B4-BE49-F238E27FC236}">
                <a16:creationId xmlns:a16="http://schemas.microsoft.com/office/drawing/2014/main" id="{6035236F-A35C-4079-91BD-6B8885EF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087467"/>
            <a:ext cx="1866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Georgia"/>
                <a:cs typeface="Arial"/>
              </a:rPr>
              <a:t>2 phase region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3A7AF2-82E4-4833-B0FA-9FACFEF7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03638"/>
            <a:ext cx="186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/>
                <a:cs typeface="Arial"/>
              </a:rPr>
              <a:t>Mixture splits into 2 phases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D2B6C4-8A5C-D94A-A6EF-ABD4D597F32B}"/>
              </a:ext>
            </a:extLst>
          </p:cNvPr>
          <p:cNvSpPr/>
          <p:nvPr/>
        </p:nvSpPr>
        <p:spPr>
          <a:xfrm>
            <a:off x="2362200" y="3705225"/>
            <a:ext cx="2219325" cy="2238375"/>
          </a:xfrm>
          <a:custGeom>
            <a:avLst/>
            <a:gdLst>
              <a:gd name="connsiteX0" fmla="*/ 0 w 2219325"/>
              <a:gd name="connsiteY0" fmla="*/ 2238688 h 2238688"/>
              <a:gd name="connsiteX1" fmla="*/ 400050 w 2219325"/>
              <a:gd name="connsiteY1" fmla="*/ 1514788 h 2238688"/>
              <a:gd name="connsiteX2" fmla="*/ 942975 w 2219325"/>
              <a:gd name="connsiteY2" fmla="*/ 743263 h 2238688"/>
              <a:gd name="connsiteX3" fmla="*/ 1457325 w 2219325"/>
              <a:gd name="connsiteY3" fmla="*/ 267013 h 2238688"/>
              <a:gd name="connsiteX4" fmla="*/ 1943100 w 2219325"/>
              <a:gd name="connsiteY4" fmla="*/ 38413 h 2238688"/>
              <a:gd name="connsiteX5" fmla="*/ 2219325 w 2219325"/>
              <a:gd name="connsiteY5" fmla="*/ 313 h 2238688"/>
              <a:gd name="connsiteX6" fmla="*/ 2219325 w 2219325"/>
              <a:gd name="connsiteY6" fmla="*/ 313 h 2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325" h="2238688">
                <a:moveTo>
                  <a:pt x="0" y="2238688"/>
                </a:moveTo>
                <a:cubicBezTo>
                  <a:pt x="121444" y="2001356"/>
                  <a:pt x="242888" y="1764025"/>
                  <a:pt x="400050" y="1514788"/>
                </a:cubicBezTo>
                <a:cubicBezTo>
                  <a:pt x="557213" y="1265550"/>
                  <a:pt x="766763" y="951225"/>
                  <a:pt x="942975" y="743263"/>
                </a:cubicBezTo>
                <a:cubicBezTo>
                  <a:pt x="1119187" y="535301"/>
                  <a:pt x="1290638" y="384488"/>
                  <a:pt x="1457325" y="267013"/>
                </a:cubicBezTo>
                <a:cubicBezTo>
                  <a:pt x="1624012" y="149538"/>
                  <a:pt x="1816100" y="82863"/>
                  <a:pt x="1943100" y="38413"/>
                </a:cubicBezTo>
                <a:cubicBezTo>
                  <a:pt x="2070100" y="-6037"/>
                  <a:pt x="2219325" y="313"/>
                  <a:pt x="2219325" y="313"/>
                </a:cubicBezTo>
                <a:lnTo>
                  <a:pt x="2219325" y="313"/>
                </a:lnTo>
              </a:path>
            </a:pathLst>
          </a:custGeom>
          <a:noFill/>
          <a:ln w="57150">
            <a:solidFill>
              <a:srgbClr val="FFE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38E386-3B66-7D42-97B5-FB83F540551F}"/>
              </a:ext>
            </a:extLst>
          </p:cNvPr>
          <p:cNvSpPr/>
          <p:nvPr/>
        </p:nvSpPr>
        <p:spPr>
          <a:xfrm flipH="1">
            <a:off x="4591050" y="3705225"/>
            <a:ext cx="2219325" cy="2238375"/>
          </a:xfrm>
          <a:custGeom>
            <a:avLst/>
            <a:gdLst>
              <a:gd name="connsiteX0" fmla="*/ 0 w 2219325"/>
              <a:gd name="connsiteY0" fmla="*/ 2238688 h 2238688"/>
              <a:gd name="connsiteX1" fmla="*/ 400050 w 2219325"/>
              <a:gd name="connsiteY1" fmla="*/ 1514788 h 2238688"/>
              <a:gd name="connsiteX2" fmla="*/ 942975 w 2219325"/>
              <a:gd name="connsiteY2" fmla="*/ 743263 h 2238688"/>
              <a:gd name="connsiteX3" fmla="*/ 1457325 w 2219325"/>
              <a:gd name="connsiteY3" fmla="*/ 267013 h 2238688"/>
              <a:gd name="connsiteX4" fmla="*/ 1943100 w 2219325"/>
              <a:gd name="connsiteY4" fmla="*/ 38413 h 2238688"/>
              <a:gd name="connsiteX5" fmla="*/ 2219325 w 2219325"/>
              <a:gd name="connsiteY5" fmla="*/ 313 h 2238688"/>
              <a:gd name="connsiteX6" fmla="*/ 2219325 w 2219325"/>
              <a:gd name="connsiteY6" fmla="*/ 313 h 2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9325" h="2238688">
                <a:moveTo>
                  <a:pt x="0" y="2238688"/>
                </a:moveTo>
                <a:cubicBezTo>
                  <a:pt x="121444" y="2001356"/>
                  <a:pt x="242888" y="1764025"/>
                  <a:pt x="400050" y="1514788"/>
                </a:cubicBezTo>
                <a:cubicBezTo>
                  <a:pt x="557213" y="1265550"/>
                  <a:pt x="766763" y="951225"/>
                  <a:pt x="942975" y="743263"/>
                </a:cubicBezTo>
                <a:cubicBezTo>
                  <a:pt x="1119187" y="535301"/>
                  <a:pt x="1290638" y="384488"/>
                  <a:pt x="1457325" y="267013"/>
                </a:cubicBezTo>
                <a:cubicBezTo>
                  <a:pt x="1624012" y="149538"/>
                  <a:pt x="1816100" y="82863"/>
                  <a:pt x="1943100" y="38413"/>
                </a:cubicBezTo>
                <a:cubicBezTo>
                  <a:pt x="2070100" y="-6037"/>
                  <a:pt x="2219325" y="313"/>
                  <a:pt x="2219325" y="313"/>
                </a:cubicBezTo>
                <a:lnTo>
                  <a:pt x="2219325" y="313"/>
                </a:lnTo>
              </a:path>
            </a:pathLst>
          </a:custGeom>
          <a:noFill/>
          <a:ln w="57150">
            <a:solidFill>
              <a:srgbClr val="B387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171132F-5107-4BC1-8C99-06EB6B6F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" y="5739606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Pure hexane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9C1CD6DC-8AB3-4EEF-A790-3AEF647C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5924550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Pure aniline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485ED994-C369-44A1-9F4C-15A0831D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2" y="5826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Pure </a:t>
            </a:r>
            <a:r>
              <a:rPr lang="en-US" altLang="en-US" sz="1800" b="1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>
              <a:solidFill>
                <a:srgbClr val="00B050"/>
              </a:solidFill>
              <a:latin typeface="Georgia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936991-0281-BB40-9AE5-E38B6D4F9992}"/>
              </a:ext>
            </a:extLst>
          </p:cNvPr>
          <p:cNvCxnSpPr/>
          <p:nvPr/>
        </p:nvCxnSpPr>
        <p:spPr>
          <a:xfrm flipH="1" flipV="1">
            <a:off x="3152775" y="4814888"/>
            <a:ext cx="319088" cy="1574800"/>
          </a:xfrm>
          <a:prstGeom prst="straightConnector1">
            <a:avLst/>
          </a:prstGeom>
          <a:ln w="57150">
            <a:solidFill>
              <a:srgbClr val="FFEF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75CD2-2BBD-EC4E-A3D8-0176BF2CEA94}"/>
              </a:ext>
            </a:extLst>
          </p:cNvPr>
          <p:cNvCxnSpPr/>
          <p:nvPr/>
        </p:nvCxnSpPr>
        <p:spPr>
          <a:xfrm flipV="1">
            <a:off x="5881688" y="4906963"/>
            <a:ext cx="138112" cy="1558925"/>
          </a:xfrm>
          <a:prstGeom prst="straightConnector1">
            <a:avLst/>
          </a:prstGeom>
          <a:ln w="57150">
            <a:solidFill>
              <a:srgbClr val="B387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41694422-690E-4BDB-9839-FCCA54DB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41191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EF42"/>
                </a:solidFill>
                <a:latin typeface="Georgia"/>
                <a:cs typeface="Arial"/>
              </a:rPr>
              <a:t>aniline-poor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F14CD6B1-A9B9-4A1C-94FB-0AB8B79E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427788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3870F"/>
                </a:solidFill>
                <a:latin typeface="Georgia"/>
                <a:cs typeface="Arial"/>
              </a:rPr>
              <a:t>aniline-rich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87BF5A7-FA56-4F80-AB75-2AF6BE84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2" y="2246656"/>
            <a:ext cx="16160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Georgia"/>
                <a:cs typeface="Arial"/>
              </a:rPr>
              <a:t>1 phase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15" grpId="0"/>
      <p:bldP spid="15" grpId="1"/>
      <p:bldP spid="17" grpId="0"/>
      <p:bldP spid="18" grpId="0"/>
      <p:bldP spid="19" grpId="0"/>
      <p:bldP spid="23" grpId="0"/>
      <p:bldP spid="24" grpId="0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EAF8-81D8-08FF-1A86-A82D9AB3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 Evaluations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6DC5677-D408-C1D4-E652-C020D756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" y="1409660"/>
            <a:ext cx="4905375" cy="4724400"/>
          </a:xfrm>
          <a:prstGeom prst="rect">
            <a:avLst/>
          </a:prstGeom>
        </p:spPr>
      </p:pic>
      <p:pic>
        <p:nvPicPr>
          <p:cNvPr id="3" name="Picture 2" descr="Maddie Is On TOP! The FIRST-Ever Pyramid Ranking! (S1 Flashback) | Dance  Moms">
            <a:extLst>
              <a:ext uri="{FF2B5EF4-FFF2-40B4-BE49-F238E27FC236}">
                <a16:creationId xmlns:a16="http://schemas.microsoft.com/office/drawing/2014/main" id="{B37F5270-6D26-5E2B-3A57-ADBF9B2B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379" y="2265316"/>
            <a:ext cx="4149233" cy="23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4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E0D7FA34-4889-4B40-961A-BAA4C00AA28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42" name="Text Box 8">
            <a:extLst>
              <a:ext uri="{FF2B5EF4-FFF2-40B4-BE49-F238E27FC236}">
                <a16:creationId xmlns:a16="http://schemas.microsoft.com/office/drawing/2014/main" id="{1A418BD0-67BF-4B4C-A338-6EA81DB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0" y="741398"/>
            <a:ext cx="9189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>
              <a:solidFill>
                <a:srgbClr val="00B050"/>
              </a:solidFill>
              <a:latin typeface="Georgia"/>
              <a:cs typeface="Arial"/>
            </a:endParaRPr>
          </a:p>
        </p:txBody>
      </p:sp>
      <p:sp>
        <p:nvSpPr>
          <p:cNvPr id="3075" name="Text Box 8">
            <a:extLst>
              <a:ext uri="{FF2B5EF4-FFF2-40B4-BE49-F238E27FC236}">
                <a16:creationId xmlns:a16="http://schemas.microsoft.com/office/drawing/2014/main" id="{5102D3CF-3D18-4A8B-8A4D-453EA210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844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Map </a:t>
            </a:r>
            <a:r>
              <a:rPr lang="en-US" altLang="en-US" sz="2000">
                <a:solidFill>
                  <a:srgbClr val="92D050"/>
                </a:solidFill>
                <a:latin typeface="Georgia"/>
                <a:cs typeface="Arial"/>
              </a:rPr>
              <a:t>stream 1 </a:t>
            </a:r>
            <a:r>
              <a:rPr lang="en-US" altLang="en-US" sz="2000">
                <a:latin typeface="Georgia"/>
                <a:cs typeface="Arial"/>
              </a:rPr>
              <a:t>from the process onto the ternary diagram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4D684EB-84A3-EB47-A071-9BCC63AA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8D0962-BC0C-4103-9550-E536BA976A8D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C67B-4F47-415B-BB20-D25613D5C598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4AB688-FCEE-4CF1-A7CD-7D324DBACDAE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41A2222C-B5AB-46A6-9159-282CB8FC48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C6A22F9-D90B-43DC-804A-0EE7EB8F75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9FFE283-6679-4610-ACB7-9BDFAF7E408F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9E19DB8-1606-47F0-A0EA-B5BC3EC4F3E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BF31E3-4680-48CD-B6DB-8DAA77275104}"/>
                </a:ext>
              </a:extLst>
            </p:cNvPr>
            <p:cNvCxnSpPr>
              <a:stCxn id="4" idx="3"/>
              <a:endCxn id="20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8F0D7-14AE-4023-AC97-72B722CF735A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1DB5EC-C8F1-4BC3-BA34-D34500DBA3F0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021B9C-4A71-4EC6-AEB8-B3E323C508D8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800979-E1CD-4CB7-8687-8237C888BEDE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EB2CD7-FD31-41B6-A804-DBBA3619E09E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689BBF-E92A-425C-89DD-2AF4D769293A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FF91BA-2DAC-4DDC-9A3E-676FAF00D1A3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9FED76-59AD-43F5-9FAA-315BA5DB2239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448F7C-6D75-484B-880B-052C1B74C115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34EBBADC-1558-4258-8831-8EF89AB6162C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868681" y="840548"/>
            <a:ext cx="1522719" cy="4798252"/>
          </a:xfrm>
          <a:prstGeom prst="curved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9B2F826-F322-4021-87A0-ABFDA8A9755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838560A4-A62C-4452-987D-6053F236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15" y="5760904"/>
            <a:ext cx="121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hexane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0E023290-646F-4EAC-950B-9D5E801B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231" y="5905453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aniline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6AAB4E-3A59-4258-91D4-07E014D8D8B5}"/>
              </a:ext>
            </a:extLst>
          </p:cNvPr>
          <p:cNvCxnSpPr/>
          <p:nvPr/>
        </p:nvCxnSpPr>
        <p:spPr>
          <a:xfrm flipH="1">
            <a:off x="6864439" y="623101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1F9936B-9054-F998-1108-2B68E763976A}"/>
              </a:ext>
            </a:extLst>
          </p:cNvPr>
          <p:cNvSpPr/>
          <p:nvPr/>
        </p:nvSpPr>
        <p:spPr>
          <a:xfrm>
            <a:off x="7062216" y="6046185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9CF2B-0723-1720-5269-7C8C50EB0A97}"/>
              </a:ext>
            </a:extLst>
          </p:cNvPr>
          <p:cNvSpPr/>
          <p:nvPr/>
        </p:nvSpPr>
        <p:spPr>
          <a:xfrm>
            <a:off x="7379404" y="5831270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20D970-0992-70ED-2625-D66F5C623BBE}"/>
              </a:ext>
            </a:extLst>
          </p:cNvPr>
          <p:cNvSpPr/>
          <p:nvPr/>
        </p:nvSpPr>
        <p:spPr>
          <a:xfrm>
            <a:off x="4307682" y="839249"/>
            <a:ext cx="304800" cy="2286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267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>
            <a:extLst>
              <a:ext uri="{FF2B5EF4-FFF2-40B4-BE49-F238E27FC236}">
                <a16:creationId xmlns:a16="http://schemas.microsoft.com/office/drawing/2014/main" id="{E0D7FA34-4889-4B40-961A-BAA4C00AA28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3082" name="Line 10">
            <a:extLst>
              <a:ext uri="{FF2B5EF4-FFF2-40B4-BE49-F238E27FC236}">
                <a16:creationId xmlns:a16="http://schemas.microsoft.com/office/drawing/2014/main" id="{E4CE7D36-7600-4DFF-A9CD-60B45F483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2743200" cy="0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96D4593C-3F72-3143-AF5D-8F8CEB8A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B5A2F8-F375-9043-8406-C3BF007A2093}"/>
              </a:ext>
            </a:extLst>
          </p:cNvPr>
          <p:cNvSpPr/>
          <p:nvPr/>
        </p:nvSpPr>
        <p:spPr>
          <a:xfrm>
            <a:off x="2905125" y="3219450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CF8B29-A978-2A4A-B019-92441EEA74BA}"/>
              </a:ext>
            </a:extLst>
          </p:cNvPr>
          <p:cNvSpPr/>
          <p:nvPr/>
        </p:nvSpPr>
        <p:spPr>
          <a:xfrm>
            <a:off x="6067425" y="3381375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4D684EB-84A3-EB47-A071-9BCC63AA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D10FF35-C9D4-42E8-9A7F-98C69CE1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14725"/>
            <a:ext cx="1358457" cy="2390715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8D0962-BC0C-4103-9550-E536BA976A8D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DC67B-4F47-415B-BB20-D25613D5C598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4AB688-FCEE-4CF1-A7CD-7D324DBACDAE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41A2222C-B5AB-46A6-9159-282CB8FC48D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3C6A22F9-D90B-43DC-804A-0EE7EB8F756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9FFE283-6679-4610-ACB7-9BDFAF7E408F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19E19DB8-1606-47F0-A0EA-B5BC3EC4F3EA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BF31E3-4680-48CD-B6DB-8DAA77275104}"/>
                </a:ext>
              </a:extLst>
            </p:cNvPr>
            <p:cNvCxnSpPr>
              <a:stCxn id="4" idx="3"/>
              <a:endCxn id="20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58F0D7-14AE-4023-AC97-72B722CF735A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1DB5EC-C8F1-4BC3-BA34-D34500DBA3F0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021B9C-4A71-4EC6-AEB8-B3E323C508D8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800979-E1CD-4CB7-8687-8237C888BEDE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2EB2CD7-FD31-41B6-A804-DBBA3619E09E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689BBF-E92A-425C-89DD-2AF4D769293A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EFF91BA-2DAC-4DDC-9A3E-676FAF00D1A3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9FED76-59AD-43F5-9FAA-315BA5DB2239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448F7C-6D75-484B-880B-052C1B74C115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9B2F826-F322-4021-87A0-ABFDA8A9755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4948AF7-2A78-4058-999A-83757767D0E9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74F3CA7-7874-4E66-A2EF-63398DD39934}"/>
              </a:ext>
            </a:extLst>
          </p:cNvPr>
          <p:cNvCxnSpPr>
            <a:cxnSpLocks/>
            <a:stCxn id="51" idx="4"/>
          </p:cNvCxnSpPr>
          <p:nvPr/>
        </p:nvCxnSpPr>
        <p:spPr>
          <a:xfrm rot="5400000">
            <a:off x="3897163" y="1443726"/>
            <a:ext cx="1301921" cy="2657765"/>
          </a:xfrm>
          <a:prstGeom prst="curvedConnector2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EBDF67-355F-41D3-B3D1-CF6F5CDD9A0D}"/>
              </a:ext>
            </a:extLst>
          </p:cNvPr>
          <p:cNvCxnSpPr/>
          <p:nvPr/>
        </p:nvCxnSpPr>
        <p:spPr>
          <a:xfrm flipH="1">
            <a:off x="7624763" y="1852167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59A5C6C-86E7-4699-B047-E649242724A2}"/>
              </a:ext>
            </a:extLst>
          </p:cNvPr>
          <p:cNvCxnSpPr/>
          <p:nvPr/>
        </p:nvCxnSpPr>
        <p:spPr>
          <a:xfrm flipH="1">
            <a:off x="7620000" y="2057400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EDDC4CA-42F5-75B8-5CDD-E8C28BAE219C}"/>
              </a:ext>
            </a:extLst>
          </p:cNvPr>
          <p:cNvSpPr/>
          <p:nvPr/>
        </p:nvSpPr>
        <p:spPr>
          <a:xfrm>
            <a:off x="1597025" y="5995894"/>
            <a:ext cx="304800" cy="228600"/>
          </a:xfrm>
          <a:prstGeom prst="ellipse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657D3418-B6CD-1191-0C38-A79FBC4630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0945" y="1143000"/>
            <a:ext cx="2727227" cy="4802595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t"/>
          <a:lstStyle/>
          <a:p>
            <a:endParaRPr lang="en-US">
              <a:latin typeface="Georgia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C629D4A-30E3-B37E-8E27-8696F210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231" y="5905453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aniline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B92C0BC-C71E-1EA3-9616-4EBF6FDE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969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Map 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stream 2 </a:t>
            </a:r>
            <a:r>
              <a:rPr lang="en-US" altLang="en-US" sz="2000">
                <a:latin typeface="Georgia"/>
                <a:cs typeface="Arial"/>
              </a:rPr>
              <a:t>from the process onto the ternary diagram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710206D-D67B-1FC2-17AE-0A4B1CE7D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0" y="741398"/>
            <a:ext cx="9189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err="1">
                <a:solidFill>
                  <a:srgbClr val="00B050"/>
                </a:solidFill>
                <a:latin typeface="Georgia"/>
                <a:cs typeface="Arial"/>
              </a:rPr>
              <a:t>mcp</a:t>
            </a:r>
            <a:endParaRPr lang="en-US" altLang="en-US" sz="1800" b="1">
              <a:solidFill>
                <a:srgbClr val="00B050"/>
              </a:solidFill>
              <a:latin typeface="Georgia"/>
              <a:cs typeface="Arial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891C49A-BF19-CC71-0166-475F3949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15" y="5760904"/>
            <a:ext cx="121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  <a:latin typeface="Georgia"/>
                <a:cs typeface="Arial"/>
              </a:rPr>
              <a:t>hexane</a:t>
            </a:r>
          </a:p>
        </p:txBody>
      </p:sp>
    </p:spTree>
    <p:extLst>
      <p:ext uri="{BB962C8B-B14F-4D97-AF65-F5344CB8AC3E}">
        <p14:creationId xmlns:p14="http://schemas.microsoft.com/office/powerpoint/2010/main" val="4533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3084" grpId="0" animBg="1"/>
      <p:bldP spid="2" grpId="0" animBg="1"/>
      <p:bldP spid="9" grpId="0" animBg="1"/>
      <p:bldP spid="16" grpId="0" animBg="1"/>
      <p:bldP spid="16" grpId="1" animBg="1"/>
      <p:bldP spid="51" grpId="0" animBg="1"/>
      <p:bldP spid="3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14791B21-4FBB-4351-B2CB-65CDC86D9B3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6A73DA3-C87F-448C-88C0-334915A458CF}"/>
              </a:ext>
            </a:extLst>
          </p:cNvPr>
          <p:cNvSpPr/>
          <p:nvPr/>
        </p:nvSpPr>
        <p:spPr>
          <a:xfrm rot="1795795">
            <a:off x="5401308" y="4897227"/>
            <a:ext cx="381000" cy="328448"/>
          </a:xfrm>
          <a:prstGeom prst="triangle">
            <a:avLst/>
          </a:prstGeom>
          <a:solidFill>
            <a:schemeClr val="accent1">
              <a:alpha val="75000"/>
            </a:schemeClr>
          </a:solidFill>
          <a:ln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1775B92-AB0A-4DFF-9CDD-D9279846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8" y="1002198"/>
            <a:ext cx="4205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Stream 3 must be on the mixing line… 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EB381689-BADD-4C11-8DAA-2CAF28D1D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4114800" cy="2438400"/>
          </a:xfrm>
          <a:prstGeom prst="line">
            <a:avLst/>
          </a:prstGeom>
          <a:noFill/>
          <a:ln w="57150">
            <a:solidFill>
              <a:srgbClr val="A284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17D49491-273D-4CA0-B50C-C3713BE5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180" y="3048327"/>
            <a:ext cx="1189038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7030A0"/>
                </a:solidFill>
                <a:latin typeface="Georgia" panose="02040502050405020303" pitchFamily="18" charset="0"/>
              </a:rPr>
              <a:t>2 mol/min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FCEDC5A1-2E5D-4964-B0B9-CF2E6940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36" y="5768782"/>
            <a:ext cx="1182252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92D050"/>
                </a:solidFill>
                <a:latin typeface="Georgia" panose="02040502050405020303" pitchFamily="18" charset="0"/>
              </a:rPr>
              <a:t>3 mol/min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F0D707-E04A-4BCE-BE95-864E8C56886B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B759F6-8E47-4E91-AA58-DCF2FBB234FB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mixer</a:t>
              </a:r>
              <a:endParaRPr lang="en-US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279CD1-25F1-4BE3-AF9C-D9B11D1447AD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liquid-liquid separator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928AEC01-5D63-4C39-B77A-2BA778BA5D7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8C38B905-7B64-4BD4-8395-3940E903C53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61CFE6C7-1DF7-4943-9B69-5AA898ABDE02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CBAA6F7D-4C87-4684-8F8E-20A04784AB9F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D08EBD-283A-4105-9261-859BB00E5DAC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B95507-89AC-4209-8318-5490D93EEF13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aniline</a:t>
              </a:r>
            </a:p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3 mol/min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6CA013-F353-4BC3-A6CB-DDFAEEC56E31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50 mol% hexane</a:t>
              </a:r>
            </a:p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50 mol% </a:t>
              </a:r>
              <a:r>
                <a:rPr lang="en-US" sz="1400" err="1">
                  <a:latin typeface="Georgia" panose="02040502050405020303" pitchFamily="18" charset="0"/>
                  <a:cs typeface="Times New Roman" panose="02020603050405020304" pitchFamily="18" charset="0"/>
                </a:rPr>
                <a:t>mcp</a:t>
              </a:r>
              <a:endParaRPr lang="en-US" sz="1400"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2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1E272F-5CE2-47BC-8262-BD1864745956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aniline-rich stream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8AB07E-CCB3-46EE-B88A-DE23594F54E2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Georgia" panose="02040502050405020303" pitchFamily="18" charset="0"/>
                  <a:cs typeface="Times New Roman" panose="02020603050405020304" pitchFamily="18" charset="0"/>
                </a:rPr>
                <a:t>aniline-poor stream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3032BB-7988-44AA-AC93-1D22451EF669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11FFCA-7142-4BFC-B1CE-F1D91E20E7D9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0B88C2B-ABC1-47D5-9A72-D512B555FF14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5CC0D06-F711-456C-9B0E-C7BD838E63E5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94D250-CDB4-46B0-B012-D0C97D27887B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Georgia" panose="02040502050405020303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48" name="Text Box 8">
            <a:extLst>
              <a:ext uri="{FF2B5EF4-FFF2-40B4-BE49-F238E27FC236}">
                <a16:creationId xmlns:a16="http://schemas.microsoft.com/office/drawing/2014/main" id="{AD2A0044-8FB7-49F9-BD7D-E0D5F2C4C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" y="647056"/>
            <a:ext cx="3784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mixer by a mixing line!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B4EDD5-50DC-47C5-B3CF-49B8A04BBD46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F97ACD-3481-4C14-903A-FA82D8885E9E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822505-ECF7-4871-9D91-60DB32F2AF7F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6" name="AutoShape 12">
            <a:extLst>
              <a:ext uri="{FF2B5EF4-FFF2-40B4-BE49-F238E27FC236}">
                <a16:creationId xmlns:a16="http://schemas.microsoft.com/office/drawing/2014/main" id="{8E71F262-3456-40EF-9C9B-999BB630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947AD4B7-91D7-4C5F-9452-AE66A785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45CB7E89-82B0-4787-B97C-24EEE2D9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Georgia" panose="02040502050405020303" pitchFamily="18" charset="0"/>
              <a:cs typeface="Arial" charset="0"/>
            </a:endParaRP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01612420-E321-43E2-B593-5767FE3F311A}"/>
              </a:ext>
            </a:extLst>
          </p:cNvPr>
          <p:cNvCxnSpPr>
            <a:cxnSpLocks/>
            <a:stCxn id="50" idx="4"/>
            <a:endCxn id="53" idx="4"/>
          </p:cNvCxnSpPr>
          <p:nvPr/>
        </p:nvCxnSpPr>
        <p:spPr>
          <a:xfrm rot="5400000">
            <a:off x="4677725" y="2756918"/>
            <a:ext cx="3275155" cy="983701"/>
          </a:xfrm>
          <a:prstGeom prst="curvedConnector2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2C60C8-734E-BD90-38A5-CF0C521E6CED}"/>
              </a:ext>
            </a:extLst>
          </p:cNvPr>
          <p:cNvSpPr/>
          <p:nvPr/>
        </p:nvSpPr>
        <p:spPr>
          <a:xfrm>
            <a:off x="5786437" y="1154234"/>
            <a:ext cx="762000" cy="467398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334D1E-4A0A-B62B-B972-C378E6B9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" y="1330279"/>
            <a:ext cx="3900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latin typeface="Georgia" panose="02040502050405020303" pitchFamily="18" charset="0"/>
              </a:rPr>
              <a:t>… We can use the lever rule to find exactly where Stream 3 lies! </a:t>
            </a:r>
          </a:p>
        </p:txBody>
      </p:sp>
      <p:pic>
        <p:nvPicPr>
          <p:cNvPr id="7" name="Picture 6" descr="A black symbol with a white background&#10;&#10;AI-generated content may be incorrect.">
            <a:extLst>
              <a:ext uri="{FF2B5EF4-FFF2-40B4-BE49-F238E27FC236}">
                <a16:creationId xmlns:a16="http://schemas.microsoft.com/office/drawing/2014/main" id="{63B91799-95FB-2F3E-717E-EA5793455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6" y="2057150"/>
            <a:ext cx="3051008" cy="445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69FA5-7E94-16EE-C9DB-5141CE7C4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84" y="2694322"/>
            <a:ext cx="832184" cy="2421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BC6186-390E-16C9-F0E5-48F42B343129}"/>
              </a:ext>
            </a:extLst>
          </p:cNvPr>
          <p:cNvSpPr/>
          <p:nvPr/>
        </p:nvSpPr>
        <p:spPr>
          <a:xfrm>
            <a:off x="87229" y="2058903"/>
            <a:ext cx="771525" cy="440656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2E6BD-1623-0927-4570-0EB4714B3616}"/>
              </a:ext>
            </a:extLst>
          </p:cNvPr>
          <p:cNvSpPr/>
          <p:nvPr/>
        </p:nvSpPr>
        <p:spPr>
          <a:xfrm>
            <a:off x="1837823" y="2058902"/>
            <a:ext cx="675273" cy="446671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E1E31-D122-DC8D-93A7-E2E381D186DB}"/>
              </a:ext>
            </a:extLst>
          </p:cNvPr>
          <p:cNvSpPr/>
          <p:nvPr/>
        </p:nvSpPr>
        <p:spPr>
          <a:xfrm>
            <a:off x="110539" y="2592054"/>
            <a:ext cx="903873" cy="446671"/>
          </a:xfrm>
          <a:prstGeom prst="rect">
            <a:avLst/>
          </a:prstGeom>
          <a:solidFill>
            <a:srgbClr val="8AC6CD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486 L -0.15261 -0.11783 L 0.10365 0.07916 L 0.01928 0.0155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31" grpId="0" animBg="1"/>
      <p:bldP spid="32" grpId="0" animBg="1"/>
      <p:bldP spid="48" grpId="0"/>
      <p:bldP spid="50" grpId="0" animBg="1"/>
      <p:bldP spid="53" grpId="0" animBg="1"/>
      <p:bldP spid="5" grpId="0" animBg="1"/>
      <p:bldP spid="6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61C9D5B-5D17-8D2C-9C92-5E0DDAA5CDE0}"/>
              </a:ext>
            </a:extLst>
          </p:cNvPr>
          <p:cNvSpPr/>
          <p:nvPr/>
        </p:nvSpPr>
        <p:spPr>
          <a:xfrm>
            <a:off x="2390775" y="3705225"/>
            <a:ext cx="4381500" cy="2219325"/>
          </a:xfrm>
          <a:custGeom>
            <a:avLst/>
            <a:gdLst>
              <a:gd name="connsiteX0" fmla="*/ 0 w 4381500"/>
              <a:gd name="connsiteY0" fmla="*/ 2219325 h 2219325"/>
              <a:gd name="connsiteX1" fmla="*/ 0 w 4381500"/>
              <a:gd name="connsiteY1" fmla="*/ 2219325 h 2219325"/>
              <a:gd name="connsiteX2" fmla="*/ 38100 w 4381500"/>
              <a:gd name="connsiteY2" fmla="*/ 2143125 h 2219325"/>
              <a:gd name="connsiteX3" fmla="*/ 47625 w 4381500"/>
              <a:gd name="connsiteY3" fmla="*/ 2114550 h 2219325"/>
              <a:gd name="connsiteX4" fmla="*/ 76200 w 4381500"/>
              <a:gd name="connsiteY4" fmla="*/ 2085975 h 2219325"/>
              <a:gd name="connsiteX5" fmla="*/ 104775 w 4381500"/>
              <a:gd name="connsiteY5" fmla="*/ 2028825 h 2219325"/>
              <a:gd name="connsiteX6" fmla="*/ 123825 w 4381500"/>
              <a:gd name="connsiteY6" fmla="*/ 1971675 h 2219325"/>
              <a:gd name="connsiteX7" fmla="*/ 161925 w 4381500"/>
              <a:gd name="connsiteY7" fmla="*/ 1914525 h 2219325"/>
              <a:gd name="connsiteX8" fmla="*/ 171450 w 4381500"/>
              <a:gd name="connsiteY8" fmla="*/ 1885950 h 2219325"/>
              <a:gd name="connsiteX9" fmla="*/ 190500 w 4381500"/>
              <a:gd name="connsiteY9" fmla="*/ 1857375 h 2219325"/>
              <a:gd name="connsiteX10" fmla="*/ 200025 w 4381500"/>
              <a:gd name="connsiteY10" fmla="*/ 1828800 h 2219325"/>
              <a:gd name="connsiteX11" fmla="*/ 219075 w 4381500"/>
              <a:gd name="connsiteY11" fmla="*/ 1800225 h 2219325"/>
              <a:gd name="connsiteX12" fmla="*/ 238125 w 4381500"/>
              <a:gd name="connsiteY12" fmla="*/ 1743075 h 2219325"/>
              <a:gd name="connsiteX13" fmla="*/ 247650 w 4381500"/>
              <a:gd name="connsiteY13" fmla="*/ 1714500 h 2219325"/>
              <a:gd name="connsiteX14" fmla="*/ 285750 w 4381500"/>
              <a:gd name="connsiteY14" fmla="*/ 1657350 h 2219325"/>
              <a:gd name="connsiteX15" fmla="*/ 304800 w 4381500"/>
              <a:gd name="connsiteY15" fmla="*/ 1628775 h 2219325"/>
              <a:gd name="connsiteX16" fmla="*/ 352425 w 4381500"/>
              <a:gd name="connsiteY16" fmla="*/ 1571625 h 2219325"/>
              <a:gd name="connsiteX17" fmla="*/ 361950 w 4381500"/>
              <a:gd name="connsiteY17" fmla="*/ 1543050 h 2219325"/>
              <a:gd name="connsiteX18" fmla="*/ 381000 w 4381500"/>
              <a:gd name="connsiteY18" fmla="*/ 1514475 h 2219325"/>
              <a:gd name="connsiteX19" fmla="*/ 400050 w 4381500"/>
              <a:gd name="connsiteY19" fmla="*/ 1457325 h 2219325"/>
              <a:gd name="connsiteX20" fmla="*/ 409575 w 4381500"/>
              <a:gd name="connsiteY20" fmla="*/ 1428750 h 2219325"/>
              <a:gd name="connsiteX21" fmla="*/ 438150 w 4381500"/>
              <a:gd name="connsiteY21" fmla="*/ 1409700 h 2219325"/>
              <a:gd name="connsiteX22" fmla="*/ 447675 w 4381500"/>
              <a:gd name="connsiteY22" fmla="*/ 1371600 h 2219325"/>
              <a:gd name="connsiteX23" fmla="*/ 495300 w 4381500"/>
              <a:gd name="connsiteY23" fmla="*/ 1314450 h 2219325"/>
              <a:gd name="connsiteX24" fmla="*/ 552450 w 4381500"/>
              <a:gd name="connsiteY24" fmla="*/ 1228725 h 2219325"/>
              <a:gd name="connsiteX25" fmla="*/ 571500 w 4381500"/>
              <a:gd name="connsiteY25" fmla="*/ 1200150 h 2219325"/>
              <a:gd name="connsiteX26" fmla="*/ 581025 w 4381500"/>
              <a:gd name="connsiteY26" fmla="*/ 1171575 h 2219325"/>
              <a:gd name="connsiteX27" fmla="*/ 628650 w 4381500"/>
              <a:gd name="connsiteY27" fmla="*/ 1114425 h 2219325"/>
              <a:gd name="connsiteX28" fmla="*/ 666750 w 4381500"/>
              <a:gd name="connsiteY28" fmla="*/ 1057275 h 2219325"/>
              <a:gd name="connsiteX29" fmla="*/ 685800 w 4381500"/>
              <a:gd name="connsiteY29" fmla="*/ 1028700 h 2219325"/>
              <a:gd name="connsiteX30" fmla="*/ 714375 w 4381500"/>
              <a:gd name="connsiteY30" fmla="*/ 1009650 h 2219325"/>
              <a:gd name="connsiteX31" fmla="*/ 752475 w 4381500"/>
              <a:gd name="connsiteY31" fmla="*/ 952500 h 2219325"/>
              <a:gd name="connsiteX32" fmla="*/ 800100 w 4381500"/>
              <a:gd name="connsiteY32" fmla="*/ 904875 h 2219325"/>
              <a:gd name="connsiteX33" fmla="*/ 847725 w 4381500"/>
              <a:gd name="connsiteY33" fmla="*/ 819150 h 2219325"/>
              <a:gd name="connsiteX34" fmla="*/ 876300 w 4381500"/>
              <a:gd name="connsiteY34" fmla="*/ 800100 h 2219325"/>
              <a:gd name="connsiteX35" fmla="*/ 952500 w 4381500"/>
              <a:gd name="connsiteY35" fmla="*/ 714375 h 2219325"/>
              <a:gd name="connsiteX36" fmla="*/ 981075 w 4381500"/>
              <a:gd name="connsiteY36" fmla="*/ 685800 h 2219325"/>
              <a:gd name="connsiteX37" fmla="*/ 1047750 w 4381500"/>
              <a:gd name="connsiteY37" fmla="*/ 609600 h 2219325"/>
              <a:gd name="connsiteX38" fmla="*/ 1095375 w 4381500"/>
              <a:gd name="connsiteY38" fmla="*/ 561975 h 2219325"/>
              <a:gd name="connsiteX39" fmla="*/ 1143000 w 4381500"/>
              <a:gd name="connsiteY39" fmla="*/ 514350 h 2219325"/>
              <a:gd name="connsiteX40" fmla="*/ 1152525 w 4381500"/>
              <a:gd name="connsiteY40" fmla="*/ 476250 h 2219325"/>
              <a:gd name="connsiteX41" fmla="*/ 1209675 w 4381500"/>
              <a:gd name="connsiteY41" fmla="*/ 438150 h 2219325"/>
              <a:gd name="connsiteX42" fmla="*/ 1257300 w 4381500"/>
              <a:gd name="connsiteY42" fmla="*/ 400050 h 2219325"/>
              <a:gd name="connsiteX43" fmla="*/ 1285875 w 4381500"/>
              <a:gd name="connsiteY43" fmla="*/ 371475 h 2219325"/>
              <a:gd name="connsiteX44" fmla="*/ 1343025 w 4381500"/>
              <a:gd name="connsiteY44" fmla="*/ 333375 h 2219325"/>
              <a:gd name="connsiteX45" fmla="*/ 1352550 w 4381500"/>
              <a:gd name="connsiteY45" fmla="*/ 304800 h 2219325"/>
              <a:gd name="connsiteX46" fmla="*/ 1381125 w 4381500"/>
              <a:gd name="connsiteY46" fmla="*/ 295275 h 2219325"/>
              <a:gd name="connsiteX47" fmla="*/ 1438275 w 4381500"/>
              <a:gd name="connsiteY47" fmla="*/ 266700 h 2219325"/>
              <a:gd name="connsiteX48" fmla="*/ 1466850 w 4381500"/>
              <a:gd name="connsiteY48" fmla="*/ 238125 h 2219325"/>
              <a:gd name="connsiteX49" fmla="*/ 1485900 w 4381500"/>
              <a:gd name="connsiteY49" fmla="*/ 209550 h 2219325"/>
              <a:gd name="connsiteX50" fmla="*/ 1543050 w 4381500"/>
              <a:gd name="connsiteY50" fmla="*/ 180975 h 2219325"/>
              <a:gd name="connsiteX51" fmla="*/ 1571625 w 4381500"/>
              <a:gd name="connsiteY51" fmla="*/ 161925 h 2219325"/>
              <a:gd name="connsiteX52" fmla="*/ 1600200 w 4381500"/>
              <a:gd name="connsiteY52" fmla="*/ 152400 h 2219325"/>
              <a:gd name="connsiteX53" fmla="*/ 1628775 w 4381500"/>
              <a:gd name="connsiteY53" fmla="*/ 133350 h 2219325"/>
              <a:gd name="connsiteX54" fmla="*/ 1685925 w 4381500"/>
              <a:gd name="connsiteY54" fmla="*/ 114300 h 2219325"/>
              <a:gd name="connsiteX55" fmla="*/ 1714500 w 4381500"/>
              <a:gd name="connsiteY55" fmla="*/ 104775 h 2219325"/>
              <a:gd name="connsiteX56" fmla="*/ 1743075 w 4381500"/>
              <a:gd name="connsiteY56" fmla="*/ 85725 h 2219325"/>
              <a:gd name="connsiteX57" fmla="*/ 1828800 w 4381500"/>
              <a:gd name="connsiteY57" fmla="*/ 57150 h 2219325"/>
              <a:gd name="connsiteX58" fmla="*/ 1885950 w 4381500"/>
              <a:gd name="connsiteY58" fmla="*/ 38100 h 2219325"/>
              <a:gd name="connsiteX59" fmla="*/ 1914525 w 4381500"/>
              <a:gd name="connsiteY59" fmla="*/ 28575 h 2219325"/>
              <a:gd name="connsiteX60" fmla="*/ 1990725 w 4381500"/>
              <a:gd name="connsiteY60" fmla="*/ 9525 h 2219325"/>
              <a:gd name="connsiteX61" fmla="*/ 2085975 w 4381500"/>
              <a:gd name="connsiteY61" fmla="*/ 0 h 2219325"/>
              <a:gd name="connsiteX62" fmla="*/ 2447925 w 4381500"/>
              <a:gd name="connsiteY62" fmla="*/ 9525 h 2219325"/>
              <a:gd name="connsiteX63" fmla="*/ 2505075 w 4381500"/>
              <a:gd name="connsiteY63" fmla="*/ 28575 h 2219325"/>
              <a:gd name="connsiteX64" fmla="*/ 2533650 w 4381500"/>
              <a:gd name="connsiteY64" fmla="*/ 47625 h 2219325"/>
              <a:gd name="connsiteX65" fmla="*/ 2590800 w 4381500"/>
              <a:gd name="connsiteY65" fmla="*/ 66675 h 2219325"/>
              <a:gd name="connsiteX66" fmla="*/ 2705100 w 4381500"/>
              <a:gd name="connsiteY66" fmla="*/ 104775 h 2219325"/>
              <a:gd name="connsiteX67" fmla="*/ 2733675 w 4381500"/>
              <a:gd name="connsiteY67" fmla="*/ 114300 h 2219325"/>
              <a:gd name="connsiteX68" fmla="*/ 2790825 w 4381500"/>
              <a:gd name="connsiteY68" fmla="*/ 152400 h 2219325"/>
              <a:gd name="connsiteX69" fmla="*/ 2838450 w 4381500"/>
              <a:gd name="connsiteY69" fmla="*/ 190500 h 2219325"/>
              <a:gd name="connsiteX70" fmla="*/ 2867025 w 4381500"/>
              <a:gd name="connsiteY70" fmla="*/ 209550 h 2219325"/>
              <a:gd name="connsiteX71" fmla="*/ 2924175 w 4381500"/>
              <a:gd name="connsiteY71" fmla="*/ 228600 h 2219325"/>
              <a:gd name="connsiteX72" fmla="*/ 2981325 w 4381500"/>
              <a:gd name="connsiteY72" fmla="*/ 266700 h 2219325"/>
              <a:gd name="connsiteX73" fmla="*/ 3038475 w 4381500"/>
              <a:gd name="connsiteY73" fmla="*/ 314325 h 2219325"/>
              <a:gd name="connsiteX74" fmla="*/ 3057525 w 4381500"/>
              <a:gd name="connsiteY74" fmla="*/ 342900 h 2219325"/>
              <a:gd name="connsiteX75" fmla="*/ 3114675 w 4381500"/>
              <a:gd name="connsiteY75" fmla="*/ 381000 h 2219325"/>
              <a:gd name="connsiteX76" fmla="*/ 3133725 w 4381500"/>
              <a:gd name="connsiteY76" fmla="*/ 409575 h 2219325"/>
              <a:gd name="connsiteX77" fmla="*/ 3162300 w 4381500"/>
              <a:gd name="connsiteY77" fmla="*/ 428625 h 2219325"/>
              <a:gd name="connsiteX78" fmla="*/ 3200400 w 4381500"/>
              <a:gd name="connsiteY78" fmla="*/ 485775 h 2219325"/>
              <a:gd name="connsiteX79" fmla="*/ 3228975 w 4381500"/>
              <a:gd name="connsiteY79" fmla="*/ 514350 h 2219325"/>
              <a:gd name="connsiteX80" fmla="*/ 3248025 w 4381500"/>
              <a:gd name="connsiteY80" fmla="*/ 542925 h 2219325"/>
              <a:gd name="connsiteX81" fmla="*/ 3276600 w 4381500"/>
              <a:gd name="connsiteY81" fmla="*/ 552450 h 2219325"/>
              <a:gd name="connsiteX82" fmla="*/ 3295650 w 4381500"/>
              <a:gd name="connsiteY82" fmla="*/ 581025 h 2219325"/>
              <a:gd name="connsiteX83" fmla="*/ 3352800 w 4381500"/>
              <a:gd name="connsiteY83" fmla="*/ 609600 h 2219325"/>
              <a:gd name="connsiteX84" fmla="*/ 3381375 w 4381500"/>
              <a:gd name="connsiteY84" fmla="*/ 628650 h 2219325"/>
              <a:gd name="connsiteX85" fmla="*/ 3400425 w 4381500"/>
              <a:gd name="connsiteY85" fmla="*/ 657225 h 2219325"/>
              <a:gd name="connsiteX86" fmla="*/ 3429000 w 4381500"/>
              <a:gd name="connsiteY86" fmla="*/ 685800 h 2219325"/>
              <a:gd name="connsiteX87" fmla="*/ 3467100 w 4381500"/>
              <a:gd name="connsiteY87" fmla="*/ 733425 h 2219325"/>
              <a:gd name="connsiteX88" fmla="*/ 3505200 w 4381500"/>
              <a:gd name="connsiteY88" fmla="*/ 790575 h 2219325"/>
              <a:gd name="connsiteX89" fmla="*/ 3543300 w 4381500"/>
              <a:gd name="connsiteY89" fmla="*/ 847725 h 2219325"/>
              <a:gd name="connsiteX90" fmla="*/ 3581400 w 4381500"/>
              <a:gd name="connsiteY90" fmla="*/ 895350 h 2219325"/>
              <a:gd name="connsiteX91" fmla="*/ 3619500 w 4381500"/>
              <a:gd name="connsiteY91" fmla="*/ 952500 h 2219325"/>
              <a:gd name="connsiteX92" fmla="*/ 3638550 w 4381500"/>
              <a:gd name="connsiteY92" fmla="*/ 981075 h 2219325"/>
              <a:gd name="connsiteX93" fmla="*/ 3686175 w 4381500"/>
              <a:gd name="connsiteY93" fmla="*/ 1038225 h 2219325"/>
              <a:gd name="connsiteX94" fmla="*/ 3714750 w 4381500"/>
              <a:gd name="connsiteY94" fmla="*/ 1066800 h 2219325"/>
              <a:gd name="connsiteX95" fmla="*/ 3771900 w 4381500"/>
              <a:gd name="connsiteY95" fmla="*/ 1152525 h 2219325"/>
              <a:gd name="connsiteX96" fmla="*/ 3790950 w 4381500"/>
              <a:gd name="connsiteY96" fmla="*/ 1181100 h 2219325"/>
              <a:gd name="connsiteX97" fmla="*/ 3819525 w 4381500"/>
              <a:gd name="connsiteY97" fmla="*/ 1238250 h 2219325"/>
              <a:gd name="connsiteX98" fmla="*/ 3829050 w 4381500"/>
              <a:gd name="connsiteY98" fmla="*/ 1266825 h 2219325"/>
              <a:gd name="connsiteX99" fmla="*/ 3857625 w 4381500"/>
              <a:gd name="connsiteY99" fmla="*/ 1295400 h 2219325"/>
              <a:gd name="connsiteX100" fmla="*/ 3905250 w 4381500"/>
              <a:gd name="connsiteY100" fmla="*/ 1352550 h 2219325"/>
              <a:gd name="connsiteX101" fmla="*/ 3924300 w 4381500"/>
              <a:gd name="connsiteY101" fmla="*/ 1409700 h 2219325"/>
              <a:gd name="connsiteX102" fmla="*/ 3933825 w 4381500"/>
              <a:gd name="connsiteY102" fmla="*/ 1438275 h 2219325"/>
              <a:gd name="connsiteX103" fmla="*/ 3952875 w 4381500"/>
              <a:gd name="connsiteY103" fmla="*/ 1466850 h 2219325"/>
              <a:gd name="connsiteX104" fmla="*/ 3962400 w 4381500"/>
              <a:gd name="connsiteY104" fmla="*/ 1495425 h 2219325"/>
              <a:gd name="connsiteX105" fmla="*/ 3990975 w 4381500"/>
              <a:gd name="connsiteY105" fmla="*/ 1514475 h 2219325"/>
              <a:gd name="connsiteX106" fmla="*/ 4029075 w 4381500"/>
              <a:gd name="connsiteY106" fmla="*/ 1571625 h 2219325"/>
              <a:gd name="connsiteX107" fmla="*/ 4048125 w 4381500"/>
              <a:gd name="connsiteY107" fmla="*/ 1600200 h 2219325"/>
              <a:gd name="connsiteX108" fmla="*/ 4076700 w 4381500"/>
              <a:gd name="connsiteY108" fmla="*/ 1666875 h 2219325"/>
              <a:gd name="connsiteX109" fmla="*/ 4086225 w 4381500"/>
              <a:gd name="connsiteY109" fmla="*/ 1695450 h 2219325"/>
              <a:gd name="connsiteX110" fmla="*/ 4105275 w 4381500"/>
              <a:gd name="connsiteY110" fmla="*/ 1724025 h 2219325"/>
              <a:gd name="connsiteX111" fmla="*/ 4114800 w 4381500"/>
              <a:gd name="connsiteY111" fmla="*/ 1752600 h 2219325"/>
              <a:gd name="connsiteX112" fmla="*/ 4181475 w 4381500"/>
              <a:gd name="connsiteY112" fmla="*/ 1838325 h 2219325"/>
              <a:gd name="connsiteX113" fmla="*/ 4219575 w 4381500"/>
              <a:gd name="connsiteY113" fmla="*/ 1905000 h 2219325"/>
              <a:gd name="connsiteX114" fmla="*/ 4257675 w 4381500"/>
              <a:gd name="connsiteY114" fmla="*/ 1962150 h 2219325"/>
              <a:gd name="connsiteX115" fmla="*/ 4295775 w 4381500"/>
              <a:gd name="connsiteY115" fmla="*/ 2019300 h 2219325"/>
              <a:gd name="connsiteX116" fmla="*/ 4314825 w 4381500"/>
              <a:gd name="connsiteY116" fmla="*/ 2047875 h 2219325"/>
              <a:gd name="connsiteX117" fmla="*/ 4343400 w 4381500"/>
              <a:gd name="connsiteY117" fmla="*/ 2114550 h 2219325"/>
              <a:gd name="connsiteX118" fmla="*/ 4371975 w 4381500"/>
              <a:gd name="connsiteY118" fmla="*/ 2171700 h 2219325"/>
              <a:gd name="connsiteX119" fmla="*/ 4381500 w 4381500"/>
              <a:gd name="connsiteY119" fmla="*/ 2209800 h 2219325"/>
              <a:gd name="connsiteX120" fmla="*/ 0 w 4381500"/>
              <a:gd name="connsiteY120" fmla="*/ 221932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381500" h="2219325">
                <a:moveTo>
                  <a:pt x="0" y="2219325"/>
                </a:moveTo>
                <a:lnTo>
                  <a:pt x="0" y="2219325"/>
                </a:lnTo>
                <a:cubicBezTo>
                  <a:pt x="12700" y="2193925"/>
                  <a:pt x="26349" y="2168978"/>
                  <a:pt x="38100" y="2143125"/>
                </a:cubicBezTo>
                <a:cubicBezTo>
                  <a:pt x="42255" y="2133985"/>
                  <a:pt x="42056" y="2122904"/>
                  <a:pt x="47625" y="2114550"/>
                </a:cubicBezTo>
                <a:cubicBezTo>
                  <a:pt x="55097" y="2103342"/>
                  <a:pt x="66675" y="2095500"/>
                  <a:pt x="76200" y="2085975"/>
                </a:cubicBezTo>
                <a:cubicBezTo>
                  <a:pt x="110938" y="1981762"/>
                  <a:pt x="55536" y="2139612"/>
                  <a:pt x="104775" y="2028825"/>
                </a:cubicBezTo>
                <a:cubicBezTo>
                  <a:pt x="112930" y="2010475"/>
                  <a:pt x="112686" y="1988383"/>
                  <a:pt x="123825" y="1971675"/>
                </a:cubicBezTo>
                <a:cubicBezTo>
                  <a:pt x="136525" y="1952625"/>
                  <a:pt x="154685" y="1936245"/>
                  <a:pt x="161925" y="1914525"/>
                </a:cubicBezTo>
                <a:cubicBezTo>
                  <a:pt x="165100" y="1905000"/>
                  <a:pt x="166960" y="1894930"/>
                  <a:pt x="171450" y="1885950"/>
                </a:cubicBezTo>
                <a:cubicBezTo>
                  <a:pt x="176570" y="1875711"/>
                  <a:pt x="185380" y="1867614"/>
                  <a:pt x="190500" y="1857375"/>
                </a:cubicBezTo>
                <a:cubicBezTo>
                  <a:pt x="194990" y="1848395"/>
                  <a:pt x="195535" y="1837780"/>
                  <a:pt x="200025" y="1828800"/>
                </a:cubicBezTo>
                <a:cubicBezTo>
                  <a:pt x="205145" y="1818561"/>
                  <a:pt x="214426" y="1810686"/>
                  <a:pt x="219075" y="1800225"/>
                </a:cubicBezTo>
                <a:cubicBezTo>
                  <a:pt x="227230" y="1781875"/>
                  <a:pt x="231775" y="1762125"/>
                  <a:pt x="238125" y="1743075"/>
                </a:cubicBezTo>
                <a:cubicBezTo>
                  <a:pt x="241300" y="1733550"/>
                  <a:pt x="242081" y="1722854"/>
                  <a:pt x="247650" y="1714500"/>
                </a:cubicBezTo>
                <a:lnTo>
                  <a:pt x="285750" y="1657350"/>
                </a:lnTo>
                <a:cubicBezTo>
                  <a:pt x="292100" y="1647825"/>
                  <a:pt x="296705" y="1636870"/>
                  <a:pt x="304800" y="1628775"/>
                </a:cubicBezTo>
                <a:cubicBezTo>
                  <a:pt x="325866" y="1607709"/>
                  <a:pt x="339164" y="1598147"/>
                  <a:pt x="352425" y="1571625"/>
                </a:cubicBezTo>
                <a:cubicBezTo>
                  <a:pt x="356915" y="1562645"/>
                  <a:pt x="357460" y="1552030"/>
                  <a:pt x="361950" y="1543050"/>
                </a:cubicBezTo>
                <a:cubicBezTo>
                  <a:pt x="367070" y="1532811"/>
                  <a:pt x="376351" y="1524936"/>
                  <a:pt x="381000" y="1514475"/>
                </a:cubicBezTo>
                <a:cubicBezTo>
                  <a:pt x="389155" y="1496125"/>
                  <a:pt x="393700" y="1476375"/>
                  <a:pt x="400050" y="1457325"/>
                </a:cubicBezTo>
                <a:cubicBezTo>
                  <a:pt x="403225" y="1447800"/>
                  <a:pt x="401221" y="1434319"/>
                  <a:pt x="409575" y="1428750"/>
                </a:cubicBezTo>
                <a:lnTo>
                  <a:pt x="438150" y="1409700"/>
                </a:lnTo>
                <a:cubicBezTo>
                  <a:pt x="441325" y="1397000"/>
                  <a:pt x="442518" y="1383632"/>
                  <a:pt x="447675" y="1371600"/>
                </a:cubicBezTo>
                <a:cubicBezTo>
                  <a:pt x="461599" y="1339111"/>
                  <a:pt x="473454" y="1342537"/>
                  <a:pt x="495300" y="1314450"/>
                </a:cubicBezTo>
                <a:lnTo>
                  <a:pt x="552450" y="1228725"/>
                </a:lnTo>
                <a:cubicBezTo>
                  <a:pt x="558800" y="1219200"/>
                  <a:pt x="567880" y="1211010"/>
                  <a:pt x="571500" y="1200150"/>
                </a:cubicBezTo>
                <a:cubicBezTo>
                  <a:pt x="574675" y="1190625"/>
                  <a:pt x="576535" y="1180555"/>
                  <a:pt x="581025" y="1171575"/>
                </a:cubicBezTo>
                <a:cubicBezTo>
                  <a:pt x="601447" y="1130731"/>
                  <a:pt x="599158" y="1152343"/>
                  <a:pt x="628650" y="1114425"/>
                </a:cubicBezTo>
                <a:cubicBezTo>
                  <a:pt x="642706" y="1096353"/>
                  <a:pt x="654050" y="1076325"/>
                  <a:pt x="666750" y="1057275"/>
                </a:cubicBezTo>
                <a:cubicBezTo>
                  <a:pt x="673100" y="1047750"/>
                  <a:pt x="676275" y="1035050"/>
                  <a:pt x="685800" y="1028700"/>
                </a:cubicBezTo>
                <a:lnTo>
                  <a:pt x="714375" y="1009650"/>
                </a:lnTo>
                <a:cubicBezTo>
                  <a:pt x="731114" y="959432"/>
                  <a:pt x="712837" y="1000066"/>
                  <a:pt x="752475" y="952500"/>
                </a:cubicBezTo>
                <a:cubicBezTo>
                  <a:pt x="792162" y="904875"/>
                  <a:pt x="747713" y="939800"/>
                  <a:pt x="800100" y="904875"/>
                </a:cubicBezTo>
                <a:cubicBezTo>
                  <a:pt x="810026" y="875098"/>
                  <a:pt x="819652" y="837865"/>
                  <a:pt x="847725" y="819150"/>
                </a:cubicBezTo>
                <a:lnTo>
                  <a:pt x="876300" y="800100"/>
                </a:lnTo>
                <a:cubicBezTo>
                  <a:pt x="910294" y="749109"/>
                  <a:pt x="887255" y="779620"/>
                  <a:pt x="952500" y="714375"/>
                </a:cubicBezTo>
                <a:cubicBezTo>
                  <a:pt x="962025" y="704850"/>
                  <a:pt x="973603" y="697008"/>
                  <a:pt x="981075" y="685800"/>
                </a:cubicBezTo>
                <a:cubicBezTo>
                  <a:pt x="1025525" y="619125"/>
                  <a:pt x="1000125" y="641350"/>
                  <a:pt x="1047750" y="609600"/>
                </a:cubicBezTo>
                <a:cubicBezTo>
                  <a:pt x="1098550" y="533400"/>
                  <a:pt x="1031875" y="625475"/>
                  <a:pt x="1095375" y="561975"/>
                </a:cubicBezTo>
                <a:cubicBezTo>
                  <a:pt x="1158875" y="498475"/>
                  <a:pt x="1066800" y="565150"/>
                  <a:pt x="1143000" y="514350"/>
                </a:cubicBezTo>
                <a:cubicBezTo>
                  <a:pt x="1146175" y="501650"/>
                  <a:pt x="1143905" y="486102"/>
                  <a:pt x="1152525" y="476250"/>
                </a:cubicBezTo>
                <a:cubicBezTo>
                  <a:pt x="1167602" y="459020"/>
                  <a:pt x="1209675" y="438150"/>
                  <a:pt x="1209675" y="438150"/>
                </a:cubicBezTo>
                <a:cubicBezTo>
                  <a:pt x="1252280" y="374243"/>
                  <a:pt x="1202091" y="436856"/>
                  <a:pt x="1257300" y="400050"/>
                </a:cubicBezTo>
                <a:cubicBezTo>
                  <a:pt x="1268508" y="392578"/>
                  <a:pt x="1275242" y="379745"/>
                  <a:pt x="1285875" y="371475"/>
                </a:cubicBezTo>
                <a:cubicBezTo>
                  <a:pt x="1303947" y="357419"/>
                  <a:pt x="1343025" y="333375"/>
                  <a:pt x="1343025" y="333375"/>
                </a:cubicBezTo>
                <a:cubicBezTo>
                  <a:pt x="1346200" y="323850"/>
                  <a:pt x="1345450" y="311900"/>
                  <a:pt x="1352550" y="304800"/>
                </a:cubicBezTo>
                <a:cubicBezTo>
                  <a:pt x="1359650" y="297700"/>
                  <a:pt x="1372145" y="299765"/>
                  <a:pt x="1381125" y="295275"/>
                </a:cubicBezTo>
                <a:cubicBezTo>
                  <a:pt x="1454983" y="258346"/>
                  <a:pt x="1366451" y="290641"/>
                  <a:pt x="1438275" y="266700"/>
                </a:cubicBezTo>
                <a:cubicBezTo>
                  <a:pt x="1447800" y="257175"/>
                  <a:pt x="1458226" y="248473"/>
                  <a:pt x="1466850" y="238125"/>
                </a:cubicBezTo>
                <a:cubicBezTo>
                  <a:pt x="1474179" y="229331"/>
                  <a:pt x="1477805" y="217645"/>
                  <a:pt x="1485900" y="209550"/>
                </a:cubicBezTo>
                <a:cubicBezTo>
                  <a:pt x="1513197" y="182253"/>
                  <a:pt x="1512062" y="196469"/>
                  <a:pt x="1543050" y="180975"/>
                </a:cubicBezTo>
                <a:cubicBezTo>
                  <a:pt x="1553289" y="175855"/>
                  <a:pt x="1561386" y="167045"/>
                  <a:pt x="1571625" y="161925"/>
                </a:cubicBezTo>
                <a:cubicBezTo>
                  <a:pt x="1580605" y="157435"/>
                  <a:pt x="1591220" y="156890"/>
                  <a:pt x="1600200" y="152400"/>
                </a:cubicBezTo>
                <a:cubicBezTo>
                  <a:pt x="1610439" y="147280"/>
                  <a:pt x="1618314" y="137999"/>
                  <a:pt x="1628775" y="133350"/>
                </a:cubicBezTo>
                <a:cubicBezTo>
                  <a:pt x="1647125" y="125195"/>
                  <a:pt x="1666875" y="120650"/>
                  <a:pt x="1685925" y="114300"/>
                </a:cubicBezTo>
                <a:cubicBezTo>
                  <a:pt x="1695450" y="111125"/>
                  <a:pt x="1706146" y="110344"/>
                  <a:pt x="1714500" y="104775"/>
                </a:cubicBezTo>
                <a:cubicBezTo>
                  <a:pt x="1724025" y="98425"/>
                  <a:pt x="1732614" y="90374"/>
                  <a:pt x="1743075" y="85725"/>
                </a:cubicBezTo>
                <a:lnTo>
                  <a:pt x="1828800" y="57150"/>
                </a:lnTo>
                <a:lnTo>
                  <a:pt x="1885950" y="38100"/>
                </a:lnTo>
                <a:cubicBezTo>
                  <a:pt x="1895475" y="34925"/>
                  <a:pt x="1904785" y="31010"/>
                  <a:pt x="1914525" y="28575"/>
                </a:cubicBezTo>
                <a:cubicBezTo>
                  <a:pt x="1939925" y="22225"/>
                  <a:pt x="1964673" y="12130"/>
                  <a:pt x="1990725" y="9525"/>
                </a:cubicBezTo>
                <a:lnTo>
                  <a:pt x="2085975" y="0"/>
                </a:lnTo>
                <a:cubicBezTo>
                  <a:pt x="2206625" y="3175"/>
                  <a:pt x="2327513" y="1315"/>
                  <a:pt x="2447925" y="9525"/>
                </a:cubicBezTo>
                <a:cubicBezTo>
                  <a:pt x="2467959" y="10891"/>
                  <a:pt x="2488367" y="17436"/>
                  <a:pt x="2505075" y="28575"/>
                </a:cubicBezTo>
                <a:cubicBezTo>
                  <a:pt x="2514600" y="34925"/>
                  <a:pt x="2523189" y="42976"/>
                  <a:pt x="2533650" y="47625"/>
                </a:cubicBezTo>
                <a:cubicBezTo>
                  <a:pt x="2552000" y="55780"/>
                  <a:pt x="2571750" y="60325"/>
                  <a:pt x="2590800" y="66675"/>
                </a:cubicBezTo>
                <a:lnTo>
                  <a:pt x="2705100" y="104775"/>
                </a:lnTo>
                <a:cubicBezTo>
                  <a:pt x="2714625" y="107950"/>
                  <a:pt x="2725321" y="108731"/>
                  <a:pt x="2733675" y="114300"/>
                </a:cubicBezTo>
                <a:lnTo>
                  <a:pt x="2790825" y="152400"/>
                </a:lnTo>
                <a:cubicBezTo>
                  <a:pt x="2822938" y="200570"/>
                  <a:pt x="2792442" y="167496"/>
                  <a:pt x="2838450" y="190500"/>
                </a:cubicBezTo>
                <a:cubicBezTo>
                  <a:pt x="2848689" y="195620"/>
                  <a:pt x="2856564" y="204901"/>
                  <a:pt x="2867025" y="209550"/>
                </a:cubicBezTo>
                <a:cubicBezTo>
                  <a:pt x="2885375" y="217705"/>
                  <a:pt x="2907467" y="217461"/>
                  <a:pt x="2924175" y="228600"/>
                </a:cubicBezTo>
                <a:cubicBezTo>
                  <a:pt x="2943225" y="241300"/>
                  <a:pt x="2965136" y="250511"/>
                  <a:pt x="2981325" y="266700"/>
                </a:cubicBezTo>
                <a:cubicBezTo>
                  <a:pt x="3017995" y="303370"/>
                  <a:pt x="2998692" y="287803"/>
                  <a:pt x="3038475" y="314325"/>
                </a:cubicBezTo>
                <a:cubicBezTo>
                  <a:pt x="3044825" y="323850"/>
                  <a:pt x="3048910" y="335362"/>
                  <a:pt x="3057525" y="342900"/>
                </a:cubicBezTo>
                <a:cubicBezTo>
                  <a:pt x="3074755" y="357977"/>
                  <a:pt x="3114675" y="381000"/>
                  <a:pt x="3114675" y="381000"/>
                </a:cubicBezTo>
                <a:cubicBezTo>
                  <a:pt x="3121025" y="390525"/>
                  <a:pt x="3125630" y="401480"/>
                  <a:pt x="3133725" y="409575"/>
                </a:cubicBezTo>
                <a:cubicBezTo>
                  <a:pt x="3141820" y="417670"/>
                  <a:pt x="3154762" y="420010"/>
                  <a:pt x="3162300" y="428625"/>
                </a:cubicBezTo>
                <a:cubicBezTo>
                  <a:pt x="3177377" y="445855"/>
                  <a:pt x="3184211" y="469586"/>
                  <a:pt x="3200400" y="485775"/>
                </a:cubicBezTo>
                <a:cubicBezTo>
                  <a:pt x="3209925" y="495300"/>
                  <a:pt x="3220351" y="504002"/>
                  <a:pt x="3228975" y="514350"/>
                </a:cubicBezTo>
                <a:cubicBezTo>
                  <a:pt x="3236304" y="523144"/>
                  <a:pt x="3239086" y="535774"/>
                  <a:pt x="3248025" y="542925"/>
                </a:cubicBezTo>
                <a:cubicBezTo>
                  <a:pt x="3255865" y="549197"/>
                  <a:pt x="3267075" y="549275"/>
                  <a:pt x="3276600" y="552450"/>
                </a:cubicBezTo>
                <a:cubicBezTo>
                  <a:pt x="3282950" y="561975"/>
                  <a:pt x="3287555" y="572930"/>
                  <a:pt x="3295650" y="581025"/>
                </a:cubicBezTo>
                <a:cubicBezTo>
                  <a:pt x="3322947" y="608322"/>
                  <a:pt x="3321812" y="594106"/>
                  <a:pt x="3352800" y="609600"/>
                </a:cubicBezTo>
                <a:cubicBezTo>
                  <a:pt x="3363039" y="614720"/>
                  <a:pt x="3371850" y="622300"/>
                  <a:pt x="3381375" y="628650"/>
                </a:cubicBezTo>
                <a:cubicBezTo>
                  <a:pt x="3387725" y="638175"/>
                  <a:pt x="3393096" y="648431"/>
                  <a:pt x="3400425" y="657225"/>
                </a:cubicBezTo>
                <a:cubicBezTo>
                  <a:pt x="3409049" y="667573"/>
                  <a:pt x="3421528" y="674592"/>
                  <a:pt x="3429000" y="685800"/>
                </a:cubicBezTo>
                <a:cubicBezTo>
                  <a:pt x="3465806" y="741009"/>
                  <a:pt x="3403193" y="690820"/>
                  <a:pt x="3467100" y="733425"/>
                </a:cubicBezTo>
                <a:cubicBezTo>
                  <a:pt x="3485316" y="788074"/>
                  <a:pt x="3463580" y="737063"/>
                  <a:pt x="3505200" y="790575"/>
                </a:cubicBezTo>
                <a:cubicBezTo>
                  <a:pt x="3519256" y="808647"/>
                  <a:pt x="3543300" y="847725"/>
                  <a:pt x="3543300" y="847725"/>
                </a:cubicBezTo>
                <a:cubicBezTo>
                  <a:pt x="3567138" y="943076"/>
                  <a:pt x="3531296" y="845246"/>
                  <a:pt x="3581400" y="895350"/>
                </a:cubicBezTo>
                <a:cubicBezTo>
                  <a:pt x="3597589" y="911539"/>
                  <a:pt x="3606800" y="933450"/>
                  <a:pt x="3619500" y="952500"/>
                </a:cubicBezTo>
                <a:cubicBezTo>
                  <a:pt x="3625850" y="962025"/>
                  <a:pt x="3630455" y="972980"/>
                  <a:pt x="3638550" y="981075"/>
                </a:cubicBezTo>
                <a:cubicBezTo>
                  <a:pt x="3722032" y="1064557"/>
                  <a:pt x="3619870" y="958659"/>
                  <a:pt x="3686175" y="1038225"/>
                </a:cubicBezTo>
                <a:cubicBezTo>
                  <a:pt x="3694799" y="1048573"/>
                  <a:pt x="3706480" y="1056167"/>
                  <a:pt x="3714750" y="1066800"/>
                </a:cubicBezTo>
                <a:lnTo>
                  <a:pt x="3771900" y="1152525"/>
                </a:lnTo>
                <a:cubicBezTo>
                  <a:pt x="3778250" y="1162050"/>
                  <a:pt x="3787330" y="1170240"/>
                  <a:pt x="3790950" y="1181100"/>
                </a:cubicBezTo>
                <a:cubicBezTo>
                  <a:pt x="3814891" y="1252924"/>
                  <a:pt x="3782596" y="1164392"/>
                  <a:pt x="3819525" y="1238250"/>
                </a:cubicBezTo>
                <a:cubicBezTo>
                  <a:pt x="3824015" y="1247230"/>
                  <a:pt x="3823481" y="1258471"/>
                  <a:pt x="3829050" y="1266825"/>
                </a:cubicBezTo>
                <a:cubicBezTo>
                  <a:pt x="3836522" y="1278033"/>
                  <a:pt x="3849001" y="1285052"/>
                  <a:pt x="3857625" y="1295400"/>
                </a:cubicBezTo>
                <a:cubicBezTo>
                  <a:pt x="3923930" y="1374966"/>
                  <a:pt x="3821768" y="1269068"/>
                  <a:pt x="3905250" y="1352550"/>
                </a:cubicBezTo>
                <a:lnTo>
                  <a:pt x="3924300" y="1409700"/>
                </a:lnTo>
                <a:cubicBezTo>
                  <a:pt x="3927475" y="1419225"/>
                  <a:pt x="3928256" y="1429921"/>
                  <a:pt x="3933825" y="1438275"/>
                </a:cubicBezTo>
                <a:cubicBezTo>
                  <a:pt x="3940175" y="1447800"/>
                  <a:pt x="3947755" y="1456611"/>
                  <a:pt x="3952875" y="1466850"/>
                </a:cubicBezTo>
                <a:cubicBezTo>
                  <a:pt x="3957365" y="1475830"/>
                  <a:pt x="3956128" y="1487585"/>
                  <a:pt x="3962400" y="1495425"/>
                </a:cubicBezTo>
                <a:cubicBezTo>
                  <a:pt x="3969551" y="1504364"/>
                  <a:pt x="3981450" y="1508125"/>
                  <a:pt x="3990975" y="1514475"/>
                </a:cubicBezTo>
                <a:lnTo>
                  <a:pt x="4029075" y="1571625"/>
                </a:lnTo>
                <a:cubicBezTo>
                  <a:pt x="4035425" y="1581150"/>
                  <a:pt x="4044505" y="1589340"/>
                  <a:pt x="4048125" y="1600200"/>
                </a:cubicBezTo>
                <a:cubicBezTo>
                  <a:pt x="4070463" y="1667213"/>
                  <a:pt x="4041390" y="1584485"/>
                  <a:pt x="4076700" y="1666875"/>
                </a:cubicBezTo>
                <a:cubicBezTo>
                  <a:pt x="4080655" y="1676103"/>
                  <a:pt x="4081735" y="1686470"/>
                  <a:pt x="4086225" y="1695450"/>
                </a:cubicBezTo>
                <a:cubicBezTo>
                  <a:pt x="4091345" y="1705689"/>
                  <a:pt x="4100155" y="1713786"/>
                  <a:pt x="4105275" y="1724025"/>
                </a:cubicBezTo>
                <a:cubicBezTo>
                  <a:pt x="4109765" y="1733005"/>
                  <a:pt x="4109924" y="1743823"/>
                  <a:pt x="4114800" y="1752600"/>
                </a:cubicBezTo>
                <a:cubicBezTo>
                  <a:pt x="4162948" y="1839266"/>
                  <a:pt x="4135195" y="1782789"/>
                  <a:pt x="4181475" y="1838325"/>
                </a:cubicBezTo>
                <a:cubicBezTo>
                  <a:pt x="4205010" y="1866567"/>
                  <a:pt x="4199612" y="1871728"/>
                  <a:pt x="4219575" y="1905000"/>
                </a:cubicBezTo>
                <a:cubicBezTo>
                  <a:pt x="4231355" y="1924633"/>
                  <a:pt x="4244975" y="1943100"/>
                  <a:pt x="4257675" y="1962150"/>
                </a:cubicBezTo>
                <a:lnTo>
                  <a:pt x="4295775" y="2019300"/>
                </a:lnTo>
                <a:cubicBezTo>
                  <a:pt x="4302125" y="2028825"/>
                  <a:pt x="4311205" y="2037015"/>
                  <a:pt x="4314825" y="2047875"/>
                </a:cubicBezTo>
                <a:cubicBezTo>
                  <a:pt x="4325511" y="2079933"/>
                  <a:pt x="4324568" y="2081594"/>
                  <a:pt x="4343400" y="2114550"/>
                </a:cubicBezTo>
                <a:cubicBezTo>
                  <a:pt x="4367254" y="2156295"/>
                  <a:pt x="4359501" y="2128041"/>
                  <a:pt x="4371975" y="2171700"/>
                </a:cubicBezTo>
                <a:cubicBezTo>
                  <a:pt x="4375571" y="2184287"/>
                  <a:pt x="4381500" y="2209800"/>
                  <a:pt x="4381500" y="2209800"/>
                </a:cubicBezTo>
                <a:lnTo>
                  <a:pt x="0" y="2219325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endParaRPr lang="en-US">
              <a:latin typeface="Georgi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51A88C7-D6CD-CA5E-B423-4D2D58EC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087467"/>
            <a:ext cx="18669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Georgia"/>
                <a:cs typeface="Arial"/>
              </a:rPr>
              <a:t>2 phase region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36FCE2-CE5B-B2C6-E21B-BE1CA9DE3FAA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951414"/>
            <a:ext cx="3351213" cy="9524"/>
          </a:xfrm>
          <a:prstGeom prst="line">
            <a:avLst/>
          </a:prstGeom>
          <a:ln w="63500">
            <a:solidFill>
              <a:srgbClr val="A284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cxnSp>
        <p:nvCxnSpPr>
          <p:cNvPr id="12" name="Connector: Curved 65">
            <a:extLst>
              <a:ext uri="{FF2B5EF4-FFF2-40B4-BE49-F238E27FC236}">
                <a16:creationId xmlns:a16="http://schemas.microsoft.com/office/drawing/2014/main" id="{743822C6-A101-840A-F979-A12D7477D9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18525" y="805365"/>
            <a:ext cx="2144266" cy="401919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66">
            <a:extLst>
              <a:ext uri="{FF2B5EF4-FFF2-40B4-BE49-F238E27FC236}">
                <a16:creationId xmlns:a16="http://schemas.microsoft.com/office/drawing/2014/main" id="{3A8FD785-897A-2EA9-6AFA-976D14E95D22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 rot="5400000">
            <a:off x="4466339" y="636150"/>
            <a:ext cx="2599541" cy="5681728"/>
          </a:xfrm>
          <a:prstGeom prst="curvedConnector3">
            <a:avLst>
              <a:gd name="adj1" fmla="val 50000"/>
            </a:avLst>
          </a:prstGeom>
          <a:ln w="57150">
            <a:solidFill>
              <a:srgbClr val="FF89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>
            <a:extLst>
              <a:ext uri="{FF2B5EF4-FFF2-40B4-BE49-F238E27FC236}">
                <a16:creationId xmlns:a16="http://schemas.microsoft.com/office/drawing/2014/main" id="{0C153A75-9C6B-321A-7960-DD03BB3A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</p:spTree>
    <p:extLst>
      <p:ext uri="{BB962C8B-B14F-4D97-AF65-F5344CB8AC3E}">
        <p14:creationId xmlns:p14="http://schemas.microsoft.com/office/powerpoint/2010/main" val="1334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>
            <a:extLst>
              <a:ext uri="{FF2B5EF4-FFF2-40B4-BE49-F238E27FC236}">
                <a16:creationId xmlns:a16="http://schemas.microsoft.com/office/drawing/2014/main" id="{5941E173-1E14-4B9B-B9AF-225F723FA1F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818" y="311150"/>
            <a:ext cx="6710363" cy="62357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000D58C-F4A4-4B8E-AE97-185C728A2847}"/>
              </a:ext>
            </a:extLst>
          </p:cNvPr>
          <p:cNvGrpSpPr/>
          <p:nvPr/>
        </p:nvGrpSpPr>
        <p:grpSpPr>
          <a:xfrm>
            <a:off x="5181600" y="130830"/>
            <a:ext cx="4107416" cy="2564641"/>
            <a:chOff x="5181600" y="130830"/>
            <a:chExt cx="4107416" cy="25646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5249B2-F887-49DB-8D40-0A8FE366324F}"/>
                </a:ext>
              </a:extLst>
            </p:cNvPr>
            <p:cNvSpPr/>
            <p:nvPr/>
          </p:nvSpPr>
          <p:spPr>
            <a:xfrm>
              <a:off x="5791200" y="1143000"/>
              <a:ext cx="762000" cy="47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mixer</a:t>
              </a:r>
              <a:endParaRPr lang="en-US">
                <a:solidFill>
                  <a:schemeClr val="tx1"/>
                </a:solidFill>
                <a:latin typeface="Georgia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3C73AC-E527-4E09-A04C-4E19564F56A3}"/>
                </a:ext>
              </a:extLst>
            </p:cNvPr>
            <p:cNvSpPr/>
            <p:nvPr/>
          </p:nvSpPr>
          <p:spPr>
            <a:xfrm>
              <a:off x="7162800" y="1143001"/>
              <a:ext cx="1600199" cy="47942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Georgia"/>
                  <a:cs typeface="Times New Roman"/>
                </a:rPr>
                <a:t>liquid-liquid separator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6B520DF-C650-42D1-85AE-382ED650B6C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507414" y="582612"/>
              <a:ext cx="663574" cy="457202"/>
            </a:xfrm>
            <a:prstGeom prst="bentConnector3">
              <a:avLst>
                <a:gd name="adj1" fmla="val 99326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A44D13B-C54A-4F66-A6EA-F4B60D02AD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00667" y="1718865"/>
              <a:ext cx="677068" cy="457201"/>
            </a:xfrm>
            <a:prstGeom prst="bentConnector3">
              <a:avLst>
                <a:gd name="adj1" fmla="val 101412"/>
              </a:avLst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171C329F-5CD5-4C90-A477-81CF0B362DF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5181600" y="838200"/>
              <a:ext cx="990600" cy="304800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2FDA7B2-A1A8-4BCF-9496-19C8A956B40C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5562600" y="1622425"/>
              <a:ext cx="609600" cy="261938"/>
            </a:xfrm>
            <a:prstGeom prst="bentConnector2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6E5F85-EC8F-414E-8043-A1C7F5E2C1B3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6553200" y="1382713"/>
              <a:ext cx="609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D7D36-474D-4BEA-94AB-907FF73F1E67}"/>
                </a:ext>
              </a:extLst>
            </p:cNvPr>
            <p:cNvSpPr txBox="1"/>
            <p:nvPr/>
          </p:nvSpPr>
          <p:spPr>
            <a:xfrm>
              <a:off x="6197311" y="450850"/>
              <a:ext cx="1035861" cy="52322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3 mol/min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874C4-CD9E-4CEE-8CD0-7E883FB878CD}"/>
                </a:ext>
              </a:extLst>
            </p:cNvPr>
            <p:cNvSpPr txBox="1"/>
            <p:nvPr/>
          </p:nvSpPr>
          <p:spPr>
            <a:xfrm>
              <a:off x="6219825" y="1685855"/>
              <a:ext cx="1494320" cy="73866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50 mol% hexane</a:t>
              </a:r>
            </a:p>
            <a:p>
              <a:r>
                <a:rPr lang="en-US" sz="1400">
                  <a:latin typeface="Georgia"/>
                  <a:cs typeface="Times New Roman"/>
                </a:rPr>
                <a:t>50 mol% </a:t>
              </a:r>
              <a:r>
                <a:rPr lang="en-US" sz="1400" err="1">
                  <a:latin typeface="Georgia"/>
                  <a:cs typeface="Times New Roman"/>
                </a:rPr>
                <a:t>mcp</a:t>
              </a:r>
              <a:endParaRPr lang="en-US" sz="1400">
                <a:latin typeface="Georgia"/>
                <a:cs typeface="Times New Roman"/>
              </a:endParaRPr>
            </a:p>
            <a:p>
              <a:r>
                <a:rPr lang="en-US" sz="1400">
                  <a:latin typeface="Georgia"/>
                  <a:cs typeface="Times New Roman"/>
                </a:rPr>
                <a:t>2 mol/min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307AF8-1916-4DD7-9EA3-9CF8E6456AFE}"/>
                </a:ext>
              </a:extLst>
            </p:cNvPr>
            <p:cNvSpPr txBox="1"/>
            <p:nvPr/>
          </p:nvSpPr>
          <p:spPr>
            <a:xfrm>
              <a:off x="7543800" y="130830"/>
              <a:ext cx="170110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aniline-rich stream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62615D-8E00-46A0-9E2F-59345822386A}"/>
                </a:ext>
              </a:extLst>
            </p:cNvPr>
            <p:cNvSpPr txBox="1"/>
            <p:nvPr/>
          </p:nvSpPr>
          <p:spPr>
            <a:xfrm>
              <a:off x="7531804" y="2387694"/>
              <a:ext cx="175721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400">
                  <a:latin typeface="Georgia"/>
                  <a:cs typeface="Times New Roman"/>
                </a:rPr>
                <a:t>aniline-poor stream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9F10CA-A36F-4AF1-B5A3-476234A85BC1}"/>
                </a:ext>
              </a:extLst>
            </p:cNvPr>
            <p:cNvSpPr/>
            <p:nvPr/>
          </p:nvSpPr>
          <p:spPr>
            <a:xfrm>
              <a:off x="5486400" y="68580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3D4C63-3B59-44CB-90A4-E59C907DEC01}"/>
                </a:ext>
              </a:extLst>
            </p:cNvPr>
            <p:cNvSpPr/>
            <p:nvPr/>
          </p:nvSpPr>
          <p:spPr>
            <a:xfrm>
              <a:off x="5726907" y="1731963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B79E4E0-9F84-4996-B629-6AF4C4D2FDF6}"/>
                </a:ext>
              </a:extLst>
            </p:cNvPr>
            <p:cNvSpPr/>
            <p:nvPr/>
          </p:nvSpPr>
          <p:spPr>
            <a:xfrm>
              <a:off x="6660739" y="1219130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8E522B-A104-4F41-BEBF-5B2C027F4F1D}"/>
                </a:ext>
              </a:extLst>
            </p:cNvPr>
            <p:cNvSpPr/>
            <p:nvPr/>
          </p:nvSpPr>
          <p:spPr>
            <a:xfrm>
              <a:off x="8440348" y="64874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4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D67771-3C07-4FD6-94CD-CD021BDEF33D}"/>
                </a:ext>
              </a:extLst>
            </p:cNvPr>
            <p:cNvSpPr/>
            <p:nvPr/>
          </p:nvSpPr>
          <p:spPr>
            <a:xfrm>
              <a:off x="8458200" y="1792799"/>
              <a:ext cx="304800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latin typeface="Georgia"/>
                  <a:cs typeface="Times New Roman"/>
                </a:rPr>
                <a:t>5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A0F0475F-CD12-46B3-AC17-CEF85A9FF1C4}"/>
              </a:ext>
            </a:extLst>
          </p:cNvPr>
          <p:cNvSpPr/>
          <p:nvPr/>
        </p:nvSpPr>
        <p:spPr>
          <a:xfrm>
            <a:off x="6574923" y="1146734"/>
            <a:ext cx="464457" cy="46445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A6C136-D726-4B96-988F-A8CBDDF8FDFC}"/>
              </a:ext>
            </a:extLst>
          </p:cNvPr>
          <p:cNvSpPr/>
          <p:nvPr/>
        </p:nvSpPr>
        <p:spPr>
          <a:xfrm>
            <a:off x="5404224" y="608319"/>
            <a:ext cx="464457" cy="46445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7AF07B-718A-433B-91E9-4AF290B278E2}"/>
              </a:ext>
            </a:extLst>
          </p:cNvPr>
          <p:cNvSpPr/>
          <p:nvPr/>
        </p:nvSpPr>
        <p:spPr>
          <a:xfrm>
            <a:off x="5644776" y="1657191"/>
            <a:ext cx="464457" cy="46445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AE768512-B751-4768-8AA5-0628E16F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101" y="3357814"/>
            <a:ext cx="302598" cy="286836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59" name="AutoShape 12">
            <a:extLst>
              <a:ext uri="{FF2B5EF4-FFF2-40B4-BE49-F238E27FC236}">
                <a16:creationId xmlns:a16="http://schemas.microsoft.com/office/drawing/2014/main" id="{F36DF74F-A0EA-4D32-AEC1-503CFD33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765007"/>
            <a:ext cx="304800" cy="288924"/>
          </a:xfrm>
          <a:prstGeom prst="star5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409E5CB-A994-51D6-5799-05C7818BB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850071"/>
            <a:ext cx="3085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Georgia"/>
                <a:cs typeface="Arial"/>
              </a:rPr>
              <a:t>Find compositions of </a:t>
            </a:r>
            <a:r>
              <a:rPr lang="en-US" altLang="en-US" sz="2000">
                <a:solidFill>
                  <a:srgbClr val="C00000"/>
                </a:solidFill>
                <a:latin typeface="Georgia"/>
                <a:cs typeface="Arial"/>
              </a:rPr>
              <a:t>stream 4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latin typeface="Georgia"/>
                <a:cs typeface="Arial"/>
              </a:rPr>
              <a:t>and</a:t>
            </a:r>
            <a:r>
              <a:rPr lang="en-US" altLang="en-US" sz="2000">
                <a:solidFill>
                  <a:srgbClr val="7030A0"/>
                </a:solidFill>
                <a:latin typeface="Georgia"/>
                <a:cs typeface="Arial"/>
              </a:rPr>
              <a:t> </a:t>
            </a:r>
            <a:r>
              <a:rPr lang="en-US" altLang="en-US" sz="2000">
                <a:solidFill>
                  <a:srgbClr val="FF8989"/>
                </a:solidFill>
                <a:latin typeface="Georgia"/>
                <a:cs typeface="Arial"/>
              </a:rPr>
              <a:t>stream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193DD-2F1E-2F64-3392-1A51B19745F3}"/>
              </a:ext>
            </a:extLst>
          </p:cNvPr>
          <p:cNvSpPr/>
          <p:nvPr/>
        </p:nvSpPr>
        <p:spPr>
          <a:xfrm>
            <a:off x="8362791" y="573137"/>
            <a:ext cx="464457" cy="464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1B7B9-120B-39D3-40AA-3B61D5F8FADD}"/>
              </a:ext>
            </a:extLst>
          </p:cNvPr>
          <p:cNvSpPr/>
          <p:nvPr/>
        </p:nvSpPr>
        <p:spPr>
          <a:xfrm>
            <a:off x="8374744" y="1712787"/>
            <a:ext cx="464457" cy="464457"/>
          </a:xfrm>
          <a:prstGeom prst="ellipse">
            <a:avLst/>
          </a:prstGeom>
          <a:noFill/>
          <a:ln w="57150">
            <a:solidFill>
              <a:srgbClr val="FF89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B191F-29CC-6F94-FC13-89247F2184ED}"/>
              </a:ext>
            </a:extLst>
          </p:cNvPr>
          <p:cNvSpPr/>
          <p:nvPr/>
        </p:nvSpPr>
        <p:spPr>
          <a:xfrm>
            <a:off x="7162800" y="1137830"/>
            <a:ext cx="1600198" cy="479423"/>
          </a:xfrm>
          <a:prstGeom prst="rect">
            <a:avLst/>
          </a:prstGeom>
          <a:noFill/>
          <a:ln w="57150">
            <a:solidFill>
              <a:srgbClr val="A28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CDFC9CE-1F46-CD2E-FEA2-6AB9E8A2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606461"/>
            <a:ext cx="4062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A2845E"/>
                </a:solidFill>
                <a:latin typeface="Georgia" panose="02040502050405020303" pitchFamily="18" charset="0"/>
              </a:rPr>
              <a:t>Represent separator by a tie line!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20E45-245B-F522-7669-4F67E911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85" y="1993519"/>
            <a:ext cx="288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Georgia"/>
                <a:cs typeface="Arial"/>
              </a:rPr>
              <a:t>Read off compositions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189C26-9296-75FE-EA87-7B9190745F44}"/>
              </a:ext>
            </a:extLst>
          </p:cNvPr>
          <p:cNvCxnSpPr>
            <a:cxnSpLocks/>
          </p:cNvCxnSpPr>
          <p:nvPr/>
        </p:nvCxnSpPr>
        <p:spPr>
          <a:xfrm flipH="1">
            <a:off x="2333625" y="4938713"/>
            <a:ext cx="598488" cy="1115218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C5C97-A970-F46B-3425-B60B0E3088B8}"/>
              </a:ext>
            </a:extLst>
          </p:cNvPr>
          <p:cNvCxnSpPr>
            <a:cxnSpLocks/>
          </p:cNvCxnSpPr>
          <p:nvPr/>
        </p:nvCxnSpPr>
        <p:spPr>
          <a:xfrm flipH="1" flipV="1">
            <a:off x="2600325" y="4400550"/>
            <a:ext cx="331788" cy="538163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1E1B95-A121-00EB-6CE1-DCC70C79CA28}"/>
              </a:ext>
            </a:extLst>
          </p:cNvPr>
          <p:cNvCxnSpPr>
            <a:cxnSpLocks/>
          </p:cNvCxnSpPr>
          <p:nvPr/>
        </p:nvCxnSpPr>
        <p:spPr>
          <a:xfrm>
            <a:off x="2932113" y="4938713"/>
            <a:ext cx="3970576" cy="0"/>
          </a:xfrm>
          <a:prstGeom prst="line">
            <a:avLst/>
          </a:prstGeom>
          <a:ln w="57150">
            <a:solidFill>
              <a:srgbClr val="FF898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12">
            <a:extLst>
              <a:ext uri="{FF2B5EF4-FFF2-40B4-BE49-F238E27FC236}">
                <a16:creationId xmlns:a16="http://schemas.microsoft.com/office/drawing/2014/main" id="{86AA1A76-6782-273E-C3B7-1F503631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946" y="4776785"/>
            <a:ext cx="302598" cy="286836"/>
          </a:xfrm>
          <a:prstGeom prst="star5">
            <a:avLst/>
          </a:prstGeom>
          <a:solidFill>
            <a:srgbClr val="FF898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60" name="AutoShape 12">
            <a:extLst>
              <a:ext uri="{FF2B5EF4-FFF2-40B4-BE49-F238E27FC236}">
                <a16:creationId xmlns:a16="http://schemas.microsoft.com/office/drawing/2014/main" id="{14CA05CA-3F61-4F36-9D9E-CF2F4017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853" y="4776785"/>
            <a:ext cx="302598" cy="286836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52D4E0BF-1832-9A00-7DB2-11B07F72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223" y="4776785"/>
            <a:ext cx="302598" cy="286836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eaLnBrk="1" hangingPunct="1">
              <a:defRPr/>
            </a:pPr>
            <a:endParaRPr lang="en-US">
              <a:latin typeface="Georgi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8B821A-A6F3-536E-C76E-A58BBEFF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44" y="2665290"/>
            <a:ext cx="220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8989"/>
                </a:solidFill>
                <a:latin typeface="Georgia"/>
                <a:cs typeface="Arial"/>
              </a:rPr>
              <a:t>Stream 5: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70% Hexane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10% Aniline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989"/>
                </a:solidFill>
                <a:latin typeface="Georgia"/>
                <a:cs typeface="Arial"/>
              </a:rPr>
              <a:t>20% MCP</a:t>
            </a:r>
          </a:p>
        </p:txBody>
      </p:sp>
    </p:spTree>
    <p:extLst>
      <p:ext uri="{BB962C8B-B14F-4D97-AF65-F5344CB8AC3E}">
        <p14:creationId xmlns:p14="http://schemas.microsoft.com/office/powerpoint/2010/main" val="8768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30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Exercises 4.28 and 4.96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4.96 </vt:lpstr>
      <vt:lpstr>PowerPoint Presentation</vt:lpstr>
      <vt:lpstr>PowerPoint Presentation</vt:lpstr>
      <vt:lpstr>PowerPoint Presentation</vt:lpstr>
      <vt:lpstr>PowerPoint Presentation</vt:lpstr>
      <vt:lpstr>How do we get at least 35 mol/min?</vt:lpstr>
      <vt:lpstr>How do we get at least 35 mol/min?</vt:lpstr>
      <vt:lpstr>PowerPoint Presentation</vt:lpstr>
      <vt:lpstr>PowerPoint Presentation</vt:lpstr>
      <vt:lpstr>PowerPoint Presentation</vt:lpstr>
      <vt:lpstr>PowerPoint Presentation</vt:lpstr>
      <vt:lpstr>Did we meet our goals?</vt:lpstr>
      <vt:lpstr>Fun fact</vt:lpstr>
      <vt:lpstr>Takeaways</vt:lpstr>
      <vt:lpstr>PowerPoint Presentation</vt:lpstr>
      <vt:lpstr>TA Evaluations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4.38</dc:title>
  <dc:creator>Barbara Wang</dc:creator>
  <cp:revision>1</cp:revision>
  <dcterms:created xsi:type="dcterms:W3CDTF">2009-10-27T03:12:55Z</dcterms:created>
  <dcterms:modified xsi:type="dcterms:W3CDTF">2025-10-22T04:12:20Z</dcterms:modified>
</cp:coreProperties>
</file>