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9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Arial Bold" panose="020B0704020202020204" pitchFamily="34" charset="0"/>
        <a:ea typeface="ヒラギノ角ゴ ProN W6" charset="-128"/>
        <a:cs typeface="+mn-cs"/>
        <a:sym typeface="Arial Bold" panose="020B07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6"/>
    <p:restoredTop sz="93845" autoAdjust="0"/>
  </p:normalViewPr>
  <p:slideViewPr>
    <p:cSldViewPr>
      <p:cViewPr varScale="1">
        <p:scale>
          <a:sx n="103" d="100"/>
          <a:sy n="103" d="100"/>
        </p:scale>
        <p:origin x="103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20C6D-91FE-44FD-A1BB-E2795BF3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02685-209B-43F7-81C9-0443855FAAF5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2C59-8CC4-47B7-8A3C-8C40462B7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8A7FD-B646-48D6-947A-4FFB7217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47E5A2-6CF3-4C95-B37C-E77D59AEA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A21F-E35B-42CC-87E8-D6C949D6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F5668-60C7-4276-A6FC-2B948DE79D5C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D546C-222F-491E-9FD4-8FC41C96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9A8C2-A1B7-4B98-BFDB-ADB84FE4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F389B-81D8-40EF-A4BA-919576951B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85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5783D-D100-4628-951A-7C2AAB2D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EA24-3C78-4403-A854-54AEF5D8A253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3C6D2-6C63-4104-9219-FDE3EE6C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68586-5106-418F-B2F3-80D136D2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163FE-3686-46A6-BF6F-67BFEA53BD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60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0641E-E8F6-47B5-9633-E06372D9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25555-952E-4313-B472-0AC2EF2DE3F1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B0291-3927-4227-8EAA-57B0ABD9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7A22F-3585-458B-9DD0-62C14638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45652-980F-4F26-ABEC-8456E139E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02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102-C333-4C7D-8250-DFFA9534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8DCCE-DB5F-4070-90B9-5E41FED81756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C36D3-2736-4076-B6F0-6FA60E9B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E24A5-8584-4661-9728-F9D7D4738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3F40C-ABC0-40CC-8C89-248B42351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2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C2019F-25C0-418E-81F2-25C7E9EC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4C75-5B24-4BEC-9CF3-DDEB692100EB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DBC858-157A-4033-8472-BE080905A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DBD443-8E3B-40F1-8997-4FB859CA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FE9A8-5273-4ABC-85C7-D988B8983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74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2FFB9C-6EA2-49EA-9171-2ACABAC3A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4EDE-B5EB-4507-B822-763E62886568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115000-7AB5-4B9C-921F-9591DAEE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1A7144-650A-4FC2-96B7-F7A852D4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F7DDF-B5CD-4053-9AE6-884000F16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366D89-2EE3-4DC2-BBBF-7255C752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C0248-B870-4F6A-967C-9F660CEA6DD7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135C30-CA27-469F-98C0-C27B40B9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39A476-18B3-4B6D-B7F7-885F2154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52C78-B550-44F3-ADB2-C93ED0540D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6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FEE2F0C-A663-47E2-9ABE-A22D14D6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165DF-471D-4D81-80A2-69B0A02F5028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009FFC-052C-41F6-BCDD-2F305EE1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3482E37-CC1D-4AB1-AF17-47915916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0CA2-90F3-401B-AD56-C097A3B97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54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383B6CB-5B7C-492A-85D6-0F44596BC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F2F37-30AB-47F2-8F61-608032E58DF6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D3EABC-7C83-457A-BE7D-D8AFB19A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2FFDF2-6AA9-46CD-B4EC-4ADA39D70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CE9FA-A1F6-4B99-A669-0C005F56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9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2213ED-902A-40BF-B010-FAF2751BC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28484-FF14-41E4-88D3-0C964BE56621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B23B6A-6BFE-46BF-BC0A-A6B1FC00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AC4BB6-5D20-465B-9FF7-9FE3E61A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9E928-DF4B-45FF-8578-B3B0BEDCB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20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13886E8-8286-4C4C-9C79-8D73E4B07BC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AB9E2DD-C473-48DF-B9D7-F38E9E2B25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0A143-2295-4CC6-A8AC-AD8F61F27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 Bold" charset="0"/>
                <a:sym typeface="Arial Bold" charset="0"/>
              </a:defRPr>
            </a:lvl1pPr>
          </a:lstStyle>
          <a:p>
            <a:pPr>
              <a:defRPr/>
            </a:pPr>
            <a:fld id="{987A4D2E-7E0F-45E2-A3A1-320D6877CB98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77A5D-B129-4626-A999-BE85B2BE8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 Bold" charset="0"/>
                <a:sym typeface="Arial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2C7BB-C7E0-45ED-B267-C6B295F44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58CC19B-F744-4DE4-8ECA-4561DF3546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A9C26522-27FF-4DB2-935B-F6D9C6370B79}"/>
              </a:ext>
            </a:extLst>
          </p:cNvPr>
          <p:cNvSpPr>
            <a:spLocks/>
          </p:cNvSpPr>
          <p:nvPr/>
        </p:nvSpPr>
        <p:spPr bwMode="auto">
          <a:xfrm>
            <a:off x="5092700" y="2362200"/>
            <a:ext cx="35179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Created by Dan Brown (‘</a:t>
            </a: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10)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Revised by Colin Buss (‘</a:t>
            </a: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11)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David </a:t>
            </a:r>
            <a:r>
              <a:rPr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Sroczynski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(‘</a:t>
            </a: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14)</a:t>
            </a:r>
            <a:b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  <a:sym typeface="MS PGothic" panose="020B0600070205080204" pitchFamily="34" charset="-128"/>
              </a:rPr>
            </a:b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Alana </a:t>
            </a:r>
            <a:r>
              <a:rPr lang="en-US" altLang="ja-JP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Szkodny</a:t>
            </a: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(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‘</a:t>
            </a:r>
            <a:r>
              <a:rPr lang="en-US" altLang="ja-JP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14)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Katrina Curtiss (‘15)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McKenzie Hubert (‘16)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Robert Lee (‘17)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Ameer </a:t>
            </a:r>
            <a:r>
              <a:rPr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Basrai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(‘18)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Rose Yin (‘19)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Michelle </a:t>
            </a:r>
            <a:r>
              <a:rPr lang="en-US" alt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Quien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 (‘20)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Ann Metzloff (‘21)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Sarah Huang (‘22)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Leon Lee (‘23)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Austin Kwan (‘24)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</a:rPr>
              <a:t>Donovan Cho (’25)</a:t>
            </a:r>
          </a:p>
        </p:txBody>
      </p:sp>
      <p:sp>
        <p:nvSpPr>
          <p:cNvPr id="2051" name="Rectangle 1">
            <a:extLst>
              <a:ext uri="{FF2B5EF4-FFF2-40B4-BE49-F238E27FC236}">
                <a16:creationId xmlns:a16="http://schemas.microsoft.com/office/drawing/2014/main" id="{E40B4716-E2F8-447E-8BA4-9C4251A52813}"/>
              </a:ext>
            </a:extLst>
          </p:cNvPr>
          <p:cNvSpPr>
            <a:spLocks/>
          </p:cNvSpPr>
          <p:nvPr/>
        </p:nvSpPr>
        <p:spPr bwMode="auto">
          <a:xfrm>
            <a:off x="679450" y="328613"/>
            <a:ext cx="77851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Helvetica Neue"/>
                <a:cs typeface="Times New Roman" panose="02020603050405020304" pitchFamily="18" charset="0"/>
                <a:sym typeface="Calibri Bold" panose="020F0702030404030204" pitchFamily="34" charset="0"/>
              </a:rPr>
              <a:t>Exercise 4.92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BCCD75D-38AA-4CCE-8D05-F55E5068D96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6"/>
          <a:stretch>
            <a:fillRect/>
          </a:stretch>
        </p:blipFill>
        <p:spPr bwMode="auto">
          <a:xfrm>
            <a:off x="533400" y="1524000"/>
            <a:ext cx="533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058D079B-8BD7-4500-9730-B38A89A4A74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6"/>
          <a:stretch>
            <a:fillRect/>
          </a:stretch>
        </p:blipFill>
        <p:spPr bwMode="auto">
          <a:xfrm>
            <a:off x="1676400" y="914400"/>
            <a:ext cx="5791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>
            <a:extLst>
              <a:ext uri="{FF2B5EF4-FFF2-40B4-BE49-F238E27FC236}">
                <a16:creationId xmlns:a16="http://schemas.microsoft.com/office/drawing/2014/main" id="{82800ACA-6164-4FAA-84EE-B1DCA31DC71D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38CCDCD2-B09E-494F-BD0C-95A972F95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219200"/>
            <a:ext cx="1588" cy="2514600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9" name="Group 17">
            <a:extLst>
              <a:ext uri="{FF2B5EF4-FFF2-40B4-BE49-F238E27FC236}">
                <a16:creationId xmlns:a16="http://schemas.microsoft.com/office/drawing/2014/main" id="{8DDBE7EF-FC2C-4DC4-A66B-96B7F5439717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267200"/>
            <a:ext cx="381000" cy="381000"/>
            <a:chOff x="0" y="0"/>
            <a:chExt cx="240" cy="240"/>
          </a:xfrm>
        </p:grpSpPr>
        <p:sp>
          <p:nvSpPr>
            <p:cNvPr id="11299" name="Oval 15">
              <a:extLst>
                <a:ext uri="{FF2B5EF4-FFF2-40B4-BE49-F238E27FC236}">
                  <a16:creationId xmlns:a16="http://schemas.microsoft.com/office/drawing/2014/main" id="{3503DF0F-4107-468E-AC07-561667C99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00" name="Rectangle 16">
              <a:extLst>
                <a:ext uri="{FF2B5EF4-FFF2-40B4-BE49-F238E27FC236}">
                  <a16:creationId xmlns:a16="http://schemas.microsoft.com/office/drawing/2014/main" id="{E214D397-0A5B-479F-A756-942866AFD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2A4BB2AE-7923-4787-9CC9-7FCA650A3E79}"/>
              </a:ext>
            </a:extLst>
          </p:cNvPr>
          <p:cNvSpPr/>
          <p:nvPr/>
        </p:nvSpPr>
        <p:spPr>
          <a:xfrm>
            <a:off x="2533650" y="4271963"/>
            <a:ext cx="376238" cy="376237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7D593-4EF9-437E-9DDB-651DCA7CE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92" y="4900880"/>
            <a:ext cx="203185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lower the temperature of stream 5, can we separate it?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if we raise the temperature?</a:t>
            </a:r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B5B69F3A-44B5-4D52-A03B-AF9C636D78B9}"/>
              </a:ext>
            </a:extLst>
          </p:cNvPr>
          <p:cNvSpPr>
            <a:spLocks/>
          </p:cNvSpPr>
          <p:nvPr/>
        </p:nvSpPr>
        <p:spPr bwMode="auto">
          <a:xfrm>
            <a:off x="2143125" y="4724400"/>
            <a:ext cx="2560638" cy="5603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6B41132E-1C82-4AE9-B27B-87E912DA1A1B}"/>
              </a:ext>
            </a:extLst>
          </p:cNvPr>
          <p:cNvSpPr>
            <a:spLocks/>
          </p:cNvSpPr>
          <p:nvPr/>
        </p:nvSpPr>
        <p:spPr bwMode="auto">
          <a:xfrm>
            <a:off x="4710113" y="3779838"/>
            <a:ext cx="2284412" cy="15081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E1756A-A7E1-4D4A-BDD1-AEEEE6C1A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5012" y="4058489"/>
            <a:ext cx="1816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for stream 4? </a:t>
            </a:r>
          </a:p>
        </p:txBody>
      </p:sp>
      <p:sp>
        <p:nvSpPr>
          <p:cNvPr id="11277" name="Line 6">
            <a:extLst>
              <a:ext uri="{FF2B5EF4-FFF2-40B4-BE49-F238E27FC236}">
                <a16:creationId xmlns:a16="http://schemas.microsoft.com/office/drawing/2014/main" id="{77E4F270-5AA3-40A8-8C0D-0DBEB44F7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2651125" cy="1588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78" name="Group 26">
            <a:extLst>
              <a:ext uri="{FF2B5EF4-FFF2-40B4-BE49-F238E27FC236}">
                <a16:creationId xmlns:a16="http://schemas.microsoft.com/office/drawing/2014/main" id="{01BDB942-A889-4641-8E8B-840523998BCF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276600"/>
            <a:ext cx="381000" cy="381000"/>
            <a:chOff x="0" y="0"/>
            <a:chExt cx="240" cy="240"/>
          </a:xfrm>
        </p:grpSpPr>
        <p:sp>
          <p:nvSpPr>
            <p:cNvPr id="11297" name="Oval 24">
              <a:extLst>
                <a:ext uri="{FF2B5EF4-FFF2-40B4-BE49-F238E27FC236}">
                  <a16:creationId xmlns:a16="http://schemas.microsoft.com/office/drawing/2014/main" id="{8657EB21-C99B-4592-B3A2-B68E4CD10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8" name="Rectangle 25">
              <a:extLst>
                <a:ext uri="{FF2B5EF4-FFF2-40B4-BE49-F238E27FC236}">
                  <a16:creationId xmlns:a16="http://schemas.microsoft.com/office/drawing/2014/main" id="{ACC2796B-73CA-4E74-9419-36E3B164A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1280" name="Group 10">
            <a:extLst>
              <a:ext uri="{FF2B5EF4-FFF2-40B4-BE49-F238E27FC236}">
                <a16:creationId xmlns:a16="http://schemas.microsoft.com/office/drawing/2014/main" id="{2DDD1A4A-E28D-423D-9A1B-89FF04130FA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733800"/>
            <a:ext cx="1674813" cy="992188"/>
            <a:chOff x="0" y="0"/>
            <a:chExt cx="1055" cy="625"/>
          </a:xfrm>
        </p:grpSpPr>
        <p:sp>
          <p:nvSpPr>
            <p:cNvPr id="11295" name="Line 8">
              <a:extLst>
                <a:ext uri="{FF2B5EF4-FFF2-40B4-BE49-F238E27FC236}">
                  <a16:creationId xmlns:a16="http://schemas.microsoft.com/office/drawing/2014/main" id="{81FF1FAC-1E0B-4C15-A669-2337B9EF1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0"/>
              <a:ext cx="1" cy="623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6" name="Line 9">
              <a:extLst>
                <a:ext uri="{FF2B5EF4-FFF2-40B4-BE49-F238E27FC236}">
                  <a16:creationId xmlns:a16="http://schemas.microsoft.com/office/drawing/2014/main" id="{1C9F01C4-CDE0-459D-8458-9FEBF5E67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624"/>
              <a:ext cx="1055" cy="1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281" name="Group 23">
            <a:extLst>
              <a:ext uri="{FF2B5EF4-FFF2-40B4-BE49-F238E27FC236}">
                <a16:creationId xmlns:a16="http://schemas.microsoft.com/office/drawing/2014/main" id="{A9F1E9E5-F758-43C4-BF06-745E8350B191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352800"/>
            <a:ext cx="381000" cy="381000"/>
            <a:chOff x="0" y="0"/>
            <a:chExt cx="240" cy="240"/>
          </a:xfrm>
        </p:grpSpPr>
        <p:sp>
          <p:nvSpPr>
            <p:cNvPr id="11293" name="Oval 21">
              <a:extLst>
                <a:ext uri="{FF2B5EF4-FFF2-40B4-BE49-F238E27FC236}">
                  <a16:creationId xmlns:a16="http://schemas.microsoft.com/office/drawing/2014/main" id="{1DCA417E-49C1-4E53-8E86-7ED894E05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4" name="Rectangle 22">
              <a:extLst>
                <a:ext uri="{FF2B5EF4-FFF2-40B4-BE49-F238E27FC236}">
                  <a16:creationId xmlns:a16="http://schemas.microsoft.com/office/drawing/2014/main" id="{4DDE30EC-C714-4CE8-B923-96010B865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35" name="Line 14">
            <a:extLst>
              <a:ext uri="{FF2B5EF4-FFF2-40B4-BE49-F238E27FC236}">
                <a16:creationId xmlns:a16="http://schemas.microsoft.com/office/drawing/2014/main" id="{90108DFF-3B73-42BF-992E-E5C42DC3C8EF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3048000" y="4722813"/>
            <a:ext cx="7938" cy="611187"/>
          </a:xfrm>
          <a:prstGeom prst="line">
            <a:avLst/>
          </a:prstGeom>
          <a:noFill/>
          <a:ln w="34920" cap="sq">
            <a:solidFill>
              <a:schemeClr val="accent5">
                <a:lumMod val="7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83" name="Group 20">
            <a:extLst>
              <a:ext uri="{FF2B5EF4-FFF2-40B4-BE49-F238E27FC236}">
                <a16:creationId xmlns:a16="http://schemas.microsoft.com/office/drawing/2014/main" id="{AB537EA1-6C2A-4B7F-BC4B-8CC1FA9E140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343400"/>
            <a:ext cx="381000" cy="381000"/>
            <a:chOff x="0" y="0"/>
            <a:chExt cx="240" cy="240"/>
          </a:xfrm>
        </p:grpSpPr>
        <p:sp>
          <p:nvSpPr>
            <p:cNvPr id="11291" name="Oval 18">
              <a:extLst>
                <a:ext uri="{FF2B5EF4-FFF2-40B4-BE49-F238E27FC236}">
                  <a16:creationId xmlns:a16="http://schemas.microsoft.com/office/drawing/2014/main" id="{C736962C-535B-4AC7-860D-4A1B0588D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2" name="Rectangle 19">
              <a:extLst>
                <a:ext uri="{FF2B5EF4-FFF2-40B4-BE49-F238E27FC236}">
                  <a16:creationId xmlns:a16="http://schemas.microsoft.com/office/drawing/2014/main" id="{F2E95921-F07A-4C72-8587-39564A849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" name="Line 14">
            <a:extLst>
              <a:ext uri="{FF2B5EF4-FFF2-40B4-BE49-F238E27FC236}">
                <a16:creationId xmlns:a16="http://schemas.microsoft.com/office/drawing/2014/main" id="{10697291-3CBA-4C40-995A-E1F0ED94C443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4685506" y="3709987"/>
            <a:ext cx="1588" cy="993775"/>
          </a:xfrm>
          <a:prstGeom prst="line">
            <a:avLst/>
          </a:prstGeom>
          <a:noFill/>
          <a:ln w="34920" cap="sq">
            <a:solidFill>
              <a:schemeClr val="accent5">
                <a:lumMod val="7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D9C299-794A-40E4-891C-97F82B4BEB8D}"/>
              </a:ext>
            </a:extLst>
          </p:cNvPr>
          <p:cNvSpPr/>
          <p:nvPr/>
        </p:nvSpPr>
        <p:spPr>
          <a:xfrm>
            <a:off x="4667250" y="4349750"/>
            <a:ext cx="376238" cy="376238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25E498-41CF-4942-AC53-ED0597D21716}"/>
              </a:ext>
            </a:extLst>
          </p:cNvPr>
          <p:cNvCxnSpPr>
            <a:cxnSpLocks/>
            <a:endCxn id="11296" idx="1"/>
          </p:cNvCxnSpPr>
          <p:nvPr/>
        </p:nvCxnSpPr>
        <p:spPr>
          <a:xfrm flipV="1">
            <a:off x="2133600" y="4725988"/>
            <a:ext cx="2589213" cy="53181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3A71826-6B2D-485D-8CE1-F6D8E342FFD4}"/>
              </a:ext>
            </a:extLst>
          </p:cNvPr>
          <p:cNvCxnSpPr/>
          <p:nvPr/>
        </p:nvCxnSpPr>
        <p:spPr>
          <a:xfrm flipH="1" flipV="1">
            <a:off x="2136775" y="4725988"/>
            <a:ext cx="2589213" cy="53181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0BF4242-D462-4697-A066-B83804B84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307" y="1850936"/>
            <a:ext cx="1816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phase region!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058D079B-8BD7-4500-9730-B38A89A4A74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6"/>
          <a:stretch>
            <a:fillRect/>
          </a:stretch>
        </p:blipFill>
        <p:spPr bwMode="auto">
          <a:xfrm>
            <a:off x="1676400" y="914400"/>
            <a:ext cx="5791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>
            <a:extLst>
              <a:ext uri="{FF2B5EF4-FFF2-40B4-BE49-F238E27FC236}">
                <a16:creationId xmlns:a16="http://schemas.microsoft.com/office/drawing/2014/main" id="{82800ACA-6164-4FAA-84EE-B1DCA31DC71D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38CCDCD2-B09E-494F-BD0C-95A972F95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219200"/>
            <a:ext cx="1588" cy="2514600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69" name="Group 17">
            <a:extLst>
              <a:ext uri="{FF2B5EF4-FFF2-40B4-BE49-F238E27FC236}">
                <a16:creationId xmlns:a16="http://schemas.microsoft.com/office/drawing/2014/main" id="{8DDBE7EF-FC2C-4DC4-A66B-96B7F5439717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267200"/>
            <a:ext cx="381000" cy="381000"/>
            <a:chOff x="0" y="0"/>
            <a:chExt cx="240" cy="240"/>
          </a:xfrm>
        </p:grpSpPr>
        <p:sp>
          <p:nvSpPr>
            <p:cNvPr id="11299" name="Oval 15">
              <a:extLst>
                <a:ext uri="{FF2B5EF4-FFF2-40B4-BE49-F238E27FC236}">
                  <a16:creationId xmlns:a16="http://schemas.microsoft.com/office/drawing/2014/main" id="{3503DF0F-4107-468E-AC07-561667C99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00" name="Rectangle 16">
              <a:extLst>
                <a:ext uri="{FF2B5EF4-FFF2-40B4-BE49-F238E27FC236}">
                  <a16:creationId xmlns:a16="http://schemas.microsoft.com/office/drawing/2014/main" id="{E214D397-0A5B-479F-A756-942866AFD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38" name="Rectangle 24">
            <a:extLst>
              <a:ext uri="{FF2B5EF4-FFF2-40B4-BE49-F238E27FC236}">
                <a16:creationId xmlns:a16="http://schemas.microsoft.com/office/drawing/2014/main" id="{B5B69F3A-44B5-4D52-A03B-AF9C636D78B9}"/>
              </a:ext>
            </a:extLst>
          </p:cNvPr>
          <p:cNvSpPr>
            <a:spLocks/>
          </p:cNvSpPr>
          <p:nvPr/>
        </p:nvSpPr>
        <p:spPr bwMode="auto">
          <a:xfrm>
            <a:off x="2143125" y="4724400"/>
            <a:ext cx="2560638" cy="5603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19">
            <a:extLst>
              <a:ext uri="{FF2B5EF4-FFF2-40B4-BE49-F238E27FC236}">
                <a16:creationId xmlns:a16="http://schemas.microsoft.com/office/drawing/2014/main" id="{6B41132E-1C82-4AE9-B27B-87E912DA1A1B}"/>
              </a:ext>
            </a:extLst>
          </p:cNvPr>
          <p:cNvSpPr>
            <a:spLocks/>
          </p:cNvSpPr>
          <p:nvPr/>
        </p:nvSpPr>
        <p:spPr bwMode="auto">
          <a:xfrm>
            <a:off x="4710113" y="3779838"/>
            <a:ext cx="2284412" cy="15081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7" name="Line 6">
            <a:extLst>
              <a:ext uri="{FF2B5EF4-FFF2-40B4-BE49-F238E27FC236}">
                <a16:creationId xmlns:a16="http://schemas.microsoft.com/office/drawing/2014/main" id="{77E4F270-5AA3-40A8-8C0D-0DBEB44F78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2651125" cy="1588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78" name="Group 26">
            <a:extLst>
              <a:ext uri="{FF2B5EF4-FFF2-40B4-BE49-F238E27FC236}">
                <a16:creationId xmlns:a16="http://schemas.microsoft.com/office/drawing/2014/main" id="{01BDB942-A889-4641-8E8B-840523998BCF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276600"/>
            <a:ext cx="381000" cy="381000"/>
            <a:chOff x="0" y="0"/>
            <a:chExt cx="240" cy="240"/>
          </a:xfrm>
        </p:grpSpPr>
        <p:sp>
          <p:nvSpPr>
            <p:cNvPr id="11297" name="Oval 24">
              <a:extLst>
                <a:ext uri="{FF2B5EF4-FFF2-40B4-BE49-F238E27FC236}">
                  <a16:creationId xmlns:a16="http://schemas.microsoft.com/office/drawing/2014/main" id="{8657EB21-C99B-4592-B3A2-B68E4CD10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8" name="Rectangle 25">
              <a:extLst>
                <a:ext uri="{FF2B5EF4-FFF2-40B4-BE49-F238E27FC236}">
                  <a16:creationId xmlns:a16="http://schemas.microsoft.com/office/drawing/2014/main" id="{ACC2796B-73CA-4E74-9419-36E3B164A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1280" name="Group 10">
            <a:extLst>
              <a:ext uri="{FF2B5EF4-FFF2-40B4-BE49-F238E27FC236}">
                <a16:creationId xmlns:a16="http://schemas.microsoft.com/office/drawing/2014/main" id="{2DDD1A4A-E28D-423D-9A1B-89FF04130FA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733800"/>
            <a:ext cx="1674813" cy="992188"/>
            <a:chOff x="0" y="0"/>
            <a:chExt cx="1055" cy="625"/>
          </a:xfrm>
        </p:grpSpPr>
        <p:sp>
          <p:nvSpPr>
            <p:cNvPr id="11295" name="Line 8">
              <a:extLst>
                <a:ext uri="{FF2B5EF4-FFF2-40B4-BE49-F238E27FC236}">
                  <a16:creationId xmlns:a16="http://schemas.microsoft.com/office/drawing/2014/main" id="{81FF1FAC-1E0B-4C15-A669-2337B9EF1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0"/>
              <a:ext cx="1" cy="623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6" name="Line 9">
              <a:extLst>
                <a:ext uri="{FF2B5EF4-FFF2-40B4-BE49-F238E27FC236}">
                  <a16:creationId xmlns:a16="http://schemas.microsoft.com/office/drawing/2014/main" id="{1C9F01C4-CDE0-459D-8458-9FEBF5E67D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624"/>
              <a:ext cx="1055" cy="1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281" name="Group 23">
            <a:extLst>
              <a:ext uri="{FF2B5EF4-FFF2-40B4-BE49-F238E27FC236}">
                <a16:creationId xmlns:a16="http://schemas.microsoft.com/office/drawing/2014/main" id="{A9F1E9E5-F758-43C4-BF06-745E8350B191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352800"/>
            <a:ext cx="381000" cy="381000"/>
            <a:chOff x="0" y="0"/>
            <a:chExt cx="240" cy="240"/>
          </a:xfrm>
        </p:grpSpPr>
        <p:sp>
          <p:nvSpPr>
            <p:cNvPr id="11293" name="Oval 21">
              <a:extLst>
                <a:ext uri="{FF2B5EF4-FFF2-40B4-BE49-F238E27FC236}">
                  <a16:creationId xmlns:a16="http://schemas.microsoft.com/office/drawing/2014/main" id="{1DCA417E-49C1-4E53-8E86-7ED894E05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4" name="Rectangle 22">
              <a:extLst>
                <a:ext uri="{FF2B5EF4-FFF2-40B4-BE49-F238E27FC236}">
                  <a16:creationId xmlns:a16="http://schemas.microsoft.com/office/drawing/2014/main" id="{4DDE30EC-C714-4CE8-B923-96010B865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1283" name="Group 20">
            <a:extLst>
              <a:ext uri="{FF2B5EF4-FFF2-40B4-BE49-F238E27FC236}">
                <a16:creationId xmlns:a16="http://schemas.microsoft.com/office/drawing/2014/main" id="{AB537EA1-6C2A-4B7F-BC4B-8CC1FA9E140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4343400"/>
            <a:ext cx="381000" cy="381000"/>
            <a:chOff x="0" y="0"/>
            <a:chExt cx="240" cy="240"/>
          </a:xfrm>
        </p:grpSpPr>
        <p:sp>
          <p:nvSpPr>
            <p:cNvPr id="11291" name="Oval 18">
              <a:extLst>
                <a:ext uri="{FF2B5EF4-FFF2-40B4-BE49-F238E27FC236}">
                  <a16:creationId xmlns:a16="http://schemas.microsoft.com/office/drawing/2014/main" id="{C736962C-535B-4AC7-860D-4A1B0588D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92" name="Rectangle 19">
              <a:extLst>
                <a:ext uri="{FF2B5EF4-FFF2-40B4-BE49-F238E27FC236}">
                  <a16:creationId xmlns:a16="http://schemas.microsoft.com/office/drawing/2014/main" id="{F2E95921-F07A-4C72-8587-39564A849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" name="Line 14">
            <a:extLst>
              <a:ext uri="{FF2B5EF4-FFF2-40B4-BE49-F238E27FC236}">
                <a16:creationId xmlns:a16="http://schemas.microsoft.com/office/drawing/2014/main" id="{10697291-3CBA-4C40-995A-E1F0ED94C443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4685506" y="3709987"/>
            <a:ext cx="1588" cy="993775"/>
          </a:xfrm>
          <a:prstGeom prst="line">
            <a:avLst/>
          </a:prstGeom>
          <a:noFill/>
          <a:ln w="34920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6C8BE-23D2-4D7D-8D7A-D27694A77AE0}"/>
              </a:ext>
            </a:extLst>
          </p:cNvPr>
          <p:cNvSpPr txBox="1"/>
          <p:nvPr/>
        </p:nvSpPr>
        <p:spPr>
          <a:xfrm>
            <a:off x="6971998" y="2847329"/>
            <a:ext cx="1519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 Na Product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12EA55-87A7-4F2B-BE3C-52FBF62EECC0}"/>
              </a:ext>
            </a:extLst>
          </p:cNvPr>
          <p:cNvSpPr txBox="1"/>
          <p:nvPr/>
        </p:nvSpPr>
        <p:spPr>
          <a:xfrm>
            <a:off x="5961063" y="4343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we need to use a 3</a:t>
            </a:r>
            <a:r>
              <a:rPr lang="en-US" sz="1800" i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separator to treat stream 4?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6AEBC7-BC14-417E-A6CE-3296955FEA14}"/>
              </a:ext>
            </a:extLst>
          </p:cNvPr>
          <p:cNvSpPr txBox="1"/>
          <p:nvPr/>
        </p:nvSpPr>
        <p:spPr>
          <a:xfrm>
            <a:off x="6477000" y="5654805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No! Can reuse existing separators</a:t>
            </a:r>
          </a:p>
        </p:txBody>
      </p:sp>
    </p:spTree>
    <p:extLst>
      <p:ext uri="{BB962C8B-B14F-4D97-AF65-F5344CB8AC3E}">
        <p14:creationId xmlns:p14="http://schemas.microsoft.com/office/powerpoint/2010/main" val="4135389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485F2E40-57FA-4FE2-958F-1B1F50DBBF15}"/>
              </a:ext>
            </a:extLst>
          </p:cNvPr>
          <p:cNvSpPr>
            <a:spLocks/>
          </p:cNvSpPr>
          <p:nvPr/>
        </p:nvSpPr>
        <p:spPr bwMode="auto">
          <a:xfrm>
            <a:off x="-1752600" y="57150"/>
            <a:ext cx="82423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The New Design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D44928D-E1BC-49BC-9C4E-BF2586AF866E}"/>
              </a:ext>
            </a:extLst>
          </p:cNvPr>
          <p:cNvCxnSpPr>
            <a:endCxn id="69" idx="2"/>
          </p:cNvCxnSpPr>
          <p:nvPr/>
        </p:nvCxnSpPr>
        <p:spPr>
          <a:xfrm flipV="1">
            <a:off x="149225" y="3098800"/>
            <a:ext cx="13731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E334B823-7CC2-42F3-AEA5-16D32553A37A}"/>
              </a:ext>
            </a:extLst>
          </p:cNvPr>
          <p:cNvSpPr/>
          <p:nvPr/>
        </p:nvSpPr>
        <p:spPr>
          <a:xfrm>
            <a:off x="2595563" y="2717800"/>
            <a:ext cx="1066800" cy="7683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Separator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7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˚C</a:t>
            </a:r>
            <a:endParaRPr lang="en-US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3DFC940B-AF64-447C-8C21-8AB184667690}"/>
              </a:ext>
            </a:extLst>
          </p:cNvPr>
          <p:cNvCxnSpPr/>
          <p:nvPr/>
        </p:nvCxnSpPr>
        <p:spPr>
          <a:xfrm rot="5400000" flipH="1" flipV="1">
            <a:off x="4379119" y="761207"/>
            <a:ext cx="706437" cy="320675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4" name="TextBox 18">
            <a:extLst>
              <a:ext uri="{FF2B5EF4-FFF2-40B4-BE49-F238E27FC236}">
                <a16:creationId xmlns:a16="http://schemas.microsoft.com/office/drawing/2014/main" id="{70F5527E-05CC-4CA3-B5B5-F4F6F03DA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5" y="1371600"/>
            <a:ext cx="1639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(44%)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(56%)</a:t>
            </a:r>
          </a:p>
        </p:txBody>
      </p:sp>
      <p:sp>
        <p:nvSpPr>
          <p:cNvPr id="12295" name="TextBox 21">
            <a:extLst>
              <a:ext uri="{FF2B5EF4-FFF2-40B4-BE49-F238E27FC236}">
                <a16:creationId xmlns:a16="http://schemas.microsoft.com/office/drawing/2014/main" id="{02FE1CE1-1247-4867-B467-575210A8A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439261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Solid (no liq)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9089B5-77EA-48BF-B2C6-9B833C6C49D4}"/>
              </a:ext>
            </a:extLst>
          </p:cNvPr>
          <p:cNvSpPr/>
          <p:nvPr/>
        </p:nvSpPr>
        <p:spPr>
          <a:xfrm>
            <a:off x="6335713" y="1625600"/>
            <a:ext cx="1066800" cy="76993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Separator -27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˚C</a:t>
            </a:r>
            <a:endParaRPr lang="en-US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12297" name="TextBox 18">
            <a:extLst>
              <a:ext uri="{FF2B5EF4-FFF2-40B4-BE49-F238E27FC236}">
                <a16:creationId xmlns:a16="http://schemas.microsoft.com/office/drawing/2014/main" id="{98365873-6CC4-4DF7-A2E3-E92DF9F56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2362200"/>
            <a:ext cx="11557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(65%)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(35%)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Liq/solid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78760D-52FC-4BC7-8C14-D11E185CCED9}"/>
              </a:ext>
            </a:extLst>
          </p:cNvPr>
          <p:cNvCxnSpPr/>
          <p:nvPr/>
        </p:nvCxnSpPr>
        <p:spPr>
          <a:xfrm flipV="1">
            <a:off x="6869113" y="693738"/>
            <a:ext cx="0" cy="9318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ED1096B-A6B0-4EA9-A9BA-31912B2DDAEB}"/>
              </a:ext>
            </a:extLst>
          </p:cNvPr>
          <p:cNvCxnSpPr>
            <a:stCxn id="51" idx="2"/>
            <a:endCxn id="73" idx="0"/>
          </p:cNvCxnSpPr>
          <p:nvPr/>
        </p:nvCxnSpPr>
        <p:spPr>
          <a:xfrm>
            <a:off x="6869113" y="2395538"/>
            <a:ext cx="14287" cy="11096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A3A50DC-1270-4C90-A0CE-A7EA55859FD3}"/>
              </a:ext>
            </a:extLst>
          </p:cNvPr>
          <p:cNvCxnSpPr/>
          <p:nvPr/>
        </p:nvCxnSpPr>
        <p:spPr>
          <a:xfrm>
            <a:off x="3128963" y="3486150"/>
            <a:ext cx="0" cy="14271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1" name="TextBox 21">
            <a:extLst>
              <a:ext uri="{FF2B5EF4-FFF2-40B4-BE49-F238E27FC236}">
                <a16:creationId xmlns:a16="http://schemas.microsoft.com/office/drawing/2014/main" id="{B92C8DD7-50DC-4D44-9F27-0C3D332B3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5" y="232251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 (no solid)</a:t>
            </a:r>
          </a:p>
        </p:txBody>
      </p:sp>
      <p:sp>
        <p:nvSpPr>
          <p:cNvPr id="12302" name="TextBox 21">
            <a:extLst>
              <a:ext uri="{FF2B5EF4-FFF2-40B4-BE49-F238E27FC236}">
                <a16:creationId xmlns:a16="http://schemas.microsoft.com/office/drawing/2014/main" id="{BCFC15D9-5F72-45AF-8C25-8A2056D5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60667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Solid (no liq)</a:t>
            </a:r>
          </a:p>
        </p:txBody>
      </p:sp>
      <p:sp>
        <p:nvSpPr>
          <p:cNvPr id="12303" name="TextBox 21">
            <a:extLst>
              <a:ext uri="{FF2B5EF4-FFF2-40B4-BE49-F238E27FC236}">
                <a16:creationId xmlns:a16="http://schemas.microsoft.com/office/drawing/2014/main" id="{C08BF97C-A311-4C5F-BB55-EDF9C8EAA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038" y="112077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 (no solid)</a:t>
            </a:r>
          </a:p>
        </p:txBody>
      </p:sp>
      <p:sp>
        <p:nvSpPr>
          <p:cNvPr id="12304" name="TextBox 18">
            <a:extLst>
              <a:ext uri="{FF2B5EF4-FFF2-40B4-BE49-F238E27FC236}">
                <a16:creationId xmlns:a16="http://schemas.microsoft.com/office/drawing/2014/main" id="{680CDC8C-6031-4A84-A646-4D102B040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3052763"/>
            <a:ext cx="1639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2305" name="TextBox 18">
            <a:extLst>
              <a:ext uri="{FF2B5EF4-FFF2-40B4-BE49-F238E27FC236}">
                <a16:creationId xmlns:a16="http://schemas.microsoft.com/office/drawing/2014/main" id="{11ADC838-145C-4FE5-9DB7-1CD8A034F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474663"/>
            <a:ext cx="1639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(20%)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(80%)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A2BFDB0-9B43-4756-B0D8-35FF53F933ED}"/>
              </a:ext>
            </a:extLst>
          </p:cNvPr>
          <p:cNvSpPr/>
          <p:nvPr/>
        </p:nvSpPr>
        <p:spPr>
          <a:xfrm>
            <a:off x="814388" y="19050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1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B7B181F-B60F-4BCB-A55A-2970C944D8A3}"/>
              </a:ext>
            </a:extLst>
          </p:cNvPr>
          <p:cNvSpPr/>
          <p:nvPr/>
        </p:nvSpPr>
        <p:spPr>
          <a:xfrm>
            <a:off x="2514600" y="4243388"/>
            <a:ext cx="404813" cy="404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2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1139D17-A8BA-4619-8909-33038A2382D2}"/>
              </a:ext>
            </a:extLst>
          </p:cNvPr>
          <p:cNvSpPr/>
          <p:nvPr/>
        </p:nvSpPr>
        <p:spPr>
          <a:xfrm>
            <a:off x="2947988" y="14478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3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90BCD25-661C-4AB9-9CA6-6CB5D719CE86}"/>
              </a:ext>
            </a:extLst>
          </p:cNvPr>
          <p:cNvSpPr/>
          <p:nvPr/>
        </p:nvSpPr>
        <p:spPr>
          <a:xfrm>
            <a:off x="6300788" y="30480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4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5EE2AFC-C309-4907-9F96-F590E9376800}"/>
              </a:ext>
            </a:extLst>
          </p:cNvPr>
          <p:cNvSpPr/>
          <p:nvPr/>
        </p:nvSpPr>
        <p:spPr>
          <a:xfrm>
            <a:off x="6248400" y="609600"/>
            <a:ext cx="404813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5</a:t>
            </a:r>
          </a:p>
        </p:txBody>
      </p:sp>
      <p:sp>
        <p:nvSpPr>
          <p:cNvPr id="12311" name="TextBox 18">
            <a:extLst>
              <a:ext uri="{FF2B5EF4-FFF2-40B4-BE49-F238E27FC236}">
                <a16:creationId xmlns:a16="http://schemas.microsoft.com/office/drawing/2014/main" id="{F63E4764-FAA0-425C-807C-4376266A9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26468"/>
            <a:ext cx="19478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 Na Product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9129CCA9-31C6-46E3-9E0B-A03EE95E6FA9}"/>
              </a:ext>
            </a:extLst>
          </p:cNvPr>
          <p:cNvSpPr/>
          <p:nvPr/>
        </p:nvSpPr>
        <p:spPr>
          <a:xfrm>
            <a:off x="1522413" y="28956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1BCB303-D8CC-439D-A8D5-71C39320756A}"/>
              </a:ext>
            </a:extLst>
          </p:cNvPr>
          <p:cNvSpPr/>
          <p:nvPr/>
        </p:nvSpPr>
        <p:spPr>
          <a:xfrm>
            <a:off x="6681788" y="35052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E7EE093-7B39-4566-BB8F-7732F263B59E}"/>
              </a:ext>
            </a:extLst>
          </p:cNvPr>
          <p:cNvCxnSpPr>
            <a:stCxn id="73" idx="6"/>
          </p:cNvCxnSpPr>
          <p:nvPr/>
        </p:nvCxnSpPr>
        <p:spPr>
          <a:xfrm flipV="1">
            <a:off x="7086600" y="3708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5" name="TextBox 18">
            <a:extLst>
              <a:ext uri="{FF2B5EF4-FFF2-40B4-BE49-F238E27FC236}">
                <a16:creationId xmlns:a16="http://schemas.microsoft.com/office/drawing/2014/main" id="{D29D677E-A1C8-40E7-BE85-7AB727867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4875" y="3730625"/>
            <a:ext cx="1639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purge</a:t>
            </a:r>
          </a:p>
        </p:txBody>
      </p: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6CB11690-F02F-4CBB-B64A-549637571F3A}"/>
              </a:ext>
            </a:extLst>
          </p:cNvPr>
          <p:cNvCxnSpPr>
            <a:stCxn id="15" idx="1"/>
            <a:endCxn id="69" idx="4"/>
          </p:cNvCxnSpPr>
          <p:nvPr/>
        </p:nvCxnSpPr>
        <p:spPr>
          <a:xfrm rot="16200000" flipV="1">
            <a:off x="2137569" y="2886869"/>
            <a:ext cx="425450" cy="1252538"/>
          </a:xfrm>
          <a:prstGeom prst="bentConnector3">
            <a:avLst>
              <a:gd name="adj1" fmla="val -435"/>
            </a:avLst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Block Arc 14">
            <a:extLst>
              <a:ext uri="{FF2B5EF4-FFF2-40B4-BE49-F238E27FC236}">
                <a16:creationId xmlns:a16="http://schemas.microsoft.com/office/drawing/2014/main" id="{899CDE81-92FF-476C-B47E-F3F2455BD665}"/>
              </a:ext>
            </a:extLst>
          </p:cNvPr>
          <p:cNvSpPr/>
          <p:nvPr/>
        </p:nvSpPr>
        <p:spPr>
          <a:xfrm rot="10578360">
            <a:off x="2976563" y="3543300"/>
            <a:ext cx="346075" cy="376238"/>
          </a:xfrm>
          <a:prstGeom prst="blockArc">
            <a:avLst>
              <a:gd name="adj1" fmla="val 10800000"/>
              <a:gd name="adj2" fmla="val 345261"/>
              <a:gd name="adj3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4F73B6-B9F7-4538-A023-9546D3972F72}"/>
              </a:ext>
            </a:extLst>
          </p:cNvPr>
          <p:cNvCxnSpPr>
            <a:stCxn id="15" idx="0"/>
            <a:endCxn id="73" idx="2"/>
          </p:cNvCxnSpPr>
          <p:nvPr/>
        </p:nvCxnSpPr>
        <p:spPr>
          <a:xfrm flipV="1">
            <a:off x="3322638" y="3708400"/>
            <a:ext cx="3359150" cy="127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8C1E94A-CCB8-4A7C-8204-E84F45472C70}"/>
              </a:ext>
            </a:extLst>
          </p:cNvPr>
          <p:cNvCxnSpPr>
            <a:stCxn id="69" idx="6"/>
            <a:endCxn id="47" idx="1"/>
          </p:cNvCxnSpPr>
          <p:nvPr/>
        </p:nvCxnSpPr>
        <p:spPr>
          <a:xfrm>
            <a:off x="1927225" y="3098800"/>
            <a:ext cx="668338" cy="31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ED8A386-995F-4404-AEDB-6720F363D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Takeaway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EBA9849D-B28F-4B65-AAF8-B8F828DA6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graphical skills we have learned can be applied to many different types of diagrams!</a:t>
            </a:r>
          </a:p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Eutectic points are difficult to deal with. </a:t>
            </a:r>
          </a:p>
          <a:p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B03F7F8B-89F1-4D22-ABC8-1F4F5DC4A2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828609-B242-48E1-B31D-A826030600CB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B04E12D-D1F7-4F41-9641-D22A4E9A5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8013" cy="1509713"/>
          </a:xfrm>
        </p:spPr>
        <p:txBody>
          <a:bodyPr/>
          <a:lstStyle/>
          <a:p>
            <a:pPr eaLnBrk="1" hangingPunct="1"/>
            <a:r>
              <a:rPr lang="en-US" altLang="en-US" sz="5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C6763-DD37-404C-8F41-2EB258D2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676400"/>
          </a:xfrm>
        </p:spPr>
        <p:txBody>
          <a:bodyPr/>
          <a:lstStyle/>
          <a:p>
            <a:pPr marL="514350" indent="-514350" algn="ctr" eaLnBrk="1" hangingPunct="1">
              <a:buFont typeface="Calibri" panose="020F0502020204030204" pitchFamily="34" charset="0"/>
              <a:buAutoNum type="arabicPeriod"/>
            </a:pP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Maximize production of Na</a:t>
            </a:r>
          </a:p>
          <a:p>
            <a:pPr marL="514350" indent="-514350" algn="ctr" eaLnBrk="1" hangingPunct="1">
              <a:buFont typeface="Calibri" panose="020F0502020204030204" pitchFamily="34" charset="0"/>
              <a:buAutoNum type="arabicPeriod"/>
            </a:pP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Minimize number of units needed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2B9296DF-BAEC-42C8-BE9C-28C22BDA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275"/>
          </a:xfrm>
        </p:spPr>
        <p:txBody>
          <a:bodyPr rIns="40639"/>
          <a:lstStyle/>
          <a:p>
            <a:pPr marL="39688"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altLang="en-US" sz="5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Understand the Diagram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7490CC42-5E38-4A24-899E-27DCBAC12933}"/>
              </a:ext>
            </a:extLst>
          </p:cNvPr>
          <p:cNvSpPr>
            <a:spLocks/>
          </p:cNvSpPr>
          <p:nvPr/>
        </p:nvSpPr>
        <p:spPr bwMode="auto">
          <a:xfrm>
            <a:off x="952500" y="1981200"/>
            <a:ext cx="72390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Arial Italic" panose="020B0604020202090204" pitchFamily="34" charset="0"/>
              </a:rPr>
              <a:t>What are the units?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i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Arial Italic" panose="020B060402020209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Arial Italic" panose="020B0604020202090204" pitchFamily="34" charset="0"/>
              </a:rPr>
              <a:t>What do the regions mean?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i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Arial Italic" panose="020B060402020209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Arial Italic" panose="020B0604020202090204" pitchFamily="34" charset="0"/>
              </a:rPr>
              <a:t>Which regions are we interested in?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A323644F-70B6-46E2-BC39-6C9E86BE308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6"/>
          <a:stretch>
            <a:fillRect/>
          </a:stretch>
        </p:blipFill>
        <p:spPr bwMode="auto">
          <a:xfrm>
            <a:off x="1676400" y="914400"/>
            <a:ext cx="5791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4">
            <a:extLst>
              <a:ext uri="{FF2B5EF4-FFF2-40B4-BE49-F238E27FC236}">
                <a16:creationId xmlns:a16="http://schemas.microsoft.com/office/drawing/2014/main" id="{DE61685D-0707-4D90-9316-A37E165F2890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2151FEFE-A36B-4591-95C9-3F6C98CD8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3795713"/>
            <a:ext cx="2263775" cy="1479550"/>
          </a:xfrm>
          <a:prstGeom prst="line">
            <a:avLst/>
          </a:prstGeom>
          <a:noFill/>
          <a:ln w="5472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id="{2DEAB133-5B36-4A40-A1DF-25A8F8B05A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91063" y="3768725"/>
            <a:ext cx="2295525" cy="1506538"/>
          </a:xfrm>
          <a:prstGeom prst="line">
            <a:avLst/>
          </a:prstGeom>
          <a:noFill/>
          <a:ln w="5472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3EFFF059-D437-4A1D-9E62-8A722199F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4388" y="4711700"/>
            <a:ext cx="2608262" cy="600075"/>
          </a:xfrm>
          <a:prstGeom prst="line">
            <a:avLst/>
          </a:prstGeom>
          <a:noFill/>
          <a:ln w="5472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A22B32B-EF44-473D-9D8A-D6F47F27F2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4388" y="4711700"/>
            <a:ext cx="2611437" cy="600075"/>
          </a:xfrm>
          <a:prstGeom prst="line">
            <a:avLst/>
          </a:prstGeom>
          <a:noFill/>
          <a:ln w="5472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191E92-4B43-4EF2-A767-AF32A20A860A}"/>
              </a:ext>
            </a:extLst>
          </p:cNvPr>
          <p:cNvSpPr txBox="1"/>
          <p:nvPr/>
        </p:nvSpPr>
        <p:spPr>
          <a:xfrm>
            <a:off x="6362700" y="6019800"/>
            <a:ext cx="1270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Pure Na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40F763-42F9-4A6D-BDD0-1291185F7D45}"/>
              </a:ext>
            </a:extLst>
          </p:cNvPr>
          <p:cNvSpPr txBox="1"/>
          <p:nvPr/>
        </p:nvSpPr>
        <p:spPr>
          <a:xfrm>
            <a:off x="152400" y="2819400"/>
            <a:ext cx="1828800" cy="8302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Temperature (˚C)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E5AC3B9-4C71-4F0F-9E90-2F237BFE3598}"/>
              </a:ext>
            </a:extLst>
          </p:cNvPr>
          <p:cNvSpPr/>
          <p:nvPr/>
        </p:nvSpPr>
        <p:spPr>
          <a:xfrm>
            <a:off x="381000" y="1219200"/>
            <a:ext cx="1295400" cy="6858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Axes 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5ED8CCB-6469-4AB6-B3BC-2153A6A62816}"/>
              </a:ext>
            </a:extLst>
          </p:cNvPr>
          <p:cNvSpPr/>
          <p:nvPr/>
        </p:nvSpPr>
        <p:spPr>
          <a:xfrm>
            <a:off x="7216775" y="1347788"/>
            <a:ext cx="1852613" cy="17653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regions should we avoid?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1324693-5774-45A4-BB90-2D22629969A0}"/>
              </a:ext>
            </a:extLst>
          </p:cNvPr>
          <p:cNvSpPr/>
          <p:nvPr/>
        </p:nvSpPr>
        <p:spPr>
          <a:xfrm>
            <a:off x="7216775" y="4044950"/>
            <a:ext cx="1852613" cy="136525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Phase Regions?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AFDEA9-57AF-4E93-B87D-79C16D564447}"/>
              </a:ext>
            </a:extLst>
          </p:cNvPr>
          <p:cNvSpPr txBox="1"/>
          <p:nvPr/>
        </p:nvSpPr>
        <p:spPr>
          <a:xfrm>
            <a:off x="3048000" y="5589588"/>
            <a:ext cx="3048000" cy="46196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weight fraction Na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1C12FC-783A-48B9-9F07-47EFA83C6F24}"/>
              </a:ext>
            </a:extLst>
          </p:cNvPr>
          <p:cNvCxnSpPr>
            <a:cxnSpLocks/>
          </p:cNvCxnSpPr>
          <p:nvPr/>
        </p:nvCxnSpPr>
        <p:spPr>
          <a:xfrm flipV="1">
            <a:off x="6980238" y="685800"/>
            <a:ext cx="0" cy="5257800"/>
          </a:xfrm>
          <a:prstGeom prst="line">
            <a:avLst/>
          </a:prstGeom>
          <a:ln w="73025">
            <a:solidFill>
              <a:schemeClr val="accent3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7979F8FA-0534-4C26-94AE-202278192920}"/>
              </a:ext>
            </a:extLst>
          </p:cNvPr>
          <p:cNvSpPr/>
          <p:nvPr/>
        </p:nvSpPr>
        <p:spPr>
          <a:xfrm>
            <a:off x="3429000" y="2133600"/>
            <a:ext cx="979488" cy="9794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AAA7C20-B36C-41F0-8FA8-51C0FCFDB960}"/>
              </a:ext>
            </a:extLst>
          </p:cNvPr>
          <p:cNvSpPr/>
          <p:nvPr/>
        </p:nvSpPr>
        <p:spPr>
          <a:xfrm>
            <a:off x="369888" y="5334000"/>
            <a:ext cx="1295400" cy="685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EAF902-A017-B045-97C1-79D15E32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75" y="6057403"/>
            <a:ext cx="2279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Eutectic Point!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D7F2ED6-D64C-16A3-79B2-C732F8A5EC32}"/>
              </a:ext>
            </a:extLst>
          </p:cNvPr>
          <p:cNvSpPr/>
          <p:nvPr/>
        </p:nvSpPr>
        <p:spPr>
          <a:xfrm>
            <a:off x="2917428" y="4554228"/>
            <a:ext cx="261144" cy="261144"/>
          </a:xfrm>
          <a:prstGeom prst="ellipse">
            <a:avLst/>
          </a:prstGeom>
          <a:noFill/>
          <a:ln>
            <a:solidFill>
              <a:srgbClr val="31859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9ED6DF-1E96-BE2D-5F5B-390DAFD08348}"/>
              </a:ext>
            </a:extLst>
          </p:cNvPr>
          <p:cNvCxnSpPr>
            <a:cxnSpLocks/>
          </p:cNvCxnSpPr>
          <p:nvPr/>
        </p:nvCxnSpPr>
        <p:spPr>
          <a:xfrm flipH="1">
            <a:off x="2743200" y="4800600"/>
            <a:ext cx="304800" cy="1356828"/>
          </a:xfrm>
          <a:prstGeom prst="straightConnector1">
            <a:avLst/>
          </a:prstGeom>
          <a:ln w="28575">
            <a:solidFill>
              <a:srgbClr val="31859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3" grpId="0" animBg="1"/>
      <p:bldP spid="23" grpId="0" animBg="1"/>
      <p:bldP spid="25" grpId="0" animBg="1"/>
      <p:bldP spid="27" grpId="0" animBg="1"/>
      <p:bldP spid="13" grpId="0" animBg="1"/>
      <p:bldP spid="16" grpId="0" animBg="1"/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">
            <a:extLst>
              <a:ext uri="{FF2B5EF4-FFF2-40B4-BE49-F238E27FC236}">
                <a16:creationId xmlns:a16="http://schemas.microsoft.com/office/drawing/2014/main" id="{52783500-5109-40C1-97CE-1B4E9B2CC58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60462"/>
            <a:ext cx="57912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>
            <a:extLst>
              <a:ext uri="{FF2B5EF4-FFF2-40B4-BE49-F238E27FC236}">
                <a16:creationId xmlns:a16="http://schemas.microsoft.com/office/drawing/2014/main" id="{1518A344-69FA-4B86-985A-1CA46BEE267F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46EA1DAD-DCDF-4556-BE96-6DAED5E84CF9}"/>
              </a:ext>
            </a:extLst>
          </p:cNvPr>
          <p:cNvSpPr>
            <a:spLocks/>
          </p:cNvSpPr>
          <p:nvPr/>
        </p:nvSpPr>
        <p:spPr bwMode="auto">
          <a:xfrm>
            <a:off x="6484142" y="1643062"/>
            <a:ext cx="219630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  <a:buFontTx/>
              <a:buNone/>
            </a:pPr>
            <a:endParaRPr lang="en-US" altLang="en-US" sz="18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ts val="1125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Which temperature in the liquid/solid Na region gives the highest flow rate of pure Na:</a:t>
            </a:r>
          </a:p>
          <a:p>
            <a:pPr eaLnBrk="1" hangingPunct="1">
              <a:spcBef>
                <a:spcPts val="1125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A, B, or C? </a:t>
            </a:r>
            <a:br>
              <a:rPr lang="en-US" altLang="en-US" sz="1800" b="1" dirty="0">
                <a:latin typeface="Times New Roman" panose="02020603050405020304" pitchFamily="18" charset="0"/>
                <a:ea typeface="ヒラギノ角ゴ ProN W3" charset="-128"/>
                <a:cs typeface="Times New Roman" panose="02020603050405020304" pitchFamily="18" charset="0"/>
                <a:sym typeface="MS PGothic" panose="020B0600070205080204" pitchFamily="34" charset="-128"/>
              </a:rPr>
            </a:br>
            <a:endParaRPr lang="en-US" altLang="en-US" sz="18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5130" name="Group 10">
            <a:extLst>
              <a:ext uri="{FF2B5EF4-FFF2-40B4-BE49-F238E27FC236}">
                <a16:creationId xmlns:a16="http://schemas.microsoft.com/office/drawing/2014/main" id="{29BE22F9-1AA0-4138-B3B8-322CC2D777C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482725"/>
            <a:ext cx="2686050" cy="2582862"/>
            <a:chOff x="0" y="0"/>
            <a:chExt cx="1670" cy="1627"/>
          </a:xfrm>
        </p:grpSpPr>
        <p:sp>
          <p:nvSpPr>
            <p:cNvPr id="6169" name="Line 7">
              <a:extLst>
                <a:ext uri="{FF2B5EF4-FFF2-40B4-BE49-F238E27FC236}">
                  <a16:creationId xmlns:a16="http://schemas.microsoft.com/office/drawing/2014/main" id="{564A1758-E505-48EF-BAA2-FC6330A7AB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0"/>
              <a:ext cx="1" cy="1583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70" name="Line 8">
              <a:extLst>
                <a:ext uri="{FF2B5EF4-FFF2-40B4-BE49-F238E27FC236}">
                  <a16:creationId xmlns:a16="http://schemas.microsoft.com/office/drawing/2014/main" id="{1ED6E239-18FB-4129-87C0-2A12956697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584"/>
              <a:ext cx="1670" cy="1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71" name="Rectangle 9">
              <a:extLst>
                <a:ext uri="{FF2B5EF4-FFF2-40B4-BE49-F238E27FC236}">
                  <a16:creationId xmlns:a16="http://schemas.microsoft.com/office/drawing/2014/main" id="{8E518DAD-D63D-403F-9ADD-AA43BFFE6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" y="1403"/>
              <a:ext cx="72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39200" bIns="0"/>
            <a:lstStyle>
              <a:lvl1pPr marL="381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1125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C ~ 7 </a:t>
              </a:r>
              <a:r>
                <a:rPr 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 Bold" charset="0"/>
                </a:rPr>
                <a:t>˚C</a:t>
              </a:r>
              <a:endParaRPr lang="en-US" alt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34" name="Group 14">
            <a:extLst>
              <a:ext uri="{FF2B5EF4-FFF2-40B4-BE49-F238E27FC236}">
                <a16:creationId xmlns:a16="http://schemas.microsoft.com/office/drawing/2014/main" id="{85472677-534A-4CB2-B9B9-94ADB5D7362F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00300"/>
            <a:ext cx="2268538" cy="639762"/>
            <a:chOff x="0" y="0"/>
            <a:chExt cx="1429" cy="403"/>
          </a:xfrm>
        </p:grpSpPr>
        <p:sp>
          <p:nvSpPr>
            <p:cNvPr id="6166" name="Line 11">
              <a:extLst>
                <a:ext uri="{FF2B5EF4-FFF2-40B4-BE49-F238E27FC236}">
                  <a16:creationId xmlns:a16="http://schemas.microsoft.com/office/drawing/2014/main" id="{117FABDB-A5E2-411C-969F-0A77D25BF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84"/>
              <a:ext cx="1429" cy="1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7" name="Rectangle 12">
              <a:extLst>
                <a:ext uri="{FF2B5EF4-FFF2-40B4-BE49-F238E27FC236}">
                  <a16:creationId xmlns:a16="http://schemas.microsoft.com/office/drawing/2014/main" id="{527E6C16-EBA8-48F8-89C5-5855A810B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" y="179"/>
              <a:ext cx="72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39200" bIns="0"/>
            <a:lstStyle>
              <a:lvl1pPr marL="381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1125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B ~ 50</a:t>
              </a:r>
              <a:r>
                <a:rPr 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 Bold" charset="0"/>
                </a:rPr>
                <a:t> ˚C</a:t>
              </a:r>
              <a:endParaRPr lang="en-US" alt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endParaRPr>
            </a:p>
          </p:txBody>
        </p:sp>
        <p:sp>
          <p:nvSpPr>
            <p:cNvPr id="6168" name="Line 13">
              <a:extLst>
                <a:ext uri="{FF2B5EF4-FFF2-40B4-BE49-F238E27FC236}">
                  <a16:creationId xmlns:a16="http://schemas.microsoft.com/office/drawing/2014/main" id="{3BD15045-742C-4E78-9A4E-19E7EE83D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0"/>
              <a:ext cx="1" cy="383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Rectangle 24">
            <a:extLst>
              <a:ext uri="{FF2B5EF4-FFF2-40B4-BE49-F238E27FC236}">
                <a16:creationId xmlns:a16="http://schemas.microsoft.com/office/drawing/2014/main" id="{1B5532FB-5623-4BF3-A275-324AC500AA02}"/>
              </a:ext>
            </a:extLst>
          </p:cNvPr>
          <p:cNvSpPr>
            <a:spLocks/>
          </p:cNvSpPr>
          <p:nvPr/>
        </p:nvSpPr>
        <p:spPr bwMode="auto">
          <a:xfrm>
            <a:off x="1066800" y="4970462"/>
            <a:ext cx="256063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9">
            <a:extLst>
              <a:ext uri="{FF2B5EF4-FFF2-40B4-BE49-F238E27FC236}">
                <a16:creationId xmlns:a16="http://schemas.microsoft.com/office/drawing/2014/main" id="{823F2929-A3B8-4BC2-B280-FE5D5D169160}"/>
              </a:ext>
            </a:extLst>
          </p:cNvPr>
          <p:cNvSpPr>
            <a:spLocks/>
          </p:cNvSpPr>
          <p:nvPr/>
        </p:nvSpPr>
        <p:spPr bwMode="auto">
          <a:xfrm>
            <a:off x="3644900" y="4038600"/>
            <a:ext cx="2268538" cy="14827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38" name="Group 18">
            <a:extLst>
              <a:ext uri="{FF2B5EF4-FFF2-40B4-BE49-F238E27FC236}">
                <a16:creationId xmlns:a16="http://schemas.microsoft.com/office/drawing/2014/main" id="{DDF2913F-57F5-4AA7-B1C7-9EB71B8DFC5F}"/>
              </a:ext>
            </a:extLst>
          </p:cNvPr>
          <p:cNvGrpSpPr>
            <a:grpSpLocks/>
          </p:cNvGrpSpPr>
          <p:nvPr/>
        </p:nvGrpSpPr>
        <p:grpSpPr bwMode="auto">
          <a:xfrm>
            <a:off x="4130675" y="1485900"/>
            <a:ext cx="1798638" cy="1035050"/>
            <a:chOff x="0" y="0"/>
            <a:chExt cx="1133" cy="652"/>
          </a:xfrm>
        </p:grpSpPr>
        <p:sp>
          <p:nvSpPr>
            <p:cNvPr id="6163" name="Line 15">
              <a:extLst>
                <a:ext uri="{FF2B5EF4-FFF2-40B4-BE49-F238E27FC236}">
                  <a16:creationId xmlns:a16="http://schemas.microsoft.com/office/drawing/2014/main" id="{6B922A4A-64A6-4656-8627-3DB8ACDED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0"/>
              <a:ext cx="1" cy="623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4" name="Line 16">
              <a:extLst>
                <a:ext uri="{FF2B5EF4-FFF2-40B4-BE49-F238E27FC236}">
                  <a16:creationId xmlns:a16="http://schemas.microsoft.com/office/drawing/2014/main" id="{A9EB1E19-BF08-4259-B470-09455BC93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624"/>
              <a:ext cx="1133" cy="1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5" name="Rectangle 17">
              <a:extLst>
                <a:ext uri="{FF2B5EF4-FFF2-40B4-BE49-F238E27FC236}">
                  <a16:creationId xmlns:a16="http://schemas.microsoft.com/office/drawing/2014/main" id="{81D7CBB9-B886-46C5-8CB2-6DB54F164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" y="428"/>
              <a:ext cx="72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39200" bIns="0"/>
            <a:lstStyle>
              <a:lvl1pPr marL="381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1125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A ~ 62</a:t>
              </a:r>
              <a:r>
                <a:rPr lang="en-US" sz="1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 Bold" charset="0"/>
                </a:rPr>
                <a:t> </a:t>
              </a:r>
              <a:r>
                <a:rPr 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Arial Bold" charset="0"/>
                </a:rPr>
                <a:t>˚C</a:t>
              </a:r>
              <a:endParaRPr lang="en-US" altLang="en-US" sz="1800" b="1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Rectangle 6">
            <a:extLst>
              <a:ext uri="{FF2B5EF4-FFF2-40B4-BE49-F238E27FC236}">
                <a16:creationId xmlns:a16="http://schemas.microsoft.com/office/drawing/2014/main" id="{94F6E476-1008-401D-AB2B-467E735F1761}"/>
              </a:ext>
            </a:extLst>
          </p:cNvPr>
          <p:cNvSpPr>
            <a:spLocks/>
          </p:cNvSpPr>
          <p:nvPr/>
        </p:nvSpPr>
        <p:spPr bwMode="auto">
          <a:xfrm>
            <a:off x="6492874" y="4648200"/>
            <a:ext cx="2455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temperature such that the tie line has the longest possible arm extending to the liquid border.</a:t>
            </a:r>
            <a:endParaRPr lang="en-US" altLang="en-US" sz="11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9133B0-898F-4266-8E21-5645D92C10FD}"/>
              </a:ext>
            </a:extLst>
          </p:cNvPr>
          <p:cNvCxnSpPr>
            <a:cxnSpLocks/>
          </p:cNvCxnSpPr>
          <p:nvPr/>
        </p:nvCxnSpPr>
        <p:spPr>
          <a:xfrm>
            <a:off x="3193258" y="4000500"/>
            <a:ext cx="101361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3E829B0-7F75-4E05-86F3-C4417F75F1D0}"/>
              </a:ext>
            </a:extLst>
          </p:cNvPr>
          <p:cNvCxnSpPr>
            <a:cxnSpLocks/>
          </p:cNvCxnSpPr>
          <p:nvPr/>
        </p:nvCxnSpPr>
        <p:spPr>
          <a:xfrm>
            <a:off x="4047333" y="2474913"/>
            <a:ext cx="155713" cy="1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943182F-9435-416B-9019-13B120DE7123}"/>
              </a:ext>
            </a:extLst>
          </p:cNvPr>
          <p:cNvCxnSpPr>
            <a:cxnSpLocks/>
            <a:endCxn id="6168" idx="1"/>
          </p:cNvCxnSpPr>
          <p:nvPr/>
        </p:nvCxnSpPr>
        <p:spPr>
          <a:xfrm flipV="1">
            <a:off x="3627438" y="3008312"/>
            <a:ext cx="581025" cy="3175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3D27AA9-06E5-40F7-8FE6-4F49D53505F9}"/>
              </a:ext>
            </a:extLst>
          </p:cNvPr>
          <p:cNvSpPr txBox="1"/>
          <p:nvPr/>
        </p:nvSpPr>
        <p:spPr>
          <a:xfrm>
            <a:off x="6455764" y="4029182"/>
            <a:ext cx="1355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C!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>
            <a:extLst>
              <a:ext uri="{FF2B5EF4-FFF2-40B4-BE49-F238E27FC236}">
                <a16:creationId xmlns:a16="http://schemas.microsoft.com/office/drawing/2014/main" id="{576CDE62-84F0-4ABC-9A39-AF1AFFD2477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57912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">
            <a:extLst>
              <a:ext uri="{FF2B5EF4-FFF2-40B4-BE49-F238E27FC236}">
                <a16:creationId xmlns:a16="http://schemas.microsoft.com/office/drawing/2014/main" id="{54AC27A6-519E-43E7-960A-E2ACB7F2444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57912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>
            <a:extLst>
              <a:ext uri="{FF2B5EF4-FFF2-40B4-BE49-F238E27FC236}">
                <a16:creationId xmlns:a16="http://schemas.microsoft.com/office/drawing/2014/main" id="{B1DD6A30-A4CE-4321-9C39-E6434F2625D1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4BD83E85-9FF5-468A-BC79-597300A515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219200"/>
            <a:ext cx="1588" cy="2514600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77AE4E8F-BB6E-4B40-B66E-D55161D66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2651125" cy="1588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AB5CF61-4A52-4884-8CE1-434BC1F3FEEC}"/>
              </a:ext>
            </a:extLst>
          </p:cNvPr>
          <p:cNvSpPr>
            <a:spLocks/>
          </p:cNvSpPr>
          <p:nvPr/>
        </p:nvSpPr>
        <p:spPr bwMode="auto">
          <a:xfrm>
            <a:off x="5410200" y="3352800"/>
            <a:ext cx="11557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~ 7</a:t>
            </a: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8BF53723-C039-4055-A2A8-0635ED9C2BC6}"/>
              </a:ext>
            </a:extLst>
          </p:cNvPr>
          <p:cNvSpPr>
            <a:spLocks/>
          </p:cNvSpPr>
          <p:nvPr/>
        </p:nvSpPr>
        <p:spPr bwMode="auto">
          <a:xfrm>
            <a:off x="7029450" y="1906588"/>
            <a:ext cx="19637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Check the compositions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F9E1FA3-AB85-4A57-8092-63C38B845737}"/>
              </a:ext>
            </a:extLst>
          </p:cNvPr>
          <p:cNvSpPr>
            <a:spLocks/>
          </p:cNvSpPr>
          <p:nvPr/>
        </p:nvSpPr>
        <p:spPr bwMode="auto">
          <a:xfrm>
            <a:off x="6523038" y="5514975"/>
            <a:ext cx="1079500" cy="355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Pure Na</a:t>
            </a:r>
          </a:p>
        </p:txBody>
      </p:sp>
      <p:sp>
        <p:nvSpPr>
          <p:cNvPr id="18450" name="Oval 16">
            <a:extLst>
              <a:ext uri="{FF2B5EF4-FFF2-40B4-BE49-F238E27FC236}">
                <a16:creationId xmlns:a16="http://schemas.microsoft.com/office/drawing/2014/main" id="{D00B94D0-D6F5-47A9-BBC6-CBE8F195BA21}"/>
              </a:ext>
            </a:extLst>
          </p:cNvPr>
          <p:cNvSpPr>
            <a:spLocks/>
          </p:cNvSpPr>
          <p:nvPr/>
        </p:nvSpPr>
        <p:spPr bwMode="auto">
          <a:xfrm>
            <a:off x="3886200" y="3352800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48" name="Oval 19">
            <a:extLst>
              <a:ext uri="{FF2B5EF4-FFF2-40B4-BE49-F238E27FC236}">
                <a16:creationId xmlns:a16="http://schemas.microsoft.com/office/drawing/2014/main" id="{C283E103-7AF2-4940-ACE1-B61E793227DC}"/>
              </a:ext>
            </a:extLst>
          </p:cNvPr>
          <p:cNvSpPr>
            <a:spLocks/>
          </p:cNvSpPr>
          <p:nvPr/>
        </p:nvSpPr>
        <p:spPr bwMode="auto">
          <a:xfrm>
            <a:off x="7010400" y="3352800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0" name="TextBox 27">
            <a:extLst>
              <a:ext uri="{FF2B5EF4-FFF2-40B4-BE49-F238E27FC236}">
                <a16:creationId xmlns:a16="http://schemas.microsoft.com/office/drawing/2014/main" id="{07F9B167-9018-4307-91B1-2139DB8A0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50" y="5505450"/>
            <a:ext cx="14414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E8128107-2810-4B33-9C92-D80E2E3C77A3}"/>
              </a:ext>
            </a:extLst>
          </p:cNvPr>
          <p:cNvSpPr>
            <a:spLocks/>
          </p:cNvSpPr>
          <p:nvPr/>
        </p:nvSpPr>
        <p:spPr bwMode="auto">
          <a:xfrm>
            <a:off x="3630613" y="5508625"/>
            <a:ext cx="1536700" cy="355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125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~44 wt% Na</a:t>
            </a:r>
          </a:p>
        </p:txBody>
      </p:sp>
      <p:sp>
        <p:nvSpPr>
          <p:cNvPr id="20" name="Rectangle 24">
            <a:extLst>
              <a:ext uri="{FF2B5EF4-FFF2-40B4-BE49-F238E27FC236}">
                <a16:creationId xmlns:a16="http://schemas.microsoft.com/office/drawing/2014/main" id="{AD071EA4-F577-4326-936F-F2F7AD1B6A63}"/>
              </a:ext>
            </a:extLst>
          </p:cNvPr>
          <p:cNvSpPr>
            <a:spLocks/>
          </p:cNvSpPr>
          <p:nvPr/>
        </p:nvSpPr>
        <p:spPr bwMode="auto">
          <a:xfrm>
            <a:off x="2133600" y="4724400"/>
            <a:ext cx="256063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3C06A3D8-9B15-4CEB-950C-9190601F893C}"/>
              </a:ext>
            </a:extLst>
          </p:cNvPr>
          <p:cNvSpPr>
            <a:spLocks/>
          </p:cNvSpPr>
          <p:nvPr/>
        </p:nvSpPr>
        <p:spPr bwMode="auto">
          <a:xfrm>
            <a:off x="4694238" y="3792538"/>
            <a:ext cx="2286000" cy="1482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DB523ED-5FB4-4B37-BF66-360F2D545A8B}"/>
              </a:ext>
            </a:extLst>
          </p:cNvPr>
          <p:cNvCxnSpPr>
            <a:cxnSpLocks/>
            <a:stCxn id="7174" idx="0"/>
          </p:cNvCxnSpPr>
          <p:nvPr/>
        </p:nvCxnSpPr>
        <p:spPr>
          <a:xfrm>
            <a:off x="4343400" y="3733800"/>
            <a:ext cx="0" cy="1577975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09F5578-4AA5-4335-87B5-29D61D99E9FC}"/>
              </a:ext>
            </a:extLst>
          </p:cNvPr>
          <p:cNvCxnSpPr>
            <a:cxnSpLocks/>
          </p:cNvCxnSpPr>
          <p:nvPr/>
        </p:nvCxnSpPr>
        <p:spPr>
          <a:xfrm>
            <a:off x="6980238" y="3760788"/>
            <a:ext cx="14287" cy="1550987"/>
          </a:xfrm>
          <a:prstGeom prst="line">
            <a:avLst/>
          </a:prstGeom>
          <a:ln w="31750">
            <a:solidFill>
              <a:srgbClr val="C0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6155" grpId="0" autoUpdateAnimBg="0"/>
      <p:bldP spid="18450" grpId="0" animBg="1"/>
      <p:bldP spid="18448" grpId="0" animBg="1"/>
      <p:bldP spid="61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5">
            <a:extLst>
              <a:ext uri="{FF2B5EF4-FFF2-40B4-BE49-F238E27FC236}">
                <a16:creationId xmlns:a16="http://schemas.microsoft.com/office/drawing/2014/main" id="{462F47E1-F67E-421C-BFC9-97B1FC4C836F}"/>
              </a:ext>
            </a:extLst>
          </p:cNvPr>
          <p:cNvSpPr>
            <a:spLocks/>
          </p:cNvSpPr>
          <p:nvPr/>
        </p:nvSpPr>
        <p:spPr bwMode="auto">
          <a:xfrm>
            <a:off x="796925" y="4724400"/>
            <a:ext cx="7626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88"/>
              </a:spcBef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Lucida Grande" charset="0"/>
              </a:rPr>
              <a:t>Success! We’</a:t>
            </a:r>
            <a:r>
              <a:rPr lang="en-US" altLang="ja-JP" sz="3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Lucida Grande" charset="0"/>
              </a:rPr>
              <a:t>ve produced pure Na!</a:t>
            </a:r>
            <a:endParaRPr lang="en-US" altLang="en-US" sz="30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Lucida Grande" charset="0"/>
            </a:endParaRPr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CFCC5C04-5A4F-487C-A535-E9F628506AA9}"/>
              </a:ext>
            </a:extLst>
          </p:cNvPr>
          <p:cNvSpPr>
            <a:spLocks/>
          </p:cNvSpPr>
          <p:nvPr/>
        </p:nvSpPr>
        <p:spPr bwMode="auto">
          <a:xfrm>
            <a:off x="374650" y="280988"/>
            <a:ext cx="82423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Our Design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4328362C-041D-4BF1-ABCE-72DE836BE0F3}"/>
              </a:ext>
            </a:extLst>
          </p:cNvPr>
          <p:cNvSpPr>
            <a:spLocks/>
          </p:cNvSpPr>
          <p:nvPr/>
        </p:nvSpPr>
        <p:spPr bwMode="auto">
          <a:xfrm>
            <a:off x="1981200" y="5408613"/>
            <a:ext cx="64293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9200" bIns="0"/>
          <a:lstStyle>
            <a:lvl1pPr marL="381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1125"/>
              </a:spcBef>
              <a:buFontTx/>
              <a:buNone/>
            </a:pP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We also want to 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 Italic" panose="02020703060505090304" pitchFamily="18" charset="0"/>
              </a:rPr>
              <a:t>maximize 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our production of pure Na</a:t>
            </a:r>
            <a:endParaRPr lang="en-US" altLang="en-US"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  <a:sym typeface="Times New Roman Bold" panose="02020803070505020304" pitchFamily="18" charset="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F4333F01-7DD4-403E-B4F2-BD0265F74CBA}"/>
              </a:ext>
            </a:extLst>
          </p:cNvPr>
          <p:cNvSpPr/>
          <p:nvPr/>
        </p:nvSpPr>
        <p:spPr>
          <a:xfrm>
            <a:off x="1143000" y="5257800"/>
            <a:ext cx="1219200" cy="10795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But…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B4195E-3B97-4D6D-960B-59D5C00E0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038" y="2120900"/>
            <a:ext cx="2057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we get any more Na from this stream?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ACD0FA-FC2E-4396-A2CC-4B1837D5AB94}"/>
              </a:ext>
            </a:extLst>
          </p:cNvPr>
          <p:cNvSpPr/>
          <p:nvPr/>
        </p:nvSpPr>
        <p:spPr>
          <a:xfrm>
            <a:off x="4846638" y="1095375"/>
            <a:ext cx="1447800" cy="9159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050FE58-8C0E-4F7D-9B53-B311072FD3D7}"/>
              </a:ext>
            </a:extLst>
          </p:cNvPr>
          <p:cNvCxnSpPr/>
          <p:nvPr/>
        </p:nvCxnSpPr>
        <p:spPr>
          <a:xfrm>
            <a:off x="2128838" y="2909888"/>
            <a:ext cx="130016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CCA2CF7-133D-424A-BE40-1501A08FB2CE}"/>
              </a:ext>
            </a:extLst>
          </p:cNvPr>
          <p:cNvSpPr/>
          <p:nvPr/>
        </p:nvSpPr>
        <p:spPr>
          <a:xfrm>
            <a:off x="3429000" y="2525713"/>
            <a:ext cx="1066800" cy="7683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Separator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7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˚C</a:t>
            </a:r>
            <a:endParaRPr lang="en-US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912D316-7922-4684-84D0-AE40DB5D86DF}"/>
              </a:ext>
            </a:extLst>
          </p:cNvPr>
          <p:cNvCxnSpPr/>
          <p:nvPr/>
        </p:nvCxnSpPr>
        <p:spPr>
          <a:xfrm rot="5400000" flipH="1" flipV="1">
            <a:off x="5214143" y="567532"/>
            <a:ext cx="703263" cy="320675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3" name="TextBox 18">
            <a:extLst>
              <a:ext uri="{FF2B5EF4-FFF2-40B4-BE49-F238E27FC236}">
                <a16:creationId xmlns:a16="http://schemas.microsoft.com/office/drawing/2014/main" id="{85AA21A1-47EC-4707-A97B-73C03B205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13" y="1206500"/>
            <a:ext cx="16398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(44%)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(56%)</a:t>
            </a:r>
          </a:p>
        </p:txBody>
      </p:sp>
      <p:sp>
        <p:nvSpPr>
          <p:cNvPr id="8204" name="TextBox 21">
            <a:extLst>
              <a:ext uri="{FF2B5EF4-FFF2-40B4-BE49-F238E27FC236}">
                <a16:creationId xmlns:a16="http://schemas.microsoft.com/office/drawing/2014/main" id="{4FC8A9A5-D50B-4B88-96B3-397A0B50E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538" y="4200525"/>
            <a:ext cx="158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Solid (no liq)</a:t>
            </a:r>
          </a:p>
        </p:txBody>
      </p:sp>
      <p:sp>
        <p:nvSpPr>
          <p:cNvPr id="8205" name="TextBox 18">
            <a:extLst>
              <a:ext uri="{FF2B5EF4-FFF2-40B4-BE49-F238E27FC236}">
                <a16:creationId xmlns:a16="http://schemas.microsoft.com/office/drawing/2014/main" id="{D83DE287-A455-43ED-8B4F-42771CD95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525" y="2216150"/>
            <a:ext cx="1157288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(65%)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(35%)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Liq/solid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474594-36AD-443A-95D5-71DCE3CCCB92}"/>
              </a:ext>
            </a:extLst>
          </p:cNvPr>
          <p:cNvCxnSpPr/>
          <p:nvPr/>
        </p:nvCxnSpPr>
        <p:spPr>
          <a:xfrm>
            <a:off x="3962400" y="3294063"/>
            <a:ext cx="0" cy="14271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TextBox 21">
            <a:extLst>
              <a:ext uri="{FF2B5EF4-FFF2-40B4-BE49-F238E27FC236}">
                <a16:creationId xmlns:a16="http://schemas.microsoft.com/office/drawing/2014/main" id="{6A7601E7-D037-4721-A25C-7E447F4CD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363" y="206057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 (no solid)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8AF518E-992F-4A49-87ED-A8D6DE5C45C3}"/>
              </a:ext>
            </a:extLst>
          </p:cNvPr>
          <p:cNvSpPr/>
          <p:nvPr/>
        </p:nvSpPr>
        <p:spPr>
          <a:xfrm>
            <a:off x="1519238" y="2719388"/>
            <a:ext cx="404812" cy="404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9B93EB0-97D2-4EA6-9CB3-C1E1479E7208}"/>
              </a:ext>
            </a:extLst>
          </p:cNvPr>
          <p:cNvSpPr/>
          <p:nvPr/>
        </p:nvSpPr>
        <p:spPr>
          <a:xfrm>
            <a:off x="3405188" y="40513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07CCF7D-E2BF-4F37-8E49-93C692BC2897}"/>
              </a:ext>
            </a:extLst>
          </p:cNvPr>
          <p:cNvSpPr/>
          <p:nvPr/>
        </p:nvSpPr>
        <p:spPr>
          <a:xfrm>
            <a:off x="3781425" y="1308100"/>
            <a:ext cx="404813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3</a:t>
            </a:r>
          </a:p>
        </p:txBody>
      </p:sp>
      <p:sp>
        <p:nvSpPr>
          <p:cNvPr id="8211" name="TextBox 18">
            <a:extLst>
              <a:ext uri="{FF2B5EF4-FFF2-40B4-BE49-F238E27FC236}">
                <a16:creationId xmlns:a16="http://schemas.microsoft.com/office/drawing/2014/main" id="{BAADEDF2-7018-41F1-B11F-F9E44E9A5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4" y="3648075"/>
            <a:ext cx="1876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 Na Product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2" grpId="0" autoUpdateAnimBg="0"/>
      <p:bldP spid="3" grpId="0" animBg="1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>
            <a:extLst>
              <a:ext uri="{FF2B5EF4-FFF2-40B4-BE49-F238E27FC236}">
                <a16:creationId xmlns:a16="http://schemas.microsoft.com/office/drawing/2014/main" id="{1F3A9487-B112-4ECC-85DA-8E607A4BD13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1205707"/>
            <a:ext cx="57912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4">
            <a:extLst>
              <a:ext uri="{FF2B5EF4-FFF2-40B4-BE49-F238E27FC236}">
                <a16:creationId xmlns:a16="http://schemas.microsoft.com/office/drawing/2014/main" id="{D722A1BA-A88C-4F29-B8B8-7923EF34B77F}"/>
              </a:ext>
            </a:extLst>
          </p:cNvPr>
          <p:cNvSpPr>
            <a:spLocks/>
          </p:cNvSpPr>
          <p:nvPr/>
        </p:nvSpPr>
        <p:spPr bwMode="auto">
          <a:xfrm>
            <a:off x="457200" y="258763"/>
            <a:ext cx="82423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Phase Diagram for Na-K Mixtures</a:t>
            </a:r>
          </a:p>
        </p:txBody>
      </p:sp>
      <p:sp>
        <p:nvSpPr>
          <p:cNvPr id="9221" name="TextBox 2">
            <a:extLst>
              <a:ext uri="{FF2B5EF4-FFF2-40B4-BE49-F238E27FC236}">
                <a16:creationId xmlns:a16="http://schemas.microsoft.com/office/drawing/2014/main" id="{15328CBE-88A8-46F5-A301-28E6104CC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7850" y="5796757"/>
            <a:ext cx="14414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Line 5">
            <a:extLst>
              <a:ext uri="{FF2B5EF4-FFF2-40B4-BE49-F238E27FC236}">
                <a16:creationId xmlns:a16="http://schemas.microsoft.com/office/drawing/2014/main" id="{DFD11183-32C7-4DE9-842B-3A4E1012D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5500" y="1510507"/>
            <a:ext cx="1588" cy="2514600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3" name="Line 6">
            <a:extLst>
              <a:ext uri="{FF2B5EF4-FFF2-40B4-BE49-F238E27FC236}">
                <a16:creationId xmlns:a16="http://schemas.microsoft.com/office/drawing/2014/main" id="{E6031A3A-AB88-41A2-B7AC-8CDC0BADE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1100" y="4025107"/>
            <a:ext cx="2651125" cy="1588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ine 8">
            <a:extLst>
              <a:ext uri="{FF2B5EF4-FFF2-40B4-BE49-F238E27FC236}">
                <a16:creationId xmlns:a16="http://schemas.microsoft.com/office/drawing/2014/main" id="{2A7AE3C0-C5B0-4860-BFED-4873CD882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1100" y="4025107"/>
            <a:ext cx="1588" cy="990600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25" name="Group 17">
            <a:extLst>
              <a:ext uri="{FF2B5EF4-FFF2-40B4-BE49-F238E27FC236}">
                <a16:creationId xmlns:a16="http://schemas.microsoft.com/office/drawing/2014/main" id="{DE194F1B-A158-4165-8CAA-41A6D2F86E8F}"/>
              </a:ext>
            </a:extLst>
          </p:cNvPr>
          <p:cNvGrpSpPr>
            <a:grpSpLocks/>
          </p:cNvGrpSpPr>
          <p:nvPr/>
        </p:nvGrpSpPr>
        <p:grpSpPr bwMode="auto">
          <a:xfrm>
            <a:off x="7658100" y="3567907"/>
            <a:ext cx="381000" cy="381000"/>
            <a:chOff x="0" y="0"/>
            <a:chExt cx="240" cy="240"/>
          </a:xfrm>
        </p:grpSpPr>
        <p:sp>
          <p:nvSpPr>
            <p:cNvPr id="9247" name="Oval 15">
              <a:extLst>
                <a:ext uri="{FF2B5EF4-FFF2-40B4-BE49-F238E27FC236}">
                  <a16:creationId xmlns:a16="http://schemas.microsoft.com/office/drawing/2014/main" id="{5FEC8882-C325-4FFA-927B-201552412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8" name="Rectangle 16">
              <a:extLst>
                <a:ext uri="{FF2B5EF4-FFF2-40B4-BE49-F238E27FC236}">
                  <a16:creationId xmlns:a16="http://schemas.microsoft.com/office/drawing/2014/main" id="{33E738F4-7816-46B3-B2BB-25A7CE7FF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9226" name="Group 27">
            <a:extLst>
              <a:ext uri="{FF2B5EF4-FFF2-40B4-BE49-F238E27FC236}">
                <a16:creationId xmlns:a16="http://schemas.microsoft.com/office/drawing/2014/main" id="{2C2CE2E1-120D-42A4-9F4E-B8C760858DDE}"/>
              </a:ext>
            </a:extLst>
          </p:cNvPr>
          <p:cNvGrpSpPr>
            <a:grpSpLocks/>
          </p:cNvGrpSpPr>
          <p:nvPr/>
        </p:nvGrpSpPr>
        <p:grpSpPr bwMode="auto">
          <a:xfrm>
            <a:off x="4533900" y="3644107"/>
            <a:ext cx="381000" cy="381000"/>
            <a:chOff x="0" y="0"/>
            <a:chExt cx="240" cy="240"/>
          </a:xfrm>
        </p:grpSpPr>
        <p:sp>
          <p:nvSpPr>
            <p:cNvPr id="9245" name="Oval 25">
              <a:extLst>
                <a:ext uri="{FF2B5EF4-FFF2-40B4-BE49-F238E27FC236}">
                  <a16:creationId xmlns:a16="http://schemas.microsoft.com/office/drawing/2014/main" id="{97384F00-9A18-4325-BDC6-FA75C5800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Rectangle 26">
              <a:extLst>
                <a:ext uri="{FF2B5EF4-FFF2-40B4-BE49-F238E27FC236}">
                  <a16:creationId xmlns:a16="http://schemas.microsoft.com/office/drawing/2014/main" id="{A7B766DA-976A-4E2C-83E3-A2A60542B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9246" name="Group 30">
            <a:extLst>
              <a:ext uri="{FF2B5EF4-FFF2-40B4-BE49-F238E27FC236}">
                <a16:creationId xmlns:a16="http://schemas.microsoft.com/office/drawing/2014/main" id="{1E013207-1ADC-4EF9-B2F4-3EAA6ED730DA}"/>
              </a:ext>
            </a:extLst>
          </p:cNvPr>
          <p:cNvGrpSpPr>
            <a:grpSpLocks/>
          </p:cNvGrpSpPr>
          <p:nvPr/>
        </p:nvGrpSpPr>
        <p:grpSpPr bwMode="auto">
          <a:xfrm>
            <a:off x="3162300" y="4558507"/>
            <a:ext cx="381000" cy="381000"/>
            <a:chOff x="0" y="0"/>
            <a:chExt cx="240" cy="240"/>
          </a:xfrm>
        </p:grpSpPr>
        <p:sp>
          <p:nvSpPr>
            <p:cNvPr id="9243" name="Oval 28">
              <a:extLst>
                <a:ext uri="{FF2B5EF4-FFF2-40B4-BE49-F238E27FC236}">
                  <a16:creationId xmlns:a16="http://schemas.microsoft.com/office/drawing/2014/main" id="{92AEAE5E-03C5-4683-83E6-29D8F445D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4" name="Rectangle 29">
              <a:extLst>
                <a:ext uri="{FF2B5EF4-FFF2-40B4-BE49-F238E27FC236}">
                  <a16:creationId xmlns:a16="http://schemas.microsoft.com/office/drawing/2014/main" id="{09CE3496-D16B-4638-8679-AB9132A6D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7" name="Oval 6">
            <a:extLst>
              <a:ext uri="{FF2B5EF4-FFF2-40B4-BE49-F238E27FC236}">
                <a16:creationId xmlns:a16="http://schemas.microsoft.com/office/drawing/2014/main" id="{67D42AA3-D5BE-408E-A4D8-17A95A7958E4}"/>
              </a:ext>
            </a:extLst>
          </p:cNvPr>
          <p:cNvSpPr/>
          <p:nvPr/>
        </p:nvSpPr>
        <p:spPr>
          <a:xfrm>
            <a:off x="4552950" y="3663157"/>
            <a:ext cx="342900" cy="342900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7AA000A3-2735-4613-8CCB-4FAC11337278}"/>
              </a:ext>
            </a:extLst>
          </p:cNvPr>
          <p:cNvSpPr>
            <a:spLocks/>
          </p:cNvSpPr>
          <p:nvPr/>
        </p:nvSpPr>
        <p:spPr bwMode="auto">
          <a:xfrm>
            <a:off x="2786063" y="5018882"/>
            <a:ext cx="2560637" cy="5699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19">
            <a:extLst>
              <a:ext uri="{FF2B5EF4-FFF2-40B4-BE49-F238E27FC236}">
                <a16:creationId xmlns:a16="http://schemas.microsoft.com/office/drawing/2014/main" id="{BC28278B-DE58-411D-9993-AAD09CF670F1}"/>
              </a:ext>
            </a:extLst>
          </p:cNvPr>
          <p:cNvSpPr>
            <a:spLocks/>
          </p:cNvSpPr>
          <p:nvPr/>
        </p:nvSpPr>
        <p:spPr bwMode="auto">
          <a:xfrm>
            <a:off x="5330825" y="4080670"/>
            <a:ext cx="2286000" cy="15097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1pPr>
            <a:lvl2pPr marL="742950" indent="-28575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2pPr>
            <a:lvl3pPr marL="11430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3pPr>
            <a:lvl4pPr marL="16002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4pPr>
            <a:lvl5pPr marL="2057400" indent="-228600"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FFFFFF"/>
                </a:solidFill>
                <a:latin typeface="Arial Bold" charset="0"/>
                <a:ea typeface="ヒラギノ角ゴ ProN W6" charset="-128"/>
                <a:sym typeface="Arial Bold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4DA19CB-5F3A-4D68-8664-11DA8BC4B218}"/>
              </a:ext>
            </a:extLst>
          </p:cNvPr>
          <p:cNvSpPr/>
          <p:nvPr/>
        </p:nvSpPr>
        <p:spPr>
          <a:xfrm>
            <a:off x="7677150" y="3586957"/>
            <a:ext cx="342900" cy="3429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B6F40-02D2-485E-A4CB-5F309B165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6722" y="3080063"/>
            <a:ext cx="1295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CE66D-8D79-4D33-B5F2-42559B26B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8" y="2689517"/>
            <a:ext cx="2154238" cy="203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 3:</a:t>
            </a:r>
          </a:p>
          <a:p>
            <a:pPr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 choose the temperature that maximizes the length of the tie line arm to the liquid border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altLang="en-US" sz="1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30" name="Group 14">
            <a:extLst>
              <a:ext uri="{FF2B5EF4-FFF2-40B4-BE49-F238E27FC236}">
                <a16:creationId xmlns:a16="http://schemas.microsoft.com/office/drawing/2014/main" id="{CFBE0961-1C19-4ED2-BB8F-B90EA53AD5F9}"/>
              </a:ext>
            </a:extLst>
          </p:cNvPr>
          <p:cNvGrpSpPr>
            <a:grpSpLocks/>
          </p:cNvGrpSpPr>
          <p:nvPr/>
        </p:nvGrpSpPr>
        <p:grpSpPr bwMode="auto">
          <a:xfrm>
            <a:off x="5295900" y="4634707"/>
            <a:ext cx="381000" cy="381000"/>
            <a:chOff x="0" y="0"/>
            <a:chExt cx="240" cy="240"/>
          </a:xfrm>
        </p:grpSpPr>
        <p:sp>
          <p:nvSpPr>
            <p:cNvPr id="9241" name="Oval 12">
              <a:extLst>
                <a:ext uri="{FF2B5EF4-FFF2-40B4-BE49-F238E27FC236}">
                  <a16:creationId xmlns:a16="http://schemas.microsoft.com/office/drawing/2014/main" id="{04B096F1-FCE2-4BB1-9488-1F8532878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42" name="Rectangle 13">
              <a:extLst>
                <a:ext uri="{FF2B5EF4-FFF2-40B4-BE49-F238E27FC236}">
                  <a16:creationId xmlns:a16="http://schemas.microsoft.com/office/drawing/2014/main" id="{BB2780ED-095E-4B9A-BF1F-921E9F6F2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" y="35"/>
              <a:ext cx="169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78049" bIns="38100"/>
            <a:lstStyle>
              <a:lvl1pPr marL="1588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9240" name="Group 24">
            <a:extLst>
              <a:ext uri="{FF2B5EF4-FFF2-40B4-BE49-F238E27FC236}">
                <a16:creationId xmlns:a16="http://schemas.microsoft.com/office/drawing/2014/main" id="{9AF5E0B8-F208-44E8-8706-EA91649833BD}"/>
              </a:ext>
            </a:extLst>
          </p:cNvPr>
          <p:cNvGrpSpPr>
            <a:grpSpLocks/>
          </p:cNvGrpSpPr>
          <p:nvPr/>
        </p:nvGrpSpPr>
        <p:grpSpPr bwMode="auto">
          <a:xfrm>
            <a:off x="2708275" y="5015707"/>
            <a:ext cx="3471863" cy="1166813"/>
            <a:chOff x="-286" y="0"/>
            <a:chExt cx="2187" cy="735"/>
          </a:xfrm>
        </p:grpSpPr>
        <p:sp>
          <p:nvSpPr>
            <p:cNvPr id="20507" name="Line 20">
              <a:extLst>
                <a:ext uri="{FF2B5EF4-FFF2-40B4-BE49-F238E27FC236}">
                  <a16:creationId xmlns:a16="http://schemas.microsoft.com/office/drawing/2014/main" id="{7D3274EF-D27C-46E2-8CC7-F206C23CB7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0"/>
              <a:ext cx="1" cy="383"/>
            </a:xfrm>
            <a:prstGeom prst="line">
              <a:avLst/>
            </a:prstGeom>
            <a:noFill/>
            <a:ln w="12700" cap="sq">
              <a:solidFill>
                <a:srgbClr val="C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38" name="Rectangle 22">
              <a:extLst>
                <a:ext uri="{FF2B5EF4-FFF2-40B4-BE49-F238E27FC236}">
                  <a16:creationId xmlns:a16="http://schemas.microsoft.com/office/drawing/2014/main" id="{B2C53F11-5125-4592-80FD-81B4BE557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86" y="514"/>
              <a:ext cx="108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39200" bIns="0"/>
            <a:lstStyle>
              <a:lvl1pPr marL="381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1000"/>
                </a:spcBef>
                <a:buFontTx/>
                <a:buNone/>
              </a:pP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Liquid Na</a:t>
              </a:r>
              <a:r>
                <a:rPr lang="en-US" altLang="en-US" sz="1600" baseline="-250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2</a:t>
              </a: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K,</a:t>
              </a:r>
            </a:p>
            <a:p>
              <a:pPr eaLnBrk="1" hangingPunct="1">
                <a:spcBef>
                  <a:spcPts val="1000"/>
                </a:spcBef>
                <a:buFontTx/>
                <a:buNone/>
              </a:pP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 ~20 </a:t>
              </a:r>
              <a:r>
                <a:rPr lang="en-US" altLang="en-US" sz="1600" dirty="0" err="1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wt</a:t>
              </a: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% Na</a:t>
              </a:r>
            </a:p>
          </p:txBody>
        </p:sp>
        <p:sp>
          <p:nvSpPr>
            <p:cNvPr id="9239" name="Rectangle 23">
              <a:extLst>
                <a:ext uri="{FF2B5EF4-FFF2-40B4-BE49-F238E27FC236}">
                  <a16:creationId xmlns:a16="http://schemas.microsoft.com/office/drawing/2014/main" id="{BBB21ED6-48CA-479D-B252-745D90AF5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0" y="502"/>
              <a:ext cx="87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39200" bIns="0"/>
            <a:lstStyle>
              <a:lvl1pPr marL="381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38100" algn="l"/>
                  <a:tab pos="952500" algn="l"/>
                  <a:tab pos="1866900" algn="l"/>
                  <a:tab pos="2781300" algn="l"/>
                  <a:tab pos="3695700" algn="l"/>
                  <a:tab pos="4610100" algn="l"/>
                  <a:tab pos="5524500" algn="l"/>
                  <a:tab pos="6438900" algn="l"/>
                  <a:tab pos="7353300" algn="l"/>
                  <a:tab pos="8267700" algn="l"/>
                  <a:tab pos="9182100" algn="l"/>
                  <a:tab pos="100965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1000"/>
                </a:spcBef>
                <a:buFontTx/>
                <a:buNone/>
              </a:pP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Solid Na</a:t>
              </a:r>
              <a:r>
                <a:rPr lang="en-US" altLang="en-US" sz="1600" baseline="-250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2</a:t>
              </a:r>
              <a:r>
                <a:rPr lang="en-US" altLang="en-US" sz="1600" dirty="0">
                  <a:solidFill>
                    <a:srgbClr val="C0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20510" name="Line 21">
              <a:extLst>
                <a:ext uri="{FF2B5EF4-FFF2-40B4-BE49-F238E27FC236}">
                  <a16:creationId xmlns:a16="http://schemas.microsoft.com/office/drawing/2014/main" id="{EB9F722D-D6E7-43F6-897B-7DDA2FFF8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6" y="0"/>
              <a:ext cx="1" cy="383"/>
            </a:xfrm>
            <a:prstGeom prst="line">
              <a:avLst/>
            </a:prstGeom>
            <a:noFill/>
            <a:ln w="12700" cap="sq">
              <a:solidFill>
                <a:srgbClr val="C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lIns="0" tIns="0" rIns="0" bIns="0"/>
            <a:lstStyle/>
            <a:p>
              <a:pPr>
                <a:defRPr/>
              </a:pP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Line 6">
            <a:extLst>
              <a:ext uri="{FF2B5EF4-FFF2-40B4-BE49-F238E27FC236}">
                <a16:creationId xmlns:a16="http://schemas.microsoft.com/office/drawing/2014/main" id="{8659D15B-3EDA-4C11-9FE1-6828DF89F8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7763" y="4983957"/>
            <a:ext cx="1684337" cy="1588"/>
          </a:xfrm>
          <a:prstGeom prst="line">
            <a:avLst/>
          </a:prstGeom>
          <a:noFill/>
          <a:ln w="28575" cap="sq">
            <a:solidFill>
              <a:srgbClr val="C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ADFC25-9502-4546-BB60-F34BBCB75EE0}"/>
              </a:ext>
            </a:extLst>
          </p:cNvPr>
          <p:cNvSpPr txBox="1"/>
          <p:nvPr/>
        </p:nvSpPr>
        <p:spPr>
          <a:xfrm>
            <a:off x="237330" y="5354341"/>
            <a:ext cx="26582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temperature?</a:t>
            </a:r>
          </a:p>
          <a:p>
            <a:r>
              <a:rPr lang="en-US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above -27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 ˚C</a:t>
            </a:r>
            <a:r>
              <a:rPr lang="en-US" altLang="en-U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EBCBA681-3068-4C70-8F3A-2EA563458F68}"/>
              </a:ext>
            </a:extLst>
          </p:cNvPr>
          <p:cNvSpPr>
            <a:spLocks/>
          </p:cNvSpPr>
          <p:nvPr/>
        </p:nvSpPr>
        <p:spPr bwMode="auto">
          <a:xfrm>
            <a:off x="-1566863" y="141288"/>
            <a:ext cx="8242301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 anchor="ctr"/>
          <a:lstStyle>
            <a:lvl1pPr marL="3968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sym typeface="Times New Roman Bold" panose="02020803070505020304" pitchFamily="18" charset="0"/>
              </a:rPr>
              <a:t>The design so far: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742D815-D728-4461-9F50-92C7E7DC9C98}"/>
              </a:ext>
            </a:extLst>
          </p:cNvPr>
          <p:cNvCxnSpPr>
            <a:endCxn id="38" idx="1"/>
          </p:cNvCxnSpPr>
          <p:nvPr/>
        </p:nvCxnSpPr>
        <p:spPr>
          <a:xfrm>
            <a:off x="1295400" y="3101975"/>
            <a:ext cx="13001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2BC6DC2C-D886-4806-8BEA-8A341A475BE3}"/>
              </a:ext>
            </a:extLst>
          </p:cNvPr>
          <p:cNvSpPr/>
          <p:nvPr/>
        </p:nvSpPr>
        <p:spPr>
          <a:xfrm>
            <a:off x="2595563" y="2717800"/>
            <a:ext cx="1066800" cy="76835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Separator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7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˚C</a:t>
            </a:r>
            <a:endParaRPr lang="en-US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848739A0-5F11-4D19-8D99-BCD4DEE32642}"/>
              </a:ext>
            </a:extLst>
          </p:cNvPr>
          <p:cNvCxnSpPr>
            <a:stCxn id="38" idx="0"/>
            <a:endCxn id="43" idx="1"/>
          </p:cNvCxnSpPr>
          <p:nvPr/>
        </p:nvCxnSpPr>
        <p:spPr>
          <a:xfrm rot="5400000" flipH="1" flipV="1">
            <a:off x="4379119" y="761207"/>
            <a:ext cx="706437" cy="3206750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46" name="TextBox 18">
            <a:extLst>
              <a:ext uri="{FF2B5EF4-FFF2-40B4-BE49-F238E27FC236}">
                <a16:creationId xmlns:a16="http://schemas.microsoft.com/office/drawing/2014/main" id="{39E2FD35-823E-484C-8D75-7BA39DB65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5" y="1398588"/>
            <a:ext cx="1639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(44%)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(56%)</a:t>
            </a:r>
          </a:p>
        </p:txBody>
      </p:sp>
      <p:sp>
        <p:nvSpPr>
          <p:cNvPr id="10247" name="TextBox 21">
            <a:extLst>
              <a:ext uri="{FF2B5EF4-FFF2-40B4-BE49-F238E27FC236}">
                <a16:creationId xmlns:a16="http://schemas.microsoft.com/office/drawing/2014/main" id="{D398A047-8513-421C-85A1-6B3042057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0" y="439261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Solid (no liq)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35ECF5-B0DE-4AE9-BBB4-EF4DB9272922}"/>
              </a:ext>
            </a:extLst>
          </p:cNvPr>
          <p:cNvSpPr/>
          <p:nvPr/>
        </p:nvSpPr>
        <p:spPr>
          <a:xfrm>
            <a:off x="6335713" y="1625600"/>
            <a:ext cx="1066800" cy="76993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Separator -27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˚C</a:t>
            </a:r>
            <a:endParaRPr lang="en-US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 Bold" charset="0"/>
            </a:endParaRPr>
          </a:p>
        </p:txBody>
      </p:sp>
      <p:sp>
        <p:nvSpPr>
          <p:cNvPr id="10249" name="TextBox 18">
            <a:extLst>
              <a:ext uri="{FF2B5EF4-FFF2-40B4-BE49-F238E27FC236}">
                <a16:creationId xmlns:a16="http://schemas.microsoft.com/office/drawing/2014/main" id="{51DF3CB5-FE2F-45FC-B8C4-C9340EB2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2408238"/>
            <a:ext cx="11557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(65%)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(35%)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Liq/solid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CC77B30-5249-4CE0-9CB4-1CB1EC921EAF}"/>
              </a:ext>
            </a:extLst>
          </p:cNvPr>
          <p:cNvCxnSpPr>
            <a:stCxn id="43" idx="0"/>
          </p:cNvCxnSpPr>
          <p:nvPr/>
        </p:nvCxnSpPr>
        <p:spPr>
          <a:xfrm flipV="1">
            <a:off x="6869113" y="693738"/>
            <a:ext cx="0" cy="9318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C250320-513B-4D80-800A-7E7E68CC4DA0}"/>
              </a:ext>
            </a:extLst>
          </p:cNvPr>
          <p:cNvCxnSpPr>
            <a:stCxn id="43" idx="2"/>
          </p:cNvCxnSpPr>
          <p:nvPr/>
        </p:nvCxnSpPr>
        <p:spPr>
          <a:xfrm flipH="1">
            <a:off x="6864350" y="2395538"/>
            <a:ext cx="4763" cy="14462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B61690F-F668-4B7E-9A0D-A57F4704A632}"/>
              </a:ext>
            </a:extLst>
          </p:cNvPr>
          <p:cNvCxnSpPr>
            <a:stCxn id="38" idx="2"/>
          </p:cNvCxnSpPr>
          <p:nvPr/>
        </p:nvCxnSpPr>
        <p:spPr>
          <a:xfrm>
            <a:off x="3128963" y="3486150"/>
            <a:ext cx="0" cy="14271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3" name="TextBox 21">
            <a:extLst>
              <a:ext uri="{FF2B5EF4-FFF2-40B4-BE49-F238E27FC236}">
                <a16:creationId xmlns:a16="http://schemas.microsoft.com/office/drawing/2014/main" id="{8E143087-2F95-4CE3-84C8-CC2DEA42C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5" y="232251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 (no solid)</a:t>
            </a:r>
          </a:p>
        </p:txBody>
      </p:sp>
      <p:sp>
        <p:nvSpPr>
          <p:cNvPr id="10254" name="TextBox 21">
            <a:extLst>
              <a:ext uri="{FF2B5EF4-FFF2-40B4-BE49-F238E27FC236}">
                <a16:creationId xmlns:a16="http://schemas.microsoft.com/office/drawing/2014/main" id="{DA28D8F0-01EA-4F85-A7EB-D890EEC28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60667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Solid (no liq)</a:t>
            </a:r>
          </a:p>
        </p:txBody>
      </p:sp>
      <p:sp>
        <p:nvSpPr>
          <p:cNvPr id="10255" name="TextBox 21">
            <a:extLst>
              <a:ext uri="{FF2B5EF4-FFF2-40B4-BE49-F238E27FC236}">
                <a16:creationId xmlns:a16="http://schemas.microsoft.com/office/drawing/2014/main" id="{CE042064-0C74-49F2-AE80-306F520C2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038" y="112077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Liq (no solid)</a:t>
            </a:r>
          </a:p>
        </p:txBody>
      </p:sp>
      <p:sp>
        <p:nvSpPr>
          <p:cNvPr id="10256" name="TextBox 18">
            <a:extLst>
              <a:ext uri="{FF2B5EF4-FFF2-40B4-BE49-F238E27FC236}">
                <a16:creationId xmlns:a16="http://schemas.microsoft.com/office/drawing/2014/main" id="{327CAECA-9D7E-4636-B241-16AB61FDD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3052763"/>
            <a:ext cx="1639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en-US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0257" name="TextBox 18">
            <a:extLst>
              <a:ext uri="{FF2B5EF4-FFF2-40B4-BE49-F238E27FC236}">
                <a16:creationId xmlns:a16="http://schemas.microsoft.com/office/drawing/2014/main" id="{A6471653-CFB2-47AB-AAE8-888C1874A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1200" y="474663"/>
            <a:ext cx="1639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Na (20%)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K (80%)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E18A76-2767-45D8-8129-5E507E571B22}"/>
              </a:ext>
            </a:extLst>
          </p:cNvPr>
          <p:cNvSpPr/>
          <p:nvPr/>
        </p:nvSpPr>
        <p:spPr>
          <a:xfrm>
            <a:off x="685800" y="2895600"/>
            <a:ext cx="404813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1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DCBD42C-2E5C-4EB8-A515-F4E33C72761F}"/>
              </a:ext>
            </a:extLst>
          </p:cNvPr>
          <p:cNvSpPr/>
          <p:nvPr/>
        </p:nvSpPr>
        <p:spPr>
          <a:xfrm>
            <a:off x="2514600" y="4243388"/>
            <a:ext cx="404813" cy="404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2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A78A7DF-DDA5-4D93-B39D-A6F3F69C8A60}"/>
              </a:ext>
            </a:extLst>
          </p:cNvPr>
          <p:cNvSpPr/>
          <p:nvPr/>
        </p:nvSpPr>
        <p:spPr>
          <a:xfrm>
            <a:off x="2947988" y="14478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3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4A6A2875-0D12-409D-904D-F1F69FA6D59C}"/>
              </a:ext>
            </a:extLst>
          </p:cNvPr>
          <p:cNvSpPr/>
          <p:nvPr/>
        </p:nvSpPr>
        <p:spPr>
          <a:xfrm>
            <a:off x="6300788" y="3048000"/>
            <a:ext cx="404812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4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1BF6BFE8-D83E-4833-9AFF-6828B585065F}"/>
              </a:ext>
            </a:extLst>
          </p:cNvPr>
          <p:cNvSpPr/>
          <p:nvPr/>
        </p:nvSpPr>
        <p:spPr>
          <a:xfrm>
            <a:off x="6248400" y="609600"/>
            <a:ext cx="404813" cy="4048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 Bold" charset="0"/>
              </a:rPr>
              <a:t>5</a:t>
            </a:r>
          </a:p>
        </p:txBody>
      </p:sp>
      <p:sp>
        <p:nvSpPr>
          <p:cNvPr id="10263" name="TextBox 18">
            <a:extLst>
              <a:ext uri="{FF2B5EF4-FFF2-40B4-BE49-F238E27FC236}">
                <a16:creationId xmlns:a16="http://schemas.microsoft.com/office/drawing/2014/main" id="{2D454EE6-A276-4E8D-8962-B83B6368B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840163"/>
            <a:ext cx="19383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 Na Product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18B0958-D1CA-4398-BD4B-5C87997A5FA8}"/>
              </a:ext>
            </a:extLst>
          </p:cNvPr>
          <p:cNvSpPr/>
          <p:nvPr/>
        </p:nvSpPr>
        <p:spPr>
          <a:xfrm>
            <a:off x="513160" y="5093494"/>
            <a:ext cx="3955256" cy="13604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we do with stream 4?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49B59C6-825E-45A3-8319-800A51805577}"/>
              </a:ext>
            </a:extLst>
          </p:cNvPr>
          <p:cNvSpPr/>
          <p:nvPr/>
        </p:nvSpPr>
        <p:spPr>
          <a:xfrm>
            <a:off x="4875177" y="5093494"/>
            <a:ext cx="3983495" cy="13604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we do with stream 5?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Pages>0</Pages>
  <Words>608</Words>
  <Characters>0</Characters>
  <Application>Microsoft Office PowerPoint</Application>
  <PresentationFormat>On-screen Show (4:3)</PresentationFormat>
  <Lines>0</Lines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Bold</vt:lpstr>
      <vt:lpstr>Calibri</vt:lpstr>
      <vt:lpstr>Times New Roman</vt:lpstr>
      <vt:lpstr>Office Theme</vt:lpstr>
      <vt:lpstr>PowerPoint Presentation</vt:lpstr>
      <vt:lpstr>Objectives</vt:lpstr>
      <vt:lpstr>Understand the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Takeaway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Donovan Cho</cp:lastModifiedBy>
  <cp:revision>47</cp:revision>
  <dcterms:created xsi:type="dcterms:W3CDTF">2018-10-25T20:11:49Z</dcterms:created>
  <dcterms:modified xsi:type="dcterms:W3CDTF">2024-10-23T18:55:07Z</dcterms:modified>
</cp:coreProperties>
</file>