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27"/>
    <p:restoredTop sz="94662"/>
  </p:normalViewPr>
  <p:slideViewPr>
    <p:cSldViewPr snapToGrid="0">
      <p:cViewPr varScale="1">
        <p:scale>
          <a:sx n="85" d="100"/>
          <a:sy n="85" d="100"/>
        </p:scale>
        <p:origin x="17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F002C-6AF7-474D-B92C-83AA8D31174A}" type="datetimeFigureOut">
              <a:rPr lang="en-US" smtClean="0"/>
              <a:t>10/4/25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45492-E945-FB49-80EC-412BAA753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3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Complex problems like this it is beneficial to start with the first step of running the reactor once and seeing what the output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45492-E945-FB49-80EC-412BAA7538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0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AF2B-630A-5CE7-39AE-260EB3FFE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099E4-5BA1-0291-0D37-CBB909672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9A5F9-82A7-27CD-F867-044053CD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16F2-A034-5540-8F3B-DD3E57339104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A9BF8-69E3-912C-9BCE-F62D499B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F2A7D-03D3-DC3B-F0AF-7584AFC0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ECEA-78F7-7B43-8A78-4F931B32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3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426CB-F6B5-0401-2CC8-990CE060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049AE-C5C7-4D79-7C20-F2D2366AC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0E4BB-04F3-91F1-B6D7-4F68077AD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16F2-A034-5540-8F3B-DD3E57339104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8E9F3-BB72-FC26-C389-541B57F7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0E444-090A-C8CD-C6F4-F137B320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ECEA-78F7-7B43-8A78-4F931B32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97E60C-52DF-5555-4438-FF6FF3017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371180-D71F-6DB9-662C-7E0BADBB7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FC4B9-F719-DE10-C4A9-0607D99C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16F2-A034-5540-8F3B-DD3E57339104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03A56-B4C1-D31E-2E35-98A06D2A4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E24EC-0D45-89B1-29E5-831623D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ECEA-78F7-7B43-8A78-4F931B32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37D74-2098-37FC-6832-12B7D581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732F1-9154-0A2C-4179-61504DD39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0F0D6-82EC-EEFB-77F6-3310EF060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16F2-A034-5540-8F3B-DD3E57339104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BF04F-9DA2-EDEE-624B-6F6211B1C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CC2F1-B49F-65C5-F403-F8FBA157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ECEA-78F7-7B43-8A78-4F931B32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B669-D009-AF47-9EF0-40069F83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08330-22BF-C3FC-6D3F-0D66E690E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8FA2D-AF69-D597-BCAD-0B18D6B4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16F2-A034-5540-8F3B-DD3E57339104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7852-9B42-4B55-6660-90AF17D6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A6DEC-80C1-963E-AFBF-2204A55C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ECEA-78F7-7B43-8A78-4F931B32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2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2C0F-65CD-92D8-A14B-6C323EBF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7A9A-D736-8329-9812-4BF25F0E3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299ED-D511-6053-7B84-D4051CDA4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6A4A7-9B2E-E16F-4328-BBB7BC6EC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16F2-A034-5540-8F3B-DD3E57339104}" type="datetimeFigureOut">
              <a:rPr lang="en-US" smtClean="0"/>
              <a:t>10/4/25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6C73A-5A79-7042-CB63-7A35FF11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03DD7-E016-DBF7-0CBD-165E6BF4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ECEA-78F7-7B43-8A78-4F931B32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6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B94D1-99A6-0B53-B02A-ADA1B5014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BA56C-32D8-90B0-2AD7-4B8F30C1A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1248D9-1138-D8C6-5944-B91063CDB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66C5CA-135A-8033-B09E-F403BBCAB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C7F1C-94BA-44BE-0A33-01E8FD3E1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432451-9498-7E99-0F0D-DD94B278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16F2-A034-5540-8F3B-DD3E57339104}" type="datetimeFigureOut">
              <a:rPr lang="en-US" smtClean="0"/>
              <a:t>10/4/25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E82618-42D2-1999-75E4-B8B450B7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013D2D-4DD3-07AA-C92E-9A0895C04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ECEA-78F7-7B43-8A78-4F931B32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3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7912-69CC-60A0-36F4-BED62D4B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D6C58-91AC-72C5-087A-C7B0E67C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16F2-A034-5540-8F3B-DD3E57339104}" type="datetimeFigureOut">
              <a:rPr lang="en-US" smtClean="0"/>
              <a:t>10/4/25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3A12D-B2CC-E084-F40B-428DA3485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57735-2B6B-C5FC-FDC4-9013625B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ECEA-78F7-7B43-8A78-4F931B32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2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DDDACF-D7CE-3FB3-5EFB-343198102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16F2-A034-5540-8F3B-DD3E57339104}" type="datetimeFigureOut">
              <a:rPr lang="en-US" smtClean="0"/>
              <a:t>10/4/25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9C244-A115-E4B8-9B0A-56C1D9D4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73A60-8188-5C47-3700-7185E9A4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ECEA-78F7-7B43-8A78-4F931B32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9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4F525-D7A5-E19D-7EB1-F4239789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9F9D8-8998-417D-2D21-67E7CE7ED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C18F3-FC1C-FFD7-996A-2B8F98B2E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F4589-C2BF-FDB9-8EF3-46BB3929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16F2-A034-5540-8F3B-DD3E57339104}" type="datetimeFigureOut">
              <a:rPr lang="en-US" smtClean="0"/>
              <a:t>10/4/25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B7363-8A90-AED1-1470-F3741D36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330DD-AD70-FB48-35E2-9D59B996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ECEA-78F7-7B43-8A78-4F931B32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DACA2-4C3D-2A93-378C-00BB6E21D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47D23D-5269-1314-F5C9-7E4EF0BF9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15F-9B1B-EF95-8578-5CDA7A820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7D060-5610-960D-9418-14BAB996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16F2-A034-5540-8F3B-DD3E57339104}" type="datetimeFigureOut">
              <a:rPr lang="en-US" smtClean="0"/>
              <a:t>10/4/25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0C444-A161-75DC-4E98-A9DA3905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1D347-D29C-0C54-FD3F-E72C55B6A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ECEA-78F7-7B43-8A78-4F931B32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9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87D146-6811-5C43-C77E-C907593E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7524-7E2D-B979-57F8-6AEB83647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42D2B-BA56-D746-9B1B-18B890861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3516F2-A034-5540-8F3B-DD3E57339104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A2203-0C73-1EBE-943E-C0096878C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EF764-F09B-4020-214C-C47059DD8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6CECEA-78F7-7B43-8A78-4F931B326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2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63792-96BC-B5EF-67F8-E6F7B39185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Exercise 3.122 Prelim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B7C5A-5DEF-D104-0F49-9089A953A5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Created by Liam Gillespie (‘26)</a:t>
            </a:r>
          </a:p>
        </p:txBody>
      </p:sp>
    </p:spTree>
    <p:extLst>
      <p:ext uri="{BB962C8B-B14F-4D97-AF65-F5344CB8AC3E}">
        <p14:creationId xmlns:p14="http://schemas.microsoft.com/office/powerpoint/2010/main" val="386294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BC7948-8806-86CA-F801-C96170C508B7}"/>
              </a:ext>
            </a:extLst>
          </p:cNvPr>
          <p:cNvSpPr txBox="1"/>
          <p:nvPr/>
        </p:nvSpPr>
        <p:spPr>
          <a:xfrm>
            <a:off x="400541" y="220454"/>
            <a:ext cx="377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What are we given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8B0D0-5DAB-60A3-6997-751EDD6F54E0}"/>
              </a:ext>
            </a:extLst>
          </p:cNvPr>
          <p:cNvSpPr txBox="1"/>
          <p:nvPr/>
        </p:nvSpPr>
        <p:spPr>
          <a:xfrm>
            <a:off x="958908" y="943350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Reactions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9406DC-6C8D-AE47-2FFC-BB3157CF357C}"/>
              </a:ext>
            </a:extLst>
          </p:cNvPr>
          <p:cNvSpPr txBox="1"/>
          <p:nvPr/>
        </p:nvSpPr>
        <p:spPr>
          <a:xfrm>
            <a:off x="4403256" y="943349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Reaction Kinetics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A0DD160-E35D-561E-B0B3-18122CF5D346}"/>
                  </a:ext>
                </a:extLst>
              </p:cNvPr>
              <p:cNvSpPr txBox="1"/>
              <p:nvPr/>
            </p:nvSpPr>
            <p:spPr>
              <a:xfrm>
                <a:off x="4814299" y="1493128"/>
                <a:ext cx="1675715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A0DD160-E35D-561E-B0B3-18122CF5D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299" y="1493128"/>
                <a:ext cx="1675715" cy="701410"/>
              </a:xfrm>
              <a:prstGeom prst="rect">
                <a:avLst/>
              </a:prstGeom>
              <a:blipFill>
                <a:blip r:embed="rId2"/>
                <a:stretch>
                  <a:fillRect l="-6015" t="-8929" r="-1504" b="-30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60EF9D-D35E-67C8-B31B-461B675151B3}"/>
                  </a:ext>
                </a:extLst>
              </p:cNvPr>
              <p:cNvSpPr txBox="1"/>
              <p:nvPr/>
            </p:nvSpPr>
            <p:spPr>
              <a:xfrm>
                <a:off x="1246455" y="1686579"/>
                <a:ext cx="9448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60EF9D-D35E-67C8-B31B-461B67515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455" y="1686579"/>
                <a:ext cx="944874" cy="369332"/>
              </a:xfrm>
              <a:prstGeom prst="rect">
                <a:avLst/>
              </a:prstGeom>
              <a:blipFill>
                <a:blip r:embed="rId3"/>
                <a:stretch>
                  <a:fillRect l="-9211" r="-526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B222DA-0797-6AF9-3B83-360AD1ABFC2F}"/>
                  </a:ext>
                </a:extLst>
              </p:cNvPr>
              <p:cNvSpPr txBox="1"/>
              <p:nvPr/>
            </p:nvSpPr>
            <p:spPr>
              <a:xfrm>
                <a:off x="893313" y="2844394"/>
                <a:ext cx="16511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B222DA-0797-6AF9-3B83-360AD1ABF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13" y="2844394"/>
                <a:ext cx="1651158" cy="369332"/>
              </a:xfrm>
              <a:prstGeom prst="rect">
                <a:avLst/>
              </a:prstGeom>
              <a:blipFill>
                <a:blip r:embed="rId4"/>
                <a:stretch>
                  <a:fillRect l="-6107" r="-1527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B6FEA0-505A-D290-EC7F-032D652277BA}"/>
                  </a:ext>
                </a:extLst>
              </p:cNvPr>
              <p:cNvSpPr txBox="1"/>
              <p:nvPr/>
            </p:nvSpPr>
            <p:spPr>
              <a:xfrm>
                <a:off x="3787640" y="2660007"/>
                <a:ext cx="2734979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B6FEA0-505A-D290-EC7F-032D65227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640" y="2660007"/>
                <a:ext cx="2734979" cy="768993"/>
              </a:xfrm>
              <a:prstGeom prst="rect">
                <a:avLst/>
              </a:prstGeom>
              <a:blipFill>
                <a:blip r:embed="rId5"/>
                <a:stretch>
                  <a:fillRect l="-4630" t="-6452" r="-926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DC64051-F71B-8CA1-A29C-E85C794F80A0}"/>
              </a:ext>
            </a:extLst>
          </p:cNvPr>
          <p:cNvSpPr txBox="1"/>
          <p:nvPr/>
        </p:nvSpPr>
        <p:spPr>
          <a:xfrm>
            <a:off x="8825437" y="943350"/>
            <a:ext cx="1332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958E7C-5C8E-684F-4A6E-FD1DB77F439F}"/>
                  </a:ext>
                </a:extLst>
              </p:cNvPr>
              <p:cNvSpPr txBox="1"/>
              <p:nvPr/>
            </p:nvSpPr>
            <p:spPr>
              <a:xfrm>
                <a:off x="7365089" y="1686579"/>
                <a:ext cx="43364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11 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→10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958E7C-5C8E-684F-4A6E-FD1DB77F4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089" y="1686579"/>
                <a:ext cx="4336444" cy="369332"/>
              </a:xfrm>
              <a:prstGeom prst="rect">
                <a:avLst/>
              </a:prstGeom>
              <a:blipFill>
                <a:blip r:embed="rId6"/>
                <a:stretch>
                  <a:fillRect l="-1749" t="-6667" r="-875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904514-702C-5DC0-BF42-36A4674A14C2}"/>
                  </a:ext>
                </a:extLst>
              </p:cNvPr>
              <p:cNvSpPr txBox="1"/>
              <p:nvPr/>
            </p:nvSpPr>
            <p:spPr>
              <a:xfrm>
                <a:off x="6855975" y="2844394"/>
                <a:ext cx="53546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→1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904514-702C-5DC0-BF42-36A4674A1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975" y="2844394"/>
                <a:ext cx="5354671" cy="369332"/>
              </a:xfrm>
              <a:prstGeom prst="rect">
                <a:avLst/>
              </a:prstGeom>
              <a:blipFill>
                <a:blip r:embed="rId7"/>
                <a:stretch>
                  <a:fillRect l="-1659" t="-10345" r="-237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6B3A27DB-3F46-789C-7FB7-82F1A6DF69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1056" y="4169915"/>
            <a:ext cx="4059226" cy="2285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A314900-27EE-7682-0F84-7C2EF723E6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540" y="4002209"/>
            <a:ext cx="4137455" cy="262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  <p:bldP spid="21" grpId="0"/>
      <p:bldP spid="23" grpId="0"/>
      <p:bldP spid="24" grpId="0"/>
      <p:bldP spid="25" grpId="0"/>
      <p:bldP spid="27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42D5B-28B3-DC77-5809-97B26030F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Design Goals – In order of importance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87AC0-D962-53FE-2CDD-B36B0A14B1B1}"/>
              </a:ext>
            </a:extLst>
          </p:cNvPr>
          <p:cNvSpPr txBox="1"/>
          <p:nvPr/>
        </p:nvSpPr>
        <p:spPr>
          <a:xfrm>
            <a:off x="1488202" y="1385328"/>
            <a:ext cx="952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Maximize revenue from selling </a:t>
            </a:r>
            <a:r>
              <a:rPr lang="en-US" sz="2400" dirty="0">
                <a:solidFill>
                  <a:schemeClr val="accent3"/>
                </a:solidFill>
              </a:rPr>
              <a:t>P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dirty="0"/>
              <a:t> at maximum quantity and purity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F6E91-20A4-9BEA-5EA7-D76BA7EFC65F}"/>
              </a:ext>
            </a:extLst>
          </p:cNvPr>
          <p:cNvSpPr txBox="1"/>
          <p:nvPr/>
        </p:nvSpPr>
        <p:spPr>
          <a:xfrm>
            <a:off x="4025537" y="2071015"/>
            <a:ext cx="3529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Minimize number of units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E0295-DD12-95F2-1E68-4A4F816E31C5}"/>
              </a:ext>
            </a:extLst>
          </p:cNvPr>
          <p:cNvSpPr txBox="1"/>
          <p:nvPr/>
        </p:nvSpPr>
        <p:spPr>
          <a:xfrm>
            <a:off x="4003222" y="2756472"/>
            <a:ext cx="3573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Minimize size of each unit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086871-A692-103E-DBBA-BD57619F1576}"/>
              </a:ext>
            </a:extLst>
          </p:cNvPr>
          <p:cNvSpPr txBox="1"/>
          <p:nvPr/>
        </p:nvSpPr>
        <p:spPr>
          <a:xfrm>
            <a:off x="838200" y="3441929"/>
            <a:ext cx="397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Design Constraints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F24FE-2D9A-BFC0-4369-A04315601E5F}"/>
              </a:ext>
            </a:extLst>
          </p:cNvPr>
          <p:cNvSpPr txBox="1"/>
          <p:nvPr/>
        </p:nvSpPr>
        <p:spPr>
          <a:xfrm>
            <a:off x="2081986" y="4312052"/>
            <a:ext cx="8341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 process unit may have a capacity larger than ~2000 mol/hr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FD5E3-08C3-35AE-8C0D-B5F282751638}"/>
              </a:ext>
            </a:extLst>
          </p:cNvPr>
          <p:cNvSpPr txBox="1"/>
          <p:nvPr/>
        </p:nvSpPr>
        <p:spPr>
          <a:xfrm>
            <a:off x="2782304" y="5011007"/>
            <a:ext cx="662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Use 200. mol/hr of a 1:1 molar mixture of </a:t>
            </a:r>
            <a:r>
              <a:rPr lang="en-US" sz="2400" dirty="0">
                <a:solidFill>
                  <a:schemeClr val="accent3"/>
                </a:solidFill>
              </a:rPr>
              <a:t>P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5F2C3D-1025-48EA-7184-26832F5E03DF}"/>
              </a:ext>
            </a:extLst>
          </p:cNvPr>
          <p:cNvSpPr txBox="1"/>
          <p:nvPr/>
        </p:nvSpPr>
        <p:spPr>
          <a:xfrm>
            <a:off x="3852924" y="5709962"/>
            <a:ext cx="387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Hint</a:t>
            </a:r>
            <a:r>
              <a:rPr lang="en-US" dirty="0">
                <a:solidFill>
                  <a:srgbClr val="FF0000"/>
                </a:solidFill>
              </a:rPr>
              <a:t>: Production of pure Q is possible</a:t>
            </a:r>
          </a:p>
        </p:txBody>
      </p:sp>
    </p:spTree>
    <p:extLst>
      <p:ext uri="{BB962C8B-B14F-4D97-AF65-F5344CB8AC3E}">
        <p14:creationId xmlns:p14="http://schemas.microsoft.com/office/powerpoint/2010/main" val="263908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hemical reaction&#10;&#10;AI-generated content may be incorrect.">
            <a:extLst>
              <a:ext uri="{FF2B5EF4-FFF2-40B4-BE49-F238E27FC236}">
                <a16:creationId xmlns:a16="http://schemas.microsoft.com/office/drawing/2014/main" id="{B1C2A592-F150-A7C1-FA05-F18D3F51A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415" y="1016122"/>
            <a:ext cx="8313081" cy="3185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3E224D-40C7-1838-7608-9A4EC083FB1F}"/>
              </a:ext>
            </a:extLst>
          </p:cNvPr>
          <p:cNvSpPr/>
          <p:nvPr/>
        </p:nvSpPr>
        <p:spPr>
          <a:xfrm>
            <a:off x="1804087" y="1729946"/>
            <a:ext cx="1087394" cy="111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A67FB-1B24-0C95-7979-7ECF05C25257}"/>
              </a:ext>
            </a:extLst>
          </p:cNvPr>
          <p:cNvSpPr/>
          <p:nvPr/>
        </p:nvSpPr>
        <p:spPr>
          <a:xfrm>
            <a:off x="5220594" y="1016121"/>
            <a:ext cx="970141" cy="1825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4CF369-4B5A-4099-5906-2620BAEAFDC1}"/>
              </a:ext>
            </a:extLst>
          </p:cNvPr>
          <p:cNvSpPr/>
          <p:nvPr/>
        </p:nvSpPr>
        <p:spPr>
          <a:xfrm>
            <a:off x="7306963" y="1016121"/>
            <a:ext cx="1087394" cy="111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06B4AA-4865-5C49-DB32-320477201817}"/>
              </a:ext>
            </a:extLst>
          </p:cNvPr>
          <p:cNvSpPr/>
          <p:nvPr/>
        </p:nvSpPr>
        <p:spPr>
          <a:xfrm>
            <a:off x="7976151" y="2673360"/>
            <a:ext cx="970141" cy="1243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EABD76-EC58-39D3-A65A-058313CEA0E7}"/>
              </a:ext>
            </a:extLst>
          </p:cNvPr>
          <p:cNvSpPr txBox="1"/>
          <p:nvPr/>
        </p:nvSpPr>
        <p:spPr>
          <a:xfrm>
            <a:off x="1967242" y="2195723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/>
              <a:t> (100)</a:t>
            </a:r>
          </a:p>
          <a:p>
            <a:r>
              <a:rPr lang="en-US" dirty="0">
                <a:solidFill>
                  <a:schemeClr val="accent3"/>
                </a:solidFill>
              </a:rPr>
              <a:t>P</a:t>
            </a:r>
            <a:r>
              <a:rPr lang="en-US" dirty="0"/>
              <a:t> (100)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405133-7AB0-5E3D-B49C-0F069221D317}"/>
              </a:ext>
            </a:extLst>
          </p:cNvPr>
          <p:cNvSpPr txBox="1"/>
          <p:nvPr/>
        </p:nvSpPr>
        <p:spPr>
          <a:xfrm>
            <a:off x="5224695" y="1429377"/>
            <a:ext cx="7521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/>
              <a:t> (91)</a:t>
            </a:r>
          </a:p>
          <a:p>
            <a:r>
              <a:rPr lang="en-US" dirty="0">
                <a:solidFill>
                  <a:schemeClr val="accent3"/>
                </a:solidFill>
              </a:rPr>
              <a:t>P</a:t>
            </a:r>
            <a:r>
              <a:rPr lang="en-US" dirty="0"/>
              <a:t> (34)</a:t>
            </a:r>
          </a:p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 (9)</a:t>
            </a:r>
          </a:p>
          <a:p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dirty="0"/>
              <a:t> (33)</a:t>
            </a:r>
          </a:p>
          <a:p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(33)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7285C-375B-3550-7BE2-8E450FD07B5D}"/>
              </a:ext>
            </a:extLst>
          </p:cNvPr>
          <p:cNvSpPr txBox="1"/>
          <p:nvPr/>
        </p:nvSpPr>
        <p:spPr>
          <a:xfrm>
            <a:off x="7306963" y="1431298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/>
              <a:t> (91)</a:t>
            </a:r>
          </a:p>
          <a:p>
            <a:r>
              <a:rPr lang="en-US" dirty="0">
                <a:solidFill>
                  <a:schemeClr val="accent3"/>
                </a:solidFill>
              </a:rPr>
              <a:t>P</a:t>
            </a:r>
            <a:r>
              <a:rPr lang="en-US" dirty="0"/>
              <a:t> (34)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8B904-BA28-9057-73F1-2B6A0EE9657A}"/>
              </a:ext>
            </a:extLst>
          </p:cNvPr>
          <p:cNvSpPr txBox="1"/>
          <p:nvPr/>
        </p:nvSpPr>
        <p:spPr>
          <a:xfrm>
            <a:off x="8076617" y="2993762"/>
            <a:ext cx="7692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 (9)</a:t>
            </a:r>
          </a:p>
          <a:p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dirty="0"/>
              <a:t> (33)</a:t>
            </a:r>
          </a:p>
          <a:p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(33)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984A03-A1DE-C12D-F042-19394FF415BB}"/>
              </a:ext>
            </a:extLst>
          </p:cNvPr>
          <p:cNvSpPr txBox="1"/>
          <p:nvPr/>
        </p:nvSpPr>
        <p:spPr>
          <a:xfrm>
            <a:off x="799218" y="554456"/>
            <a:ext cx="1775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Starting Out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6F608B-6DF7-DD78-3400-D7628C691A5F}"/>
              </a:ext>
            </a:extLst>
          </p:cNvPr>
          <p:cNvSpPr txBox="1"/>
          <p:nvPr/>
        </p:nvSpPr>
        <p:spPr>
          <a:xfrm>
            <a:off x="3123039" y="4515595"/>
            <a:ext cx="5945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The streams in this process are worthless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78578-CA59-FB27-0C08-851BD960E10E}"/>
              </a:ext>
            </a:extLst>
          </p:cNvPr>
          <p:cNvSpPr txBox="1"/>
          <p:nvPr/>
        </p:nvSpPr>
        <p:spPr>
          <a:xfrm>
            <a:off x="1414327" y="5226647"/>
            <a:ext cx="9124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Key Idea: Let’s convert all the B and P to their products and separate from there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EFCEBE-C6A5-122B-EC69-3ED81CE69BD1}"/>
              </a:ext>
            </a:extLst>
          </p:cNvPr>
          <p:cNvSpPr/>
          <p:nvPr/>
        </p:nvSpPr>
        <p:spPr>
          <a:xfrm>
            <a:off x="6462646" y="1188333"/>
            <a:ext cx="2776027" cy="297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D26C3D-6253-BA53-EBC4-1E15C836FA2A}"/>
              </a:ext>
            </a:extLst>
          </p:cNvPr>
          <p:cNvSpPr/>
          <p:nvPr/>
        </p:nvSpPr>
        <p:spPr>
          <a:xfrm>
            <a:off x="7535578" y="831990"/>
            <a:ext cx="998606" cy="1243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C3A861-2573-10EE-F907-9F379A01AB51}"/>
              </a:ext>
            </a:extLst>
          </p:cNvPr>
          <p:cNvSpPr/>
          <p:nvPr/>
        </p:nvSpPr>
        <p:spPr>
          <a:xfrm>
            <a:off x="8341101" y="2605421"/>
            <a:ext cx="998606" cy="1243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A70167-B032-F152-AD69-799EFB56B4BD}"/>
              </a:ext>
            </a:extLst>
          </p:cNvPr>
          <p:cNvSpPr txBox="1"/>
          <p:nvPr/>
        </p:nvSpPr>
        <p:spPr>
          <a:xfrm>
            <a:off x="5107002" y="5841878"/>
            <a:ext cx="1739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Add a Recycle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771F8-83B3-11A9-B3F5-7B400C4E6FDC}"/>
              </a:ext>
            </a:extLst>
          </p:cNvPr>
          <p:cNvSpPr txBox="1"/>
          <p:nvPr/>
        </p:nvSpPr>
        <p:spPr>
          <a:xfrm>
            <a:off x="613229" y="1111227"/>
            <a:ext cx="29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/>
              <a:t> and </a:t>
            </a:r>
            <a:r>
              <a:rPr lang="en-US" dirty="0">
                <a:solidFill>
                  <a:schemeClr val="accent3"/>
                </a:solidFill>
              </a:rPr>
              <a:t>P</a:t>
            </a:r>
            <a:r>
              <a:rPr lang="en-US" dirty="0"/>
              <a:t> are inseparable so…</a:t>
            </a:r>
          </a:p>
        </p:txBody>
      </p:sp>
    </p:spTree>
    <p:extLst>
      <p:ext uri="{BB962C8B-B14F-4D97-AF65-F5344CB8AC3E}">
        <p14:creationId xmlns:p14="http://schemas.microsoft.com/office/powerpoint/2010/main" val="132432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7" grpId="0"/>
      <p:bldP spid="18" grpId="0" animBg="1"/>
      <p:bldP spid="18" grpId="1" animBg="1"/>
      <p:bldP spid="19" grpId="0" animBg="1"/>
      <p:bldP spid="20" grpId="0" animBg="1"/>
      <p:bldP spid="2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hemical reaction&#10;&#10;AI-generated content may be incorrect.">
            <a:extLst>
              <a:ext uri="{FF2B5EF4-FFF2-40B4-BE49-F238E27FC236}">
                <a16:creationId xmlns:a16="http://schemas.microsoft.com/office/drawing/2014/main" id="{DF1A3112-1063-8431-3588-DE405929E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84" y="1431309"/>
            <a:ext cx="7759231" cy="33641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6EEBF2-BF47-F81E-ACBC-171137D16AAF}"/>
              </a:ext>
            </a:extLst>
          </p:cNvPr>
          <p:cNvSpPr/>
          <p:nvPr/>
        </p:nvSpPr>
        <p:spPr>
          <a:xfrm>
            <a:off x="2038865" y="2434281"/>
            <a:ext cx="1087394" cy="111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249B96-EF49-73A7-E83B-EB40E54585D5}"/>
              </a:ext>
            </a:extLst>
          </p:cNvPr>
          <p:cNvSpPr/>
          <p:nvPr/>
        </p:nvSpPr>
        <p:spPr>
          <a:xfrm>
            <a:off x="3698789" y="2434281"/>
            <a:ext cx="947351" cy="111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2844A6-0089-C968-C3C1-6E6FB1692A20}"/>
              </a:ext>
            </a:extLst>
          </p:cNvPr>
          <p:cNvSpPr/>
          <p:nvPr/>
        </p:nvSpPr>
        <p:spPr>
          <a:xfrm>
            <a:off x="6363526" y="2154195"/>
            <a:ext cx="947351" cy="139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7959D7-7577-F877-A544-3DB6C43D194F}"/>
              </a:ext>
            </a:extLst>
          </p:cNvPr>
          <p:cNvSpPr/>
          <p:nvPr/>
        </p:nvSpPr>
        <p:spPr>
          <a:xfrm>
            <a:off x="7957549" y="2434281"/>
            <a:ext cx="1144856" cy="58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3D0B1-9EBD-0F19-11AA-0885C1A4A540}"/>
              </a:ext>
            </a:extLst>
          </p:cNvPr>
          <p:cNvSpPr/>
          <p:nvPr/>
        </p:nvSpPr>
        <p:spPr>
          <a:xfrm>
            <a:off x="8529977" y="3614865"/>
            <a:ext cx="1144856" cy="895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A74C1-ECFB-339D-847B-376952113747}"/>
              </a:ext>
            </a:extLst>
          </p:cNvPr>
          <p:cNvSpPr txBox="1"/>
          <p:nvPr/>
        </p:nvSpPr>
        <p:spPr>
          <a:xfrm>
            <a:off x="2296688" y="2956993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/>
              <a:t> (100)</a:t>
            </a:r>
          </a:p>
          <a:p>
            <a:r>
              <a:rPr lang="en-US" dirty="0">
                <a:solidFill>
                  <a:schemeClr val="accent3"/>
                </a:solidFill>
              </a:rPr>
              <a:t>P</a:t>
            </a:r>
            <a:r>
              <a:rPr lang="en-US" dirty="0"/>
              <a:t> (100)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7F5B54-4CE7-AC5A-0978-88A46E46AB28}"/>
              </a:ext>
            </a:extLst>
          </p:cNvPr>
          <p:cNvSpPr txBox="1"/>
          <p:nvPr/>
        </p:nvSpPr>
        <p:spPr>
          <a:xfrm>
            <a:off x="8529977" y="3661380"/>
            <a:ext cx="1144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 (100)</a:t>
            </a:r>
          </a:p>
          <a:p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dirty="0"/>
              <a:t> (50)</a:t>
            </a:r>
          </a:p>
          <a:p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(50)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57DE26-22A7-C985-9A25-6F647E86BA67}"/>
              </a:ext>
            </a:extLst>
          </p:cNvPr>
          <p:cNvSpPr txBox="1"/>
          <p:nvPr/>
        </p:nvSpPr>
        <p:spPr>
          <a:xfrm>
            <a:off x="6363526" y="2136278"/>
            <a:ext cx="1087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/>
              <a:t> (1000)</a:t>
            </a:r>
          </a:p>
          <a:p>
            <a:r>
              <a:rPr lang="en-US" dirty="0">
                <a:solidFill>
                  <a:schemeClr val="accent3"/>
                </a:solidFill>
              </a:rPr>
              <a:t>P</a:t>
            </a:r>
            <a:r>
              <a:rPr lang="en-US" dirty="0"/>
              <a:t> (50)</a:t>
            </a:r>
          </a:p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 (100)</a:t>
            </a:r>
          </a:p>
          <a:p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dirty="0"/>
              <a:t> (50)</a:t>
            </a:r>
          </a:p>
          <a:p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(50)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CCC007-CBA8-1C3F-4ED2-4083A2B0D517}"/>
              </a:ext>
            </a:extLst>
          </p:cNvPr>
          <p:cNvSpPr txBox="1"/>
          <p:nvPr/>
        </p:nvSpPr>
        <p:spPr>
          <a:xfrm>
            <a:off x="7957345" y="2368718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/>
              <a:t> (1000)</a:t>
            </a:r>
          </a:p>
          <a:p>
            <a:r>
              <a:rPr lang="en-US" dirty="0">
                <a:solidFill>
                  <a:schemeClr val="accent3"/>
                </a:solidFill>
              </a:rPr>
              <a:t>P</a:t>
            </a:r>
            <a:r>
              <a:rPr lang="en-US" dirty="0"/>
              <a:t> (50)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77031A-F168-FAE7-9E23-F25E5F761F49}"/>
              </a:ext>
            </a:extLst>
          </p:cNvPr>
          <p:cNvSpPr txBox="1"/>
          <p:nvPr/>
        </p:nvSpPr>
        <p:spPr>
          <a:xfrm>
            <a:off x="5218264" y="1431309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/>
              <a:t> (1000)</a:t>
            </a:r>
          </a:p>
          <a:p>
            <a:r>
              <a:rPr lang="en-US" dirty="0">
                <a:solidFill>
                  <a:schemeClr val="accent3"/>
                </a:solidFill>
              </a:rPr>
              <a:t>P</a:t>
            </a:r>
            <a:r>
              <a:rPr lang="en-US" dirty="0"/>
              <a:t> (50)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E6CCD2-D8C4-49F1-46C5-096A28CA3A14}"/>
              </a:ext>
            </a:extLst>
          </p:cNvPr>
          <p:cNvSpPr txBox="1"/>
          <p:nvPr/>
        </p:nvSpPr>
        <p:spPr>
          <a:xfrm>
            <a:off x="3686723" y="2971506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/>
              <a:t> (1100)</a:t>
            </a:r>
          </a:p>
          <a:p>
            <a:r>
              <a:rPr lang="en-US" dirty="0">
                <a:solidFill>
                  <a:schemeClr val="accent3"/>
                </a:solidFill>
              </a:rPr>
              <a:t>P</a:t>
            </a:r>
            <a:r>
              <a:rPr lang="en-US" dirty="0"/>
              <a:t> (150)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03D06A-2FAB-EF06-134E-0896A2BF8613}"/>
              </a:ext>
            </a:extLst>
          </p:cNvPr>
          <p:cNvSpPr txBox="1"/>
          <p:nvPr/>
        </p:nvSpPr>
        <p:spPr>
          <a:xfrm>
            <a:off x="754743" y="566057"/>
            <a:ext cx="350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Next Step – Add a recycle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205F02-EE93-3D9F-63A4-07425FC8B806}"/>
              </a:ext>
            </a:extLst>
          </p:cNvPr>
          <p:cNvSpPr/>
          <p:nvPr/>
        </p:nvSpPr>
        <p:spPr>
          <a:xfrm>
            <a:off x="8192530" y="2316892"/>
            <a:ext cx="1087394" cy="69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02FFD1-892D-2554-506E-F4FF81EAEB1B}"/>
              </a:ext>
            </a:extLst>
          </p:cNvPr>
          <p:cNvSpPr/>
          <p:nvPr/>
        </p:nvSpPr>
        <p:spPr>
          <a:xfrm>
            <a:off x="8793404" y="3617838"/>
            <a:ext cx="1087394" cy="895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FCB480-01DF-0934-A93D-AD43AF873AB0}"/>
              </a:ext>
            </a:extLst>
          </p:cNvPr>
          <p:cNvSpPr/>
          <p:nvPr/>
        </p:nvSpPr>
        <p:spPr>
          <a:xfrm>
            <a:off x="6627976" y="2743200"/>
            <a:ext cx="630911" cy="821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C8322F-5A3A-F918-38AD-095A74E957B9}"/>
              </a:ext>
            </a:extLst>
          </p:cNvPr>
          <p:cNvSpPr/>
          <p:nvPr/>
        </p:nvSpPr>
        <p:spPr>
          <a:xfrm>
            <a:off x="5465088" y="1411189"/>
            <a:ext cx="752167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9A74C1-CF3E-5250-9BBF-8A76F7C44E0F}"/>
              </a:ext>
            </a:extLst>
          </p:cNvPr>
          <p:cNvSpPr/>
          <p:nvPr/>
        </p:nvSpPr>
        <p:spPr>
          <a:xfrm>
            <a:off x="3945613" y="2874942"/>
            <a:ext cx="752167" cy="689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BA7642-126D-D86D-0C93-80DF315EF97F}"/>
              </a:ext>
            </a:extLst>
          </p:cNvPr>
          <p:cNvSpPr/>
          <p:nvPr/>
        </p:nvSpPr>
        <p:spPr>
          <a:xfrm>
            <a:off x="6627976" y="2191073"/>
            <a:ext cx="752167" cy="517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7EE468-90E0-15E9-4888-7DA08E2B1A04}"/>
              </a:ext>
            </a:extLst>
          </p:cNvPr>
          <p:cNvSpPr/>
          <p:nvPr/>
        </p:nvSpPr>
        <p:spPr>
          <a:xfrm>
            <a:off x="4753421" y="1391069"/>
            <a:ext cx="752167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30AE0D-4619-5ACA-AF66-4462C439EA97}"/>
              </a:ext>
            </a:extLst>
          </p:cNvPr>
          <p:cNvSpPr/>
          <p:nvPr/>
        </p:nvSpPr>
        <p:spPr>
          <a:xfrm>
            <a:off x="3193446" y="1463428"/>
            <a:ext cx="5908959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43FEAB7-154E-573C-9761-2C37BB35EB62}"/>
              </a:ext>
            </a:extLst>
          </p:cNvPr>
          <p:cNvSpPr/>
          <p:nvPr/>
        </p:nvSpPr>
        <p:spPr>
          <a:xfrm>
            <a:off x="7475891" y="1557638"/>
            <a:ext cx="752167" cy="689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00B7C4-7839-CF7B-651D-BE4511B42571}"/>
              </a:ext>
            </a:extLst>
          </p:cNvPr>
          <p:cNvSpPr/>
          <p:nvPr/>
        </p:nvSpPr>
        <p:spPr>
          <a:xfrm>
            <a:off x="3303778" y="1722896"/>
            <a:ext cx="370587" cy="1749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EB7F6B-5538-A458-BF00-F2D9AA3E6F41}"/>
              </a:ext>
            </a:extLst>
          </p:cNvPr>
          <p:cNvSpPr txBox="1"/>
          <p:nvPr/>
        </p:nvSpPr>
        <p:spPr>
          <a:xfrm>
            <a:off x="3075863" y="5110032"/>
            <a:ext cx="6575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This design produces 100 mols Q at a 50% purity</a:t>
            </a:r>
          </a:p>
          <a:p>
            <a:pPr algn="ctr"/>
            <a:r>
              <a:rPr lang="en-US" sz="2400" dirty="0"/>
              <a:t>This is $100 per hour of production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F13B24-CB8F-F5A8-29E1-C297DE03F868}"/>
              </a:ext>
            </a:extLst>
          </p:cNvPr>
          <p:cNvSpPr txBox="1"/>
          <p:nvPr/>
        </p:nvSpPr>
        <p:spPr>
          <a:xfrm>
            <a:off x="4544184" y="6255610"/>
            <a:ext cx="3207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But we can do better… </a:t>
            </a:r>
          </a:p>
        </p:txBody>
      </p:sp>
    </p:spTree>
    <p:extLst>
      <p:ext uri="{BB962C8B-B14F-4D97-AF65-F5344CB8AC3E}">
        <p14:creationId xmlns:p14="http://schemas.microsoft.com/office/powerpoint/2010/main" val="366908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1" animBg="1"/>
      <p:bldP spid="30" grpId="1" animBg="1"/>
      <p:bldP spid="31" grpId="1" animBg="1"/>
      <p:bldP spid="32" grpId="0" animBg="1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chemical process&#10;&#10;AI-generated content may be incorrect.">
            <a:extLst>
              <a:ext uri="{FF2B5EF4-FFF2-40B4-BE49-F238E27FC236}">
                <a16:creationId xmlns:a16="http://schemas.microsoft.com/office/drawing/2014/main" id="{D005D4BF-9FC9-E301-CC1A-1FD968D75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507" y="611092"/>
            <a:ext cx="10208985" cy="563581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ECA2C1-6387-2282-59BC-52E455847444}"/>
              </a:ext>
            </a:extLst>
          </p:cNvPr>
          <p:cNvSpPr txBox="1"/>
          <p:nvPr/>
        </p:nvSpPr>
        <p:spPr>
          <a:xfrm>
            <a:off x="566057" y="241760"/>
            <a:ext cx="2822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Let’s Make some pure </a:t>
            </a:r>
            <a:r>
              <a:rPr lang="en-US" sz="2000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3EB408-B85E-A703-AB80-5FB861004087}"/>
              </a:ext>
            </a:extLst>
          </p:cNvPr>
          <p:cNvSpPr/>
          <p:nvPr/>
        </p:nvSpPr>
        <p:spPr>
          <a:xfrm>
            <a:off x="1977276" y="1418281"/>
            <a:ext cx="1087394" cy="111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C8D6F0-D6B8-6C77-7089-49DA33D042BE}"/>
              </a:ext>
            </a:extLst>
          </p:cNvPr>
          <p:cNvSpPr/>
          <p:nvPr/>
        </p:nvSpPr>
        <p:spPr>
          <a:xfrm>
            <a:off x="3639162" y="1404159"/>
            <a:ext cx="947352" cy="111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3B5643-4081-8F29-A8CC-294814766EB3}"/>
              </a:ext>
            </a:extLst>
          </p:cNvPr>
          <p:cNvSpPr/>
          <p:nvPr/>
        </p:nvSpPr>
        <p:spPr>
          <a:xfrm>
            <a:off x="6472475" y="1092101"/>
            <a:ext cx="947352" cy="1424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2BF9EB-FE5C-223D-4468-4FC0C4F95A45}"/>
              </a:ext>
            </a:extLst>
          </p:cNvPr>
          <p:cNvSpPr/>
          <p:nvPr/>
        </p:nvSpPr>
        <p:spPr>
          <a:xfrm>
            <a:off x="8071962" y="1262252"/>
            <a:ext cx="947352" cy="711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5F763-A3CF-5CF1-7D74-FC47C5643318}"/>
              </a:ext>
            </a:extLst>
          </p:cNvPr>
          <p:cNvSpPr/>
          <p:nvPr/>
        </p:nvSpPr>
        <p:spPr>
          <a:xfrm>
            <a:off x="8545638" y="2516266"/>
            <a:ext cx="947352" cy="912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6E48A8-72BB-CEF5-6D96-128BC9C66944}"/>
              </a:ext>
            </a:extLst>
          </p:cNvPr>
          <p:cNvSpPr/>
          <p:nvPr/>
        </p:nvSpPr>
        <p:spPr>
          <a:xfrm>
            <a:off x="10186040" y="2189744"/>
            <a:ext cx="858123" cy="681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CA3D5-D8C4-0FE2-7ABE-DC29CD5B94BD}"/>
              </a:ext>
            </a:extLst>
          </p:cNvPr>
          <p:cNvSpPr/>
          <p:nvPr/>
        </p:nvSpPr>
        <p:spPr>
          <a:xfrm>
            <a:off x="10186039" y="4338476"/>
            <a:ext cx="858123" cy="681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45A312-2941-7A2F-57CA-4F091D4E0BF4}"/>
              </a:ext>
            </a:extLst>
          </p:cNvPr>
          <p:cNvSpPr/>
          <p:nvPr/>
        </p:nvSpPr>
        <p:spPr>
          <a:xfrm>
            <a:off x="6825982" y="3729323"/>
            <a:ext cx="858123" cy="1045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0BEED2-E433-DA45-C6D3-32DD048A4DC3}"/>
              </a:ext>
            </a:extLst>
          </p:cNvPr>
          <p:cNvSpPr/>
          <p:nvPr/>
        </p:nvSpPr>
        <p:spPr>
          <a:xfrm>
            <a:off x="6062026" y="5570364"/>
            <a:ext cx="858123" cy="1045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6DB15E-5652-F41A-8F54-E9299552A1D2}"/>
              </a:ext>
            </a:extLst>
          </p:cNvPr>
          <p:cNvSpPr/>
          <p:nvPr/>
        </p:nvSpPr>
        <p:spPr>
          <a:xfrm>
            <a:off x="5237876" y="3429000"/>
            <a:ext cx="858123" cy="543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853088-5854-DC54-ED4E-D37BAE2142B2}"/>
              </a:ext>
            </a:extLst>
          </p:cNvPr>
          <p:cNvSpPr/>
          <p:nvPr/>
        </p:nvSpPr>
        <p:spPr>
          <a:xfrm>
            <a:off x="2902857" y="3254319"/>
            <a:ext cx="691208" cy="717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747BB3-322D-FB9E-3FA3-D36E70BBCDDD}"/>
              </a:ext>
            </a:extLst>
          </p:cNvPr>
          <p:cNvSpPr/>
          <p:nvPr/>
        </p:nvSpPr>
        <p:spPr>
          <a:xfrm>
            <a:off x="2104572" y="4721771"/>
            <a:ext cx="534884" cy="717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9C30F4-24E4-3B3E-46FF-CAED02860922}"/>
              </a:ext>
            </a:extLst>
          </p:cNvPr>
          <p:cNvSpPr/>
          <p:nvPr/>
        </p:nvSpPr>
        <p:spPr>
          <a:xfrm>
            <a:off x="2035005" y="2833251"/>
            <a:ext cx="674018" cy="485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03AC05-EC37-744B-4398-0B14B369D8D3}"/>
              </a:ext>
            </a:extLst>
          </p:cNvPr>
          <p:cNvSpPr txBox="1"/>
          <p:nvPr/>
        </p:nvSpPr>
        <p:spPr>
          <a:xfrm>
            <a:off x="2189109" y="2010277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/>
              <a:t> (100)</a:t>
            </a:r>
          </a:p>
          <a:p>
            <a:r>
              <a:rPr lang="en-US" dirty="0">
                <a:solidFill>
                  <a:schemeClr val="accent3"/>
                </a:solidFill>
              </a:rPr>
              <a:t>P</a:t>
            </a:r>
            <a:r>
              <a:rPr lang="en-US" dirty="0"/>
              <a:t> (100)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55C9E4-2B3C-4A4B-AB3B-87C118D7C11F}"/>
              </a:ext>
            </a:extLst>
          </p:cNvPr>
          <p:cNvSpPr txBox="1"/>
          <p:nvPr/>
        </p:nvSpPr>
        <p:spPr>
          <a:xfrm>
            <a:off x="3587523" y="1985967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/>
              <a:t> (1100)</a:t>
            </a:r>
          </a:p>
          <a:p>
            <a:r>
              <a:rPr lang="en-US" dirty="0">
                <a:solidFill>
                  <a:schemeClr val="accent3"/>
                </a:solidFill>
              </a:rPr>
              <a:t>P</a:t>
            </a:r>
            <a:r>
              <a:rPr lang="en-US" dirty="0"/>
              <a:t> (150)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BEDBCB-26BC-066B-CFF4-A83A2175D07F}"/>
              </a:ext>
            </a:extLst>
          </p:cNvPr>
          <p:cNvSpPr txBox="1"/>
          <p:nvPr/>
        </p:nvSpPr>
        <p:spPr>
          <a:xfrm>
            <a:off x="6332433" y="1154970"/>
            <a:ext cx="1087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/>
              <a:t> (1000)</a:t>
            </a:r>
          </a:p>
          <a:p>
            <a:r>
              <a:rPr lang="en-US" dirty="0">
                <a:solidFill>
                  <a:schemeClr val="accent3"/>
                </a:solidFill>
              </a:rPr>
              <a:t>P</a:t>
            </a:r>
            <a:r>
              <a:rPr lang="en-US" dirty="0"/>
              <a:t> (50)</a:t>
            </a:r>
          </a:p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 (100)</a:t>
            </a:r>
          </a:p>
          <a:p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dirty="0"/>
              <a:t> (50)</a:t>
            </a:r>
          </a:p>
          <a:p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(50)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8E212E-6AA6-B3D7-7491-5CED45C98D4F}"/>
              </a:ext>
            </a:extLst>
          </p:cNvPr>
          <p:cNvSpPr txBox="1"/>
          <p:nvPr/>
        </p:nvSpPr>
        <p:spPr>
          <a:xfrm>
            <a:off x="5097008" y="318704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/>
              <a:t> (1000)</a:t>
            </a:r>
          </a:p>
          <a:p>
            <a:r>
              <a:rPr lang="en-US" dirty="0">
                <a:solidFill>
                  <a:schemeClr val="accent3"/>
                </a:solidFill>
              </a:rPr>
              <a:t>P</a:t>
            </a:r>
            <a:r>
              <a:rPr lang="en-US" dirty="0"/>
              <a:t> (50)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24084-0A39-3286-8C3B-1E062E352349}"/>
              </a:ext>
            </a:extLst>
          </p:cNvPr>
          <p:cNvSpPr txBox="1"/>
          <p:nvPr/>
        </p:nvSpPr>
        <p:spPr>
          <a:xfrm>
            <a:off x="8046142" y="1287965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/>
              <a:t> (1000)</a:t>
            </a:r>
          </a:p>
          <a:p>
            <a:r>
              <a:rPr lang="en-US" dirty="0">
                <a:solidFill>
                  <a:schemeClr val="accent3"/>
                </a:solidFill>
              </a:rPr>
              <a:t>P</a:t>
            </a:r>
            <a:r>
              <a:rPr lang="en-US" dirty="0"/>
              <a:t> (50)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C3C928-71FB-36BA-8BD9-4FCE323E9101}"/>
              </a:ext>
            </a:extLst>
          </p:cNvPr>
          <p:cNvSpPr txBox="1"/>
          <p:nvPr/>
        </p:nvSpPr>
        <p:spPr>
          <a:xfrm>
            <a:off x="8545637" y="2649968"/>
            <a:ext cx="1144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 (100)</a:t>
            </a:r>
          </a:p>
          <a:p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dirty="0"/>
              <a:t> (50)</a:t>
            </a:r>
          </a:p>
          <a:p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(50)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861A94-9B6A-5109-5E2F-F8E2B49911FC}"/>
              </a:ext>
            </a:extLst>
          </p:cNvPr>
          <p:cNvSpPr txBox="1"/>
          <p:nvPr/>
        </p:nvSpPr>
        <p:spPr>
          <a:xfrm>
            <a:off x="10115943" y="2471942"/>
            <a:ext cx="858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(50)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9EE182-82BD-9077-E40D-16F503BED57D}"/>
              </a:ext>
            </a:extLst>
          </p:cNvPr>
          <p:cNvSpPr txBox="1"/>
          <p:nvPr/>
        </p:nvSpPr>
        <p:spPr>
          <a:xfrm>
            <a:off x="10087428" y="4203923"/>
            <a:ext cx="1144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 (100)</a:t>
            </a:r>
          </a:p>
          <a:p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dirty="0"/>
              <a:t> (50)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5906F5-922D-EDCC-51C6-57D5A488F0F2}"/>
              </a:ext>
            </a:extLst>
          </p:cNvPr>
          <p:cNvSpPr txBox="1"/>
          <p:nvPr/>
        </p:nvSpPr>
        <p:spPr>
          <a:xfrm>
            <a:off x="6748390" y="3967047"/>
            <a:ext cx="1144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/>
              <a:t> (91)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 (9)</a:t>
            </a:r>
          </a:p>
          <a:p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dirty="0"/>
              <a:t> (50)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28388A-58FE-6661-0D94-0740BE311AAB}"/>
              </a:ext>
            </a:extLst>
          </p:cNvPr>
          <p:cNvSpPr txBox="1"/>
          <p:nvPr/>
        </p:nvSpPr>
        <p:spPr>
          <a:xfrm>
            <a:off x="5918659" y="5570364"/>
            <a:ext cx="1144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 (9)</a:t>
            </a:r>
          </a:p>
          <a:p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dirty="0"/>
              <a:t> (50)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A4DD20-64B3-FDE7-AED1-6D8878131DFB}"/>
              </a:ext>
            </a:extLst>
          </p:cNvPr>
          <p:cNvSpPr txBox="1"/>
          <p:nvPr/>
        </p:nvSpPr>
        <p:spPr>
          <a:xfrm>
            <a:off x="5173132" y="3597715"/>
            <a:ext cx="786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/>
              <a:t> (91)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46539C-EEDE-4952-F198-1B1058F04561}"/>
              </a:ext>
            </a:extLst>
          </p:cNvPr>
          <p:cNvSpPr txBox="1"/>
          <p:nvPr/>
        </p:nvSpPr>
        <p:spPr>
          <a:xfrm>
            <a:off x="2807231" y="3306800"/>
            <a:ext cx="786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/>
              <a:t> (83)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 (8)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16D2D9-4A4F-5B9B-9604-DDD176082AE4}"/>
              </a:ext>
            </a:extLst>
          </p:cNvPr>
          <p:cNvSpPr txBox="1"/>
          <p:nvPr/>
        </p:nvSpPr>
        <p:spPr>
          <a:xfrm>
            <a:off x="2020397" y="4730687"/>
            <a:ext cx="786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 (8)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267C38-790E-7DC5-BDAC-7144F65F5A3F}"/>
              </a:ext>
            </a:extLst>
          </p:cNvPr>
          <p:cNvSpPr txBox="1"/>
          <p:nvPr/>
        </p:nvSpPr>
        <p:spPr>
          <a:xfrm>
            <a:off x="1986314" y="2937719"/>
            <a:ext cx="786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/>
              <a:t> (83)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0FD53FC-4DC2-385A-6D2F-BD9D516AE7B6}"/>
              </a:ext>
            </a:extLst>
          </p:cNvPr>
          <p:cNvSpPr/>
          <p:nvPr/>
        </p:nvSpPr>
        <p:spPr>
          <a:xfrm>
            <a:off x="9519272" y="1883544"/>
            <a:ext cx="1787840" cy="3405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798E4AD-E954-98DD-3565-1BE92E5121EF}"/>
              </a:ext>
            </a:extLst>
          </p:cNvPr>
          <p:cNvSpPr/>
          <p:nvPr/>
        </p:nvSpPr>
        <p:spPr>
          <a:xfrm>
            <a:off x="6775671" y="3922321"/>
            <a:ext cx="947352" cy="892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D1D4D27-D8A3-DE2F-0A87-14CBEF78BAEE}"/>
              </a:ext>
            </a:extLst>
          </p:cNvPr>
          <p:cNvSpPr/>
          <p:nvPr/>
        </p:nvSpPr>
        <p:spPr>
          <a:xfrm>
            <a:off x="6472474" y="4421989"/>
            <a:ext cx="3583162" cy="892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9CF7E2-A76E-E1A9-C232-90C19397B59C}"/>
              </a:ext>
            </a:extLst>
          </p:cNvPr>
          <p:cNvSpPr/>
          <p:nvPr/>
        </p:nvSpPr>
        <p:spPr>
          <a:xfrm>
            <a:off x="4892162" y="3429000"/>
            <a:ext cx="1594825" cy="278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87F264-0B29-9E35-9F9E-ED17EB42C0B0}"/>
              </a:ext>
            </a:extLst>
          </p:cNvPr>
          <p:cNvSpPr/>
          <p:nvPr/>
        </p:nvSpPr>
        <p:spPr>
          <a:xfrm>
            <a:off x="5285414" y="5230715"/>
            <a:ext cx="1594825" cy="918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CF753AE-4B6F-3F26-4001-BD867547EC28}"/>
              </a:ext>
            </a:extLst>
          </p:cNvPr>
          <p:cNvSpPr/>
          <p:nvPr/>
        </p:nvSpPr>
        <p:spPr>
          <a:xfrm>
            <a:off x="2488985" y="3450864"/>
            <a:ext cx="2395210" cy="1180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7F8B6F8-6B61-F079-E4E1-EB6664F83537}"/>
              </a:ext>
            </a:extLst>
          </p:cNvPr>
          <p:cNvSpPr/>
          <p:nvPr/>
        </p:nvSpPr>
        <p:spPr>
          <a:xfrm>
            <a:off x="2824691" y="3180581"/>
            <a:ext cx="747814" cy="703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36166CD-D0EA-BE21-BE10-1B285E0A5316}"/>
              </a:ext>
            </a:extLst>
          </p:cNvPr>
          <p:cNvSpPr/>
          <p:nvPr/>
        </p:nvSpPr>
        <p:spPr>
          <a:xfrm>
            <a:off x="303800" y="2758406"/>
            <a:ext cx="2395210" cy="3292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AC6C9C4-1E13-B955-6CC0-9D4A70A68C30}"/>
              </a:ext>
            </a:extLst>
          </p:cNvPr>
          <p:cNvSpPr txBox="1"/>
          <p:nvPr/>
        </p:nvSpPr>
        <p:spPr>
          <a:xfrm>
            <a:off x="1336730" y="6328835"/>
            <a:ext cx="597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Better… But, let’s increase Q Production with recycle loops</a:t>
            </a:r>
          </a:p>
        </p:txBody>
      </p:sp>
    </p:spTree>
    <p:extLst>
      <p:ext uri="{BB962C8B-B14F-4D97-AF65-F5344CB8AC3E}">
        <p14:creationId xmlns:p14="http://schemas.microsoft.com/office/powerpoint/2010/main" val="212261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flowchart&#10;&#10;AI-generated content may be incorrect.">
            <a:extLst>
              <a:ext uri="{FF2B5EF4-FFF2-40B4-BE49-F238E27FC236}">
                <a16:creationId xmlns:a16="http://schemas.microsoft.com/office/drawing/2014/main" id="{64D6FE00-1477-5E28-4543-572C77070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862" y="306685"/>
            <a:ext cx="8466276" cy="62446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800A58-1BCC-F0BC-0DE0-62189E716FD9}"/>
              </a:ext>
            </a:extLst>
          </p:cNvPr>
          <p:cNvSpPr/>
          <p:nvPr/>
        </p:nvSpPr>
        <p:spPr>
          <a:xfrm>
            <a:off x="2891676" y="707081"/>
            <a:ext cx="1087394" cy="111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FB0B62-A758-5E53-B827-91BFC4F9CBDA}"/>
              </a:ext>
            </a:extLst>
          </p:cNvPr>
          <p:cNvSpPr/>
          <p:nvPr/>
        </p:nvSpPr>
        <p:spPr>
          <a:xfrm>
            <a:off x="4335847" y="707081"/>
            <a:ext cx="787696" cy="111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E3391B-0E62-5372-32F2-19BC2A81FA24}"/>
              </a:ext>
            </a:extLst>
          </p:cNvPr>
          <p:cNvSpPr/>
          <p:nvPr/>
        </p:nvSpPr>
        <p:spPr>
          <a:xfrm>
            <a:off x="6544796" y="707081"/>
            <a:ext cx="787696" cy="111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6DBA8-AA86-3480-B1F1-758D13FC35CF}"/>
              </a:ext>
            </a:extLst>
          </p:cNvPr>
          <p:cNvSpPr/>
          <p:nvPr/>
        </p:nvSpPr>
        <p:spPr>
          <a:xfrm>
            <a:off x="6620996" y="707081"/>
            <a:ext cx="635296" cy="111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34F7E4-FC50-23A0-46F1-9FC03A97E3CE}"/>
              </a:ext>
            </a:extLst>
          </p:cNvPr>
          <p:cNvSpPr/>
          <p:nvPr/>
        </p:nvSpPr>
        <p:spPr>
          <a:xfrm>
            <a:off x="7906899" y="873995"/>
            <a:ext cx="787696" cy="548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CE658-F571-7C44-B52F-218C67066B3E}"/>
              </a:ext>
            </a:extLst>
          </p:cNvPr>
          <p:cNvSpPr/>
          <p:nvPr/>
        </p:nvSpPr>
        <p:spPr>
          <a:xfrm>
            <a:off x="8300747" y="2332681"/>
            <a:ext cx="669082" cy="657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5CE710-ACC3-623F-A66E-B7DBA85A43CD}"/>
              </a:ext>
            </a:extLst>
          </p:cNvPr>
          <p:cNvSpPr/>
          <p:nvPr/>
        </p:nvSpPr>
        <p:spPr>
          <a:xfrm>
            <a:off x="9612719" y="2148113"/>
            <a:ext cx="669082" cy="32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AB3DA8-F27F-9106-C9A5-712773DBEA6F}"/>
              </a:ext>
            </a:extLst>
          </p:cNvPr>
          <p:cNvSpPr/>
          <p:nvPr/>
        </p:nvSpPr>
        <p:spPr>
          <a:xfrm>
            <a:off x="9503861" y="3668484"/>
            <a:ext cx="777940" cy="442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142641-BF97-8448-8529-47E4DC57475F}"/>
              </a:ext>
            </a:extLst>
          </p:cNvPr>
          <p:cNvSpPr/>
          <p:nvPr/>
        </p:nvSpPr>
        <p:spPr>
          <a:xfrm>
            <a:off x="9558290" y="5354005"/>
            <a:ext cx="777940" cy="442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5C21DC-06C6-223F-6BC8-A0038B8ED116}"/>
              </a:ext>
            </a:extLst>
          </p:cNvPr>
          <p:cNvSpPr/>
          <p:nvPr/>
        </p:nvSpPr>
        <p:spPr>
          <a:xfrm>
            <a:off x="9641747" y="5972665"/>
            <a:ext cx="777940" cy="593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CD3049-E0C3-A155-772F-5154EDFC4AC7}"/>
              </a:ext>
            </a:extLst>
          </p:cNvPr>
          <p:cNvSpPr/>
          <p:nvPr/>
        </p:nvSpPr>
        <p:spPr>
          <a:xfrm>
            <a:off x="6478352" y="5354005"/>
            <a:ext cx="777940" cy="593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F9441A-5575-18FB-F74C-881344953C52}"/>
              </a:ext>
            </a:extLst>
          </p:cNvPr>
          <p:cNvSpPr/>
          <p:nvPr/>
        </p:nvSpPr>
        <p:spPr>
          <a:xfrm>
            <a:off x="8624401" y="4406004"/>
            <a:ext cx="669082" cy="593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6E843F-3372-C2A8-8884-54B58DC94022}"/>
              </a:ext>
            </a:extLst>
          </p:cNvPr>
          <p:cNvSpPr/>
          <p:nvPr/>
        </p:nvSpPr>
        <p:spPr>
          <a:xfrm>
            <a:off x="6677924" y="4156696"/>
            <a:ext cx="669082" cy="842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C66283-4854-80F1-FF56-2729013E20A6}"/>
              </a:ext>
            </a:extLst>
          </p:cNvPr>
          <p:cNvSpPr/>
          <p:nvPr/>
        </p:nvSpPr>
        <p:spPr>
          <a:xfrm>
            <a:off x="6096000" y="4093668"/>
            <a:ext cx="669082" cy="442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82564F-9672-39E1-9B46-4EDDB0F58F03}"/>
              </a:ext>
            </a:extLst>
          </p:cNvPr>
          <p:cNvSpPr/>
          <p:nvPr/>
        </p:nvSpPr>
        <p:spPr>
          <a:xfrm>
            <a:off x="4078182" y="2312281"/>
            <a:ext cx="669082" cy="442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D6A813-EB88-2877-B783-3B14307E76E5}"/>
              </a:ext>
            </a:extLst>
          </p:cNvPr>
          <p:cNvSpPr/>
          <p:nvPr/>
        </p:nvSpPr>
        <p:spPr>
          <a:xfrm>
            <a:off x="5152571" y="3390654"/>
            <a:ext cx="667657" cy="442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A2C23D-883D-17C1-B5E9-660F9C64EDCF}"/>
              </a:ext>
            </a:extLst>
          </p:cNvPr>
          <p:cNvSpPr/>
          <p:nvPr/>
        </p:nvSpPr>
        <p:spPr>
          <a:xfrm>
            <a:off x="3173888" y="3390654"/>
            <a:ext cx="667657" cy="442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CDF3C9-22E9-F0BE-51B3-EE4AE1DD8B30}"/>
              </a:ext>
            </a:extLst>
          </p:cNvPr>
          <p:cNvSpPr/>
          <p:nvPr/>
        </p:nvSpPr>
        <p:spPr>
          <a:xfrm>
            <a:off x="2564688" y="4529867"/>
            <a:ext cx="667657" cy="24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1F6B90-5017-4DAF-9AF3-AD0D0A59E1F2}"/>
              </a:ext>
            </a:extLst>
          </p:cNvPr>
          <p:cNvSpPr/>
          <p:nvPr/>
        </p:nvSpPr>
        <p:spPr>
          <a:xfrm>
            <a:off x="2608230" y="3159835"/>
            <a:ext cx="667657" cy="24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ABD769-39DA-DA58-2B48-D45735096C1E}"/>
              </a:ext>
            </a:extLst>
          </p:cNvPr>
          <p:cNvSpPr txBox="1"/>
          <p:nvPr/>
        </p:nvSpPr>
        <p:spPr>
          <a:xfrm>
            <a:off x="3231944" y="1306677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B</a:t>
            </a:r>
            <a:r>
              <a:rPr lang="en-US" sz="1400" dirty="0"/>
              <a:t> (100)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P</a:t>
            </a:r>
            <a:r>
              <a:rPr lang="en-US" sz="1400" dirty="0"/>
              <a:t> (100)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A594C8-1C4C-4642-7173-62E9B750A0E5}"/>
              </a:ext>
            </a:extLst>
          </p:cNvPr>
          <p:cNvSpPr txBox="1"/>
          <p:nvPr/>
        </p:nvSpPr>
        <p:spPr>
          <a:xfrm>
            <a:off x="4351509" y="1310177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B</a:t>
            </a:r>
            <a:r>
              <a:rPr lang="en-US" sz="1400" dirty="0"/>
              <a:t> (1100)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P</a:t>
            </a:r>
            <a:r>
              <a:rPr lang="en-US" sz="1400" dirty="0"/>
              <a:t> (150)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6B2A72-0210-DAF2-3689-1EAD3FF1AB90}"/>
              </a:ext>
            </a:extLst>
          </p:cNvPr>
          <p:cNvSpPr txBox="1"/>
          <p:nvPr/>
        </p:nvSpPr>
        <p:spPr>
          <a:xfrm>
            <a:off x="6544796" y="756208"/>
            <a:ext cx="10873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B</a:t>
            </a:r>
            <a:r>
              <a:rPr lang="en-US" sz="1400" dirty="0"/>
              <a:t> (1000)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P</a:t>
            </a:r>
            <a:r>
              <a:rPr lang="en-US" sz="1400" dirty="0"/>
              <a:t> (50)</a:t>
            </a:r>
          </a:p>
          <a:p>
            <a:r>
              <a:rPr lang="en-US" sz="1400" dirty="0">
                <a:solidFill>
                  <a:srgbClr val="FF0000"/>
                </a:solidFill>
              </a:rPr>
              <a:t>Q</a:t>
            </a:r>
            <a:r>
              <a:rPr lang="en-US" sz="1400" dirty="0"/>
              <a:t> (100)</a:t>
            </a:r>
          </a:p>
          <a:p>
            <a:r>
              <a:rPr lang="en-US" sz="1400" dirty="0">
                <a:solidFill>
                  <a:srgbClr val="7030A0"/>
                </a:solidFill>
              </a:rPr>
              <a:t>X</a:t>
            </a:r>
            <a:r>
              <a:rPr lang="en-US" sz="1400" dirty="0"/>
              <a:t> (50)</a:t>
            </a:r>
          </a:p>
          <a:p>
            <a:r>
              <a:rPr lang="en-US" sz="1400" dirty="0">
                <a:solidFill>
                  <a:srgbClr val="0070C0"/>
                </a:solidFill>
              </a:rPr>
              <a:t>Y</a:t>
            </a:r>
            <a:r>
              <a:rPr lang="en-US" sz="1400" dirty="0"/>
              <a:t> (50)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1FB76C-8795-2BE5-71C5-8FBB87C90E28}"/>
              </a:ext>
            </a:extLst>
          </p:cNvPr>
          <p:cNvSpPr txBox="1"/>
          <p:nvPr/>
        </p:nvSpPr>
        <p:spPr>
          <a:xfrm>
            <a:off x="7859906" y="817763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B</a:t>
            </a:r>
            <a:r>
              <a:rPr lang="en-US" sz="1400" dirty="0"/>
              <a:t> (1000)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P</a:t>
            </a:r>
            <a:r>
              <a:rPr lang="en-US" sz="1400" dirty="0"/>
              <a:t> (50)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E9A312-C119-BE72-98E8-F4DD9A51CC80}"/>
              </a:ext>
            </a:extLst>
          </p:cNvPr>
          <p:cNvSpPr txBox="1"/>
          <p:nvPr/>
        </p:nvSpPr>
        <p:spPr>
          <a:xfrm>
            <a:off x="5771446" y="85399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B</a:t>
            </a:r>
            <a:r>
              <a:rPr lang="en-US" sz="1400" dirty="0"/>
              <a:t> (1000)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P</a:t>
            </a:r>
            <a:r>
              <a:rPr lang="en-US" sz="1400" dirty="0"/>
              <a:t> (50)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E011F4-0058-C053-445C-4349C21AE8EB}"/>
              </a:ext>
            </a:extLst>
          </p:cNvPr>
          <p:cNvSpPr txBox="1"/>
          <p:nvPr/>
        </p:nvSpPr>
        <p:spPr>
          <a:xfrm>
            <a:off x="8235431" y="2312281"/>
            <a:ext cx="7779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Q</a:t>
            </a:r>
            <a:r>
              <a:rPr lang="en-US" sz="1400" dirty="0"/>
              <a:t> (100)</a:t>
            </a:r>
          </a:p>
          <a:p>
            <a:r>
              <a:rPr lang="en-US" sz="1400" dirty="0">
                <a:solidFill>
                  <a:srgbClr val="7030A0"/>
                </a:solidFill>
              </a:rPr>
              <a:t>X</a:t>
            </a:r>
            <a:r>
              <a:rPr lang="en-US" sz="1400" dirty="0"/>
              <a:t> (50)</a:t>
            </a:r>
          </a:p>
          <a:p>
            <a:r>
              <a:rPr lang="en-US" sz="1400" dirty="0">
                <a:solidFill>
                  <a:srgbClr val="0070C0"/>
                </a:solidFill>
              </a:rPr>
              <a:t>Y</a:t>
            </a:r>
            <a:r>
              <a:rPr lang="en-US" sz="1400" dirty="0"/>
              <a:t> (50)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C88C29-A4B6-EFFB-2C5C-D2D2A076B785}"/>
              </a:ext>
            </a:extLst>
          </p:cNvPr>
          <p:cNvSpPr txBox="1"/>
          <p:nvPr/>
        </p:nvSpPr>
        <p:spPr>
          <a:xfrm>
            <a:off x="9558290" y="2148113"/>
            <a:ext cx="7935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Y</a:t>
            </a:r>
            <a:r>
              <a:rPr lang="en-US" sz="1400" dirty="0"/>
              <a:t> (50)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DD66C5-FC6F-76B0-DEF0-4BE95A931639}"/>
              </a:ext>
            </a:extLst>
          </p:cNvPr>
          <p:cNvSpPr txBox="1"/>
          <p:nvPr/>
        </p:nvSpPr>
        <p:spPr>
          <a:xfrm>
            <a:off x="9551198" y="3631799"/>
            <a:ext cx="777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Q</a:t>
            </a:r>
            <a:r>
              <a:rPr lang="en-US" sz="1400" dirty="0"/>
              <a:t> (100)</a:t>
            </a:r>
          </a:p>
          <a:p>
            <a:r>
              <a:rPr lang="en-US" sz="1400" dirty="0">
                <a:solidFill>
                  <a:srgbClr val="7030A0"/>
                </a:solidFill>
              </a:rPr>
              <a:t>X</a:t>
            </a:r>
            <a:r>
              <a:rPr lang="en-US" sz="1400" dirty="0"/>
              <a:t> (50)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28A3DF-D40E-7EAE-9A48-780991616C9B}"/>
              </a:ext>
            </a:extLst>
          </p:cNvPr>
          <p:cNvSpPr txBox="1"/>
          <p:nvPr/>
        </p:nvSpPr>
        <p:spPr>
          <a:xfrm>
            <a:off x="8569972" y="4483204"/>
            <a:ext cx="777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Q</a:t>
            </a:r>
            <a:r>
              <a:rPr lang="en-US" sz="1400" dirty="0"/>
              <a:t> (109)</a:t>
            </a:r>
          </a:p>
          <a:p>
            <a:r>
              <a:rPr lang="en-US" sz="1400" dirty="0">
                <a:solidFill>
                  <a:srgbClr val="7030A0"/>
                </a:solidFill>
              </a:rPr>
              <a:t>X</a:t>
            </a:r>
            <a:r>
              <a:rPr lang="en-US" sz="1400" dirty="0"/>
              <a:t> (500)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14C948-5803-018C-697F-B89F183F82A8}"/>
              </a:ext>
            </a:extLst>
          </p:cNvPr>
          <p:cNvSpPr txBox="1"/>
          <p:nvPr/>
        </p:nvSpPr>
        <p:spPr>
          <a:xfrm>
            <a:off x="9526510" y="5257784"/>
            <a:ext cx="777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Q</a:t>
            </a:r>
            <a:r>
              <a:rPr lang="en-US" sz="1400" dirty="0"/>
              <a:t> (9)</a:t>
            </a:r>
          </a:p>
          <a:p>
            <a:r>
              <a:rPr lang="en-US" sz="1400" dirty="0">
                <a:solidFill>
                  <a:srgbClr val="7030A0"/>
                </a:solidFill>
              </a:rPr>
              <a:t>X</a:t>
            </a:r>
            <a:r>
              <a:rPr lang="en-US" sz="1400" dirty="0"/>
              <a:t> (450)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190B84-909C-F0C6-AFEE-D5554DDB2E34}"/>
              </a:ext>
            </a:extLst>
          </p:cNvPr>
          <p:cNvSpPr txBox="1"/>
          <p:nvPr/>
        </p:nvSpPr>
        <p:spPr>
          <a:xfrm>
            <a:off x="9560679" y="6143795"/>
            <a:ext cx="777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Q</a:t>
            </a:r>
            <a:r>
              <a:rPr lang="en-US" sz="1400" dirty="0"/>
              <a:t> (1)</a:t>
            </a:r>
          </a:p>
          <a:p>
            <a:r>
              <a:rPr lang="en-US" sz="1400" dirty="0">
                <a:solidFill>
                  <a:srgbClr val="7030A0"/>
                </a:solidFill>
              </a:rPr>
              <a:t>X</a:t>
            </a:r>
            <a:r>
              <a:rPr lang="en-US" sz="1400" dirty="0"/>
              <a:t> (50)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70362F-B655-4FE8-69CD-F9D6C995CB27}"/>
              </a:ext>
            </a:extLst>
          </p:cNvPr>
          <p:cNvSpPr txBox="1"/>
          <p:nvPr/>
        </p:nvSpPr>
        <p:spPr>
          <a:xfrm>
            <a:off x="7347006" y="6007636"/>
            <a:ext cx="777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Q</a:t>
            </a:r>
            <a:r>
              <a:rPr lang="en-US" sz="1400" dirty="0"/>
              <a:t> (10)</a:t>
            </a:r>
          </a:p>
          <a:p>
            <a:r>
              <a:rPr lang="en-US" sz="1400" dirty="0">
                <a:solidFill>
                  <a:srgbClr val="7030A0"/>
                </a:solidFill>
              </a:rPr>
              <a:t>X</a:t>
            </a:r>
            <a:r>
              <a:rPr lang="en-US" sz="1400" dirty="0"/>
              <a:t> (500)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39AC93-78CB-7844-27DF-44F3DDBAD880}"/>
              </a:ext>
            </a:extLst>
          </p:cNvPr>
          <p:cNvSpPr txBox="1"/>
          <p:nvPr/>
        </p:nvSpPr>
        <p:spPr>
          <a:xfrm>
            <a:off x="6663688" y="4230051"/>
            <a:ext cx="7779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B</a:t>
            </a:r>
            <a:r>
              <a:rPr lang="en-US" sz="1400" dirty="0"/>
              <a:t> (99)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Q</a:t>
            </a:r>
            <a:r>
              <a:rPr lang="en-US" sz="1400" dirty="0"/>
              <a:t> (10)</a:t>
            </a:r>
          </a:p>
          <a:p>
            <a:r>
              <a:rPr lang="en-US" sz="1400" dirty="0">
                <a:solidFill>
                  <a:srgbClr val="7030A0"/>
                </a:solidFill>
              </a:rPr>
              <a:t>X</a:t>
            </a:r>
            <a:r>
              <a:rPr lang="en-US" sz="1400" dirty="0"/>
              <a:t> (500)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DDBA3B-58CD-BA05-12B0-4031D1F48068}"/>
              </a:ext>
            </a:extLst>
          </p:cNvPr>
          <p:cNvSpPr txBox="1"/>
          <p:nvPr/>
        </p:nvSpPr>
        <p:spPr>
          <a:xfrm>
            <a:off x="5975647" y="4203532"/>
            <a:ext cx="7779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B</a:t>
            </a:r>
            <a:r>
              <a:rPr lang="en-US" sz="1400" dirty="0"/>
              <a:t> (99)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32A2A0-5C7E-E793-8B91-92832767B844}"/>
              </a:ext>
            </a:extLst>
          </p:cNvPr>
          <p:cNvSpPr txBox="1"/>
          <p:nvPr/>
        </p:nvSpPr>
        <p:spPr>
          <a:xfrm>
            <a:off x="5097429" y="3601111"/>
            <a:ext cx="9080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B</a:t>
            </a:r>
            <a:r>
              <a:rPr lang="en-US" sz="1400" dirty="0"/>
              <a:t> (1089)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75977B-1B85-EBA6-8471-8A8F5F7CC1EF}"/>
              </a:ext>
            </a:extLst>
          </p:cNvPr>
          <p:cNvSpPr txBox="1"/>
          <p:nvPr/>
        </p:nvSpPr>
        <p:spPr>
          <a:xfrm>
            <a:off x="4437446" y="2836889"/>
            <a:ext cx="9080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B</a:t>
            </a:r>
            <a:r>
              <a:rPr lang="en-US" sz="1400" dirty="0"/>
              <a:t> (990)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5B5047-CA54-0439-148A-7C248E58A087}"/>
              </a:ext>
            </a:extLst>
          </p:cNvPr>
          <p:cNvSpPr txBox="1"/>
          <p:nvPr/>
        </p:nvSpPr>
        <p:spPr>
          <a:xfrm>
            <a:off x="1829289" y="3061593"/>
            <a:ext cx="9080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B</a:t>
            </a:r>
            <a:r>
              <a:rPr lang="en-US" sz="1400" dirty="0"/>
              <a:t> (990)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93856D-1074-685E-5DC7-50CB8198F253}"/>
              </a:ext>
            </a:extLst>
          </p:cNvPr>
          <p:cNvSpPr txBox="1"/>
          <p:nvPr/>
        </p:nvSpPr>
        <p:spPr>
          <a:xfrm>
            <a:off x="3071048" y="3386107"/>
            <a:ext cx="908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B</a:t>
            </a:r>
            <a:r>
              <a:rPr lang="en-US" sz="1400" dirty="0"/>
              <a:t> (990)</a:t>
            </a:r>
          </a:p>
          <a:p>
            <a:r>
              <a:rPr lang="en-US" sz="1400" dirty="0">
                <a:solidFill>
                  <a:srgbClr val="FF0000"/>
                </a:solidFill>
              </a:rPr>
              <a:t>Q </a:t>
            </a:r>
            <a:r>
              <a:rPr lang="en-US" sz="1400" dirty="0"/>
              <a:t>(99)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D31474-C394-0239-84C1-2F0EEC3CBD60}"/>
              </a:ext>
            </a:extLst>
          </p:cNvPr>
          <p:cNvSpPr txBox="1"/>
          <p:nvPr/>
        </p:nvSpPr>
        <p:spPr>
          <a:xfrm>
            <a:off x="2504601" y="4525273"/>
            <a:ext cx="8769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Q </a:t>
            </a:r>
            <a:r>
              <a:rPr lang="en-US" sz="1400" dirty="0"/>
              <a:t>(99)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37E981-F7B2-21DB-4A76-3C3179398162}"/>
              </a:ext>
            </a:extLst>
          </p:cNvPr>
          <p:cNvSpPr txBox="1"/>
          <p:nvPr/>
        </p:nvSpPr>
        <p:spPr>
          <a:xfrm>
            <a:off x="545934" y="5774463"/>
            <a:ext cx="412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Now let’s do something with our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and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557D25A-971A-46FE-6244-F598789D1646}"/>
              </a:ext>
            </a:extLst>
          </p:cNvPr>
          <p:cNvSpPr/>
          <p:nvPr/>
        </p:nvSpPr>
        <p:spPr>
          <a:xfrm>
            <a:off x="3316102" y="3668484"/>
            <a:ext cx="472162" cy="179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753FB0B-8C5A-8375-F9D2-29017DDEFDED}"/>
              </a:ext>
            </a:extLst>
          </p:cNvPr>
          <p:cNvSpPr/>
          <p:nvPr/>
        </p:nvSpPr>
        <p:spPr>
          <a:xfrm>
            <a:off x="2034282" y="3025795"/>
            <a:ext cx="408542" cy="343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354B0ED-ABCE-2EA6-7FBD-B0A8209E2270}"/>
              </a:ext>
            </a:extLst>
          </p:cNvPr>
          <p:cNvSpPr/>
          <p:nvPr/>
        </p:nvSpPr>
        <p:spPr>
          <a:xfrm>
            <a:off x="2759542" y="4465555"/>
            <a:ext cx="408542" cy="343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10938C9-6964-DB43-C4A5-9F8245EB1A36}"/>
              </a:ext>
            </a:extLst>
          </p:cNvPr>
          <p:cNvSpPr/>
          <p:nvPr/>
        </p:nvSpPr>
        <p:spPr>
          <a:xfrm>
            <a:off x="4669271" y="2911536"/>
            <a:ext cx="408542" cy="343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A1831AF-9FCD-B5E7-1744-3B45CFAE6069}"/>
              </a:ext>
            </a:extLst>
          </p:cNvPr>
          <p:cNvSpPr/>
          <p:nvPr/>
        </p:nvSpPr>
        <p:spPr>
          <a:xfrm>
            <a:off x="5330036" y="3496697"/>
            <a:ext cx="477491" cy="343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7533FA0-6389-305C-5F6E-5FECCCE00B14}"/>
              </a:ext>
            </a:extLst>
          </p:cNvPr>
          <p:cNvSpPr/>
          <p:nvPr/>
        </p:nvSpPr>
        <p:spPr>
          <a:xfrm>
            <a:off x="6217363" y="4134512"/>
            <a:ext cx="477491" cy="343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8671F88-0FB2-03E7-C196-435481DC489E}"/>
              </a:ext>
            </a:extLst>
          </p:cNvPr>
          <p:cNvSpPr/>
          <p:nvPr/>
        </p:nvSpPr>
        <p:spPr>
          <a:xfrm>
            <a:off x="6892342" y="4234357"/>
            <a:ext cx="477491" cy="243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77CDC0C-6D1D-101E-0605-2EAEDADF3A52}"/>
              </a:ext>
            </a:extLst>
          </p:cNvPr>
          <p:cNvSpPr/>
          <p:nvPr/>
        </p:nvSpPr>
        <p:spPr>
          <a:xfrm>
            <a:off x="3312046" y="3465371"/>
            <a:ext cx="550372" cy="182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F43BAB0-C927-C486-2F88-4490E88B0F82}"/>
              </a:ext>
            </a:extLst>
          </p:cNvPr>
          <p:cNvSpPr/>
          <p:nvPr/>
        </p:nvSpPr>
        <p:spPr>
          <a:xfrm>
            <a:off x="6905422" y="4536355"/>
            <a:ext cx="477491" cy="164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1648DE0-B2AC-8AF5-44F0-8D7FF0784E1B}"/>
              </a:ext>
            </a:extLst>
          </p:cNvPr>
          <p:cNvSpPr/>
          <p:nvPr/>
        </p:nvSpPr>
        <p:spPr>
          <a:xfrm>
            <a:off x="9778909" y="6444544"/>
            <a:ext cx="477491" cy="164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750E700-7715-7ABA-CC14-2E77FE1B1F9A}"/>
              </a:ext>
            </a:extLst>
          </p:cNvPr>
          <p:cNvSpPr/>
          <p:nvPr/>
        </p:nvSpPr>
        <p:spPr>
          <a:xfrm>
            <a:off x="7595760" y="6089053"/>
            <a:ext cx="477491" cy="164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38FEDC3-9243-C401-812A-1365D6C86C2D}"/>
              </a:ext>
            </a:extLst>
          </p:cNvPr>
          <p:cNvSpPr/>
          <p:nvPr/>
        </p:nvSpPr>
        <p:spPr>
          <a:xfrm>
            <a:off x="9804310" y="6224401"/>
            <a:ext cx="477491" cy="164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6FF6A1F-EF69-9986-5375-EFA2E3B51673}"/>
              </a:ext>
            </a:extLst>
          </p:cNvPr>
          <p:cNvSpPr/>
          <p:nvPr/>
        </p:nvSpPr>
        <p:spPr>
          <a:xfrm>
            <a:off x="9762531" y="5339491"/>
            <a:ext cx="477491" cy="164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364CAE8-BEF3-7C08-9E13-721A1992D67A}"/>
              </a:ext>
            </a:extLst>
          </p:cNvPr>
          <p:cNvSpPr/>
          <p:nvPr/>
        </p:nvSpPr>
        <p:spPr>
          <a:xfrm>
            <a:off x="8819538" y="4554103"/>
            <a:ext cx="477491" cy="164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9106725-C74F-B00D-5D99-AA5AC5B88231}"/>
              </a:ext>
            </a:extLst>
          </p:cNvPr>
          <p:cNvSpPr/>
          <p:nvPr/>
        </p:nvSpPr>
        <p:spPr>
          <a:xfrm>
            <a:off x="9716316" y="5555544"/>
            <a:ext cx="477491" cy="164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4D71479-0581-FF89-828D-3BEFD669FDEF}"/>
              </a:ext>
            </a:extLst>
          </p:cNvPr>
          <p:cNvSpPr/>
          <p:nvPr/>
        </p:nvSpPr>
        <p:spPr>
          <a:xfrm>
            <a:off x="6883988" y="4741646"/>
            <a:ext cx="477491" cy="164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9FC218C-AF93-7C2C-D402-709A319A14E9}"/>
              </a:ext>
            </a:extLst>
          </p:cNvPr>
          <p:cNvSpPr/>
          <p:nvPr/>
        </p:nvSpPr>
        <p:spPr>
          <a:xfrm>
            <a:off x="7574573" y="6305260"/>
            <a:ext cx="477491" cy="164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59871F1-6297-A26F-CFC5-7727AAF19587}"/>
              </a:ext>
            </a:extLst>
          </p:cNvPr>
          <p:cNvSpPr/>
          <p:nvPr/>
        </p:nvSpPr>
        <p:spPr>
          <a:xfrm>
            <a:off x="8794805" y="4775727"/>
            <a:ext cx="477491" cy="164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12767-918C-AEE2-F645-DC60DD0F87CC}"/>
              </a:ext>
            </a:extLst>
          </p:cNvPr>
          <p:cNvSpPr txBox="1"/>
          <p:nvPr/>
        </p:nvSpPr>
        <p:spPr>
          <a:xfrm>
            <a:off x="14632" y="5365357"/>
            <a:ext cx="555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Produces 99 mols of Q per hour which is $</a:t>
            </a:r>
            <a:r>
              <a:rPr lang="en-US" dirty="0">
                <a:solidFill>
                  <a:srgbClr val="FF0000"/>
                </a:solidFill>
              </a:rPr>
              <a:t>9900</a:t>
            </a:r>
            <a:r>
              <a:rPr lang="en-US" dirty="0"/>
              <a:t>/hr.</a:t>
            </a:r>
          </a:p>
        </p:txBody>
      </p:sp>
    </p:spTree>
    <p:extLst>
      <p:ext uri="{BB962C8B-B14F-4D97-AF65-F5344CB8AC3E}">
        <p14:creationId xmlns:p14="http://schemas.microsoft.com/office/powerpoint/2010/main" val="109645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9" grpId="0" animBg="1"/>
      <p:bldP spid="60" grpId="0" animBg="1"/>
      <p:bldP spid="6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flowchart&#10;&#10;AI-generated content may be incorrect.">
            <a:extLst>
              <a:ext uri="{FF2B5EF4-FFF2-40B4-BE49-F238E27FC236}">
                <a16:creationId xmlns:a16="http://schemas.microsoft.com/office/drawing/2014/main" id="{A721BD8F-0955-9E35-7168-17075D706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031" t="1133"/>
          <a:stretch>
            <a:fillRect/>
          </a:stretch>
        </p:blipFill>
        <p:spPr>
          <a:xfrm>
            <a:off x="2481943" y="197945"/>
            <a:ext cx="6901543" cy="666005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BF5083-BF9B-1911-7FD0-022535992125}"/>
              </a:ext>
            </a:extLst>
          </p:cNvPr>
          <p:cNvSpPr/>
          <p:nvPr/>
        </p:nvSpPr>
        <p:spPr>
          <a:xfrm>
            <a:off x="2956573" y="2738921"/>
            <a:ext cx="667657" cy="24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2CCDD-D852-E6EF-2291-3C69C0158F70}"/>
              </a:ext>
            </a:extLst>
          </p:cNvPr>
          <p:cNvSpPr/>
          <p:nvPr/>
        </p:nvSpPr>
        <p:spPr>
          <a:xfrm>
            <a:off x="4095945" y="2223664"/>
            <a:ext cx="667657" cy="24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E501D1-D74B-EDF3-28D7-3AE3EFED26A9}"/>
              </a:ext>
            </a:extLst>
          </p:cNvPr>
          <p:cNvSpPr/>
          <p:nvPr/>
        </p:nvSpPr>
        <p:spPr>
          <a:xfrm>
            <a:off x="3428288" y="1194072"/>
            <a:ext cx="667657" cy="475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2DB65-CD21-3DCC-94B3-98ADA523D5BF}"/>
              </a:ext>
            </a:extLst>
          </p:cNvPr>
          <p:cNvSpPr/>
          <p:nvPr/>
        </p:nvSpPr>
        <p:spPr>
          <a:xfrm>
            <a:off x="7428400" y="823958"/>
            <a:ext cx="667657" cy="475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029C4E-1957-4F13-1926-0303FD1270C3}"/>
              </a:ext>
            </a:extLst>
          </p:cNvPr>
          <p:cNvSpPr/>
          <p:nvPr/>
        </p:nvSpPr>
        <p:spPr>
          <a:xfrm>
            <a:off x="8756457" y="1629501"/>
            <a:ext cx="667657" cy="475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D74BFF-69EF-5A1C-FB6B-7FBD9B3FF707}"/>
              </a:ext>
            </a:extLst>
          </p:cNvPr>
          <p:cNvSpPr/>
          <p:nvPr/>
        </p:nvSpPr>
        <p:spPr>
          <a:xfrm>
            <a:off x="7762228" y="1954070"/>
            <a:ext cx="539943" cy="687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20B6A8-3A2B-C3A8-F558-31D776436305}"/>
              </a:ext>
            </a:extLst>
          </p:cNvPr>
          <p:cNvSpPr/>
          <p:nvPr/>
        </p:nvSpPr>
        <p:spPr>
          <a:xfrm>
            <a:off x="6243314" y="744078"/>
            <a:ext cx="667657" cy="925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E64B4A-AB72-B9CE-9F2A-0523FA7C9009}"/>
              </a:ext>
            </a:extLst>
          </p:cNvPr>
          <p:cNvSpPr/>
          <p:nvPr/>
        </p:nvSpPr>
        <p:spPr>
          <a:xfrm>
            <a:off x="8141028" y="3184207"/>
            <a:ext cx="539943" cy="687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DC0F9C-CA90-BB0B-EC8A-34A3035A0D91}"/>
              </a:ext>
            </a:extLst>
          </p:cNvPr>
          <p:cNvSpPr/>
          <p:nvPr/>
        </p:nvSpPr>
        <p:spPr>
          <a:xfrm>
            <a:off x="8032199" y="3734750"/>
            <a:ext cx="539943" cy="687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44442C-ECE1-FB0E-7CC5-BF9D9241184E}"/>
              </a:ext>
            </a:extLst>
          </p:cNvPr>
          <p:cNvSpPr/>
          <p:nvPr/>
        </p:nvSpPr>
        <p:spPr>
          <a:xfrm>
            <a:off x="6378256" y="3676694"/>
            <a:ext cx="539943" cy="687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399089-5D07-C346-42A4-2E537192BFDB}"/>
              </a:ext>
            </a:extLst>
          </p:cNvPr>
          <p:cNvSpPr/>
          <p:nvPr/>
        </p:nvSpPr>
        <p:spPr>
          <a:xfrm>
            <a:off x="5027000" y="2654386"/>
            <a:ext cx="667657" cy="687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78E00A-13A4-8B23-52CF-0AB95E6D378D}"/>
              </a:ext>
            </a:extLst>
          </p:cNvPr>
          <p:cNvSpPr/>
          <p:nvPr/>
        </p:nvSpPr>
        <p:spPr>
          <a:xfrm>
            <a:off x="3484500" y="2689689"/>
            <a:ext cx="539943" cy="687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D2BF5C-36A0-1E6B-CA79-31CDC2236198}"/>
              </a:ext>
            </a:extLst>
          </p:cNvPr>
          <p:cNvSpPr/>
          <p:nvPr/>
        </p:nvSpPr>
        <p:spPr>
          <a:xfrm>
            <a:off x="2956573" y="3871736"/>
            <a:ext cx="539943" cy="687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46D94D-38AC-4CE4-9FA3-67B7753C24A7}"/>
              </a:ext>
            </a:extLst>
          </p:cNvPr>
          <p:cNvSpPr/>
          <p:nvPr/>
        </p:nvSpPr>
        <p:spPr>
          <a:xfrm>
            <a:off x="3214528" y="4559265"/>
            <a:ext cx="539943" cy="687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FC701E-C3F9-4A4F-12C0-A7D6A181BE0E}"/>
              </a:ext>
            </a:extLst>
          </p:cNvPr>
          <p:cNvSpPr/>
          <p:nvPr/>
        </p:nvSpPr>
        <p:spPr>
          <a:xfrm>
            <a:off x="4165603" y="4915543"/>
            <a:ext cx="539943" cy="948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4953B4-20C6-B527-5DDF-B9FB970779AD}"/>
              </a:ext>
            </a:extLst>
          </p:cNvPr>
          <p:cNvSpPr/>
          <p:nvPr/>
        </p:nvSpPr>
        <p:spPr>
          <a:xfrm>
            <a:off x="4469688" y="715050"/>
            <a:ext cx="572602" cy="948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97AD-44A2-F06E-6FC3-E7CEEE3AC65A}"/>
              </a:ext>
            </a:extLst>
          </p:cNvPr>
          <p:cNvSpPr/>
          <p:nvPr/>
        </p:nvSpPr>
        <p:spPr>
          <a:xfrm>
            <a:off x="7997348" y="4725786"/>
            <a:ext cx="667657" cy="338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727482-5F2D-C56E-2772-E6D30964E35E}"/>
              </a:ext>
            </a:extLst>
          </p:cNvPr>
          <p:cNvSpPr/>
          <p:nvPr/>
        </p:nvSpPr>
        <p:spPr>
          <a:xfrm>
            <a:off x="8849617" y="6055822"/>
            <a:ext cx="667657" cy="338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C9065-BB9C-72CA-40EE-08402CFCB6C4}"/>
              </a:ext>
            </a:extLst>
          </p:cNvPr>
          <p:cNvSpPr/>
          <p:nvPr/>
        </p:nvSpPr>
        <p:spPr>
          <a:xfrm>
            <a:off x="7989728" y="5344680"/>
            <a:ext cx="667657" cy="338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EA8CE1-7654-B446-DE03-63C7FE003C9E}"/>
              </a:ext>
            </a:extLst>
          </p:cNvPr>
          <p:cNvSpPr/>
          <p:nvPr/>
        </p:nvSpPr>
        <p:spPr>
          <a:xfrm>
            <a:off x="7102191" y="5344681"/>
            <a:ext cx="667657" cy="50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CF2913-6671-6688-A1E1-8172AF2A69D6}"/>
              </a:ext>
            </a:extLst>
          </p:cNvPr>
          <p:cNvSpPr/>
          <p:nvPr/>
        </p:nvSpPr>
        <p:spPr>
          <a:xfrm>
            <a:off x="6078208" y="5276267"/>
            <a:ext cx="667657" cy="589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6DCF23-2755-1757-792C-44CE2E51E06A}"/>
              </a:ext>
            </a:extLst>
          </p:cNvPr>
          <p:cNvSpPr/>
          <p:nvPr/>
        </p:nvSpPr>
        <p:spPr>
          <a:xfrm>
            <a:off x="6299158" y="4549476"/>
            <a:ext cx="667657" cy="589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9840B7-8D1E-FACA-6AB4-CC5BA9E0E8C2}"/>
              </a:ext>
            </a:extLst>
          </p:cNvPr>
          <p:cNvSpPr/>
          <p:nvPr/>
        </p:nvSpPr>
        <p:spPr>
          <a:xfrm>
            <a:off x="5205508" y="3734750"/>
            <a:ext cx="539943" cy="254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0EFA25-9FB8-795E-81F0-F35CDC0BC081}"/>
              </a:ext>
            </a:extLst>
          </p:cNvPr>
          <p:cNvSpPr/>
          <p:nvPr/>
        </p:nvSpPr>
        <p:spPr>
          <a:xfrm>
            <a:off x="4054549" y="6055822"/>
            <a:ext cx="539944" cy="589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B10B41-9D60-B4A9-5E5D-0A52972161DA}"/>
              </a:ext>
            </a:extLst>
          </p:cNvPr>
          <p:cNvSpPr txBox="1"/>
          <p:nvPr/>
        </p:nvSpPr>
        <p:spPr>
          <a:xfrm>
            <a:off x="3404438" y="1316977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B</a:t>
            </a:r>
            <a:r>
              <a:rPr lang="en-US" sz="1200" dirty="0"/>
              <a:t> (100)</a:t>
            </a:r>
          </a:p>
          <a:p>
            <a:r>
              <a:rPr lang="en-US" sz="1200" dirty="0">
                <a:solidFill>
                  <a:schemeClr val="accent3"/>
                </a:solidFill>
              </a:rPr>
              <a:t>P</a:t>
            </a:r>
            <a:r>
              <a:rPr lang="en-US" sz="1200" dirty="0"/>
              <a:t> (100)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214194-1140-07AB-0E35-82EDA314750E}"/>
              </a:ext>
            </a:extLst>
          </p:cNvPr>
          <p:cNvSpPr txBox="1"/>
          <p:nvPr/>
        </p:nvSpPr>
        <p:spPr>
          <a:xfrm>
            <a:off x="4358516" y="1321961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B</a:t>
            </a:r>
            <a:r>
              <a:rPr lang="en-US" sz="1200" dirty="0"/>
              <a:t> (1100)</a:t>
            </a:r>
          </a:p>
          <a:p>
            <a:r>
              <a:rPr lang="en-US" sz="1200" dirty="0">
                <a:solidFill>
                  <a:schemeClr val="accent3"/>
                </a:solidFill>
              </a:rPr>
              <a:t>P</a:t>
            </a:r>
            <a:r>
              <a:rPr lang="en-US" sz="1200" dirty="0"/>
              <a:t> (150)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347DCC-C286-E50E-4096-3891DF6F75AA}"/>
              </a:ext>
            </a:extLst>
          </p:cNvPr>
          <p:cNvSpPr txBox="1"/>
          <p:nvPr/>
        </p:nvSpPr>
        <p:spPr>
          <a:xfrm>
            <a:off x="6196694" y="764852"/>
            <a:ext cx="108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B</a:t>
            </a:r>
            <a:r>
              <a:rPr lang="en-US" sz="1200" dirty="0"/>
              <a:t> (1000)</a:t>
            </a:r>
          </a:p>
          <a:p>
            <a:r>
              <a:rPr lang="en-US" sz="1200" dirty="0">
                <a:solidFill>
                  <a:schemeClr val="accent3"/>
                </a:solidFill>
              </a:rPr>
              <a:t>P</a:t>
            </a:r>
            <a:r>
              <a:rPr lang="en-US" sz="1200" dirty="0"/>
              <a:t> (50)</a:t>
            </a:r>
          </a:p>
          <a:p>
            <a:r>
              <a:rPr lang="en-US" sz="1200" dirty="0">
                <a:solidFill>
                  <a:srgbClr val="FF0000"/>
                </a:solidFill>
              </a:rPr>
              <a:t>Q</a:t>
            </a:r>
            <a:r>
              <a:rPr lang="en-US" sz="1200" dirty="0"/>
              <a:t> (100)</a:t>
            </a:r>
          </a:p>
          <a:p>
            <a:r>
              <a:rPr lang="en-US" sz="1200" dirty="0">
                <a:solidFill>
                  <a:srgbClr val="7030A0"/>
                </a:solidFill>
              </a:rPr>
              <a:t>X</a:t>
            </a:r>
            <a:r>
              <a:rPr lang="en-US" sz="1200" dirty="0"/>
              <a:t> (50)</a:t>
            </a:r>
          </a:p>
          <a:p>
            <a:r>
              <a:rPr lang="en-US" sz="1200" dirty="0">
                <a:solidFill>
                  <a:srgbClr val="0070C0"/>
                </a:solidFill>
              </a:rPr>
              <a:t>Y</a:t>
            </a:r>
            <a:r>
              <a:rPr lang="en-US" sz="1200" dirty="0"/>
              <a:t> (50)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11BEB1-A577-E82E-6B69-CF96A2165516}"/>
              </a:ext>
            </a:extLst>
          </p:cNvPr>
          <p:cNvSpPr txBox="1"/>
          <p:nvPr/>
        </p:nvSpPr>
        <p:spPr>
          <a:xfrm>
            <a:off x="7270867" y="882355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B</a:t>
            </a:r>
            <a:r>
              <a:rPr lang="en-US" sz="1200" dirty="0"/>
              <a:t> (1000)</a:t>
            </a:r>
          </a:p>
          <a:p>
            <a:r>
              <a:rPr lang="en-US" sz="1200" dirty="0">
                <a:solidFill>
                  <a:schemeClr val="accent3"/>
                </a:solidFill>
              </a:rPr>
              <a:t>P</a:t>
            </a:r>
            <a:r>
              <a:rPr lang="en-US" sz="1200" dirty="0"/>
              <a:t> (50)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052602-0961-5708-9456-AE9D0AF4F4AA}"/>
              </a:ext>
            </a:extLst>
          </p:cNvPr>
          <p:cNvSpPr txBox="1"/>
          <p:nvPr/>
        </p:nvSpPr>
        <p:spPr>
          <a:xfrm>
            <a:off x="5685513" y="235247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B</a:t>
            </a:r>
            <a:r>
              <a:rPr lang="en-US" sz="1200" dirty="0"/>
              <a:t> (1000)</a:t>
            </a:r>
          </a:p>
          <a:p>
            <a:r>
              <a:rPr lang="en-US" sz="1200" dirty="0">
                <a:solidFill>
                  <a:schemeClr val="accent3"/>
                </a:solidFill>
              </a:rPr>
              <a:t>P</a:t>
            </a:r>
            <a:r>
              <a:rPr lang="en-US" sz="1200" dirty="0"/>
              <a:t> (50)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6F9DE2-9877-F87F-01B9-8E1ADE935956}"/>
              </a:ext>
            </a:extLst>
          </p:cNvPr>
          <p:cNvSpPr txBox="1"/>
          <p:nvPr/>
        </p:nvSpPr>
        <p:spPr>
          <a:xfrm>
            <a:off x="7643229" y="2018518"/>
            <a:ext cx="777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Q</a:t>
            </a:r>
            <a:r>
              <a:rPr lang="en-US" sz="1200" dirty="0"/>
              <a:t> (100)</a:t>
            </a:r>
          </a:p>
          <a:p>
            <a:r>
              <a:rPr lang="en-US" sz="1200" dirty="0">
                <a:solidFill>
                  <a:srgbClr val="7030A0"/>
                </a:solidFill>
              </a:rPr>
              <a:t>X</a:t>
            </a:r>
            <a:r>
              <a:rPr lang="en-US" sz="1200" dirty="0"/>
              <a:t> (50)</a:t>
            </a:r>
          </a:p>
          <a:p>
            <a:r>
              <a:rPr lang="en-US" sz="1200" dirty="0">
                <a:solidFill>
                  <a:srgbClr val="0070C0"/>
                </a:solidFill>
              </a:rPr>
              <a:t>Y</a:t>
            </a:r>
            <a:r>
              <a:rPr lang="en-US" sz="1200" dirty="0"/>
              <a:t> (50)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E596E4-1B37-6D47-2529-5637C5F97CEA}"/>
              </a:ext>
            </a:extLst>
          </p:cNvPr>
          <p:cNvSpPr txBox="1"/>
          <p:nvPr/>
        </p:nvSpPr>
        <p:spPr>
          <a:xfrm>
            <a:off x="8630569" y="1860813"/>
            <a:ext cx="7935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Y</a:t>
            </a:r>
            <a:r>
              <a:rPr lang="en-US" sz="1200" dirty="0"/>
              <a:t> (50)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DC5D11-05F1-AE75-DFD2-5BA55EDC9A7E}"/>
              </a:ext>
            </a:extLst>
          </p:cNvPr>
          <p:cNvSpPr txBox="1"/>
          <p:nvPr/>
        </p:nvSpPr>
        <p:spPr>
          <a:xfrm>
            <a:off x="8123629" y="3167390"/>
            <a:ext cx="777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Q</a:t>
            </a:r>
            <a:r>
              <a:rPr lang="en-US" sz="1200" dirty="0"/>
              <a:t> (100)</a:t>
            </a:r>
          </a:p>
          <a:p>
            <a:r>
              <a:rPr lang="en-US" sz="1200" dirty="0">
                <a:solidFill>
                  <a:srgbClr val="7030A0"/>
                </a:solidFill>
              </a:rPr>
              <a:t>X</a:t>
            </a:r>
            <a:r>
              <a:rPr lang="en-US" sz="1200" dirty="0"/>
              <a:t> (50)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442B6C-3F94-AE59-B5C2-2938A04C8F19}"/>
              </a:ext>
            </a:extLst>
          </p:cNvPr>
          <p:cNvSpPr txBox="1"/>
          <p:nvPr/>
        </p:nvSpPr>
        <p:spPr>
          <a:xfrm>
            <a:off x="7928045" y="3991077"/>
            <a:ext cx="777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Q</a:t>
            </a:r>
            <a:r>
              <a:rPr lang="en-US" sz="1200" dirty="0"/>
              <a:t> (109)</a:t>
            </a:r>
          </a:p>
          <a:p>
            <a:r>
              <a:rPr lang="en-US" sz="1200" dirty="0">
                <a:solidFill>
                  <a:srgbClr val="7030A0"/>
                </a:solidFill>
              </a:rPr>
              <a:t>X</a:t>
            </a:r>
            <a:r>
              <a:rPr lang="en-US" sz="1200" dirty="0"/>
              <a:t> (500)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E6FCAC-F05D-C078-21E3-34DFD867B82B}"/>
              </a:ext>
            </a:extLst>
          </p:cNvPr>
          <p:cNvSpPr txBox="1"/>
          <p:nvPr/>
        </p:nvSpPr>
        <p:spPr>
          <a:xfrm>
            <a:off x="8156947" y="4572930"/>
            <a:ext cx="777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Q</a:t>
            </a:r>
            <a:r>
              <a:rPr lang="en-US" sz="1200" dirty="0"/>
              <a:t> (9)</a:t>
            </a:r>
          </a:p>
          <a:p>
            <a:r>
              <a:rPr lang="en-US" sz="1200" dirty="0">
                <a:solidFill>
                  <a:srgbClr val="7030A0"/>
                </a:solidFill>
              </a:rPr>
              <a:t>X</a:t>
            </a:r>
            <a:r>
              <a:rPr lang="en-US" sz="1200" dirty="0"/>
              <a:t> (450)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3E8109-742A-436A-4171-4EA8FB9678E5}"/>
              </a:ext>
            </a:extLst>
          </p:cNvPr>
          <p:cNvSpPr txBox="1"/>
          <p:nvPr/>
        </p:nvSpPr>
        <p:spPr>
          <a:xfrm>
            <a:off x="6117559" y="4731149"/>
            <a:ext cx="777940" cy="507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Q</a:t>
            </a:r>
            <a:r>
              <a:rPr lang="en-US" sz="1200" dirty="0"/>
              <a:t> (10)</a:t>
            </a:r>
          </a:p>
          <a:p>
            <a:r>
              <a:rPr lang="en-US" sz="1200" dirty="0">
                <a:solidFill>
                  <a:srgbClr val="7030A0"/>
                </a:solidFill>
              </a:rPr>
              <a:t>X</a:t>
            </a:r>
            <a:r>
              <a:rPr lang="en-US" sz="1200" dirty="0"/>
              <a:t> (500)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9E1F39-E1C0-EE4F-60FB-162B7E7511FD}"/>
              </a:ext>
            </a:extLst>
          </p:cNvPr>
          <p:cNvSpPr txBox="1"/>
          <p:nvPr/>
        </p:nvSpPr>
        <p:spPr>
          <a:xfrm>
            <a:off x="5745451" y="3688797"/>
            <a:ext cx="7779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B</a:t>
            </a:r>
            <a:r>
              <a:rPr lang="en-US" sz="1200" dirty="0"/>
              <a:t> (99)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E6584F0-A313-6C72-0A9E-1F5AA80FC285}"/>
              </a:ext>
            </a:extLst>
          </p:cNvPr>
          <p:cNvSpPr txBox="1"/>
          <p:nvPr/>
        </p:nvSpPr>
        <p:spPr>
          <a:xfrm>
            <a:off x="6338761" y="3799038"/>
            <a:ext cx="777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B</a:t>
            </a:r>
            <a:r>
              <a:rPr lang="en-US" sz="1200" dirty="0"/>
              <a:t> (99)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Q</a:t>
            </a:r>
            <a:r>
              <a:rPr lang="en-US" sz="1200" dirty="0"/>
              <a:t> (10)</a:t>
            </a:r>
          </a:p>
          <a:p>
            <a:r>
              <a:rPr lang="en-US" sz="1200" dirty="0">
                <a:solidFill>
                  <a:srgbClr val="7030A0"/>
                </a:solidFill>
              </a:rPr>
              <a:t>X</a:t>
            </a:r>
            <a:r>
              <a:rPr lang="en-US" sz="1200" dirty="0"/>
              <a:t> (500)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8EB09C-A9FD-9F45-1D62-BE8FC6266E44}"/>
              </a:ext>
            </a:extLst>
          </p:cNvPr>
          <p:cNvSpPr txBox="1"/>
          <p:nvPr/>
        </p:nvSpPr>
        <p:spPr>
          <a:xfrm>
            <a:off x="8188225" y="5266829"/>
            <a:ext cx="777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Q</a:t>
            </a:r>
            <a:r>
              <a:rPr lang="en-US" sz="1200" dirty="0"/>
              <a:t> (1)</a:t>
            </a:r>
          </a:p>
          <a:p>
            <a:r>
              <a:rPr lang="en-US" sz="1200" dirty="0">
                <a:solidFill>
                  <a:srgbClr val="7030A0"/>
                </a:solidFill>
              </a:rPr>
              <a:t>X</a:t>
            </a:r>
            <a:r>
              <a:rPr lang="en-US" sz="1200" dirty="0"/>
              <a:t> (50)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14478E-F8BD-5314-725B-6749700E60D7}"/>
              </a:ext>
            </a:extLst>
          </p:cNvPr>
          <p:cNvSpPr txBox="1"/>
          <p:nvPr/>
        </p:nvSpPr>
        <p:spPr>
          <a:xfrm>
            <a:off x="4938222" y="3167144"/>
            <a:ext cx="9080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B</a:t>
            </a:r>
            <a:r>
              <a:rPr lang="en-US" sz="1200" dirty="0"/>
              <a:t> (1089)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60F5D8-116D-0E2C-AEC6-453670497B05}"/>
              </a:ext>
            </a:extLst>
          </p:cNvPr>
          <p:cNvSpPr txBox="1"/>
          <p:nvPr/>
        </p:nvSpPr>
        <p:spPr>
          <a:xfrm>
            <a:off x="4531383" y="2252867"/>
            <a:ext cx="9080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B</a:t>
            </a:r>
            <a:r>
              <a:rPr lang="en-US" sz="1200" dirty="0"/>
              <a:t> (990)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04E2D1-556B-3539-2199-F3591428FCA3}"/>
              </a:ext>
            </a:extLst>
          </p:cNvPr>
          <p:cNvSpPr txBox="1"/>
          <p:nvPr/>
        </p:nvSpPr>
        <p:spPr>
          <a:xfrm>
            <a:off x="2269518" y="2690373"/>
            <a:ext cx="9080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B</a:t>
            </a:r>
            <a:r>
              <a:rPr lang="en-US" sz="1200" dirty="0"/>
              <a:t> (990)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9A4BA5-BE2F-754D-E998-773B3F2A8C3E}"/>
              </a:ext>
            </a:extLst>
          </p:cNvPr>
          <p:cNvSpPr txBox="1"/>
          <p:nvPr/>
        </p:nvSpPr>
        <p:spPr>
          <a:xfrm>
            <a:off x="3365303" y="3005414"/>
            <a:ext cx="908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B</a:t>
            </a:r>
            <a:r>
              <a:rPr lang="en-US" sz="1200" dirty="0"/>
              <a:t> (990)</a:t>
            </a:r>
          </a:p>
          <a:p>
            <a:r>
              <a:rPr lang="en-US" sz="1200" dirty="0">
                <a:solidFill>
                  <a:srgbClr val="FF0000"/>
                </a:solidFill>
              </a:rPr>
              <a:t>Q </a:t>
            </a:r>
            <a:r>
              <a:rPr lang="en-US" sz="1200" dirty="0"/>
              <a:t>(99)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3B85CD-E66B-D00E-8609-F56A2152E0FE}"/>
              </a:ext>
            </a:extLst>
          </p:cNvPr>
          <p:cNvSpPr txBox="1"/>
          <p:nvPr/>
        </p:nvSpPr>
        <p:spPr>
          <a:xfrm>
            <a:off x="2829009" y="3907723"/>
            <a:ext cx="8769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Q </a:t>
            </a:r>
            <a:r>
              <a:rPr lang="en-US" sz="1200" dirty="0"/>
              <a:t>(99)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942723-AE0C-4B86-054F-F451C03F4909}"/>
              </a:ext>
            </a:extLst>
          </p:cNvPr>
          <p:cNvSpPr txBox="1"/>
          <p:nvPr/>
        </p:nvSpPr>
        <p:spPr>
          <a:xfrm>
            <a:off x="7169708" y="5281901"/>
            <a:ext cx="777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Q</a:t>
            </a:r>
            <a:r>
              <a:rPr lang="en-US" sz="1200" dirty="0"/>
              <a:t> (1)</a:t>
            </a:r>
          </a:p>
          <a:p>
            <a:r>
              <a:rPr lang="en-US" sz="1200" dirty="0">
                <a:solidFill>
                  <a:srgbClr val="7030A0"/>
                </a:solidFill>
              </a:rPr>
              <a:t>X</a:t>
            </a:r>
            <a:r>
              <a:rPr lang="en-US" sz="1200" dirty="0"/>
              <a:t> (50)</a:t>
            </a:r>
          </a:p>
          <a:p>
            <a:r>
              <a:rPr lang="en-US" sz="1200" dirty="0">
                <a:solidFill>
                  <a:srgbClr val="0070C0"/>
                </a:solidFill>
              </a:rPr>
              <a:t>Y</a:t>
            </a:r>
            <a:r>
              <a:rPr lang="en-US" sz="1200" dirty="0"/>
              <a:t> (50)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BE9BDC0-81F5-0C67-1200-59AA755CCACF}"/>
              </a:ext>
            </a:extLst>
          </p:cNvPr>
          <p:cNvSpPr txBox="1"/>
          <p:nvPr/>
        </p:nvSpPr>
        <p:spPr>
          <a:xfrm>
            <a:off x="6023024" y="5311778"/>
            <a:ext cx="777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Q</a:t>
            </a:r>
            <a:r>
              <a:rPr lang="en-US" sz="1200" dirty="0"/>
              <a:t> (1.1)</a:t>
            </a:r>
          </a:p>
          <a:p>
            <a:r>
              <a:rPr lang="en-US" sz="1200" dirty="0">
                <a:solidFill>
                  <a:srgbClr val="7030A0"/>
                </a:solidFill>
              </a:rPr>
              <a:t>X</a:t>
            </a:r>
            <a:r>
              <a:rPr lang="en-US" sz="1200" dirty="0"/>
              <a:t> (150)</a:t>
            </a:r>
          </a:p>
          <a:p>
            <a:r>
              <a:rPr lang="en-US" sz="1200" dirty="0">
                <a:solidFill>
                  <a:srgbClr val="0070C0"/>
                </a:solidFill>
              </a:rPr>
              <a:t>Y</a:t>
            </a:r>
            <a:r>
              <a:rPr lang="en-US" sz="1200" dirty="0"/>
              <a:t> (150)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2ED8C5-F542-E60A-CAA4-19AA59F19189}"/>
              </a:ext>
            </a:extLst>
          </p:cNvPr>
          <p:cNvSpPr txBox="1"/>
          <p:nvPr/>
        </p:nvSpPr>
        <p:spPr>
          <a:xfrm>
            <a:off x="4024443" y="6050385"/>
            <a:ext cx="777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Q</a:t>
            </a:r>
            <a:r>
              <a:rPr lang="en-US" sz="1200" dirty="0"/>
              <a:t> (0.1)</a:t>
            </a:r>
          </a:p>
          <a:p>
            <a:r>
              <a:rPr lang="en-US" sz="1200" dirty="0">
                <a:solidFill>
                  <a:srgbClr val="7030A0"/>
                </a:solidFill>
              </a:rPr>
              <a:t>X</a:t>
            </a:r>
            <a:r>
              <a:rPr lang="en-US" sz="1200" dirty="0"/>
              <a:t> (100)</a:t>
            </a:r>
          </a:p>
          <a:p>
            <a:r>
              <a:rPr lang="en-US" sz="1200" dirty="0">
                <a:solidFill>
                  <a:srgbClr val="0070C0"/>
                </a:solidFill>
              </a:rPr>
              <a:t>Y</a:t>
            </a:r>
            <a:r>
              <a:rPr lang="en-US" sz="1200" dirty="0"/>
              <a:t> (100)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6B5F649-E56F-12F5-7184-3321AFFBB9E3}"/>
              </a:ext>
            </a:extLst>
          </p:cNvPr>
          <p:cNvSpPr txBox="1"/>
          <p:nvPr/>
        </p:nvSpPr>
        <p:spPr>
          <a:xfrm>
            <a:off x="3041326" y="4848736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B</a:t>
            </a:r>
            <a:r>
              <a:rPr lang="en-US" sz="1200" dirty="0"/>
              <a:t> (1)</a:t>
            </a:r>
          </a:p>
          <a:p>
            <a:r>
              <a:rPr lang="en-US" sz="1200" dirty="0">
                <a:solidFill>
                  <a:schemeClr val="accent3"/>
                </a:solidFill>
              </a:rPr>
              <a:t>P</a:t>
            </a:r>
            <a:r>
              <a:rPr lang="en-US" sz="1200" dirty="0"/>
              <a:t> (100)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34CB5A9-C49E-0B18-CBB8-B57BFC3B6C48}"/>
              </a:ext>
            </a:extLst>
          </p:cNvPr>
          <p:cNvSpPr txBox="1"/>
          <p:nvPr/>
        </p:nvSpPr>
        <p:spPr>
          <a:xfrm>
            <a:off x="4004334" y="4903708"/>
            <a:ext cx="108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B</a:t>
            </a:r>
            <a:r>
              <a:rPr lang="en-US" sz="1200" dirty="0"/>
              <a:t> (1)</a:t>
            </a:r>
          </a:p>
          <a:p>
            <a:r>
              <a:rPr lang="en-US" sz="1200" dirty="0">
                <a:solidFill>
                  <a:schemeClr val="accent3"/>
                </a:solidFill>
              </a:rPr>
              <a:t>P</a:t>
            </a:r>
            <a:r>
              <a:rPr lang="en-US" sz="1200" dirty="0"/>
              <a:t> (100)</a:t>
            </a:r>
          </a:p>
          <a:p>
            <a:r>
              <a:rPr lang="en-US" sz="1200" dirty="0">
                <a:solidFill>
                  <a:srgbClr val="FF0000"/>
                </a:solidFill>
              </a:rPr>
              <a:t>Q</a:t>
            </a:r>
            <a:r>
              <a:rPr lang="en-US" sz="1200" dirty="0"/>
              <a:t> (0.1)</a:t>
            </a:r>
          </a:p>
          <a:p>
            <a:r>
              <a:rPr lang="en-US" sz="1200" dirty="0">
                <a:solidFill>
                  <a:srgbClr val="7030A0"/>
                </a:solidFill>
              </a:rPr>
              <a:t>X</a:t>
            </a:r>
            <a:r>
              <a:rPr lang="en-US" sz="1200" dirty="0"/>
              <a:t> (100)</a:t>
            </a:r>
          </a:p>
          <a:p>
            <a:r>
              <a:rPr lang="en-US" sz="1200" dirty="0">
                <a:solidFill>
                  <a:srgbClr val="0070C0"/>
                </a:solidFill>
              </a:rPr>
              <a:t>Y</a:t>
            </a:r>
            <a:r>
              <a:rPr lang="en-US" sz="1200" dirty="0"/>
              <a:t> (100)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A657479-00AB-16BF-7645-D7FB1B7D8439}"/>
              </a:ext>
            </a:extLst>
          </p:cNvPr>
          <p:cNvSpPr/>
          <p:nvPr/>
        </p:nvSpPr>
        <p:spPr>
          <a:xfrm>
            <a:off x="7380207" y="5349119"/>
            <a:ext cx="477491" cy="535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E6698F8-2630-87F0-CC60-777DA1A99064}"/>
              </a:ext>
            </a:extLst>
          </p:cNvPr>
          <p:cNvSpPr/>
          <p:nvPr/>
        </p:nvSpPr>
        <p:spPr>
          <a:xfrm>
            <a:off x="3237330" y="5091094"/>
            <a:ext cx="477491" cy="164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3941684-C618-38E7-EF6D-C5849C72AEDF}"/>
              </a:ext>
            </a:extLst>
          </p:cNvPr>
          <p:cNvSpPr/>
          <p:nvPr/>
        </p:nvSpPr>
        <p:spPr>
          <a:xfrm>
            <a:off x="3261010" y="4913147"/>
            <a:ext cx="477491" cy="164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9F8282-DCC6-55F2-D11F-BDB73EFEE447}"/>
              </a:ext>
            </a:extLst>
          </p:cNvPr>
          <p:cNvSpPr/>
          <p:nvPr/>
        </p:nvSpPr>
        <p:spPr>
          <a:xfrm>
            <a:off x="4189486" y="4772694"/>
            <a:ext cx="477491" cy="535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8736329-B16D-D1CC-1553-66830A7B9A68}"/>
              </a:ext>
            </a:extLst>
          </p:cNvPr>
          <p:cNvSpPr/>
          <p:nvPr/>
        </p:nvSpPr>
        <p:spPr>
          <a:xfrm>
            <a:off x="4206658" y="5325121"/>
            <a:ext cx="477491" cy="550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2124A80-5C45-CFF0-85FF-9E94D58DCFEC}"/>
              </a:ext>
            </a:extLst>
          </p:cNvPr>
          <p:cNvSpPr/>
          <p:nvPr/>
        </p:nvSpPr>
        <p:spPr>
          <a:xfrm>
            <a:off x="6233214" y="5350495"/>
            <a:ext cx="477491" cy="550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C18506E-D9AB-B014-32B7-F6714A5131CF}"/>
              </a:ext>
            </a:extLst>
          </p:cNvPr>
          <p:cNvSpPr/>
          <p:nvPr/>
        </p:nvSpPr>
        <p:spPr>
          <a:xfrm>
            <a:off x="4230942" y="6093385"/>
            <a:ext cx="477491" cy="550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3B191E8-2CE5-7F39-7A97-F2CB618ACDA3}"/>
              </a:ext>
            </a:extLst>
          </p:cNvPr>
          <p:cNvSpPr txBox="1"/>
          <p:nvPr/>
        </p:nvSpPr>
        <p:spPr>
          <a:xfrm>
            <a:off x="196542" y="4678518"/>
            <a:ext cx="197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Amazing we did it!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D97A52-DAEA-EBDE-5BA1-EE3DA7806E9F}"/>
              </a:ext>
            </a:extLst>
          </p:cNvPr>
          <p:cNvSpPr txBox="1"/>
          <p:nvPr/>
        </p:nvSpPr>
        <p:spPr>
          <a:xfrm>
            <a:off x="387493" y="5665565"/>
            <a:ext cx="143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41916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4BEF-B42C-FE36-F590-4B6708AFC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F6E88-1F77-C52D-616A-0334BC421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your time to optimize your process but don’t worry about it being perfect</a:t>
            </a:r>
          </a:p>
          <a:p>
            <a:r>
              <a:rPr lang="en-US" dirty="0"/>
              <a:t>Try to plan out how you will separate one species from another</a:t>
            </a:r>
          </a:p>
          <a:p>
            <a:r>
              <a:rPr lang="en-US" dirty="0"/>
              <a:t>In reversable reactions, both products and reactants can be understood as different forms of each other; utilize this to separate inseparable species: </a:t>
            </a:r>
            <a:r>
              <a:rPr lang="en-US" dirty="0">
                <a:solidFill>
                  <a:schemeClr val="accent3"/>
                </a:solidFill>
              </a:rPr>
              <a:t>P</a:t>
            </a:r>
            <a:r>
              <a:rPr lang="en-US" dirty="0"/>
              <a:t> =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dirty="0"/>
              <a:t> + 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Q</a:t>
            </a:r>
          </a:p>
          <a:p>
            <a:endParaRPr lang="en-US" dirty="0"/>
          </a:p>
          <a:p>
            <a:r>
              <a:rPr lang="en-US" dirty="0"/>
              <a:t>Can anyone explain why we can’t make pure P?</a:t>
            </a:r>
          </a:p>
        </p:txBody>
      </p:sp>
    </p:spTree>
    <p:extLst>
      <p:ext uri="{BB962C8B-B14F-4D97-AF65-F5344CB8AC3E}">
        <p14:creationId xmlns:p14="http://schemas.microsoft.com/office/powerpoint/2010/main" val="373013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4253</TotalTime>
  <Words>927</Words>
  <Application>Microsoft Macintosh PowerPoint</Application>
  <PresentationFormat>Widescreen</PresentationFormat>
  <Paragraphs>190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Cambria Math</vt:lpstr>
      <vt:lpstr>Office Theme</vt:lpstr>
      <vt:lpstr>Exercise 3.122 Prelim Review</vt:lpstr>
      <vt:lpstr>PowerPoint Presentation</vt:lpstr>
      <vt:lpstr>Design Goals – In order of importance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Liam Giddings Gillespie</dc:creator>
  <cp:lastModifiedBy>Liam Giddings Gillespie</cp:lastModifiedBy>
  <cp:revision>15</cp:revision>
  <dcterms:created xsi:type="dcterms:W3CDTF">2025-10-03T02:41:54Z</dcterms:created>
  <dcterms:modified xsi:type="dcterms:W3CDTF">2025-10-06T01:35:58Z</dcterms:modified>
</cp:coreProperties>
</file>