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7" r:id="rId2"/>
    <p:sldId id="326" r:id="rId3"/>
    <p:sldId id="259" r:id="rId4"/>
    <p:sldId id="32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9" r:id="rId14"/>
    <p:sldId id="300" r:id="rId15"/>
    <p:sldId id="307" r:id="rId16"/>
    <p:sldId id="308" r:id="rId17"/>
    <p:sldId id="309" r:id="rId18"/>
    <p:sldId id="310" r:id="rId19"/>
    <p:sldId id="311" r:id="rId20"/>
    <p:sldId id="312" r:id="rId21"/>
    <p:sldId id="303" r:id="rId22"/>
    <p:sldId id="315" r:id="rId23"/>
    <p:sldId id="313" r:id="rId24"/>
    <p:sldId id="314" r:id="rId25"/>
    <p:sldId id="327" r:id="rId26"/>
    <p:sldId id="304" r:id="rId27"/>
    <p:sldId id="305" r:id="rId28"/>
    <p:sldId id="319" r:id="rId29"/>
    <p:sldId id="316" r:id="rId30"/>
    <p:sldId id="320" r:id="rId31"/>
    <p:sldId id="321" r:id="rId32"/>
    <p:sldId id="322" r:id="rId33"/>
    <p:sldId id="323" r:id="rId34"/>
    <p:sldId id="317" r:id="rId3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6" autoAdjust="0"/>
    <p:restoredTop sz="96568" autoAdjust="0"/>
  </p:normalViewPr>
  <p:slideViewPr>
    <p:cSldViewPr>
      <p:cViewPr varScale="1">
        <p:scale>
          <a:sx n="111" d="100"/>
          <a:sy n="111" d="100"/>
        </p:scale>
        <p:origin x="17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87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C00F95C-B52D-3CFD-020D-67C2EB05EA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defTabSz="966646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0D2B6BF-EAFB-C101-0F66-D2FEDA55C16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646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096467A0-99C3-7CDE-1862-868D0EE3524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defTabSz="966646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102AE3F3-1F5E-5794-20BE-1710D63D87A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646" eaLnBrk="1" hangingPunct="1">
              <a:defRPr sz="1300"/>
            </a:lvl1pPr>
          </a:lstStyle>
          <a:p>
            <a:pPr>
              <a:defRPr/>
            </a:pPr>
            <a:fld id="{AF75C8EB-CF65-4620-8535-1173E8774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40D553F-DA84-BDF0-0CA2-FC80941B14D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1D28433-F04C-DDE0-1F70-5E57FDC046B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85CE97-E3BE-4365-A4DD-9DF21E849B85}" type="datetimeFigureOut">
              <a:rPr lang="en-US" altLang="en-US"/>
              <a:pPr>
                <a:defRPr/>
              </a:pPr>
              <a:t>11/12/2025</a:t>
            </a:fld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7BBE10C-6ACD-9C42-F3F3-35C6A5EA72B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B6443BA5-127C-B1DC-4F42-3B1D652E5F4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E5A73B45-B5E8-57FB-B10A-8AC015F76D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7C870DEF-9187-0C0C-243D-1BC153BFB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FCD628-F76D-46CF-9276-2295F6EA78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172FDC-FF01-7D6B-BA2D-598978794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A4E9D0-C869-EDCB-B2B4-7CB9E3538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FDA44-4899-B980-2DB3-0834862E04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B041-6995-444F-B183-009D6A095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4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238494-8DAC-768F-AECA-D06A8E690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14CC81-66F0-9B89-C9AA-E01892EE68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56B33A-1CE1-34C6-5B15-95697BF4B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C9A5-07D1-4AE8-9254-F27300E1A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3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279300-55C6-275F-ADAE-C312F1284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FF360E-B48A-D60E-6EA0-54A380CA20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2322B6-6446-40AC-5922-F1494AE27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D8AB6-30EB-47D5-9B19-248F58E64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09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ECDC3F-2EDB-53EB-4411-039B1E0D2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1748B9-C6ED-1428-5F78-47992CACE6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C45211-641F-7C36-DC75-9C41C6E7D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F2C8C-B658-4C4D-9941-E3A597524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77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02D6B8-4E01-BC82-61D9-A6CF99A9D4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EBC27D-730B-DD97-C052-B79791E0F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4FC67B-F6AE-395F-CB68-7987BBF1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B20D-CB97-4F57-8DF1-39D4A1A5D8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52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CE274-E3A4-D85B-B384-3C59F6900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1E187-A747-2F75-F109-6222D2E2B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4AC0-7D4A-59A6-185A-BD5A7B6BC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F6C9C-B740-4675-BC17-E19AD89FA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20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8ACBF9C-BEBF-DFD8-5FA6-D56BF85D9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858F56-6231-5CC8-615A-8DEFDFC4C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D4BAAA-A316-7016-8855-43A84DB95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E706D-15EC-4B3A-AC62-FEC42B987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34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BB1A9E-A376-CAA0-8877-0E11A9286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3B9AB7-74C9-6AED-95AA-AF452A629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8BEEDF-2535-678B-D31C-C96FDE5E0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99183-CCEB-4F9A-BE40-E3929DE73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10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F6DE24-A8CB-69C3-CB18-ADE5C06F0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722F58-0E32-2E30-A2E3-8599D88BD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D1E64D-4918-338F-A5AA-8272A1171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B36C-156B-4A03-9BE3-7C7DCB0B6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18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BE0A1-F031-85E8-A9AD-6B27754D8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5A80C0-0D60-C0C1-C5D9-7370EB0E4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DECEF-BB8C-2D73-228E-9D7869D4F9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FEC7-2F33-4E64-B352-559214E9A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9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D680-EB14-5334-555C-39613504D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768B6-FD58-DB43-82FF-485A603C0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75140-C1AA-830E-CE3E-B24B3A78BB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5685A-B28F-4066-BDEC-AACA7C6BF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7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DA1585-C323-250A-ADB7-7C61D90E7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8FCB54-BF3D-B4A4-A268-5B4369D88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8F60C19-1054-683D-762D-18E3D12561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FC22C7-9D27-7A2B-C53D-9E2B12F6B9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7F82592-F29E-E8DB-A547-3E50E6177D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45B07D3-5981-43A3-B855-F4971ACCE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2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34.wmf"/><Relationship Id="rId7" Type="http://schemas.openxmlformats.org/officeDocument/2006/relationships/image" Target="../media/image40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2709706-7865-71DB-AE1A-47AD340D16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84425" y="103188"/>
            <a:ext cx="4378325" cy="585787"/>
          </a:xfrm>
        </p:spPr>
        <p:txBody>
          <a:bodyPr wrap="none">
            <a:spAutoFit/>
          </a:bodyPr>
          <a:lstStyle/>
          <a:p>
            <a:r>
              <a:rPr lang="en-US" altLang="en-US" sz="3200">
                <a:sym typeface="Symbol" panose="05050102010706020507" pitchFamily="18" charset="2"/>
              </a:rPr>
              <a:t>EngrD 2190 – Lecture 29</a:t>
            </a:r>
          </a:p>
        </p:txBody>
      </p:sp>
      <p:sp>
        <p:nvSpPr>
          <p:cNvPr id="4099" name="Text Box 1026">
            <a:extLst>
              <a:ext uri="{FF2B5EF4-FFF2-40B4-BE49-F238E27FC236}">
                <a16:creationId xmlns:a16="http://schemas.microsoft.com/office/drawing/2014/main" id="{D7FD60A1-FE82-7C05-9FD0-DBC4A0785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941388"/>
            <a:ext cx="7935912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Concept:  Dimensional Analysis and Dynamic Scaling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Context:  Universal Scaling of </a:t>
            </a:r>
            <a:r>
              <a:rPr lang="en-US" altLang="en-US" sz="2800">
                <a:cs typeface="Times New Roman" panose="02020603050405020304" pitchFamily="18" charset="0"/>
              </a:rPr>
              <a:t>Walking and Running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Defining Question: What is a core variable?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 </a:t>
            </a:r>
            <a:endParaRPr lang="en-US" altLang="en-US" sz="2800" i="1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Read Chapter 5 pp. 436-447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         The terminal velocity of a sphere.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         Lecture 30 will follow the textbook.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A41AF00-731F-9717-925C-12D675F2B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35350" y="76200"/>
            <a:ext cx="2271713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Long Strides</a:t>
            </a: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B7FB728B-9809-9F31-791A-4341E660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84238"/>
            <a:ext cx="6096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C86C64C-1087-E9DD-0025-CD9D55754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4863" y="76200"/>
            <a:ext cx="2452687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Silly Walking</a:t>
            </a: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3C0F9138-04F1-FEEA-6C97-AD9DA5C0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85813"/>
            <a:ext cx="676275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8C7FA5C-0383-D6A2-3F28-595728B6B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4863" y="76200"/>
            <a:ext cx="2452687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Silly Walking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31556804-7680-7BB4-BFEB-1A171526D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6638"/>
            <a:ext cx="88392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352D986A-2B84-932B-AEB8-0167209E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51238"/>
            <a:ext cx="845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tx2"/>
                </a:solidFill>
              </a:rPr>
              <a:t>John Cleese, Andrew White Visiting Professor at Cornell, 1999-2006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43E4F6F-888D-E205-BEA5-5A827ABC81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62313" y="0"/>
            <a:ext cx="2636837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More Brits Walking</a:t>
            </a:r>
            <a:endParaRPr lang="en-US" altLang="en-US" sz="2400" i="1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6EACDD55-E66A-DEDF-0881-EE1D9FB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4025"/>
            <a:ext cx="41179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FC501C59-A2DA-E0CF-0156-C0400DDA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24400"/>
            <a:ext cx="4191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554F8B9-40FE-C30C-77E7-DBC48D9936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9088" y="76200"/>
            <a:ext cx="34226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</a:t>
            </a:r>
          </a:p>
        </p:txBody>
      </p:sp>
      <p:sp>
        <p:nvSpPr>
          <p:cNvPr id="37899" name="Line 11">
            <a:extLst>
              <a:ext uri="{FF2B5EF4-FFF2-40B4-BE49-F238E27FC236}">
                <a16:creationId xmlns:a16="http://schemas.microsoft.com/office/drawing/2014/main" id="{DF4C31D8-493F-7C64-0B4C-DA31CF301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3759200"/>
            <a:ext cx="228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938" name="Group 50">
            <a:extLst>
              <a:ext uri="{FF2B5EF4-FFF2-40B4-BE49-F238E27FC236}">
                <a16:creationId xmlns:a16="http://schemas.microsoft.com/office/drawing/2014/main" id="{5330C787-FE9C-45C4-02CA-532C6BE703DF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016000"/>
            <a:ext cx="1447800" cy="2514600"/>
            <a:chOff x="384" y="1008"/>
            <a:chExt cx="912" cy="1584"/>
          </a:xfrm>
        </p:grpSpPr>
        <p:sp>
          <p:nvSpPr>
            <p:cNvPr id="17450" name="Oval 2">
              <a:extLst>
                <a:ext uri="{FF2B5EF4-FFF2-40B4-BE49-F238E27FC236}">
                  <a16:creationId xmlns:a16="http://schemas.microsoft.com/office/drawing/2014/main" id="{87BBF01E-3008-AC39-8106-A8E974B08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296"/>
              <a:ext cx="336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51" name="Line 3">
              <a:extLst>
                <a:ext uri="{FF2B5EF4-FFF2-40B4-BE49-F238E27FC236}">
                  <a16:creationId xmlns:a16="http://schemas.microsoft.com/office/drawing/2014/main" id="{EE95B9C6-6485-9010-084C-E77DDC960B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" y="1920"/>
              <a:ext cx="363" cy="6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4">
              <a:extLst>
                <a:ext uri="{FF2B5EF4-FFF2-40B4-BE49-F238E27FC236}">
                  <a16:creationId xmlns:a16="http://schemas.microsoft.com/office/drawing/2014/main" id="{C9A496B9-3EE6-65A2-D5BF-50D1F94427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" y="259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Line 6">
              <a:extLst>
                <a:ext uri="{FF2B5EF4-FFF2-40B4-BE49-F238E27FC236}">
                  <a16:creationId xmlns:a16="http://schemas.microsoft.com/office/drawing/2014/main" id="{198FAD5F-3766-05C8-F8F9-8700358226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59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Line 7">
              <a:extLst>
                <a:ext uri="{FF2B5EF4-FFF2-40B4-BE49-F238E27FC236}">
                  <a16:creationId xmlns:a16="http://schemas.microsoft.com/office/drawing/2014/main" id="{5E137170-5E1D-9FB0-78EC-56EAAECAF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064"/>
              <a:ext cx="288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Line 8">
              <a:extLst>
                <a:ext uri="{FF2B5EF4-FFF2-40B4-BE49-F238E27FC236}">
                  <a16:creationId xmlns:a16="http://schemas.microsoft.com/office/drawing/2014/main" id="{C84F2D5E-C68A-F01A-F7F1-42A60CD17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" y="1543"/>
              <a:ext cx="309" cy="3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6" name="Line 9">
              <a:extLst>
                <a:ext uri="{FF2B5EF4-FFF2-40B4-BE49-F238E27FC236}">
                  <a16:creationId xmlns:a16="http://schemas.microsoft.com/office/drawing/2014/main" id="{0DC5178F-B3F8-1A04-65A4-7F513FC5A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1728"/>
              <a:ext cx="96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7" name="Oval 12">
              <a:extLst>
                <a:ext uri="{FF2B5EF4-FFF2-40B4-BE49-F238E27FC236}">
                  <a16:creationId xmlns:a16="http://schemas.microsoft.com/office/drawing/2014/main" id="{715CAE44-6686-D6A8-251F-C5E58E40F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" y="1008"/>
              <a:ext cx="288" cy="28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58" name="Freeform 14">
              <a:extLst>
                <a:ext uri="{FF2B5EF4-FFF2-40B4-BE49-F238E27FC236}">
                  <a16:creationId xmlns:a16="http://schemas.microsoft.com/office/drawing/2014/main" id="{C4A22E2F-1BCE-ACC2-EA83-D715F09CF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" y="1208"/>
              <a:ext cx="105" cy="21"/>
            </a:xfrm>
            <a:custGeom>
              <a:avLst/>
              <a:gdLst>
                <a:gd name="T0" fmla="*/ 0 w 105"/>
                <a:gd name="T1" fmla="*/ 0 h 21"/>
                <a:gd name="T2" fmla="*/ 42 w 105"/>
                <a:gd name="T3" fmla="*/ 21 h 21"/>
                <a:gd name="T4" fmla="*/ 105 w 105"/>
                <a:gd name="T5" fmla="*/ 14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" h="21">
                  <a:moveTo>
                    <a:pt x="0" y="0"/>
                  </a:moveTo>
                  <a:cubicBezTo>
                    <a:pt x="11" y="7"/>
                    <a:pt x="28" y="21"/>
                    <a:pt x="42" y="21"/>
                  </a:cubicBezTo>
                  <a:cubicBezTo>
                    <a:pt x="63" y="21"/>
                    <a:pt x="105" y="14"/>
                    <a:pt x="105" y="1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9" name="Oval 16">
              <a:extLst>
                <a:ext uri="{FF2B5EF4-FFF2-40B4-BE49-F238E27FC236}">
                  <a16:creationId xmlns:a16="http://schemas.microsoft.com/office/drawing/2014/main" id="{79AD388C-4627-A2A2-7EA3-D5CAD9389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09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37939" name="Group 51">
            <a:extLst>
              <a:ext uri="{FF2B5EF4-FFF2-40B4-BE49-F238E27FC236}">
                <a16:creationId xmlns:a16="http://schemas.microsoft.com/office/drawing/2014/main" id="{1820E15B-25D5-D546-91AF-B68EA8D9EC0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016000"/>
            <a:ext cx="1447800" cy="2514600"/>
            <a:chOff x="1968" y="1008"/>
            <a:chExt cx="912" cy="1584"/>
          </a:xfrm>
        </p:grpSpPr>
        <p:sp>
          <p:nvSpPr>
            <p:cNvPr id="17440" name="Oval 40">
              <a:extLst>
                <a:ext uri="{FF2B5EF4-FFF2-40B4-BE49-F238E27FC236}">
                  <a16:creationId xmlns:a16="http://schemas.microsoft.com/office/drawing/2014/main" id="{6CAFBBF4-C651-EBCA-1341-CBD9F9D4F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296"/>
              <a:ext cx="336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41" name="Line 41">
              <a:extLst>
                <a:ext uri="{FF2B5EF4-FFF2-40B4-BE49-F238E27FC236}">
                  <a16:creationId xmlns:a16="http://schemas.microsoft.com/office/drawing/2014/main" id="{EA6BC6F8-073C-5459-EF1A-DD5DBEC04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064"/>
              <a:ext cx="288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Line 42">
              <a:extLst>
                <a:ext uri="{FF2B5EF4-FFF2-40B4-BE49-F238E27FC236}">
                  <a16:creationId xmlns:a16="http://schemas.microsoft.com/office/drawing/2014/main" id="{D1740806-04D3-99E7-0E56-879BC6708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59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Line 43">
              <a:extLst>
                <a:ext uri="{FF2B5EF4-FFF2-40B4-BE49-F238E27FC236}">
                  <a16:creationId xmlns:a16="http://schemas.microsoft.com/office/drawing/2014/main" id="{AD4302FC-226E-69B1-9638-6C9845F76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2592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Line 44">
              <a:extLst>
                <a:ext uri="{FF2B5EF4-FFF2-40B4-BE49-F238E27FC236}">
                  <a16:creationId xmlns:a16="http://schemas.microsoft.com/office/drawing/2014/main" id="{A97A32E7-5587-A523-483B-A11B3BBD1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920"/>
              <a:ext cx="336" cy="6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Line 45">
              <a:extLst>
                <a:ext uri="{FF2B5EF4-FFF2-40B4-BE49-F238E27FC236}">
                  <a16:creationId xmlns:a16="http://schemas.microsoft.com/office/drawing/2014/main" id="{44932083-D91C-D4D0-9F27-20AF3D236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728"/>
              <a:ext cx="14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46">
              <a:extLst>
                <a:ext uri="{FF2B5EF4-FFF2-40B4-BE49-F238E27FC236}">
                  <a16:creationId xmlns:a16="http://schemas.microsoft.com/office/drawing/2014/main" id="{06C100A3-4EA7-F228-BE16-9FAF8510C5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43" y="1536"/>
              <a:ext cx="288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Oval 47">
              <a:extLst>
                <a:ext uri="{FF2B5EF4-FFF2-40B4-BE49-F238E27FC236}">
                  <a16:creationId xmlns:a16="http://schemas.microsoft.com/office/drawing/2014/main" id="{D322CBE7-5A82-36D2-DDBD-7B0F2CBD0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1008"/>
              <a:ext cx="288" cy="28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48" name="Freeform 48">
              <a:extLst>
                <a:ext uri="{FF2B5EF4-FFF2-40B4-BE49-F238E27FC236}">
                  <a16:creationId xmlns:a16="http://schemas.microsoft.com/office/drawing/2014/main" id="{A3B0109C-8BEA-E29F-38E7-EA81DD08B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1208"/>
              <a:ext cx="105" cy="21"/>
            </a:xfrm>
            <a:custGeom>
              <a:avLst/>
              <a:gdLst>
                <a:gd name="T0" fmla="*/ 0 w 105"/>
                <a:gd name="T1" fmla="*/ 0 h 21"/>
                <a:gd name="T2" fmla="*/ 42 w 105"/>
                <a:gd name="T3" fmla="*/ 21 h 21"/>
                <a:gd name="T4" fmla="*/ 105 w 105"/>
                <a:gd name="T5" fmla="*/ 14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" h="21">
                  <a:moveTo>
                    <a:pt x="0" y="0"/>
                  </a:moveTo>
                  <a:cubicBezTo>
                    <a:pt x="11" y="7"/>
                    <a:pt x="28" y="21"/>
                    <a:pt x="42" y="21"/>
                  </a:cubicBezTo>
                  <a:cubicBezTo>
                    <a:pt x="63" y="21"/>
                    <a:pt x="105" y="14"/>
                    <a:pt x="105" y="1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Oval 49">
              <a:extLst>
                <a:ext uri="{FF2B5EF4-FFF2-40B4-BE49-F238E27FC236}">
                  <a16:creationId xmlns:a16="http://schemas.microsoft.com/office/drawing/2014/main" id="{FBFAB2EB-B6EF-2F31-0118-13C547416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091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37951" name="Group 63">
            <a:extLst>
              <a:ext uri="{FF2B5EF4-FFF2-40B4-BE49-F238E27FC236}">
                <a16:creationId xmlns:a16="http://schemas.microsoft.com/office/drawing/2014/main" id="{AA837C80-E354-8565-FF9E-2B909E9A58F8}"/>
              </a:ext>
            </a:extLst>
          </p:cNvPr>
          <p:cNvGrpSpPr>
            <a:grpSpLocks/>
          </p:cNvGrpSpPr>
          <p:nvPr/>
        </p:nvGrpSpPr>
        <p:grpSpPr bwMode="auto">
          <a:xfrm>
            <a:off x="1470025" y="854075"/>
            <a:ext cx="533400" cy="2667000"/>
            <a:chOff x="2784" y="816"/>
            <a:chExt cx="336" cy="1680"/>
          </a:xfrm>
        </p:grpSpPr>
        <p:sp>
          <p:nvSpPr>
            <p:cNvPr id="17434" name="Oval 53">
              <a:extLst>
                <a:ext uri="{FF2B5EF4-FFF2-40B4-BE49-F238E27FC236}">
                  <a16:creationId xmlns:a16="http://schemas.microsoft.com/office/drawing/2014/main" id="{E75FFECF-B4AD-3C47-BCFE-BA627AE3B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104"/>
              <a:ext cx="336" cy="816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35" name="Line 57">
              <a:extLst>
                <a:ext uri="{FF2B5EF4-FFF2-40B4-BE49-F238E27FC236}">
                  <a16:creationId xmlns:a16="http://schemas.microsoft.com/office/drawing/2014/main" id="{3C4483B4-D9A3-007F-633A-28FC081AB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5" y="1728"/>
              <a:ext cx="0" cy="76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Line 59">
              <a:extLst>
                <a:ext uri="{FF2B5EF4-FFF2-40B4-BE49-F238E27FC236}">
                  <a16:creationId xmlns:a16="http://schemas.microsoft.com/office/drawing/2014/main" id="{7FD04446-2525-2FDD-D2AE-1D08DB48AE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5" y="1344"/>
              <a:ext cx="0" cy="2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Oval 60">
              <a:extLst>
                <a:ext uri="{FF2B5EF4-FFF2-40B4-BE49-F238E27FC236}">
                  <a16:creationId xmlns:a16="http://schemas.microsoft.com/office/drawing/2014/main" id="{C214E322-22C4-646F-1C10-60FC36D1D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" y="816"/>
              <a:ext cx="288" cy="28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38" name="Freeform 61">
              <a:extLst>
                <a:ext uri="{FF2B5EF4-FFF2-40B4-BE49-F238E27FC236}">
                  <a16:creationId xmlns:a16="http://schemas.microsoft.com/office/drawing/2014/main" id="{77F5F00C-C783-A9E6-12F2-4016CADE9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1016"/>
              <a:ext cx="105" cy="21"/>
            </a:xfrm>
            <a:custGeom>
              <a:avLst/>
              <a:gdLst>
                <a:gd name="T0" fmla="*/ 0 w 105"/>
                <a:gd name="T1" fmla="*/ 0 h 21"/>
                <a:gd name="T2" fmla="*/ 42 w 105"/>
                <a:gd name="T3" fmla="*/ 21 h 21"/>
                <a:gd name="T4" fmla="*/ 105 w 105"/>
                <a:gd name="T5" fmla="*/ 14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" h="21">
                  <a:moveTo>
                    <a:pt x="0" y="0"/>
                  </a:moveTo>
                  <a:cubicBezTo>
                    <a:pt x="11" y="7"/>
                    <a:pt x="28" y="21"/>
                    <a:pt x="42" y="21"/>
                  </a:cubicBezTo>
                  <a:cubicBezTo>
                    <a:pt x="63" y="21"/>
                    <a:pt x="105" y="14"/>
                    <a:pt x="105" y="14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Oval 62">
              <a:extLst>
                <a:ext uri="{FF2B5EF4-FFF2-40B4-BE49-F238E27FC236}">
                  <a16:creationId xmlns:a16="http://schemas.microsoft.com/office/drawing/2014/main" id="{7FB41D1B-8F0F-A9EA-9321-318D5CEA0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899"/>
              <a:ext cx="48" cy="4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37953" name="Text Box 65">
            <a:extLst>
              <a:ext uri="{FF2B5EF4-FFF2-40B4-BE49-F238E27FC236}">
                <a16:creationId xmlns:a16="http://schemas.microsoft.com/office/drawing/2014/main" id="{839BF1EC-7774-5351-F786-BD2569A2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096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Table 5.6 p. 432.</a:t>
            </a:r>
          </a:p>
        </p:txBody>
      </p:sp>
      <p:sp>
        <p:nvSpPr>
          <p:cNvPr id="37954" name="Text Box 66">
            <a:extLst>
              <a:ext uri="{FF2B5EF4-FFF2-40B4-BE49-F238E27FC236}">
                <a16:creationId xmlns:a16="http://schemas.microsoft.com/office/drawing/2014/main" id="{3C1071F3-B91A-A7EA-EA8D-48377B0A9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235075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Parameter          Symbol</a:t>
            </a:r>
          </a:p>
        </p:txBody>
      </p:sp>
      <p:sp>
        <p:nvSpPr>
          <p:cNvPr id="37955" name="Text Box 67">
            <a:extLst>
              <a:ext uri="{FF2B5EF4-FFF2-40B4-BE49-F238E27FC236}">
                <a16:creationId xmlns:a16="http://schemas.microsoft.com/office/drawing/2014/main" id="{8B451979-750D-4507-E911-BF8E3935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630363"/>
            <a:ext cx="199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velocity                 </a:t>
            </a:r>
            <a:r>
              <a:rPr lang="en-US" altLang="en-US" sz="1800" i="1"/>
              <a:t>v</a:t>
            </a:r>
            <a:endParaRPr lang="en-US" altLang="en-US" sz="1800"/>
          </a:p>
        </p:txBody>
      </p:sp>
      <p:sp>
        <p:nvSpPr>
          <p:cNvPr id="37956" name="Text Box 68">
            <a:extLst>
              <a:ext uri="{FF2B5EF4-FFF2-40B4-BE49-F238E27FC236}">
                <a16:creationId xmlns:a16="http://schemas.microsoft.com/office/drawing/2014/main" id="{1909649B-B8BC-C97C-46E3-321C25480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087563"/>
            <a:ext cx="2047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leg length              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/>
              <a:t> </a:t>
            </a:r>
          </a:p>
        </p:txBody>
      </p:sp>
      <p:sp>
        <p:nvSpPr>
          <p:cNvPr id="37957" name="Text Box 69">
            <a:extLst>
              <a:ext uri="{FF2B5EF4-FFF2-40B4-BE49-F238E27FC236}">
                <a16:creationId xmlns:a16="http://schemas.microsoft.com/office/drawing/2014/main" id="{ED1FAEBC-7BB9-D979-D6D4-EE15B6E84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544763"/>
            <a:ext cx="206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mass                     </a:t>
            </a:r>
            <a:r>
              <a:rPr lang="en-US" altLang="en-US" sz="1800" i="1"/>
              <a:t>m</a:t>
            </a:r>
            <a:r>
              <a:rPr lang="en-US" altLang="en-US" sz="1800"/>
              <a:t> </a:t>
            </a:r>
          </a:p>
        </p:txBody>
      </p:sp>
      <p:sp>
        <p:nvSpPr>
          <p:cNvPr id="37958" name="Text Box 70">
            <a:extLst>
              <a:ext uri="{FF2B5EF4-FFF2-40B4-BE49-F238E27FC236}">
                <a16:creationId xmlns:a16="http://schemas.microsoft.com/office/drawing/2014/main" id="{7EF51BC0-3D1B-074B-6B79-002DE0700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019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gravity                   </a:t>
            </a:r>
            <a:r>
              <a:rPr lang="en-US" altLang="en-US" sz="1800" i="1"/>
              <a:t>g</a:t>
            </a:r>
            <a:r>
              <a:rPr lang="en-US" altLang="en-US" sz="1800"/>
              <a:t> </a:t>
            </a:r>
          </a:p>
        </p:txBody>
      </p:sp>
      <p:sp>
        <p:nvSpPr>
          <p:cNvPr id="37959" name="Text Box 71">
            <a:extLst>
              <a:ext uri="{FF2B5EF4-FFF2-40B4-BE49-F238E27FC236}">
                <a16:creationId xmlns:a16="http://schemas.microsoft.com/office/drawing/2014/main" id="{EBDDDA6E-7AD6-7372-30F3-8C2379350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59163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stride                     </a:t>
            </a:r>
            <a:r>
              <a:rPr lang="en-US" altLang="en-US" sz="1800" i="1"/>
              <a:t>s</a:t>
            </a:r>
            <a:r>
              <a:rPr lang="en-US" altLang="en-US" sz="1800"/>
              <a:t> </a:t>
            </a:r>
          </a:p>
        </p:txBody>
      </p:sp>
      <p:sp>
        <p:nvSpPr>
          <p:cNvPr id="37960" name="Text Box 72">
            <a:extLst>
              <a:ext uri="{FF2B5EF4-FFF2-40B4-BE49-F238E27FC236}">
                <a16:creationId xmlns:a16="http://schemas.microsoft.com/office/drawing/2014/main" id="{35C59F10-7FB1-5875-BE8F-4E01E99D7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25875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stride</a:t>
            </a:r>
          </a:p>
        </p:txBody>
      </p:sp>
      <p:sp>
        <p:nvSpPr>
          <p:cNvPr id="37961" name="Text Box 73">
            <a:extLst>
              <a:ext uri="{FF2B5EF4-FFF2-40B4-BE49-F238E27FC236}">
                <a16:creationId xmlns:a16="http://schemas.microsoft.com/office/drawing/2014/main" id="{E6DD460A-F65B-53C9-AEB7-B8A4F381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1235075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Dimensions</a:t>
            </a:r>
          </a:p>
        </p:txBody>
      </p:sp>
      <p:sp>
        <p:nvSpPr>
          <p:cNvPr id="37962" name="Text Box 74">
            <a:extLst>
              <a:ext uri="{FF2B5EF4-FFF2-40B4-BE49-F238E27FC236}">
                <a16:creationId xmlns:a16="http://schemas.microsoft.com/office/drawing/2014/main" id="{08E10B17-6447-1D53-9785-EEA8D2C2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1616075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L/T</a:t>
            </a:r>
          </a:p>
        </p:txBody>
      </p:sp>
      <p:sp>
        <p:nvSpPr>
          <p:cNvPr id="37963" name="Text Box 75">
            <a:extLst>
              <a:ext uri="{FF2B5EF4-FFF2-40B4-BE49-F238E27FC236}">
                <a16:creationId xmlns:a16="http://schemas.microsoft.com/office/drawing/2014/main" id="{0EA1320B-26EE-9238-DF8F-E811367D0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2530475"/>
            <a:ext cx="38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M</a:t>
            </a:r>
          </a:p>
        </p:txBody>
      </p:sp>
      <p:sp>
        <p:nvSpPr>
          <p:cNvPr id="37964" name="Text Box 76">
            <a:extLst>
              <a:ext uri="{FF2B5EF4-FFF2-40B4-BE49-F238E27FC236}">
                <a16:creationId xmlns:a16="http://schemas.microsoft.com/office/drawing/2014/main" id="{F867469E-0CAD-CC36-906F-C811803E9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073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L</a:t>
            </a:r>
          </a:p>
        </p:txBody>
      </p:sp>
      <p:sp>
        <p:nvSpPr>
          <p:cNvPr id="37965" name="Text Box 77">
            <a:extLst>
              <a:ext uri="{FF2B5EF4-FFF2-40B4-BE49-F238E27FC236}">
                <a16:creationId xmlns:a16="http://schemas.microsoft.com/office/drawing/2014/main" id="{CD2AB842-1E0A-E1F2-A3C6-AB831A5E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3001963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L/T</a:t>
            </a:r>
            <a:r>
              <a:rPr lang="en-US" altLang="en-US" sz="1800" baseline="30000"/>
              <a:t>2</a:t>
            </a:r>
          </a:p>
        </p:txBody>
      </p:sp>
      <p:sp>
        <p:nvSpPr>
          <p:cNvPr id="37966" name="Text Box 78">
            <a:extLst>
              <a:ext uri="{FF2B5EF4-FFF2-40B4-BE49-F238E27FC236}">
                <a16:creationId xmlns:a16="http://schemas.microsoft.com/office/drawing/2014/main" id="{0937346E-09EC-7D67-F542-A73429AE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359275"/>
            <a:ext cx="4465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Goal:  a function of the form:  </a:t>
            </a:r>
            <a:r>
              <a:rPr lang="en-US" altLang="en-US" sz="1800" i="1"/>
              <a:t>v</a:t>
            </a:r>
            <a:r>
              <a:rPr lang="en-US" altLang="en-US" sz="1800"/>
              <a:t> 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</a:t>
            </a:r>
            <a:r>
              <a:rPr lang="en-US" altLang="en-US" sz="1800">
                <a:sym typeface="Symbol" panose="05050102010706020507" pitchFamily="18" charset="2"/>
              </a:rPr>
              <a:t>(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m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g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s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7967" name="Text Box 79">
            <a:extLst>
              <a:ext uri="{FF2B5EF4-FFF2-40B4-BE49-F238E27FC236}">
                <a16:creationId xmlns:a16="http://schemas.microsoft.com/office/drawing/2014/main" id="{04B4CC14-2AA4-EF8B-EFD2-4975C12C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4359275"/>
            <a:ext cx="1077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[</a:t>
            </a:r>
            <a:r>
              <a:rPr lang="en-US" altLang="en-US" sz="1800" i="1"/>
              <a:t>v</a:t>
            </a:r>
            <a:r>
              <a:rPr lang="en-US" altLang="en-US" sz="1800"/>
              <a:t>]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 L/T</a:t>
            </a:r>
          </a:p>
        </p:txBody>
      </p:sp>
      <p:sp>
        <p:nvSpPr>
          <p:cNvPr id="37968" name="Text Box 80">
            <a:extLst>
              <a:ext uri="{FF2B5EF4-FFF2-40B4-BE49-F238E27FC236}">
                <a16:creationId xmlns:a16="http://schemas.microsoft.com/office/drawing/2014/main" id="{0A19C017-9190-11BB-5244-AB46D38F7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68875"/>
            <a:ext cx="5900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1"/>
              <a:t>Better</a:t>
            </a:r>
            <a:r>
              <a:rPr lang="en-US" altLang="en-US" sz="1800"/>
              <a:t> Goal:  a function of the form:  constant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</a:t>
            </a:r>
            <a:r>
              <a:rPr lang="en-US" altLang="en-US" sz="1800">
                <a:sym typeface="Symbol" panose="05050102010706020507" pitchFamily="18" charset="2"/>
              </a:rPr>
              <a:t>(</a:t>
            </a:r>
            <a:r>
              <a:rPr lang="en-US" altLang="en-US" sz="1800" i="1">
                <a:sym typeface="Symbol" panose="05050102010706020507" pitchFamily="18" charset="2"/>
              </a:rPr>
              <a:t>v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m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g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s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7969" name="Text Box 81">
            <a:extLst>
              <a:ext uri="{FF2B5EF4-FFF2-40B4-BE49-F238E27FC236}">
                <a16:creationId xmlns:a16="http://schemas.microsoft.com/office/drawing/2014/main" id="{BC735187-0D5E-7860-180C-072323AE7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863" y="4968875"/>
            <a:ext cx="1935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[constant]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(none)</a:t>
            </a:r>
          </a:p>
        </p:txBody>
      </p:sp>
      <p:sp>
        <p:nvSpPr>
          <p:cNvPr id="37970" name="Text Box 82">
            <a:extLst>
              <a:ext uri="{FF2B5EF4-FFF2-40B4-BE49-F238E27FC236}">
                <a16:creationId xmlns:a16="http://schemas.microsoft.com/office/drawing/2014/main" id="{06ECC5C4-9A27-7645-DA2E-29C546BF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578475"/>
            <a:ext cx="333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We seek a</a:t>
            </a:r>
            <a:r>
              <a:rPr lang="en-US" altLang="en-US" sz="1800" i="1"/>
              <a:t> dimensionless </a:t>
            </a:r>
            <a:r>
              <a:rPr lang="en-US" altLang="en-US" sz="1800"/>
              <a:t>relation. 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7971" name="Text Box 83">
            <a:extLst>
              <a:ext uri="{FF2B5EF4-FFF2-40B4-BE49-F238E27FC236}">
                <a16:creationId xmlns:a16="http://schemas.microsoft.com/office/drawing/2014/main" id="{DA711457-AE7D-D972-38C1-646CBF457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950" y="34591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L</a:t>
            </a:r>
            <a:endParaRPr lang="en-US" alt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53" grpId="0" autoUpdateAnimBg="0"/>
      <p:bldP spid="37954" grpId="0" autoUpdateAnimBg="0"/>
      <p:bldP spid="37955" grpId="0" autoUpdateAnimBg="0"/>
      <p:bldP spid="37956" grpId="0" autoUpdateAnimBg="0"/>
      <p:bldP spid="37957" grpId="0" autoUpdateAnimBg="0"/>
      <p:bldP spid="37958" grpId="0" autoUpdateAnimBg="0"/>
      <p:bldP spid="37959" grpId="0" autoUpdateAnimBg="0"/>
      <p:bldP spid="37960" grpId="0" autoUpdateAnimBg="0"/>
      <p:bldP spid="37961" grpId="0" autoUpdateAnimBg="0"/>
      <p:bldP spid="37962" grpId="0" autoUpdateAnimBg="0"/>
      <p:bldP spid="37963" grpId="0" autoUpdateAnimBg="0"/>
      <p:bldP spid="37964" grpId="0" autoUpdateAnimBg="0"/>
      <p:bldP spid="37965" grpId="0" autoUpdateAnimBg="0"/>
      <p:bldP spid="37966" grpId="0" autoUpdateAnimBg="0"/>
      <p:bldP spid="37967" grpId="0" autoUpdateAnimBg="0"/>
      <p:bldP spid="37968" grpId="0" autoUpdateAnimBg="0"/>
      <p:bldP spid="37969" grpId="0" autoUpdateAnimBg="0"/>
      <p:bldP spid="37970" grpId="0" autoUpdateAnimBg="0"/>
      <p:bldP spid="3797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25C8D4C-6600-0BD3-7FBF-8B6E054C12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9088" y="76200"/>
            <a:ext cx="34226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</a:t>
            </a: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8E676377-3F2A-6AA0-EDC9-24E7A3AA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22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1"/>
              <a:t>Better</a:t>
            </a:r>
            <a:r>
              <a:rPr lang="en-US" altLang="en-US" sz="1800"/>
              <a:t> Goal:  a function of the form:  constant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</a:t>
            </a:r>
            <a:r>
              <a:rPr lang="en-US" altLang="en-US" sz="1800">
                <a:sym typeface="Symbol" panose="05050102010706020507" pitchFamily="18" charset="2"/>
              </a:rPr>
              <a:t>(</a:t>
            </a:r>
            <a:r>
              <a:rPr lang="en-US" altLang="en-US" sz="1800" i="1">
                <a:sym typeface="Symbol" panose="05050102010706020507" pitchFamily="18" charset="2"/>
              </a:rPr>
              <a:t>v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m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g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s</a:t>
            </a:r>
            <a:r>
              <a:rPr lang="en-US" altLang="en-US" sz="1800">
                <a:sym typeface="Symbol" panose="05050102010706020507" pitchFamily="18" charset="2"/>
              </a:rPr>
              <a:t>)          </a:t>
            </a:r>
            <a:r>
              <a:rPr lang="en-US" altLang="en-US" sz="1800"/>
              <a:t>[constant]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(none)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8392AEC3-63C0-FC22-CCAB-43DBFDD0C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066800"/>
            <a:ext cx="468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Every term in this function will be dimensionless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ADE4AF87-E723-D3B1-B905-AB7E8BF36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1524000"/>
            <a:ext cx="374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Every term will have the general form: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EB2E54CA-05BC-C142-0DEF-D6ED809BB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0" y="3733800"/>
            <a:ext cx="695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Every term to be dimensionless, each dimension’s exponent must be zero.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graphicFrame>
        <p:nvGraphicFramePr>
          <p:cNvPr id="38922" name="Object 10">
            <a:extLst>
              <a:ext uri="{FF2B5EF4-FFF2-40B4-BE49-F238E27FC236}">
                <a16:creationId xmlns:a16="http://schemas.microsoft.com/office/drawing/2014/main" id="{9CFBCB03-9BD5-8198-1705-5ED31BA02F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4267200"/>
          <a:ext cx="2044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44700" imgH="279400" progId="Equation.3">
                  <p:embed/>
                </p:oleObj>
              </mc:Choice>
              <mc:Fallback>
                <p:oleObj name="Equation" r:id="rId2" imgW="2044700" imgH="279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267200"/>
                        <a:ext cx="2044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4" name="Object 12">
            <a:extLst>
              <a:ext uri="{FF2B5EF4-FFF2-40B4-BE49-F238E27FC236}">
                <a16:creationId xmlns:a16="http://schemas.microsoft.com/office/drawing/2014/main" id="{696F762F-B10B-3FB6-215D-59130FD643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4648200"/>
          <a:ext cx="1663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63700" imgH="279400" progId="Equation.3">
                  <p:embed/>
                </p:oleObj>
              </mc:Choice>
              <mc:Fallback>
                <p:oleObj name="Equation" r:id="rId4" imgW="1663700" imgH="2794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648200"/>
                        <a:ext cx="1663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5" name="Object 13">
            <a:extLst>
              <a:ext uri="{FF2B5EF4-FFF2-40B4-BE49-F238E27FC236}">
                <a16:creationId xmlns:a16="http://schemas.microsoft.com/office/drawing/2014/main" id="{CEFBCFEF-9021-D4A8-E694-A65DBE5F7C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0" y="5054600"/>
          <a:ext cx="1066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66800" imgH="279400" progId="Equation.3">
                  <p:embed/>
                </p:oleObj>
              </mc:Choice>
              <mc:Fallback>
                <p:oleObj name="Equation" r:id="rId6" imgW="1066800" imgH="279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054600"/>
                        <a:ext cx="10668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Text Box 14">
            <a:extLst>
              <a:ext uri="{FF2B5EF4-FFF2-40B4-BE49-F238E27FC236}">
                <a16:creationId xmlns:a16="http://schemas.microsoft.com/office/drawing/2014/main" id="{6647DF40-1223-BC9F-DABD-AA06A8B1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967288"/>
            <a:ext cx="4762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Walking is independent of mass, like a pendulum.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8927" name="Rectangle 15">
            <a:extLst>
              <a:ext uri="{FF2B5EF4-FFF2-40B4-BE49-F238E27FC236}">
                <a16:creationId xmlns:a16="http://schemas.microsoft.com/office/drawing/2014/main" id="{4D5BF843-FEE5-E95C-AD1D-F80E40836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191000"/>
            <a:ext cx="2438400" cy="762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0A7C6A23-98A3-A16F-B331-4816687C3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48288"/>
            <a:ext cx="4129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 equations, 4 unknowns  </a:t>
            </a:r>
            <a:r>
              <a:rPr lang="en-US" altLang="en-US" sz="1800">
                <a:solidFill>
                  <a:schemeClr val="accent2"/>
                </a:solidFill>
                <a:sym typeface="Symbol" panose="05050102010706020507" pitchFamily="18" charset="2"/>
              </a:rPr>
              <a:t>   solutions.  </a:t>
            </a:r>
          </a:p>
        </p:txBody>
      </p:sp>
      <p:sp>
        <p:nvSpPr>
          <p:cNvPr id="38929" name="Line 17">
            <a:extLst>
              <a:ext uri="{FF2B5EF4-FFF2-40B4-BE49-F238E27FC236}">
                <a16:creationId xmlns:a16="http://schemas.microsoft.com/office/drawing/2014/main" id="{12970535-FFD6-F17F-2F47-4416BFC988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4572000"/>
            <a:ext cx="10668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Text Box 18">
            <a:extLst>
              <a:ext uri="{FF2B5EF4-FFF2-40B4-BE49-F238E27FC236}">
                <a16:creationId xmlns:a16="http://schemas.microsoft.com/office/drawing/2014/main" id="{A2907E19-A6BD-FF24-0BB6-F3726A59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334000"/>
            <a:ext cx="374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Must set the values of two exponents.  </a:t>
            </a:r>
            <a:endParaRPr lang="en-US" altLang="en-US" sz="180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38931" name="Text Box 19">
            <a:extLst>
              <a:ext uri="{FF2B5EF4-FFF2-40B4-BE49-F238E27FC236}">
                <a16:creationId xmlns:a16="http://schemas.microsoft.com/office/drawing/2014/main" id="{3B72E6EA-54AA-17A4-E159-E366CB593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91200"/>
            <a:ext cx="775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The parameters that correspond to these two exponents will be our </a:t>
            </a:r>
            <a:r>
              <a:rPr lang="en-US" altLang="en-US" sz="1800" i="1">
                <a:solidFill>
                  <a:schemeClr val="accent2"/>
                </a:solidFill>
              </a:rPr>
              <a:t>core variables</a:t>
            </a:r>
            <a:r>
              <a:rPr lang="en-US" altLang="en-US" sz="1800">
                <a:solidFill>
                  <a:schemeClr val="accent2"/>
                </a:solidFill>
              </a:rPr>
              <a:t>. </a:t>
            </a:r>
            <a:endParaRPr lang="en-US" altLang="en-US" sz="180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61505" name="Object 65">
            <a:extLst>
              <a:ext uri="{FF2B5EF4-FFF2-40B4-BE49-F238E27FC236}">
                <a16:creationId xmlns:a16="http://schemas.microsoft.com/office/drawing/2014/main" id="{1A78688B-E9FC-DE48-ACFC-6CE0A11B96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2019300"/>
          <a:ext cx="2209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09800" imgH="342900" progId="Equation.3">
                  <p:embed/>
                </p:oleObj>
              </mc:Choice>
              <mc:Fallback>
                <p:oleObj name="Equation" r:id="rId8" imgW="2209800" imgH="342900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019300"/>
                        <a:ext cx="2209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6" name="Object 66">
            <a:extLst>
              <a:ext uri="{FF2B5EF4-FFF2-40B4-BE49-F238E27FC236}">
                <a16:creationId xmlns:a16="http://schemas.microsoft.com/office/drawing/2014/main" id="{19E9F500-1820-08F8-6B55-D34FAC00F4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7963" y="2438400"/>
          <a:ext cx="3416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416300" imgH="660400" progId="Equation.3">
                  <p:embed/>
                </p:oleObj>
              </mc:Choice>
              <mc:Fallback>
                <p:oleObj name="Equation" r:id="rId10" imgW="3416300" imgH="660400" progId="Equation.3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2438400"/>
                        <a:ext cx="34163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7" name="Object 67">
            <a:extLst>
              <a:ext uri="{FF2B5EF4-FFF2-40B4-BE49-F238E27FC236}">
                <a16:creationId xmlns:a16="http://schemas.microsoft.com/office/drawing/2014/main" id="{2418479B-31CD-8425-33AD-B28BB3E1E0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1288" y="3314700"/>
          <a:ext cx="2260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60600" imgH="342900" progId="Equation.3">
                  <p:embed/>
                </p:oleObj>
              </mc:Choice>
              <mc:Fallback>
                <p:oleObj name="Equation" r:id="rId12" imgW="2260600" imgH="342900" progId="Equation.3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314700"/>
                        <a:ext cx="22606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  <p:bldP spid="38916" grpId="0" autoUpdateAnimBg="0"/>
      <p:bldP spid="38917" grpId="0" autoUpdateAnimBg="0"/>
      <p:bldP spid="38921" grpId="0" autoUpdateAnimBg="0"/>
      <p:bldP spid="38926" grpId="0" autoUpdateAnimBg="0"/>
      <p:bldP spid="38927" grpId="0" animBg="1" autoUpdateAnimBg="0"/>
      <p:bldP spid="38928" grpId="0" autoUpdateAnimBg="0"/>
      <p:bldP spid="38930" grpId="0" autoUpdateAnimBg="0"/>
      <p:bldP spid="3893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FC4B5BC-817C-B292-A971-8E94517265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9088" y="76200"/>
            <a:ext cx="34226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5BFCA103-795A-3FBC-9437-52BB396E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0" y="533400"/>
            <a:ext cx="269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Choosing core variables.</a:t>
            </a:r>
            <a:endParaRPr lang="en-US" altLang="en-US" sz="2000">
              <a:sym typeface="Symbol" panose="05050102010706020507" pitchFamily="18" charset="2"/>
            </a:endParaRP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35F7F988-EA40-B4D1-4F99-CD4FEF9E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219200"/>
            <a:ext cx="314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We seek a correlation like …</a:t>
            </a:r>
            <a:endParaRPr lang="en-US" altLang="en-US" sz="2000">
              <a:sym typeface="Symbol" panose="05050102010706020507" pitchFamily="18" charset="2"/>
            </a:endParaRPr>
          </a:p>
        </p:txBody>
      </p:sp>
      <p:pic>
        <p:nvPicPr>
          <p:cNvPr id="39945" name="Picture 9">
            <a:extLst>
              <a:ext uri="{FF2B5EF4-FFF2-40B4-BE49-F238E27FC236}">
                <a16:creationId xmlns:a16="http://schemas.microsoft.com/office/drawing/2014/main" id="{848603BE-0CAD-BDDC-098A-1D1822FEB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143000"/>
            <a:ext cx="2695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>
            <a:extLst>
              <a:ext uri="{FF2B5EF4-FFF2-40B4-BE49-F238E27FC236}">
                <a16:creationId xmlns:a16="http://schemas.microsoft.com/office/drawing/2014/main" id="{E92E08A4-A77F-5117-4A29-5DF57465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447800"/>
            <a:ext cx="17716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7" name="Text Box 11">
            <a:extLst>
              <a:ext uri="{FF2B5EF4-FFF2-40B4-BE49-F238E27FC236}">
                <a16:creationId xmlns:a16="http://schemas.microsoft.com/office/drawing/2014/main" id="{A8DCE817-9281-6D38-333C-2A80666AF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295400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/>
              <a:t>person A</a:t>
            </a:r>
            <a:endParaRPr lang="en-US" altLang="en-US" sz="1400">
              <a:sym typeface="Symbol" panose="05050102010706020507" pitchFamily="18" charset="2"/>
            </a:endParaRPr>
          </a:p>
        </p:txBody>
      </p:sp>
      <p:pic>
        <p:nvPicPr>
          <p:cNvPr id="39948" name="Picture 12">
            <a:extLst>
              <a:ext uri="{FF2B5EF4-FFF2-40B4-BE49-F238E27FC236}">
                <a16:creationId xmlns:a16="http://schemas.microsoft.com/office/drawing/2014/main" id="{C36A5219-2EB7-5073-051E-00778E80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219200"/>
            <a:ext cx="14668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9" name="Text Box 13">
            <a:extLst>
              <a:ext uri="{FF2B5EF4-FFF2-40B4-BE49-F238E27FC236}">
                <a16:creationId xmlns:a16="http://schemas.microsoft.com/office/drawing/2014/main" id="{C6D61628-0B02-3774-141B-AA74A96D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1066800"/>
            <a:ext cx="822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/>
              <a:t>person B</a:t>
            </a:r>
            <a:endParaRPr lang="en-US" altLang="en-US" sz="1400">
              <a:sym typeface="Symbol" panose="05050102010706020507" pitchFamily="18" charset="2"/>
            </a:endParaRPr>
          </a:p>
        </p:txBody>
      </p:sp>
      <p:pic>
        <p:nvPicPr>
          <p:cNvPr id="39950" name="Picture 14">
            <a:extLst>
              <a:ext uri="{FF2B5EF4-FFF2-40B4-BE49-F238E27FC236}">
                <a16:creationId xmlns:a16="http://schemas.microsoft.com/office/drawing/2014/main" id="{66BB0C1D-6D51-43B0-2177-E8F07AE1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806575"/>
            <a:ext cx="17716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1" name="Text Box 15">
            <a:extLst>
              <a:ext uri="{FF2B5EF4-FFF2-40B4-BE49-F238E27FC236}">
                <a16:creationId xmlns:a16="http://schemas.microsoft.com/office/drawing/2014/main" id="{A2184FD4-284C-9C14-FC2F-DA2B28077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676400"/>
            <a:ext cx="822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/>
              <a:t>person C</a:t>
            </a:r>
            <a:endParaRPr lang="en-US" altLang="en-US" sz="1400">
              <a:sym typeface="Symbol" panose="05050102010706020507" pitchFamily="18" charset="2"/>
            </a:endParaRPr>
          </a:p>
        </p:txBody>
      </p:sp>
      <p:sp>
        <p:nvSpPr>
          <p:cNvPr id="39952" name="Text Box 16">
            <a:extLst>
              <a:ext uri="{FF2B5EF4-FFF2-40B4-BE49-F238E27FC236}">
                <a16:creationId xmlns:a16="http://schemas.microsoft.com/office/drawing/2014/main" id="{7D47700B-976F-87F3-D826-480EC9232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981200"/>
            <a:ext cx="29495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but there will be a different</a:t>
            </a:r>
          </a:p>
          <a:p>
            <a:pPr eaLnBrk="1" hangingPunct="1">
              <a:buFontTx/>
              <a:buNone/>
            </a:pPr>
            <a:r>
              <a:rPr lang="en-US" altLang="en-US" sz="2000"/>
              <a:t>line for each person.</a:t>
            </a:r>
            <a:endParaRPr lang="en-US" altLang="en-US" sz="2000">
              <a:sym typeface="Symbol" panose="05050102010706020507" pitchFamily="18" charset="2"/>
            </a:endParaRPr>
          </a:p>
        </p:txBody>
      </p:sp>
      <p:pic>
        <p:nvPicPr>
          <p:cNvPr id="39953" name="Picture 17">
            <a:extLst>
              <a:ext uri="{FF2B5EF4-FFF2-40B4-BE49-F238E27FC236}">
                <a16:creationId xmlns:a16="http://schemas.microsoft.com/office/drawing/2014/main" id="{2AAF1239-3D48-86F7-28F3-ED7557C8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400425"/>
            <a:ext cx="392430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4" name="Text Box 18">
            <a:extLst>
              <a:ext uri="{FF2B5EF4-FFF2-40B4-BE49-F238E27FC236}">
                <a16:creationId xmlns:a16="http://schemas.microsoft.com/office/drawing/2014/main" id="{6B9B7BB4-2C8C-52C5-04FF-A29BBB639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3429000"/>
            <a:ext cx="3519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Better: a universal correlation …</a:t>
            </a:r>
            <a:endParaRPr lang="en-US" altLang="en-US" sz="2000">
              <a:sym typeface="Symbol" panose="05050102010706020507" pitchFamily="18" charset="2"/>
            </a:endParaRPr>
          </a:p>
        </p:txBody>
      </p:sp>
      <p:pic>
        <p:nvPicPr>
          <p:cNvPr id="39956" name="Picture 20">
            <a:extLst>
              <a:ext uri="{FF2B5EF4-FFF2-40B4-BE49-F238E27FC236}">
                <a16:creationId xmlns:a16="http://schemas.microsoft.com/office/drawing/2014/main" id="{031C48A1-3405-3D0B-CD5F-AA710FEB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3638550"/>
            <a:ext cx="17716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7" name="Text Box 21">
            <a:extLst>
              <a:ext uri="{FF2B5EF4-FFF2-40B4-BE49-F238E27FC236}">
                <a16:creationId xmlns:a16="http://schemas.microsoft.com/office/drawing/2014/main" id="{BC32F4D3-A61F-A4B1-A693-2A04CA322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88" y="3482975"/>
            <a:ext cx="1090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1"/>
              <a:t>every</a:t>
            </a:r>
            <a:r>
              <a:rPr lang="en-US" altLang="en-US" sz="1400"/>
              <a:t> person</a:t>
            </a:r>
            <a:endParaRPr lang="en-US" altLang="en-US" sz="1400">
              <a:sym typeface="Symbol" panose="05050102010706020507" pitchFamily="18" charset="2"/>
            </a:endParaRPr>
          </a:p>
        </p:txBody>
      </p:sp>
      <p:sp>
        <p:nvSpPr>
          <p:cNvPr id="39958" name="Text Box 22">
            <a:extLst>
              <a:ext uri="{FF2B5EF4-FFF2-40B4-BE49-F238E27FC236}">
                <a16:creationId xmlns:a16="http://schemas.microsoft.com/office/drawing/2014/main" id="{0E3C6459-7EE6-2367-E4FB-5E73AB974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350" y="4318000"/>
            <a:ext cx="1485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1">
                <a:solidFill>
                  <a:schemeClr val="accent2"/>
                </a:solidFill>
              </a:rPr>
              <a:t>and not velocity</a:t>
            </a:r>
            <a:endParaRPr lang="en-US" altLang="en-US" sz="160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39959" name="Text Box 23">
            <a:extLst>
              <a:ext uri="{FF2B5EF4-FFF2-40B4-BE49-F238E27FC236}">
                <a16:creationId xmlns:a16="http://schemas.microsoft.com/office/drawing/2014/main" id="{9709256A-FB27-5524-A369-D369A4C30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75" y="5403850"/>
            <a:ext cx="1316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1">
                <a:solidFill>
                  <a:schemeClr val="accent2"/>
                </a:solidFill>
              </a:rPr>
              <a:t>and not stride</a:t>
            </a:r>
            <a:endParaRPr lang="en-US" altLang="en-US" sz="160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39960" name="Text Box 24">
            <a:extLst>
              <a:ext uri="{FF2B5EF4-FFF2-40B4-BE49-F238E27FC236}">
                <a16:creationId xmlns:a16="http://schemas.microsoft.com/office/drawing/2014/main" id="{DAA240D6-773A-9C55-7473-165EA95CD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5851525"/>
            <a:ext cx="6669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We choose velocity and stride for the core variables of walking.</a:t>
            </a:r>
            <a:endParaRPr lang="en-US" altLang="en-US" sz="200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utoUpdateAnimBg="0"/>
      <p:bldP spid="39942" grpId="0" autoUpdateAnimBg="0"/>
      <p:bldP spid="39947" grpId="0" autoUpdateAnimBg="0"/>
      <p:bldP spid="39949" grpId="0" autoUpdateAnimBg="0"/>
      <p:bldP spid="39951" grpId="0" autoUpdateAnimBg="0"/>
      <p:bldP spid="39952" grpId="0" autoUpdateAnimBg="0"/>
      <p:bldP spid="39954" grpId="0" autoUpdateAnimBg="0"/>
      <p:bldP spid="39957" grpId="0" autoUpdateAnimBg="0"/>
      <p:bldP spid="39958" grpId="0" autoUpdateAnimBg="0"/>
      <p:bldP spid="39959" grpId="0" autoUpdateAnimBg="0"/>
      <p:bldP spid="3996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02169A4-2987-BF6C-DC86-65D5D95F3A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9088" y="76200"/>
            <a:ext cx="34226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E78DC079-43C0-C606-5933-A8AC4C367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609600"/>
            <a:ext cx="5084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Deriving Dimensionless Groups (of Parameters)</a:t>
            </a:r>
            <a:endParaRPr lang="en-US" altLang="en-US" sz="2000">
              <a:sym typeface="Symbol" panose="05050102010706020507" pitchFamily="18" charset="2"/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AFE7D04F-E576-5BDA-44CE-66D24FF75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066800"/>
            <a:ext cx="44878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First dimensionless group (of parameters):  </a:t>
            </a: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2000" baseline="-25000"/>
              <a:t>1</a:t>
            </a:r>
            <a:endParaRPr lang="en-US" altLang="en-US" sz="2000" baseline="-25000">
              <a:sym typeface="Symbol" panose="05050102010706020507" pitchFamily="18" charset="2"/>
            </a:endParaRP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A60D1949-4A3B-77E9-0D73-CE8444765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1071563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aka ‘a pi group.’</a:t>
            </a:r>
            <a:endParaRPr lang="en-US" altLang="en-US" sz="1800" baseline="-25000">
              <a:sym typeface="Symbol" panose="05050102010706020507" pitchFamily="18" charset="2"/>
            </a:endParaRPr>
          </a:p>
        </p:txBody>
      </p:sp>
      <p:graphicFrame>
        <p:nvGraphicFramePr>
          <p:cNvPr id="40966" name="Object 6">
            <a:extLst>
              <a:ext uri="{FF2B5EF4-FFF2-40B4-BE49-F238E27FC236}">
                <a16:creationId xmlns:a16="http://schemas.microsoft.com/office/drawing/2014/main" id="{1BBF64EE-2E29-5C09-BBED-D71092670E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33775" y="1524000"/>
          <a:ext cx="171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14500" imgH="342900" progId="Equation.3">
                  <p:embed/>
                </p:oleObj>
              </mc:Choice>
              <mc:Fallback>
                <p:oleObj name="Equation" r:id="rId2" imgW="1714500" imgH="342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775" y="1524000"/>
                        <a:ext cx="17145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 Box 7">
            <a:extLst>
              <a:ext uri="{FF2B5EF4-FFF2-40B4-BE49-F238E27FC236}">
                <a16:creationId xmlns:a16="http://schemas.microsoft.com/office/drawing/2014/main" id="{CE5997FF-F23A-C45A-E498-875F81E7F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1982788"/>
            <a:ext cx="481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1800" baseline="-25000"/>
              <a:t>1</a:t>
            </a:r>
            <a:r>
              <a:rPr lang="en-US" altLang="en-US" sz="1800"/>
              <a:t> contains velocity  </a:t>
            </a:r>
            <a:r>
              <a:rPr lang="en-US" altLang="en-US" sz="1800">
                <a:sym typeface="Symbol" panose="05050102010706020507" pitchFamily="18" charset="2"/>
              </a:rPr>
              <a:t>  </a:t>
            </a:r>
            <a:r>
              <a:rPr lang="en-US" altLang="en-US" sz="1800" i="1">
                <a:sym typeface="Symbol" panose="05050102010706020507" pitchFamily="18" charset="2"/>
              </a:rPr>
              <a:t>a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>
                <a:sym typeface="Symbol" panose="05050102010706020507" pitchFamily="18" charset="2"/>
              </a:rPr>
              <a:t> any non-zero number</a:t>
            </a:r>
            <a:endParaRPr lang="en-US" altLang="en-US" sz="1800"/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94877DC9-D4AB-A784-5E89-4819BB4BC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1981200"/>
            <a:ext cx="2976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Choose </a:t>
            </a:r>
            <a:r>
              <a:rPr lang="en-US" altLang="en-US" sz="1800" i="1">
                <a:sym typeface="Symbol" panose="05050102010706020507" pitchFamily="18" charset="2"/>
              </a:rPr>
              <a:t>a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>
                <a:sym typeface="Symbol" panose="05050102010706020507" pitchFamily="18" charset="2"/>
              </a:rPr>
              <a:t> 1 for convenience.</a:t>
            </a:r>
            <a:endParaRPr lang="en-US" altLang="en-US" sz="1800"/>
          </a:p>
        </p:txBody>
      </p:sp>
      <p:sp>
        <p:nvSpPr>
          <p:cNvPr id="40969" name="Text Box 9">
            <a:extLst>
              <a:ext uri="{FF2B5EF4-FFF2-40B4-BE49-F238E27FC236}">
                <a16:creationId xmlns:a16="http://schemas.microsoft.com/office/drawing/2014/main" id="{2B7B5C40-194F-7ED6-0BDD-BA55080D3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439988"/>
            <a:ext cx="3467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1800" baseline="-25000"/>
              <a:t>1</a:t>
            </a:r>
            <a:r>
              <a:rPr lang="en-US" altLang="en-US" sz="1800"/>
              <a:t> does not contain stride  </a:t>
            </a:r>
            <a:r>
              <a:rPr lang="en-US" altLang="en-US" sz="1800">
                <a:sym typeface="Symbol" panose="05050102010706020507" pitchFamily="18" charset="2"/>
              </a:rPr>
              <a:t>  </a:t>
            </a:r>
            <a:r>
              <a:rPr lang="en-US" altLang="en-US" sz="1800" i="1">
                <a:sym typeface="Symbol" panose="05050102010706020507" pitchFamily="18" charset="2"/>
              </a:rPr>
              <a:t>e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>
                <a:sym typeface="Symbol" panose="05050102010706020507" pitchFamily="18" charset="2"/>
              </a:rPr>
              <a:t> 0</a:t>
            </a:r>
          </a:p>
        </p:txBody>
      </p:sp>
      <p:graphicFrame>
        <p:nvGraphicFramePr>
          <p:cNvPr id="40970" name="Object 10">
            <a:extLst>
              <a:ext uri="{FF2B5EF4-FFF2-40B4-BE49-F238E27FC236}">
                <a16:creationId xmlns:a16="http://schemas.microsoft.com/office/drawing/2014/main" id="{B908221E-9FEC-857C-F1E4-37E87C888F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1375" y="2947988"/>
          <a:ext cx="2044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44700" imgH="673100" progId="Equation.3">
                  <p:embed/>
                </p:oleObj>
              </mc:Choice>
              <mc:Fallback>
                <p:oleObj name="Equation" r:id="rId4" imgW="2044700" imgH="673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5" y="2947988"/>
                        <a:ext cx="20447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1" name="Text Box 11">
            <a:extLst>
              <a:ext uri="{FF2B5EF4-FFF2-40B4-BE49-F238E27FC236}">
                <a16:creationId xmlns:a16="http://schemas.microsoft.com/office/drawing/2014/main" id="{5752A916-9918-128B-FF17-E6F453C02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3733800"/>
            <a:ext cx="3535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Substitute </a:t>
            </a:r>
            <a:r>
              <a:rPr lang="en-US" altLang="en-US" sz="1800" i="1"/>
              <a:t>a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1 into Time exponent:</a:t>
            </a:r>
          </a:p>
        </p:txBody>
      </p:sp>
      <p:sp>
        <p:nvSpPr>
          <p:cNvPr id="40973" name="Rectangle 13">
            <a:extLst>
              <a:ext uri="{FF2B5EF4-FFF2-40B4-BE49-F238E27FC236}">
                <a16:creationId xmlns:a16="http://schemas.microsoft.com/office/drawing/2014/main" id="{6781F6D2-CAAA-8757-B287-9C6872B6E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4262438"/>
            <a:ext cx="509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Substitute </a:t>
            </a:r>
            <a:r>
              <a:rPr lang="en-US" altLang="en-US" sz="1800" i="1"/>
              <a:t>a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1, </a:t>
            </a:r>
            <a:r>
              <a:rPr lang="en-US" altLang="en-US" sz="1800" i="1"/>
              <a:t>d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</a:rPr>
              <a:t>-</a:t>
            </a:r>
            <a:r>
              <a:rPr lang="en-US" altLang="en-US" sz="1800"/>
              <a:t>½ , </a:t>
            </a:r>
            <a:r>
              <a:rPr lang="en-US" altLang="en-US" sz="1800" i="1"/>
              <a:t>e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0 into Length exponent:</a:t>
            </a:r>
          </a:p>
        </p:txBody>
      </p:sp>
      <p:graphicFrame>
        <p:nvGraphicFramePr>
          <p:cNvPr id="40976" name="Object 16">
            <a:extLst>
              <a:ext uri="{FF2B5EF4-FFF2-40B4-BE49-F238E27FC236}">
                <a16:creationId xmlns:a16="http://schemas.microsoft.com/office/drawing/2014/main" id="{61E2F7FF-753E-F8C9-ED41-887AC2D200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2775" y="4648200"/>
          <a:ext cx="284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44800" imgH="609600" progId="Equation.3">
                  <p:embed/>
                </p:oleObj>
              </mc:Choice>
              <mc:Fallback>
                <p:oleObj name="Equation" r:id="rId6" imgW="2844800" imgH="609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4648200"/>
                        <a:ext cx="284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7" name="Object 17">
            <a:extLst>
              <a:ext uri="{FF2B5EF4-FFF2-40B4-BE49-F238E27FC236}">
                <a16:creationId xmlns:a16="http://schemas.microsoft.com/office/drawing/2014/main" id="{7DB468C9-D1B4-6EAF-37AA-EDD8CE6D17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41975" y="4343400"/>
          <a:ext cx="3073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73400" imgH="279400" progId="Equation.3">
                  <p:embed/>
                </p:oleObj>
              </mc:Choice>
              <mc:Fallback>
                <p:oleObj name="Equation" r:id="rId8" imgW="3073400" imgH="279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975" y="4343400"/>
                        <a:ext cx="3073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8" name="Object 18">
            <a:extLst>
              <a:ext uri="{FF2B5EF4-FFF2-40B4-BE49-F238E27FC236}">
                <a16:creationId xmlns:a16="http://schemas.microsoft.com/office/drawing/2014/main" id="{5BFE8287-B591-6765-1EBB-57D23C97D1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7975" y="3810000"/>
          <a:ext cx="2692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92400" imgH="279400" progId="Equation.3">
                  <p:embed/>
                </p:oleObj>
              </mc:Choice>
              <mc:Fallback>
                <p:oleObj name="Equation" r:id="rId10" imgW="2692400" imgH="2794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975" y="3810000"/>
                        <a:ext cx="2692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9" name="Rectangle 19">
            <a:extLst>
              <a:ext uri="{FF2B5EF4-FFF2-40B4-BE49-F238E27FC236}">
                <a16:creationId xmlns:a16="http://schemas.microsoft.com/office/drawing/2014/main" id="{F894A3BF-1C36-5458-A600-2F8811077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334000"/>
            <a:ext cx="38782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Fractional exponents are inconvenient.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graphicFrame>
        <p:nvGraphicFramePr>
          <p:cNvPr id="40980" name="Object 20">
            <a:extLst>
              <a:ext uri="{FF2B5EF4-FFF2-40B4-BE49-F238E27FC236}">
                <a16:creationId xmlns:a16="http://schemas.microsoft.com/office/drawing/2014/main" id="{1961485E-4581-A17D-3F5C-E41BB0CB99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2775" y="5791200"/>
          <a:ext cx="2451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51100" imgH="647700" progId="Equation.3">
                  <p:embed/>
                </p:oleObj>
              </mc:Choice>
              <mc:Fallback>
                <p:oleObj name="Equation" r:id="rId12" imgW="2451100" imgH="6477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5791200"/>
                        <a:ext cx="24511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9">
            <a:extLst>
              <a:ext uri="{FF2B5EF4-FFF2-40B4-BE49-F238E27FC236}">
                <a16:creationId xmlns:a16="http://schemas.microsoft.com/office/drawing/2014/main" id="{387B7FF2-6433-2FF3-F58D-C8977AF1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334000"/>
            <a:ext cx="47990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We could have chosen </a:t>
            </a:r>
            <a:r>
              <a:rPr lang="en-US" altLang="en-US" sz="1800" i="1"/>
              <a:t>a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2, which would yield </a:t>
            </a:r>
            <a:r>
              <a:rPr lang="en-US" altLang="en-US" sz="1800">
                <a:latin typeface="Symbol" panose="05050102010706020507" pitchFamily="18" charset="2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  <p:bldP spid="40965" grpId="0" autoUpdateAnimBg="0"/>
      <p:bldP spid="40967" grpId="0" autoUpdateAnimBg="0"/>
      <p:bldP spid="40968" grpId="0" autoUpdateAnimBg="0"/>
      <p:bldP spid="40969" grpId="0" autoUpdateAnimBg="0"/>
      <p:bldP spid="40971" grpId="0" autoUpdateAnimBg="0"/>
      <p:bldP spid="40973" grpId="0" autoUpdateAnimBg="0"/>
      <p:bldP spid="40979" grpId="0" autoUpdateAnimBg="0"/>
      <p:bldP spid="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5EE8B25-3F67-D210-540F-300574F524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9088" y="76200"/>
            <a:ext cx="34226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00465A83-8995-ED6B-B457-AB9F20120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609600"/>
            <a:ext cx="6275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Deriving Dimensionless Groups (of Parameters), continued.</a:t>
            </a:r>
            <a:endParaRPr lang="en-US" altLang="en-US" sz="2000">
              <a:sym typeface="Symbol" panose="05050102010706020507" pitchFamily="18" charset="2"/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136D5286-FC13-2BEF-FE69-A094C7446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066800"/>
            <a:ext cx="4743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Second dimensionless group (of parameters):  </a:t>
            </a: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2000" baseline="-25000"/>
              <a:t>2</a:t>
            </a:r>
            <a:endParaRPr lang="en-US" altLang="en-US" sz="2000" baseline="-25000">
              <a:sym typeface="Symbol" panose="05050102010706020507" pitchFamily="18" charset="2"/>
            </a:endParaRP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21B13678-63D3-7062-5FD6-BEA5D1BF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2788"/>
            <a:ext cx="451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1800" baseline="-25000"/>
              <a:t>2</a:t>
            </a:r>
            <a:r>
              <a:rPr lang="en-US" altLang="en-US" sz="1800"/>
              <a:t> contains stride </a:t>
            </a:r>
            <a:r>
              <a:rPr lang="en-US" altLang="en-US" sz="1800">
                <a:sym typeface="Symbol" panose="05050102010706020507" pitchFamily="18" charset="2"/>
              </a:rPr>
              <a:t>  </a:t>
            </a:r>
            <a:r>
              <a:rPr lang="en-US" altLang="en-US" sz="1800" i="1">
                <a:sym typeface="Symbol" panose="05050102010706020507" pitchFamily="18" charset="2"/>
              </a:rPr>
              <a:t>e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>
                <a:sym typeface="Symbol" panose="05050102010706020507" pitchFamily="18" charset="2"/>
              </a:rPr>
              <a:t> any non-zero number</a:t>
            </a: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DB313236-9995-9D82-9387-ABFC1CB73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981200"/>
            <a:ext cx="2963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Choose </a:t>
            </a:r>
            <a:r>
              <a:rPr lang="en-US" altLang="en-US" sz="1800" i="1">
                <a:sym typeface="Symbol" panose="05050102010706020507" pitchFamily="18" charset="2"/>
              </a:rPr>
              <a:t>e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>
                <a:sym typeface="Symbol" panose="05050102010706020507" pitchFamily="18" charset="2"/>
              </a:rPr>
              <a:t> 1 for convenience.</a:t>
            </a:r>
          </a:p>
        </p:txBody>
      </p:sp>
      <p:sp>
        <p:nvSpPr>
          <p:cNvPr id="46089" name="Text Box 9">
            <a:extLst>
              <a:ext uri="{FF2B5EF4-FFF2-40B4-BE49-F238E27FC236}">
                <a16:creationId xmlns:a16="http://schemas.microsoft.com/office/drawing/2014/main" id="{DA2CCF98-8419-75A0-5F75-D8D796760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39988"/>
            <a:ext cx="370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1800" baseline="-25000"/>
              <a:t>2</a:t>
            </a:r>
            <a:r>
              <a:rPr lang="en-US" altLang="en-US" sz="1800"/>
              <a:t> does not contain velocity  </a:t>
            </a:r>
            <a:r>
              <a:rPr lang="en-US" altLang="en-US" sz="1800">
                <a:sym typeface="Symbol" panose="05050102010706020507" pitchFamily="18" charset="2"/>
              </a:rPr>
              <a:t>  </a:t>
            </a:r>
            <a:r>
              <a:rPr lang="en-US" altLang="en-US" sz="1800" i="1">
                <a:sym typeface="Symbol" panose="05050102010706020507" pitchFamily="18" charset="2"/>
              </a:rPr>
              <a:t>a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>
                <a:sym typeface="Symbol" panose="05050102010706020507" pitchFamily="18" charset="2"/>
              </a:rPr>
              <a:t> 0</a:t>
            </a:r>
            <a:endParaRPr lang="en-US" altLang="en-US" sz="1800"/>
          </a:p>
        </p:txBody>
      </p:sp>
      <p:graphicFrame>
        <p:nvGraphicFramePr>
          <p:cNvPr id="46090" name="Object 10">
            <a:extLst>
              <a:ext uri="{FF2B5EF4-FFF2-40B4-BE49-F238E27FC236}">
                <a16:creationId xmlns:a16="http://schemas.microsoft.com/office/drawing/2014/main" id="{5B5AE0E7-4C18-9ACA-3191-9FE0BBDED7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2947988"/>
          <a:ext cx="2044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44700" imgH="673100" progId="Equation.3">
                  <p:embed/>
                </p:oleObj>
              </mc:Choice>
              <mc:Fallback>
                <p:oleObj name="Equation" r:id="rId2" imgW="2044700" imgH="673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947988"/>
                        <a:ext cx="20447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1" name="Text Box 11">
            <a:extLst>
              <a:ext uri="{FF2B5EF4-FFF2-40B4-BE49-F238E27FC236}">
                <a16:creationId xmlns:a16="http://schemas.microsoft.com/office/drawing/2014/main" id="{231F10FB-EF26-8116-B8E8-AD0435F4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3800"/>
            <a:ext cx="3871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Substitute </a:t>
            </a:r>
            <a:r>
              <a:rPr lang="en-US" altLang="en-US" sz="1800" i="1"/>
              <a:t>a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/>
              <a:t> 0 into the Time exponent:</a:t>
            </a:r>
          </a:p>
        </p:txBody>
      </p:sp>
      <p:sp>
        <p:nvSpPr>
          <p:cNvPr id="46092" name="Rectangle 12">
            <a:extLst>
              <a:ext uri="{FF2B5EF4-FFF2-40B4-BE49-F238E27FC236}">
                <a16:creationId xmlns:a16="http://schemas.microsoft.com/office/drawing/2014/main" id="{9A27295E-D594-2331-E054-89B8B9414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267200"/>
            <a:ext cx="524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Substitute </a:t>
            </a:r>
            <a:r>
              <a:rPr lang="en-US" altLang="en-US" sz="1800" i="1"/>
              <a:t>a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/>
              <a:t> 0, </a:t>
            </a:r>
            <a:r>
              <a:rPr lang="en-US" altLang="en-US" sz="1800" i="1"/>
              <a:t>d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/>
              <a:t> 0, </a:t>
            </a:r>
            <a:r>
              <a:rPr lang="en-US" altLang="en-US" sz="1800" i="1"/>
              <a:t>e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  <a:sym typeface="Symbol" panose="05050102010706020507" pitchFamily="18" charset="2"/>
              </a:rPr>
              <a:t>=</a:t>
            </a:r>
            <a:r>
              <a:rPr lang="en-US" altLang="en-US" sz="1800"/>
              <a:t> 1 into the  Length exponent:</a:t>
            </a:r>
          </a:p>
        </p:txBody>
      </p:sp>
      <p:graphicFrame>
        <p:nvGraphicFramePr>
          <p:cNvPr id="46098" name="Object 18">
            <a:extLst>
              <a:ext uri="{FF2B5EF4-FFF2-40B4-BE49-F238E27FC236}">
                <a16:creationId xmlns:a16="http://schemas.microsoft.com/office/drawing/2014/main" id="{28BC29F6-5428-2A70-FA9F-D31519252D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1485900"/>
          <a:ext cx="1739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900" imgH="342900" progId="Equation.3">
                  <p:embed/>
                </p:oleObj>
              </mc:Choice>
              <mc:Fallback>
                <p:oleObj name="Equation" r:id="rId4" imgW="1739900" imgH="3429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485900"/>
                        <a:ext cx="17399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9" name="Object 19">
            <a:extLst>
              <a:ext uri="{FF2B5EF4-FFF2-40B4-BE49-F238E27FC236}">
                <a16:creationId xmlns:a16="http://schemas.microsoft.com/office/drawing/2014/main" id="{E57DF217-2B6A-3F96-42BA-BB477F1978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8500" y="3810000"/>
          <a:ext cx="2501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01900" imgH="279400" progId="Equation.3">
                  <p:embed/>
                </p:oleObj>
              </mc:Choice>
              <mc:Fallback>
                <p:oleObj name="Equation" r:id="rId6" imgW="2501900" imgH="2794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810000"/>
                        <a:ext cx="25019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0" name="Object 20">
            <a:extLst>
              <a:ext uri="{FF2B5EF4-FFF2-40B4-BE49-F238E27FC236}">
                <a16:creationId xmlns:a16="http://schemas.microsoft.com/office/drawing/2014/main" id="{78B9EFA3-502C-6245-666D-2A5E82D01D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9300" y="4343400"/>
          <a:ext cx="2933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33700" imgH="279400" progId="Equation.3">
                  <p:embed/>
                </p:oleObj>
              </mc:Choice>
              <mc:Fallback>
                <p:oleObj name="Equation" r:id="rId8" imgW="2933700" imgH="2794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300" y="4343400"/>
                        <a:ext cx="2933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1" name="Object 21">
            <a:extLst>
              <a:ext uri="{FF2B5EF4-FFF2-40B4-BE49-F238E27FC236}">
                <a16:creationId xmlns:a16="http://schemas.microsoft.com/office/drawing/2014/main" id="{861C42F5-93FF-5CD7-36D6-23B3252169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699000"/>
          <a:ext cx="2260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60600" imgH="558800" progId="Equation.3">
                  <p:embed/>
                </p:oleObj>
              </mc:Choice>
              <mc:Fallback>
                <p:oleObj name="Equation" r:id="rId10" imgW="2260600" imgH="5588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699000"/>
                        <a:ext cx="2260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utoUpdateAnimBg="0"/>
      <p:bldP spid="46087" grpId="0" autoUpdateAnimBg="0"/>
      <p:bldP spid="46088" grpId="0" autoUpdateAnimBg="0"/>
      <p:bldP spid="46089" grpId="0" autoUpdateAnimBg="0"/>
      <p:bldP spid="46091" grpId="0" autoUpdateAnimBg="0"/>
      <p:bldP spid="4609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360F6F2-2627-C472-0701-435685F886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59088" y="76200"/>
            <a:ext cx="34226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</a:t>
            </a:r>
          </a:p>
        </p:txBody>
      </p:sp>
      <p:pic>
        <p:nvPicPr>
          <p:cNvPr id="43050" name="Picture 42" descr="Image result for bow wave images">
            <a:extLst>
              <a:ext uri="{FF2B5EF4-FFF2-40B4-BE49-F238E27FC236}">
                <a16:creationId xmlns:a16="http://schemas.microsoft.com/office/drawing/2014/main" id="{A08D5345-CB5B-0A34-0C85-2E2DCABA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689475"/>
            <a:ext cx="32766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1" name="Object 3">
            <a:extLst>
              <a:ext uri="{FF2B5EF4-FFF2-40B4-BE49-F238E27FC236}">
                <a16:creationId xmlns:a16="http://schemas.microsoft.com/office/drawing/2014/main" id="{594A367B-8907-2F73-FAA4-8CA918D7F8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533400"/>
          <a:ext cx="2184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84400" imgH="647700" progId="Equation.3">
                  <p:embed/>
                </p:oleObj>
              </mc:Choice>
              <mc:Fallback>
                <p:oleObj name="Equation" r:id="rId3" imgW="2184400" imgH="647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33400"/>
                        <a:ext cx="21844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4">
            <a:extLst>
              <a:ext uri="{FF2B5EF4-FFF2-40B4-BE49-F238E27FC236}">
                <a16:creationId xmlns:a16="http://schemas.microsoft.com/office/drawing/2014/main" id="{D3A6D39C-1F2F-3946-8ADA-9FE0F4EE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71600"/>
            <a:ext cx="741045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2000" baseline="-25000"/>
              <a:t>1</a:t>
            </a:r>
            <a:r>
              <a:rPr lang="en-US" altLang="en-US" sz="1800"/>
              <a:t> appears in dimensionless descriptions of other physical systems,</a:t>
            </a:r>
          </a:p>
          <a:p>
            <a:pPr algn="ctr" eaLnBrk="1" hangingPunct="1">
              <a:buFontTx/>
              <a:buNone/>
            </a:pPr>
            <a:r>
              <a:rPr lang="en-US" altLang="en-US" sz="1800"/>
              <a:t>whenever forward motion causes something to be lifted in a gravitational field.</a:t>
            </a:r>
          </a:p>
        </p:txBody>
      </p:sp>
      <p:graphicFrame>
        <p:nvGraphicFramePr>
          <p:cNvPr id="43013" name="Object 5">
            <a:extLst>
              <a:ext uri="{FF2B5EF4-FFF2-40B4-BE49-F238E27FC236}">
                <a16:creationId xmlns:a16="http://schemas.microsoft.com/office/drawing/2014/main" id="{7C0C3979-6953-9C05-4605-BEFB8E577B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9700" y="2133600"/>
          <a:ext cx="5981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981700" imgH="647700" progId="Equation.3">
                  <p:embed/>
                </p:oleObj>
              </mc:Choice>
              <mc:Fallback>
                <p:oleObj name="Equation" r:id="rId5" imgW="5981700" imgH="647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2133600"/>
                        <a:ext cx="59817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014" name="Group 6">
            <a:extLst>
              <a:ext uri="{FF2B5EF4-FFF2-40B4-BE49-F238E27FC236}">
                <a16:creationId xmlns:a16="http://schemas.microsoft.com/office/drawing/2014/main" id="{B9ADAB58-9620-92FF-DE91-BEC77F7C6AB9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2971800"/>
            <a:ext cx="1524000" cy="1600200"/>
            <a:chOff x="384" y="672"/>
            <a:chExt cx="1632" cy="1686"/>
          </a:xfrm>
        </p:grpSpPr>
        <p:grpSp>
          <p:nvGrpSpPr>
            <p:cNvPr id="22542" name="Group 7">
              <a:extLst>
                <a:ext uri="{FF2B5EF4-FFF2-40B4-BE49-F238E27FC236}">
                  <a16:creationId xmlns:a16="http://schemas.microsoft.com/office/drawing/2014/main" id="{4D88DA24-E323-006C-3695-355BA38EA4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774"/>
              <a:ext cx="912" cy="1584"/>
              <a:chOff x="384" y="1008"/>
              <a:chExt cx="912" cy="1584"/>
            </a:xfrm>
          </p:grpSpPr>
          <p:sp>
            <p:nvSpPr>
              <p:cNvPr id="22561" name="Oval 8">
                <a:extLst>
                  <a:ext uri="{FF2B5EF4-FFF2-40B4-BE49-F238E27FC236}">
                    <a16:creationId xmlns:a16="http://schemas.microsoft.com/office/drawing/2014/main" id="{A05057A8-0FB9-57D2-C4D0-F87CC70E6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336" cy="8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62" name="Line 9">
                <a:extLst>
                  <a:ext uri="{FF2B5EF4-FFF2-40B4-BE49-F238E27FC236}">
                    <a16:creationId xmlns:a16="http://schemas.microsoft.com/office/drawing/2014/main" id="{BAE63EE5-5473-C597-1AFF-A42F71657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" y="1920"/>
                <a:ext cx="363" cy="6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3" name="Line 10">
                <a:extLst>
                  <a:ext uri="{FF2B5EF4-FFF2-40B4-BE49-F238E27FC236}">
                    <a16:creationId xmlns:a16="http://schemas.microsoft.com/office/drawing/2014/main" id="{030AC9AD-7509-E2FA-93A3-1B031E159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" y="2592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4" name="Line 11">
                <a:extLst>
                  <a:ext uri="{FF2B5EF4-FFF2-40B4-BE49-F238E27FC236}">
                    <a16:creationId xmlns:a16="http://schemas.microsoft.com/office/drawing/2014/main" id="{CC5C3AD5-5BDA-8EE0-B87B-5958D2B4E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2592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5" name="Line 12">
                <a:extLst>
                  <a:ext uri="{FF2B5EF4-FFF2-40B4-BE49-F238E27FC236}">
                    <a16:creationId xmlns:a16="http://schemas.microsoft.com/office/drawing/2014/main" id="{1183CE05-CF90-BCB3-53C9-19E7D93A3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64"/>
                <a:ext cx="288" cy="5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6" name="Line 13">
                <a:extLst>
                  <a:ext uri="{FF2B5EF4-FFF2-40B4-BE49-F238E27FC236}">
                    <a16:creationId xmlns:a16="http://schemas.microsoft.com/office/drawing/2014/main" id="{0E24C95B-6412-5B1C-2844-2C09E0B68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" y="1543"/>
                <a:ext cx="309" cy="32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Line 14">
                <a:extLst>
                  <a:ext uri="{FF2B5EF4-FFF2-40B4-BE49-F238E27FC236}">
                    <a16:creationId xmlns:a16="http://schemas.microsoft.com/office/drawing/2014/main" id="{3EB46BD4-F9B4-C7AF-C14B-91CBD5C35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1728"/>
                <a:ext cx="96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8" name="Oval 15">
                <a:extLst>
                  <a:ext uri="{FF2B5EF4-FFF2-40B4-BE49-F238E27FC236}">
                    <a16:creationId xmlns:a16="http://schemas.microsoft.com/office/drawing/2014/main" id="{87611DE5-B076-1A37-B688-456427C1F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" y="1008"/>
                <a:ext cx="288" cy="28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69" name="Freeform 16">
                <a:extLst>
                  <a:ext uri="{FF2B5EF4-FFF2-40B4-BE49-F238E27FC236}">
                    <a16:creationId xmlns:a16="http://schemas.microsoft.com/office/drawing/2014/main" id="{947E968B-CC8B-604F-F040-0A6809ACF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" y="1208"/>
                <a:ext cx="105" cy="21"/>
              </a:xfrm>
              <a:custGeom>
                <a:avLst/>
                <a:gdLst>
                  <a:gd name="T0" fmla="*/ 0 w 105"/>
                  <a:gd name="T1" fmla="*/ 0 h 21"/>
                  <a:gd name="T2" fmla="*/ 42 w 105"/>
                  <a:gd name="T3" fmla="*/ 21 h 21"/>
                  <a:gd name="T4" fmla="*/ 105 w 105"/>
                  <a:gd name="T5" fmla="*/ 14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5" h="21">
                    <a:moveTo>
                      <a:pt x="0" y="0"/>
                    </a:moveTo>
                    <a:cubicBezTo>
                      <a:pt x="11" y="7"/>
                      <a:pt x="28" y="21"/>
                      <a:pt x="42" y="21"/>
                    </a:cubicBezTo>
                    <a:cubicBezTo>
                      <a:pt x="63" y="21"/>
                      <a:pt x="105" y="14"/>
                      <a:pt x="105" y="14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0" name="Oval 17">
                <a:extLst>
                  <a:ext uri="{FF2B5EF4-FFF2-40B4-BE49-F238E27FC236}">
                    <a16:creationId xmlns:a16="http://schemas.microsoft.com/office/drawing/2014/main" id="{1DB595E9-13F7-5551-3B52-F9D0425C6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091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22543" name="Group 18">
              <a:extLst>
                <a:ext uri="{FF2B5EF4-FFF2-40B4-BE49-F238E27FC236}">
                  <a16:creationId xmlns:a16="http://schemas.microsoft.com/office/drawing/2014/main" id="{6F8AEA15-F163-3C51-D0E1-02AA01F230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774"/>
              <a:ext cx="912" cy="1584"/>
              <a:chOff x="1968" y="1008"/>
              <a:chExt cx="912" cy="1584"/>
            </a:xfrm>
          </p:grpSpPr>
          <p:sp>
            <p:nvSpPr>
              <p:cNvPr id="22551" name="Oval 19">
                <a:extLst>
                  <a:ext uri="{FF2B5EF4-FFF2-40B4-BE49-F238E27FC236}">
                    <a16:creationId xmlns:a16="http://schemas.microsoft.com/office/drawing/2014/main" id="{BB7D24A5-B4F3-AD1C-7D9A-F888A75D0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336" cy="8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52" name="Line 20">
                <a:extLst>
                  <a:ext uri="{FF2B5EF4-FFF2-40B4-BE49-F238E27FC236}">
                    <a16:creationId xmlns:a16="http://schemas.microsoft.com/office/drawing/2014/main" id="{E7C91D42-7F33-1EE5-0842-4CF5E4C5E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064"/>
                <a:ext cx="288" cy="5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3" name="Line 21">
                <a:extLst>
                  <a:ext uri="{FF2B5EF4-FFF2-40B4-BE49-F238E27FC236}">
                    <a16:creationId xmlns:a16="http://schemas.microsoft.com/office/drawing/2014/main" id="{E7FCD1D7-64C0-248A-9747-64DAFBDF1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4" name="Line 22">
                <a:extLst>
                  <a:ext uri="{FF2B5EF4-FFF2-40B4-BE49-F238E27FC236}">
                    <a16:creationId xmlns:a16="http://schemas.microsoft.com/office/drawing/2014/main" id="{C90C92D2-AEDC-679E-A5E5-13061363C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2592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5" name="Line 23">
                <a:extLst>
                  <a:ext uri="{FF2B5EF4-FFF2-40B4-BE49-F238E27FC236}">
                    <a16:creationId xmlns:a16="http://schemas.microsoft.com/office/drawing/2014/main" id="{5477F63D-B067-C05F-F612-47040B248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920"/>
                <a:ext cx="336" cy="6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6" name="Line 24">
                <a:extLst>
                  <a:ext uri="{FF2B5EF4-FFF2-40B4-BE49-F238E27FC236}">
                    <a16:creationId xmlns:a16="http://schemas.microsoft.com/office/drawing/2014/main" id="{ED182EA2-9725-2C76-93CE-8218E4A1F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1728"/>
                <a:ext cx="144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7" name="Line 25">
                <a:extLst>
                  <a:ext uri="{FF2B5EF4-FFF2-40B4-BE49-F238E27FC236}">
                    <a16:creationId xmlns:a16="http://schemas.microsoft.com/office/drawing/2014/main" id="{1B422433-C71F-3DC0-6117-C0EFC7CCF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43" y="1536"/>
                <a:ext cx="288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8" name="Oval 26">
                <a:extLst>
                  <a:ext uri="{FF2B5EF4-FFF2-40B4-BE49-F238E27FC236}">
                    <a16:creationId xmlns:a16="http://schemas.microsoft.com/office/drawing/2014/main" id="{4A7042A4-68A1-D7A0-036D-66144AC1B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7" y="1008"/>
                <a:ext cx="288" cy="28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59" name="Freeform 27">
                <a:extLst>
                  <a:ext uri="{FF2B5EF4-FFF2-40B4-BE49-F238E27FC236}">
                    <a16:creationId xmlns:a16="http://schemas.microsoft.com/office/drawing/2014/main" id="{D6C50C57-C562-1F66-4A58-15B37C4D9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1208"/>
                <a:ext cx="105" cy="21"/>
              </a:xfrm>
              <a:custGeom>
                <a:avLst/>
                <a:gdLst>
                  <a:gd name="T0" fmla="*/ 0 w 105"/>
                  <a:gd name="T1" fmla="*/ 0 h 21"/>
                  <a:gd name="T2" fmla="*/ 42 w 105"/>
                  <a:gd name="T3" fmla="*/ 21 h 21"/>
                  <a:gd name="T4" fmla="*/ 105 w 105"/>
                  <a:gd name="T5" fmla="*/ 14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5" h="21">
                    <a:moveTo>
                      <a:pt x="0" y="0"/>
                    </a:moveTo>
                    <a:cubicBezTo>
                      <a:pt x="11" y="7"/>
                      <a:pt x="28" y="21"/>
                      <a:pt x="42" y="21"/>
                    </a:cubicBezTo>
                    <a:cubicBezTo>
                      <a:pt x="63" y="21"/>
                      <a:pt x="105" y="14"/>
                      <a:pt x="105" y="14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0" name="Oval 28">
                <a:extLst>
                  <a:ext uri="{FF2B5EF4-FFF2-40B4-BE49-F238E27FC236}">
                    <a16:creationId xmlns:a16="http://schemas.microsoft.com/office/drawing/2014/main" id="{BF502F4B-9F2D-5488-F55E-EE2B38559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1091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22544" name="Group 29">
              <a:extLst>
                <a:ext uri="{FF2B5EF4-FFF2-40B4-BE49-F238E27FC236}">
                  <a16:creationId xmlns:a16="http://schemas.microsoft.com/office/drawing/2014/main" id="{1AC53C7F-32AB-D3B6-7FBE-789BE4640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6" y="672"/>
              <a:ext cx="336" cy="1680"/>
              <a:chOff x="2784" y="816"/>
              <a:chExt cx="336" cy="1680"/>
            </a:xfrm>
          </p:grpSpPr>
          <p:sp>
            <p:nvSpPr>
              <p:cNvPr id="22545" name="Oval 30">
                <a:extLst>
                  <a:ext uri="{FF2B5EF4-FFF2-40B4-BE49-F238E27FC236}">
                    <a16:creationId xmlns:a16="http://schemas.microsoft.com/office/drawing/2014/main" id="{F99C7CD8-2622-1D0D-7288-AF1B9672B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104"/>
                <a:ext cx="336" cy="816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46" name="Line 31">
                <a:extLst>
                  <a:ext uri="{FF2B5EF4-FFF2-40B4-BE49-F238E27FC236}">
                    <a16:creationId xmlns:a16="http://schemas.microsoft.com/office/drawing/2014/main" id="{D1657858-11FE-28E7-570F-CDD285653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728"/>
                <a:ext cx="0" cy="76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7" name="Line 32">
                <a:extLst>
                  <a:ext uri="{FF2B5EF4-FFF2-40B4-BE49-F238E27FC236}">
                    <a16:creationId xmlns:a16="http://schemas.microsoft.com/office/drawing/2014/main" id="{9398AF22-AAD9-38CF-BAC0-A9CB41EE70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344"/>
                <a:ext cx="0" cy="28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8" name="Oval 33">
                <a:extLst>
                  <a:ext uri="{FF2B5EF4-FFF2-40B4-BE49-F238E27FC236}">
                    <a16:creationId xmlns:a16="http://schemas.microsoft.com/office/drawing/2014/main" id="{53B64887-F259-EE74-60B0-389883C7C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816"/>
                <a:ext cx="288" cy="288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49" name="Freeform 34">
                <a:extLst>
                  <a:ext uri="{FF2B5EF4-FFF2-40B4-BE49-F238E27FC236}">
                    <a16:creationId xmlns:a16="http://schemas.microsoft.com/office/drawing/2014/main" id="{C77DC420-2B86-CF24-7CE8-1521871A7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1016"/>
                <a:ext cx="105" cy="21"/>
              </a:xfrm>
              <a:custGeom>
                <a:avLst/>
                <a:gdLst>
                  <a:gd name="T0" fmla="*/ 0 w 105"/>
                  <a:gd name="T1" fmla="*/ 0 h 21"/>
                  <a:gd name="T2" fmla="*/ 42 w 105"/>
                  <a:gd name="T3" fmla="*/ 21 h 21"/>
                  <a:gd name="T4" fmla="*/ 105 w 105"/>
                  <a:gd name="T5" fmla="*/ 14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5" h="21">
                    <a:moveTo>
                      <a:pt x="0" y="0"/>
                    </a:moveTo>
                    <a:cubicBezTo>
                      <a:pt x="11" y="7"/>
                      <a:pt x="28" y="21"/>
                      <a:pt x="42" y="21"/>
                    </a:cubicBezTo>
                    <a:cubicBezTo>
                      <a:pt x="63" y="21"/>
                      <a:pt x="105" y="14"/>
                      <a:pt x="105" y="14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0" name="Oval 35">
                <a:extLst>
                  <a:ext uri="{FF2B5EF4-FFF2-40B4-BE49-F238E27FC236}">
                    <a16:creationId xmlns:a16="http://schemas.microsoft.com/office/drawing/2014/main" id="{55674016-5517-1415-9DE3-CC3EFEC09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89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</p:grpSp>
      <p:sp>
        <p:nvSpPr>
          <p:cNvPr id="43044" name="Text Box 36">
            <a:extLst>
              <a:ext uri="{FF2B5EF4-FFF2-40B4-BE49-F238E27FC236}">
                <a16:creationId xmlns:a16="http://schemas.microsoft.com/office/drawing/2014/main" id="{DCC1E85A-984B-156C-F134-983E63BE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429000"/>
            <a:ext cx="287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A body rises between strides.</a:t>
            </a:r>
          </a:p>
        </p:txBody>
      </p:sp>
      <p:pic>
        <p:nvPicPr>
          <p:cNvPr id="43045" name="Picture 37" descr="Image result for bow wave images">
            <a:extLst>
              <a:ext uri="{FF2B5EF4-FFF2-40B4-BE49-F238E27FC236}">
                <a16:creationId xmlns:a16="http://schemas.microsoft.com/office/drawing/2014/main" id="{B6BAE47B-25D0-1203-7E7D-21B914C2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3429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Text Box 38">
            <a:extLst>
              <a:ext uri="{FF2B5EF4-FFF2-40B4-BE49-F238E27FC236}">
                <a16:creationId xmlns:a16="http://schemas.microsoft.com/office/drawing/2014/main" id="{9EE6D49A-F12B-6CFB-EE17-EA0F4EF3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572000"/>
            <a:ext cx="268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A ship creates a bow wave.</a:t>
            </a:r>
          </a:p>
        </p:txBody>
      </p:sp>
      <p:sp>
        <p:nvSpPr>
          <p:cNvPr id="43047" name="Text Box 39">
            <a:extLst>
              <a:ext uri="{FF2B5EF4-FFF2-40B4-BE49-F238E27FC236}">
                <a16:creationId xmlns:a16="http://schemas.microsoft.com/office/drawing/2014/main" id="{99155F3D-2B67-6D60-E9B1-2A8282314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953000"/>
            <a:ext cx="42799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William Froude first used this dimensionless</a:t>
            </a:r>
          </a:p>
          <a:p>
            <a:pPr eaLnBrk="1" hangingPunct="1">
              <a:buFontTx/>
              <a:buNone/>
            </a:pPr>
            <a:r>
              <a:rPr lang="en-US" altLang="en-US" sz="1800"/>
              <a:t>group to characterize ship efficiencies.</a:t>
            </a:r>
          </a:p>
        </p:txBody>
      </p:sp>
      <p:sp>
        <p:nvSpPr>
          <p:cNvPr id="43048" name="Text Box 40">
            <a:extLst>
              <a:ext uri="{FF2B5EF4-FFF2-40B4-BE49-F238E27FC236}">
                <a16:creationId xmlns:a16="http://schemas.microsoft.com/office/drawing/2014/main" id="{1AC36CA4-CE40-EC52-7FBB-3A035C091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653088"/>
            <a:ext cx="426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2000" baseline="-25000"/>
              <a:t>1</a:t>
            </a:r>
            <a:r>
              <a:rPr lang="en-US" altLang="en-US" sz="1800"/>
              <a:t>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</a:t>
            </a:r>
            <a:r>
              <a:rPr lang="en-US" altLang="en-US" sz="1800" i="1"/>
              <a:t>v</a:t>
            </a:r>
            <a:r>
              <a:rPr lang="en-US" altLang="en-US" sz="1800" baseline="30000"/>
              <a:t>2</a:t>
            </a:r>
            <a:r>
              <a:rPr lang="en-US" altLang="en-US" sz="1800"/>
              <a:t>/(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 i="1"/>
              <a:t>g</a:t>
            </a:r>
            <a:r>
              <a:rPr lang="en-US" altLang="en-US" sz="1800"/>
              <a:t>) is called the “Froude Number”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815111F9-FBA0-1451-821A-D0F1C6F05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096000"/>
            <a:ext cx="426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“Froude” rhymes with food, not cloud.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  <p:bldP spid="43044" grpId="0" autoUpdateAnimBg="0"/>
      <p:bldP spid="43046" grpId="0" autoUpdateAnimBg="0"/>
      <p:bldP spid="43047" grpId="0" autoUpdateAnimBg="0"/>
      <p:bldP spid="43048" grpId="0" autoUpdateAnimBg="0"/>
      <p:bldP spid="430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9A62D6D-8C2F-DB25-662B-EF5AD391A4AD}"/>
              </a:ext>
            </a:extLst>
          </p:cNvPr>
          <p:cNvSpPr txBox="1">
            <a:spLocks/>
          </p:cNvSpPr>
          <p:nvPr/>
        </p:nvSpPr>
        <p:spPr bwMode="auto">
          <a:xfrm>
            <a:off x="2576513" y="165100"/>
            <a:ext cx="3995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Calculation Session Today</a:t>
            </a:r>
            <a:endParaRPr lang="en-US" altLang="en-US" sz="2800" i="1"/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0042BFFA-4733-3EF3-47EB-4A162BE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38238"/>
            <a:ext cx="5645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TA Panel on Pre-enrollment for Spring 2025</a:t>
            </a:r>
          </a:p>
        </p:txBody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A19EED05-9094-0D79-5569-BA8E55CA9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70100"/>
            <a:ext cx="51847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170BB5"/>
                </a:solidFill>
                <a:sym typeface="Symbol" panose="05050102010706020507" pitchFamily="18" charset="2"/>
              </a:rPr>
              <a:t>Prepare questions about the 4</a:t>
            </a:r>
            <a:r>
              <a:rPr lang="en-US" altLang="en-US" sz="2400" i="1" baseline="30000">
                <a:solidFill>
                  <a:srgbClr val="170BB5"/>
                </a:solidFill>
                <a:sym typeface="Symbol" panose="05050102010706020507" pitchFamily="18" charset="2"/>
              </a:rPr>
              <a:t>th</a:t>
            </a:r>
            <a:r>
              <a:rPr lang="en-US" altLang="en-US" sz="2400" i="1">
                <a:solidFill>
                  <a:srgbClr val="170BB5"/>
                </a:solidFill>
                <a:sym typeface="Symbol" panose="05050102010706020507" pitchFamily="18" charset="2"/>
              </a:rPr>
              <a:t> semester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170BB5"/>
                </a:solidFill>
                <a:sym typeface="Symbol" panose="05050102010706020507" pitchFamily="18" charset="2"/>
              </a:rPr>
              <a:t>and the ChemE curriculum.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8AFB24E-E141-A987-3A79-81DA6E2121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43125" y="76200"/>
            <a:ext cx="4860925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Dynamics of Walking - Summary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D655740F-215F-CE34-DC3D-02EB63994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685800"/>
            <a:ext cx="2478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constant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</a:t>
            </a:r>
            <a:r>
              <a:rPr lang="en-US" altLang="en-US" sz="1800">
                <a:sym typeface="Symbol" panose="05050102010706020507" pitchFamily="18" charset="2"/>
              </a:rPr>
              <a:t>(</a:t>
            </a:r>
            <a:r>
              <a:rPr lang="en-US" altLang="en-US" sz="1800" i="1">
                <a:sym typeface="Symbol" panose="05050102010706020507" pitchFamily="18" charset="2"/>
              </a:rPr>
              <a:t>v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m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g</a:t>
            </a:r>
            <a:r>
              <a:rPr lang="en-US" altLang="en-US" sz="1800">
                <a:sym typeface="Symbol" panose="05050102010706020507" pitchFamily="18" charset="2"/>
              </a:rPr>
              <a:t>, </a:t>
            </a:r>
            <a:r>
              <a:rPr lang="en-US" altLang="en-US" sz="1800" i="1">
                <a:sym typeface="Symbol" panose="05050102010706020507" pitchFamily="18" charset="2"/>
              </a:rPr>
              <a:t>s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5060" name="Line 4">
            <a:extLst>
              <a:ext uri="{FF2B5EF4-FFF2-40B4-BE49-F238E27FC236}">
                <a16:creationId xmlns:a16="http://schemas.microsoft.com/office/drawing/2014/main" id="{8AD92FA0-077E-7098-1070-2B6E0D68B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0550" y="12954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47ACD0C6-2F70-BD0E-94CD-A513407B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1309688"/>
            <a:ext cx="209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dimensional analysis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graphicFrame>
        <p:nvGraphicFramePr>
          <p:cNvPr id="45062" name="Object 6">
            <a:extLst>
              <a:ext uri="{FF2B5EF4-FFF2-40B4-BE49-F238E27FC236}">
                <a16:creationId xmlns:a16="http://schemas.microsoft.com/office/drawing/2014/main" id="{7929AD5F-3988-2E2E-8BAC-73E56E913B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7150" y="2133600"/>
          <a:ext cx="1117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698500" progId="Equation.3">
                  <p:embed/>
                </p:oleObj>
              </mc:Choice>
              <mc:Fallback>
                <p:oleObj name="Equation" r:id="rId2" imgW="1117600" imgH="698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2133600"/>
                        <a:ext cx="11176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Text Box 7">
            <a:extLst>
              <a:ext uri="{FF2B5EF4-FFF2-40B4-BE49-F238E27FC236}">
                <a16:creationId xmlns:a16="http://schemas.microsoft.com/office/drawing/2014/main" id="{419509F7-2FDD-E0A7-4C3D-2F358206F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357688"/>
            <a:ext cx="588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To obtain the specific function, we must conduct experiments.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19443A9A-8BB8-EEAD-19E8-FB7179EE9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2941638"/>
            <a:ext cx="4154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1"/>
              <a:t>v</a:t>
            </a:r>
            <a:r>
              <a:rPr lang="en-US" altLang="en-US" sz="1800" baseline="30000"/>
              <a:t>2</a:t>
            </a:r>
            <a:r>
              <a:rPr lang="en-US" altLang="en-US" sz="1800"/>
              <a:t>/(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 i="1"/>
              <a:t>g</a:t>
            </a:r>
            <a:r>
              <a:rPr lang="en-US" altLang="en-US" sz="1800"/>
              <a:t>) </a:t>
            </a:r>
            <a:r>
              <a:rPr lang="en-US" altLang="en-US" sz="1800">
                <a:latin typeface="Symbol" panose="05050102010706020507" pitchFamily="18" charset="2"/>
              </a:rPr>
              <a:t>=</a:t>
            </a:r>
            <a:r>
              <a:rPr lang="en-US" altLang="en-US" sz="1800"/>
              <a:t> Fr is called the “Froude Number.”</a:t>
            </a:r>
          </a:p>
        </p:txBody>
      </p:sp>
      <p:sp>
        <p:nvSpPr>
          <p:cNvPr id="45065" name="Rectangle 9">
            <a:extLst>
              <a:ext uri="{FF2B5EF4-FFF2-40B4-BE49-F238E27FC236}">
                <a16:creationId xmlns:a16="http://schemas.microsoft.com/office/drawing/2014/main" id="{53D1A8BC-7D79-64B0-BD3D-A3821416F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505200"/>
            <a:ext cx="549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1"/>
              <a:t>s</a:t>
            </a:r>
            <a:r>
              <a:rPr lang="en-US" altLang="en-US" sz="1800"/>
              <a:t>/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/>
              <a:t> is not named for anyone.  </a:t>
            </a:r>
            <a:r>
              <a:rPr lang="en-US" altLang="en-US" sz="1800" i="1"/>
              <a:t>s</a:t>
            </a:r>
            <a:r>
              <a:rPr lang="en-US" altLang="en-US" sz="1800"/>
              <a:t>/</a:t>
            </a: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/>
              <a:t> is called ‘reduced stride.’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  <p:bldP spid="45061" grpId="0" autoUpdateAnimBg="0"/>
      <p:bldP spid="45063" grpId="0" autoUpdateAnimBg="0"/>
      <p:bldP spid="45064" grpId="0" autoUpdateAnimBg="0"/>
      <p:bldP spid="4506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85D831E-A079-EBDF-4D12-BC8FF8CF53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71688" y="30163"/>
            <a:ext cx="5030787" cy="396875"/>
          </a:xfrm>
        </p:spPr>
        <p:txBody>
          <a:bodyPr wrap="none">
            <a:spAutoFit/>
          </a:bodyPr>
          <a:lstStyle/>
          <a:p>
            <a:r>
              <a:rPr lang="en-US" altLang="en-US" sz="2000"/>
              <a:t>Experiments in Walking – EngrI 112, Fall 1994</a:t>
            </a:r>
            <a:endParaRPr lang="en-US" altLang="en-US" sz="2000" i="1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CE59E6F8-E5A8-8BEB-A9BA-19B2C7E0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3238"/>
            <a:ext cx="5473700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554B833-5EE5-FD23-780A-784B7A60E5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71688" y="30163"/>
            <a:ext cx="5030787" cy="396875"/>
          </a:xfrm>
        </p:spPr>
        <p:txBody>
          <a:bodyPr wrap="none">
            <a:spAutoFit/>
          </a:bodyPr>
          <a:lstStyle/>
          <a:p>
            <a:r>
              <a:rPr lang="en-US" altLang="en-US" sz="2000"/>
              <a:t>Experiments in Walking – EngrI 112, Fall 1994</a:t>
            </a:r>
            <a:endParaRPr lang="en-US" altLang="en-US" sz="2000" i="1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0011E206-B2B5-16FA-3AE0-37E7E935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5662613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E6FC755C-2BE0-0BA9-06EF-B463288B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4635500"/>
            <a:ext cx="2728912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Includes freshmen that are now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professors of chemical engineering: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Deborah Kaufman (Purdue)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Margot Vigeant (Bucknell)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Anand Asthagiri (Northeastern)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7CFC244-B7C4-CE63-03F6-D720D108DC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71688" y="30163"/>
            <a:ext cx="5030787" cy="396875"/>
          </a:xfrm>
        </p:spPr>
        <p:txBody>
          <a:bodyPr wrap="none">
            <a:spAutoFit/>
          </a:bodyPr>
          <a:lstStyle/>
          <a:p>
            <a:r>
              <a:rPr lang="en-US" altLang="en-US" sz="2000"/>
              <a:t>Experiments in Walking – EngrI 112, Fall 1995</a:t>
            </a:r>
            <a:endParaRPr lang="en-US" altLang="en-US" sz="2000" i="1"/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D05D99F2-2B2D-C477-FE0E-D82E2C1F4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669088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B2ECC0C-3920-D35C-B1C1-23086942F2F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71688" y="30163"/>
            <a:ext cx="5030787" cy="396875"/>
          </a:xfrm>
        </p:spPr>
        <p:txBody>
          <a:bodyPr wrap="none">
            <a:spAutoFit/>
          </a:bodyPr>
          <a:lstStyle/>
          <a:p>
            <a:r>
              <a:rPr lang="en-US" altLang="en-US" sz="2000"/>
              <a:t>Experiments in Walking – EngrI 112, Fall 1995</a:t>
            </a:r>
            <a:endParaRPr lang="en-US" altLang="en-US" sz="2000" i="1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1CD076CD-3311-FCEC-C324-669FEEA8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84188"/>
            <a:ext cx="64198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>
            <a:extLst>
              <a:ext uri="{FF2B5EF4-FFF2-40B4-BE49-F238E27FC236}">
                <a16:creationId xmlns:a16="http://schemas.microsoft.com/office/drawing/2014/main" id="{4FC51D86-87A9-26C7-BE5D-E5C6C341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419600"/>
            <a:ext cx="3243263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Includes freshmen that are now professors: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Julie Goddard (Food Science - Cornell)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Peter Woolf (ChemE - Michigan)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Sean Holleran (ChemE - Penn)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Peter Adams (CEE - Carnegie Mellon)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2199A03-4E35-CA3B-0A4C-78C2EFB5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76200"/>
            <a:ext cx="7673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cs typeface="Times New Roman" panose="02020603050405020304" pitchFamily="18" charset="0"/>
              </a:rPr>
              <a:t>Dynamic Scaling Experiential Module - 2024</a:t>
            </a:r>
          </a:p>
        </p:txBody>
      </p:sp>
      <p:pic>
        <p:nvPicPr>
          <p:cNvPr id="5" name="Picture 4" descr="A graph with red and yellow dots&#10;&#10;AI-generated content may be incorrect.">
            <a:extLst>
              <a:ext uri="{FF2B5EF4-FFF2-40B4-BE49-F238E27FC236}">
                <a16:creationId xmlns:a16="http://schemas.microsoft.com/office/drawing/2014/main" id="{05878094-7AE3-4A7C-523C-BA387E78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5843588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120;p19" title="IMG_1877.HEIC">
            <a:extLst>
              <a:ext uri="{FF2B5EF4-FFF2-40B4-BE49-F238E27FC236}">
                <a16:creationId xmlns:a16="http://schemas.microsoft.com/office/drawing/2014/main" id="{4D6F8FEF-C372-3303-D985-38132C0FD9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71" t="13661" r="28143" b="44901"/>
          <a:stretch/>
        </p:blipFill>
        <p:spPr>
          <a:xfrm>
            <a:off x="228600" y="2057400"/>
            <a:ext cx="2068513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dited Griddy Presentation">
            <a:hlinkClick r:id="" action="ppaction://media"/>
            <a:extLst>
              <a:ext uri="{FF2B5EF4-FFF2-40B4-BE49-F238E27FC236}">
                <a16:creationId xmlns:a16="http://schemas.microsoft.com/office/drawing/2014/main" id="{6258BBCF-CAF4-5656-9C66-109841052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599" y="681966"/>
            <a:ext cx="5696415" cy="3204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00FADB4-83E0-1A0E-57DB-ABB1293274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8588" y="30163"/>
            <a:ext cx="6362700" cy="396875"/>
          </a:xfrm>
        </p:spPr>
        <p:txBody>
          <a:bodyPr wrap="none">
            <a:spAutoFit/>
          </a:bodyPr>
          <a:lstStyle/>
          <a:p>
            <a:r>
              <a:rPr lang="en-US" altLang="en-US" sz="2000"/>
              <a:t>Experiments in Walking – Freshmen in EngrI 112, 1994 - 95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4EE29054-D8FE-30D4-4D4F-56B5C186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2390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F6770A8-3A5B-3CD5-ACFF-60A1D86806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11500" y="76200"/>
            <a:ext cx="29273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“How Dinosaurs Ran”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8FA11E9-5787-4A41-5C1C-FEC51C954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7525"/>
            <a:ext cx="5307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/>
              <a:t>R. N. Alexander, Scientific American, April 1991.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D2844CDC-0CFF-D563-36A2-3A9439C1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38084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9DF438E-8195-2834-1EE7-0506A2AF0A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11500" y="76200"/>
            <a:ext cx="29273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“How Dinosaurs Ran”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C7B26BC-EFDB-BB75-1AC7-5E2CA0B6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7525"/>
            <a:ext cx="5307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/>
              <a:t>R. N. Alexander, Scientific American, April 1991.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A8BC0A63-0E48-2578-CECE-5C9DE680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85838"/>
            <a:ext cx="4478338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355225E-0B78-A169-8CDB-5703399F29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03550" y="76200"/>
            <a:ext cx="3159125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Experiments in Walking</a:t>
            </a:r>
            <a:endParaRPr lang="en-US" altLang="en-US" sz="2400" i="1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6912BC1-5EDA-57C8-CB19-15D0DF68B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517525"/>
            <a:ext cx="498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Freshmen in EngrI 112 – Fall 1994-95 (bipeds)</a:t>
            </a: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99004C33-13B1-B518-452A-8B78DF1B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475" y="914400"/>
            <a:ext cx="3311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FF3300"/>
                </a:solidFill>
              </a:rPr>
              <a:t>Alexander’s data (quadrupeds)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C6A7B526-A449-16CF-0B6C-686CE53DE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352550"/>
            <a:ext cx="75152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255030B-8878-A0E4-0D00-52655776B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3425" y="244475"/>
            <a:ext cx="5135563" cy="1431925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Dimensional Analysis</a:t>
            </a:r>
            <a:br>
              <a:rPr lang="en-US" altLang="en-US"/>
            </a:br>
            <a:r>
              <a:rPr lang="en-US" altLang="en-US"/>
              <a:t>and Dynamic Scaling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2BB7457-0EBB-7253-5E4E-4F0494D46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088" y="2133600"/>
            <a:ext cx="4948237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A Universal Correlation</a:t>
            </a:r>
          </a:p>
          <a:p>
            <a:pPr algn="ctr" eaLnBrk="1" hangingPunct="1"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for the Dynamics of Walking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66120E6-ADB6-89DA-91EB-45F357696E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03550" y="76200"/>
            <a:ext cx="3159125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Experiments in Walking</a:t>
            </a:r>
            <a:endParaRPr lang="en-US" altLang="en-US" sz="2400" i="1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01C35B0F-0410-548E-B726-0264E4B92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517525"/>
            <a:ext cx="498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FF3300"/>
                </a:solidFill>
              </a:rPr>
              <a:t>Freshmen in EngrI 112 – Fall 1994-95 (bipeds)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206DBC36-5E18-A6B3-48F3-060805F2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475" y="914400"/>
            <a:ext cx="3311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Alexander’s data (quadrupeds)</a:t>
            </a:r>
          </a:p>
        </p:txBody>
      </p:sp>
      <p:pic>
        <p:nvPicPr>
          <p:cNvPr id="33797" name="Picture 7">
            <a:extLst>
              <a:ext uri="{FF2B5EF4-FFF2-40B4-BE49-F238E27FC236}">
                <a16:creationId xmlns:a16="http://schemas.microsoft.com/office/drawing/2014/main" id="{013BC247-828F-85B2-A6B5-8C848583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352550"/>
            <a:ext cx="75152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Line 3">
            <a:extLst>
              <a:ext uri="{FF2B5EF4-FFF2-40B4-BE49-F238E27FC236}">
                <a16:creationId xmlns:a16="http://schemas.microsoft.com/office/drawing/2014/main" id="{718EE8C8-FFC2-76F4-3F26-C50782B407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78463" y="1295400"/>
            <a:ext cx="7937" cy="4056063"/>
          </a:xfrm>
          <a:prstGeom prst="line">
            <a:avLst/>
          </a:prstGeom>
          <a:noFill/>
          <a:ln w="25400">
            <a:solidFill>
              <a:srgbClr val="33CC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B36FFBB8-10E1-7BBD-004E-6AFD850D1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88" y="5334000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33CC33"/>
                </a:solidFill>
              </a:rPr>
              <a:t>2.5</a:t>
            </a:r>
          </a:p>
        </p:txBody>
      </p:sp>
      <p:sp>
        <p:nvSpPr>
          <p:cNvPr id="58373" name="Text Box 5">
            <a:extLst>
              <a:ext uri="{FF2B5EF4-FFF2-40B4-BE49-F238E27FC236}">
                <a16:creationId xmlns:a16="http://schemas.microsoft.com/office/drawing/2014/main" id="{8402F1C9-5B22-49B9-9FE3-6E2474469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3370263"/>
            <a:ext cx="19685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>
                <a:solidFill>
                  <a:srgbClr val="33CC33"/>
                </a:solidFill>
              </a:rPr>
              <a:t>bipeds walking</a:t>
            </a:r>
          </a:p>
          <a:p>
            <a:pPr algn="ctr" eaLnBrk="1" hangingPunct="1">
              <a:buFontTx/>
              <a:buNone/>
            </a:pPr>
            <a:r>
              <a:rPr lang="en-US" altLang="en-US" sz="1800">
                <a:solidFill>
                  <a:srgbClr val="33CC33"/>
                </a:solidFill>
              </a:rPr>
              <a:t>quadrupeds trotting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4F4E77BE-3EF0-695A-F5EF-31DC3F26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2286000"/>
            <a:ext cx="21590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>
                <a:solidFill>
                  <a:srgbClr val="33CC33"/>
                </a:solidFill>
              </a:rPr>
              <a:t>bipeds running</a:t>
            </a:r>
          </a:p>
          <a:p>
            <a:pPr algn="ctr" eaLnBrk="1" hangingPunct="1">
              <a:buFontTx/>
              <a:buNone/>
            </a:pPr>
            <a:r>
              <a:rPr lang="en-US" altLang="en-US" sz="1800">
                <a:solidFill>
                  <a:srgbClr val="33CC33"/>
                </a:solidFill>
              </a:rPr>
              <a:t>quadrupeds galloping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utoUpdateAnimBg="0"/>
      <p:bldP spid="58373" grpId="0" autoUpdateAnimBg="0"/>
      <p:bldP spid="5837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7555EF4-91F3-3BCA-C107-BFE8CD6C01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11500" y="76200"/>
            <a:ext cx="29273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“How Dinosaurs Ran”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A49C1F2-0040-DF5D-08CE-D13C307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7525"/>
            <a:ext cx="5307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/>
              <a:t>R. N. Alexander, Scientific American, April 1991.</a:t>
            </a:r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7C0F750B-C2B8-B535-B86F-F1216D77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9469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8582AA7-5DF5-D612-119F-E156F4D168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11500" y="76200"/>
            <a:ext cx="29273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“How Dinosaurs Ran”</a:t>
            </a: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A44B437-A756-ABEF-D488-F01E16C83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7525"/>
            <a:ext cx="5307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/>
              <a:t>R. N. Alexander, Scientific American, April 1991.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BB2CD627-4CAC-F09D-4296-66B25021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23988"/>
            <a:ext cx="2112963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>
            <a:extLst>
              <a:ext uri="{FF2B5EF4-FFF2-40B4-BE49-F238E27FC236}">
                <a16:creationId xmlns:a16="http://schemas.microsoft.com/office/drawing/2014/main" id="{B2012971-FA15-5697-AD82-EC12716C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923925"/>
            <a:ext cx="41148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08B0F50-54B7-1964-20B9-00B3F1A0A5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11500" y="76200"/>
            <a:ext cx="292735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“How Dinosaurs Ran”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5E2FB0E-697F-C7F4-D54B-78959E11E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7525"/>
            <a:ext cx="5307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/>
              <a:t>R. N. Alexander, Scientific American, April 1991.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DC256168-F204-9CCB-CAC1-D15F70EB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066800"/>
            <a:ext cx="8323262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B9C5E70-96B5-9AEB-2CFD-841A45A1DF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63725" y="0"/>
            <a:ext cx="5449888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Recommended reading in dynamic scaling.</a:t>
            </a:r>
            <a:endParaRPr lang="en-US" altLang="en-US" sz="2400" i="1"/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3DAB7DF0-5076-F187-2CAC-5EBF18D26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0713"/>
            <a:ext cx="3806825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7FE860BD-E002-5816-00E6-F78C601A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620713"/>
            <a:ext cx="375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900665B-4E63-85D9-24F3-5DF7F0DFEA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21050" y="76200"/>
            <a:ext cx="2500313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Race Walking</a:t>
            </a: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2E3580D0-5159-B730-680D-6270D982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5813"/>
            <a:ext cx="754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FCE57F36-2415-7C25-7470-943CE2DE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81413"/>
            <a:ext cx="8229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3709E8B-56FE-2A64-7871-FAC958AE8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21050" y="76200"/>
            <a:ext cx="2500313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Race Walking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E95E2BAA-0914-8D1F-7807-B376C4E7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8038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485AECBE-F522-357F-9D63-F93350FB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08038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139C460-4F7F-DF54-81B7-C6B7772EC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8038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8386D22-8236-9DB6-1112-6785BFD38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7588" y="76200"/>
            <a:ext cx="4567237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Race Walking vs. Running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3C7881E7-55CA-84E0-7A22-5CB3F107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7713"/>
            <a:ext cx="3429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67F1EAB1-C36C-A524-9783-49EE79AE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23913"/>
            <a:ext cx="364331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623D46B6-29E3-69B9-5967-0AE9DE4CF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1513"/>
            <a:ext cx="3429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C4CF6B94-F5C6-7BF7-CE8F-31CC5A3589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5313"/>
            <a:ext cx="37719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932A7DE-6C64-8D25-435F-637677509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9925" y="76200"/>
            <a:ext cx="2724150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Power Walking</a:t>
            </a: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7077BAC2-DC34-5FE5-D707-C80CFB668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3913"/>
            <a:ext cx="2490788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2FCDBD83-96BF-E671-AF81-4639067BC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52513"/>
            <a:ext cx="21129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0EB41643-78C2-E10E-292D-03BEB656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2513"/>
            <a:ext cx="2755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F2BAA92-28EF-7DF1-56C3-B89FBBE3C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4238" y="76200"/>
            <a:ext cx="2293937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Short Strides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45D42361-8907-A8CC-B701-C273D9AA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23913"/>
            <a:ext cx="2152650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B7E07185-EF71-5EC6-A951-C65D349B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23913"/>
            <a:ext cx="24828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20BE37E8-A701-4E05-B30C-4EBFA09D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47713"/>
            <a:ext cx="22971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12EA3DC-ED17-CF5E-0252-D7675398A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35350" y="76200"/>
            <a:ext cx="2271713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/>
              <a:t>Long Strides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AC129530-5511-6618-E67B-BEF9444E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4225"/>
            <a:ext cx="7239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945</Words>
  <Application>Microsoft Office PowerPoint</Application>
  <PresentationFormat>On-screen Show (4:3)</PresentationFormat>
  <Paragraphs>142</Paragraphs>
  <Slides>34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Symbol</vt:lpstr>
      <vt:lpstr>Times</vt:lpstr>
      <vt:lpstr>Times New Roman</vt:lpstr>
      <vt:lpstr>Default Design</vt:lpstr>
      <vt:lpstr>Equation</vt:lpstr>
      <vt:lpstr>EngrD 2190 – Lecture 29</vt:lpstr>
      <vt:lpstr>PowerPoint Presentation</vt:lpstr>
      <vt:lpstr>Dimensional Analysis and Dynamic Scaling</vt:lpstr>
      <vt:lpstr>Race Walking</vt:lpstr>
      <vt:lpstr>Race Walking</vt:lpstr>
      <vt:lpstr>Race Walking vs. Running</vt:lpstr>
      <vt:lpstr>Power Walking</vt:lpstr>
      <vt:lpstr>Short Strides</vt:lpstr>
      <vt:lpstr>Long Strides</vt:lpstr>
      <vt:lpstr>Long Strides</vt:lpstr>
      <vt:lpstr>Silly Walking</vt:lpstr>
      <vt:lpstr>Silly Walking</vt:lpstr>
      <vt:lpstr>More Brits Walking</vt:lpstr>
      <vt:lpstr>The Dynamics of Walking</vt:lpstr>
      <vt:lpstr>The Dynamics of Walking</vt:lpstr>
      <vt:lpstr>The Dynamics of Walking</vt:lpstr>
      <vt:lpstr>The Dynamics of Walking</vt:lpstr>
      <vt:lpstr>The Dynamics of Walking</vt:lpstr>
      <vt:lpstr>The Dynamics of Walking</vt:lpstr>
      <vt:lpstr>The Dynamics of Walking - Summary</vt:lpstr>
      <vt:lpstr>Experiments in Walking – EngrI 112, Fall 1994</vt:lpstr>
      <vt:lpstr>Experiments in Walking – EngrI 112, Fall 1994</vt:lpstr>
      <vt:lpstr>Experiments in Walking – EngrI 112, Fall 1995</vt:lpstr>
      <vt:lpstr>Experiments in Walking – EngrI 112, Fall 1995</vt:lpstr>
      <vt:lpstr>PowerPoint Presentation</vt:lpstr>
      <vt:lpstr>Experiments in Walking – Freshmen in EngrI 112, 1994 - 95</vt:lpstr>
      <vt:lpstr>“How Dinosaurs Ran”</vt:lpstr>
      <vt:lpstr>“How Dinosaurs Ran”</vt:lpstr>
      <vt:lpstr>Experiments in Walking</vt:lpstr>
      <vt:lpstr>Experiments in Walking</vt:lpstr>
      <vt:lpstr>“How Dinosaurs Ran”</vt:lpstr>
      <vt:lpstr>“How Dinosaurs Ran”</vt:lpstr>
      <vt:lpstr>“How Dinosaurs Ran”</vt:lpstr>
      <vt:lpstr>Recommended reading in dynamic scaling.</vt:lpstr>
    </vt:vector>
  </TitlesOfParts>
  <Company>CBE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tmd10</dc:creator>
  <cp:lastModifiedBy>T. Michael Duncan</cp:lastModifiedBy>
  <cp:revision>182</cp:revision>
  <cp:lastPrinted>2024-11-15T18:26:40Z</cp:lastPrinted>
  <dcterms:created xsi:type="dcterms:W3CDTF">2013-11-11T20:06:59Z</dcterms:created>
  <dcterms:modified xsi:type="dcterms:W3CDTF">2025-11-12T12:31:18Z</dcterms:modified>
</cp:coreProperties>
</file>