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90" r:id="rId2"/>
    <p:sldId id="314" r:id="rId3"/>
    <p:sldId id="315" r:id="rId4"/>
    <p:sldId id="316" r:id="rId5"/>
    <p:sldId id="317" r:id="rId6"/>
    <p:sldId id="318" r:id="rId7"/>
    <p:sldId id="291" r:id="rId8"/>
    <p:sldId id="292" r:id="rId9"/>
    <p:sldId id="293" r:id="rId10"/>
    <p:sldId id="294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8" r:id="rId23"/>
    <p:sldId id="311" r:id="rId24"/>
    <p:sldId id="312" r:id="rId25"/>
    <p:sldId id="313" r:id="rId26"/>
    <p:sldId id="309" r:id="rId27"/>
    <p:sldId id="257" r:id="rId28"/>
    <p:sldId id="258" r:id="rId29"/>
    <p:sldId id="259" r:id="rId30"/>
    <p:sldId id="260" r:id="rId31"/>
    <p:sldId id="261" r:id="rId32"/>
    <p:sldId id="262" r:id="rId3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8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00"/>
    <a:srgbClr val="FF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7" autoAdjust="0"/>
    <p:restoredTop sz="90929"/>
  </p:normalViewPr>
  <p:slideViewPr>
    <p:cSldViewPr>
      <p:cViewPr varScale="1">
        <p:scale>
          <a:sx n="100" d="100"/>
          <a:sy n="100" d="100"/>
        </p:scale>
        <p:origin x="1776" y="96"/>
      </p:cViewPr>
      <p:guideLst>
        <p:guide orient="horz" pos="26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>
            <a:extLst>
              <a:ext uri="{FF2B5EF4-FFF2-40B4-BE49-F238E27FC236}">
                <a16:creationId xmlns:a16="http://schemas.microsoft.com/office/drawing/2014/main" id="{3DB5D470-F948-B7D5-85D2-97C4823FC8B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1747" name="Rectangle 1027">
            <a:extLst>
              <a:ext uri="{FF2B5EF4-FFF2-40B4-BE49-F238E27FC236}">
                <a16:creationId xmlns:a16="http://schemas.microsoft.com/office/drawing/2014/main" id="{F15C317D-E583-24E6-B1B6-DBE776050B0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1748" name="Rectangle 1028">
            <a:extLst>
              <a:ext uri="{FF2B5EF4-FFF2-40B4-BE49-F238E27FC236}">
                <a16:creationId xmlns:a16="http://schemas.microsoft.com/office/drawing/2014/main" id="{7EE9A9D0-D5A6-303D-9091-F71FF7020C6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1749" name="Rectangle 1029">
            <a:extLst>
              <a:ext uri="{FF2B5EF4-FFF2-40B4-BE49-F238E27FC236}">
                <a16:creationId xmlns:a16="http://schemas.microsoft.com/office/drawing/2014/main" id="{C57855A6-1F7A-2220-A738-84CD93D8F9C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27FD55BB-C9CB-43BB-A2EF-E587CB434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1139E-186B-4AC4-9B30-2460EADA8BA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A579E-C7C4-4675-A332-C16AC963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25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14C01F-1066-6159-5548-1F2C09C0BC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A11818-765C-BFBB-16A3-5DC9A215E9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11D062-5F9C-3760-7D82-CBDB30543F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65995-A84D-4151-AD46-8D6FD57576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1714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874C61-A0E7-F925-27FC-A08D11DD45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5B44A1-1632-9642-9261-0C9C578ED7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425E08-5698-ED73-C5F1-550A10348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303DD-DC30-4A50-9318-3BE89C43D1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937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492CB2-5316-B55F-EF50-D8017BFF52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263BED-FDFC-2DEF-9289-4B7234A9B9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8BE1C8-C825-EF7E-CB87-1B1ABF5D36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2CB20-9FE4-416A-BCE8-4EDD82BAE8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9576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81FADF-961B-64FE-CB4D-C8E69AF52C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6B208E-4DF2-DB79-5EAB-0AA0D37393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987468-487D-6D4E-137D-32A4581EB1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A3E6A-EDD3-4BC3-B96B-413EDBFAD1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69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FEDAD2-433D-A997-C122-AC4C9FCBB1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637F27-1880-898A-2236-AEFCD3DC7D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7AEB5D-2F34-0DE8-AE4C-7405198DD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3CFCE-1CFE-4931-9459-2611A382D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378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FF7A54-79F9-B364-616C-F1D7D93101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8CE555-2147-FA9B-C61A-55807340E7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DAED31-B0FA-E3F1-8BC0-7570207DAD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FF299-00A5-44C9-860B-0CEA9EAC16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6590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2B11BAF-5FCB-62E6-8690-A9F826C1EC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67EE702-BDFA-353B-527E-4E5B123BE9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7F5E376-A056-8730-4DB3-E4E6A65FFB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D6DBD-E22B-4E49-AF41-241F8ABD54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819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E7B74F4-7A16-E822-FFC6-5BB5B44391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76E24BD-218C-C58A-9381-B5F6E3EA58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27D50B-358B-00F4-3B9D-4DFA8441F5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1AC5-C6EC-429D-91FF-F4F0130594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65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4616DD5-CC3E-74DC-2DD1-8F1989395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150D122-5163-2297-C2C6-DB271F2ECF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B97DD12-2A4C-68FE-2F2D-1C2FCE95A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CBE22-916B-418C-B3FA-DA02FB2537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18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A2E421-EBEA-4A24-2083-24BD126514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C6B8EF-A267-6848-8345-4BECB877BA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8CE9F6-5BAC-D501-8911-0D34E0403E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54CD-19F8-45AC-A195-DBCC80AD1E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678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C491F2-F440-0BFC-5A3E-D3D8AAA405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B6C067-DE6B-4063-4E66-99AE53619B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9BD59E-AB51-C96B-B9F6-72D6FCD7C7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1B34A-4FDE-4BB8-8C95-0657D9639D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86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09FBE27-CAD4-AB90-5EF8-C35F9ED8EF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A9688F0-60B4-9284-B806-750C4F95D1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922419F-624F-8823-A773-3ADBF180E0E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3AB925B-4E92-7230-CDC6-ED95FCD9E86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E1F29A0-A92B-0302-4D30-4AFC1044A1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EEC1F8A-80BD-4D41-BE0D-AE519D2FC2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23.wmf"/><Relationship Id="rId7" Type="http://schemas.openxmlformats.org/officeDocument/2006/relationships/image" Target="../media/image25.wmf"/><Relationship Id="rId12" Type="http://schemas.openxmlformats.org/officeDocument/2006/relationships/image" Target="../media/image16.jpe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7.wmf"/><Relationship Id="rId5" Type="http://schemas.openxmlformats.org/officeDocument/2006/relationships/image" Target="../media/image24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26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wmf"/><Relationship Id="rId7" Type="http://schemas.openxmlformats.org/officeDocument/2006/relationships/image" Target="../media/image30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2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5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12" Type="http://schemas.openxmlformats.org/officeDocument/2006/relationships/image" Target="../media/image20.jpe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38.wmf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3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9.wmf"/><Relationship Id="rId7" Type="http://schemas.openxmlformats.org/officeDocument/2006/relationships/oleObject" Target="../embeddings/oleObject3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5C373D6-810E-7631-FBA6-F9E23F1144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665413" y="90488"/>
            <a:ext cx="3817937" cy="519112"/>
          </a:xfrm>
        </p:spPr>
        <p:txBody>
          <a:bodyPr wrap="none">
            <a:spAutoFit/>
          </a:bodyPr>
          <a:lstStyle/>
          <a:p>
            <a:r>
              <a:rPr lang="en-US" altLang="en-US" sz="2800">
                <a:sym typeface="Symbol" panose="05050102010706020507" pitchFamily="18" charset="2"/>
              </a:rPr>
              <a:t>EngrD 2190 – Lecture 30</a:t>
            </a:r>
          </a:p>
        </p:txBody>
      </p:sp>
      <p:sp>
        <p:nvSpPr>
          <p:cNvPr id="3075" name="Text Box 1026">
            <a:extLst>
              <a:ext uri="{FF2B5EF4-FFF2-40B4-BE49-F238E27FC236}">
                <a16:creationId xmlns:a16="http://schemas.microsoft.com/office/drawing/2014/main" id="{110E04B3-1AA9-8BF1-DF69-C70F0AD5F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12800"/>
            <a:ext cx="85344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ym typeface="Symbol" panose="05050102010706020507" pitchFamily="18" charset="2"/>
              </a:rPr>
              <a:t>Concept:  Dimensional Analysis and Dynamic Scaling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ym typeface="Symbol" panose="05050102010706020507" pitchFamily="18" charset="2"/>
              </a:rPr>
              <a:t>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ym typeface="Symbol" panose="05050102010706020507" pitchFamily="18" charset="2"/>
              </a:rPr>
              <a:t>Context:  Universal Scaling of </a:t>
            </a:r>
            <a:r>
              <a:rPr lang="en-US" altLang="en-US" sz="2400">
                <a:cs typeface="Times New Roman" panose="02020603050405020304" pitchFamily="18" charset="0"/>
              </a:rPr>
              <a:t>the Terminal Velocity of a Sphere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ym typeface="Symbol" panose="05050102010706020507" pitchFamily="18" charset="2"/>
              </a:rPr>
              <a:t>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ym typeface="Symbol" panose="05050102010706020507" pitchFamily="18" charset="2"/>
              </a:rPr>
              <a:t>Defining Question: What is </a:t>
            </a:r>
            <a:r>
              <a:rPr lang="en-US" altLang="en-US" sz="2400" i="1">
                <a:sym typeface="Symbol" panose="05050102010706020507" pitchFamily="18" charset="2"/>
              </a:rPr>
              <a:t>the</a:t>
            </a:r>
            <a:r>
              <a:rPr lang="en-US" altLang="en-US" sz="2400">
                <a:sym typeface="Symbol" panose="05050102010706020507" pitchFamily="18" charset="2"/>
              </a:rPr>
              <a:t> most famous dimensionless Group?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i="1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Read Chapter 5 pp. 447-454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         Dynamic Similarity – How to Design a Model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1A56BC0-0E1A-591E-18FE-370DE7F79C4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455863" y="409575"/>
            <a:ext cx="4235450" cy="1190625"/>
          </a:xfrm>
        </p:spPr>
        <p:txBody>
          <a:bodyPr wrap="none">
            <a:spAutoFit/>
          </a:bodyPr>
          <a:lstStyle/>
          <a:p>
            <a:r>
              <a:rPr lang="en-US" altLang="en-US" sz="3600"/>
              <a:t>Dimensional Analysis</a:t>
            </a:r>
            <a:br>
              <a:rPr lang="en-US" altLang="en-US" sz="3600"/>
            </a:br>
            <a:r>
              <a:rPr lang="en-US" altLang="en-US" sz="3600"/>
              <a:t>and Dynamic Scaling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BC45E71-B1AF-8DA4-B98F-6911582CC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0813" y="1960563"/>
            <a:ext cx="6300787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chemeClr val="accent2"/>
                </a:solidFill>
              </a:rPr>
              <a:t>A Universal Correlation</a:t>
            </a:r>
          </a:p>
          <a:p>
            <a:pPr algn="ctr" eaLnBrk="1" hangingPunct="1">
              <a:buFontTx/>
              <a:buNone/>
            </a:pPr>
            <a:r>
              <a:rPr lang="en-US" altLang="en-US">
                <a:solidFill>
                  <a:schemeClr val="accent2"/>
                </a:solidFill>
              </a:rPr>
              <a:t>for the Terminal Velocity of a Sphere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B2E9625-1118-11F5-1BCA-D4E2A87CB34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52563" y="76200"/>
            <a:ext cx="6245225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The Terminal Velocity of a Sphere - Applications</a:t>
            </a: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71DFD39D-257F-6A73-222B-98857120D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646113"/>
            <a:ext cx="3084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Solid-liquid separations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6E4E508B-4C27-9210-476D-B81904644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143000"/>
            <a:ext cx="8453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Muddy water - why does sand settle quickly but silt settles slowly?  How slowly?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CFC6AB19-D2CF-74E6-FEC4-A50C8D80D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1636713"/>
            <a:ext cx="306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Solid-vapor separations</a:t>
            </a: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1574759B-3E08-2288-E455-701D897B0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2133600"/>
            <a:ext cx="782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Dust settling in air - how long does volcanic ash remain in the atmosphere?</a:t>
            </a:r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19F29730-3443-A776-A96F-802D3292B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565400"/>
            <a:ext cx="2798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Vapor-liquid systems</a:t>
            </a: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7A0878E3-DB85-866F-5269-732542BFF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3008313"/>
            <a:ext cx="4633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How fast do air bubbles rise in a fermenter?</a:t>
            </a:r>
          </a:p>
        </p:txBody>
      </p:sp>
      <p:sp>
        <p:nvSpPr>
          <p:cNvPr id="36873" name="Text Box 9">
            <a:extLst>
              <a:ext uri="{FF2B5EF4-FFF2-40B4-BE49-F238E27FC236}">
                <a16:creationId xmlns:a16="http://schemas.microsoft.com/office/drawing/2014/main" id="{E1628057-DE29-0895-EFF9-64180B742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3465513"/>
            <a:ext cx="77508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How fast do vapor bubbles rise through the liquid on an equilibrium stage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in a distillation column?</a:t>
            </a:r>
          </a:p>
        </p:txBody>
      </p:sp>
      <p:sp>
        <p:nvSpPr>
          <p:cNvPr id="36874" name="Text Box 10">
            <a:extLst>
              <a:ext uri="{FF2B5EF4-FFF2-40B4-BE49-F238E27FC236}">
                <a16:creationId xmlns:a16="http://schemas.microsoft.com/office/drawing/2014/main" id="{C8A2174B-A2AE-AF2E-82DF-2173BCD59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4151313"/>
            <a:ext cx="7421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Liquid droplets in air: mist and fog?  Spray painting?  Virus spreading?</a:t>
            </a:r>
          </a:p>
        </p:txBody>
      </p:sp>
      <p:sp>
        <p:nvSpPr>
          <p:cNvPr id="36875" name="Text Box 11">
            <a:extLst>
              <a:ext uri="{FF2B5EF4-FFF2-40B4-BE49-F238E27FC236}">
                <a16:creationId xmlns:a16="http://schemas.microsoft.com/office/drawing/2014/main" id="{08823797-8305-55B4-E4EF-70A9938ED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4684713"/>
            <a:ext cx="2847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Liquid-liquid systems</a:t>
            </a:r>
          </a:p>
        </p:txBody>
      </p:sp>
      <p:sp>
        <p:nvSpPr>
          <p:cNvPr id="36876" name="Text Box 12">
            <a:extLst>
              <a:ext uri="{FF2B5EF4-FFF2-40B4-BE49-F238E27FC236}">
                <a16:creationId xmlns:a16="http://schemas.microsoft.com/office/drawing/2014/main" id="{2C0CAAEB-38C9-A166-3A80-9C1A0E627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5165725"/>
            <a:ext cx="5605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Oil-water absorbers and strippers - bouyancy effects?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utoUpdateAnimBg="0"/>
      <p:bldP spid="36868" grpId="0" autoUpdateAnimBg="0"/>
      <p:bldP spid="36869" grpId="0" autoUpdateAnimBg="0"/>
      <p:bldP spid="36870" grpId="0" autoUpdateAnimBg="0"/>
      <p:bldP spid="36871" grpId="0" autoUpdateAnimBg="0"/>
      <p:bldP spid="36872" grpId="0" autoUpdateAnimBg="0"/>
      <p:bldP spid="36873" grpId="0" autoUpdateAnimBg="0"/>
      <p:bldP spid="36874" grpId="0" autoUpdateAnimBg="0"/>
      <p:bldP spid="36875" grpId="0" autoUpdateAnimBg="0"/>
      <p:bldP spid="3687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B6CD3B7-8F39-02DB-DB76-B953011541D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8638" y="90488"/>
            <a:ext cx="5551487" cy="519112"/>
          </a:xfrm>
        </p:spPr>
        <p:txBody>
          <a:bodyPr wrap="none">
            <a:spAutoFit/>
          </a:bodyPr>
          <a:lstStyle/>
          <a:p>
            <a:r>
              <a:rPr lang="en-US" altLang="en-US" sz="2800"/>
              <a:t>The </a:t>
            </a:r>
            <a:r>
              <a:rPr lang="en-US" altLang="en-US" sz="2800">
                <a:cs typeface="Times New Roman" panose="02020603050405020304" pitchFamily="18" charset="0"/>
              </a:rPr>
              <a:t>Method of Dimensional Analysis</a:t>
            </a:r>
          </a:p>
        </p:txBody>
      </p:sp>
      <p:sp>
        <p:nvSpPr>
          <p:cNvPr id="11267" name="Text Box 2">
            <a:extLst>
              <a:ext uri="{FF2B5EF4-FFF2-40B4-BE49-F238E27FC236}">
                <a16:creationId xmlns:a16="http://schemas.microsoft.com/office/drawing/2014/main" id="{5F2C3DD1-9B65-4175-C0A2-F96F3E183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762000"/>
            <a:ext cx="3678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cs typeface="Times New Roman" panose="02020603050405020304" pitchFamily="18" charset="0"/>
              </a:rPr>
              <a:t>recap from previous lecture:</a:t>
            </a:r>
            <a:endParaRPr lang="en-US" altLang="en-US" sz="2400"/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35300919-7B20-F756-11DB-A341BEFA9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371600"/>
            <a:ext cx="2449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1.  List parameters</a:t>
            </a:r>
            <a:endParaRPr lang="en-US" altLang="en-US" sz="2400"/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EC389A1E-1522-223A-698A-6D5DC6109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371600"/>
            <a:ext cx="4471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cs typeface="Times New Roman" panose="02020603050405020304" pitchFamily="18" charset="0"/>
              </a:rPr>
              <a:t>will always be given in this course.</a:t>
            </a:r>
            <a:endParaRPr lang="en-US" altLang="en-US" sz="2400">
              <a:solidFill>
                <a:srgbClr val="0000FF"/>
              </a:solidFill>
            </a:endParaRP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AD86A6EC-B1D3-AF60-0E08-1250CA6E6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905000"/>
            <a:ext cx="4843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2.  Find dimensions of each parameter</a:t>
            </a:r>
          </a:p>
        </p:txBody>
      </p:sp>
      <p:sp>
        <p:nvSpPr>
          <p:cNvPr id="13326" name="Text Box 14">
            <a:extLst>
              <a:ext uri="{FF2B5EF4-FFF2-40B4-BE49-F238E27FC236}">
                <a16:creationId xmlns:a16="http://schemas.microsoft.com/office/drawing/2014/main" id="{84C83BFC-D972-B7F7-27E2-83C792B66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438400"/>
            <a:ext cx="4881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3.  Write equation for generic </a:t>
            </a:r>
            <a:r>
              <a:rPr lang="en-US" altLang="en-US" sz="240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altLang="en-US" sz="2400">
                <a:cs typeface="Times New Roman" panose="02020603050405020304" pitchFamily="18" charset="0"/>
              </a:rPr>
              <a:t> group</a:t>
            </a:r>
          </a:p>
        </p:txBody>
      </p:sp>
      <p:sp>
        <p:nvSpPr>
          <p:cNvPr id="13327" name="Text Box 15">
            <a:extLst>
              <a:ext uri="{FF2B5EF4-FFF2-40B4-BE49-F238E27FC236}">
                <a16:creationId xmlns:a16="http://schemas.microsoft.com/office/drawing/2014/main" id="{DE9A55C9-CC5E-76EA-3DA6-CB737A0ED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971800"/>
            <a:ext cx="3254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4.  Choose core variables</a:t>
            </a:r>
          </a:p>
        </p:txBody>
      </p:sp>
      <p:sp>
        <p:nvSpPr>
          <p:cNvPr id="13328" name="Text Box 16">
            <a:extLst>
              <a:ext uri="{FF2B5EF4-FFF2-40B4-BE49-F238E27FC236}">
                <a16:creationId xmlns:a16="http://schemas.microsoft.com/office/drawing/2014/main" id="{6B90600D-8543-7190-C1F6-79E53F366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505200"/>
            <a:ext cx="2609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5.  Derive </a:t>
            </a:r>
            <a:r>
              <a:rPr lang="en-US" altLang="en-US" sz="240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altLang="en-US" sz="2400">
                <a:cs typeface="Times New Roman" panose="02020603050405020304" pitchFamily="18" charset="0"/>
              </a:rPr>
              <a:t> groups</a:t>
            </a:r>
          </a:p>
        </p:txBody>
      </p:sp>
      <p:sp>
        <p:nvSpPr>
          <p:cNvPr id="13329" name="Text Box 17">
            <a:extLst>
              <a:ext uri="{FF2B5EF4-FFF2-40B4-BE49-F238E27FC236}">
                <a16:creationId xmlns:a16="http://schemas.microsoft.com/office/drawing/2014/main" id="{4E8412AA-A81B-6286-0496-21C401F1F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038600"/>
            <a:ext cx="2265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6.  Measure Data</a:t>
            </a:r>
          </a:p>
        </p:txBody>
      </p:sp>
      <p:sp>
        <p:nvSpPr>
          <p:cNvPr id="13330" name="Text Box 18">
            <a:extLst>
              <a:ext uri="{FF2B5EF4-FFF2-40B4-BE49-F238E27FC236}">
                <a16:creationId xmlns:a16="http://schemas.microsoft.com/office/drawing/2014/main" id="{30D76A6F-A785-2225-F508-B453F8D64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75" y="4572000"/>
            <a:ext cx="3641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7.  Plot universal correlation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utoUpdateAnimBg="0"/>
      <p:bldP spid="13317" grpId="0" autoUpdateAnimBg="0"/>
      <p:bldP spid="13319" grpId="0" autoUpdateAnimBg="0"/>
      <p:bldP spid="13326" grpId="0" autoUpdateAnimBg="0"/>
      <p:bldP spid="13327" grpId="0" autoUpdateAnimBg="0"/>
      <p:bldP spid="13328" grpId="0" autoUpdateAnimBg="0"/>
      <p:bldP spid="13329" grpId="0" autoUpdateAnimBg="0"/>
      <p:bldP spid="1333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888C45D-7864-B481-3DD4-223E525A124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38338" y="76200"/>
            <a:ext cx="5284787" cy="457200"/>
          </a:xfrm>
        </p:spPr>
        <p:txBody>
          <a:bodyPr wrap="none">
            <a:spAutoFit/>
          </a:bodyPr>
          <a:lstStyle/>
          <a:p>
            <a:r>
              <a:rPr lang="en-US" altLang="en-US" sz="2400">
                <a:cs typeface="Times New Roman" panose="02020603050405020304" pitchFamily="18" charset="0"/>
              </a:rPr>
              <a:t>Dimensional Analysis of a Falling Sphere</a:t>
            </a:r>
          </a:p>
        </p:txBody>
      </p:sp>
      <p:pic>
        <p:nvPicPr>
          <p:cNvPr id="12303" name="Picture 15">
            <a:extLst>
              <a:ext uri="{FF2B5EF4-FFF2-40B4-BE49-F238E27FC236}">
                <a16:creationId xmlns:a16="http://schemas.microsoft.com/office/drawing/2014/main" id="{AC09ECA9-39BD-3AB9-D2A4-C1908B56A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620963"/>
            <a:ext cx="5478463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>
            <a:extLst>
              <a:ext uri="{FF2B5EF4-FFF2-40B4-BE49-F238E27FC236}">
                <a16:creationId xmlns:a16="http://schemas.microsoft.com/office/drawing/2014/main" id="{4888554D-E96E-8CC2-606E-E648C515F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5394325"/>
            <a:ext cx="1508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will be given</a:t>
            </a:r>
            <a:endParaRPr lang="en-US" altLang="en-US" sz="2000">
              <a:solidFill>
                <a:srgbClr val="0000FF"/>
              </a:solidFill>
            </a:endParaRP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C95DCB46-B9EF-2A9D-99F9-2B7A8F5D3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394325"/>
            <a:ext cx="13731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will </a:t>
            </a:r>
            <a:r>
              <a:rPr lang="en-US" altLang="en-US" sz="2000" i="1">
                <a:solidFill>
                  <a:srgbClr val="0000FF"/>
                </a:solidFill>
                <a:cs typeface="Times New Roman" panose="02020603050405020304" pitchFamily="18" charset="0"/>
              </a:rPr>
              <a:t>usually</a:t>
            </a:r>
            <a:endParaRPr lang="en-US" altLang="en-US" sz="200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be given</a:t>
            </a:r>
            <a:endParaRPr lang="en-US" altLang="en-US" sz="2000">
              <a:solidFill>
                <a:srgbClr val="0000FF"/>
              </a:solidFill>
            </a:endParaRP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DD1F8AE5-8B50-F307-520A-E6F274294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378450"/>
            <a:ext cx="1373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must derive</a:t>
            </a:r>
            <a:endParaRPr lang="en-US" altLang="en-US" sz="2000">
              <a:solidFill>
                <a:srgbClr val="0000FF"/>
              </a:solidFill>
            </a:endParaRPr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C4F3C46A-F1B3-78CA-3E38-490D3EB8D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100" y="3384550"/>
            <a:ext cx="1155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dynamics</a:t>
            </a:r>
            <a:endParaRPr lang="en-US" altLang="en-US" sz="2000">
              <a:solidFill>
                <a:srgbClr val="0000FF"/>
              </a:solidFill>
            </a:endParaRPr>
          </a:p>
        </p:txBody>
      </p:sp>
      <p:sp>
        <p:nvSpPr>
          <p:cNvPr id="14344" name="AutoShape 8">
            <a:extLst>
              <a:ext uri="{FF2B5EF4-FFF2-40B4-BE49-F238E27FC236}">
                <a16:creationId xmlns:a16="http://schemas.microsoft.com/office/drawing/2014/main" id="{B47DEEC1-9ECA-892F-39DF-4653C7B6F68D}"/>
              </a:ext>
            </a:extLst>
          </p:cNvPr>
          <p:cNvSpPr>
            <a:spLocks/>
          </p:cNvSpPr>
          <p:nvPr/>
        </p:nvSpPr>
        <p:spPr bwMode="auto">
          <a:xfrm>
            <a:off x="2582863" y="3832225"/>
            <a:ext cx="152400" cy="457200"/>
          </a:xfrm>
          <a:prstGeom prst="leftBrace">
            <a:avLst>
              <a:gd name="adj1" fmla="val 25000"/>
              <a:gd name="adj2" fmla="val 50000"/>
            </a:avLst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CD61E7B4-3D5F-34ED-C915-851EDC58D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8" y="3851275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the sphere</a:t>
            </a:r>
            <a:endParaRPr lang="en-US" altLang="en-US" sz="2000">
              <a:solidFill>
                <a:srgbClr val="0000FF"/>
              </a:solidFill>
            </a:endParaRPr>
          </a:p>
        </p:txBody>
      </p:sp>
      <p:sp>
        <p:nvSpPr>
          <p:cNvPr id="14346" name="Text Box 10">
            <a:extLst>
              <a:ext uri="{FF2B5EF4-FFF2-40B4-BE49-F238E27FC236}">
                <a16:creationId xmlns:a16="http://schemas.microsoft.com/office/drawing/2014/main" id="{0270B040-3F92-A149-87A0-304C4A792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638" y="4451350"/>
            <a:ext cx="1035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the fluid</a:t>
            </a:r>
            <a:endParaRPr lang="en-US" altLang="en-US" sz="2000">
              <a:solidFill>
                <a:srgbClr val="0000FF"/>
              </a:solidFill>
            </a:endParaRPr>
          </a:p>
        </p:txBody>
      </p:sp>
      <p:sp>
        <p:nvSpPr>
          <p:cNvPr id="14347" name="AutoShape 11">
            <a:extLst>
              <a:ext uri="{FF2B5EF4-FFF2-40B4-BE49-F238E27FC236}">
                <a16:creationId xmlns:a16="http://schemas.microsoft.com/office/drawing/2014/main" id="{3FFE811B-E4DA-BAA5-09A9-E887AB41E78E}"/>
              </a:ext>
            </a:extLst>
          </p:cNvPr>
          <p:cNvSpPr>
            <a:spLocks/>
          </p:cNvSpPr>
          <p:nvPr/>
        </p:nvSpPr>
        <p:spPr bwMode="auto">
          <a:xfrm>
            <a:off x="2582863" y="4432300"/>
            <a:ext cx="152400" cy="457200"/>
          </a:xfrm>
          <a:prstGeom prst="leftBrace">
            <a:avLst>
              <a:gd name="adj1" fmla="val 25000"/>
              <a:gd name="adj2" fmla="val 50000"/>
            </a:avLst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4348" name="Text Box 12">
            <a:extLst>
              <a:ext uri="{FF2B5EF4-FFF2-40B4-BE49-F238E27FC236}">
                <a16:creationId xmlns:a16="http://schemas.microsoft.com/office/drawing/2014/main" id="{D7174C86-21FE-930E-2FBA-F09B77397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4927600"/>
            <a:ext cx="1936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physical constant</a:t>
            </a:r>
            <a:endParaRPr lang="en-US" altLang="en-US" sz="2000">
              <a:solidFill>
                <a:srgbClr val="0000FF"/>
              </a:solidFill>
            </a:endParaRPr>
          </a:p>
        </p:txBody>
      </p:sp>
      <p:sp>
        <p:nvSpPr>
          <p:cNvPr id="12301" name="Text Box 13">
            <a:extLst>
              <a:ext uri="{FF2B5EF4-FFF2-40B4-BE49-F238E27FC236}">
                <a16:creationId xmlns:a16="http://schemas.microsoft.com/office/drawing/2014/main" id="{A6327D22-81D2-D4C2-E895-6BD53CFAB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4064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CC00"/>
                </a:solidFill>
                <a:cs typeface="Times New Roman" panose="02020603050405020304" pitchFamily="18" charset="0"/>
              </a:rPr>
              <a:t>1.  List parameters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CC00"/>
                </a:solidFill>
                <a:cs typeface="Times New Roman" panose="02020603050405020304" pitchFamily="18" charset="0"/>
              </a:rPr>
              <a:t>2.  Find dimensions of each parameter</a:t>
            </a:r>
            <a:endParaRPr lang="en-US" altLang="en-US" sz="2000">
              <a:solidFill>
                <a:srgbClr val="00CC00"/>
              </a:solidFill>
            </a:endParaRPr>
          </a:p>
        </p:txBody>
      </p:sp>
      <p:pic>
        <p:nvPicPr>
          <p:cNvPr id="12302" name="Picture 14">
            <a:extLst>
              <a:ext uri="{FF2B5EF4-FFF2-40B4-BE49-F238E27FC236}">
                <a16:creationId xmlns:a16="http://schemas.microsoft.com/office/drawing/2014/main" id="{3920E954-B93E-BB63-F704-9438E34EC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47725"/>
            <a:ext cx="2362200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utoUpdateAnimBg="0"/>
      <p:bldP spid="14341" grpId="0" autoUpdateAnimBg="0"/>
      <p:bldP spid="14342" grpId="0" autoUpdateAnimBg="0"/>
      <p:bldP spid="14343" grpId="0" autoUpdateAnimBg="0"/>
      <p:bldP spid="14344" grpId="0" animBg="1" autoUpdateAnimBg="0"/>
      <p:bldP spid="14345" grpId="0" autoUpdateAnimBg="0"/>
      <p:bldP spid="14346" grpId="0" autoUpdateAnimBg="0"/>
      <p:bldP spid="14347" grpId="0" animBg="1" autoUpdateAnimBg="0"/>
      <p:bldP spid="14348" grpId="0" autoUpdateAnimBg="0"/>
      <p:bldP spid="1230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1B282A0-5B3E-618F-6BDF-37632FE6AC4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103438" y="76200"/>
            <a:ext cx="4943475" cy="457200"/>
          </a:xfrm>
        </p:spPr>
        <p:txBody>
          <a:bodyPr wrap="none">
            <a:spAutoFit/>
          </a:bodyPr>
          <a:lstStyle/>
          <a:p>
            <a:r>
              <a:rPr lang="en-US" altLang="en-US" sz="2400">
                <a:cs typeface="Times New Roman" panose="02020603050405020304" pitchFamily="18" charset="0"/>
              </a:rPr>
              <a:t>Why the density of the fluid is relevant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0561EDE2-3364-A80B-22C1-590EFE8BE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2533650"/>
            <a:ext cx="35147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7">
            <a:extLst>
              <a:ext uri="{FF2B5EF4-FFF2-40B4-BE49-F238E27FC236}">
                <a16:creationId xmlns:a16="http://schemas.microsoft.com/office/drawing/2014/main" id="{7D03C8C5-24A2-B4AA-8DDF-D36F5B793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133600"/>
            <a:ext cx="2438400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Consider running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in a straight line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through a crowded room</a:t>
            </a:r>
          </a:p>
        </p:txBody>
      </p:sp>
      <p:sp>
        <p:nvSpPr>
          <p:cNvPr id="15368" name="Text Box 8">
            <a:extLst>
              <a:ext uri="{FF2B5EF4-FFF2-40B4-BE49-F238E27FC236}">
                <a16:creationId xmlns:a16="http://schemas.microsoft.com/office/drawing/2014/main" id="{7FB5BE42-2564-84C9-C645-B64E687BF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0" y="3843338"/>
            <a:ext cx="52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you</a:t>
            </a:r>
          </a:p>
        </p:txBody>
      </p:sp>
      <p:sp>
        <p:nvSpPr>
          <p:cNvPr id="15369" name="Text Box 9">
            <a:extLst>
              <a:ext uri="{FF2B5EF4-FFF2-40B4-BE49-F238E27FC236}">
                <a16:creationId xmlns:a16="http://schemas.microsoft.com/office/drawing/2014/main" id="{E19D2ABD-B44A-57B8-36AB-35A60F327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457450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people</a:t>
            </a:r>
          </a:p>
        </p:txBody>
      </p:sp>
      <p:sp>
        <p:nvSpPr>
          <p:cNvPr id="15370" name="Line 10">
            <a:extLst>
              <a:ext uri="{FF2B5EF4-FFF2-40B4-BE49-F238E27FC236}">
                <a16:creationId xmlns:a16="http://schemas.microsoft.com/office/drawing/2014/main" id="{A216F8A2-078B-1046-1FB4-16F6D28851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3675" y="360045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>
            <a:extLst>
              <a:ext uri="{FF2B5EF4-FFF2-40B4-BE49-F238E27FC236}">
                <a16:creationId xmlns:a16="http://schemas.microsoft.com/office/drawing/2014/main" id="{1D9D7394-3534-D1A7-C349-D271FAAE1C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72150" y="2676525"/>
            <a:ext cx="2286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>
            <a:extLst>
              <a:ext uri="{FF2B5EF4-FFF2-40B4-BE49-F238E27FC236}">
                <a16:creationId xmlns:a16="http://schemas.microsoft.com/office/drawing/2014/main" id="{3615D83A-3E0A-9097-38A8-3654C37FE3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4819650"/>
            <a:ext cx="3048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>
            <a:extLst>
              <a:ext uri="{FF2B5EF4-FFF2-40B4-BE49-F238E27FC236}">
                <a16:creationId xmlns:a16="http://schemas.microsoft.com/office/drawing/2014/main" id="{770E3D8D-357C-DC0C-F540-29B02550DF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91225" y="2819400"/>
            <a:ext cx="152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Text Box 14">
            <a:extLst>
              <a:ext uri="{FF2B5EF4-FFF2-40B4-BE49-F238E27FC236}">
                <a16:creationId xmlns:a16="http://schemas.microsoft.com/office/drawing/2014/main" id="{34CA0F47-DE4D-D5F6-2BC1-FDD8B81F3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143250"/>
            <a:ext cx="2293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‘density’ = people/area</a:t>
            </a:r>
          </a:p>
        </p:txBody>
      </p:sp>
      <p:pic>
        <p:nvPicPr>
          <p:cNvPr id="15375" name="Picture 15">
            <a:extLst>
              <a:ext uri="{FF2B5EF4-FFF2-40B4-BE49-F238E27FC236}">
                <a16:creationId xmlns:a16="http://schemas.microsoft.com/office/drawing/2014/main" id="{49432F62-9337-2913-5DA9-0C288375E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819650"/>
            <a:ext cx="32766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Text Box 17">
            <a:extLst>
              <a:ext uri="{FF2B5EF4-FFF2-40B4-BE49-F238E27FC236}">
                <a16:creationId xmlns:a16="http://schemas.microsoft.com/office/drawing/2014/main" id="{F8D8D850-33DC-850B-6D92-201B2F2C8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5943600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you</a:t>
            </a:r>
          </a:p>
        </p:txBody>
      </p:sp>
      <p:sp>
        <p:nvSpPr>
          <p:cNvPr id="15378" name="Line 18">
            <a:extLst>
              <a:ext uri="{FF2B5EF4-FFF2-40B4-BE49-F238E27FC236}">
                <a16:creationId xmlns:a16="http://schemas.microsoft.com/office/drawing/2014/main" id="{0C2A463D-7087-FA23-170B-3F3CFD2AE6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5686425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Text Box 19">
            <a:extLst>
              <a:ext uri="{FF2B5EF4-FFF2-40B4-BE49-F238E27FC236}">
                <a16:creationId xmlns:a16="http://schemas.microsoft.com/office/drawing/2014/main" id="{4029860B-8170-444B-7CF6-DB7687229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450" y="4514850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people</a:t>
            </a:r>
          </a:p>
        </p:txBody>
      </p:sp>
      <p:sp>
        <p:nvSpPr>
          <p:cNvPr id="15380" name="Line 20">
            <a:extLst>
              <a:ext uri="{FF2B5EF4-FFF2-40B4-BE49-F238E27FC236}">
                <a16:creationId xmlns:a16="http://schemas.microsoft.com/office/drawing/2014/main" id="{B3F2EC56-2CB6-0BE8-D9E1-C38B1C9A3B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24550" y="2828925"/>
            <a:ext cx="2286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1" name="Line 21">
            <a:extLst>
              <a:ext uri="{FF2B5EF4-FFF2-40B4-BE49-F238E27FC236}">
                <a16:creationId xmlns:a16="http://schemas.microsoft.com/office/drawing/2014/main" id="{89103042-FC87-9136-01C9-6C5339B8DB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67400" y="489585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2" name="Text Box 22">
            <a:extLst>
              <a:ext uri="{FF2B5EF4-FFF2-40B4-BE49-F238E27FC236}">
                <a16:creationId xmlns:a16="http://schemas.microsoft.com/office/drawing/2014/main" id="{0875995E-B3AC-125F-8188-FCDFE0604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572000"/>
            <a:ext cx="9588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balloons</a:t>
            </a:r>
          </a:p>
        </p:txBody>
      </p:sp>
      <p:pic>
        <p:nvPicPr>
          <p:cNvPr id="13332" name="Picture 20">
            <a:extLst>
              <a:ext uri="{FF2B5EF4-FFF2-40B4-BE49-F238E27FC236}">
                <a16:creationId xmlns:a16="http://schemas.microsoft.com/office/drawing/2014/main" id="{45D72814-B853-54E6-5EC3-ABA0D276A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33400"/>
            <a:ext cx="358140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utoUpdateAnimBg="0"/>
      <p:bldP spid="15368" grpId="0" autoUpdateAnimBg="0"/>
      <p:bldP spid="15369" grpId="0" autoUpdateAnimBg="0"/>
      <p:bldP spid="15374" grpId="0" autoUpdateAnimBg="0"/>
      <p:bldP spid="15377" grpId="0" autoUpdateAnimBg="0"/>
      <p:bldP spid="15379" grpId="0" autoUpdateAnimBg="0"/>
      <p:bldP spid="15382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6B0471A-7A38-638B-0553-1868ABAC3E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31988" y="76200"/>
            <a:ext cx="5284787" cy="457200"/>
          </a:xfrm>
        </p:spPr>
        <p:txBody>
          <a:bodyPr wrap="none">
            <a:spAutoFit/>
          </a:bodyPr>
          <a:lstStyle/>
          <a:p>
            <a:r>
              <a:rPr lang="en-US" altLang="en-US" sz="2400">
                <a:cs typeface="Times New Roman" panose="02020603050405020304" pitchFamily="18" charset="0"/>
              </a:rPr>
              <a:t>Dimensional Analysis of a Falling Sphere</a:t>
            </a:r>
          </a:p>
        </p:txBody>
      </p:sp>
      <p:sp>
        <p:nvSpPr>
          <p:cNvPr id="14339" name="Text Box 1026">
            <a:extLst>
              <a:ext uri="{FF2B5EF4-FFF2-40B4-BE49-F238E27FC236}">
                <a16:creationId xmlns:a16="http://schemas.microsoft.com/office/drawing/2014/main" id="{EFC83A84-8989-826A-0141-FFF2768B0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22325"/>
            <a:ext cx="2457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CC00"/>
                </a:solidFill>
                <a:cs typeface="Times New Roman" panose="02020603050405020304" pitchFamily="18" charset="0"/>
              </a:rPr>
              <a:t>3. Write an equation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CC00"/>
                </a:solidFill>
                <a:cs typeface="Times New Roman" panose="02020603050405020304" pitchFamily="18" charset="0"/>
              </a:rPr>
              <a:t>    for generic </a:t>
            </a:r>
            <a:r>
              <a:rPr lang="en-US" altLang="en-US" sz="2000">
                <a:solidFill>
                  <a:srgbClr val="00CC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altLang="en-US" sz="2000">
                <a:solidFill>
                  <a:srgbClr val="00CC00"/>
                </a:solidFill>
                <a:cs typeface="Times New Roman" panose="02020603050405020304" pitchFamily="18" charset="0"/>
              </a:rPr>
              <a:t> group</a:t>
            </a:r>
          </a:p>
        </p:txBody>
      </p:sp>
      <p:sp>
        <p:nvSpPr>
          <p:cNvPr id="16390" name="Text Box 1030">
            <a:extLst>
              <a:ext uri="{FF2B5EF4-FFF2-40B4-BE49-F238E27FC236}">
                <a16:creationId xmlns:a16="http://schemas.microsoft.com/office/drawing/2014/main" id="{5DA104EA-C816-6E36-8A95-B07350191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86288"/>
            <a:ext cx="64817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For </a:t>
            </a: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altLang="en-US" sz="1800">
                <a:cs typeface="Times New Roman" panose="02020603050405020304" pitchFamily="18" charset="0"/>
              </a:rPr>
              <a:t> to be dimensionless, each dimension’s exponent must be zero.</a:t>
            </a:r>
          </a:p>
        </p:txBody>
      </p:sp>
      <p:sp>
        <p:nvSpPr>
          <p:cNvPr id="16391" name="Text Box 1031">
            <a:extLst>
              <a:ext uri="{FF2B5EF4-FFF2-40B4-BE49-F238E27FC236}">
                <a16:creationId xmlns:a16="http://schemas.microsoft.com/office/drawing/2014/main" id="{A2C385DD-04CA-7C59-F2FC-89C9DA3A3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0" y="6232525"/>
            <a:ext cx="530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(6 parameters) </a:t>
            </a:r>
            <a:r>
              <a:rPr lang="en-US" altLang="en-US" sz="2000">
                <a:latin typeface="Symbol" panose="05050102010706020507" pitchFamily="18" charset="2"/>
                <a:cs typeface="Times New Roman" panose="02020603050405020304" pitchFamily="18" charset="0"/>
              </a:rPr>
              <a:t>-</a:t>
            </a:r>
            <a:r>
              <a:rPr lang="en-US" altLang="en-US" sz="2000">
                <a:cs typeface="Times New Roman" panose="02020603050405020304" pitchFamily="18" charset="0"/>
              </a:rPr>
              <a:t> (3 dimensions) = 3 core variables</a:t>
            </a:r>
          </a:p>
        </p:txBody>
      </p:sp>
      <p:pic>
        <p:nvPicPr>
          <p:cNvPr id="14344" name="Picture 8">
            <a:extLst>
              <a:ext uri="{FF2B5EF4-FFF2-40B4-BE49-F238E27FC236}">
                <a16:creationId xmlns:a16="http://schemas.microsoft.com/office/drawing/2014/main" id="{A69CC1AD-14B3-46BA-1164-9F8B1984A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15950"/>
            <a:ext cx="45339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>
            <a:extLst>
              <a:ext uri="{FF2B5EF4-FFF2-40B4-BE49-F238E27FC236}">
                <a16:creationId xmlns:a16="http://schemas.microsoft.com/office/drawing/2014/main" id="{31C05C96-3090-2369-7170-A5EBDBD3A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95600"/>
            <a:ext cx="67056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>
            <a:extLst>
              <a:ext uri="{FF2B5EF4-FFF2-40B4-BE49-F238E27FC236}">
                <a16:creationId xmlns:a16="http://schemas.microsoft.com/office/drawing/2014/main" id="{4D3E8186-F945-044B-920C-8D602520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29200"/>
            <a:ext cx="67818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utoUpdateAnimBg="0"/>
      <p:bldP spid="1639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0C195F83-82AB-E0B6-84BE-928656E9EB7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31988" y="0"/>
            <a:ext cx="5284787" cy="457200"/>
          </a:xfrm>
        </p:spPr>
        <p:txBody>
          <a:bodyPr wrap="none">
            <a:spAutoFit/>
          </a:bodyPr>
          <a:lstStyle/>
          <a:p>
            <a:r>
              <a:rPr lang="en-US" altLang="en-US" sz="2400">
                <a:cs typeface="Times New Roman" panose="02020603050405020304" pitchFamily="18" charset="0"/>
              </a:rPr>
              <a:t>Dimensional Analysis of a Falling Sphere</a:t>
            </a:r>
          </a:p>
        </p:txBody>
      </p:sp>
      <p:sp>
        <p:nvSpPr>
          <p:cNvPr id="15363" name="Text Box 2">
            <a:extLst>
              <a:ext uri="{FF2B5EF4-FFF2-40B4-BE49-F238E27FC236}">
                <a16:creationId xmlns:a16="http://schemas.microsoft.com/office/drawing/2014/main" id="{8C08DDE6-94F5-A9E6-DA6A-F1F4AF8CC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8" y="566738"/>
            <a:ext cx="27416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CC00"/>
                </a:solidFill>
                <a:cs typeface="Times New Roman" panose="02020603050405020304" pitchFamily="18" charset="0"/>
              </a:rPr>
              <a:t>4.  Choose core variables</a:t>
            </a:r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AE4E7B22-7350-49FA-3F7F-51DA901BB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16250"/>
            <a:ext cx="3243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Two Rules for Core Variables</a:t>
            </a:r>
          </a:p>
        </p:txBody>
      </p:sp>
      <p:sp>
        <p:nvSpPr>
          <p:cNvPr id="17413" name="Text Box 5">
            <a:extLst>
              <a:ext uri="{FF2B5EF4-FFF2-40B4-BE49-F238E27FC236}">
                <a16:creationId xmlns:a16="http://schemas.microsoft.com/office/drawing/2014/main" id="{62FD722E-EADD-983E-A0DF-040B30CE8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13125"/>
            <a:ext cx="6075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cs typeface="Times New Roman" panose="02020603050405020304" pitchFamily="18" charset="0"/>
              </a:rPr>
              <a:t>1. The set of core variables must represent all dimensions.</a:t>
            </a:r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id="{7CC34D8C-D99E-12DA-0A08-2D0E0965F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70325"/>
            <a:ext cx="7165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Not velocity, sphere diameter, and gravity (dimension M is omitted).</a:t>
            </a:r>
          </a:p>
        </p:txBody>
      </p:sp>
      <p:sp>
        <p:nvSpPr>
          <p:cNvPr id="17416" name="Text Box 8">
            <a:extLst>
              <a:ext uri="{FF2B5EF4-FFF2-40B4-BE49-F238E27FC236}">
                <a16:creationId xmlns:a16="http://schemas.microsoft.com/office/drawing/2014/main" id="{AB666917-E8BC-48FE-CA5A-B033B2E10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87850"/>
            <a:ext cx="6267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cs typeface="Times New Roman" panose="02020603050405020304" pitchFamily="18" charset="0"/>
              </a:rPr>
              <a:t>2. The core variables must not form a dimensionless group.</a:t>
            </a:r>
          </a:p>
        </p:txBody>
      </p:sp>
      <p:sp>
        <p:nvSpPr>
          <p:cNvPr id="17417" name="Text Box 9">
            <a:extLst>
              <a:ext uri="{FF2B5EF4-FFF2-40B4-BE49-F238E27FC236}">
                <a16:creationId xmlns:a16="http://schemas.microsoft.com/office/drawing/2014/main" id="{FEEF7B21-8D86-25EF-039B-F09F67DF2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4845050"/>
            <a:ext cx="3446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Not fluid density and buoyancy.</a:t>
            </a:r>
          </a:p>
        </p:txBody>
      </p:sp>
      <p:sp>
        <p:nvSpPr>
          <p:cNvPr id="17418" name="Text Box 10">
            <a:extLst>
              <a:ext uri="{FF2B5EF4-FFF2-40B4-BE49-F238E27FC236}">
                <a16:creationId xmlns:a16="http://schemas.microsoft.com/office/drawing/2014/main" id="{EA144A02-11AD-6D36-EB59-F99AB61D2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8" y="5241925"/>
            <a:ext cx="48752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Not velocity, sphere diameter, and gravity: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cs typeface="Times New Roman" panose="02020603050405020304" pitchFamily="18" charset="0"/>
              </a:rPr>
              <a:t>v</a:t>
            </a:r>
            <a:r>
              <a:rPr lang="en-US" altLang="en-US" sz="2000" baseline="30000">
                <a:cs typeface="Times New Roman" panose="02020603050405020304" pitchFamily="18" charset="0"/>
              </a:rPr>
              <a:t>2</a:t>
            </a:r>
            <a:r>
              <a:rPr lang="en-US" altLang="en-US" sz="2000">
                <a:cs typeface="Times New Roman" panose="02020603050405020304" pitchFamily="18" charset="0"/>
              </a:rPr>
              <a:t>/(</a:t>
            </a:r>
            <a:r>
              <a:rPr lang="en-US" altLang="en-US" sz="2000" i="1">
                <a:cs typeface="Times New Roman" panose="02020603050405020304" pitchFamily="18" charset="0"/>
              </a:rPr>
              <a:t>dg</a:t>
            </a:r>
            <a:r>
              <a:rPr lang="en-US" altLang="en-US" sz="2000">
                <a:cs typeface="Times New Roman" panose="02020603050405020304" pitchFamily="18" charset="0"/>
              </a:rPr>
              <a:t>) is a Froude Number; [</a:t>
            </a:r>
            <a:r>
              <a:rPr lang="en-US" altLang="en-US" sz="2000" i="1">
                <a:cs typeface="Times New Roman" panose="02020603050405020304" pitchFamily="18" charset="0"/>
              </a:rPr>
              <a:t>v</a:t>
            </a:r>
            <a:r>
              <a:rPr lang="en-US" altLang="en-US" sz="2000" baseline="30000">
                <a:cs typeface="Times New Roman" panose="02020603050405020304" pitchFamily="18" charset="0"/>
              </a:rPr>
              <a:t>2</a:t>
            </a:r>
            <a:r>
              <a:rPr lang="en-US" altLang="en-US" sz="2000">
                <a:cs typeface="Times New Roman" panose="02020603050405020304" pitchFamily="18" charset="0"/>
              </a:rPr>
              <a:t>/(</a:t>
            </a:r>
            <a:r>
              <a:rPr lang="en-US" altLang="en-US" sz="2000" i="1">
                <a:cs typeface="Times New Roman" panose="02020603050405020304" pitchFamily="18" charset="0"/>
              </a:rPr>
              <a:t>dg</a:t>
            </a:r>
            <a:r>
              <a:rPr lang="en-US" altLang="en-US" sz="2000">
                <a:cs typeface="Times New Roman" panose="02020603050405020304" pitchFamily="18" charset="0"/>
              </a:rPr>
              <a:t>)] </a:t>
            </a:r>
            <a:r>
              <a:rPr lang="en-US" altLang="en-US" sz="2000">
                <a:latin typeface="Symbol" panose="05050102010706020507" pitchFamily="18" charset="2"/>
                <a:cs typeface="Times New Roman" panose="02020603050405020304" pitchFamily="18" charset="0"/>
              </a:rPr>
              <a:t>=</a:t>
            </a:r>
            <a:r>
              <a:rPr lang="en-US" altLang="en-US" sz="2000">
                <a:cs typeface="Times New Roman" panose="02020603050405020304" pitchFamily="18" charset="0"/>
              </a:rPr>
              <a:t> (none)</a:t>
            </a:r>
          </a:p>
        </p:txBody>
      </p:sp>
      <p:sp>
        <p:nvSpPr>
          <p:cNvPr id="17419" name="Text Box 11">
            <a:extLst>
              <a:ext uri="{FF2B5EF4-FFF2-40B4-BE49-F238E27FC236}">
                <a16:creationId xmlns:a16="http://schemas.microsoft.com/office/drawing/2014/main" id="{E8D86537-853B-5459-03A4-03C0C13C4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413125"/>
            <a:ext cx="1657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Easy to check.</a:t>
            </a:r>
          </a:p>
        </p:txBody>
      </p:sp>
      <p:sp>
        <p:nvSpPr>
          <p:cNvPr id="17420" name="Text Box 12">
            <a:extLst>
              <a:ext uri="{FF2B5EF4-FFF2-40B4-BE49-F238E27FC236}">
                <a16:creationId xmlns:a16="http://schemas.microsoft.com/office/drawing/2014/main" id="{F1550229-E7D0-DF27-81D8-D2341AC34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387850"/>
            <a:ext cx="2058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Not easy to check.</a:t>
            </a:r>
          </a:p>
        </p:txBody>
      </p:sp>
      <p:sp>
        <p:nvSpPr>
          <p:cNvPr id="17421" name="Text Box 13">
            <a:extLst>
              <a:ext uri="{FF2B5EF4-FFF2-40B4-BE49-F238E27FC236}">
                <a16:creationId xmlns:a16="http://schemas.microsoft.com/office/drawing/2014/main" id="{A2DD7D66-E2FA-227D-700E-9F808353A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860925"/>
            <a:ext cx="25273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It is often easier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to derive the </a:t>
            </a:r>
            <a:r>
              <a:rPr lang="en-US" altLang="en-US" sz="200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 groups.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If a problem arises,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this rule was likely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violated.</a:t>
            </a:r>
          </a:p>
        </p:txBody>
      </p:sp>
      <p:pic>
        <p:nvPicPr>
          <p:cNvPr id="15373" name="Picture 13">
            <a:extLst>
              <a:ext uri="{FF2B5EF4-FFF2-40B4-BE49-F238E27FC236}">
                <a16:creationId xmlns:a16="http://schemas.microsoft.com/office/drawing/2014/main" id="{749CF010-F76C-333F-D7EF-6D2621420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42925"/>
            <a:ext cx="45339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utoUpdateAnimBg="0"/>
      <p:bldP spid="17413" grpId="0" autoUpdateAnimBg="0"/>
      <p:bldP spid="17415" grpId="0" autoUpdateAnimBg="0"/>
      <p:bldP spid="17416" grpId="0" autoUpdateAnimBg="0"/>
      <p:bldP spid="17417" grpId="0" autoUpdateAnimBg="0"/>
      <p:bldP spid="17418" grpId="0" autoUpdateAnimBg="0"/>
      <p:bldP spid="17419" grpId="0" autoUpdateAnimBg="0"/>
      <p:bldP spid="17420" grpId="0" autoUpdateAnimBg="0"/>
      <p:bldP spid="1742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EA019846-F1E9-49A2-F32C-87F78C0EE29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31988" y="0"/>
            <a:ext cx="5284787" cy="457200"/>
          </a:xfrm>
        </p:spPr>
        <p:txBody>
          <a:bodyPr wrap="none">
            <a:spAutoFit/>
          </a:bodyPr>
          <a:lstStyle/>
          <a:p>
            <a:r>
              <a:rPr lang="en-US" altLang="en-US" sz="2400">
                <a:cs typeface="Times New Roman" panose="02020603050405020304" pitchFamily="18" charset="0"/>
              </a:rPr>
              <a:t>Dimensional Analysis of a Falling Sphere</a:t>
            </a:r>
          </a:p>
        </p:txBody>
      </p:sp>
      <p:sp>
        <p:nvSpPr>
          <p:cNvPr id="16387" name="Text Box 1026">
            <a:extLst>
              <a:ext uri="{FF2B5EF4-FFF2-40B4-BE49-F238E27FC236}">
                <a16:creationId xmlns:a16="http://schemas.microsoft.com/office/drawing/2014/main" id="{A3FDB5AE-0D6C-ABAC-6C5D-800659F81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57213"/>
            <a:ext cx="3516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CC00"/>
                </a:solidFill>
                <a:cs typeface="Times New Roman" panose="02020603050405020304" pitchFamily="18" charset="0"/>
              </a:rPr>
              <a:t>4.  Choose core variables, cont’d</a:t>
            </a:r>
          </a:p>
        </p:txBody>
      </p:sp>
      <p:sp>
        <p:nvSpPr>
          <p:cNvPr id="22532" name="Text Box 1028">
            <a:extLst>
              <a:ext uri="{FF2B5EF4-FFF2-40B4-BE49-F238E27FC236}">
                <a16:creationId xmlns:a16="http://schemas.microsoft.com/office/drawing/2014/main" id="{C456C35E-E782-4107-CA8A-DE6E656ED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06725"/>
            <a:ext cx="4062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Logical choices for the core variables:</a:t>
            </a:r>
          </a:p>
        </p:txBody>
      </p:sp>
      <p:sp>
        <p:nvSpPr>
          <p:cNvPr id="22533" name="Text Box 1029">
            <a:extLst>
              <a:ext uri="{FF2B5EF4-FFF2-40B4-BE49-F238E27FC236}">
                <a16:creationId xmlns:a16="http://schemas.microsoft.com/office/drawing/2014/main" id="{B0FCAB6A-6FF2-B098-AE42-DADF302C4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403600"/>
            <a:ext cx="3108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What do we want to predict?</a:t>
            </a:r>
          </a:p>
        </p:txBody>
      </p:sp>
      <p:sp>
        <p:nvSpPr>
          <p:cNvPr id="22534" name="Text Box 1030">
            <a:extLst>
              <a:ext uri="{FF2B5EF4-FFF2-40B4-BE49-F238E27FC236}">
                <a16:creationId xmlns:a16="http://schemas.microsoft.com/office/drawing/2014/main" id="{997F2B0F-98A3-1E9C-71E6-1B5660753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403600"/>
            <a:ext cx="1000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velocity</a:t>
            </a:r>
          </a:p>
        </p:txBody>
      </p:sp>
      <p:sp>
        <p:nvSpPr>
          <p:cNvPr id="22535" name="Text Box 1031">
            <a:extLst>
              <a:ext uri="{FF2B5EF4-FFF2-40B4-BE49-F238E27FC236}">
                <a16:creationId xmlns:a16="http://schemas.microsoft.com/office/drawing/2014/main" id="{6A12EC19-AB4C-D63A-ADD1-299C24934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60800"/>
            <a:ext cx="481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What do we want to vary in our experiments?</a:t>
            </a:r>
          </a:p>
        </p:txBody>
      </p:sp>
      <p:sp>
        <p:nvSpPr>
          <p:cNvPr id="22536" name="Text Box 1032">
            <a:extLst>
              <a:ext uri="{FF2B5EF4-FFF2-40B4-BE49-F238E27FC236}">
                <a16:creationId xmlns:a16="http://schemas.microsoft.com/office/drawing/2014/main" id="{70CBA201-E4A2-337A-D92F-8F3F818C5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5738" y="3860800"/>
            <a:ext cx="3730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sphere diameter and fluid viscosity</a:t>
            </a:r>
          </a:p>
        </p:txBody>
      </p:sp>
      <p:sp>
        <p:nvSpPr>
          <p:cNvPr id="22537" name="Text Box 1033">
            <a:extLst>
              <a:ext uri="{FF2B5EF4-FFF2-40B4-BE49-F238E27FC236}">
                <a16:creationId xmlns:a16="http://schemas.microsoft.com/office/drawing/2014/main" id="{EE626ACE-796A-196F-1B11-4CED4738F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454525"/>
            <a:ext cx="7156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But we are not the first to study spheres falling through fluids.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Use traditional core variables to relate our results to previous results.</a:t>
            </a:r>
          </a:p>
        </p:txBody>
      </p:sp>
      <p:sp>
        <p:nvSpPr>
          <p:cNvPr id="22541" name="Text Box 1037">
            <a:extLst>
              <a:ext uri="{FF2B5EF4-FFF2-40B4-BE49-F238E27FC236}">
                <a16:creationId xmlns:a16="http://schemas.microsoft.com/office/drawing/2014/main" id="{7F0E845C-7FCB-5749-0E06-28ED05843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84800"/>
            <a:ext cx="6878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Traditional core variables: </a:t>
            </a:r>
            <a:r>
              <a:rPr lang="en-US" altLang="en-US" sz="2000">
                <a:solidFill>
                  <a:srgbClr val="0000FF"/>
                </a:solidFill>
                <a:cs typeface="Times New Roman" panose="02020603050405020304" pitchFamily="18" charset="0"/>
              </a:rPr>
              <a:t> buoyancy, gravity, and fluid viscosity.</a:t>
            </a:r>
          </a:p>
        </p:txBody>
      </p:sp>
      <p:pic>
        <p:nvPicPr>
          <p:cNvPr id="16395" name="Picture 11">
            <a:extLst>
              <a:ext uri="{FF2B5EF4-FFF2-40B4-BE49-F238E27FC236}">
                <a16:creationId xmlns:a16="http://schemas.microsoft.com/office/drawing/2014/main" id="{9326BA24-3302-B75A-A4BD-C8D42F7BB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33400"/>
            <a:ext cx="45339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utoUpdateAnimBg="0"/>
      <p:bldP spid="22533" grpId="0" autoUpdateAnimBg="0"/>
      <p:bldP spid="22534" grpId="0" autoUpdateAnimBg="0"/>
      <p:bldP spid="22535" grpId="0" autoUpdateAnimBg="0"/>
      <p:bldP spid="22536" grpId="0" autoUpdateAnimBg="0"/>
      <p:bldP spid="22537" grpId="0" autoUpdateAnimBg="0"/>
      <p:bldP spid="22541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43AA3BB-7FDE-5BB7-4803-42210CEC151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31988" y="0"/>
            <a:ext cx="5284787" cy="457200"/>
          </a:xfrm>
        </p:spPr>
        <p:txBody>
          <a:bodyPr wrap="none">
            <a:spAutoFit/>
          </a:bodyPr>
          <a:lstStyle/>
          <a:p>
            <a:r>
              <a:rPr lang="en-US" altLang="en-US" sz="2400">
                <a:cs typeface="Times New Roman" panose="02020603050405020304" pitchFamily="18" charset="0"/>
              </a:rPr>
              <a:t>Dimensional Analysis of a Falling Sphere</a:t>
            </a:r>
          </a:p>
        </p:txBody>
      </p:sp>
      <p:sp>
        <p:nvSpPr>
          <p:cNvPr id="17411" name="Text Box 2">
            <a:extLst>
              <a:ext uri="{FF2B5EF4-FFF2-40B4-BE49-F238E27FC236}">
                <a16:creationId xmlns:a16="http://schemas.microsoft.com/office/drawing/2014/main" id="{FC3A8294-9CE8-EBD4-A0FD-E14B8B27B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593725"/>
            <a:ext cx="2205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CC00"/>
                </a:solidFill>
                <a:cs typeface="Times New Roman" panose="02020603050405020304" pitchFamily="18" charset="0"/>
              </a:rPr>
              <a:t>5.  Derive </a:t>
            </a:r>
            <a:r>
              <a:rPr lang="en-US" altLang="en-US" sz="2000">
                <a:solidFill>
                  <a:srgbClr val="00CC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altLang="en-US" sz="2000">
                <a:solidFill>
                  <a:srgbClr val="00CC00"/>
                </a:solidFill>
                <a:cs typeface="Times New Roman" panose="02020603050405020304" pitchFamily="18" charset="0"/>
              </a:rPr>
              <a:t> groups</a:t>
            </a: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4F3D49B9-91C5-A657-D7B3-49B4D2410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2895600"/>
            <a:ext cx="3443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altLang="en-US" sz="1800"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=</a:t>
            </a:r>
            <a:r>
              <a:rPr lang="en-US" altLang="en-US" sz="1800">
                <a:cs typeface="Times New Roman" panose="02020603050405020304" pitchFamily="18" charset="0"/>
              </a:rPr>
              <a:t> </a:t>
            </a:r>
            <a:r>
              <a:rPr lang="en-US" altLang="en-US" sz="1800" i="1">
                <a:cs typeface="Times New Roman" panose="02020603050405020304" pitchFamily="18" charset="0"/>
              </a:rPr>
              <a:t>v</a:t>
            </a:r>
            <a:r>
              <a:rPr lang="en-US" altLang="en-US" sz="1800" i="1" baseline="30000">
                <a:cs typeface="Times New Roman" panose="02020603050405020304" pitchFamily="18" charset="0"/>
              </a:rPr>
              <a:t>a</a:t>
            </a:r>
            <a:r>
              <a:rPr lang="en-US" altLang="en-US" sz="1800" i="1">
                <a:cs typeface="Times New Roman" panose="02020603050405020304" pitchFamily="18" charset="0"/>
              </a:rPr>
              <a:t>d</a:t>
            </a:r>
            <a:r>
              <a:rPr lang="en-US" altLang="en-US" sz="1800" i="1" baseline="30000">
                <a:cs typeface="Times New Roman" panose="02020603050405020304" pitchFamily="18" charset="0"/>
              </a:rPr>
              <a:t>b</a:t>
            </a:r>
            <a:r>
              <a:rPr lang="en-US" altLang="en-US" sz="1800">
                <a:cs typeface="Times New Roman" panose="02020603050405020304" pitchFamily="18" charset="0"/>
              </a:rPr>
              <a:t>(</a:t>
            </a: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r</a:t>
            </a:r>
            <a:r>
              <a:rPr lang="en-US" altLang="en-US" sz="1800" baseline="-25000">
                <a:cs typeface="Times New Roman" panose="02020603050405020304" pitchFamily="18" charset="0"/>
              </a:rPr>
              <a:t>sphere</a:t>
            </a:r>
            <a:r>
              <a:rPr lang="en-US" altLang="en-US" sz="1800"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-</a:t>
            </a:r>
            <a:r>
              <a:rPr lang="en-US" altLang="en-US" sz="1800"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r</a:t>
            </a:r>
            <a:r>
              <a:rPr lang="en-US" altLang="en-US" sz="1800" baseline="-25000">
                <a:cs typeface="Times New Roman" panose="02020603050405020304" pitchFamily="18" charset="0"/>
              </a:rPr>
              <a:t>fluid</a:t>
            </a:r>
            <a:r>
              <a:rPr lang="en-US" altLang="en-US" sz="1800">
                <a:cs typeface="Times New Roman" panose="02020603050405020304" pitchFamily="18" charset="0"/>
              </a:rPr>
              <a:t>)</a:t>
            </a:r>
            <a:r>
              <a:rPr lang="en-US" altLang="en-US" sz="1800" i="1" baseline="30000">
                <a:cs typeface="Times New Roman" panose="02020603050405020304" pitchFamily="18" charset="0"/>
              </a:rPr>
              <a:t>c</a:t>
            </a: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altLang="en-US" sz="1800" i="1" baseline="30000">
                <a:cs typeface="Times New Roman" panose="02020603050405020304" pitchFamily="18" charset="0"/>
              </a:rPr>
              <a:t>d</a:t>
            </a:r>
            <a:r>
              <a:rPr lang="en-US" altLang="en-US" sz="1800">
                <a:cs typeface="Times New Roman" panose="02020603050405020304" pitchFamily="18" charset="0"/>
              </a:rPr>
              <a:t>(</a:t>
            </a: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r</a:t>
            </a:r>
            <a:r>
              <a:rPr lang="en-US" altLang="en-US" sz="1800" baseline="-25000">
                <a:cs typeface="Times New Roman" panose="02020603050405020304" pitchFamily="18" charset="0"/>
              </a:rPr>
              <a:t>fluid</a:t>
            </a:r>
            <a:r>
              <a:rPr lang="en-US" altLang="en-US" sz="1800">
                <a:cs typeface="Times New Roman" panose="02020603050405020304" pitchFamily="18" charset="0"/>
              </a:rPr>
              <a:t>)</a:t>
            </a:r>
            <a:r>
              <a:rPr lang="en-US" altLang="en-US" sz="1800" i="1" baseline="30000">
                <a:cs typeface="Times New Roman" panose="02020603050405020304" pitchFamily="18" charset="0"/>
              </a:rPr>
              <a:t>e</a:t>
            </a:r>
            <a:r>
              <a:rPr lang="en-US" altLang="en-US" sz="1800" i="1">
                <a:cs typeface="Times New Roman" panose="02020603050405020304" pitchFamily="18" charset="0"/>
              </a:rPr>
              <a:t>g</a:t>
            </a:r>
            <a:r>
              <a:rPr lang="en-US" altLang="en-US" sz="1800" i="1" baseline="30000">
                <a:cs typeface="Times New Roman" panose="02020603050405020304" pitchFamily="18" charset="0"/>
              </a:rPr>
              <a:t>f  </a:t>
            </a: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DFB0746B-9A34-2A7A-3798-2191D17D2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290888"/>
            <a:ext cx="7912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Use the core variables - buoyancy, gravity, and fluid viscosity - to set the exponents.</a:t>
            </a:r>
          </a:p>
        </p:txBody>
      </p:sp>
      <p:sp>
        <p:nvSpPr>
          <p:cNvPr id="18440" name="Text Box 8">
            <a:extLst>
              <a:ext uri="{FF2B5EF4-FFF2-40B4-BE49-F238E27FC236}">
                <a16:creationId xmlns:a16="http://schemas.microsoft.com/office/drawing/2014/main" id="{A3FA3B01-C6D9-D42E-AA6E-8314A2B44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075113"/>
            <a:ext cx="4476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altLang="en-US" sz="2000" baseline="-25000">
                <a:cs typeface="Times New Roman" panose="02020603050405020304" pitchFamily="18" charset="0"/>
              </a:rPr>
              <a:t>1</a:t>
            </a:r>
            <a:endParaRPr lang="en-US" altLang="en-US" sz="2000" baseline="30000">
              <a:cs typeface="Times New Roman" panose="02020603050405020304" pitchFamily="18" charset="0"/>
            </a:endParaRPr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6950CDD2-0DC1-F24D-A22C-80BE9247F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78238"/>
            <a:ext cx="107315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buoyancy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800" i="1">
                <a:cs typeface="Times New Roman" panose="02020603050405020304" pitchFamily="18" charset="0"/>
              </a:rPr>
              <a:t>c</a:t>
            </a:r>
            <a:r>
              <a:rPr lang="en-US" altLang="en-US" sz="1800"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=</a:t>
            </a:r>
            <a:r>
              <a:rPr lang="en-US" altLang="en-US" sz="1800"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8442" name="Text Box 10">
            <a:extLst>
              <a:ext uri="{FF2B5EF4-FFF2-40B4-BE49-F238E27FC236}">
                <a16:creationId xmlns:a16="http://schemas.microsoft.com/office/drawing/2014/main" id="{6733ADE5-D3B3-F2A5-6C48-8AC95CEA0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678238"/>
            <a:ext cx="83185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gravity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800" i="1">
                <a:cs typeface="Times New Roman" panose="02020603050405020304" pitchFamily="18" charset="0"/>
              </a:rPr>
              <a:t>f</a:t>
            </a:r>
            <a:r>
              <a:rPr lang="en-US" altLang="en-US" sz="1800"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=</a:t>
            </a:r>
            <a:r>
              <a:rPr lang="en-US" altLang="en-US" sz="1800"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18443" name="Text Box 11">
            <a:extLst>
              <a:ext uri="{FF2B5EF4-FFF2-40B4-BE49-F238E27FC236}">
                <a16:creationId xmlns:a16="http://schemas.microsoft.com/office/drawing/2014/main" id="{C9B5D639-CD44-B8FF-ED38-FAE91221B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388" y="3678238"/>
            <a:ext cx="148590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fluid viscosity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800" i="1">
                <a:cs typeface="Times New Roman" panose="02020603050405020304" pitchFamily="18" charset="0"/>
              </a:rPr>
              <a:t>d</a:t>
            </a:r>
            <a:r>
              <a:rPr lang="en-US" altLang="en-US" sz="1800"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=</a:t>
            </a:r>
            <a:r>
              <a:rPr lang="en-US" altLang="en-US" sz="1800">
                <a:cs typeface="Times New Roman" panose="02020603050405020304" pitchFamily="18" charset="0"/>
              </a:rPr>
              <a:t> 0</a:t>
            </a:r>
          </a:p>
        </p:txBody>
      </p:sp>
      <p:graphicFrame>
        <p:nvGraphicFramePr>
          <p:cNvPr id="18445" name="Object 13">
            <a:extLst>
              <a:ext uri="{FF2B5EF4-FFF2-40B4-BE49-F238E27FC236}">
                <a16:creationId xmlns:a16="http://schemas.microsoft.com/office/drawing/2014/main" id="{1BE5CE60-F609-5372-AB37-3D444DC9B0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6300" y="3962400"/>
          <a:ext cx="24003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00300" imgH="647700" progId="Equation.3">
                  <p:embed/>
                </p:oleObj>
              </mc:Choice>
              <mc:Fallback>
                <p:oleObj name="Equation" r:id="rId2" imgW="2400300" imgH="6477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3962400"/>
                        <a:ext cx="24003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6" name="Text Box 14">
            <a:extLst>
              <a:ext uri="{FF2B5EF4-FFF2-40B4-BE49-F238E27FC236}">
                <a16:creationId xmlns:a16="http://schemas.microsoft.com/office/drawing/2014/main" id="{B88FFE9F-95D8-D7C4-ABCA-440B5B1E7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792663"/>
            <a:ext cx="4476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altLang="en-US" sz="2000" baseline="-25000">
                <a:cs typeface="Times New Roman" panose="02020603050405020304" pitchFamily="18" charset="0"/>
              </a:rPr>
              <a:t>2</a:t>
            </a:r>
            <a:endParaRPr lang="en-US" altLang="en-US" sz="2000" baseline="30000">
              <a:cs typeface="Times New Roman" panose="02020603050405020304" pitchFamily="18" charset="0"/>
            </a:endParaRPr>
          </a:p>
        </p:txBody>
      </p:sp>
      <p:sp>
        <p:nvSpPr>
          <p:cNvPr id="18447" name="Text Box 15">
            <a:extLst>
              <a:ext uri="{FF2B5EF4-FFF2-40B4-BE49-F238E27FC236}">
                <a16:creationId xmlns:a16="http://schemas.microsoft.com/office/drawing/2014/main" id="{2CBE5E4D-549E-148D-C23F-B19C36716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4803775"/>
            <a:ext cx="642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cs typeface="Times New Roman" panose="02020603050405020304" pitchFamily="18" charset="0"/>
              </a:rPr>
              <a:t>c</a:t>
            </a:r>
            <a:r>
              <a:rPr lang="en-US" altLang="en-US" sz="1800"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=</a:t>
            </a:r>
            <a:r>
              <a:rPr lang="en-US" altLang="en-US" sz="1800"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18448" name="Text Box 16">
            <a:extLst>
              <a:ext uri="{FF2B5EF4-FFF2-40B4-BE49-F238E27FC236}">
                <a16:creationId xmlns:a16="http://schemas.microsoft.com/office/drawing/2014/main" id="{330946AC-DE84-9CBE-509E-425C87FEE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763" y="4803775"/>
            <a:ext cx="6048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cs typeface="Times New Roman" panose="02020603050405020304" pitchFamily="18" charset="0"/>
              </a:rPr>
              <a:t>f</a:t>
            </a:r>
            <a:r>
              <a:rPr lang="en-US" altLang="en-US" sz="1800"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=</a:t>
            </a:r>
            <a:r>
              <a:rPr lang="en-US" altLang="en-US" sz="1800"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8449" name="Text Box 17">
            <a:extLst>
              <a:ext uri="{FF2B5EF4-FFF2-40B4-BE49-F238E27FC236}">
                <a16:creationId xmlns:a16="http://schemas.microsoft.com/office/drawing/2014/main" id="{0A0BBD8D-F0E6-47FF-031A-FC374C2EE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811713"/>
            <a:ext cx="6556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cs typeface="Times New Roman" panose="02020603050405020304" pitchFamily="18" charset="0"/>
              </a:rPr>
              <a:t>d</a:t>
            </a:r>
            <a:r>
              <a:rPr lang="en-US" altLang="en-US" sz="1800"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=</a:t>
            </a:r>
            <a:r>
              <a:rPr lang="en-US" altLang="en-US" sz="1800">
                <a:cs typeface="Times New Roman" panose="02020603050405020304" pitchFamily="18" charset="0"/>
              </a:rPr>
              <a:t> 0</a:t>
            </a:r>
          </a:p>
        </p:txBody>
      </p:sp>
      <p:graphicFrame>
        <p:nvGraphicFramePr>
          <p:cNvPr id="18450" name="Object 18">
            <a:extLst>
              <a:ext uri="{FF2B5EF4-FFF2-40B4-BE49-F238E27FC236}">
                <a16:creationId xmlns:a16="http://schemas.microsoft.com/office/drawing/2014/main" id="{B4EC05DC-59E9-FFCF-9B9D-78178D0445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99000" y="4724400"/>
          <a:ext cx="13970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394" imgH="583947" progId="Equation.3">
                  <p:embed/>
                </p:oleObj>
              </mc:Choice>
              <mc:Fallback>
                <p:oleObj name="Equation" r:id="rId4" imgW="1396394" imgH="583947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00" y="4724400"/>
                        <a:ext cx="139700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51" name="Line 19">
            <a:extLst>
              <a:ext uri="{FF2B5EF4-FFF2-40B4-BE49-F238E27FC236}">
                <a16:creationId xmlns:a16="http://schemas.microsoft.com/office/drawing/2014/main" id="{409D17A5-2FBD-EBD8-343F-721FCEBF5E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38425" y="4884738"/>
            <a:ext cx="228600" cy="228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Text Box 20">
            <a:extLst>
              <a:ext uri="{FF2B5EF4-FFF2-40B4-BE49-F238E27FC236}">
                <a16:creationId xmlns:a16="http://schemas.microsoft.com/office/drawing/2014/main" id="{C547B37A-03BA-ED90-EE02-C4260D14A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803775"/>
            <a:ext cx="423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-</a:t>
            </a:r>
            <a:r>
              <a:rPr lang="en-US" altLang="en-US" sz="1800"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454" name="Text Box 22">
            <a:extLst>
              <a:ext uri="{FF2B5EF4-FFF2-40B4-BE49-F238E27FC236}">
                <a16:creationId xmlns:a16="http://schemas.microsoft.com/office/drawing/2014/main" id="{22807E1C-1C3F-6757-A98F-248615217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5486400"/>
            <a:ext cx="4476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altLang="en-US" sz="2000" baseline="-25000">
                <a:cs typeface="Times New Roman" panose="02020603050405020304" pitchFamily="18" charset="0"/>
              </a:rPr>
              <a:t>3</a:t>
            </a:r>
            <a:endParaRPr lang="en-US" altLang="en-US" sz="2000" baseline="30000">
              <a:cs typeface="Times New Roman" panose="02020603050405020304" pitchFamily="18" charset="0"/>
            </a:endParaRPr>
          </a:p>
        </p:txBody>
      </p:sp>
      <p:sp>
        <p:nvSpPr>
          <p:cNvPr id="18455" name="Text Box 23">
            <a:extLst>
              <a:ext uri="{FF2B5EF4-FFF2-40B4-BE49-F238E27FC236}">
                <a16:creationId xmlns:a16="http://schemas.microsoft.com/office/drawing/2014/main" id="{C381B2F3-3F68-A546-877A-680070A4C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486400"/>
            <a:ext cx="642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cs typeface="Times New Roman" panose="02020603050405020304" pitchFamily="18" charset="0"/>
              </a:rPr>
              <a:t>c</a:t>
            </a:r>
            <a:r>
              <a:rPr lang="en-US" altLang="en-US" sz="1800"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=</a:t>
            </a:r>
            <a:r>
              <a:rPr lang="en-US" altLang="en-US" sz="1800"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18456" name="Text Box 24">
            <a:extLst>
              <a:ext uri="{FF2B5EF4-FFF2-40B4-BE49-F238E27FC236}">
                <a16:creationId xmlns:a16="http://schemas.microsoft.com/office/drawing/2014/main" id="{334340EE-4F32-4C3A-58CD-6CCAB8B9E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763" y="5486400"/>
            <a:ext cx="6048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cs typeface="Times New Roman" panose="02020603050405020304" pitchFamily="18" charset="0"/>
              </a:rPr>
              <a:t>f</a:t>
            </a:r>
            <a:r>
              <a:rPr lang="en-US" altLang="en-US" sz="1800"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=</a:t>
            </a:r>
            <a:r>
              <a:rPr lang="en-US" altLang="en-US" sz="1800"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18457" name="Text Box 25">
            <a:extLst>
              <a:ext uri="{FF2B5EF4-FFF2-40B4-BE49-F238E27FC236}">
                <a16:creationId xmlns:a16="http://schemas.microsoft.com/office/drawing/2014/main" id="{BE65C7F4-CDFB-ACA6-CAFD-09C359B3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486400"/>
            <a:ext cx="655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cs typeface="Times New Roman" panose="02020603050405020304" pitchFamily="18" charset="0"/>
              </a:rPr>
              <a:t>d</a:t>
            </a:r>
            <a:r>
              <a:rPr lang="en-US" altLang="en-US" sz="1800"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=</a:t>
            </a:r>
            <a:r>
              <a:rPr lang="en-US" altLang="en-US" sz="1800">
                <a:cs typeface="Times New Roman" panose="02020603050405020304" pitchFamily="18" charset="0"/>
              </a:rPr>
              <a:t> 1</a:t>
            </a:r>
          </a:p>
        </p:txBody>
      </p:sp>
      <p:graphicFrame>
        <p:nvGraphicFramePr>
          <p:cNvPr id="18458" name="Object 26">
            <a:extLst>
              <a:ext uri="{FF2B5EF4-FFF2-40B4-BE49-F238E27FC236}">
                <a16:creationId xmlns:a16="http://schemas.microsoft.com/office/drawing/2014/main" id="{10E2BAEF-6A78-A506-42A3-8BB7984733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5410200"/>
          <a:ext cx="18415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41500" imgH="609600" progId="Equation.3">
                  <p:embed/>
                </p:oleObj>
              </mc:Choice>
              <mc:Fallback>
                <p:oleObj name="Equation" r:id="rId6" imgW="1841500" imgH="6096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5410200"/>
                        <a:ext cx="18415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59" name="Line 27">
            <a:extLst>
              <a:ext uri="{FF2B5EF4-FFF2-40B4-BE49-F238E27FC236}">
                <a16:creationId xmlns:a16="http://schemas.microsoft.com/office/drawing/2014/main" id="{384D65A8-0398-E5AB-C361-9FB34A2F34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5562600"/>
            <a:ext cx="228600" cy="228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0" name="Text Box 28">
            <a:extLst>
              <a:ext uri="{FF2B5EF4-FFF2-40B4-BE49-F238E27FC236}">
                <a16:creationId xmlns:a16="http://schemas.microsoft.com/office/drawing/2014/main" id="{86C277D0-8DC5-FB48-78C5-3C4445B85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5486400"/>
            <a:ext cx="423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-</a:t>
            </a:r>
            <a:r>
              <a:rPr lang="en-US" altLang="en-US" sz="1800">
                <a:cs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18461" name="Object 29">
            <a:extLst>
              <a:ext uri="{FF2B5EF4-FFF2-40B4-BE49-F238E27FC236}">
                <a16:creationId xmlns:a16="http://schemas.microsoft.com/office/drawing/2014/main" id="{9DDBA254-6A13-3AA8-BAB0-78433FB5A2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05350" y="4664075"/>
          <a:ext cx="33909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390900" imgH="660400" progId="Equation.3">
                  <p:embed/>
                </p:oleObj>
              </mc:Choice>
              <mc:Fallback>
                <p:oleObj name="Equation" r:id="rId8" imgW="3390900" imgH="6604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5350" y="4664075"/>
                        <a:ext cx="3390900" cy="660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62" name="Object 30">
            <a:extLst>
              <a:ext uri="{FF2B5EF4-FFF2-40B4-BE49-F238E27FC236}">
                <a16:creationId xmlns:a16="http://schemas.microsoft.com/office/drawing/2014/main" id="{DA64548B-5A30-A8A9-CC0B-D1407139A9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5413375"/>
          <a:ext cx="40386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038600" imgH="596900" progId="Equation.3">
                  <p:embed/>
                </p:oleObj>
              </mc:Choice>
              <mc:Fallback>
                <p:oleObj name="Equation" r:id="rId10" imgW="4038600" imgH="59690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5413375"/>
                        <a:ext cx="4038600" cy="596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63" name="Text Box 31">
            <a:extLst>
              <a:ext uri="{FF2B5EF4-FFF2-40B4-BE49-F238E27FC236}">
                <a16:creationId xmlns:a16="http://schemas.microsoft.com/office/drawing/2014/main" id="{4B581649-EF21-E5B8-E541-0EFD4557C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6019800"/>
            <a:ext cx="803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Core variables buoyancy, gravity, and fluid viscosity yield key dimensionless groups!</a:t>
            </a:r>
          </a:p>
        </p:txBody>
      </p:sp>
      <p:pic>
        <p:nvPicPr>
          <p:cNvPr id="17436" name="Picture 28">
            <a:extLst>
              <a:ext uri="{FF2B5EF4-FFF2-40B4-BE49-F238E27FC236}">
                <a16:creationId xmlns:a16="http://schemas.microsoft.com/office/drawing/2014/main" id="{B29D1444-FD85-8E75-DE28-4D7A273C9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2600"/>
            <a:ext cx="45339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utoUpdateAnimBg="0"/>
      <p:bldP spid="18439" grpId="0" autoUpdateAnimBg="0"/>
      <p:bldP spid="18440" grpId="0" autoUpdateAnimBg="0"/>
      <p:bldP spid="18441" grpId="0" autoUpdateAnimBg="0"/>
      <p:bldP spid="18442" grpId="0" autoUpdateAnimBg="0"/>
      <p:bldP spid="18443" grpId="0" autoUpdateAnimBg="0"/>
      <p:bldP spid="18446" grpId="0" autoUpdateAnimBg="0"/>
      <p:bldP spid="18447" grpId="0" autoUpdateAnimBg="0"/>
      <p:bldP spid="18448" grpId="0" autoUpdateAnimBg="0"/>
      <p:bldP spid="18449" grpId="0" autoUpdateAnimBg="0"/>
      <p:bldP spid="18452" grpId="0" autoUpdateAnimBg="0"/>
      <p:bldP spid="18454" grpId="0" autoUpdateAnimBg="0"/>
      <p:bldP spid="18455" grpId="0" autoUpdateAnimBg="0"/>
      <p:bldP spid="18456" grpId="0" autoUpdateAnimBg="0"/>
      <p:bldP spid="18457" grpId="0" autoUpdateAnimBg="0"/>
      <p:bldP spid="18460" grpId="0" autoUpdateAnimBg="0"/>
      <p:bldP spid="18463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67F4125-5764-9563-721C-73052215875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7213" y="90488"/>
            <a:ext cx="8032750" cy="366712"/>
          </a:xfrm>
        </p:spPr>
        <p:txBody>
          <a:bodyPr wrap="none">
            <a:spAutoFit/>
          </a:bodyPr>
          <a:lstStyle/>
          <a:p>
            <a:r>
              <a:rPr lang="en-US" altLang="en-US" sz="1800">
                <a:cs typeface="Times New Roman" panose="02020603050405020304" pitchFamily="18" charset="0"/>
              </a:rPr>
              <a:t>Core variables buoyancy, gravity, and fluid viscosity yield key dimensionless groups!</a:t>
            </a:r>
          </a:p>
        </p:txBody>
      </p:sp>
      <p:graphicFrame>
        <p:nvGraphicFramePr>
          <p:cNvPr id="19460" name="Object 1028">
            <a:extLst>
              <a:ext uri="{FF2B5EF4-FFF2-40B4-BE49-F238E27FC236}">
                <a16:creationId xmlns:a16="http://schemas.microsoft.com/office/drawing/2014/main" id="{266A6E53-5FA2-41F6-EBFF-E6EB099886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95600" y="381000"/>
          <a:ext cx="29591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959100" imgH="660400" progId="Equation.3">
                  <p:embed/>
                </p:oleObj>
              </mc:Choice>
              <mc:Fallback>
                <p:oleObj name="Equation" r:id="rId2" imgW="2959100" imgH="660400" progId="Equation.3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81000"/>
                        <a:ext cx="29591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1" name="Object 1029">
            <a:extLst>
              <a:ext uri="{FF2B5EF4-FFF2-40B4-BE49-F238E27FC236}">
                <a16:creationId xmlns:a16="http://schemas.microsoft.com/office/drawing/2014/main" id="{09754F55-2CF2-2E8C-1367-798B4B73B2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200" y="1066800"/>
          <a:ext cx="57785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778500" imgH="660400" progId="Equation.3">
                  <p:embed/>
                </p:oleObj>
              </mc:Choice>
              <mc:Fallback>
                <p:oleObj name="Equation" r:id="rId4" imgW="5778500" imgH="660400" progId="Equation.3">
                  <p:embed/>
                  <p:pic>
                    <p:nvPicPr>
                      <p:cNvPr id="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066800"/>
                        <a:ext cx="57785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2" name="Object 1030">
            <a:extLst>
              <a:ext uri="{FF2B5EF4-FFF2-40B4-BE49-F238E27FC236}">
                <a16:creationId xmlns:a16="http://schemas.microsoft.com/office/drawing/2014/main" id="{B1F28767-1D8B-46D1-2368-5A547D0690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0" y="1739900"/>
          <a:ext cx="37973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797300" imgH="927100" progId="Equation.3">
                  <p:embed/>
                </p:oleObj>
              </mc:Choice>
              <mc:Fallback>
                <p:oleObj name="Equation" r:id="rId6" imgW="3797300" imgH="927100" progId="Equation.3">
                  <p:embed/>
                  <p:pic>
                    <p:nvPicPr>
                      <p:cNvPr id="0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739900"/>
                        <a:ext cx="3797300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72" name="Picture 1040">
            <a:extLst>
              <a:ext uri="{FF2B5EF4-FFF2-40B4-BE49-F238E27FC236}">
                <a16:creationId xmlns:a16="http://schemas.microsoft.com/office/drawing/2014/main" id="{AC6AEFA4-EE9B-883B-70F4-9D6A203D7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787650"/>
            <a:ext cx="52578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F6C028F-AA77-5742-D836-23CD00ED9B57}"/>
              </a:ext>
            </a:extLst>
          </p:cNvPr>
          <p:cNvSpPr txBox="1">
            <a:spLocks/>
          </p:cNvSpPr>
          <p:nvPr/>
        </p:nvSpPr>
        <p:spPr bwMode="auto">
          <a:xfrm>
            <a:off x="3560763" y="12700"/>
            <a:ext cx="203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Homework</a:t>
            </a:r>
            <a:endParaRPr lang="en-US" altLang="en-US" i="1">
              <a:latin typeface="Times New Roman" panose="02020603050405020304" pitchFamily="18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C1A07922-249B-4482-7C80-2F5A4B4C5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3028950"/>
            <a:ext cx="814197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Homework 9 (the last homework) due Friday 11/21.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5.12  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deriving Pi groups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5.26 &amp; 5.31 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with dimensionless correlations.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   </a:t>
            </a:r>
            <a:r>
              <a:rPr lang="en-US" altLang="en-US" sz="2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Homework is your chief means of assessing your command of the material.</a:t>
            </a:r>
          </a:p>
        </p:txBody>
      </p:sp>
      <p:sp>
        <p:nvSpPr>
          <p:cNvPr id="4" name="Text Box 2051">
            <a:extLst>
              <a:ext uri="{FF2B5EF4-FFF2-40B4-BE49-F238E27FC236}">
                <a16:creationId xmlns:a16="http://schemas.microsoft.com/office/drawing/2014/main" id="{453B2A79-4CCA-EADF-1F54-2CD9EB879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3" y="609600"/>
            <a:ext cx="8385175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dirty="0">
                <a:latin typeface="Times New Roman" panose="02020603050405020304" pitchFamily="18" charset="0"/>
              </a:rPr>
              <a:t>Homework 8 due today at noon.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  Write team code and names of all </a:t>
            </a:r>
            <a:r>
              <a:rPr lang="en-US" altLang="en-US" sz="2000" i="1" dirty="0">
                <a:latin typeface="Times New Roman" panose="02020603050405020304" pitchFamily="18" charset="0"/>
              </a:rPr>
              <a:t>contributing</a:t>
            </a:r>
            <a:r>
              <a:rPr lang="en-US" altLang="en-US" sz="2000" dirty="0">
                <a:latin typeface="Times New Roman" panose="02020603050405020304" pitchFamily="18" charset="0"/>
              </a:rPr>
              <a:t> team members on all solutions.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  Indicate this week’s Team Coordinator.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  Submit </a:t>
            </a:r>
            <a:r>
              <a:rPr lang="en-US" altLang="en-US" sz="2000" i="1" dirty="0">
                <a:latin typeface="Times New Roman" panose="02020603050405020304" pitchFamily="18" charset="0"/>
              </a:rPr>
              <a:t>after</a:t>
            </a:r>
            <a:r>
              <a:rPr lang="en-US" altLang="en-US" sz="2000" dirty="0">
                <a:latin typeface="Times New Roman" panose="02020603050405020304" pitchFamily="18" charset="0"/>
              </a:rPr>
              <a:t> lecture or deliver to the EngrD 2190 mailbox in a cabinet in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  hallway outside 116 Olin Hall (ChemE Business Office). 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Not to my mailbox.</a:t>
            </a:r>
          </a:p>
        </p:txBody>
      </p:sp>
    </p:spTree>
    <p:extLst>
      <p:ext uri="{BB962C8B-B14F-4D97-AF65-F5344CB8AC3E}">
        <p14:creationId xmlns:p14="http://schemas.microsoft.com/office/powerpoint/2010/main" val="286938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AC6C1430-6A6A-626E-DE9A-B48453E45E2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100388" y="76200"/>
            <a:ext cx="2959100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The Reynolds Number</a:t>
            </a:r>
            <a:endParaRPr lang="en-US" altLang="en-US" sz="2400" i="1"/>
          </a:p>
        </p:txBody>
      </p:sp>
      <p:graphicFrame>
        <p:nvGraphicFramePr>
          <p:cNvPr id="23558" name="Object 1030">
            <a:extLst>
              <a:ext uri="{FF2B5EF4-FFF2-40B4-BE49-F238E27FC236}">
                <a16:creationId xmlns:a16="http://schemas.microsoft.com/office/drawing/2014/main" id="{67CFBC74-651A-CF90-E607-A31486AC35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94000" y="598488"/>
          <a:ext cx="36068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06800" imgH="596900" progId="Equation.3">
                  <p:embed/>
                </p:oleObj>
              </mc:Choice>
              <mc:Fallback>
                <p:oleObj name="Equation" r:id="rId2" imgW="3606800" imgH="596900" progId="Equation.3">
                  <p:embed/>
                  <p:pic>
                    <p:nvPicPr>
                      <p:cNvPr id="0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0" y="598488"/>
                        <a:ext cx="36068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9" name="Object 1031">
            <a:extLst>
              <a:ext uri="{FF2B5EF4-FFF2-40B4-BE49-F238E27FC236}">
                <a16:creationId xmlns:a16="http://schemas.microsoft.com/office/drawing/2014/main" id="{72FC44F2-B2A7-4C1B-7BB9-2993C0E43B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1665288"/>
          <a:ext cx="54102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10200" imgH="698500" progId="Equation.3">
                  <p:embed/>
                </p:oleObj>
              </mc:Choice>
              <mc:Fallback>
                <p:oleObj name="Equation" r:id="rId4" imgW="5410200" imgH="698500" progId="Equation.3">
                  <p:embed/>
                  <p:pic>
                    <p:nvPicPr>
                      <p:cNvPr id="0" name="Object 10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665288"/>
                        <a:ext cx="541020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0" name="Text Box 1032">
            <a:extLst>
              <a:ext uri="{FF2B5EF4-FFF2-40B4-BE49-F238E27FC236}">
                <a16:creationId xmlns:a16="http://schemas.microsoft.com/office/drawing/2014/main" id="{D80A29DE-C976-7C24-476E-931DE1FF0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131888"/>
            <a:ext cx="2217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FF"/>
                </a:solidFill>
                <a:cs typeface="Times New Roman" panose="02020603050405020304" pitchFamily="18" charset="0"/>
              </a:rPr>
              <a:t>density </a:t>
            </a:r>
            <a:r>
              <a:rPr lang="en-US" altLang="en-US" sz="1600">
                <a:solidFill>
                  <a:srgbClr val="0000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1600">
                <a:solidFill>
                  <a:srgbClr val="0000FF"/>
                </a:solidFill>
                <a:cs typeface="Times New Roman" panose="02020603050405020304" pitchFamily="18" charset="0"/>
              </a:rPr>
              <a:t> volume </a:t>
            </a:r>
            <a:r>
              <a:rPr lang="en-US" altLang="en-US" sz="160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=</a:t>
            </a:r>
            <a:r>
              <a:rPr lang="en-US" altLang="en-US" sz="1600">
                <a:solidFill>
                  <a:srgbClr val="0000FF"/>
                </a:solidFill>
                <a:cs typeface="Times New Roman" panose="02020603050405020304" pitchFamily="18" charset="0"/>
              </a:rPr>
              <a:t> mass</a:t>
            </a:r>
          </a:p>
        </p:txBody>
      </p:sp>
      <p:sp>
        <p:nvSpPr>
          <p:cNvPr id="23561" name="Line 1033">
            <a:extLst>
              <a:ext uri="{FF2B5EF4-FFF2-40B4-BE49-F238E27FC236}">
                <a16:creationId xmlns:a16="http://schemas.microsoft.com/office/drawing/2014/main" id="{0545BF52-A430-912D-6859-C7C87DCC7A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1360488"/>
            <a:ext cx="304800" cy="3810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Text Box 1034">
            <a:extLst>
              <a:ext uri="{FF2B5EF4-FFF2-40B4-BE49-F238E27FC236}">
                <a16:creationId xmlns:a16="http://schemas.microsoft.com/office/drawing/2014/main" id="{09A6B53A-7931-0962-2A74-BD2BC8346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0175" y="2274888"/>
            <a:ext cx="2181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</a:t>
            </a:r>
            <a:r>
              <a:rPr lang="en-US" altLang="en-US" sz="1600">
                <a:solidFill>
                  <a:srgbClr val="0000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surface area of sphere</a:t>
            </a:r>
            <a:endParaRPr lang="en-US" altLang="en-US" sz="160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3563" name="Line 1035">
            <a:extLst>
              <a:ext uri="{FF2B5EF4-FFF2-40B4-BE49-F238E27FC236}">
                <a16:creationId xmlns:a16="http://schemas.microsoft.com/office/drawing/2014/main" id="{CB2F7F89-9147-FCB3-F5A8-F5C35E90C3D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53000" y="2274888"/>
            <a:ext cx="304800" cy="152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Text Box 1036">
            <a:extLst>
              <a:ext uri="{FF2B5EF4-FFF2-40B4-BE49-F238E27FC236}">
                <a16:creationId xmlns:a16="http://schemas.microsoft.com/office/drawing/2014/main" id="{B7F74D43-9549-6660-F3A7-39F5FC83C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2324100"/>
            <a:ext cx="3797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</a:t>
            </a:r>
            <a:r>
              <a:rPr lang="en-US" altLang="en-US" sz="1600">
                <a:solidFill>
                  <a:srgbClr val="0000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Shear stress (Newton’s Law of Viscosity)</a:t>
            </a:r>
            <a:endParaRPr lang="en-US" altLang="en-US" sz="160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3565" name="Line 1037">
            <a:extLst>
              <a:ext uri="{FF2B5EF4-FFF2-40B4-BE49-F238E27FC236}">
                <a16:creationId xmlns:a16="http://schemas.microsoft.com/office/drawing/2014/main" id="{0C924CDB-3C81-3038-C326-48AC3F3F50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2351088"/>
            <a:ext cx="152400" cy="152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66" name="Picture 1038">
            <a:extLst>
              <a:ext uri="{FF2B5EF4-FFF2-40B4-BE49-F238E27FC236}">
                <a16:creationId xmlns:a16="http://schemas.microsoft.com/office/drawing/2014/main" id="{AB90653E-BB5B-8962-5596-97A90CD6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84488"/>
            <a:ext cx="7143750" cy="32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7" name="Text Box 1039">
            <a:extLst>
              <a:ext uri="{FF2B5EF4-FFF2-40B4-BE49-F238E27FC236}">
                <a16:creationId xmlns:a16="http://schemas.microsoft.com/office/drawing/2014/main" id="{B1FE7511-C7AA-2334-8752-5D856D83D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463" y="3189288"/>
            <a:ext cx="795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CC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Re &lt; 1</a:t>
            </a:r>
            <a:endParaRPr lang="en-US" altLang="en-US" sz="1800">
              <a:solidFill>
                <a:srgbClr val="00CC00"/>
              </a:solidFill>
              <a:cs typeface="Times New Roman" panose="02020603050405020304" pitchFamily="18" charset="0"/>
            </a:endParaRPr>
          </a:p>
        </p:txBody>
      </p:sp>
      <p:sp>
        <p:nvSpPr>
          <p:cNvPr id="23568" name="Text Box 1040">
            <a:extLst>
              <a:ext uri="{FF2B5EF4-FFF2-40B4-BE49-F238E27FC236}">
                <a16:creationId xmlns:a16="http://schemas.microsoft.com/office/drawing/2014/main" id="{85E88920-557E-6555-E27B-D3D1E508B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194175"/>
            <a:ext cx="1495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CC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 &lt; Re &lt; 1000</a:t>
            </a:r>
            <a:endParaRPr lang="en-US" altLang="en-US" sz="1800">
              <a:solidFill>
                <a:srgbClr val="00CC00"/>
              </a:solidFill>
              <a:cs typeface="Times New Roman" panose="02020603050405020304" pitchFamily="18" charset="0"/>
            </a:endParaRPr>
          </a:p>
        </p:txBody>
      </p:sp>
      <p:sp>
        <p:nvSpPr>
          <p:cNvPr id="23569" name="Text Box 1041">
            <a:extLst>
              <a:ext uri="{FF2B5EF4-FFF2-40B4-BE49-F238E27FC236}">
                <a16:creationId xmlns:a16="http://schemas.microsoft.com/office/drawing/2014/main" id="{A38DE796-BAD7-4066-F62F-37BDC869D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184775"/>
            <a:ext cx="1138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CC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Re &gt; 1000</a:t>
            </a:r>
            <a:endParaRPr lang="en-US" altLang="en-US" sz="1800">
              <a:solidFill>
                <a:srgbClr val="00CC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 Box 1036">
            <a:extLst>
              <a:ext uri="{FF2B5EF4-FFF2-40B4-BE49-F238E27FC236}">
                <a16:creationId xmlns:a16="http://schemas.microsoft.com/office/drawing/2014/main" id="{49783F28-9187-B186-C595-FA252E574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3" y="5988050"/>
            <a:ext cx="24161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CC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Osborne Reynolds 1883</a:t>
            </a:r>
            <a:endParaRPr lang="en-US" altLang="en-US" sz="1600">
              <a:solidFill>
                <a:srgbClr val="00CC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autoUpdateAnimBg="0"/>
      <p:bldP spid="23562" grpId="0" autoUpdateAnimBg="0"/>
      <p:bldP spid="23564" grpId="0" autoUpdateAnimBg="0"/>
      <p:bldP spid="23567" grpId="0" autoUpdateAnimBg="0"/>
      <p:bldP spid="23568" grpId="0" autoUpdateAnimBg="0"/>
      <p:bldP spid="23569" grpId="0" autoUpdateAnimBg="0"/>
      <p:bldP spid="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B0EDA4B-E00B-7209-46B1-F8393887057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95625" y="76200"/>
            <a:ext cx="2959100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The Reynolds Number</a:t>
            </a:r>
          </a:p>
        </p:txBody>
      </p:sp>
      <p:graphicFrame>
        <p:nvGraphicFramePr>
          <p:cNvPr id="20483" name="Object 3">
            <a:extLst>
              <a:ext uri="{FF2B5EF4-FFF2-40B4-BE49-F238E27FC236}">
                <a16:creationId xmlns:a16="http://schemas.microsoft.com/office/drawing/2014/main" id="{0A1882EB-7A75-F23C-47F5-B6C62E8877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94000" y="622300"/>
          <a:ext cx="36068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06800" imgH="596900" progId="Equation.3">
                  <p:embed/>
                </p:oleObj>
              </mc:Choice>
              <mc:Fallback>
                <p:oleObj name="Equation" r:id="rId2" imgW="3606800" imgH="596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0" y="622300"/>
                        <a:ext cx="36068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94" name="Object 18">
            <a:extLst>
              <a:ext uri="{FF2B5EF4-FFF2-40B4-BE49-F238E27FC236}">
                <a16:creationId xmlns:a16="http://schemas.microsoft.com/office/drawing/2014/main" id="{21C086B1-923C-C3A1-6EFE-E95EC537C5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44900" y="5016500"/>
          <a:ext cx="15367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36033" imgH="355446" progId="Equation.3">
                  <p:embed/>
                </p:oleObj>
              </mc:Choice>
              <mc:Fallback>
                <p:oleObj name="Equation" r:id="rId4" imgW="1536033" imgH="355446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4900" y="5016500"/>
                        <a:ext cx="153670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96" name="Object 20">
            <a:extLst>
              <a:ext uri="{FF2B5EF4-FFF2-40B4-BE49-F238E27FC236}">
                <a16:creationId xmlns:a16="http://schemas.microsoft.com/office/drawing/2014/main" id="{6CA4DEA5-4B6F-87AF-2021-0EF8AE726A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58900" y="2781300"/>
          <a:ext cx="6426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426200" imgH="1104900" progId="Equation.3">
                  <p:embed/>
                </p:oleObj>
              </mc:Choice>
              <mc:Fallback>
                <p:oleObj name="Equation" r:id="rId6" imgW="6426200" imgH="11049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900" y="2781300"/>
                        <a:ext cx="64262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97" name="Object 21">
            <a:extLst>
              <a:ext uri="{FF2B5EF4-FFF2-40B4-BE49-F238E27FC236}">
                <a16:creationId xmlns:a16="http://schemas.microsoft.com/office/drawing/2014/main" id="{CBFAA5D8-D56B-D27B-21EA-9A34485C8C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0" y="3771900"/>
          <a:ext cx="33147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314700" imgH="1104900" progId="Equation.3">
                  <p:embed/>
                </p:oleObj>
              </mc:Choice>
              <mc:Fallback>
                <p:oleObj name="Equation" r:id="rId8" imgW="3314700" imgH="11049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771900"/>
                        <a:ext cx="33147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98" name="Object 22">
            <a:extLst>
              <a:ext uri="{FF2B5EF4-FFF2-40B4-BE49-F238E27FC236}">
                <a16:creationId xmlns:a16="http://schemas.microsoft.com/office/drawing/2014/main" id="{FA7DC323-644E-35E2-3211-7D19E37377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9550" y="5524500"/>
          <a:ext cx="36449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644900" imgH="1104900" progId="Equation.3">
                  <p:embed/>
                </p:oleObj>
              </mc:Choice>
              <mc:Fallback>
                <p:oleObj name="Equation" r:id="rId10" imgW="3644900" imgH="110490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9550" y="5524500"/>
                        <a:ext cx="36449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0">
            <a:extLst>
              <a:ext uri="{FF2B5EF4-FFF2-40B4-BE49-F238E27FC236}">
                <a16:creationId xmlns:a16="http://schemas.microsoft.com/office/drawing/2014/main" id="{8CC9DF20-0E08-AFFC-A2EB-413B4F417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73175"/>
            <a:ext cx="33464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DDCFE1B-05C0-9A5C-A22C-B93E0A30D1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31988" y="76200"/>
            <a:ext cx="5284787" cy="457200"/>
          </a:xfrm>
        </p:spPr>
        <p:txBody>
          <a:bodyPr wrap="none">
            <a:spAutoFit/>
          </a:bodyPr>
          <a:lstStyle/>
          <a:p>
            <a:r>
              <a:rPr lang="en-US" altLang="en-US" sz="2400">
                <a:cs typeface="Times New Roman" panose="02020603050405020304" pitchFamily="18" charset="0"/>
              </a:rPr>
              <a:t>Dimensional Analysis of a Falling Sphere</a:t>
            </a:r>
          </a:p>
        </p:txBody>
      </p:sp>
      <p:sp>
        <p:nvSpPr>
          <p:cNvPr id="21507" name="Text Box 2">
            <a:extLst>
              <a:ext uri="{FF2B5EF4-FFF2-40B4-BE49-F238E27FC236}">
                <a16:creationId xmlns:a16="http://schemas.microsoft.com/office/drawing/2014/main" id="{1C59A5DA-96F8-6B3C-A699-BF95132CD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69925"/>
            <a:ext cx="1917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CC00"/>
                </a:solidFill>
                <a:cs typeface="Times New Roman" panose="02020603050405020304" pitchFamily="18" charset="0"/>
              </a:rPr>
              <a:t>6.  Measure Data</a:t>
            </a:r>
          </a:p>
        </p:txBody>
      </p:sp>
      <p:graphicFrame>
        <p:nvGraphicFramePr>
          <p:cNvPr id="20486" name="Object 6">
            <a:extLst>
              <a:ext uri="{FF2B5EF4-FFF2-40B4-BE49-F238E27FC236}">
                <a16:creationId xmlns:a16="http://schemas.microsoft.com/office/drawing/2014/main" id="{05664C45-909C-B211-CBDE-0FB5B54CBE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9400" y="533400"/>
          <a:ext cx="32004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200400" imgH="723900" progId="Equation.3">
                  <p:embed/>
                </p:oleObj>
              </mc:Choice>
              <mc:Fallback>
                <p:oleObj name="Equation" r:id="rId2" imgW="3200400" imgH="7239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33400"/>
                        <a:ext cx="32004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Text Box 7">
            <a:extLst>
              <a:ext uri="{FF2B5EF4-FFF2-40B4-BE49-F238E27FC236}">
                <a16:creationId xmlns:a16="http://schemas.microsoft.com/office/drawing/2014/main" id="{A1C144E1-4F46-E89C-A692-2F4E8F99A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353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Measure </a:t>
            </a:r>
            <a:r>
              <a:rPr lang="en-US" altLang="en-US" sz="2000" i="1">
                <a:cs typeface="Times New Roman" panose="02020603050405020304" pitchFamily="18" charset="0"/>
              </a:rPr>
              <a:t>v, d, </a:t>
            </a:r>
            <a:r>
              <a:rPr lang="en-US" altLang="en-US" sz="2000">
                <a:latin typeface="Symbol" panose="05050102010706020507" pitchFamily="18" charset="2"/>
                <a:cs typeface="Times New Roman" panose="02020603050405020304" pitchFamily="18" charset="0"/>
              </a:rPr>
              <a:t>r</a:t>
            </a:r>
            <a:r>
              <a:rPr lang="en-US" altLang="en-US" sz="2000" baseline="-25000">
                <a:cs typeface="Times New Roman" panose="02020603050405020304" pitchFamily="18" charset="0"/>
              </a:rPr>
              <a:t>sphere</a:t>
            </a:r>
            <a:r>
              <a:rPr lang="en-US" altLang="en-US" sz="2000"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latin typeface="Symbol" panose="05050102010706020507" pitchFamily="18" charset="2"/>
                <a:cs typeface="Times New Roman" panose="02020603050405020304" pitchFamily="18" charset="0"/>
              </a:rPr>
              <a:t>m,</a:t>
            </a:r>
            <a:r>
              <a:rPr lang="en-US" altLang="en-US" sz="2000">
                <a:cs typeface="Times New Roman" panose="02020603050405020304" pitchFamily="18" charset="0"/>
              </a:rPr>
              <a:t> and </a:t>
            </a:r>
            <a:r>
              <a:rPr lang="en-US" altLang="en-US" sz="2000">
                <a:latin typeface="Symbol" panose="05050102010706020507" pitchFamily="18" charset="2"/>
                <a:cs typeface="Times New Roman" panose="02020603050405020304" pitchFamily="18" charset="0"/>
              </a:rPr>
              <a:t>r</a:t>
            </a:r>
            <a:r>
              <a:rPr lang="en-US" altLang="en-US" sz="2000" baseline="-25000">
                <a:cs typeface="Times New Roman" panose="02020603050405020304" pitchFamily="18" charset="0"/>
              </a:rPr>
              <a:t>fluid</a:t>
            </a:r>
            <a:r>
              <a:rPr lang="en-US" altLang="en-US" sz="2000"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0489" name="Object 9">
            <a:extLst>
              <a:ext uri="{FF2B5EF4-FFF2-40B4-BE49-F238E27FC236}">
                <a16:creationId xmlns:a16="http://schemas.microsoft.com/office/drawing/2014/main" id="{750EEEF0-B4E7-B613-5D1F-3700781B54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1295400"/>
          <a:ext cx="38608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60800" imgH="673100" progId="Equation.3">
                  <p:embed/>
                </p:oleObj>
              </mc:Choice>
              <mc:Fallback>
                <p:oleObj name="Equation" r:id="rId4" imgW="3860800" imgH="6731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295400"/>
                        <a:ext cx="38608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91" name="Picture 11">
            <a:extLst>
              <a:ext uri="{FF2B5EF4-FFF2-40B4-BE49-F238E27FC236}">
                <a16:creationId xmlns:a16="http://schemas.microsoft.com/office/drawing/2014/main" id="{C50A8FEA-4C7F-31EA-7ECF-D16A58E4F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8458200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683EAB0-26E3-762B-6075-7BBE3B72A6E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31988" y="76200"/>
            <a:ext cx="5284787" cy="457200"/>
          </a:xfrm>
        </p:spPr>
        <p:txBody>
          <a:bodyPr wrap="none">
            <a:spAutoFit/>
          </a:bodyPr>
          <a:lstStyle/>
          <a:p>
            <a:r>
              <a:rPr lang="en-US" altLang="en-US" sz="2400">
                <a:cs typeface="Times New Roman" panose="02020603050405020304" pitchFamily="18" charset="0"/>
              </a:rPr>
              <a:t>Dimensional Analysis of a Falling Sphere</a:t>
            </a:r>
          </a:p>
        </p:txBody>
      </p:sp>
      <p:sp>
        <p:nvSpPr>
          <p:cNvPr id="22531" name="Text Box 2">
            <a:extLst>
              <a:ext uri="{FF2B5EF4-FFF2-40B4-BE49-F238E27FC236}">
                <a16:creationId xmlns:a16="http://schemas.microsoft.com/office/drawing/2014/main" id="{250FF90A-DA7D-E875-50F9-C49D02A54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762000"/>
            <a:ext cx="3062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CC00"/>
                </a:solidFill>
                <a:cs typeface="Times New Roman" panose="02020603050405020304" pitchFamily="18" charset="0"/>
              </a:rPr>
              <a:t>7.  Plot universal correlation</a:t>
            </a:r>
          </a:p>
        </p:txBody>
      </p:sp>
      <p:graphicFrame>
        <p:nvGraphicFramePr>
          <p:cNvPr id="2" name="Object 3">
            <a:extLst>
              <a:ext uri="{FF2B5EF4-FFF2-40B4-BE49-F238E27FC236}">
                <a16:creationId xmlns:a16="http://schemas.microsoft.com/office/drawing/2014/main" id="{74BF1EA2-CEAA-E494-6296-154E8C9850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5163" y="685800"/>
          <a:ext cx="32004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200400" imgH="723900" progId="Equation.3">
                  <p:embed/>
                </p:oleObj>
              </mc:Choice>
              <mc:Fallback>
                <p:oleObj name="Equation" r:id="rId2" imgW="3200400" imgH="723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5163" y="685800"/>
                        <a:ext cx="32004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4">
            <a:extLst>
              <a:ext uri="{FF2B5EF4-FFF2-40B4-BE49-F238E27FC236}">
                <a16:creationId xmlns:a16="http://schemas.microsoft.com/office/drawing/2014/main" id="{9B78BE00-700B-1A46-B7DB-FE07CF0FE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1447800"/>
            <a:ext cx="4651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How to plot?  A 3-D plot of a level surface?</a:t>
            </a:r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431209CD-F4A6-3638-A4D3-ECA15CF7D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4963" y="2819400"/>
            <a:ext cx="21542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Difficult to read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quantitative values.</a:t>
            </a:r>
          </a:p>
        </p:txBody>
      </p:sp>
      <p:pic>
        <p:nvPicPr>
          <p:cNvPr id="21511" name="Picture 7">
            <a:extLst>
              <a:ext uri="{FF2B5EF4-FFF2-40B4-BE49-F238E27FC236}">
                <a16:creationId xmlns:a16="http://schemas.microsoft.com/office/drawing/2014/main" id="{6C66CDF2-E4CD-8FEF-313A-E38ADF04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4495800"/>
            <a:ext cx="36576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2" name="Text Box 8">
            <a:extLst>
              <a:ext uri="{FF2B5EF4-FFF2-40B4-BE49-F238E27FC236}">
                <a16:creationId xmlns:a16="http://schemas.microsoft.com/office/drawing/2014/main" id="{D624E81E-A9ED-24B7-192E-AE84242DD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4514850"/>
            <a:ext cx="1971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Better to plot as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family of curves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for values of Fr.</a:t>
            </a:r>
          </a:p>
        </p:txBody>
      </p:sp>
      <p:pic>
        <p:nvPicPr>
          <p:cNvPr id="22537" name="Picture 9">
            <a:extLst>
              <a:ext uri="{FF2B5EF4-FFF2-40B4-BE49-F238E27FC236}">
                <a16:creationId xmlns:a16="http://schemas.microsoft.com/office/drawing/2014/main" id="{8567DDF7-E211-509D-5F77-4D011C1B1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1828800"/>
            <a:ext cx="36480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utoUpdateAnimBg="0"/>
      <p:bldP spid="21510" grpId="0" autoUpdateAnimBg="0"/>
      <p:bldP spid="2151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B8D6DD43-920F-0B69-D712-35175B480D1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31988" y="76200"/>
            <a:ext cx="5284787" cy="457200"/>
          </a:xfrm>
        </p:spPr>
        <p:txBody>
          <a:bodyPr wrap="none">
            <a:spAutoFit/>
          </a:bodyPr>
          <a:lstStyle/>
          <a:p>
            <a:r>
              <a:rPr lang="en-US" altLang="en-US" sz="2400">
                <a:cs typeface="Times New Roman" panose="02020603050405020304" pitchFamily="18" charset="0"/>
              </a:rPr>
              <a:t>Dimensional Analysis of a Falling Sphere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CD545962-A49A-DF75-65B3-1AA5B32BD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58800"/>
            <a:ext cx="4416425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31139FEE-AB2C-5455-8CA9-B636C41DF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67000"/>
            <a:ext cx="4416425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>
            <a:extLst>
              <a:ext uri="{FF2B5EF4-FFF2-40B4-BE49-F238E27FC236}">
                <a16:creationId xmlns:a16="http://schemas.microsoft.com/office/drawing/2014/main" id="{7C066AF9-302A-D21C-E79A-8D29D667E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648200"/>
            <a:ext cx="441642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Line 6">
            <a:extLst>
              <a:ext uri="{FF2B5EF4-FFF2-40B4-BE49-F238E27FC236}">
                <a16:creationId xmlns:a16="http://schemas.microsoft.com/office/drawing/2014/main" id="{9F034BDE-6988-F7D3-D3E8-10CC5C2E166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29500" y="1063625"/>
            <a:ext cx="1143000" cy="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7" name="Line 7">
            <a:extLst>
              <a:ext uri="{FF2B5EF4-FFF2-40B4-BE49-F238E27FC236}">
                <a16:creationId xmlns:a16="http://schemas.microsoft.com/office/drawing/2014/main" id="{5864D2D2-03BA-71B7-DF72-B3812FAC1BA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0925" y="1358900"/>
            <a:ext cx="11430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8" name="Line 8">
            <a:extLst>
              <a:ext uri="{FF2B5EF4-FFF2-40B4-BE49-F238E27FC236}">
                <a16:creationId xmlns:a16="http://schemas.microsoft.com/office/drawing/2014/main" id="{81C9EF0D-B64F-4286-4BDE-68BE17C7167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1654175"/>
            <a:ext cx="609600" cy="0"/>
          </a:xfrm>
          <a:prstGeom prst="line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9" name="Line 9">
            <a:extLst>
              <a:ext uri="{FF2B5EF4-FFF2-40B4-BE49-F238E27FC236}">
                <a16:creationId xmlns:a16="http://schemas.microsoft.com/office/drawing/2014/main" id="{84F659E0-8C70-9EDD-6338-A834EBAF6A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5" y="1101725"/>
            <a:ext cx="762000" cy="304800"/>
          </a:xfrm>
          <a:prstGeom prst="line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0" name="Line 10">
            <a:extLst>
              <a:ext uri="{FF2B5EF4-FFF2-40B4-BE49-F238E27FC236}">
                <a16:creationId xmlns:a16="http://schemas.microsoft.com/office/drawing/2014/main" id="{42A85168-D309-6F45-380A-8F3A79FF34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5925" y="1387475"/>
            <a:ext cx="762000" cy="304800"/>
          </a:xfrm>
          <a:prstGeom prst="line">
            <a:avLst/>
          </a:prstGeom>
          <a:noFill/>
          <a:ln w="2222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2" name="Line 12">
            <a:extLst>
              <a:ext uri="{FF2B5EF4-FFF2-40B4-BE49-F238E27FC236}">
                <a16:creationId xmlns:a16="http://schemas.microsoft.com/office/drawing/2014/main" id="{EB217F7C-FE0D-271E-4B5B-8A8E969AEF2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1828800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3" name="Text Box 13">
            <a:extLst>
              <a:ext uri="{FF2B5EF4-FFF2-40B4-BE49-F238E27FC236}">
                <a16:creationId xmlns:a16="http://schemas.microsoft.com/office/drawing/2014/main" id="{031D23AD-0505-4A70-E4D2-C4B1B2DC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388" y="1981200"/>
            <a:ext cx="27924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Divide reduced buoyancy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by Froude number</a:t>
            </a:r>
          </a:p>
        </p:txBody>
      </p:sp>
      <p:sp>
        <p:nvSpPr>
          <p:cNvPr id="25614" name="Line 14">
            <a:extLst>
              <a:ext uri="{FF2B5EF4-FFF2-40B4-BE49-F238E27FC236}">
                <a16:creationId xmlns:a16="http://schemas.microsoft.com/office/drawing/2014/main" id="{A5137852-1E59-76F5-D993-BAF63369DEE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3810000"/>
            <a:ext cx="1143000" cy="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5" name="Line 15">
            <a:extLst>
              <a:ext uri="{FF2B5EF4-FFF2-40B4-BE49-F238E27FC236}">
                <a16:creationId xmlns:a16="http://schemas.microsoft.com/office/drawing/2014/main" id="{6BD8D4B2-1F06-C12B-5FBD-F12AE565CDD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6875" y="3135313"/>
            <a:ext cx="990600" cy="53340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7" name="Text Box 17">
            <a:extLst>
              <a:ext uri="{FF2B5EF4-FFF2-40B4-BE49-F238E27FC236}">
                <a16:creationId xmlns:a16="http://schemas.microsoft.com/office/drawing/2014/main" id="{4F2C6D49-7E75-89FD-0C8C-64C3343F0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3" y="760413"/>
            <a:ext cx="3836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CC00"/>
                </a:solidFill>
                <a:cs typeface="Times New Roman" panose="02020603050405020304" pitchFamily="18" charset="0"/>
              </a:rPr>
              <a:t>7.  Plot universal correlation, cont’d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704518C-0628-AA4F-3FA4-DAA3E8F8623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781300" y="76200"/>
            <a:ext cx="3586163" cy="457200"/>
          </a:xfrm>
        </p:spPr>
        <p:txBody>
          <a:bodyPr wrap="none">
            <a:spAutoFit/>
          </a:bodyPr>
          <a:lstStyle/>
          <a:p>
            <a:r>
              <a:rPr lang="en-US" altLang="en-US" sz="2400">
                <a:cs typeface="Times New Roman" panose="02020603050405020304" pitchFamily="18" charset="0"/>
              </a:rPr>
              <a:t>Fluid Flow around a Sphere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2B6C45F3-86B5-5670-76B5-A91ABD67E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6934200" cy="540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Line 5">
            <a:extLst>
              <a:ext uri="{FF2B5EF4-FFF2-40B4-BE49-F238E27FC236}">
                <a16:creationId xmlns:a16="http://schemas.microsoft.com/office/drawing/2014/main" id="{F7D16438-2F98-BBCB-E260-DE2E7871082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754063"/>
            <a:ext cx="4038600" cy="449580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0" name="Text Box 6">
            <a:extLst>
              <a:ext uri="{FF2B5EF4-FFF2-40B4-BE49-F238E27FC236}">
                <a16:creationId xmlns:a16="http://schemas.microsoft.com/office/drawing/2014/main" id="{45EA6BC6-CF42-8802-A5BC-236685915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058863"/>
            <a:ext cx="1365250" cy="847725"/>
          </a:xfrm>
          <a:prstGeom prst="rect">
            <a:avLst/>
          </a:prstGeom>
          <a:solidFill>
            <a:schemeClr val="bg1"/>
          </a:solidFill>
          <a:ln w="222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Re &lt; 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Laminar Flow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Stokes’s Law</a:t>
            </a:r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F1BEB303-EAC4-F29D-311F-9467B7D27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6363" y="3035300"/>
            <a:ext cx="1065212" cy="358775"/>
          </a:xfrm>
          <a:prstGeom prst="rect">
            <a:avLst/>
          </a:prstGeom>
          <a:solidFill>
            <a:schemeClr val="bg1"/>
          </a:solidFill>
          <a:ln w="222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slope = </a:t>
            </a:r>
            <a:r>
              <a:rPr lang="en-US" altLang="en-US" sz="1600">
                <a:latin typeface="Symbol" panose="05050102010706020507" pitchFamily="18" charset="2"/>
                <a:cs typeface="Times New Roman" panose="02020603050405020304" pitchFamily="18" charset="0"/>
              </a:rPr>
              <a:t>-</a:t>
            </a:r>
            <a:r>
              <a:rPr lang="en-US" altLang="en-US" sz="1600"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632" name="Line 8">
            <a:extLst>
              <a:ext uri="{FF2B5EF4-FFF2-40B4-BE49-F238E27FC236}">
                <a16:creationId xmlns:a16="http://schemas.microsoft.com/office/drawing/2014/main" id="{21877EE5-B6A7-1118-80AA-2F16EA1FB3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3800" y="2659063"/>
            <a:ext cx="381000" cy="381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3" name="Line 9">
            <a:extLst>
              <a:ext uri="{FF2B5EF4-FFF2-40B4-BE49-F238E27FC236}">
                <a16:creationId xmlns:a16="http://schemas.microsoft.com/office/drawing/2014/main" id="{31D62E27-66CE-2C0B-65BC-22FDC408E0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7475" y="4564063"/>
            <a:ext cx="1295400" cy="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Text Box 10">
            <a:extLst>
              <a:ext uri="{FF2B5EF4-FFF2-40B4-BE49-F238E27FC236}">
                <a16:creationId xmlns:a16="http://schemas.microsoft.com/office/drawing/2014/main" id="{95BD99DA-5688-BE3E-6A8A-2B28313DB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573463"/>
            <a:ext cx="1477963" cy="603250"/>
          </a:xfrm>
          <a:prstGeom prst="rect">
            <a:avLst/>
          </a:prstGeom>
          <a:solidFill>
            <a:schemeClr val="bg1"/>
          </a:solidFill>
          <a:ln w="222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Re &gt; 100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Turbulent 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animBg="1" autoUpdateAnimBg="0"/>
      <p:bldP spid="26631" grpId="0" animBg="1" autoUpdateAnimBg="0"/>
      <p:bldP spid="26634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>
            <a:extLst>
              <a:ext uri="{FF2B5EF4-FFF2-40B4-BE49-F238E27FC236}">
                <a16:creationId xmlns:a16="http://schemas.microsoft.com/office/drawing/2014/main" id="{763BF094-F22F-70DF-AE0C-F6B0BAA06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89154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>
            <a:extLst>
              <a:ext uri="{FF2B5EF4-FFF2-40B4-BE49-F238E27FC236}">
                <a16:creationId xmlns:a16="http://schemas.microsoft.com/office/drawing/2014/main" id="{013D7ADD-70E5-1026-3BA4-8C99992FC26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30238" y="76200"/>
            <a:ext cx="7950200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Dynamically Similar Spheres Falling at their Terminal Velocity</a:t>
            </a:r>
            <a:endParaRPr lang="en-US" altLang="en-US" sz="2400" i="1"/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DA572C80-A111-E7A9-8618-E980D814F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00475"/>
            <a:ext cx="136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cs typeface="Times New Roman" panose="02020603050405020304" pitchFamily="18" charset="0"/>
              </a:rPr>
              <a:t>inconvenient</a:t>
            </a:r>
          </a:p>
        </p:txBody>
      </p:sp>
      <p:sp>
        <p:nvSpPr>
          <p:cNvPr id="27653" name="Line 5">
            <a:extLst>
              <a:ext uri="{FF2B5EF4-FFF2-40B4-BE49-F238E27FC236}">
                <a16:creationId xmlns:a16="http://schemas.microsoft.com/office/drawing/2014/main" id="{AA665490-C80C-0519-62D8-72636AC752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22425" y="4000500"/>
            <a:ext cx="6096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Text Box 6">
            <a:extLst>
              <a:ext uri="{FF2B5EF4-FFF2-40B4-BE49-F238E27FC236}">
                <a16:creationId xmlns:a16="http://schemas.microsoft.com/office/drawing/2014/main" id="{C3BB26E3-B641-248E-940B-06703A70F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450" y="5729288"/>
            <a:ext cx="6299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Times New Roman" panose="02020603050405020304" pitchFamily="18" charset="0"/>
              </a:rPr>
              <a:t>Use convenient models to predict results for inconvenient systems.</a:t>
            </a:r>
          </a:p>
        </p:txBody>
      </p:sp>
      <p:sp>
        <p:nvSpPr>
          <p:cNvPr id="27655" name="Text Box 7">
            <a:extLst>
              <a:ext uri="{FF2B5EF4-FFF2-40B4-BE49-F238E27FC236}">
                <a16:creationId xmlns:a16="http://schemas.microsoft.com/office/drawing/2014/main" id="{66E81AB2-0E05-93B5-19D8-733C90510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6110288"/>
            <a:ext cx="1530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Times New Roman" panose="02020603050405020304" pitchFamily="18" charset="0"/>
              </a:rPr>
              <a:t>Extrapolation?</a:t>
            </a:r>
          </a:p>
        </p:txBody>
      </p:sp>
      <p:sp>
        <p:nvSpPr>
          <p:cNvPr id="27656" name="Text Box 8">
            <a:extLst>
              <a:ext uri="{FF2B5EF4-FFF2-40B4-BE49-F238E27FC236}">
                <a16:creationId xmlns:a16="http://schemas.microsoft.com/office/drawing/2014/main" id="{1B5E3AB6-9BAD-4553-5D20-7AA7411CC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900" y="6110288"/>
            <a:ext cx="4000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Times New Roman" panose="02020603050405020304" pitchFamily="18" charset="0"/>
              </a:rPr>
              <a:t>No!  All systems are dynamically similar.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utoUpdateAnimBg="0"/>
      <p:bldP spid="27654" grpId="0" autoUpdateAnimBg="0"/>
      <p:bldP spid="27655" grpId="0" autoUpdateAnimBg="0"/>
      <p:bldP spid="2765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3087DCF6-5202-EC26-0870-45229FDCBC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6850" y="46038"/>
            <a:ext cx="3670300" cy="519112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/>
              <a:t>Flow Around a Cylinder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2CA4D9AE-842B-B23C-7DAF-11279CC72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09600"/>
            <a:ext cx="4572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67F7511-3179-FDED-F1A4-119BA0605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14725"/>
            <a:ext cx="4495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A7754C9E-C0AD-C8FD-1290-B5568012E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24250"/>
            <a:ext cx="63944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3EE2606-B782-F181-E981-E4519AB14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00425"/>
            <a:ext cx="68707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7">
            <a:extLst>
              <a:ext uri="{FF2B5EF4-FFF2-40B4-BE49-F238E27FC236}">
                <a16:creationId xmlns:a16="http://schemas.microsoft.com/office/drawing/2014/main" id="{5EE1AE52-987F-ADF5-D6A5-37FBDD88B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752600"/>
            <a:ext cx="979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Re </a:t>
            </a:r>
            <a:r>
              <a:rPr lang="en-US" altLang="en-US" sz="2400">
                <a:cs typeface="Times New Roman" panose="02020603050405020304" pitchFamily="18" charset="0"/>
              </a:rPr>
              <a:t>« 1</a:t>
            </a:r>
            <a:endParaRPr lang="en-US" altLang="en-US" sz="2400"/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95E18B2F-F473-8B32-9387-4A03CC167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800600"/>
            <a:ext cx="1303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Re = 100</a:t>
            </a:r>
          </a:p>
        </p:txBody>
      </p:sp>
      <p:sp>
        <p:nvSpPr>
          <p:cNvPr id="3081" name="Text Box 9">
            <a:extLst>
              <a:ext uri="{FF2B5EF4-FFF2-40B4-BE49-F238E27FC236}">
                <a16:creationId xmlns:a16="http://schemas.microsoft.com/office/drawing/2014/main" id="{D622E3B5-A0F2-6CF0-6C40-CF40DFE3E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895600"/>
            <a:ext cx="1455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Re = 1000</a:t>
            </a:r>
          </a:p>
        </p:txBody>
      </p:sp>
      <p:sp>
        <p:nvSpPr>
          <p:cNvPr id="3082" name="Text Box 10">
            <a:extLst>
              <a:ext uri="{FF2B5EF4-FFF2-40B4-BE49-F238E27FC236}">
                <a16:creationId xmlns:a16="http://schemas.microsoft.com/office/drawing/2014/main" id="{2FF673E5-0567-D564-F131-993948A99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895600"/>
            <a:ext cx="1684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Re = 10,000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autoUpdateAnimBg="0"/>
      <p:bldP spid="3081" grpId="0" autoUpdateAnimBg="0"/>
      <p:bldP spid="3082" grpId="0" autoUpdateAnimBg="0"/>
      <p:bldP spid="308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4DACADB6-BAE9-5348-5C2E-1E08FDB417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49613" y="76200"/>
            <a:ext cx="2641600" cy="519113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/>
              <a:t>Flow Past a Plate</a:t>
            </a:r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E60067D0-4469-7822-203C-53996109D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85800"/>
            <a:ext cx="449580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63CB0666-397B-630F-F9AA-6A80B96A8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17925"/>
            <a:ext cx="44958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6">
            <a:extLst>
              <a:ext uri="{FF2B5EF4-FFF2-40B4-BE49-F238E27FC236}">
                <a16:creationId xmlns:a16="http://schemas.microsoft.com/office/drawing/2014/main" id="{8E24CE6B-B62C-4D37-BC3E-0FFACEAE0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828800"/>
            <a:ext cx="1227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Re = 0.1</a:t>
            </a:r>
          </a:p>
        </p:txBody>
      </p:sp>
      <p:sp>
        <p:nvSpPr>
          <p:cNvPr id="4103" name="Text Box 7">
            <a:extLst>
              <a:ext uri="{FF2B5EF4-FFF2-40B4-BE49-F238E27FC236}">
                <a16:creationId xmlns:a16="http://schemas.microsoft.com/office/drawing/2014/main" id="{FA178EDA-4600-2452-75D5-373E46034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800600"/>
            <a:ext cx="1684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Re = 10,000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autoUpdateAnimBg="0"/>
      <p:bldP spid="410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325CDE4A-A6D2-9BE5-60B9-C5601B92A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32125" y="76200"/>
            <a:ext cx="3078163" cy="519113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/>
              <a:t>Flow Past an Airfoil</a:t>
            </a:r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3012557A-F261-830B-385A-6149538E6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85800"/>
            <a:ext cx="4572000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FB147AD-E7EE-B270-4688-0575231EE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33800"/>
            <a:ext cx="457200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>
            <a:extLst>
              <a:ext uri="{FF2B5EF4-FFF2-40B4-BE49-F238E27FC236}">
                <a16:creationId xmlns:a16="http://schemas.microsoft.com/office/drawing/2014/main" id="{B9A0C5BB-9117-9EF6-18DE-578DFD46B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05000"/>
            <a:ext cx="1303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Re = 100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097266B3-9AB7-9B9F-CC94-34C5A8063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724400"/>
            <a:ext cx="1455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Re = 1000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utoUpdateAnimBg="0"/>
      <p:bldP spid="512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CF1D0F-1927-4A7F-8B60-0CB95EC9B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163" y="1086544"/>
            <a:ext cx="4502457" cy="4780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FF3276-A1D1-BFA4-8939-AE4F4BC1E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0" y="611833"/>
            <a:ext cx="4334278" cy="5407967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FC58421-B75A-4A2B-0729-9F7BC61C0051}"/>
              </a:ext>
            </a:extLst>
          </p:cNvPr>
          <p:cNvSpPr txBox="1">
            <a:spLocks/>
          </p:cNvSpPr>
          <p:nvPr/>
        </p:nvSpPr>
        <p:spPr bwMode="auto">
          <a:xfrm>
            <a:off x="1291953" y="-2232"/>
            <a:ext cx="65696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Homework 7 Excellence – Exercise 4.34 – Team 18</a:t>
            </a:r>
            <a:endParaRPr lang="en-US" altLang="en-US" sz="2400" i="1" dirty="0"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4F8BE-042C-0630-8825-7628CFEC2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4363" y="2847975"/>
            <a:ext cx="2895600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2006B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Honorable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Mention to Teams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3, 4, 6, 10, 19, and 23</a:t>
            </a:r>
          </a:p>
        </p:txBody>
      </p:sp>
    </p:spTree>
    <p:extLst>
      <p:ext uri="{BB962C8B-B14F-4D97-AF65-F5344CB8AC3E}">
        <p14:creationId xmlns:p14="http://schemas.microsoft.com/office/powerpoint/2010/main" val="235902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083EDBFC-C100-AEF3-A626-B075E33B9D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81350" y="76200"/>
            <a:ext cx="2779713" cy="519113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/>
              <a:t>Flow Past a Block</a:t>
            </a:r>
          </a:p>
        </p:txBody>
      </p:sp>
      <p:pic>
        <p:nvPicPr>
          <p:cNvPr id="29699" name="Picture 7">
            <a:extLst>
              <a:ext uri="{FF2B5EF4-FFF2-40B4-BE49-F238E27FC236}">
                <a16:creationId xmlns:a16="http://schemas.microsoft.com/office/drawing/2014/main" id="{67C169D1-3311-6349-93A9-0DBF4A001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85800"/>
            <a:ext cx="4127500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87256979-C4D4-D0B7-D35E-88D8C16CD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58674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>
            <a:extLst>
              <a:ext uri="{FF2B5EF4-FFF2-40B4-BE49-F238E27FC236}">
                <a16:creationId xmlns:a16="http://schemas.microsoft.com/office/drawing/2014/main" id="{C9BCD653-BDFF-71CA-24BA-B84481027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24200"/>
            <a:ext cx="8534400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10">
            <a:extLst>
              <a:ext uri="{FF2B5EF4-FFF2-40B4-BE49-F238E27FC236}">
                <a16:creationId xmlns:a16="http://schemas.microsoft.com/office/drawing/2014/main" id="{868D1248-07E0-B072-5175-3D7D88419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524000"/>
            <a:ext cx="1379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Re = 0.01</a:t>
            </a:r>
          </a:p>
        </p:txBody>
      </p:sp>
      <p:sp>
        <p:nvSpPr>
          <p:cNvPr id="6155" name="Text Box 11">
            <a:extLst>
              <a:ext uri="{FF2B5EF4-FFF2-40B4-BE49-F238E27FC236}">
                <a16:creationId xmlns:a16="http://schemas.microsoft.com/office/drawing/2014/main" id="{C0AA3377-1046-456F-1DB5-69D52FAB1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800600"/>
            <a:ext cx="1150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Re = 10</a:t>
            </a:r>
          </a:p>
        </p:txBody>
      </p:sp>
      <p:sp>
        <p:nvSpPr>
          <p:cNvPr id="6156" name="Text Box 12">
            <a:extLst>
              <a:ext uri="{FF2B5EF4-FFF2-40B4-BE49-F238E27FC236}">
                <a16:creationId xmlns:a16="http://schemas.microsoft.com/office/drawing/2014/main" id="{81AFEA36-BD61-889B-A800-76EDC251D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514600"/>
            <a:ext cx="1684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Re = 10,000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 autoUpdateAnimBg="0"/>
      <p:bldP spid="6156" grpId="0" autoUpdateAnimBg="0"/>
      <p:bldP spid="615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9EC54B48-D0EB-AAC4-D577-78C4DF8740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51188" y="76200"/>
            <a:ext cx="2840037" cy="519113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/>
              <a:t>Flow Past a House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D88942D5-0572-E1D7-D799-449939D7B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35052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CA18531-0220-D141-F608-B3B12FD8A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62000"/>
            <a:ext cx="34290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FC7D968C-6B59-4F6A-9D61-631978160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81400"/>
            <a:ext cx="358140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1E2AF5D2-EF28-94AC-CF09-69CBF41B9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43313"/>
            <a:ext cx="342900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7">
            <a:extLst>
              <a:ext uri="{FF2B5EF4-FFF2-40B4-BE49-F238E27FC236}">
                <a16:creationId xmlns:a16="http://schemas.microsoft.com/office/drawing/2014/main" id="{2431D26C-35D3-5BD2-0084-C349DCDAE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971800"/>
            <a:ext cx="1227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Re = 0.1</a:t>
            </a:r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966387A6-A445-0BB2-0179-9DDA4D22B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048000"/>
            <a:ext cx="1150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Re = 10</a:t>
            </a: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2EDD2E22-F5E0-8690-70D7-552EFB8B3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791200"/>
            <a:ext cx="1303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Re = 100</a:t>
            </a:r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4969DF7F-25D6-D18A-B864-0A39896E0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791200"/>
            <a:ext cx="1684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Re = 10,000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utoUpdateAnimBg="0"/>
      <p:bldP spid="7176" grpId="0" autoUpdateAnimBg="0"/>
      <p:bldP spid="7176" grpId="1"/>
      <p:bldP spid="7177" grpId="0" autoUpdateAnimBg="0"/>
      <p:bldP spid="7177" grpId="1"/>
      <p:bldP spid="7178" grpId="0" autoUpdateAnimBg="0"/>
      <p:bldP spid="717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05044A5A-37A7-9B5C-8106-FA6197F6AF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457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E81333-B577-2E2D-EA60-E42BB8A02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57200"/>
            <a:ext cx="4419600" cy="610312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1A8EFA0-D58E-10F9-0335-C7449018DEE4}"/>
              </a:ext>
            </a:extLst>
          </p:cNvPr>
          <p:cNvSpPr txBox="1">
            <a:spLocks/>
          </p:cNvSpPr>
          <p:nvPr/>
        </p:nvSpPr>
        <p:spPr bwMode="auto">
          <a:xfrm>
            <a:off x="1291953" y="-2232"/>
            <a:ext cx="65696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Homework 7 Excellence – Exercise 4.46 – Team 19</a:t>
            </a:r>
            <a:endParaRPr lang="en-US" altLang="en-US" sz="2400" i="1" dirty="0"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F72BD5-E4C5-1E68-A82E-49D7C94E4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609600"/>
            <a:ext cx="3581400" cy="6114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A4933E-614E-ACB8-749A-871985A17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2228671"/>
            <a:ext cx="3230563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2006B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Honorable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Mention to 18(!) Teams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with perfect scores!</a:t>
            </a:r>
          </a:p>
        </p:txBody>
      </p:sp>
    </p:spTree>
    <p:extLst>
      <p:ext uri="{BB962C8B-B14F-4D97-AF65-F5344CB8AC3E}">
        <p14:creationId xmlns:p14="http://schemas.microsoft.com/office/powerpoint/2010/main" val="2487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CF46CFA-797E-E528-D7CA-376617FF0DD3}"/>
              </a:ext>
            </a:extLst>
          </p:cNvPr>
          <p:cNvSpPr txBox="1">
            <a:spLocks/>
          </p:cNvSpPr>
          <p:nvPr/>
        </p:nvSpPr>
        <p:spPr bwMode="auto">
          <a:xfrm>
            <a:off x="1215009" y="-2232"/>
            <a:ext cx="67235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Homework 7 Excellence – Exercise 4.101 – Team 25</a:t>
            </a:r>
            <a:endParaRPr lang="en-US" altLang="en-US" sz="2400" i="1" dirty="0"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EAD869-B9B7-E051-36FB-AB19BCE8D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33400"/>
            <a:ext cx="4566976" cy="6183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A06DF1-9E8D-FED6-CE00-354B602F7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24" y="620930"/>
            <a:ext cx="4414576" cy="388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806DB4-ED43-783C-DE63-F35990B21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856" y="4668627"/>
            <a:ext cx="2468563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2006B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Honorable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Mention to Teams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11, 15, 16, 18, 19, 23, and 26.</a:t>
            </a:r>
          </a:p>
        </p:txBody>
      </p:sp>
    </p:spTree>
    <p:extLst>
      <p:ext uri="{BB962C8B-B14F-4D97-AF65-F5344CB8AC3E}">
        <p14:creationId xmlns:p14="http://schemas.microsoft.com/office/powerpoint/2010/main" val="330009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734C6A6-FBF4-6498-1E75-AB27F5465E72}"/>
              </a:ext>
            </a:extLst>
          </p:cNvPr>
          <p:cNvSpPr txBox="1">
            <a:spLocks/>
          </p:cNvSpPr>
          <p:nvPr/>
        </p:nvSpPr>
        <p:spPr bwMode="auto">
          <a:xfrm>
            <a:off x="1215009" y="-2232"/>
            <a:ext cx="67235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Homework 7 Excellence – Exercise 4.104 – Team 19</a:t>
            </a:r>
            <a:endParaRPr lang="en-US" altLang="en-US" sz="2400" i="1" dirty="0"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D98E20-6CC6-E193-1A4B-A52232367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83675"/>
            <a:ext cx="4350045" cy="5717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62879-8E4B-0419-C700-A6B434EAF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188" y="683675"/>
            <a:ext cx="4304057" cy="5410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465151-CCB4-2741-8030-173587BCA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380008"/>
            <a:ext cx="2895600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2006B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Honorable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Mention to Teams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8, 10, 11, 13, 15, 16, 23, 24, and 25.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08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FBDFE7D-076E-2897-CD13-57DCF0C8361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038600" y="122238"/>
            <a:ext cx="1071563" cy="519112"/>
          </a:xfrm>
        </p:spPr>
        <p:txBody>
          <a:bodyPr wrap="none">
            <a:spAutoFit/>
          </a:bodyPr>
          <a:lstStyle/>
          <a:p>
            <a:r>
              <a:rPr lang="en-US" altLang="en-US" sz="2800" i="1"/>
              <a:t>Recap</a:t>
            </a:r>
          </a:p>
        </p:txBody>
      </p:sp>
      <p:sp>
        <p:nvSpPr>
          <p:cNvPr id="34818" name="Text Box 1026">
            <a:extLst>
              <a:ext uri="{FF2B5EF4-FFF2-40B4-BE49-F238E27FC236}">
                <a16:creationId xmlns:a16="http://schemas.microsoft.com/office/drawing/2014/main" id="{D76DC8C7-268A-5C2E-F9A0-785E09656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62000"/>
            <a:ext cx="7926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Motivation:  to predict the behavior/performance of an inconvenient system.</a:t>
            </a:r>
          </a:p>
        </p:txBody>
      </p:sp>
      <p:sp>
        <p:nvSpPr>
          <p:cNvPr id="34820" name="Text Box 1028">
            <a:extLst>
              <a:ext uri="{FF2B5EF4-FFF2-40B4-BE49-F238E27FC236}">
                <a16:creationId xmlns:a16="http://schemas.microsoft.com/office/drawing/2014/main" id="{5D713E56-C4D4-9E47-7F4B-0F4DDF6B8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279525"/>
            <a:ext cx="480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Inconvenient system is too large or too small.</a:t>
            </a:r>
          </a:p>
        </p:txBody>
      </p:sp>
      <p:sp>
        <p:nvSpPr>
          <p:cNvPr id="34821" name="Text Box 1029">
            <a:extLst>
              <a:ext uri="{FF2B5EF4-FFF2-40B4-BE49-F238E27FC236}">
                <a16:creationId xmlns:a16="http://schemas.microsoft.com/office/drawing/2014/main" id="{D4BDE616-41DC-4A4F-4684-3A5BCEEDD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76400"/>
            <a:ext cx="4591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Inconvenient system is too fast or too slow.</a:t>
            </a:r>
          </a:p>
        </p:txBody>
      </p:sp>
      <p:sp>
        <p:nvSpPr>
          <p:cNvPr id="34822" name="Text Box 1030">
            <a:extLst>
              <a:ext uri="{FF2B5EF4-FFF2-40B4-BE49-F238E27FC236}">
                <a16:creationId xmlns:a16="http://schemas.microsoft.com/office/drawing/2014/main" id="{47951AAA-4B3E-C5BC-E168-BCD7F665B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057400"/>
            <a:ext cx="4506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Inconvenient system is too hot or too cold.</a:t>
            </a:r>
          </a:p>
        </p:txBody>
      </p:sp>
      <p:sp>
        <p:nvSpPr>
          <p:cNvPr id="34823" name="Text Box 1031">
            <a:extLst>
              <a:ext uri="{FF2B5EF4-FFF2-40B4-BE49-F238E27FC236}">
                <a16:creationId xmlns:a16="http://schemas.microsoft.com/office/drawing/2014/main" id="{3F39D3B9-D686-A87C-70CD-4EA0B3F48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590800"/>
            <a:ext cx="6281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Plan:  study a convenient model of the inconvenient system.</a:t>
            </a:r>
          </a:p>
        </p:txBody>
      </p:sp>
      <p:sp>
        <p:nvSpPr>
          <p:cNvPr id="34824" name="Text Box 1032">
            <a:extLst>
              <a:ext uri="{FF2B5EF4-FFF2-40B4-BE49-F238E27FC236}">
                <a16:creationId xmlns:a16="http://schemas.microsoft.com/office/drawing/2014/main" id="{44B06AAC-8FBC-5DED-E98D-8483F267D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0" y="3260725"/>
            <a:ext cx="589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/>
              <a:t>How to design a dynamically similar convenient model?</a:t>
            </a:r>
          </a:p>
        </p:txBody>
      </p:sp>
      <p:sp>
        <p:nvSpPr>
          <p:cNvPr id="34825" name="Text Box 1033">
            <a:extLst>
              <a:ext uri="{FF2B5EF4-FFF2-40B4-BE49-F238E27FC236}">
                <a16:creationId xmlns:a16="http://schemas.microsoft.com/office/drawing/2014/main" id="{E2AC19E5-378F-0CD0-3CAF-3B3988780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3810000"/>
            <a:ext cx="6638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Dimensional Analysis and Dynamic Scaling!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utoUpdateAnimBg="0"/>
      <p:bldP spid="34820" grpId="0" autoUpdateAnimBg="0"/>
      <p:bldP spid="34821" grpId="0" autoUpdateAnimBg="0"/>
      <p:bldP spid="34822" grpId="0" autoUpdateAnimBg="0"/>
      <p:bldP spid="34823" grpId="0" autoUpdateAnimBg="0"/>
      <p:bldP spid="34824" grpId="0" autoUpdateAnimBg="0"/>
      <p:bldP spid="3482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7BDD583-8079-5012-A795-B5F48BEEF63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11213" y="76200"/>
            <a:ext cx="7526337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Recap of Dimensional Analysis of Pendulums and Walking </a:t>
            </a:r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5E853C8F-B68B-063F-0934-16C34B1A1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403600"/>
            <a:ext cx="403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One dimensionless group (of parameters):</a:t>
            </a:r>
          </a:p>
        </p:txBody>
      </p:sp>
      <p:graphicFrame>
        <p:nvGraphicFramePr>
          <p:cNvPr id="32773" name="Object 5">
            <a:extLst>
              <a:ext uri="{FF2B5EF4-FFF2-40B4-BE49-F238E27FC236}">
                <a16:creationId xmlns:a16="http://schemas.microsoft.com/office/drawing/2014/main" id="{ED5F837C-A42C-AC0C-E38D-02B841AA6C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60900" y="3251200"/>
          <a:ext cx="12065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05977" imgH="634725" progId="Equation.3">
                  <p:embed/>
                </p:oleObj>
              </mc:Choice>
              <mc:Fallback>
                <p:oleObj name="Equation" r:id="rId2" imgW="1205977" imgH="634725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0900" y="3251200"/>
                        <a:ext cx="1206500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6" name="Text Box 8">
            <a:extLst>
              <a:ext uri="{FF2B5EF4-FFF2-40B4-BE49-F238E27FC236}">
                <a16:creationId xmlns:a16="http://schemas.microsoft.com/office/drawing/2014/main" id="{CF836F4E-53B4-53B3-0DB1-DFC7848F1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3962400"/>
            <a:ext cx="5378395" cy="83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The dimensionless group reveals how parameters scale:</a:t>
            </a:r>
          </a:p>
          <a:p>
            <a:pPr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If </a:t>
            </a:r>
            <a:r>
              <a:rPr lang="en-US" altLang="en-US" sz="1800" dirty="0">
                <a:solidFill>
                  <a:srgbClr val="000000"/>
                </a:solidFill>
                <a:latin typeface="Times" panose="02020603050405020304" pitchFamily="18" charset="0"/>
                <a:cs typeface="Times New Roman" panose="02020603050405020304" pitchFamily="18" charset="0"/>
                <a:sym typeface="MT Extra" panose="05050102010205020202" pitchFamily="18" charset="2"/>
              </a:rPr>
              <a:t></a:t>
            </a:r>
            <a:r>
              <a:rPr lang="en-US" altLang="en-US" sz="1800" dirty="0"/>
              <a:t> is increased </a:t>
            </a:r>
            <a:r>
              <a:rPr lang="en-US" altLang="en-US" sz="1800" dirty="0">
                <a:sym typeface="Symbol" panose="05050102010706020507" pitchFamily="18" charset="2"/>
              </a:rPr>
              <a:t></a:t>
            </a:r>
            <a:r>
              <a:rPr lang="en-US" altLang="en-US" sz="1800" dirty="0"/>
              <a:t>100, </a:t>
            </a:r>
            <a:r>
              <a:rPr lang="en-US" altLang="en-US" sz="1800" i="1" dirty="0" err="1"/>
              <a:t>t</a:t>
            </a:r>
            <a:r>
              <a:rPr lang="en-US" altLang="en-US" sz="1800" baseline="-25000" dirty="0" err="1"/>
              <a:t>period</a:t>
            </a:r>
            <a:r>
              <a:rPr lang="en-US" altLang="en-US" sz="1800" dirty="0"/>
              <a:t> increases by </a:t>
            </a:r>
            <a:r>
              <a:rPr lang="en-US" altLang="en-US" sz="1800" dirty="0">
                <a:sym typeface="Symbol" panose="05050102010706020507" pitchFamily="18" charset="2"/>
              </a:rPr>
              <a:t></a:t>
            </a:r>
            <a:r>
              <a:rPr lang="en-US" altLang="en-US" sz="1800" dirty="0"/>
              <a:t>100</a:t>
            </a:r>
            <a:r>
              <a:rPr lang="en-US" altLang="en-US" sz="1800" baseline="30000" dirty="0">
                <a:solidFill>
                  <a:srgbClr val="000000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½</a:t>
            </a:r>
            <a:r>
              <a:rPr lang="en-US" altLang="en-US" sz="1800" dirty="0"/>
              <a:t>  </a:t>
            </a:r>
            <a:r>
              <a:rPr lang="en-US" altLang="en-US" sz="1800" dirty="0">
                <a:latin typeface="Symbol" panose="05050102010706020507" pitchFamily="18" charset="2"/>
              </a:rPr>
              <a:t>=</a:t>
            </a:r>
            <a:r>
              <a:rPr lang="en-US" altLang="en-US" sz="1800" dirty="0"/>
              <a:t> </a:t>
            </a:r>
            <a:r>
              <a:rPr lang="en-US" altLang="en-US" sz="1800" dirty="0">
                <a:sym typeface="Symbol" panose="05050102010706020507" pitchFamily="18" charset="2"/>
              </a:rPr>
              <a:t>10.</a:t>
            </a:r>
          </a:p>
        </p:txBody>
      </p:sp>
      <p:sp>
        <p:nvSpPr>
          <p:cNvPr id="32778" name="Text Box 10">
            <a:extLst>
              <a:ext uri="{FF2B5EF4-FFF2-40B4-BE49-F238E27FC236}">
                <a16:creationId xmlns:a16="http://schemas.microsoft.com/office/drawing/2014/main" id="{65ED8A77-7934-C7EA-F2A7-17A3C8BE9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850" y="4953000"/>
            <a:ext cx="518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Must conduct experiments to obtain universal relation:</a:t>
            </a:r>
            <a:endParaRPr lang="en-US" altLang="en-US" sz="1800" dirty="0">
              <a:sym typeface="Symbol" panose="05050102010706020507" pitchFamily="18" charset="2"/>
            </a:endParaRPr>
          </a:p>
        </p:txBody>
      </p:sp>
      <p:graphicFrame>
        <p:nvGraphicFramePr>
          <p:cNvPr id="32779" name="Object 11">
            <a:extLst>
              <a:ext uri="{FF2B5EF4-FFF2-40B4-BE49-F238E27FC236}">
                <a16:creationId xmlns:a16="http://schemas.microsoft.com/office/drawing/2014/main" id="{64204523-B4B6-5588-454F-80A039BEBD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98900" y="5384800"/>
          <a:ext cx="13589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58310" imgH="634725" progId="Equation.3">
                  <p:embed/>
                </p:oleObj>
              </mc:Choice>
              <mc:Fallback>
                <p:oleObj name="Equation" r:id="rId4" imgW="1358310" imgH="634725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8900" y="5384800"/>
                        <a:ext cx="1358900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8" name="Picture 10">
            <a:extLst>
              <a:ext uri="{FF2B5EF4-FFF2-40B4-BE49-F238E27FC236}">
                <a16:creationId xmlns:a16="http://schemas.microsoft.com/office/drawing/2014/main" id="{D68EB379-7E60-9200-6FC4-21EBC658D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38175"/>
            <a:ext cx="48768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83" name="Object 15">
            <a:extLst>
              <a:ext uri="{FF2B5EF4-FFF2-40B4-BE49-F238E27FC236}">
                <a16:creationId xmlns:a16="http://schemas.microsoft.com/office/drawing/2014/main" id="{148F2C2C-9D3E-518F-A5AE-11CE4EBC21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3054350"/>
          <a:ext cx="22098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09800" imgH="812800" progId="Equation.3">
                  <p:embed/>
                </p:oleObj>
              </mc:Choice>
              <mc:Fallback>
                <p:oleObj name="Equation" r:id="rId7" imgW="2209800" imgH="8128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3054350"/>
                        <a:ext cx="2209800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utoUpdateAnimBg="0"/>
      <p:bldP spid="32776" grpId="0" autoUpdateAnimBg="0"/>
      <p:bldP spid="3277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672FB5B-83C6-BA7E-80F8-52AC9B5BD64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49250" y="76200"/>
            <a:ext cx="8456613" cy="457200"/>
          </a:xfrm>
        </p:spPr>
        <p:txBody>
          <a:bodyPr wrap="none">
            <a:spAutoFit/>
          </a:bodyPr>
          <a:lstStyle/>
          <a:p>
            <a:r>
              <a:rPr lang="en-US" altLang="en-US" sz="2400"/>
              <a:t>Recap of Dimensional Analysis of Pendulums and Walking, cont’d </a:t>
            </a:r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id="{66D72BB7-7988-61CA-ABA3-A3DC27B64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022600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Two dimensionless groups:</a:t>
            </a:r>
          </a:p>
        </p:txBody>
      </p:sp>
      <p:sp>
        <p:nvSpPr>
          <p:cNvPr id="33799" name="Text Box 7">
            <a:extLst>
              <a:ext uri="{FF2B5EF4-FFF2-40B4-BE49-F238E27FC236}">
                <a16:creationId xmlns:a16="http://schemas.microsoft.com/office/drawing/2014/main" id="{921C49CC-4219-008F-ABFD-AEA2E823F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733800"/>
            <a:ext cx="461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is called a Dimensionless Group (of Parameters)</a:t>
            </a:r>
            <a:endParaRPr lang="en-US" altLang="en-US" sz="1800">
              <a:sym typeface="Symbol" panose="05050102010706020507" pitchFamily="18" charset="2"/>
            </a:endParaRPr>
          </a:p>
        </p:txBody>
      </p:sp>
      <p:sp>
        <p:nvSpPr>
          <p:cNvPr id="33800" name="Text Box 8">
            <a:extLst>
              <a:ext uri="{FF2B5EF4-FFF2-40B4-BE49-F238E27FC236}">
                <a16:creationId xmlns:a16="http://schemas.microsoft.com/office/drawing/2014/main" id="{686CE22F-CD0B-B178-0B52-FC5B72499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513" y="4114800"/>
            <a:ext cx="494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aka a Dimensionless Number (The Froude Number)</a:t>
            </a:r>
            <a:endParaRPr lang="en-US" altLang="en-US" sz="1800">
              <a:sym typeface="Symbol" panose="05050102010706020507" pitchFamily="18" charset="2"/>
            </a:endParaRPr>
          </a:p>
        </p:txBody>
      </p:sp>
      <p:pic>
        <p:nvPicPr>
          <p:cNvPr id="33802" name="Picture 10">
            <a:extLst>
              <a:ext uri="{FF2B5EF4-FFF2-40B4-BE49-F238E27FC236}">
                <a16:creationId xmlns:a16="http://schemas.microsoft.com/office/drawing/2014/main" id="{467A0DE2-1FAB-7B27-4D6B-18527800B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533400"/>
            <a:ext cx="3900487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3803" name="Object 11">
            <a:extLst>
              <a:ext uri="{FF2B5EF4-FFF2-40B4-BE49-F238E27FC236}">
                <a16:creationId xmlns:a16="http://schemas.microsoft.com/office/drawing/2014/main" id="{8F65224A-67A4-5BAF-014C-830F1AB122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21200" y="2895600"/>
          <a:ext cx="2336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36800" imgH="647700" progId="Equation.3">
                  <p:embed/>
                </p:oleObj>
              </mc:Choice>
              <mc:Fallback>
                <p:oleObj name="Equation" r:id="rId3" imgW="2336800" imgH="6477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2895600"/>
                        <a:ext cx="23368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4" name="Object 12">
            <a:extLst>
              <a:ext uri="{FF2B5EF4-FFF2-40B4-BE49-F238E27FC236}">
                <a16:creationId xmlns:a16="http://schemas.microsoft.com/office/drawing/2014/main" id="{1E5FFC8B-C50A-52FC-0C44-3A8F8D603E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3581400"/>
          <a:ext cx="2921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92100" imgH="647700" progId="Equation.3">
                  <p:embed/>
                </p:oleObj>
              </mc:Choice>
              <mc:Fallback>
                <p:oleObj name="Equation" r:id="rId5" imgW="292100" imgH="6477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581400"/>
                        <a:ext cx="2921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5" name="Text Box 13">
            <a:extLst>
              <a:ext uri="{FF2B5EF4-FFF2-40B4-BE49-F238E27FC236}">
                <a16:creationId xmlns:a16="http://schemas.microsoft.com/office/drawing/2014/main" id="{36B74388-9F19-C40C-06C7-D64C42A48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4586288"/>
            <a:ext cx="2425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‘Number’ is a misnomer</a:t>
            </a:r>
            <a:endParaRPr lang="en-US" altLang="en-US" sz="1800">
              <a:solidFill>
                <a:srgbClr val="0000FF"/>
              </a:solidFill>
              <a:sym typeface="Symbol" panose="05050102010706020507" pitchFamily="18" charset="2"/>
            </a:endParaRPr>
          </a:p>
        </p:txBody>
      </p:sp>
      <p:sp>
        <p:nvSpPr>
          <p:cNvPr id="33806" name="Text Box 14">
            <a:extLst>
              <a:ext uri="{FF2B5EF4-FFF2-40B4-BE49-F238E27FC236}">
                <a16:creationId xmlns:a16="http://schemas.microsoft.com/office/drawing/2014/main" id="{23BC37FE-7713-D0CE-D55E-8D368B6C0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572000"/>
            <a:ext cx="1535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aka a </a:t>
            </a:r>
            <a:r>
              <a:rPr lang="en-US" altLang="en-US" sz="1800">
                <a:latin typeface="Symbol" panose="05050102010706020507" pitchFamily="18" charset="2"/>
              </a:rPr>
              <a:t>P</a:t>
            </a:r>
            <a:r>
              <a:rPr lang="en-US" altLang="en-US" sz="1800"/>
              <a:t> Group</a:t>
            </a:r>
            <a:endParaRPr lang="en-US" altLang="en-US" sz="1800">
              <a:sym typeface="Symbol" panose="05050102010706020507" pitchFamily="18" charset="2"/>
            </a:endParaRPr>
          </a:p>
        </p:txBody>
      </p:sp>
      <p:sp>
        <p:nvSpPr>
          <p:cNvPr id="33807" name="Line 15">
            <a:extLst>
              <a:ext uri="{FF2B5EF4-FFF2-40B4-BE49-F238E27FC236}">
                <a16:creationId xmlns:a16="http://schemas.microsoft.com/office/drawing/2014/main" id="{0674D981-2A26-23D8-6187-25ED603B411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05400" y="4419600"/>
            <a:ext cx="381000" cy="3048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8" name="Text Box 16">
            <a:extLst>
              <a:ext uri="{FF2B5EF4-FFF2-40B4-BE49-F238E27FC236}">
                <a16:creationId xmlns:a16="http://schemas.microsoft.com/office/drawing/2014/main" id="{B3985AAA-5867-BCCB-EDCD-F5F014701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850" y="4900613"/>
            <a:ext cx="1155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upper case</a:t>
            </a:r>
            <a:endParaRPr lang="en-US" altLang="en-US" sz="1800">
              <a:solidFill>
                <a:srgbClr val="0000FF"/>
              </a:solidFill>
              <a:sym typeface="Symbol" panose="05050102010706020507" pitchFamily="18" charset="2"/>
            </a:endParaRPr>
          </a:p>
        </p:txBody>
      </p:sp>
      <p:sp>
        <p:nvSpPr>
          <p:cNvPr id="33809" name="Line 17">
            <a:extLst>
              <a:ext uri="{FF2B5EF4-FFF2-40B4-BE49-F238E27FC236}">
                <a16:creationId xmlns:a16="http://schemas.microsoft.com/office/drawing/2014/main" id="{B4C16948-A9C7-D120-8A29-85E3705DA04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6600" y="4876800"/>
            <a:ext cx="381000" cy="228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0" name="Text Box 18">
            <a:extLst>
              <a:ext uri="{FF2B5EF4-FFF2-40B4-BE49-F238E27FC236}">
                <a16:creationId xmlns:a16="http://schemas.microsoft.com/office/drawing/2014/main" id="{690607C2-5060-9D6E-4912-3DD65BC6C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257800"/>
            <a:ext cx="645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magnitude of a dimensionless group describes the phenomenon.</a:t>
            </a:r>
            <a:endParaRPr lang="en-US" altLang="en-US" sz="1800">
              <a:sym typeface="Symbol" panose="05050102010706020507" pitchFamily="18" charset="2"/>
            </a:endParaRPr>
          </a:p>
        </p:txBody>
      </p:sp>
      <p:sp>
        <p:nvSpPr>
          <p:cNvPr id="33811" name="Text Box 19">
            <a:extLst>
              <a:ext uri="{FF2B5EF4-FFF2-40B4-BE49-F238E27FC236}">
                <a16:creationId xmlns:a16="http://schemas.microsoft.com/office/drawing/2014/main" id="{6E7CEAD7-A838-B839-AB13-13497AC84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638800"/>
            <a:ext cx="6100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Froude Number &lt; 2.5  </a:t>
            </a:r>
            <a:r>
              <a:rPr lang="en-US" altLang="en-US" sz="1800">
                <a:sym typeface="Symbol" panose="05050102010706020507" pitchFamily="18" charset="2"/>
              </a:rPr>
              <a:t>  bipeds walking or quadrupeds trotting</a:t>
            </a:r>
          </a:p>
        </p:txBody>
      </p:sp>
      <p:sp>
        <p:nvSpPr>
          <p:cNvPr id="33812" name="Text Box 20">
            <a:extLst>
              <a:ext uri="{FF2B5EF4-FFF2-40B4-BE49-F238E27FC236}">
                <a16:creationId xmlns:a16="http://schemas.microsoft.com/office/drawing/2014/main" id="{C5F9027E-708B-4333-02F4-000A5E60D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019800"/>
            <a:ext cx="6265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Froude Number &gt; 2.5  </a:t>
            </a:r>
            <a:r>
              <a:rPr lang="en-US" altLang="en-US" sz="1800">
                <a:sym typeface="Symbol" panose="05050102010706020507" pitchFamily="18" charset="2"/>
              </a:rPr>
              <a:t>  bipeds running or quadrupeds galloping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utoUpdateAnimBg="0"/>
      <p:bldP spid="33799" grpId="0" autoUpdateAnimBg="0"/>
      <p:bldP spid="33800" grpId="0" autoUpdateAnimBg="0"/>
      <p:bldP spid="33805" grpId="0" autoUpdateAnimBg="0"/>
      <p:bldP spid="33806" grpId="0" autoUpdateAnimBg="0"/>
      <p:bldP spid="33808" grpId="0" autoUpdateAnimBg="0"/>
      <p:bldP spid="33810" grpId="0" autoUpdateAnimBg="0"/>
      <p:bldP spid="33811" grpId="0" autoUpdateAnimBg="0"/>
      <p:bldP spid="33812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1266</Words>
  <Application>Microsoft Office PowerPoint</Application>
  <PresentationFormat>On-screen Show (4:3)</PresentationFormat>
  <Paragraphs>217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Aptos</vt:lpstr>
      <vt:lpstr>Arial</vt:lpstr>
      <vt:lpstr>Symbol</vt:lpstr>
      <vt:lpstr>Times</vt:lpstr>
      <vt:lpstr>Times New Roman</vt:lpstr>
      <vt:lpstr>Default Design</vt:lpstr>
      <vt:lpstr>Equation</vt:lpstr>
      <vt:lpstr>EngrD 2190 – Lecture 30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</vt:lpstr>
      <vt:lpstr>Recap of Dimensional Analysis of Pendulums and Walking </vt:lpstr>
      <vt:lpstr>Recap of Dimensional Analysis of Pendulums and Walking, cont’d </vt:lpstr>
      <vt:lpstr>Dimensional Analysis and Dynamic Scaling</vt:lpstr>
      <vt:lpstr>The Terminal Velocity of a Sphere - Applications</vt:lpstr>
      <vt:lpstr>The Method of Dimensional Analysis</vt:lpstr>
      <vt:lpstr>Dimensional Analysis of a Falling Sphere</vt:lpstr>
      <vt:lpstr>Why the density of the fluid is relevant</vt:lpstr>
      <vt:lpstr>Dimensional Analysis of a Falling Sphere</vt:lpstr>
      <vt:lpstr>Dimensional Analysis of a Falling Sphere</vt:lpstr>
      <vt:lpstr>Dimensional Analysis of a Falling Sphere</vt:lpstr>
      <vt:lpstr>Dimensional Analysis of a Falling Sphere</vt:lpstr>
      <vt:lpstr>Core variables buoyancy, gravity, and fluid viscosity yield key dimensionless groups!</vt:lpstr>
      <vt:lpstr>The Reynolds Number</vt:lpstr>
      <vt:lpstr>The Reynolds Number</vt:lpstr>
      <vt:lpstr>Dimensional Analysis of a Falling Sphere</vt:lpstr>
      <vt:lpstr>Dimensional Analysis of a Falling Sphere</vt:lpstr>
      <vt:lpstr>Dimensional Analysis of a Falling Sphere</vt:lpstr>
      <vt:lpstr>Fluid Flow around a Sphere</vt:lpstr>
      <vt:lpstr>Dynamically Similar Spheres Falling at their Terminal Velocity</vt:lpstr>
      <vt:lpstr>Flow Around a Cylinder</vt:lpstr>
      <vt:lpstr>Flow Past a Plate</vt:lpstr>
      <vt:lpstr>Flow Past an Airfoil</vt:lpstr>
      <vt:lpstr>Flow Past a Block</vt:lpstr>
      <vt:lpstr>Flow Past a House</vt:lpstr>
      <vt:lpstr>PowerPoint Presentation</vt:lpstr>
    </vt:vector>
  </TitlesOfParts>
  <Company>CBE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tmd10</dc:creator>
  <cp:lastModifiedBy>T. Michael Duncan</cp:lastModifiedBy>
  <cp:revision>294</cp:revision>
  <cp:lastPrinted>2024-11-15T18:29:29Z</cp:lastPrinted>
  <dcterms:created xsi:type="dcterms:W3CDTF">2013-11-19T16:31:48Z</dcterms:created>
  <dcterms:modified xsi:type="dcterms:W3CDTF">2025-11-14T12:29:01Z</dcterms:modified>
</cp:coreProperties>
</file>