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6" r:id="rId4"/>
  </p:sldMasterIdLst>
  <p:sldIdLst>
    <p:sldId id="399" r:id="rId5"/>
    <p:sldId id="431" r:id="rId6"/>
    <p:sldId id="433" r:id="rId7"/>
    <p:sldId id="432" r:id="rId8"/>
    <p:sldId id="422" r:id="rId9"/>
    <p:sldId id="401" r:id="rId10"/>
    <p:sldId id="434" r:id="rId11"/>
    <p:sldId id="369" r:id="rId12"/>
    <p:sldId id="352" r:id="rId13"/>
    <p:sldId id="372" r:id="rId14"/>
    <p:sldId id="415" r:id="rId15"/>
    <p:sldId id="416" r:id="rId16"/>
    <p:sldId id="417" r:id="rId17"/>
    <p:sldId id="370" r:id="rId18"/>
    <p:sldId id="348" r:id="rId19"/>
    <p:sldId id="349" r:id="rId20"/>
    <p:sldId id="425" r:id="rId21"/>
    <p:sldId id="426" r:id="rId22"/>
    <p:sldId id="427" r:id="rId23"/>
    <p:sldId id="428" r:id="rId24"/>
    <p:sldId id="429" r:id="rId25"/>
    <p:sldId id="430" r:id="rId26"/>
    <p:sldId id="351" r:id="rId27"/>
    <p:sldId id="350" r:id="rId28"/>
    <p:sldId id="353" r:id="rId29"/>
    <p:sldId id="421" r:id="rId30"/>
    <p:sldId id="404" r:id="rId31"/>
    <p:sldId id="405" r:id="rId32"/>
    <p:sldId id="406" r:id="rId33"/>
    <p:sldId id="407" r:id="rId34"/>
    <p:sldId id="408" r:id="rId35"/>
    <p:sldId id="418" r:id="rId36"/>
    <p:sldId id="410" r:id="rId37"/>
    <p:sldId id="411" r:id="rId38"/>
    <p:sldId id="412" r:id="rId39"/>
    <p:sldId id="413" r:id="rId40"/>
    <p:sldId id="414" r:id="rId41"/>
    <p:sldId id="323" r:id="rId42"/>
    <p:sldId id="340" r:id="rId43"/>
    <p:sldId id="326" r:id="rId44"/>
    <p:sldId id="342" r:id="rId45"/>
    <p:sldId id="343" r:id="rId46"/>
    <p:sldId id="344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33CC33"/>
    <a:srgbClr val="008000"/>
    <a:srgbClr val="CC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2" d="100"/>
          <a:sy n="102" d="100"/>
        </p:scale>
        <p:origin x="906" y="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AAA3-1EC4-4BEE-B605-6D601169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61411-E7DA-4381-8199-4382CE5A2BC2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F10C4-404E-42F4-8C57-00C92874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1C412-8779-4E95-AA62-87607F08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087-CA95-43C0-A47C-4A4D3D5243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64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1BB05-CC0A-455B-ACC5-7B186F8A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5390E-0B5A-476B-A575-D96E5B8D8856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0398B-E935-4F0C-BAD8-E24EF267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5AC77-56AF-49CD-8CD5-AF73197E5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E0B02-65FB-4597-B8E6-C82417411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57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627C0-5298-482A-BC31-86BB008B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CF71F-3A26-41BD-AB8B-AAF596D6EA7F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F93C8-1B33-4C4C-A4D1-8C1DD5F3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D1B80-6DE8-4EE9-9B78-A7B0BCDC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2E68F-1131-4D25-B937-6F775FE89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960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0EDA74C-660D-48A2-9974-F1492B080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51980-039E-4479-BE20-027965683CAB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0A5664-112F-489E-8585-CEEAF9B7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FE05E3C-A226-4420-ACB1-633FEA5AE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BF5EC-6976-46ED-9128-3FB933A2C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0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6B8D02-D45E-122F-6624-85B72A66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D4A21-8AC6-4504-8B0C-02AADBEC93D6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8A755BE-5A30-A600-71F0-AB865D97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B77112-8E12-B6AD-F282-B7919D2C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6390B-C48F-49B9-894D-25F5AEF3B5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144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71DAF8-9481-E644-83D8-461B58518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602784-6BAA-4894-7EDE-2FE4BD3305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6D2DCF-45A7-17CA-58DD-03F7442717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5934B-A763-4A16-A5C6-C5A65773C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4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E2FD9-08F7-40AE-942A-CF7E912B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1896E-E063-4407-A51E-BBA419C23D4E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0C95B-9BE5-4AD8-96EC-DC92C5AE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A051B-6E8E-42C9-AFFF-9579F44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BB56-4163-4C53-950A-35A57A943F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09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D09B5-6946-4CF8-9B77-744769FB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64BC6-3139-4C3B-BA12-E8B8C76B9669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49923-EAE9-43F8-B265-D3CDECD3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5C202-A822-4C6F-B2A8-479F7C05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E3D4-1979-4CBE-8E03-0EF268E2A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48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0960C4-C937-4F4A-A82D-FBADE668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448CC-CCBE-43A9-8230-183050854DAD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5C13E-5B3E-44B9-BED6-6C0C591F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1692B7-BCDF-4DF3-9CB0-187B03E5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90283-B8FC-4632-8AD4-33269BA978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6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C6A3386-D8D6-4E89-B842-677C605E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B83CE-2E95-4AE0-9F3F-C9404043460D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18FD8F-A563-4A05-AE88-408230C6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30B01C-ECD4-4292-8D1B-78406F85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6A83B-E441-4644-8A24-01DF91EDE7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47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B3DC34-EB7D-4228-89C7-546332093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0F742-E489-4820-A5A6-62F3A459DA52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1A1A75-E21B-4550-80BB-DD954BDDF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2B94C0-E604-4E8A-8927-958A4FBCF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7975F-2646-4AD4-8C0E-6C78A8CAB2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96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E76BF3B-7339-4949-890F-4173A251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53B5-7A50-4E9C-97F3-964B280F6494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327965-298B-403A-8A08-D206FF18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0D360D-DC8B-4E08-88E4-63E6DAD4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324A-0423-4FF1-9698-960383D786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21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3BF899-785C-4C89-9290-CCBFD4B3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F1F1E-CA03-4A72-976C-C28F2C5FE63B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7A1FD1-0C5B-4109-AA78-41D0EDD7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50D6A3-5249-46E7-BA3B-BDDAD606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71DD-C1A6-4813-82D8-E57C574793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23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D9C4C0-7ED6-4BBD-9768-CB8A97DA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ED134-955E-4B15-870F-380A8D1CD81D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F75658-829D-412D-A2E0-DD484D2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AEA066-7280-4F91-B2E8-D4CAA12B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678BD-98C0-40E7-A6FB-A3E2106E5C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55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F62B97B-811D-43E4-9156-F0C2E600F23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06CEBF4-A26E-48EE-8529-AD5789B94D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FBE29-98E6-4FCC-BEA7-2A0ED3FC8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47EC81-3CD0-4FFE-B538-1405AB069BEF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69904-FF1E-47A3-9370-250531C33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71C91-1D4F-4D5A-9100-47F87CD6F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B4641B-F5A6-4055-9E4C-DD41A5F55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461B3FE-DFFC-4A01-AF53-BC6F8CB490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0BDADDD-8C1F-4948-B960-76EC63467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F3532-5688-47FF-B64B-ADBD77C0E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0D323B-724D-409C-B04C-065AF2528732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29F05-08F8-41D0-AB6C-25E4EBEE5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077C9-BAA1-4F31-B6A0-D29E0C120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3C83889-088D-46D9-80DE-B19AF4228B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166D17B-622A-38FB-007F-E30D69C1170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BF9EDED-BBB9-D166-74F0-3DBC8021BF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05AAA-F3E2-76F2-501B-DBAC91390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2D7819-76FC-469E-89ED-D472F760401A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8A97F-CE41-486C-8B7D-43D1965A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00CA4-2512-D27E-15CB-7B0EC6F7F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72C540-845B-480A-AA50-7C142AA685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B0D74CF-8D0F-BDD2-67C9-8B354C83A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7DB6F0-2320-78D1-736D-A107133B0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0B8EF4-71AA-499F-903B-9E264C76A7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F6657FE-42CF-DAF7-A9DF-0A7B1C64C0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23DF398-7488-B354-DE12-FA9914C70A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8B3FE57-9E09-472C-8DAF-D07F765D53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CA5B88E2-DA91-4B12-A62E-3D3524DB4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838200"/>
            <a:ext cx="64865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Course Summary and Review – Part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Graphical Modeling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and Dimensional Analysis/Dynamic Scaling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D49F52E3-1B76-423B-9C04-03A1E9EB5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01600"/>
            <a:ext cx="3817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sym typeface="Symbol" panose="05050102010706020507" pitchFamily="18" charset="2"/>
              </a:rPr>
              <a:t>EngrD 2190 – Lecture 40</a:t>
            </a: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1C25A086-C010-7517-DBE2-91158E365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87612"/>
            <a:ext cx="8462963" cy="330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Exam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Friday, December 12, 7:00 - 9:30 p.m., 128 and 245 Olin Hall.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- covers chapters 2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through 5,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emphasis 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chapter 5: dimensional analysis and dynamic scaling.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Open notes and open exercise solutions.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Bring a calculator and a ruler/straightedge.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Graphing calculators are okay.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F3CD28C4-04A7-4362-B86E-14D701A0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08038"/>
            <a:ext cx="6019800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>
            <a:extLst>
              <a:ext uri="{FF2B5EF4-FFF2-40B4-BE49-F238E27FC236}">
                <a16:creationId xmlns:a16="http://schemas.microsoft.com/office/drawing/2014/main" id="{0D094858-C36A-4CEC-996D-A3A89CB76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"/>
            <a:ext cx="1565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hlink"/>
                </a:solidFill>
                <a:latin typeface="Times New Roman" panose="02020603050405020304" pitchFamily="18" charset="0"/>
              </a:rPr>
              <a:t>Exercise 4.94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chemeClr val="hlink"/>
                </a:solidFill>
                <a:latin typeface="Times New Roman" panose="02020603050405020304" pitchFamily="18" charset="0"/>
              </a:rPr>
              <a:t>Solution</a:t>
            </a:r>
          </a:p>
        </p:txBody>
      </p:sp>
      <p:sp>
        <p:nvSpPr>
          <p:cNvPr id="144390" name="Line 6">
            <a:extLst>
              <a:ext uri="{FF2B5EF4-FFF2-40B4-BE49-F238E27FC236}">
                <a16:creationId xmlns:a16="http://schemas.microsoft.com/office/drawing/2014/main" id="{3CB5A703-D277-42E0-83BA-06DFD4CC1B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853113"/>
            <a:ext cx="457200" cy="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1" name="Text Box 7">
            <a:extLst>
              <a:ext uri="{FF2B5EF4-FFF2-40B4-BE49-F238E27FC236}">
                <a16:creationId xmlns:a16="http://schemas.microsoft.com/office/drawing/2014/main" id="{D9053AE6-F158-4289-8DB6-CBF0E6BE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838" y="5668963"/>
            <a:ext cx="614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33CC33"/>
                </a:solidFill>
                <a:latin typeface="Times New Roman" panose="02020603050405020304" pitchFamily="18" charset="0"/>
              </a:rPr>
              <a:t>35</a:t>
            </a:r>
            <a:r>
              <a:rPr lang="en-US" altLang="en-US" sz="1600" b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en-US" sz="1600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44392" name="Line 8">
            <a:extLst>
              <a:ext uri="{FF2B5EF4-FFF2-40B4-BE49-F238E27FC236}">
                <a16:creationId xmlns:a16="http://schemas.microsoft.com/office/drawing/2014/main" id="{7F19A9E0-A8BA-4070-8E88-5F7D3C3E7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9225" y="2233613"/>
            <a:ext cx="0" cy="60960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3" name="Line 9">
            <a:extLst>
              <a:ext uri="{FF2B5EF4-FFF2-40B4-BE49-F238E27FC236}">
                <a16:creationId xmlns:a16="http://schemas.microsoft.com/office/drawing/2014/main" id="{08671BDB-F1FC-4B33-AE9F-7964E8D110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48100" y="2224088"/>
            <a:ext cx="3429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4436" name="Group 52">
            <a:extLst>
              <a:ext uri="{FF2B5EF4-FFF2-40B4-BE49-F238E27FC236}">
                <a16:creationId xmlns:a16="http://schemas.microsoft.com/office/drawing/2014/main" id="{83D35109-E17E-4A7A-981B-C3DFD67DCC30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1981200"/>
            <a:ext cx="304800" cy="336550"/>
            <a:chOff x="336" y="960"/>
            <a:chExt cx="192" cy="212"/>
          </a:xfrm>
        </p:grpSpPr>
        <p:sp>
          <p:nvSpPr>
            <p:cNvPr id="7213" name="Oval 10">
              <a:extLst>
                <a:ext uri="{FF2B5EF4-FFF2-40B4-BE49-F238E27FC236}">
                  <a16:creationId xmlns:a16="http://schemas.microsoft.com/office/drawing/2014/main" id="{F4A1330C-89BF-4DDC-88FB-9401FCAEC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972"/>
              <a:ext cx="192" cy="192"/>
            </a:xfrm>
            <a:prstGeom prst="ellipse">
              <a:avLst/>
            </a:prstGeom>
            <a:noFill/>
            <a:ln w="222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7214" name="Text Box 11">
              <a:extLst>
                <a:ext uri="{FF2B5EF4-FFF2-40B4-BE49-F238E27FC236}">
                  <a16:creationId xmlns:a16="http://schemas.microsoft.com/office/drawing/2014/main" id="{972CFB73-9ED9-4E5C-A4D8-ACDC060B6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" y="96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44437" name="Group 53">
            <a:extLst>
              <a:ext uri="{FF2B5EF4-FFF2-40B4-BE49-F238E27FC236}">
                <a16:creationId xmlns:a16="http://schemas.microsoft.com/office/drawing/2014/main" id="{28904D11-CDDD-49EC-9461-738077306EA8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2038350"/>
            <a:ext cx="304800" cy="336550"/>
            <a:chOff x="5136" y="1440"/>
            <a:chExt cx="192" cy="212"/>
          </a:xfrm>
        </p:grpSpPr>
        <p:sp>
          <p:nvSpPr>
            <p:cNvPr id="7211" name="Oval 12">
              <a:extLst>
                <a:ext uri="{FF2B5EF4-FFF2-40B4-BE49-F238E27FC236}">
                  <a16:creationId xmlns:a16="http://schemas.microsoft.com/office/drawing/2014/main" id="{0855274A-A5B0-4E57-B0A4-8CA2CCA45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452"/>
              <a:ext cx="192" cy="192"/>
            </a:xfrm>
            <a:prstGeom prst="ellipse">
              <a:avLst/>
            </a:prstGeom>
            <a:noFill/>
            <a:ln w="22225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7212" name="Text Box 13">
              <a:extLst>
                <a:ext uri="{FF2B5EF4-FFF2-40B4-BE49-F238E27FC236}">
                  <a16:creationId xmlns:a16="http://schemas.microsoft.com/office/drawing/2014/main" id="{53409DFF-1492-4375-B80C-8C9A38478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" y="144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44400" name="Text Box 16">
            <a:extLst>
              <a:ext uri="{FF2B5EF4-FFF2-40B4-BE49-F238E27FC236}">
                <a16:creationId xmlns:a16="http://schemas.microsoft.com/office/drawing/2014/main" id="{54304F16-FB45-4EDE-B86B-E9334C88E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191000"/>
            <a:ext cx="1446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Product purity?</a:t>
            </a:r>
          </a:p>
        </p:txBody>
      </p:sp>
      <p:sp>
        <p:nvSpPr>
          <p:cNvPr id="144401" name="Text Box 17">
            <a:extLst>
              <a:ext uri="{FF2B5EF4-FFF2-40B4-BE49-F238E27FC236}">
                <a16:creationId xmlns:a16="http://schemas.microsoft.com/office/drawing/2014/main" id="{3B718B9B-A05F-4178-914D-8B89177F6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495800"/>
            <a:ext cx="1058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No change</a:t>
            </a:r>
          </a:p>
        </p:txBody>
      </p:sp>
      <p:sp>
        <p:nvSpPr>
          <p:cNvPr id="144402" name="Text Box 18">
            <a:extLst>
              <a:ext uri="{FF2B5EF4-FFF2-40B4-BE49-F238E27FC236}">
                <a16:creationId xmlns:a16="http://schemas.microsoft.com/office/drawing/2014/main" id="{B034F18A-53DC-4430-89A8-6156AACD2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76800"/>
            <a:ext cx="1638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Product flowrate?</a:t>
            </a:r>
          </a:p>
        </p:txBody>
      </p:sp>
      <p:sp>
        <p:nvSpPr>
          <p:cNvPr id="144403" name="Line 19">
            <a:extLst>
              <a:ext uri="{FF2B5EF4-FFF2-40B4-BE49-F238E27FC236}">
                <a16:creationId xmlns:a16="http://schemas.microsoft.com/office/drawing/2014/main" id="{F521C164-2079-47E9-9618-210D2BD65D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9825" y="685800"/>
            <a:ext cx="0" cy="29718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4" name="Line 20">
            <a:extLst>
              <a:ext uri="{FF2B5EF4-FFF2-40B4-BE49-F238E27FC236}">
                <a16:creationId xmlns:a16="http://schemas.microsoft.com/office/drawing/2014/main" id="{2EDE227E-7158-49CC-9096-3D4D5E52F2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6625" y="685800"/>
            <a:ext cx="0" cy="15240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5" name="Line 21">
            <a:extLst>
              <a:ext uri="{FF2B5EF4-FFF2-40B4-BE49-F238E27FC236}">
                <a16:creationId xmlns:a16="http://schemas.microsoft.com/office/drawing/2014/main" id="{98177974-EB23-4D42-9D07-6CE051A4C3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9225" y="838200"/>
            <a:ext cx="0" cy="137160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6" name="AutoShape 22">
            <a:extLst>
              <a:ext uri="{FF2B5EF4-FFF2-40B4-BE49-F238E27FC236}">
                <a16:creationId xmlns:a16="http://schemas.microsoft.com/office/drawing/2014/main" id="{89F47CE1-44D2-400E-AD36-450F4ABC1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685800"/>
            <a:ext cx="152400" cy="152400"/>
          </a:xfrm>
          <a:prstGeom prst="triangle">
            <a:avLst>
              <a:gd name="adj" fmla="val 5000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44407" name="Line 23">
            <a:extLst>
              <a:ext uri="{FF2B5EF4-FFF2-40B4-BE49-F238E27FC236}">
                <a16:creationId xmlns:a16="http://schemas.microsoft.com/office/drawing/2014/main" id="{327421B4-2A11-43C1-8F75-85CFA7BA3C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0300" y="666750"/>
            <a:ext cx="487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8" name="Rectangle 24">
            <a:extLst>
              <a:ext uri="{FF2B5EF4-FFF2-40B4-BE49-F238E27FC236}">
                <a16:creationId xmlns:a16="http://schemas.microsoft.com/office/drawing/2014/main" id="{00CDBA34-4155-4693-9427-E8FBC24DE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209550"/>
            <a:ext cx="304800" cy="304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44409" name="Line 25">
            <a:extLst>
              <a:ext uri="{FF2B5EF4-FFF2-40B4-BE49-F238E27FC236}">
                <a16:creationId xmlns:a16="http://schemas.microsoft.com/office/drawing/2014/main" id="{BDDE0A28-8A24-414E-ADA7-097202D027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6625" y="533400"/>
            <a:ext cx="0" cy="152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0" name="Rectangle 26">
            <a:extLst>
              <a:ext uri="{FF2B5EF4-FFF2-40B4-BE49-F238E27FC236}">
                <a16:creationId xmlns:a16="http://schemas.microsoft.com/office/drawing/2014/main" id="{376FA68B-8B78-44AE-AA4B-CE424355B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5" y="285750"/>
            <a:ext cx="2667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44411" name="Line 27">
            <a:extLst>
              <a:ext uri="{FF2B5EF4-FFF2-40B4-BE49-F238E27FC236}">
                <a16:creationId xmlns:a16="http://schemas.microsoft.com/office/drawing/2014/main" id="{9169E302-2457-4316-9959-08A8917262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09825" y="533400"/>
            <a:ext cx="0" cy="152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2" name="Text Box 28">
            <a:extLst>
              <a:ext uri="{FF2B5EF4-FFF2-40B4-BE49-F238E27FC236}">
                <a16:creationId xmlns:a16="http://schemas.microsoft.com/office/drawing/2014/main" id="{5DA0A9C3-99BE-4422-A5E5-9458B04C3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5181600"/>
            <a:ext cx="1058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No change</a:t>
            </a:r>
          </a:p>
        </p:txBody>
      </p:sp>
      <p:sp>
        <p:nvSpPr>
          <p:cNvPr id="144413" name="Text Box 29">
            <a:extLst>
              <a:ext uri="{FF2B5EF4-FFF2-40B4-BE49-F238E27FC236}">
                <a16:creationId xmlns:a16="http://schemas.microsoft.com/office/drawing/2014/main" id="{619EE386-8F8C-493E-968C-F715A3CDB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562600"/>
            <a:ext cx="1870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Capital costs?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     Equipment sizes?</a:t>
            </a:r>
          </a:p>
        </p:txBody>
      </p:sp>
      <p:sp>
        <p:nvSpPr>
          <p:cNvPr id="144414" name="Text Box 30">
            <a:extLst>
              <a:ext uri="{FF2B5EF4-FFF2-40B4-BE49-F238E27FC236}">
                <a16:creationId xmlns:a16="http://schemas.microsoft.com/office/drawing/2014/main" id="{B4E93CEC-F20D-4314-BDCC-F55AD8A26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48375"/>
            <a:ext cx="15478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Operating costs?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     Heating?</a:t>
            </a:r>
          </a:p>
        </p:txBody>
      </p:sp>
      <p:sp>
        <p:nvSpPr>
          <p:cNvPr id="144415" name="Text Box 31">
            <a:extLst>
              <a:ext uri="{FF2B5EF4-FFF2-40B4-BE49-F238E27FC236}">
                <a16:creationId xmlns:a16="http://schemas.microsoft.com/office/drawing/2014/main" id="{498E515C-D0B5-419E-9217-39A8457B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248400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ROI?</a:t>
            </a:r>
          </a:p>
        </p:txBody>
      </p:sp>
      <p:sp>
        <p:nvSpPr>
          <p:cNvPr id="144416" name="Line 32">
            <a:extLst>
              <a:ext uri="{FF2B5EF4-FFF2-40B4-BE49-F238E27FC236}">
                <a16:creationId xmlns:a16="http://schemas.microsoft.com/office/drawing/2014/main" id="{3F52EEB9-2A6B-4C73-A468-9172BC3D1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5838825"/>
            <a:ext cx="4572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7" name="Text Box 33">
            <a:extLst>
              <a:ext uri="{FF2B5EF4-FFF2-40B4-BE49-F238E27FC236}">
                <a16:creationId xmlns:a16="http://schemas.microsoft.com/office/drawing/2014/main" id="{41F521E6-9844-4173-A627-06A887886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5664200"/>
            <a:ext cx="614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20</a:t>
            </a:r>
            <a:r>
              <a:rPr lang="en-US" altLang="en-US" sz="16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en-US" sz="1600" b="1">
                <a:solidFill>
                  <a:schemeClr val="hlink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44418" name="Line 34">
            <a:extLst>
              <a:ext uri="{FF2B5EF4-FFF2-40B4-BE49-F238E27FC236}">
                <a16:creationId xmlns:a16="http://schemas.microsoft.com/office/drawing/2014/main" id="{3E921288-3E27-43AE-8AA2-FFF4651E00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8575" y="2219325"/>
            <a:ext cx="0" cy="1447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19" name="Line 35">
            <a:extLst>
              <a:ext uri="{FF2B5EF4-FFF2-40B4-BE49-F238E27FC236}">
                <a16:creationId xmlns:a16="http://schemas.microsoft.com/office/drawing/2014/main" id="{6D637644-4360-44F0-A132-6EB2EA8DF4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8575" y="2219324"/>
            <a:ext cx="0" cy="6762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20" name="Line 36">
            <a:extLst>
              <a:ext uri="{FF2B5EF4-FFF2-40B4-BE49-F238E27FC236}">
                <a16:creationId xmlns:a16="http://schemas.microsoft.com/office/drawing/2014/main" id="{7D2D8FA9-0137-4C37-9D88-1D5F08974B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19400" y="2895600"/>
            <a:ext cx="1600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4428" name="Group 44">
            <a:extLst>
              <a:ext uri="{FF2B5EF4-FFF2-40B4-BE49-F238E27FC236}">
                <a16:creationId xmlns:a16="http://schemas.microsoft.com/office/drawing/2014/main" id="{D3A41679-2871-4C29-9C95-EB7BAA5FBD44}"/>
              </a:ext>
            </a:extLst>
          </p:cNvPr>
          <p:cNvGrpSpPr>
            <a:grpSpLocks/>
          </p:cNvGrpSpPr>
          <p:nvPr/>
        </p:nvGrpSpPr>
        <p:grpSpPr bwMode="auto">
          <a:xfrm>
            <a:off x="4467225" y="2730500"/>
            <a:ext cx="304800" cy="336550"/>
            <a:chOff x="384" y="1296"/>
            <a:chExt cx="192" cy="212"/>
          </a:xfrm>
        </p:grpSpPr>
        <p:sp>
          <p:nvSpPr>
            <p:cNvPr id="7209" name="Oval 38">
              <a:extLst>
                <a:ext uri="{FF2B5EF4-FFF2-40B4-BE49-F238E27FC236}">
                  <a16:creationId xmlns:a16="http://schemas.microsoft.com/office/drawing/2014/main" id="{6B9841E9-55CB-40E7-9F8D-5F7E4D058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308"/>
              <a:ext cx="192" cy="192"/>
            </a:xfrm>
            <a:prstGeom prst="ellips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7210" name="Text Box 39">
              <a:extLst>
                <a:ext uri="{FF2B5EF4-FFF2-40B4-BE49-F238E27FC236}">
                  <a16:creationId xmlns:a16="http://schemas.microsoft.com/office/drawing/2014/main" id="{382D31F2-F28E-462B-A59F-4A6446BE6C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" y="1296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hlink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44429" name="Group 45">
            <a:extLst>
              <a:ext uri="{FF2B5EF4-FFF2-40B4-BE49-F238E27FC236}">
                <a16:creationId xmlns:a16="http://schemas.microsoft.com/office/drawing/2014/main" id="{E08AB81D-818B-41B4-9444-994D43249B6F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514600"/>
            <a:ext cx="304800" cy="336550"/>
            <a:chOff x="288" y="1708"/>
            <a:chExt cx="192" cy="212"/>
          </a:xfrm>
        </p:grpSpPr>
        <p:sp>
          <p:nvSpPr>
            <p:cNvPr id="7207" name="Oval 40">
              <a:extLst>
                <a:ext uri="{FF2B5EF4-FFF2-40B4-BE49-F238E27FC236}">
                  <a16:creationId xmlns:a16="http://schemas.microsoft.com/office/drawing/2014/main" id="{FF75404F-66AF-43FE-9320-8A36E1264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720"/>
              <a:ext cx="192" cy="192"/>
            </a:xfrm>
            <a:prstGeom prst="ellips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7208" name="Text Box 41">
              <a:extLst>
                <a:ext uri="{FF2B5EF4-FFF2-40B4-BE49-F238E27FC236}">
                  <a16:creationId xmlns:a16="http://schemas.microsoft.com/office/drawing/2014/main" id="{EBCE9D11-67A2-4F38-BF91-C37F7DA72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" y="1708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hlink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44430" name="Line 46">
            <a:extLst>
              <a:ext uri="{FF2B5EF4-FFF2-40B4-BE49-F238E27FC236}">
                <a16:creationId xmlns:a16="http://schemas.microsoft.com/office/drawing/2014/main" id="{B1493C98-5353-471A-8865-2BA96D96AA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0550" y="2209800"/>
            <a:ext cx="0" cy="685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31" name="Text Box 47">
            <a:extLst>
              <a:ext uri="{FF2B5EF4-FFF2-40B4-BE49-F238E27FC236}">
                <a16:creationId xmlns:a16="http://schemas.microsoft.com/office/drawing/2014/main" id="{88DAC0EE-2979-4B42-8FB8-14FF13C7B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419600"/>
            <a:ext cx="1446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Product purity?</a:t>
            </a:r>
          </a:p>
        </p:txBody>
      </p:sp>
      <p:sp>
        <p:nvSpPr>
          <p:cNvPr id="144432" name="Text Box 48">
            <a:extLst>
              <a:ext uri="{FF2B5EF4-FFF2-40B4-BE49-F238E27FC236}">
                <a16:creationId xmlns:a16="http://schemas.microsoft.com/office/drawing/2014/main" id="{CA26799F-EFD9-4925-B37D-E283E9946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724400"/>
            <a:ext cx="1058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No change</a:t>
            </a:r>
          </a:p>
        </p:txBody>
      </p:sp>
      <p:sp>
        <p:nvSpPr>
          <p:cNvPr id="144433" name="Text Box 49">
            <a:extLst>
              <a:ext uri="{FF2B5EF4-FFF2-40B4-BE49-F238E27FC236}">
                <a16:creationId xmlns:a16="http://schemas.microsoft.com/office/drawing/2014/main" id="{7F48ED4D-B96E-4A53-8077-FDA12C1F0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105400"/>
            <a:ext cx="1638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Product flowrate?</a:t>
            </a:r>
          </a:p>
        </p:txBody>
      </p:sp>
      <p:sp>
        <p:nvSpPr>
          <p:cNvPr id="144434" name="Text Box 50">
            <a:extLst>
              <a:ext uri="{FF2B5EF4-FFF2-40B4-BE49-F238E27FC236}">
                <a16:creationId xmlns:a16="http://schemas.microsoft.com/office/drawing/2014/main" id="{8F3EFF7B-DB84-41D0-87C6-7166B223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486400"/>
            <a:ext cx="1060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Decreases.</a:t>
            </a:r>
          </a:p>
        </p:txBody>
      </p:sp>
      <p:sp>
        <p:nvSpPr>
          <p:cNvPr id="144435" name="Text Box 51">
            <a:extLst>
              <a:ext uri="{FF2B5EF4-FFF2-40B4-BE49-F238E27FC236}">
                <a16:creationId xmlns:a16="http://schemas.microsoft.com/office/drawing/2014/main" id="{EC11DA8F-C469-4E5E-BCDC-EB46E5CFF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911850"/>
            <a:ext cx="62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ROI?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4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4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4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44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4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4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4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44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1" grpId="0" autoUpdateAnimBg="0"/>
      <p:bldP spid="144400" grpId="0" autoUpdateAnimBg="0"/>
      <p:bldP spid="144401" grpId="0" autoUpdateAnimBg="0"/>
      <p:bldP spid="144402" grpId="0" autoUpdateAnimBg="0"/>
      <p:bldP spid="144412" grpId="0" autoUpdateAnimBg="0"/>
      <p:bldP spid="144413" grpId="0" autoUpdateAnimBg="0"/>
      <p:bldP spid="144414" grpId="0" autoUpdateAnimBg="0"/>
      <p:bldP spid="144415" grpId="0" autoUpdateAnimBg="0"/>
      <p:bldP spid="144417" grpId="0" autoUpdateAnimBg="0"/>
      <p:bldP spid="144431" grpId="0" autoUpdateAnimBg="0"/>
      <p:bldP spid="144432" grpId="0" autoUpdateAnimBg="0"/>
      <p:bldP spid="144433" grpId="0" autoUpdateAnimBg="0"/>
      <p:bldP spid="144434" grpId="0" autoUpdateAnimBg="0"/>
      <p:bldP spid="1444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05F94C-345F-48B2-8492-C7DBCB6C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7406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7">
            <a:extLst>
              <a:ext uri="{FF2B5EF4-FFF2-40B4-BE49-F238E27FC236}">
                <a16:creationId xmlns:a16="http://schemas.microsoft.com/office/drawing/2014/main" id="{12986766-470D-4659-B9D5-63E735F60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1282700"/>
            <a:ext cx="2627313" cy="8509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Linear scale for energy.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Use tie lines and mixing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with the lever rule.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A82C2516-129A-42D5-9BEA-753600BAF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22275"/>
            <a:ext cx="7980362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95F75D-E66B-446C-A64A-82D975C02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74063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7">
            <a:extLst>
              <a:ext uri="{FF2B5EF4-FFF2-40B4-BE49-F238E27FC236}">
                <a16:creationId xmlns:a16="http://schemas.microsoft.com/office/drawing/2014/main" id="{46EEC921-90AD-433C-B979-174405A40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344805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200</a:t>
            </a:r>
          </a:p>
        </p:txBody>
      </p:sp>
      <p:sp>
        <p:nvSpPr>
          <p:cNvPr id="2" name="Text Box 47">
            <a:extLst>
              <a:ext uri="{FF2B5EF4-FFF2-40B4-BE49-F238E27FC236}">
                <a16:creationId xmlns:a16="http://schemas.microsoft.com/office/drawing/2014/main" id="{44AA6A1D-E0A3-438E-8BB7-2DD6D09F2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12420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hlink"/>
                </a:solidFill>
                <a:latin typeface="Times New Roman" panose="02020603050405020304" pitchFamily="18" charset="0"/>
              </a:rPr>
              <a:t>300</a:t>
            </a:r>
          </a:p>
        </p:txBody>
      </p:sp>
      <p:sp>
        <p:nvSpPr>
          <p:cNvPr id="56325" name="Line 1029">
            <a:extLst>
              <a:ext uri="{FF2B5EF4-FFF2-40B4-BE49-F238E27FC236}">
                <a16:creationId xmlns:a16="http://schemas.microsoft.com/office/drawing/2014/main" id="{24014984-D7A2-4230-88FF-EAC083E62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1450" y="3305175"/>
            <a:ext cx="21336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Line 1030">
            <a:extLst>
              <a:ext uri="{FF2B5EF4-FFF2-40B4-BE49-F238E27FC236}">
                <a16:creationId xmlns:a16="http://schemas.microsoft.com/office/drawing/2014/main" id="{5328426C-F06A-4863-A136-3F7C91BF5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0975" y="3314700"/>
            <a:ext cx="0" cy="3124200"/>
          </a:xfrm>
          <a:prstGeom prst="line">
            <a:avLst/>
          </a:prstGeom>
          <a:noFill/>
          <a:ln w="254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80987FA7-F9CA-4791-A9F8-EDDC1FA1F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634365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893</a:t>
            </a:r>
          </a:p>
        </p:txBody>
      </p:sp>
      <p:sp>
        <p:nvSpPr>
          <p:cNvPr id="56328" name="Line 1032">
            <a:extLst>
              <a:ext uri="{FF2B5EF4-FFF2-40B4-BE49-F238E27FC236}">
                <a16:creationId xmlns:a16="http://schemas.microsoft.com/office/drawing/2014/main" id="{C50C310A-A133-4280-B4AC-3AA93DFAF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4575" y="3305175"/>
            <a:ext cx="0" cy="3124200"/>
          </a:xfrm>
          <a:prstGeom prst="line">
            <a:avLst/>
          </a:prstGeom>
          <a:noFill/>
          <a:ln w="254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47">
            <a:extLst>
              <a:ext uri="{FF2B5EF4-FFF2-40B4-BE49-F238E27FC236}">
                <a16:creationId xmlns:a16="http://schemas.microsoft.com/office/drawing/2014/main" id="{44034714-D57F-40E5-B8BA-40192D610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6340475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hlink"/>
                </a:solidFill>
                <a:latin typeface="Times New Roman" panose="02020603050405020304" pitchFamily="18" charset="0"/>
              </a:rPr>
              <a:t>1033</a:t>
            </a:r>
          </a:p>
        </p:txBody>
      </p:sp>
      <p:sp>
        <p:nvSpPr>
          <p:cNvPr id="6" name="Text Box 47">
            <a:extLst>
              <a:ext uri="{FF2B5EF4-FFF2-40B4-BE49-F238E27FC236}">
                <a16:creationId xmlns:a16="http://schemas.microsoft.com/office/drawing/2014/main" id="{A9651DDC-F74C-4BB2-8364-1E8C3ADA2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248400"/>
            <a:ext cx="2519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hlink"/>
                </a:solidFill>
                <a:latin typeface="Times New Roman" panose="02020603050405020304" pitchFamily="18" charset="0"/>
              </a:rPr>
              <a:t>(A) 1033 </a:t>
            </a:r>
            <a:r>
              <a:rPr lang="en-US" altLang="en-US" sz="1600" dirty="0">
                <a:solidFill>
                  <a:schemeClr val="hlink"/>
                </a:solidFill>
                <a:latin typeface="Symbol" panose="05050102010706020507" pitchFamily="18" charset="2"/>
              </a:rPr>
              <a:t>-</a:t>
            </a:r>
            <a:r>
              <a:rPr lang="en-US" altLang="en-US" sz="1600" dirty="0">
                <a:solidFill>
                  <a:schemeClr val="hlink"/>
                </a:solidFill>
                <a:latin typeface="Times New Roman" panose="02020603050405020304" pitchFamily="18" charset="0"/>
              </a:rPr>
              <a:t> 893 </a:t>
            </a:r>
            <a:r>
              <a:rPr lang="en-US" altLang="en-US" sz="1600" dirty="0">
                <a:solidFill>
                  <a:schemeClr val="hlink"/>
                </a:solidFill>
                <a:latin typeface="Symbol" panose="05050102010706020507" pitchFamily="18" charset="2"/>
              </a:rPr>
              <a:t>=</a:t>
            </a:r>
            <a:r>
              <a:rPr lang="en-US" altLang="en-US" sz="1600" dirty="0">
                <a:solidFill>
                  <a:schemeClr val="hlink"/>
                </a:solidFill>
                <a:latin typeface="Times New Roman" panose="02020603050405020304" pitchFamily="18" charset="0"/>
              </a:rPr>
              <a:t> 140 Btu/</a:t>
            </a:r>
            <a:r>
              <a:rPr lang="en-US" altLang="en-US" sz="16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lb</a:t>
            </a:r>
            <a:endParaRPr lang="en-US" altLang="en-US" sz="16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47">
            <a:extLst>
              <a:ext uri="{FF2B5EF4-FFF2-40B4-BE49-F238E27FC236}">
                <a16:creationId xmlns:a16="http://schemas.microsoft.com/office/drawing/2014/main" id="{5FA7A5C7-9F45-41D2-ADCF-26FAFC3CE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24150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3CC33"/>
                </a:solidFill>
                <a:latin typeface="Times New Roman" panose="02020603050405020304" pitchFamily="18" charset="0"/>
              </a:rPr>
              <a:t>500</a:t>
            </a:r>
          </a:p>
        </p:txBody>
      </p:sp>
      <p:sp>
        <p:nvSpPr>
          <p:cNvPr id="56332" name="Line 1036">
            <a:extLst>
              <a:ext uri="{FF2B5EF4-FFF2-40B4-BE49-F238E27FC236}">
                <a16:creationId xmlns:a16="http://schemas.microsoft.com/office/drawing/2014/main" id="{05BB1055-754C-4F39-B645-F0E30F28F9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19175" y="2895600"/>
            <a:ext cx="3429000" cy="0"/>
          </a:xfrm>
          <a:prstGeom prst="line">
            <a:avLst/>
          </a:prstGeom>
          <a:noFill/>
          <a:ln w="25400">
            <a:solidFill>
              <a:srgbClr val="33CC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Line 1037">
            <a:extLst>
              <a:ext uri="{FF2B5EF4-FFF2-40B4-BE49-F238E27FC236}">
                <a16:creationId xmlns:a16="http://schemas.microsoft.com/office/drawing/2014/main" id="{E6B8123D-D56F-46B2-81E7-4BA51DB5DE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86275" y="2895600"/>
            <a:ext cx="1533525" cy="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Rectangle 1038">
            <a:extLst>
              <a:ext uri="{FF2B5EF4-FFF2-40B4-BE49-F238E27FC236}">
                <a16:creationId xmlns:a16="http://schemas.microsoft.com/office/drawing/2014/main" id="{1E062841-E933-468C-8BD5-DF3AE176B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2743200"/>
            <a:ext cx="304800" cy="2286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35" name="Line 1039">
            <a:extLst>
              <a:ext uri="{FF2B5EF4-FFF2-40B4-BE49-F238E27FC236}">
                <a16:creationId xmlns:a16="http://schemas.microsoft.com/office/drawing/2014/main" id="{A7EAE080-634D-4267-B2D9-2E24748E47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28951" y="4880179"/>
            <a:ext cx="2962070" cy="22017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Rectangle 1041">
            <a:extLst>
              <a:ext uri="{FF2B5EF4-FFF2-40B4-BE49-F238E27FC236}">
                <a16:creationId xmlns:a16="http://schemas.microsoft.com/office/drawing/2014/main" id="{45DB1A38-7B03-44C2-AEEF-A0768B9C6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" y="3781425"/>
            <a:ext cx="400050" cy="2190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38" name="Rectangle 1042">
            <a:extLst>
              <a:ext uri="{FF2B5EF4-FFF2-40B4-BE49-F238E27FC236}">
                <a16:creationId xmlns:a16="http://schemas.microsoft.com/office/drawing/2014/main" id="{110ADB63-BD8B-4C2E-9C9C-A047D1DE7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3790950"/>
            <a:ext cx="40005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39" name="Rectangle 1043">
            <a:extLst>
              <a:ext uri="{FF2B5EF4-FFF2-40B4-BE49-F238E27FC236}">
                <a16:creationId xmlns:a16="http://schemas.microsoft.com/office/drawing/2014/main" id="{1B1805CB-58A4-4F7B-A60D-00AFC6E57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5514975"/>
            <a:ext cx="1323975" cy="200025"/>
          </a:xfrm>
          <a:prstGeom prst="rect">
            <a:avLst/>
          </a:prstGeom>
          <a:noFill/>
          <a:ln w="254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" name="Text Box 47">
            <a:extLst>
              <a:ext uri="{FF2B5EF4-FFF2-40B4-BE49-F238E27FC236}">
                <a16:creationId xmlns:a16="http://schemas.microsoft.com/office/drawing/2014/main" id="{5BF55276-A9D5-45C3-9412-2D32A4C92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52400"/>
            <a:ext cx="7937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00CC"/>
                </a:solidFill>
                <a:latin typeface="Symbol" panose="05050102010706020507" pitchFamily="18" charset="2"/>
              </a:rPr>
              <a:t>-</a:t>
            </a: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</a:rPr>
              <a:t>120</a:t>
            </a: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56341" name="Line 1045">
            <a:extLst>
              <a:ext uri="{FF2B5EF4-FFF2-40B4-BE49-F238E27FC236}">
                <a16:creationId xmlns:a16="http://schemas.microsoft.com/office/drawing/2014/main" id="{00ADDD3E-315A-4682-AED0-406D4F7B3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8975" y="457200"/>
            <a:ext cx="0" cy="609600"/>
          </a:xfrm>
          <a:prstGeom prst="line">
            <a:avLst/>
          </a:prstGeom>
          <a:noFill/>
          <a:ln w="25400">
            <a:solidFill>
              <a:srgbClr val="CC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47">
            <a:extLst>
              <a:ext uri="{FF2B5EF4-FFF2-40B4-BE49-F238E27FC236}">
                <a16:creationId xmlns:a16="http://schemas.microsoft.com/office/drawing/2014/main" id="{CDCBF62F-BFD7-4B5C-8581-C8EB96015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171950"/>
            <a:ext cx="387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</a:rPr>
              <a:t>80</a:t>
            </a:r>
          </a:p>
        </p:txBody>
      </p:sp>
      <p:sp>
        <p:nvSpPr>
          <p:cNvPr id="11" name="Text Box 47">
            <a:extLst>
              <a:ext uri="{FF2B5EF4-FFF2-40B4-BE49-F238E27FC236}">
                <a16:creationId xmlns:a16="http://schemas.microsoft.com/office/drawing/2014/main" id="{ED4A931B-1840-40D5-B868-023FD854D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4400550"/>
            <a:ext cx="387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</a:rPr>
              <a:t>60</a:t>
            </a:r>
          </a:p>
        </p:txBody>
      </p:sp>
      <p:sp>
        <p:nvSpPr>
          <p:cNvPr id="56344" name="Oval 1048">
            <a:extLst>
              <a:ext uri="{FF2B5EF4-FFF2-40B4-BE49-F238E27FC236}">
                <a16:creationId xmlns:a16="http://schemas.microsoft.com/office/drawing/2014/main" id="{8CB87272-8B7E-47BD-976D-1B7CB0658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5" y="4543425"/>
            <a:ext cx="76200" cy="76200"/>
          </a:xfrm>
          <a:prstGeom prst="ellipse">
            <a:avLst/>
          </a:prstGeom>
          <a:solidFill>
            <a:srgbClr val="CC00CC"/>
          </a:solidFill>
          <a:ln w="25400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45" name="Oval 1049">
            <a:extLst>
              <a:ext uri="{FF2B5EF4-FFF2-40B4-BE49-F238E27FC236}">
                <a16:creationId xmlns:a16="http://schemas.microsoft.com/office/drawing/2014/main" id="{05F95184-2474-438A-A08E-C3E69FB11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75" y="2305050"/>
            <a:ext cx="76200" cy="76200"/>
          </a:xfrm>
          <a:prstGeom prst="ellipse">
            <a:avLst/>
          </a:prstGeom>
          <a:solidFill>
            <a:srgbClr val="CC00CC"/>
          </a:solidFill>
          <a:ln w="25400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46" name="Line 1050">
            <a:extLst>
              <a:ext uri="{FF2B5EF4-FFF2-40B4-BE49-F238E27FC236}">
                <a16:creationId xmlns:a16="http://schemas.microsoft.com/office/drawing/2014/main" id="{A972633A-5620-46B2-B3F2-C0272FEF44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9425" y="4572000"/>
            <a:ext cx="0" cy="1866900"/>
          </a:xfrm>
          <a:prstGeom prst="line">
            <a:avLst/>
          </a:prstGeom>
          <a:noFill/>
          <a:ln w="25400">
            <a:solidFill>
              <a:srgbClr val="CC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Line 1051">
            <a:extLst>
              <a:ext uri="{FF2B5EF4-FFF2-40B4-BE49-F238E27FC236}">
                <a16:creationId xmlns:a16="http://schemas.microsoft.com/office/drawing/2014/main" id="{852A3CBA-5F55-4903-81F6-08E32870C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9475" y="2362200"/>
            <a:ext cx="0" cy="4076700"/>
          </a:xfrm>
          <a:prstGeom prst="line">
            <a:avLst/>
          </a:prstGeom>
          <a:noFill/>
          <a:ln w="25400">
            <a:solidFill>
              <a:srgbClr val="CC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47">
            <a:extLst>
              <a:ext uri="{FF2B5EF4-FFF2-40B4-BE49-F238E27FC236}">
                <a16:creationId xmlns:a16="http://schemas.microsoft.com/office/drawing/2014/main" id="{CA59EA6E-299F-4ED0-9768-36E015171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334125"/>
            <a:ext cx="488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C00CC"/>
                </a:solidFill>
                <a:latin typeface="Times New Roman" panose="02020603050405020304" pitchFamily="18" charset="0"/>
              </a:rPr>
              <a:t>830</a:t>
            </a:r>
          </a:p>
        </p:txBody>
      </p:sp>
      <p:sp>
        <p:nvSpPr>
          <p:cNvPr id="13" name="Text Box 47">
            <a:extLst>
              <a:ext uri="{FF2B5EF4-FFF2-40B4-BE49-F238E27FC236}">
                <a16:creationId xmlns:a16="http://schemas.microsoft.com/office/drawing/2014/main" id="{6E813FC5-B03F-4D62-8F81-C4B589499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725" y="6330950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C00CC"/>
                </a:solidFill>
                <a:latin typeface="Times New Roman" panose="02020603050405020304" pitchFamily="18" charset="0"/>
              </a:rPr>
              <a:t>1105</a:t>
            </a:r>
          </a:p>
        </p:txBody>
      </p:sp>
      <p:sp>
        <p:nvSpPr>
          <p:cNvPr id="14" name="Text Box 47">
            <a:extLst>
              <a:ext uri="{FF2B5EF4-FFF2-40B4-BE49-F238E27FC236}">
                <a16:creationId xmlns:a16="http://schemas.microsoft.com/office/drawing/2014/main" id="{1D6728CE-3A21-4ED5-A0EF-DA60D1C84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6675"/>
            <a:ext cx="2924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</a:rPr>
              <a:t>(F) (1105 </a:t>
            </a:r>
            <a:r>
              <a:rPr lang="en-US" altLang="en-US" sz="1600">
                <a:solidFill>
                  <a:srgbClr val="CC00CC"/>
                </a:solidFill>
                <a:latin typeface="Symbol" panose="05050102010706020507" pitchFamily="18" charset="2"/>
              </a:rPr>
              <a:t>-</a:t>
            </a: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</a:rPr>
              <a:t> 830) </a:t>
            </a: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</a:rPr>
              <a:t> 17 </a:t>
            </a:r>
            <a:r>
              <a:rPr lang="en-US" altLang="en-US" sz="1600">
                <a:solidFill>
                  <a:srgbClr val="CC00CC"/>
                </a:solidFill>
                <a:latin typeface="Symbol" panose="05050102010706020507" pitchFamily="18" charset="2"/>
              </a:rPr>
              <a:t>=</a:t>
            </a:r>
            <a:r>
              <a:rPr lang="en-US" altLang="en-US" sz="1600">
                <a:solidFill>
                  <a:srgbClr val="CC00CC"/>
                </a:solidFill>
                <a:latin typeface="Times New Roman" panose="02020603050405020304" pitchFamily="18" charset="0"/>
              </a:rPr>
              <a:t> 4700 Btu</a:t>
            </a:r>
          </a:p>
        </p:txBody>
      </p:sp>
      <p:sp>
        <p:nvSpPr>
          <p:cNvPr id="56352" name="Oval 1056">
            <a:extLst>
              <a:ext uri="{FF2B5EF4-FFF2-40B4-BE49-F238E27FC236}">
                <a16:creationId xmlns:a16="http://schemas.microsoft.com/office/drawing/2014/main" id="{3B81EC99-3857-41B5-A6F2-8F89EE51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775" y="4305300"/>
            <a:ext cx="76200" cy="762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53" name="Oval 1057">
            <a:extLst>
              <a:ext uri="{FF2B5EF4-FFF2-40B4-BE49-F238E27FC236}">
                <a16:creationId xmlns:a16="http://schemas.microsoft.com/office/drawing/2014/main" id="{A0874739-EED4-437C-9FCB-7B51BD29E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725" y="4305300"/>
            <a:ext cx="76200" cy="762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54" name="Line 1058">
            <a:extLst>
              <a:ext uri="{FF2B5EF4-FFF2-40B4-BE49-F238E27FC236}">
                <a16:creationId xmlns:a16="http://schemas.microsoft.com/office/drawing/2014/main" id="{8B351227-A46C-4715-9279-A0F85DBC1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4343400"/>
            <a:ext cx="5334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6" name="AutoShape 22">
            <a:extLst>
              <a:ext uri="{FF2B5EF4-FFF2-40B4-BE49-F238E27FC236}">
                <a16:creationId xmlns:a16="http://schemas.microsoft.com/office/drawing/2014/main" id="{BB3210A1-8193-465B-AEF5-F07605EC5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343400"/>
            <a:ext cx="152400" cy="152400"/>
          </a:xfrm>
          <a:prstGeom prst="triangle">
            <a:avLst>
              <a:gd name="adj" fmla="val 50000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56356" name="Oval 1060">
            <a:extLst>
              <a:ext uri="{FF2B5EF4-FFF2-40B4-BE49-F238E27FC236}">
                <a16:creationId xmlns:a16="http://schemas.microsoft.com/office/drawing/2014/main" id="{ED053125-3CE7-4FE3-9EA3-293EE01BB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4305300"/>
            <a:ext cx="76200" cy="762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57" name="Oval 1061">
            <a:extLst>
              <a:ext uri="{FF2B5EF4-FFF2-40B4-BE49-F238E27FC236}">
                <a16:creationId xmlns:a16="http://schemas.microsoft.com/office/drawing/2014/main" id="{AECAB217-DE92-47A2-B8C5-711B47060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4295775"/>
            <a:ext cx="76200" cy="762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56367" name="Group 1071">
            <a:extLst>
              <a:ext uri="{FF2B5EF4-FFF2-40B4-BE49-F238E27FC236}">
                <a16:creationId xmlns:a16="http://schemas.microsoft.com/office/drawing/2014/main" id="{D977FE09-2B43-492C-8307-8CF784146BA4}"/>
              </a:ext>
            </a:extLst>
          </p:cNvPr>
          <p:cNvGrpSpPr>
            <a:grpSpLocks/>
          </p:cNvGrpSpPr>
          <p:nvPr/>
        </p:nvGrpSpPr>
        <p:grpSpPr bwMode="auto">
          <a:xfrm>
            <a:off x="2241550" y="3810000"/>
            <a:ext cx="387350" cy="495300"/>
            <a:chOff x="96" y="480"/>
            <a:chExt cx="244" cy="312"/>
          </a:xfrm>
        </p:grpSpPr>
        <p:sp>
          <p:nvSpPr>
            <p:cNvPr id="10290" name="Line 27">
              <a:extLst>
                <a:ext uri="{FF2B5EF4-FFF2-40B4-BE49-F238E27FC236}">
                  <a16:creationId xmlns:a16="http://schemas.microsoft.com/office/drawing/2014/main" id="{19CA89B9-6089-4946-87EF-39596CCEC5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" y="696"/>
              <a:ext cx="0" cy="9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1" name="Rectangle 24">
              <a:extLst>
                <a:ext uri="{FF2B5EF4-FFF2-40B4-BE49-F238E27FC236}">
                  <a16:creationId xmlns:a16="http://schemas.microsoft.com/office/drawing/2014/main" id="{9185370D-EABA-4003-8F9D-356CE75A0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492"/>
              <a:ext cx="192" cy="19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10292" name="Text Box 47">
              <a:extLst>
                <a:ext uri="{FF2B5EF4-FFF2-40B4-BE49-F238E27FC236}">
                  <a16:creationId xmlns:a16="http://schemas.microsoft.com/office/drawing/2014/main" id="{C2457FFC-BA40-408A-A36B-B896BA316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480"/>
              <a:ext cx="2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46</a:t>
              </a:r>
            </a:p>
          </p:txBody>
        </p:sp>
      </p:grpSp>
      <p:grpSp>
        <p:nvGrpSpPr>
          <p:cNvPr id="56368" name="Group 1072">
            <a:extLst>
              <a:ext uri="{FF2B5EF4-FFF2-40B4-BE49-F238E27FC236}">
                <a16:creationId xmlns:a16="http://schemas.microsoft.com/office/drawing/2014/main" id="{5E630D15-A047-426A-9B6C-FD938B25ED85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3705225"/>
            <a:ext cx="457200" cy="619125"/>
            <a:chOff x="144" y="1056"/>
            <a:chExt cx="288" cy="390"/>
          </a:xfrm>
        </p:grpSpPr>
        <p:sp>
          <p:nvSpPr>
            <p:cNvPr id="10287" name="Line 27">
              <a:extLst>
                <a:ext uri="{FF2B5EF4-FFF2-40B4-BE49-F238E27FC236}">
                  <a16:creationId xmlns:a16="http://schemas.microsoft.com/office/drawing/2014/main" id="{32BD6DD1-9460-4D2B-AC71-F58D707943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" y="1350"/>
              <a:ext cx="0" cy="9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Rectangle 24">
              <a:extLst>
                <a:ext uri="{FF2B5EF4-FFF2-40B4-BE49-F238E27FC236}">
                  <a16:creationId xmlns:a16="http://schemas.microsoft.com/office/drawing/2014/main" id="{3A48C691-A108-466E-A1FB-959DB63D2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056"/>
              <a:ext cx="288" cy="28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10289" name="Text Box 47">
              <a:extLst>
                <a:ext uri="{FF2B5EF4-FFF2-40B4-BE49-F238E27FC236}">
                  <a16:creationId xmlns:a16="http://schemas.microsoft.com/office/drawing/2014/main" id="{8D7017EC-2FF0-484E-88A6-064A38CBF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" y="1090"/>
              <a:ext cx="2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79</a:t>
              </a:r>
            </a:p>
          </p:txBody>
        </p:sp>
      </p:grpSp>
      <p:grpSp>
        <p:nvGrpSpPr>
          <p:cNvPr id="56377" name="Group 1081">
            <a:extLst>
              <a:ext uri="{FF2B5EF4-FFF2-40B4-BE49-F238E27FC236}">
                <a16:creationId xmlns:a16="http://schemas.microsoft.com/office/drawing/2014/main" id="{24D7A396-C513-4F58-83C5-16CEBFF58DD4}"/>
              </a:ext>
            </a:extLst>
          </p:cNvPr>
          <p:cNvGrpSpPr>
            <a:grpSpLocks/>
          </p:cNvGrpSpPr>
          <p:nvPr/>
        </p:nvGrpSpPr>
        <p:grpSpPr bwMode="auto">
          <a:xfrm>
            <a:off x="5734050" y="3590925"/>
            <a:ext cx="609600" cy="695325"/>
            <a:chOff x="96" y="768"/>
            <a:chExt cx="384" cy="438"/>
          </a:xfrm>
        </p:grpSpPr>
        <p:sp>
          <p:nvSpPr>
            <p:cNvPr id="10284" name="Line 27">
              <a:extLst>
                <a:ext uri="{FF2B5EF4-FFF2-40B4-BE49-F238E27FC236}">
                  <a16:creationId xmlns:a16="http://schemas.microsoft.com/office/drawing/2014/main" id="{6654D4CC-6755-4B68-9762-A2F742416C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" y="1110"/>
              <a:ext cx="0" cy="9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Rectangle 24">
              <a:extLst>
                <a:ext uri="{FF2B5EF4-FFF2-40B4-BE49-F238E27FC236}">
                  <a16:creationId xmlns:a16="http://schemas.microsoft.com/office/drawing/2014/main" id="{7D491EE4-A215-4973-A881-E5A98B10E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768"/>
              <a:ext cx="384" cy="33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10286" name="Text Box 47">
              <a:extLst>
                <a:ext uri="{FF2B5EF4-FFF2-40B4-BE49-F238E27FC236}">
                  <a16:creationId xmlns:a16="http://schemas.microsoft.com/office/drawing/2014/main" id="{2EDEF2E4-2984-422F-BD80-4DBB82883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" y="816"/>
              <a:ext cx="3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114</a:t>
              </a:r>
            </a:p>
          </p:txBody>
        </p:sp>
      </p:grpSp>
      <p:grpSp>
        <p:nvGrpSpPr>
          <p:cNvPr id="56376" name="Group 1080">
            <a:extLst>
              <a:ext uri="{FF2B5EF4-FFF2-40B4-BE49-F238E27FC236}">
                <a16:creationId xmlns:a16="http://schemas.microsoft.com/office/drawing/2014/main" id="{426BBB63-39DD-462E-9DA7-0C275A254821}"/>
              </a:ext>
            </a:extLst>
          </p:cNvPr>
          <p:cNvGrpSpPr>
            <a:grpSpLocks/>
          </p:cNvGrpSpPr>
          <p:nvPr/>
        </p:nvGrpSpPr>
        <p:grpSpPr bwMode="auto">
          <a:xfrm>
            <a:off x="3114675" y="3857625"/>
            <a:ext cx="387350" cy="450850"/>
            <a:chOff x="170" y="3154"/>
            <a:chExt cx="244" cy="284"/>
          </a:xfrm>
        </p:grpSpPr>
        <p:sp>
          <p:nvSpPr>
            <p:cNvPr id="10281" name="Line 27">
              <a:extLst>
                <a:ext uri="{FF2B5EF4-FFF2-40B4-BE49-F238E27FC236}">
                  <a16:creationId xmlns:a16="http://schemas.microsoft.com/office/drawing/2014/main" id="{DAB9BD39-662F-4BC7-A637-29C26771E7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" y="3342"/>
              <a:ext cx="0" cy="9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Rectangle 24">
              <a:extLst>
                <a:ext uri="{FF2B5EF4-FFF2-40B4-BE49-F238E27FC236}">
                  <a16:creationId xmlns:a16="http://schemas.microsoft.com/office/drawing/2014/main" id="{BB46F466-79D9-4834-AD27-2691196F0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" y="3190"/>
              <a:ext cx="144" cy="14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</a:endParaRPr>
            </a:p>
          </p:txBody>
        </p:sp>
        <p:sp>
          <p:nvSpPr>
            <p:cNvPr id="10283" name="Text Box 47">
              <a:extLst>
                <a:ext uri="{FF2B5EF4-FFF2-40B4-BE49-F238E27FC236}">
                  <a16:creationId xmlns:a16="http://schemas.microsoft.com/office/drawing/2014/main" id="{E63DE55C-F5B3-490B-A374-D2EDDC593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" y="3154"/>
              <a:ext cx="2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15" name="Line 1050">
            <a:extLst>
              <a:ext uri="{FF2B5EF4-FFF2-40B4-BE49-F238E27FC236}">
                <a16:creationId xmlns:a16="http://schemas.microsoft.com/office/drawing/2014/main" id="{579C5657-CA64-AC7C-6301-9ED634F438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00984" y="4880180"/>
            <a:ext cx="5981" cy="1717467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id="{D3ACDE54-EAB4-BD90-946E-07530DC05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521450"/>
            <a:ext cx="4924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830</a:t>
            </a:r>
          </a:p>
        </p:txBody>
      </p:sp>
      <p:sp>
        <p:nvSpPr>
          <p:cNvPr id="17" name="Line 1050">
            <a:extLst>
              <a:ext uri="{FF2B5EF4-FFF2-40B4-BE49-F238E27FC236}">
                <a16:creationId xmlns:a16="http://schemas.microsoft.com/office/drawing/2014/main" id="{64BE1F04-4B8B-1F73-5E94-200C1C5C0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1701" y="4892675"/>
            <a:ext cx="18643" cy="169544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47">
            <a:extLst>
              <a:ext uri="{FF2B5EF4-FFF2-40B4-BE49-F238E27FC236}">
                <a16:creationId xmlns:a16="http://schemas.microsoft.com/office/drawing/2014/main" id="{BBEAB9BC-24A5-900B-4F8F-583CB9580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705" y="6553200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1020</a:t>
            </a:r>
          </a:p>
        </p:txBody>
      </p:sp>
      <p:sp>
        <p:nvSpPr>
          <p:cNvPr id="19" name="Text Box 47">
            <a:extLst>
              <a:ext uri="{FF2B5EF4-FFF2-40B4-BE49-F238E27FC236}">
                <a16:creationId xmlns:a16="http://schemas.microsoft.com/office/drawing/2014/main" id="{EF790B1E-E8FA-D6E1-A134-C2438FF61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50" y="6484162"/>
            <a:ext cx="25314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(B) 1020 </a:t>
            </a:r>
            <a:r>
              <a:rPr lang="en-US" alt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 830 </a:t>
            </a:r>
            <a:r>
              <a:rPr lang="en-US" alt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=</a:t>
            </a: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 190 Btu/</a:t>
            </a:r>
            <a:r>
              <a:rPr lang="en-US" altLang="en-US" sz="1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lb</a:t>
            </a:r>
            <a:endParaRPr lang="en-US" altLang="en-US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5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2" grpId="0" autoUpdateAnimBg="0"/>
      <p:bldP spid="3" grpId="0" autoUpdateAnimBg="0"/>
      <p:bldP spid="5" grpId="0" autoUpdateAnimBg="0"/>
      <p:bldP spid="6" grpId="0" autoUpdateAnimBg="0"/>
      <p:bldP spid="7" grpId="0" autoUpdateAnimBg="0"/>
      <p:bldP spid="9" grpId="0" animBg="1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44406" grpId="0" animBg="1" autoUpdateAnimBg="0"/>
      <p:bldP spid="16" grpId="0" autoUpdateAnimBg="0"/>
      <p:bldP spid="18" grpId="0" autoUpdateAnimBg="0"/>
      <p:bldP spid="19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0F9FB26-6EB5-4859-AFED-51291A01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200"/>
            <a:ext cx="35052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3">
            <a:extLst>
              <a:ext uri="{FF2B5EF4-FFF2-40B4-BE49-F238E27FC236}">
                <a16:creationId xmlns:a16="http://schemas.microsoft.com/office/drawing/2014/main" id="{E90AF34D-639F-405C-93ED-F4406EED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6225"/>
            <a:ext cx="4419600" cy="329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6">
            <a:extLst>
              <a:ext uri="{FF2B5EF4-FFF2-40B4-BE49-F238E27FC236}">
                <a16:creationId xmlns:a16="http://schemas.microsoft.com/office/drawing/2014/main" id="{C1CE45DE-53D4-4DBE-AD7B-0C55606B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55" y="2842625"/>
            <a:ext cx="4081945" cy="327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472AB50-82C8-4F15-A5D5-C0156945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Multistage Countercurrent Absorbers</a:t>
            </a:r>
          </a:p>
        </p:txBody>
      </p:sp>
      <p:pic>
        <p:nvPicPr>
          <p:cNvPr id="116739" name="Picture 3">
            <a:extLst>
              <a:ext uri="{FF2B5EF4-FFF2-40B4-BE49-F238E27FC236}">
                <a16:creationId xmlns:a16="http://schemas.microsoft.com/office/drawing/2014/main" id="{CA74BD78-089D-48B0-A04C-88DC1E7CB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944562"/>
            <a:ext cx="25431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>
            <a:extLst>
              <a:ext uri="{FF2B5EF4-FFF2-40B4-BE49-F238E27FC236}">
                <a16:creationId xmlns:a16="http://schemas.microsoft.com/office/drawing/2014/main" id="{C961CC76-ADAA-48B7-AF8D-E2FC3B71E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73162"/>
            <a:ext cx="53054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7B3474E-2B00-4847-9D31-BD421E6D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Multistage Countercurrent Distillation</a:t>
            </a:r>
          </a:p>
        </p:txBody>
      </p:sp>
      <p:graphicFrame>
        <p:nvGraphicFramePr>
          <p:cNvPr id="117765" name="Object 5">
            <a:extLst>
              <a:ext uri="{FF2B5EF4-FFF2-40B4-BE49-F238E27FC236}">
                <a16:creationId xmlns:a16="http://schemas.microsoft.com/office/drawing/2014/main" id="{EBF97D76-5DBD-41B0-9B10-1432AF30AB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405633"/>
              </p:ext>
            </p:extLst>
          </p:nvPr>
        </p:nvGraphicFramePr>
        <p:xfrm>
          <a:off x="304800" y="944562"/>
          <a:ext cx="28829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051300" imgH="7175500" progId="Word.Document.8">
                  <p:embed/>
                </p:oleObj>
              </mc:Choice>
              <mc:Fallback>
                <p:oleObj r:id="rId2" imgW="4051300" imgH="71755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44562"/>
                        <a:ext cx="28829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7768" name="Picture 8">
            <a:extLst>
              <a:ext uri="{FF2B5EF4-FFF2-40B4-BE49-F238E27FC236}">
                <a16:creationId xmlns:a16="http://schemas.microsoft.com/office/drawing/2014/main" id="{2254747F-5D24-44E8-9584-BADEBD5F4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11212"/>
            <a:ext cx="519112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857CC1-E299-74DA-66C7-5F445BC35503}"/>
              </a:ext>
            </a:extLst>
          </p:cNvPr>
          <p:cNvSpPr txBox="1"/>
          <p:nvPr/>
        </p:nvSpPr>
        <p:spPr>
          <a:xfrm>
            <a:off x="457200" y="15240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this a meaningful graphical model of a binary mixture in either a single-stage separator or a multi-stage, counter-current separator?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CCB87-5160-8983-B846-DF658FC8A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59" y="983397"/>
            <a:ext cx="5111141" cy="5454291"/>
          </a:xfrm>
          <a:prstGeom prst="rect">
            <a:avLst/>
          </a:prstGeom>
        </p:spPr>
      </p:pic>
      <p:sp>
        <p:nvSpPr>
          <p:cNvPr id="6" name="Oval 7">
            <a:extLst>
              <a:ext uri="{FF2B5EF4-FFF2-40B4-BE49-F238E27FC236}">
                <a16:creationId xmlns:a16="http://schemas.microsoft.com/office/drawing/2014/main" id="{FF143515-A62D-1474-70B0-C4AEB1A70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040" y="5963056"/>
            <a:ext cx="1600200" cy="494088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7" name="Text Box 47">
            <a:extLst>
              <a:ext uri="{FF2B5EF4-FFF2-40B4-BE49-F238E27FC236}">
                <a16:creationId xmlns:a16="http://schemas.microsoft.com/office/drawing/2014/main" id="{4E497AB8-B65C-4484-39E4-FE1344763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343400"/>
            <a:ext cx="6527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vapor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0050CA60-01BF-CEEA-0767-AFDFC2213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986" y="1645117"/>
            <a:ext cx="6655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liquid</a:t>
            </a:r>
          </a:p>
        </p:txBody>
      </p:sp>
      <p:sp>
        <p:nvSpPr>
          <p:cNvPr id="9" name="Text Box 47">
            <a:extLst>
              <a:ext uri="{FF2B5EF4-FFF2-40B4-BE49-F238E27FC236}">
                <a16:creationId xmlns:a16="http://schemas.microsoft.com/office/drawing/2014/main" id="{1AA68CD4-5C8C-B9F1-8886-86E6CCFC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395246"/>
            <a:ext cx="12953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liquid</a:t>
            </a:r>
            <a:r>
              <a:rPr lang="en-US" altLang="en-US" sz="1600" dirty="0" err="1">
                <a:latin typeface="Times New Roman" panose="02020603050405020304" pitchFamily="18" charset="0"/>
              </a:rPr>
              <a:t>+</a:t>
            </a:r>
            <a:r>
              <a:rPr lang="en-US" altLang="en-US" sz="1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vapor</a:t>
            </a:r>
            <a:endParaRPr lang="en-US" altLang="en-US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BDC1A3-5C44-1CC6-CB58-65095A4A32EA}"/>
              </a:ext>
            </a:extLst>
          </p:cNvPr>
          <p:cNvSpPr txBox="1"/>
          <p:nvPr/>
        </p:nvSpPr>
        <p:spPr>
          <a:xfrm>
            <a:off x="457200" y="15240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this a meaningful graphical model of a binary mixture in either a single-stage separator or a multi-stage, counter-current separator?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A4DCA-8CEA-7746-0F15-5134A1150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83396"/>
            <a:ext cx="5105400" cy="5571156"/>
          </a:xfrm>
          <a:prstGeom prst="rect">
            <a:avLst/>
          </a:prstGeom>
        </p:spPr>
      </p:pic>
      <p:sp>
        <p:nvSpPr>
          <p:cNvPr id="5" name="Oval 7">
            <a:extLst>
              <a:ext uri="{FF2B5EF4-FFF2-40B4-BE49-F238E27FC236}">
                <a16:creationId xmlns:a16="http://schemas.microsoft.com/office/drawing/2014/main" id="{07AFE289-951D-9A24-447C-B5FA2C310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856" y="5943600"/>
            <a:ext cx="1600200" cy="494088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6" name="Text Box 47">
            <a:extLst>
              <a:ext uri="{FF2B5EF4-FFF2-40B4-BE49-F238E27FC236}">
                <a16:creationId xmlns:a16="http://schemas.microsoft.com/office/drawing/2014/main" id="{8838AEAE-2333-433C-2925-EC629C520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055" y="1237431"/>
            <a:ext cx="6527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vapor</a:t>
            </a:r>
          </a:p>
        </p:txBody>
      </p:sp>
      <p:sp>
        <p:nvSpPr>
          <p:cNvPr id="7" name="Text Box 47">
            <a:extLst>
              <a:ext uri="{FF2B5EF4-FFF2-40B4-BE49-F238E27FC236}">
                <a16:creationId xmlns:a16="http://schemas.microsoft.com/office/drawing/2014/main" id="{4694EFDF-9C0A-7A51-679B-F1B8E8EB5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343400"/>
            <a:ext cx="6655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liquid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F96A45B1-2583-5A2C-A950-4E7FB5AFA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940593"/>
            <a:ext cx="12953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liquid</a:t>
            </a:r>
            <a:r>
              <a:rPr lang="en-US" altLang="en-US" sz="1600" dirty="0" err="1">
                <a:latin typeface="Times New Roman" panose="02020603050405020304" pitchFamily="18" charset="0"/>
              </a:rPr>
              <a:t>+</a:t>
            </a:r>
            <a:r>
              <a:rPr lang="en-US" altLang="en-US" sz="1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vapor</a:t>
            </a:r>
            <a:endParaRPr lang="en-US" altLang="en-US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595FCA-1299-213F-4312-8A16BD468FB6}"/>
              </a:ext>
            </a:extLst>
          </p:cNvPr>
          <p:cNvSpPr txBox="1"/>
          <p:nvPr/>
        </p:nvSpPr>
        <p:spPr>
          <a:xfrm>
            <a:off x="457200" y="15240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this a meaningful graphical model of a binary mixture in either a single-stage separator or a multi-stage, counter-current separator?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CB73B-55AA-4F89-3B19-9D3590D8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81949"/>
            <a:ext cx="4894443" cy="5342651"/>
          </a:xfrm>
          <a:prstGeom prst="rect">
            <a:avLst/>
          </a:prstGeom>
        </p:spPr>
      </p:pic>
      <p:sp>
        <p:nvSpPr>
          <p:cNvPr id="5" name="Oval 7">
            <a:extLst>
              <a:ext uri="{FF2B5EF4-FFF2-40B4-BE49-F238E27FC236}">
                <a16:creationId xmlns:a16="http://schemas.microsoft.com/office/drawing/2014/main" id="{78A21E0A-548D-783F-BFA9-F9B2B5070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216" y="5791200"/>
            <a:ext cx="1752600" cy="494088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6" name="Text Box 47">
            <a:extLst>
              <a:ext uri="{FF2B5EF4-FFF2-40B4-BE49-F238E27FC236}">
                <a16:creationId xmlns:a16="http://schemas.microsoft.com/office/drawing/2014/main" id="{2D17AEC2-5858-D1D8-7EC7-772B0EC8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809" y="2801936"/>
            <a:ext cx="6527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vapor</a:t>
            </a:r>
          </a:p>
        </p:txBody>
      </p:sp>
      <p:sp>
        <p:nvSpPr>
          <p:cNvPr id="7" name="Text Box 47">
            <a:extLst>
              <a:ext uri="{FF2B5EF4-FFF2-40B4-BE49-F238E27FC236}">
                <a16:creationId xmlns:a16="http://schemas.microsoft.com/office/drawing/2014/main" id="{498A795E-E942-4121-15ED-7C03B124F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291" y="1323280"/>
            <a:ext cx="6655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liquid</a:t>
            </a: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9806258E-8CE9-D80F-3BA9-C00328579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752" y="2678826"/>
            <a:ext cx="12426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        liquid</a:t>
            </a:r>
            <a:r>
              <a:rPr lang="en-US" altLang="en-US" sz="1600" dirty="0">
                <a:latin typeface="Times New Roman" panose="02020603050405020304" pitchFamily="18" charset="0"/>
              </a:rPr>
              <a:t>+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vapor</a:t>
            </a:r>
          </a:p>
        </p:txBody>
      </p:sp>
      <p:sp>
        <p:nvSpPr>
          <p:cNvPr id="9" name="Text Box 47">
            <a:extLst>
              <a:ext uri="{FF2B5EF4-FFF2-40B4-BE49-F238E27FC236}">
                <a16:creationId xmlns:a16="http://schemas.microsoft.com/office/drawing/2014/main" id="{A2D1F49E-DE9F-F20A-D143-FCFEE16B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470976"/>
            <a:ext cx="1329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liquid</a:t>
            </a:r>
            <a:r>
              <a:rPr lang="en-US" altLang="en-US" sz="1600" dirty="0" err="1">
                <a:latin typeface="Times New Roman" panose="02020603050405020304" pitchFamily="18" charset="0"/>
              </a:rPr>
              <a:t>+</a:t>
            </a:r>
            <a:r>
              <a:rPr lang="en-US" altLang="en-US" sz="1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vapor</a:t>
            </a:r>
            <a:endParaRPr lang="en-US" altLang="en-US" sz="1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4FC36D-629B-AF33-1C69-E47D692A7BEE}"/>
              </a:ext>
            </a:extLst>
          </p:cNvPr>
          <p:cNvCxnSpPr/>
          <p:nvPr/>
        </p:nvCxnSpPr>
        <p:spPr>
          <a:xfrm flipH="1">
            <a:off x="6400800" y="1981200"/>
            <a:ext cx="906058" cy="457200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76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2FD86F2-370E-1921-F326-396AF1AD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914400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32">
            <a:extLst>
              <a:ext uri="{FF2B5EF4-FFF2-40B4-BE49-F238E27FC236}">
                <a16:creationId xmlns:a16="http://schemas.microsoft.com/office/drawing/2014/main" id="{DAEF306B-EB0A-B4E7-04FB-8518F5AC3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723" y="2200831"/>
            <a:ext cx="1949573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Lecture Monday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December 8 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CANCELLED</a:t>
            </a:r>
          </a:p>
        </p:txBody>
      </p:sp>
      <p:sp>
        <p:nvSpPr>
          <p:cNvPr id="5" name="Text Box 1034">
            <a:extLst>
              <a:ext uri="{FF2B5EF4-FFF2-40B4-BE49-F238E27FC236}">
                <a16:creationId xmlns:a16="http://schemas.microsoft.com/office/drawing/2014/main" id="{A2C4ECE7-7E38-CA41-E865-CE7EDA123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2286000"/>
            <a:ext cx="7318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EngrD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2190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7 p.m.</a:t>
            </a:r>
          </a:p>
        </p:txBody>
      </p:sp>
      <p:sp>
        <p:nvSpPr>
          <p:cNvPr id="6" name="Text Box 1027">
            <a:extLst>
              <a:ext uri="{FF2B5EF4-FFF2-40B4-BE49-F238E27FC236}">
                <a16:creationId xmlns:a16="http://schemas.microsoft.com/office/drawing/2014/main" id="{B3439C9F-F83A-90F5-A702-C01C2327D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219200"/>
            <a:ext cx="8270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CC33"/>
                </a:solidFill>
                <a:latin typeface="Times New Roman" panose="02020603050405020304" pitchFamily="18" charset="0"/>
              </a:rPr>
              <a:t>We are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CC33"/>
                </a:solidFill>
                <a:latin typeface="Times New Roman" panose="02020603050405020304" pitchFamily="18" charset="0"/>
              </a:rPr>
              <a:t>here</a:t>
            </a:r>
          </a:p>
        </p:txBody>
      </p:sp>
      <p:sp>
        <p:nvSpPr>
          <p:cNvPr id="7" name="Text Box 1029">
            <a:extLst>
              <a:ext uri="{FF2B5EF4-FFF2-40B4-BE49-F238E27FC236}">
                <a16:creationId xmlns:a16="http://schemas.microsoft.com/office/drawing/2014/main" id="{D071A4A5-ED7E-EDD0-A4D4-CA17FAF63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76475"/>
            <a:ext cx="8778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CC33"/>
                </a:solidFill>
                <a:latin typeface="Times New Roman" panose="02020603050405020304" pitchFamily="18" charset="0"/>
              </a:rPr>
              <a:t>Last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CC33"/>
                </a:solidFill>
                <a:latin typeface="Times New Roman" panose="02020603050405020304" pitchFamily="18" charset="0"/>
              </a:rPr>
              <a:t>Day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CC33"/>
                </a:solidFill>
                <a:latin typeface="Times New Roman" panose="02020603050405020304" pitchFamily="18" charset="0"/>
              </a:rPr>
              <a:t>Classes</a:t>
            </a:r>
          </a:p>
        </p:txBody>
      </p:sp>
      <p:sp>
        <p:nvSpPr>
          <p:cNvPr id="8" name="Text Box 1030">
            <a:extLst>
              <a:ext uri="{FF2B5EF4-FFF2-40B4-BE49-F238E27FC236}">
                <a16:creationId xmlns:a16="http://schemas.microsoft.com/office/drawing/2014/main" id="{6EB9B865-09DB-D232-475C-ECCC784E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338" y="3429000"/>
            <a:ext cx="7032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Chem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3890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7 p.m.</a:t>
            </a:r>
          </a:p>
        </p:txBody>
      </p:sp>
      <p:sp>
        <p:nvSpPr>
          <p:cNvPr id="9" name="Text Box 1032">
            <a:extLst>
              <a:ext uri="{FF2B5EF4-FFF2-40B4-BE49-F238E27FC236}">
                <a16:creationId xmlns:a16="http://schemas.microsoft.com/office/drawing/2014/main" id="{A95E81F0-B0FA-6042-72E0-DB3F5F19F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3581400"/>
            <a:ext cx="10810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Math 2930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2 p.m.</a:t>
            </a:r>
          </a:p>
        </p:txBody>
      </p:sp>
      <p:sp>
        <p:nvSpPr>
          <p:cNvPr id="10" name="Text Box 1032">
            <a:extLst>
              <a:ext uri="{FF2B5EF4-FFF2-40B4-BE49-F238E27FC236}">
                <a16:creationId xmlns:a16="http://schemas.microsoft.com/office/drawing/2014/main" id="{2A97E9A8-0282-89E4-61BC-2C1632E48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606800"/>
            <a:ext cx="10810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Math 2940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9 a.m.</a:t>
            </a:r>
          </a:p>
        </p:txBody>
      </p:sp>
      <p:sp>
        <p:nvSpPr>
          <p:cNvPr id="11" name="Text Box 1033">
            <a:extLst>
              <a:ext uri="{FF2B5EF4-FFF2-40B4-BE49-F238E27FC236}">
                <a16:creationId xmlns:a16="http://schemas.microsoft.com/office/drawing/2014/main" id="{B734E467-C764-8A46-8BE3-972E15070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863" y="3581400"/>
            <a:ext cx="1044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Phys 2213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</a:rPr>
              <a:t>9 a.m.</a:t>
            </a:r>
          </a:p>
        </p:txBody>
      </p:sp>
      <p:sp>
        <p:nvSpPr>
          <p:cNvPr id="12" name="Text Box 1036">
            <a:extLst>
              <a:ext uri="{FF2B5EF4-FFF2-40B4-BE49-F238E27FC236}">
                <a16:creationId xmlns:a16="http://schemas.microsoft.com/office/drawing/2014/main" id="{95ECAE9A-A685-893C-4B10-C28822DFD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2430463"/>
            <a:ext cx="1260475" cy="8286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Office Hours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2-4 p.m.</a:t>
            </a:r>
          </a:p>
        </p:txBody>
      </p:sp>
      <p:sp>
        <p:nvSpPr>
          <p:cNvPr id="13" name="Text Box 1036">
            <a:extLst>
              <a:ext uri="{FF2B5EF4-FFF2-40B4-BE49-F238E27FC236}">
                <a16:creationId xmlns:a16="http://schemas.microsoft.com/office/drawing/2014/main" id="{229D4040-FCCC-006E-DD6E-2686BCA4D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387" y="2293203"/>
            <a:ext cx="1364476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TMD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Office Hours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Noon – 2 p.m.</a:t>
            </a:r>
          </a:p>
        </p:txBody>
      </p:sp>
      <p:sp>
        <p:nvSpPr>
          <p:cNvPr id="14" name="Text Box 1036">
            <a:extLst>
              <a:ext uri="{FF2B5EF4-FFF2-40B4-BE49-F238E27FC236}">
                <a16:creationId xmlns:a16="http://schemas.microsoft.com/office/drawing/2014/main" id="{D2A79006-A459-446D-DFB3-D0ED6098C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438400"/>
            <a:ext cx="1260475" cy="830263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Office Hours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</a:rPr>
              <a:t>2-4 p.m.</a:t>
            </a:r>
          </a:p>
        </p:txBody>
      </p:sp>
    </p:spTree>
    <p:extLst>
      <p:ext uri="{BB962C8B-B14F-4D97-AF65-F5344CB8AC3E}">
        <p14:creationId xmlns:p14="http://schemas.microsoft.com/office/powerpoint/2010/main" val="256549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5" grpId="0" autoUpdateAnimBg="0"/>
      <p:bldP spid="6" grpId="0" autoUpdateAnimBg="0"/>
      <p:bldP spid="7" grpId="0" autoUpdateAnimBg="0"/>
      <p:bldP spid="7" grpId="1"/>
      <p:bldP spid="8" grpId="0" autoUpdateAnimBg="0"/>
      <p:bldP spid="9" grpId="0" autoUpdateAnimBg="0"/>
      <p:bldP spid="10" grpId="0" autoUpdateAnimBg="0"/>
      <p:bldP spid="11" grpId="0" autoUpdateAnimBg="0"/>
      <p:bldP spid="12" grpId="0" animBg="1" autoUpdateAnimBg="0"/>
      <p:bldP spid="13" grpId="0" animBg="1" autoUpdateAnimBg="0"/>
      <p:bldP spid="14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77009D-28A5-ED6C-F2E6-3D1D5AF16729}"/>
              </a:ext>
            </a:extLst>
          </p:cNvPr>
          <p:cNvSpPr txBox="1"/>
          <p:nvPr/>
        </p:nvSpPr>
        <p:spPr>
          <a:xfrm>
            <a:off x="457200" y="15240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this a meaningful graphical model of a binary mixture in either a single-stage separator or a multi-stage, counter-current separator?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8A608-8748-24A4-0B22-7EE8D06E6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14400"/>
            <a:ext cx="5166985" cy="5486399"/>
          </a:xfrm>
          <a:prstGeom prst="rect">
            <a:avLst/>
          </a:prstGeom>
        </p:spPr>
      </p:pic>
      <p:sp>
        <p:nvSpPr>
          <p:cNvPr id="5" name="Oval 7">
            <a:extLst>
              <a:ext uri="{FF2B5EF4-FFF2-40B4-BE49-F238E27FC236}">
                <a16:creationId xmlns:a16="http://schemas.microsoft.com/office/drawing/2014/main" id="{976BAD08-35A8-A1D6-978E-D2C86EEAC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830512"/>
            <a:ext cx="1752600" cy="494088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3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9C9BBA-C243-3483-D274-5E7D529A822B}"/>
              </a:ext>
            </a:extLst>
          </p:cNvPr>
          <p:cNvSpPr txBox="1"/>
          <p:nvPr/>
        </p:nvSpPr>
        <p:spPr>
          <a:xfrm>
            <a:off x="457200" y="15240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this a meaningful graphical model of a binary mixture in either a single-stage separator or a multi-stage, counter-current separator?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F6A1F-16AE-9D91-F134-5548C626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32" y="983397"/>
            <a:ext cx="4806568" cy="51126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08296AB-4506-8663-C4CB-C7B49E5B35B8}"/>
              </a:ext>
            </a:extLst>
          </p:cNvPr>
          <p:cNvSpPr/>
          <p:nvPr/>
        </p:nvSpPr>
        <p:spPr>
          <a:xfrm>
            <a:off x="3124200" y="4191000"/>
            <a:ext cx="228600" cy="228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059BF-C024-038E-E8FF-B0BBCD30588C}"/>
              </a:ext>
            </a:extLst>
          </p:cNvPr>
          <p:cNvSpPr/>
          <p:nvPr/>
        </p:nvSpPr>
        <p:spPr>
          <a:xfrm>
            <a:off x="6400800" y="1066800"/>
            <a:ext cx="228600" cy="228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7D2ECD5F-AA48-2DAC-49BF-F8FE373BD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112" y="5582056"/>
            <a:ext cx="1752600" cy="494088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5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E1FA8-C08E-EDA7-5B7C-8F94A0973F55}"/>
              </a:ext>
            </a:extLst>
          </p:cNvPr>
          <p:cNvSpPr txBox="1"/>
          <p:nvPr/>
        </p:nvSpPr>
        <p:spPr>
          <a:xfrm>
            <a:off x="457200" y="15240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this a meaningful graphical model of a binary mixture in either a single-stage separator or a multi-stage, counter-current separator?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2B71A-023B-94D8-E0DB-A4D639513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83397"/>
            <a:ext cx="5177023" cy="5493603"/>
          </a:xfrm>
          <a:prstGeom prst="rect">
            <a:avLst/>
          </a:prstGeom>
        </p:spPr>
      </p:pic>
      <p:sp>
        <p:nvSpPr>
          <p:cNvPr id="5" name="Oval 7">
            <a:extLst>
              <a:ext uri="{FF2B5EF4-FFF2-40B4-BE49-F238E27FC236}">
                <a16:creationId xmlns:a16="http://schemas.microsoft.com/office/drawing/2014/main" id="{056C38CE-1BAA-FD99-9D43-A77375E44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06712"/>
            <a:ext cx="1752600" cy="494088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2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AD58F45-2F33-4896-B67D-5730D2D2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imes New Roman" panose="02020603050405020304" pitchFamily="18" charset="0"/>
              </a:rPr>
              <a:t>Multistage Countercurrent Distillation</a:t>
            </a: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84BC4AAB-7695-48B7-BE88-912B3D50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838200"/>
            <a:ext cx="41576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2CCC1FC-D3D0-406B-A751-7DB687AF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imes New Roman" panose="02020603050405020304" pitchFamily="18" charset="0"/>
              </a:rPr>
              <a:t>Multistage Countercurrent Liquid-Liquid Absorber</a:t>
            </a:r>
          </a:p>
        </p:txBody>
      </p:sp>
      <p:pic>
        <p:nvPicPr>
          <p:cNvPr id="118789" name="Picture 5">
            <a:extLst>
              <a:ext uri="{FF2B5EF4-FFF2-40B4-BE49-F238E27FC236}">
                <a16:creationId xmlns:a16="http://schemas.microsoft.com/office/drawing/2014/main" id="{4E250CC5-25C2-403E-937F-FC7669F2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65532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6">
            <a:extLst>
              <a:ext uri="{FF2B5EF4-FFF2-40B4-BE49-F238E27FC236}">
                <a16:creationId xmlns:a16="http://schemas.microsoft.com/office/drawing/2014/main" id="{8E417284-B3EA-4E70-9890-F77305AE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6107113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8F8E3FE-9730-4811-B834-2053508A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675"/>
            <a:ext cx="8229600" cy="639763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</a:rPr>
              <a:t>The Stages of Separations Development</a:t>
            </a:r>
          </a:p>
        </p:txBody>
      </p:sp>
      <p:sp>
        <p:nvSpPr>
          <p:cNvPr id="121859" name="Text Box 3">
            <a:extLst>
              <a:ext uri="{FF2B5EF4-FFF2-40B4-BE49-F238E27FC236}">
                <a16:creationId xmlns:a16="http://schemas.microsoft.com/office/drawing/2014/main" id="{825A3428-E3AA-4181-9AC8-1281C6D8F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1031875"/>
            <a:ext cx="6086475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 Invent a new separation technique.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 Devise a graphical analysis.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</a:rPr>
              <a:t> Write a song or poem. </a:t>
            </a:r>
          </a:p>
        </p:txBody>
      </p:sp>
      <p:sp>
        <p:nvSpPr>
          <p:cNvPr id="121860" name="Text Box 4">
            <a:extLst>
              <a:ext uri="{FF2B5EF4-FFF2-40B4-BE49-F238E27FC236}">
                <a16:creationId xmlns:a16="http://schemas.microsoft.com/office/drawing/2014/main" id="{50F0369F-2F0A-4F2F-A8C7-51319D44C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22675"/>
            <a:ext cx="7497763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Professor Harriott’s Ode to McCabe-Thiele: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“… Then one cried out - It’s simple, don’t you see?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   The key to this problem is L over V.”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  <p:bldP spid="12186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BC66124-6E39-A5B0-3E80-1EEB6476FC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28700" y="76200"/>
            <a:ext cx="7092950" cy="457200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>
                <a:cs typeface="Times New Roman" panose="02020603050405020304" pitchFamily="18" charset="0"/>
              </a:rPr>
              <a:t>Three Skills in Dimensional Analysis / Dynamic Scaling</a:t>
            </a:r>
          </a:p>
        </p:txBody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E631782A-9ED9-F84B-FCCD-765094292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762000"/>
            <a:ext cx="75326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1.</a:t>
            </a:r>
            <a:r>
              <a:rPr lang="en-US" altLang="en-US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Derive a set of dimensionless groups given a list of parameters.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Lectures 28, 29, and 30: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      Pendulums Swinging, People Walking, and Spheres Falling.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Practice Exercises: 5.8, 5.13, 5.15, 5.20, and 5.22.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2.</a:t>
            </a:r>
            <a:r>
              <a:rPr lang="en-US" altLang="en-US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Use a Universal Correlation of Dimensionless Groups.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Lecture 31.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Practice Exercises: 5.28, 5.29, and 5.30.</a:t>
            </a:r>
            <a:endParaRPr lang="en-US" altLang="en-US" sz="2000" i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3.</a:t>
            </a:r>
            <a:r>
              <a:rPr lang="en-US" altLang="en-US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Design a Dynamically Similar Model by Scaling.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Lectures 32 and 33.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Practice Exercises: 5.33, 5.34, and 5.39.</a:t>
            </a:r>
            <a:endParaRPr lang="en-US" altLang="en-US" sz="2000" i="1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000" i="1" dirty="0">
                <a:solidFill>
                  <a:srgbClr val="0000FF"/>
                </a:solidFill>
                <a:cs typeface="Times New Roman" panose="02020603050405020304" pitchFamily="18" charset="0"/>
              </a:rPr>
              <a:t>Solutions to practice exercises are posted at the EngrD 2190 homepage.</a:t>
            </a:r>
          </a:p>
        </p:txBody>
      </p:sp>
    </p:spTree>
    <p:extLst>
      <p:ext uri="{BB962C8B-B14F-4D97-AF65-F5344CB8AC3E}">
        <p14:creationId xmlns:p14="http://schemas.microsoft.com/office/powerpoint/2010/main" val="2694249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026">
            <a:extLst>
              <a:ext uri="{FF2B5EF4-FFF2-40B4-BE49-F238E27FC236}">
                <a16:creationId xmlns:a16="http://schemas.microsoft.com/office/drawing/2014/main" id="{9F428F13-834A-4526-BECF-D61D613C2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3200"/>
            <a:ext cx="4237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Method of Dimensional Analysis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6675" name="Text Box 1027">
            <a:extLst>
              <a:ext uri="{FF2B5EF4-FFF2-40B4-BE49-F238E27FC236}">
                <a16:creationId xmlns:a16="http://schemas.microsoft.com/office/drawing/2014/main" id="{9847B882-0235-41FD-B3A7-522110049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09613"/>
            <a:ext cx="22637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1.  List parameters</a:t>
            </a:r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56676" name="Text Box 1028">
            <a:extLst>
              <a:ext uri="{FF2B5EF4-FFF2-40B4-BE49-F238E27FC236}">
                <a16:creationId xmlns:a16="http://schemas.microsoft.com/office/drawing/2014/main" id="{9BEB7351-8401-4802-9F45-138B358DE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709613"/>
            <a:ext cx="41163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always be given in this course.</a:t>
            </a:r>
            <a:endParaRPr lang="en-US" altLang="en-US" sz="22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6677" name="Text Box 1029">
            <a:extLst>
              <a:ext uri="{FF2B5EF4-FFF2-40B4-BE49-F238E27FC236}">
                <a16:creationId xmlns:a16="http://schemas.microsoft.com/office/drawing/2014/main" id="{F7E1E22A-47C1-46F6-A7D4-A9251B2E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219200"/>
            <a:ext cx="44592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2.  Find dimensions of each parameter</a:t>
            </a:r>
          </a:p>
        </p:txBody>
      </p:sp>
      <p:sp>
        <p:nvSpPr>
          <p:cNvPr id="156678" name="Text Box 1030">
            <a:extLst>
              <a:ext uri="{FF2B5EF4-FFF2-40B4-BE49-F238E27FC236}">
                <a16:creationId xmlns:a16="http://schemas.microsoft.com/office/drawing/2014/main" id="{8B9F618C-16EF-4DD4-A395-B46081037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54188"/>
            <a:ext cx="44973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3.  Write equation for generic </a:t>
            </a:r>
            <a:r>
              <a:rPr lang="en-US" altLang="en-US" sz="22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group</a:t>
            </a:r>
          </a:p>
        </p:txBody>
      </p:sp>
      <p:sp>
        <p:nvSpPr>
          <p:cNvPr id="156679" name="Text Box 1031">
            <a:extLst>
              <a:ext uri="{FF2B5EF4-FFF2-40B4-BE49-F238E27FC236}">
                <a16:creationId xmlns:a16="http://schemas.microsoft.com/office/drawing/2014/main" id="{0B15C5A5-F520-4FF6-8383-E0921E928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0"/>
            <a:ext cx="29987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4.  Choose core variables</a:t>
            </a:r>
          </a:p>
        </p:txBody>
      </p:sp>
      <p:sp>
        <p:nvSpPr>
          <p:cNvPr id="156680" name="Text Box 1032">
            <a:extLst>
              <a:ext uri="{FF2B5EF4-FFF2-40B4-BE49-F238E27FC236}">
                <a16:creationId xmlns:a16="http://schemas.microsoft.com/office/drawing/2014/main" id="{1BFF1A8F-B3ED-46E8-A7A1-07E65E27E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820988"/>
            <a:ext cx="24082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5.  Derive </a:t>
            </a:r>
            <a:r>
              <a:rPr lang="en-US" altLang="en-US" sz="220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groups</a:t>
            </a:r>
          </a:p>
        </p:txBody>
      </p:sp>
      <p:sp>
        <p:nvSpPr>
          <p:cNvPr id="156681" name="Text Box 1033">
            <a:extLst>
              <a:ext uri="{FF2B5EF4-FFF2-40B4-BE49-F238E27FC236}">
                <a16:creationId xmlns:a16="http://schemas.microsoft.com/office/drawing/2014/main" id="{F804AC92-DBA8-4DB6-AF66-C95D5A817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352800"/>
            <a:ext cx="20907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6.  Measure Data</a:t>
            </a:r>
          </a:p>
        </p:txBody>
      </p:sp>
      <p:sp>
        <p:nvSpPr>
          <p:cNvPr id="156682" name="Text Box 1034">
            <a:extLst>
              <a:ext uri="{FF2B5EF4-FFF2-40B4-BE49-F238E27FC236}">
                <a16:creationId xmlns:a16="http://schemas.microsoft.com/office/drawing/2014/main" id="{7731E91F-6584-4952-B18F-F0156C9BF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75" y="3886200"/>
            <a:ext cx="3359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7.  Plot universal correlation</a:t>
            </a:r>
          </a:p>
        </p:txBody>
      </p:sp>
      <p:sp>
        <p:nvSpPr>
          <p:cNvPr id="156683" name="Text Box 1035">
            <a:extLst>
              <a:ext uri="{FF2B5EF4-FFF2-40B4-BE49-F238E27FC236}">
                <a16:creationId xmlns:a16="http://schemas.microsoft.com/office/drawing/2014/main" id="{E5DBD33D-AAFE-4540-B32F-0DA084EEB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54525"/>
            <a:ext cx="35512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Two Rules for Core Variables</a:t>
            </a:r>
          </a:p>
        </p:txBody>
      </p:sp>
      <p:sp>
        <p:nvSpPr>
          <p:cNvPr id="156684" name="Text Box 1036">
            <a:extLst>
              <a:ext uri="{FF2B5EF4-FFF2-40B4-BE49-F238E27FC236}">
                <a16:creationId xmlns:a16="http://schemas.microsoft.com/office/drawing/2014/main" id="{975721BD-EDE9-49E9-9F2B-59931498F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11725"/>
            <a:ext cx="66770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1. The set of core variables must represent all dimensions.</a:t>
            </a:r>
          </a:p>
        </p:txBody>
      </p:sp>
      <p:sp>
        <p:nvSpPr>
          <p:cNvPr id="156686" name="Text Box 1038">
            <a:extLst>
              <a:ext uri="{FF2B5EF4-FFF2-40B4-BE49-F238E27FC236}">
                <a16:creationId xmlns:a16="http://schemas.microsoft.com/office/drawing/2014/main" id="{705BE3BD-1D61-4D56-BDB3-70F15457D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84800"/>
            <a:ext cx="68183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2. The core variables must not form a dimensionless group.</a:t>
            </a:r>
          </a:p>
        </p:txBody>
      </p:sp>
      <p:sp>
        <p:nvSpPr>
          <p:cNvPr id="156689" name="Text Box 1041">
            <a:extLst>
              <a:ext uri="{FF2B5EF4-FFF2-40B4-BE49-F238E27FC236}">
                <a16:creationId xmlns:a16="http://schemas.microsoft.com/office/drawing/2014/main" id="{1A988303-9704-4EE9-A284-0FDB88AB4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13" y="4911725"/>
            <a:ext cx="18049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 to check.</a:t>
            </a:r>
          </a:p>
        </p:txBody>
      </p:sp>
      <p:sp>
        <p:nvSpPr>
          <p:cNvPr id="156690" name="Text Box 1042">
            <a:extLst>
              <a:ext uri="{FF2B5EF4-FFF2-40B4-BE49-F238E27FC236}">
                <a16:creationId xmlns:a16="http://schemas.microsoft.com/office/drawing/2014/main" id="{BDC8AC23-B848-4D9F-9B18-A618AA34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384800"/>
            <a:ext cx="224631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easy to check.</a:t>
            </a:r>
          </a:p>
        </p:txBody>
      </p:sp>
      <p:sp>
        <p:nvSpPr>
          <p:cNvPr id="156691" name="Text Box 1043">
            <a:extLst>
              <a:ext uri="{FF2B5EF4-FFF2-40B4-BE49-F238E27FC236}">
                <a16:creationId xmlns:a16="http://schemas.microsoft.com/office/drawing/2014/main" id="{BA25A231-45D2-4EB2-A643-298192D8F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91200"/>
            <a:ext cx="5568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often easier to derive the </a:t>
            </a:r>
            <a:r>
              <a:rPr lang="en-US" altLang="en-US" sz="220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a problem arises, this rule was likely violated.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utoUpdateAnimBg="0"/>
      <p:bldP spid="156676" grpId="0" autoUpdateAnimBg="0"/>
      <p:bldP spid="156677" grpId="0" autoUpdateAnimBg="0"/>
      <p:bldP spid="156678" grpId="0" autoUpdateAnimBg="0"/>
      <p:bldP spid="156679" grpId="0" autoUpdateAnimBg="0"/>
      <p:bldP spid="156680" grpId="0" autoUpdateAnimBg="0"/>
      <p:bldP spid="156681" grpId="0" autoUpdateAnimBg="0"/>
      <p:bldP spid="156682" grpId="0" autoUpdateAnimBg="0"/>
      <p:bldP spid="156683" grpId="0" autoUpdateAnimBg="0"/>
      <p:bldP spid="156684" grpId="0" autoUpdateAnimBg="0"/>
      <p:bldP spid="156686" grpId="0" autoUpdateAnimBg="0"/>
      <p:bldP spid="156689" grpId="0" autoUpdateAnimBg="0"/>
      <p:bldP spid="156690" grpId="0" autoUpdateAnimBg="0"/>
      <p:bldP spid="15669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657F2EE8-9021-4908-A86B-E9DFB815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203200"/>
            <a:ext cx="5837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Methods of Using Dimensionless Correlations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8723" name="Text Box 3">
            <a:extLst>
              <a:ext uri="{FF2B5EF4-FFF2-40B4-BE49-F238E27FC236}">
                <a16:creationId xmlns:a16="http://schemas.microsoft.com/office/drawing/2014/main" id="{57DDDBA1-DBD3-407B-BB1C-8BC1780E1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1978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If unknown variable uniquely appears in abscissca or ordinate – simple.</a:t>
            </a:r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58724" name="Text Box 4">
            <a:extLst>
              <a:ext uri="{FF2B5EF4-FFF2-40B4-BE49-F238E27FC236}">
                <a16:creationId xmlns:a16="http://schemas.microsoft.com/office/drawing/2014/main" id="{AFE82F64-3AFB-408C-AE7C-B2946CBFA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01763"/>
            <a:ext cx="84550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If unknown variable appears in both abscissca or ordinate – four methods.</a:t>
            </a:r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58725" name="Text Box 5">
            <a:extLst>
              <a:ext uri="{FF2B5EF4-FFF2-40B4-BE49-F238E27FC236}">
                <a16:creationId xmlns:a16="http://schemas.microsoft.com/office/drawing/2014/main" id="{B9BEAEA6-E0BB-431D-941E-6D39C0178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0"/>
            <a:ext cx="246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1.  Guess ‘n’ Check.</a:t>
            </a:r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58726" name="Text Box 6">
            <a:extLst>
              <a:ext uri="{FF2B5EF4-FFF2-40B4-BE49-F238E27FC236}">
                <a16:creationId xmlns:a16="http://schemas.microsoft.com/office/drawing/2014/main" id="{26F7865E-DF31-4E79-A972-7343976D9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438400"/>
            <a:ext cx="83947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2.  Eliminate the unknown parameter from the two dimensionless groups.</a:t>
            </a:r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58727" name="Text Box 7">
            <a:extLst>
              <a:ext uri="{FF2B5EF4-FFF2-40B4-BE49-F238E27FC236}">
                <a16:creationId xmlns:a16="http://schemas.microsoft.com/office/drawing/2014/main" id="{4CA83D06-EDA3-4011-9677-BF1B85709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17838"/>
            <a:ext cx="64992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3.  Convert the dimensionless correlation to an equation.</a:t>
            </a:r>
            <a:endParaRPr lang="en-US" altLang="en-US" sz="2200">
              <a:latin typeface="Times New Roman" panose="02020603050405020304" pitchFamily="18" charset="0"/>
            </a:endParaRPr>
          </a:p>
        </p:txBody>
      </p:sp>
      <p:sp>
        <p:nvSpPr>
          <p:cNvPr id="158728" name="Text Box 8">
            <a:extLst>
              <a:ext uri="{FF2B5EF4-FFF2-40B4-BE49-F238E27FC236}">
                <a16:creationId xmlns:a16="http://schemas.microsoft.com/office/drawing/2014/main" id="{16D9A7F1-BB9C-4714-8390-CA8922260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81400"/>
            <a:ext cx="767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rabicPeriod" startAt="4"/>
            </a:pPr>
            <a:r>
              <a:rPr lang="en-US" altLang="en-US" sz="2200">
                <a:cs typeface="Times New Roman" panose="02020603050405020304" pitchFamily="18" charset="0"/>
              </a:rPr>
              <a:t>Recast the dimensionless correlation with the unknown variable</a:t>
            </a:r>
          </a:p>
          <a:p>
            <a:pPr eaLnBrk="1" hangingPunct="1"/>
            <a:r>
              <a:rPr lang="en-US" altLang="en-US" sz="2200">
                <a:cs typeface="Times New Roman" panose="02020603050405020304" pitchFamily="18" charset="0"/>
              </a:rPr>
              <a:t>     as a core variable.</a:t>
            </a:r>
            <a:endParaRPr lang="en-US" altLang="en-US" sz="2200"/>
          </a:p>
        </p:txBody>
      </p:sp>
      <p:sp>
        <p:nvSpPr>
          <p:cNvPr id="158729" name="Rectangle 9">
            <a:extLst>
              <a:ext uri="{FF2B5EF4-FFF2-40B4-BE49-F238E27FC236}">
                <a16:creationId xmlns:a16="http://schemas.microsoft.com/office/drawing/2014/main" id="{DC617807-95FC-474A-A5CA-997F428A6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885950"/>
            <a:ext cx="2362200" cy="45720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58730" name="Rectangle 10">
            <a:extLst>
              <a:ext uri="{FF2B5EF4-FFF2-40B4-BE49-F238E27FC236}">
                <a16:creationId xmlns:a16="http://schemas.microsoft.com/office/drawing/2014/main" id="{84E64EEC-1EF7-43CD-A5F6-715281F8E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38400"/>
            <a:ext cx="8305800" cy="45720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autoUpdateAnimBg="0"/>
      <p:bldP spid="158724" grpId="0" autoUpdateAnimBg="0"/>
      <p:bldP spid="158725" grpId="0" autoUpdateAnimBg="0"/>
      <p:bldP spid="158726" grpId="0" autoUpdateAnimBg="0"/>
      <p:bldP spid="158727" grpId="0" autoUpdateAnimBg="0"/>
      <p:bldP spid="158728" grpId="0" autoUpdateAnimBg="0"/>
      <p:bldP spid="158729" grpId="0" animBg="1" autoUpdateAnimBg="0"/>
      <p:bldP spid="158730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026">
            <a:extLst>
              <a:ext uri="{FF2B5EF4-FFF2-40B4-BE49-F238E27FC236}">
                <a16:creationId xmlns:a16="http://schemas.microsoft.com/office/drawing/2014/main" id="{90C00174-C0E8-44B8-92F0-EA0B2F92A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2400"/>
            <a:ext cx="5138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Designing a Dynamically Similar Model</a:t>
            </a:r>
          </a:p>
        </p:txBody>
      </p:sp>
      <p:sp>
        <p:nvSpPr>
          <p:cNvPr id="160771" name="Text Box 1027">
            <a:extLst>
              <a:ext uri="{FF2B5EF4-FFF2-40B4-BE49-F238E27FC236}">
                <a16:creationId xmlns:a16="http://schemas.microsoft.com/office/drawing/2014/main" id="{AFA34E92-95C4-4ECA-ABB0-ACD57F4A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9600"/>
            <a:ext cx="6594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Assume the system is described by </a:t>
            </a:r>
            <a:r>
              <a:rPr lang="en-US" altLang="en-US" sz="2000" i="1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anose="05050102010706020507" pitchFamily="18" charset="2"/>
              </a:rPr>
              <a:t>P</a:t>
            </a:r>
            <a:r>
              <a:rPr lang="en-US" altLang="en-US" sz="2000">
                <a:latin typeface="Times New Roman" panose="02020603050405020304" pitchFamily="18" charset="0"/>
              </a:rPr>
              <a:t> groups:  </a:t>
            </a:r>
            <a:r>
              <a:rPr lang="en-US" altLang="en-US" sz="2000">
                <a:latin typeface="Symbol" panose="05050102010706020507" pitchFamily="18" charset="2"/>
              </a:rPr>
              <a:t>P</a:t>
            </a:r>
            <a:r>
              <a:rPr lang="en-US" altLang="en-US" sz="2000" baseline="-25000">
                <a:latin typeface="Times New Roman" panose="02020603050405020304" pitchFamily="18" charset="0"/>
              </a:rPr>
              <a:t>1</a:t>
            </a:r>
            <a:r>
              <a:rPr lang="en-US" altLang="en-US" sz="2000">
                <a:latin typeface="Times New Roman" panose="02020603050405020304" pitchFamily="18" charset="0"/>
              </a:rPr>
              <a:t>, </a:t>
            </a:r>
            <a:r>
              <a:rPr lang="en-US" altLang="en-US" sz="2000">
                <a:latin typeface="Symbol" panose="05050102010706020507" pitchFamily="18" charset="2"/>
              </a:rPr>
              <a:t>P</a:t>
            </a:r>
            <a:r>
              <a:rPr lang="en-US" altLang="en-US" sz="2000" baseline="-25000">
                <a:latin typeface="Times New Roman" panose="02020603050405020304" pitchFamily="18" charset="0"/>
              </a:rPr>
              <a:t>2</a:t>
            </a:r>
            <a:r>
              <a:rPr lang="en-US" altLang="en-US" sz="2000">
                <a:latin typeface="Times New Roman" panose="02020603050405020304" pitchFamily="18" charset="0"/>
              </a:rPr>
              <a:t>, …, </a:t>
            </a:r>
            <a:r>
              <a:rPr lang="en-US" altLang="en-US" sz="2000">
                <a:latin typeface="Symbol" panose="05050102010706020507" pitchFamily="18" charset="2"/>
              </a:rPr>
              <a:t>P</a:t>
            </a:r>
            <a:r>
              <a:rPr lang="en-US" altLang="en-US" sz="2000" i="1" baseline="-25000">
                <a:latin typeface="Times New Roman" panose="02020603050405020304" pitchFamily="18" charset="0"/>
              </a:rPr>
              <a:t>n</a:t>
            </a:r>
            <a:endParaRPr lang="en-US" altLang="en-US" sz="2000" i="1">
              <a:latin typeface="Times New Roman" panose="02020603050405020304" pitchFamily="18" charset="0"/>
            </a:endParaRPr>
          </a:p>
        </p:txBody>
      </p:sp>
      <p:sp>
        <p:nvSpPr>
          <p:cNvPr id="160772" name="Text Box 1028">
            <a:extLst>
              <a:ext uri="{FF2B5EF4-FFF2-40B4-BE49-F238E27FC236}">
                <a16:creationId xmlns:a16="http://schemas.microsoft.com/office/drawing/2014/main" id="{4D0595CE-BE5F-4E22-91F3-D3C11AAE4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66800"/>
            <a:ext cx="444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1.  Set (</a:t>
            </a:r>
            <a:r>
              <a:rPr lang="en-US" altLang="en-US" sz="2000">
                <a:latin typeface="Symbol" panose="05050102010706020507" pitchFamily="18" charset="2"/>
              </a:rPr>
              <a:t>P</a:t>
            </a:r>
            <a:r>
              <a:rPr lang="en-US" altLang="en-US" sz="2000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)</a:t>
            </a:r>
            <a:r>
              <a:rPr lang="en-US" altLang="en-US" sz="2000" baseline="-25000">
                <a:latin typeface="Times New Roman" panose="02020603050405020304" pitchFamily="18" charset="0"/>
              </a:rPr>
              <a:t>model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anose="05050102010706020507" pitchFamily="18" charset="2"/>
              </a:rPr>
              <a:t>=</a:t>
            </a:r>
            <a:r>
              <a:rPr lang="en-US" altLang="en-US" sz="2000">
                <a:latin typeface="Times New Roman" panose="02020603050405020304" pitchFamily="18" charset="0"/>
              </a:rPr>
              <a:t> (</a:t>
            </a:r>
            <a:r>
              <a:rPr lang="en-US" altLang="en-US" sz="2000">
                <a:latin typeface="Symbol" panose="05050102010706020507" pitchFamily="18" charset="2"/>
              </a:rPr>
              <a:t>P</a:t>
            </a:r>
            <a:r>
              <a:rPr lang="en-US" altLang="en-US" sz="2000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)</a:t>
            </a:r>
            <a:r>
              <a:rPr lang="en-US" altLang="en-US" sz="2000" baseline="-25000">
                <a:latin typeface="Times New Roman" panose="02020603050405020304" pitchFamily="18" charset="0"/>
              </a:rPr>
              <a:t>actual</a:t>
            </a:r>
            <a:r>
              <a:rPr lang="en-US" altLang="en-US" sz="2000">
                <a:latin typeface="Times New Roman" panose="02020603050405020304" pitchFamily="18" charset="0"/>
              </a:rPr>
              <a:t> for </a:t>
            </a:r>
            <a:r>
              <a:rPr lang="en-US" altLang="en-US" sz="2000" i="1">
                <a:latin typeface="Times New Roman" panose="02020603050405020304" pitchFamily="18" charset="0"/>
              </a:rPr>
              <a:t>i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latin typeface="Symbol" panose="05050102010706020507" pitchFamily="18" charset="2"/>
              </a:rPr>
              <a:t>=</a:t>
            </a:r>
            <a:r>
              <a:rPr lang="en-US" altLang="en-US" sz="2000">
                <a:latin typeface="Times New Roman" panose="02020603050405020304" pitchFamily="18" charset="0"/>
              </a:rPr>
              <a:t> 1 to </a:t>
            </a:r>
            <a:r>
              <a:rPr lang="en-US" altLang="en-US" sz="2000" i="1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Symbol" panose="05050102010706020507" pitchFamily="18" charset="2"/>
              </a:rPr>
              <a:t>-</a:t>
            </a:r>
            <a:r>
              <a:rPr lang="en-US" altLang="en-US" sz="2000">
                <a:latin typeface="Times New Roman" panose="02020603050405020304" pitchFamily="18" charset="0"/>
              </a:rPr>
              <a:t>1.</a:t>
            </a:r>
          </a:p>
        </p:txBody>
      </p:sp>
      <p:sp>
        <p:nvSpPr>
          <p:cNvPr id="160773" name="Text Box 1029">
            <a:extLst>
              <a:ext uri="{FF2B5EF4-FFF2-40B4-BE49-F238E27FC236}">
                <a16:creationId xmlns:a16="http://schemas.microsoft.com/office/drawing/2014/main" id="{D4DFAC6E-1623-4BBE-A2F4-ABB08C7D3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0"/>
            <a:ext cx="3540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2.  Use the model to measure </a:t>
            </a:r>
            <a:r>
              <a:rPr lang="en-US" altLang="en-US" sz="2000">
                <a:latin typeface="Symbol" panose="05050102010706020507" pitchFamily="18" charset="2"/>
              </a:rPr>
              <a:t>P</a:t>
            </a:r>
            <a:r>
              <a:rPr lang="en-US" altLang="en-US" sz="2000" i="1" baseline="-25000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0774" name="Text Box 1030">
            <a:extLst>
              <a:ext uri="{FF2B5EF4-FFF2-40B4-BE49-F238E27FC236}">
                <a16:creationId xmlns:a16="http://schemas.microsoft.com/office/drawing/2014/main" id="{16ED6B6A-A319-4209-8947-2F56B004D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81200"/>
            <a:ext cx="586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3.  Use </a:t>
            </a:r>
            <a:r>
              <a:rPr lang="en-US" altLang="en-US" sz="2000">
                <a:latin typeface="Symbol" panose="05050102010706020507" pitchFamily="18" charset="2"/>
              </a:rPr>
              <a:t>P</a:t>
            </a:r>
            <a:r>
              <a:rPr lang="en-US" altLang="en-US" sz="2000" i="1" baseline="-25000">
                <a:latin typeface="Times New Roman" panose="02020603050405020304" pitchFamily="18" charset="0"/>
              </a:rPr>
              <a:t>n</a:t>
            </a:r>
            <a:r>
              <a:rPr lang="en-US" altLang="en-US" sz="2000">
                <a:latin typeface="Times New Roman" panose="02020603050405020304" pitchFamily="18" charset="0"/>
              </a:rPr>
              <a:t> to calculate parameters for the actual system.</a:t>
            </a:r>
          </a:p>
        </p:txBody>
      </p:sp>
      <p:sp>
        <p:nvSpPr>
          <p:cNvPr id="160775" name="Text Box 1031">
            <a:extLst>
              <a:ext uri="{FF2B5EF4-FFF2-40B4-BE49-F238E27FC236}">
                <a16:creationId xmlns:a16="http://schemas.microsoft.com/office/drawing/2014/main" id="{12AA9CC5-C371-4BB6-A67D-80F1C9558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438400"/>
            <a:ext cx="63769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If your model has a different length and/or mass dimension -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your model is smaller or less massive - your model must also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change something so there is a different time dimension.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6" name="Text Box 1032">
            <a:extLst>
              <a:ext uri="{FF2B5EF4-FFF2-40B4-BE49-F238E27FC236}">
                <a16:creationId xmlns:a16="http://schemas.microsoft.com/office/drawing/2014/main" id="{F8354BA4-FB48-4EB4-9450-B5741ACF8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89325"/>
            <a:ext cx="4583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Usually, use a different fluid for the model.</a:t>
            </a:r>
          </a:p>
        </p:txBody>
      </p:sp>
      <p:sp>
        <p:nvSpPr>
          <p:cNvPr id="160777" name="Text Box 1033">
            <a:extLst>
              <a:ext uri="{FF2B5EF4-FFF2-40B4-BE49-F238E27FC236}">
                <a16:creationId xmlns:a16="http://schemas.microsoft.com/office/drawing/2014/main" id="{F3B0E33B-1F3D-4C02-B8E3-8671C422D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990975"/>
            <a:ext cx="3060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Fluid parameters:  viscosity: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60778" name="Text Box 1034">
            <a:extLst>
              <a:ext uri="{FF2B5EF4-FFF2-40B4-BE49-F238E27FC236}">
                <a16:creationId xmlns:a16="http://schemas.microsoft.com/office/drawing/2014/main" id="{D119AFBB-1CE1-4B57-B055-104634326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648200"/>
            <a:ext cx="178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surface tension: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graphicFrame>
        <p:nvGraphicFramePr>
          <p:cNvPr id="160779" name="Object 1035">
            <a:extLst>
              <a:ext uri="{FF2B5EF4-FFF2-40B4-BE49-F238E27FC236}">
                <a16:creationId xmlns:a16="http://schemas.microsoft.com/office/drawing/2014/main" id="{F82C731F-0640-4BD3-93DE-FFCCE5ED0B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78300" y="3886200"/>
          <a:ext cx="1079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500" imgH="609600" progId="Equation.3">
                  <p:embed/>
                </p:oleObj>
              </mc:Choice>
              <mc:Fallback>
                <p:oleObj name="Equation" r:id="rId2" imgW="1079500" imgH="609600" progId="Equation.3">
                  <p:embed/>
                  <p:pic>
                    <p:nvPicPr>
                      <p:cNvPr id="0" name="Object 10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8300" y="3886200"/>
                        <a:ext cx="10795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0" name="Text Box 1036">
            <a:extLst>
              <a:ext uri="{FF2B5EF4-FFF2-40B4-BE49-F238E27FC236}">
                <a16:creationId xmlns:a16="http://schemas.microsoft.com/office/drawing/2014/main" id="{BCFD5AA8-9C2A-4D08-89EB-7D5D465E8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337175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heat capacity: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graphicFrame>
        <p:nvGraphicFramePr>
          <p:cNvPr id="160781" name="Object 1037">
            <a:extLst>
              <a:ext uri="{FF2B5EF4-FFF2-40B4-BE49-F238E27FC236}">
                <a16:creationId xmlns:a16="http://schemas.microsoft.com/office/drawing/2014/main" id="{324103DB-B7AB-4352-8B15-39215F378D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2500" y="4559300"/>
          <a:ext cx="10287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254" imgH="622030" progId="Equation.3">
                  <p:embed/>
                </p:oleObj>
              </mc:Choice>
              <mc:Fallback>
                <p:oleObj name="Equation" r:id="rId4" imgW="1028254" imgH="622030" progId="Equation.3">
                  <p:embed/>
                  <p:pic>
                    <p:nvPicPr>
                      <p:cNvPr id="0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4559300"/>
                        <a:ext cx="10287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2" name="Text Box 1038">
            <a:extLst>
              <a:ext uri="{FF2B5EF4-FFF2-40B4-BE49-F238E27FC236}">
                <a16:creationId xmlns:a16="http://schemas.microsoft.com/office/drawing/2014/main" id="{F4EFFA08-F70D-4063-A652-0CE009455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75350"/>
            <a:ext cx="2357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conductivity:</a:t>
            </a:r>
          </a:p>
        </p:txBody>
      </p:sp>
      <p:graphicFrame>
        <p:nvGraphicFramePr>
          <p:cNvPr id="160783" name="Object 1039">
            <a:extLst>
              <a:ext uri="{FF2B5EF4-FFF2-40B4-BE49-F238E27FC236}">
                <a16:creationId xmlns:a16="http://schemas.microsoft.com/office/drawing/2014/main" id="{2038D3C5-4625-492F-BAB9-7B60301CFB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5025" y="5181600"/>
          <a:ext cx="13589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58900" imgH="698500" progId="Equation.3">
                  <p:embed/>
                </p:oleObj>
              </mc:Choice>
              <mc:Fallback>
                <p:oleObj name="Equation" r:id="rId6" imgW="1358900" imgH="698500" progId="Equation.3">
                  <p:embed/>
                  <p:pic>
                    <p:nvPicPr>
                      <p:cNvPr id="0" name="Object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5181600"/>
                        <a:ext cx="13589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84" name="Object 1040">
            <a:extLst>
              <a:ext uri="{FF2B5EF4-FFF2-40B4-BE49-F238E27FC236}">
                <a16:creationId xmlns:a16="http://schemas.microsoft.com/office/drawing/2014/main" id="{14FBA366-5814-4FA8-9DB8-2D6C849F54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05438" y="5880100"/>
          <a:ext cx="11938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93800" imgH="635000" progId="Equation.3">
                  <p:embed/>
                </p:oleObj>
              </mc:Choice>
              <mc:Fallback>
                <p:oleObj name="Equation" r:id="rId8" imgW="1193800" imgH="635000" progId="Equation.3">
                  <p:embed/>
                  <p:pic>
                    <p:nvPicPr>
                      <p:cNvPr id="0" name="Object 10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438" y="5880100"/>
                        <a:ext cx="11938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autoUpdateAnimBg="0"/>
      <p:bldP spid="160772" grpId="0" autoUpdateAnimBg="0"/>
      <p:bldP spid="160773" grpId="0" autoUpdateAnimBg="0"/>
      <p:bldP spid="160774" grpId="0" autoUpdateAnimBg="0"/>
      <p:bldP spid="160775" grpId="0" autoUpdateAnimBg="0"/>
      <p:bldP spid="160776" grpId="0" autoUpdateAnimBg="0"/>
      <p:bldP spid="160777" grpId="0" autoUpdateAnimBg="0"/>
      <p:bldP spid="160778" grpId="0" autoUpdateAnimBg="0"/>
      <p:bldP spid="160780" grpId="0" autoUpdateAnimBg="0"/>
      <p:bldP spid="16078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B1A18-2CF0-94BC-894E-43505BBAD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79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>
            <a:extLst>
              <a:ext uri="{FF2B5EF4-FFF2-40B4-BE49-F238E27FC236}">
                <a16:creationId xmlns:a16="http://schemas.microsoft.com/office/drawing/2014/main" id="{7A7344A2-0D30-423A-B9C2-96EC83153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3425" y="960438"/>
            <a:ext cx="5135563" cy="1431925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Dimensional Analysis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>
                <a:latin typeface="Times New Roman" panose="02020603050405020304" pitchFamily="18" charset="0"/>
              </a:rPr>
              <a:t>and Dynamic Scaling</a:t>
            </a:r>
          </a:p>
        </p:txBody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58E911FB-7275-493F-9402-7C80EE443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138" y="3048000"/>
            <a:ext cx="4400550" cy="1300163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</a:rPr>
              <a:t>Dynamics of Aerosols</a:t>
            </a:r>
          </a:p>
          <a:p>
            <a:pPr eaLnBrk="1" hangingPunct="1"/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</a:rPr>
              <a:t>Transmitted by Speech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DF923B0-2A6B-4E81-8E6E-8632E8502D91}"/>
              </a:ext>
            </a:extLst>
          </p:cNvPr>
          <p:cNvSpPr>
            <a:spLocks/>
          </p:cNvSpPr>
          <p:nvPr/>
        </p:nvSpPr>
        <p:spPr bwMode="auto">
          <a:xfrm>
            <a:off x="436563" y="120650"/>
            <a:ext cx="82692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Dimensional Analysis:</a:t>
            </a:r>
            <a:br>
              <a:rPr lang="en-US" altLang="en-US" sz="2800">
                <a:latin typeface="Times New Roman" panose="02020603050405020304" pitchFamily="18" charset="0"/>
              </a:rPr>
            </a:br>
            <a:r>
              <a:rPr lang="en-US" altLang="en-US" sz="2800">
                <a:latin typeface="Times New Roman" panose="02020603050405020304" pitchFamily="18" charset="0"/>
              </a:rPr>
              <a:t>Viral Transmission by Speech-Driven Aerosol Transport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2D3B7747-5C39-4430-8DF6-51C93A0FB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82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FA8580DC-63F8-4C94-AF95-909E3493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19425"/>
            <a:ext cx="67056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8FD0F3F-E742-42C8-8709-2512CF95D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800" y="0"/>
            <a:ext cx="447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7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EDC47F9-25AE-42BC-8B7A-ACA9D096D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912813"/>
            <a:ext cx="6767512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BCD68E19-0293-4C3E-A7B6-6F333BA16195}"/>
              </a:ext>
            </a:extLst>
          </p:cNvPr>
          <p:cNvSpPr>
            <a:spLocks/>
          </p:cNvSpPr>
          <p:nvPr/>
        </p:nvSpPr>
        <p:spPr bwMode="auto">
          <a:xfrm>
            <a:off x="1600200" y="228600"/>
            <a:ext cx="5954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Aerosol Droplets Form from Filaments on Lips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2577E17-1B11-4B19-8CB5-8E30027ABCB9}"/>
              </a:ext>
            </a:extLst>
          </p:cNvPr>
          <p:cNvSpPr>
            <a:spLocks/>
          </p:cNvSpPr>
          <p:nvPr/>
        </p:nvSpPr>
        <p:spPr bwMode="auto">
          <a:xfrm>
            <a:off x="452438" y="5059363"/>
            <a:ext cx="82470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Howard Stone et al.: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engineering.princeton.edu/news/2020/10/06/speaking-creates-droplets-linked-disease-transmission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91EC3B6-D521-4E7D-B861-0630193407EA}"/>
              </a:ext>
            </a:extLst>
          </p:cNvPr>
          <p:cNvSpPr>
            <a:spLocks/>
          </p:cNvSpPr>
          <p:nvPr/>
        </p:nvSpPr>
        <p:spPr bwMode="auto">
          <a:xfrm>
            <a:off x="1185863" y="152400"/>
            <a:ext cx="679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Aerosol Droplets Form from Saliva Filaments on Lips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25CB847B-1271-40B9-A127-CEAF2CFF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7630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1156A0A3-EB1A-4416-B57D-9DC635640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81600"/>
            <a:ext cx="7772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Manouk Abkarian and Howard Stone, “Stretching and break-up of saliva filaments during speech: A route for pathogen aerosolization and its potential mitigation,” </a:t>
            </a:r>
            <a:r>
              <a:rPr lang="en-US" altLang="en-US" sz="1400" i="1">
                <a:latin typeface="Times New Roman" panose="02020603050405020304" pitchFamily="18" charset="0"/>
              </a:rPr>
              <a:t>Physical Review Fluids</a:t>
            </a:r>
            <a:r>
              <a:rPr lang="en-US" altLang="en-US" sz="1400">
                <a:latin typeface="Times New Roman" panose="02020603050405020304" pitchFamily="18" charset="0"/>
              </a:rPr>
              <a:t> </a:t>
            </a:r>
            <a:r>
              <a:rPr lang="en-US" altLang="en-US" sz="1400" b="1">
                <a:latin typeface="Times New Roman" panose="02020603050405020304" pitchFamily="18" charset="0"/>
              </a:rPr>
              <a:t>5</a:t>
            </a:r>
            <a:r>
              <a:rPr lang="en-US" altLang="en-US" sz="1400">
                <a:latin typeface="Times New Roman" panose="02020603050405020304" pitchFamily="18" charset="0"/>
              </a:rPr>
              <a:t>, 102301(R) (2020)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09EF7B6-9E16-49A1-9847-0A3798BA48A6}"/>
              </a:ext>
            </a:extLst>
          </p:cNvPr>
          <p:cNvSpPr>
            <a:spLocks/>
          </p:cNvSpPr>
          <p:nvPr/>
        </p:nvSpPr>
        <p:spPr bwMode="auto">
          <a:xfrm>
            <a:off x="1185863" y="152400"/>
            <a:ext cx="679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Aerosol Droplets Form from Saliva Filaments on Lips</a:t>
            </a: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9A89768C-BEC9-48A2-BC21-91A096E4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47713"/>
            <a:ext cx="6553200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5">
            <a:extLst>
              <a:ext uri="{FF2B5EF4-FFF2-40B4-BE49-F238E27FC236}">
                <a16:creationId xmlns:a16="http://schemas.microsoft.com/office/drawing/2014/main" id="{F3C5EF52-C1E8-4EE2-875A-9810D3E2B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6248400"/>
            <a:ext cx="781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Manouk Abkarian and Howard Stone, </a:t>
            </a:r>
            <a:r>
              <a:rPr lang="en-US" altLang="en-US" sz="1800" i="1">
                <a:latin typeface="Times New Roman" panose="02020603050405020304" pitchFamily="18" charset="0"/>
              </a:rPr>
              <a:t>Physical Review Fluids</a:t>
            </a:r>
            <a:r>
              <a:rPr lang="en-US" altLang="en-US" sz="1800">
                <a:latin typeface="Times New Roman" panose="02020603050405020304" pitchFamily="18" charset="0"/>
              </a:rPr>
              <a:t> </a:t>
            </a:r>
            <a:r>
              <a:rPr lang="en-US" altLang="en-US" sz="1800" b="1">
                <a:latin typeface="Times New Roman" panose="02020603050405020304" pitchFamily="18" charset="0"/>
              </a:rPr>
              <a:t>5</a:t>
            </a:r>
            <a:r>
              <a:rPr lang="en-US" altLang="en-US" sz="1800">
                <a:latin typeface="Times New Roman" panose="02020603050405020304" pitchFamily="18" charset="0"/>
              </a:rPr>
              <a:t>, 102301(R) (2020)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DB40EA7-58B7-4BD9-BBA5-9159FF71462C}"/>
              </a:ext>
            </a:extLst>
          </p:cNvPr>
          <p:cNvSpPr>
            <a:spLocks/>
          </p:cNvSpPr>
          <p:nvPr/>
        </p:nvSpPr>
        <p:spPr bwMode="auto">
          <a:xfrm>
            <a:off x="1185863" y="152400"/>
            <a:ext cx="679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Aerosol Droplets Form from Saliva Filaments on Lips</a:t>
            </a:r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6E2A72ED-88E3-4F6F-92C1-5A101F61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4363"/>
            <a:ext cx="876300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>
            <a:extLst>
              <a:ext uri="{FF2B5EF4-FFF2-40B4-BE49-F238E27FC236}">
                <a16:creationId xmlns:a16="http://schemas.microsoft.com/office/drawing/2014/main" id="{71607CEC-FD5B-4A37-A734-63E9F8B80038}"/>
              </a:ext>
            </a:extLst>
          </p:cNvPr>
          <p:cNvSpPr>
            <a:spLocks/>
          </p:cNvSpPr>
          <p:nvPr/>
        </p:nvSpPr>
        <p:spPr bwMode="auto">
          <a:xfrm>
            <a:off x="381000" y="2498725"/>
            <a:ext cx="243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System described by -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149BEEFE-C03E-4025-8407-56D5764B48EA}"/>
              </a:ext>
            </a:extLst>
          </p:cNvPr>
          <p:cNvSpPr>
            <a:spLocks/>
          </p:cNvSpPr>
          <p:nvPr/>
        </p:nvSpPr>
        <p:spPr bwMode="auto">
          <a:xfrm>
            <a:off x="685800" y="3001963"/>
            <a:ext cx="576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Reynolds Number – inertia/viscosity ratio in fluid flow</a:t>
            </a: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2B041993-C6B4-40B9-835A-5E8F73C0C933}"/>
              </a:ext>
            </a:extLst>
          </p:cNvPr>
          <p:cNvSpPr>
            <a:spLocks/>
          </p:cNvSpPr>
          <p:nvPr/>
        </p:nvSpPr>
        <p:spPr bwMode="auto">
          <a:xfrm>
            <a:off x="685800" y="3581400"/>
            <a:ext cx="6684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Stokes’s Number – behavior of droplets suspended in fluid flow</a:t>
            </a:r>
          </a:p>
        </p:txBody>
      </p:sp>
      <p:sp>
        <p:nvSpPr>
          <p:cNvPr id="45064" name="Rectangle 8">
            <a:extLst>
              <a:ext uri="{FF2B5EF4-FFF2-40B4-BE49-F238E27FC236}">
                <a16:creationId xmlns:a16="http://schemas.microsoft.com/office/drawing/2014/main" id="{6825A814-1C2B-4C9C-B8F6-95D8B891E632}"/>
              </a:ext>
            </a:extLst>
          </p:cNvPr>
          <p:cNvSpPr>
            <a:spLocks/>
          </p:cNvSpPr>
          <p:nvPr/>
        </p:nvSpPr>
        <p:spPr bwMode="auto">
          <a:xfrm>
            <a:off x="685800" y="4114800"/>
            <a:ext cx="7118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Weber Number – inertia/surface tension of droplets suspended in air</a:t>
            </a:r>
          </a:p>
        </p:txBody>
      </p:sp>
      <p:sp>
        <p:nvSpPr>
          <p:cNvPr id="45065" name="Rectangle 9">
            <a:extLst>
              <a:ext uri="{FF2B5EF4-FFF2-40B4-BE49-F238E27FC236}">
                <a16:creationId xmlns:a16="http://schemas.microsoft.com/office/drawing/2014/main" id="{35D38C77-FC23-4F00-A7F1-71E75DD067C9}"/>
              </a:ext>
            </a:extLst>
          </p:cNvPr>
          <p:cNvSpPr>
            <a:spLocks/>
          </p:cNvSpPr>
          <p:nvPr/>
        </p:nvSpPr>
        <p:spPr bwMode="auto">
          <a:xfrm>
            <a:off x="673100" y="4648200"/>
            <a:ext cx="7796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Times New Roman" panose="02020603050405020304" pitchFamily="18" charset="0"/>
              </a:rPr>
              <a:t>Ohnesorge</a:t>
            </a:r>
            <a:r>
              <a:rPr lang="en-US" altLang="en-US" sz="2000" dirty="0">
                <a:latin typeface="Times New Roman" panose="02020603050405020304" pitchFamily="18" charset="0"/>
              </a:rPr>
              <a:t> Number – surface tension/viscosity of droplets suspended in air</a:t>
            </a:r>
          </a:p>
        </p:txBody>
      </p:sp>
      <p:sp>
        <p:nvSpPr>
          <p:cNvPr id="25609" name="Rectangle 10">
            <a:extLst>
              <a:ext uri="{FF2B5EF4-FFF2-40B4-BE49-F238E27FC236}">
                <a16:creationId xmlns:a16="http://schemas.microsoft.com/office/drawing/2014/main" id="{E9A70F54-943C-4C80-8A75-7FC434126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114800"/>
            <a:ext cx="7848600" cy="99060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45067" name="Rectangle 11">
            <a:extLst>
              <a:ext uri="{FF2B5EF4-FFF2-40B4-BE49-F238E27FC236}">
                <a16:creationId xmlns:a16="http://schemas.microsoft.com/office/drawing/2014/main" id="{F62CC02C-223C-4308-92D6-2BFEE3FC6141}"/>
              </a:ext>
            </a:extLst>
          </p:cNvPr>
          <p:cNvSpPr>
            <a:spLocks/>
          </p:cNvSpPr>
          <p:nvPr/>
        </p:nvSpPr>
        <p:spPr bwMode="auto">
          <a:xfrm>
            <a:off x="6781800" y="5257800"/>
            <a:ext cx="1909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hlink"/>
                </a:solidFill>
                <a:latin typeface="Times New Roman" panose="02020603050405020304" pitchFamily="18" charset="0"/>
              </a:rPr>
              <a:t>see exercise 5.23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D6F0575-5BA8-4B23-874C-4D6F17F58B89}"/>
              </a:ext>
            </a:extLst>
          </p:cNvPr>
          <p:cNvSpPr>
            <a:spLocks/>
          </p:cNvSpPr>
          <p:nvPr/>
        </p:nvSpPr>
        <p:spPr bwMode="auto">
          <a:xfrm>
            <a:off x="685800" y="5269091"/>
            <a:ext cx="3139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hlink"/>
                </a:solidFill>
                <a:latin typeface="Times New Roman" panose="02020603050405020304" pitchFamily="18" charset="0"/>
              </a:rPr>
              <a:t>OON-</a:t>
            </a:r>
            <a:r>
              <a:rPr lang="en-US" altLang="en-US" sz="20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neh</a:t>
            </a:r>
            <a:r>
              <a:rPr lang="en-US" altLang="en-US" sz="2000" dirty="0">
                <a:solidFill>
                  <a:schemeClr val="hlink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sah-geh</a:t>
            </a:r>
            <a:r>
              <a:rPr lang="en-US" altLang="en-US" sz="2000" dirty="0">
                <a:solidFill>
                  <a:schemeClr val="hlink"/>
                </a:solidFill>
                <a:latin typeface="Times New Roman" panose="02020603050405020304" pitchFamily="18" charset="0"/>
              </a:rPr>
              <a:t> (German)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utoUpdateAnimBg="0"/>
      <p:bldP spid="45062" grpId="0" autoUpdateAnimBg="0"/>
      <p:bldP spid="45063" grpId="0" autoUpdateAnimBg="0"/>
      <p:bldP spid="45064" grpId="0" autoUpdateAnimBg="0"/>
      <p:bldP spid="45065" grpId="0" autoUpdateAnimBg="0"/>
      <p:bldP spid="25609" grpId="0" animBg="1"/>
      <p:bldP spid="45067" grpId="0" autoUpdateAnimBg="0"/>
      <p:bldP spid="1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9924259-8AF4-431E-A779-992081800CD2}"/>
              </a:ext>
            </a:extLst>
          </p:cNvPr>
          <p:cNvSpPr>
            <a:spLocks/>
          </p:cNvSpPr>
          <p:nvPr/>
        </p:nvSpPr>
        <p:spPr bwMode="auto">
          <a:xfrm>
            <a:off x="1606550" y="182563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Time Scaling of Speech-Driven Aerosol Plume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E73F3320-4EA3-4E1B-B073-6EEE61399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49768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Line 4">
            <a:extLst>
              <a:ext uri="{FF2B5EF4-FFF2-40B4-BE49-F238E27FC236}">
                <a16:creationId xmlns:a16="http://schemas.microsoft.com/office/drawing/2014/main" id="{EC0A455C-8D05-4C64-9855-3254534B2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0325" y="5248275"/>
            <a:ext cx="5334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Line 5">
            <a:extLst>
              <a:ext uri="{FF2B5EF4-FFF2-40B4-BE49-F238E27FC236}">
                <a16:creationId xmlns:a16="http://schemas.microsoft.com/office/drawing/2014/main" id="{D022D550-4326-4B8C-B01A-7D89BE6A4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419725"/>
            <a:ext cx="2743200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113DECCB-5AEB-489B-9F24-95F764233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959475"/>
            <a:ext cx="868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</a:rPr>
              <a:t>Manouk Abkarian, Simon Mendez, Nan Xue, Fan Yang , and Howard A. Stone, “Speech can produce jet-like transport relevant to asymptomatic spreading of virus,” </a:t>
            </a:r>
            <a:r>
              <a:rPr lang="en-US" altLang="en-US" sz="1400" i="1">
                <a:latin typeface="Times New Roman" panose="02020603050405020304" pitchFamily="18" charset="0"/>
              </a:rPr>
              <a:t>Proceedings of the National Academy of Science</a:t>
            </a:r>
            <a:r>
              <a:rPr lang="en-US" altLang="en-US" sz="1400">
                <a:latin typeface="Times New Roman" panose="02020603050405020304" pitchFamily="18" charset="0"/>
              </a:rPr>
              <a:t> </a:t>
            </a:r>
            <a:r>
              <a:rPr lang="en-US" altLang="en-US" sz="1400" b="1">
                <a:latin typeface="Times New Roman" panose="02020603050405020304" pitchFamily="18" charset="0"/>
              </a:rPr>
              <a:t>117</a:t>
            </a:r>
            <a:r>
              <a:rPr lang="en-US" altLang="en-US" sz="1400">
                <a:latin typeface="Times New Roman" panose="02020603050405020304" pitchFamily="18" charset="0"/>
              </a:rPr>
              <a:t>, 25237 (2020)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D22CF0C-692E-464F-8E4E-34CF4B24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imes New Roman" panose="02020603050405020304" pitchFamily="18" charset="0"/>
              </a:rPr>
              <a:t>EngrD 2190 Course Objectives</a:t>
            </a: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F5CFDC5D-F080-496E-B8C9-65BDFF98E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69975"/>
            <a:ext cx="5826125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</a:rPr>
              <a:t>Learning Skills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To know your natural learning style, to recognize the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learning style of a presentation or document, and to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translate into your preferred learning style.</a:t>
            </a:r>
          </a:p>
        </p:txBody>
      </p:sp>
      <p:sp>
        <p:nvSpPr>
          <p:cNvPr id="87052" name="Text Box 12">
            <a:extLst>
              <a:ext uri="{FF2B5EF4-FFF2-40B4-BE49-F238E27FC236}">
                <a16:creationId xmlns:a16="http://schemas.microsoft.com/office/drawing/2014/main" id="{10B2303F-27FD-4F80-9BE1-C537BAFA2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2971800"/>
            <a:ext cx="6119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To gain teamwork skills for design, analysis, and learning.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utoUpdateAnimBg="0"/>
      <p:bldP spid="8705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44297DA-4B52-4050-AE1E-2FA85E7C5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200"/>
            <a:ext cx="58293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Stages and Styles of Learning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07574" name="Group 54">
            <a:extLst>
              <a:ext uri="{FF2B5EF4-FFF2-40B4-BE49-F238E27FC236}">
                <a16:creationId xmlns:a16="http://schemas.microsoft.com/office/drawing/2014/main" id="{65855431-76E8-4D3A-A110-77871C6F3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285884"/>
              </p:ext>
            </p:extLst>
          </p:nvPr>
        </p:nvGraphicFramePr>
        <p:xfrm>
          <a:off x="1924050" y="863600"/>
          <a:ext cx="5181600" cy="1484433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4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Stage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Style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Perception</a:t>
                      </a:r>
                    </a:p>
                  </a:txBody>
                  <a:tcPr marT="45677" marB="456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Sensory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Intuitive</a:t>
                      </a:r>
                    </a:p>
                  </a:txBody>
                  <a:tcPr marT="45677" marB="456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7573" name="Group 53">
            <a:extLst>
              <a:ext uri="{FF2B5EF4-FFF2-40B4-BE49-F238E27FC236}">
                <a16:creationId xmlns:a16="http://schemas.microsoft.com/office/drawing/2014/main" id="{9FBE7214-51CC-4A84-BDEB-37C7CDCE7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984479"/>
              </p:ext>
            </p:extLst>
          </p:nvPr>
        </p:nvGraphicFramePr>
        <p:xfrm>
          <a:off x="1924050" y="2351087"/>
          <a:ext cx="5181600" cy="895902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Assimilation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Visual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Verbal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7572" name="Group 52">
            <a:extLst>
              <a:ext uri="{FF2B5EF4-FFF2-40B4-BE49-F238E27FC236}">
                <a16:creationId xmlns:a16="http://schemas.microsoft.com/office/drawing/2014/main" id="{9B2B5B21-1CFA-4196-BAB1-F848FF126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383512"/>
              </p:ext>
            </p:extLst>
          </p:nvPr>
        </p:nvGraphicFramePr>
        <p:xfrm>
          <a:off x="1924050" y="3265487"/>
          <a:ext cx="5181600" cy="895902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Organization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Inductive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Deductive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7570" name="Group 50">
            <a:extLst>
              <a:ext uri="{FF2B5EF4-FFF2-40B4-BE49-F238E27FC236}">
                <a16:creationId xmlns:a16="http://schemas.microsoft.com/office/drawing/2014/main" id="{2700F71F-B16A-4E5E-AA15-801F0D0A6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765410"/>
              </p:ext>
            </p:extLst>
          </p:nvPr>
        </p:nvGraphicFramePr>
        <p:xfrm>
          <a:off x="1924050" y="4179887"/>
          <a:ext cx="5181600" cy="895902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Processing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Active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Reflective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7571" name="Group 51">
            <a:extLst>
              <a:ext uri="{FF2B5EF4-FFF2-40B4-BE49-F238E27FC236}">
                <a16:creationId xmlns:a16="http://schemas.microsoft.com/office/drawing/2014/main" id="{DF9F0CE1-A9C8-4575-816E-FA842A57E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93527"/>
              </p:ext>
            </p:extLst>
          </p:nvPr>
        </p:nvGraphicFramePr>
        <p:xfrm>
          <a:off x="1924050" y="5094287"/>
          <a:ext cx="5181600" cy="895902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6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Understanding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Sequential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Global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E888D40-36EE-69CA-73AB-5F2E2735C9A0}"/>
              </a:ext>
            </a:extLst>
          </p:cNvPr>
          <p:cNvSpPr txBox="1">
            <a:spLocks/>
          </p:cNvSpPr>
          <p:nvPr/>
        </p:nvSpPr>
        <p:spPr bwMode="auto">
          <a:xfrm>
            <a:off x="1342545" y="908447"/>
            <a:ext cx="6468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/>
              <a:t>Lecture Monday 12/8 is cancelled</a:t>
            </a:r>
            <a:endParaRPr lang="en-US" alt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17886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BBCEBC1-EEF5-4BC2-96F4-0256D876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imes New Roman" panose="02020603050405020304" pitchFamily="18" charset="0"/>
              </a:rPr>
              <a:t>Visual vs. Verbal Assimilation</a:t>
            </a:r>
          </a:p>
        </p:txBody>
      </p:sp>
      <p:pic>
        <p:nvPicPr>
          <p:cNvPr id="90118" name="Picture 6">
            <a:extLst>
              <a:ext uri="{FF2B5EF4-FFF2-40B4-BE49-F238E27FC236}">
                <a16:creationId xmlns:a16="http://schemas.microsoft.com/office/drawing/2014/main" id="{609FF058-5B21-43C2-8E22-A230F026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5488"/>
            <a:ext cx="344805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Text Box 7">
            <a:extLst>
              <a:ext uri="{FF2B5EF4-FFF2-40B4-BE49-F238E27FC236}">
                <a16:creationId xmlns:a16="http://schemas.microsoft.com/office/drawing/2014/main" id="{48ED5FAD-DD4F-4FAD-AD39-456FBCEE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401763"/>
            <a:ext cx="12906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C00CC"/>
                </a:solidFill>
                <a:latin typeface="Times New Roman" panose="02020603050405020304" pitchFamily="18" charset="0"/>
              </a:rPr>
              <a:t>Verbal</a:t>
            </a:r>
          </a:p>
        </p:txBody>
      </p:sp>
      <p:pic>
        <p:nvPicPr>
          <p:cNvPr id="90120" name="Picture 8">
            <a:extLst>
              <a:ext uri="{FF2B5EF4-FFF2-40B4-BE49-F238E27FC236}">
                <a16:creationId xmlns:a16="http://schemas.microsoft.com/office/drawing/2014/main" id="{7F6A3AF9-2FA7-406F-ADE8-D2F2B190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67294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Text Box 9">
            <a:extLst>
              <a:ext uri="{FF2B5EF4-FFF2-40B4-BE49-F238E27FC236}">
                <a16:creationId xmlns:a16="http://schemas.microsoft.com/office/drawing/2014/main" id="{0DE3D3CE-319F-4BED-882A-7585780A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886200"/>
            <a:ext cx="12461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C00CC"/>
                </a:solidFill>
                <a:latin typeface="Times New Roman" panose="02020603050405020304" pitchFamily="18" charset="0"/>
              </a:rPr>
              <a:t>Visual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 autoUpdateAnimBg="0"/>
      <p:bldP spid="90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4CA082D-0C0C-4E6B-A6F5-F38249A0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87362"/>
          </a:xfrm>
        </p:spPr>
        <p:txBody>
          <a:bodyPr/>
          <a:lstStyle/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Active Processing and Visual Assimilation</a:t>
            </a:r>
          </a:p>
        </p:txBody>
      </p:sp>
      <p:pic>
        <p:nvPicPr>
          <p:cNvPr id="110597" name="Picture 5">
            <a:extLst>
              <a:ext uri="{FF2B5EF4-FFF2-40B4-BE49-F238E27FC236}">
                <a16:creationId xmlns:a16="http://schemas.microsoft.com/office/drawing/2014/main" id="{19F0D68E-DB57-4B68-A6AA-39A2D2B3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9762"/>
            <a:ext cx="4598988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>
            <a:extLst>
              <a:ext uri="{FF2B5EF4-FFF2-40B4-BE49-F238E27FC236}">
                <a16:creationId xmlns:a16="http://schemas.microsoft.com/office/drawing/2014/main" id="{2D91B824-3D37-470C-8226-EAB03939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2087562"/>
            <a:ext cx="4564062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>
            <a:extLst>
              <a:ext uri="{FF2B5EF4-FFF2-40B4-BE49-F238E27FC236}">
                <a16:creationId xmlns:a16="http://schemas.microsoft.com/office/drawing/2014/main" id="{2EB50AEB-4805-4487-A767-E1451781D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639762"/>
            <a:ext cx="459105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8">
            <a:extLst>
              <a:ext uri="{FF2B5EF4-FFF2-40B4-BE49-F238E27FC236}">
                <a16:creationId xmlns:a16="http://schemas.microsoft.com/office/drawing/2014/main" id="{5E0AFE88-E50C-4EC2-A82F-BC8C45E6E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90725"/>
            <a:ext cx="533400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553B125-1E4B-44A8-9ED8-08B894F8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3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Times New Roman" panose="02020603050405020304" pitchFamily="18" charset="0"/>
              </a:rPr>
              <a:t>Deductive vs. Inductive Organization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90860474-4E32-4976-B06D-D0374517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762000"/>
            <a:ext cx="63896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If you prefer to organize inductively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and your textbook has a deductive style,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annotate your textbook with inductive translations.</a:t>
            </a:r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682C6AB8-E1DD-4E78-9957-445949E33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057400"/>
            <a:ext cx="5886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Deductive:  “Solid-solid separators produce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       solid-free liquids and wet solids.”</a:t>
            </a: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B1992B8E-FB98-4036-A729-50E440B52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19400"/>
            <a:ext cx="7521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Inductive:  “Dirty water separates into clean water and mud,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       not clean water and dust.”</a:t>
            </a:r>
          </a:p>
        </p:txBody>
      </p:sp>
      <p:sp>
        <p:nvSpPr>
          <p:cNvPr id="111622" name="Text Box 6">
            <a:extLst>
              <a:ext uri="{FF2B5EF4-FFF2-40B4-BE49-F238E27FC236}">
                <a16:creationId xmlns:a16="http://schemas.microsoft.com/office/drawing/2014/main" id="{2EF63B29-FED1-4B44-BF0E-A17E962B0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0"/>
            <a:ext cx="66024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Deductive:  “If a solid is soluble in a liquid,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       the liquid and solid cannot be separated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       into pure liquid and pure solids.”</a:t>
            </a:r>
          </a:p>
        </p:txBody>
      </p:sp>
      <p:sp>
        <p:nvSpPr>
          <p:cNvPr id="111623" name="Text Box 7">
            <a:extLst>
              <a:ext uri="{FF2B5EF4-FFF2-40B4-BE49-F238E27FC236}">
                <a16:creationId xmlns:a16="http://schemas.microsoft.com/office/drawing/2014/main" id="{39AB1EDF-37A2-45EB-80D2-78C1B7471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4953000"/>
            <a:ext cx="72120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Inductive:  “Salt water fed to a solid-liquid separator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      will not separate into pure water and dry salt,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                   even though NaCl is a solid at 20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altLang="en-US" sz="2400">
                <a:latin typeface="Times New Roman" panose="02020603050405020304" pitchFamily="18" charset="0"/>
              </a:rPr>
              <a:t>C.”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  <p:bldP spid="111621" grpId="0" autoUpdateAnimBg="0"/>
      <p:bldP spid="111622" grpId="0" autoUpdateAnimBg="0"/>
      <p:bldP spid="111623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DA4343D-029E-42DA-8E4D-EE530193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39" y="72915"/>
            <a:ext cx="4378123" cy="646331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</a:rPr>
              <a:t>Dimensionless Groups</a:t>
            </a:r>
          </a:p>
        </p:txBody>
      </p:sp>
      <p:sp>
        <p:nvSpPr>
          <p:cNvPr id="112643" name="Text Box 3">
            <a:extLst>
              <a:ext uri="{FF2B5EF4-FFF2-40B4-BE49-F238E27FC236}">
                <a16:creationId xmlns:a16="http://schemas.microsoft.com/office/drawing/2014/main" id="{C555BC0A-B691-40D5-ACFE-264FB7796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628" y="1020762"/>
            <a:ext cx="117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Euler</a:t>
            </a:r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id="{F511F47A-6BF1-4093-9737-31F6B233A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0" y="1020762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“Oiler”</a:t>
            </a: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F29192FA-BCE4-4620-9FDA-CBB05C6EC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628" y="2043112"/>
            <a:ext cx="147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Froude</a:t>
            </a:r>
          </a:p>
        </p:txBody>
      </p:sp>
      <p:sp>
        <p:nvSpPr>
          <p:cNvPr id="112646" name="Text Box 6">
            <a:extLst>
              <a:ext uri="{FF2B5EF4-FFF2-40B4-BE49-F238E27FC236}">
                <a16:creationId xmlns:a16="http://schemas.microsoft.com/office/drawing/2014/main" id="{4A4AF403-36E8-4756-B949-FFE81D780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2011362"/>
            <a:ext cx="168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“Frood”</a:t>
            </a:r>
          </a:p>
        </p:txBody>
      </p:sp>
      <p:sp>
        <p:nvSpPr>
          <p:cNvPr id="112647" name="Text Box 7">
            <a:extLst>
              <a:ext uri="{FF2B5EF4-FFF2-40B4-BE49-F238E27FC236}">
                <a16:creationId xmlns:a16="http://schemas.microsoft.com/office/drawing/2014/main" id="{94AA232C-2215-4F17-990F-512C5912C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272" y="3919537"/>
            <a:ext cx="130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</a:rPr>
              <a:t>P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altLang="en-US" sz="3600" dirty="0" err="1">
                <a:latin typeface="Times New Roman" panose="02020603050405020304" pitchFamily="18" charset="0"/>
              </a:rPr>
              <a:t>clet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12648" name="Text Box 8">
            <a:extLst>
              <a:ext uri="{FF2B5EF4-FFF2-40B4-BE49-F238E27FC236}">
                <a16:creationId xmlns:a16="http://schemas.microsoft.com/office/drawing/2014/main" id="{771197A6-F873-4C2E-90C9-B75E2494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800" y="3875087"/>
            <a:ext cx="264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“pay-CLAY”</a:t>
            </a:r>
          </a:p>
        </p:txBody>
      </p:sp>
      <p:sp>
        <p:nvSpPr>
          <p:cNvPr id="112649" name="Text Box 9">
            <a:extLst>
              <a:ext uri="{FF2B5EF4-FFF2-40B4-BE49-F238E27FC236}">
                <a16:creationId xmlns:a16="http://schemas.microsoft.com/office/drawing/2014/main" id="{2EC55839-4BFE-4308-B7CD-E59D67E38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650" y="4906962"/>
            <a:ext cx="198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oiseuille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12650" name="Text Box 10">
            <a:extLst>
              <a:ext uri="{FF2B5EF4-FFF2-40B4-BE49-F238E27FC236}">
                <a16:creationId xmlns:a16="http://schemas.microsoft.com/office/drawing/2014/main" id="{90EE5433-F3EF-4076-8033-A5C8DDDFD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4862512"/>
            <a:ext cx="330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“pwah-z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-YAH”</a:t>
            </a:r>
          </a:p>
        </p:txBody>
      </p:sp>
      <p:sp>
        <p:nvSpPr>
          <p:cNvPr id="112652" name="Text Box 12">
            <a:extLst>
              <a:ext uri="{FF2B5EF4-FFF2-40B4-BE49-F238E27FC236}">
                <a16:creationId xmlns:a16="http://schemas.microsoft.com/office/drawing/2014/main" id="{A9B1C7AC-483A-4C2B-9DEA-C0485B4A9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2" y="4999037"/>
            <a:ext cx="148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see p. 469.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82FD3E09-8EED-3992-3774-2FDC1929E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318" y="2996981"/>
            <a:ext cx="1364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Thiele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0042957-AB70-254B-B4F2-6031BB51B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996981"/>
            <a:ext cx="21595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“TEE-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leh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93D3EB0-DDAA-BBBC-62BE-7DAC348D2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011362"/>
            <a:ext cx="25058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Not “Froud”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7C9A1CF-AD2E-A5A1-079E-9E43F91FE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744" y="2996981"/>
            <a:ext cx="32752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Not “THEE-lee”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utoUpdateAnimBg="0"/>
      <p:bldP spid="112644" grpId="0" autoUpdateAnimBg="0"/>
      <p:bldP spid="112645" grpId="0" autoUpdateAnimBg="0"/>
      <p:bldP spid="112646" grpId="0" autoUpdateAnimBg="0"/>
      <p:bldP spid="112647" grpId="0" autoUpdateAnimBg="0"/>
      <p:bldP spid="112648" grpId="0" autoUpdateAnimBg="0"/>
      <p:bldP spid="112649" grpId="0" autoUpdateAnimBg="0"/>
      <p:bldP spid="112650" grpId="0" autoUpdateAnimBg="0"/>
      <p:bldP spid="112652" grpId="0" autoUpdateAnimBg="0"/>
      <p:bldP spid="2" grpId="0" autoUpdateAnimBg="0"/>
      <p:bldP spid="3" grpId="0" autoUpdateAnimBg="0"/>
      <p:bldP spid="4" grpId="0" autoUpdateAnimBg="0"/>
      <p:bldP spid="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5D8596-59BD-BEAD-7A50-CEE9BAE61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11" y="0"/>
            <a:ext cx="540917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A42F18-DA9F-EABF-C7FB-3C9564B27E43}"/>
              </a:ext>
            </a:extLst>
          </p:cNvPr>
          <p:cNvSpPr/>
          <p:nvPr/>
        </p:nvSpPr>
        <p:spPr>
          <a:xfrm>
            <a:off x="2028216" y="3591128"/>
            <a:ext cx="19050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034">
            <a:extLst>
              <a:ext uri="{FF2B5EF4-FFF2-40B4-BE49-F238E27FC236}">
                <a16:creationId xmlns:a16="http://schemas.microsoft.com/office/drawing/2014/main" id="{ED79AAAE-33F3-FCA2-AB0C-231364741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" y="838200"/>
            <a:ext cx="189494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Applications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for Affiliation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are due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Saturday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December 20</a:t>
            </a:r>
          </a:p>
        </p:txBody>
      </p:sp>
    </p:spTree>
    <p:extLst>
      <p:ext uri="{BB962C8B-B14F-4D97-AF65-F5344CB8AC3E}">
        <p14:creationId xmlns:p14="http://schemas.microsoft.com/office/powerpoint/2010/main" val="35489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E630587-59B0-4743-93AF-F74BAA1E36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38550" y="152400"/>
            <a:ext cx="1898650" cy="579438"/>
          </a:xfr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>
                <a:latin typeface="Times New Roman" panose="02020603050405020304" pitchFamily="18" charset="0"/>
              </a:rPr>
              <a:t>Affiliation</a:t>
            </a: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D6A56969-1C62-4968-9C36-D23687F73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838200"/>
            <a:ext cx="54769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Typically ~65% of freshmen in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EngrI</a:t>
            </a:r>
            <a:r>
              <a:rPr lang="en-US" altLang="en-US" sz="2400" dirty="0">
                <a:latin typeface="Times New Roman" panose="02020603050405020304" pitchFamily="18" charset="0"/>
              </a:rPr>
              <a:t> 1120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choose to affiliate with ChemE.</a:t>
            </a:r>
          </a:p>
        </p:txBody>
      </p:sp>
      <p:sp>
        <p:nvSpPr>
          <p:cNvPr id="112650" name="Text Box 10">
            <a:extLst>
              <a:ext uri="{FF2B5EF4-FFF2-40B4-BE49-F238E27FC236}">
                <a16:creationId xmlns:a16="http://schemas.microsoft.com/office/drawing/2014/main" id="{46045C3E-4BFC-415E-BAF2-6F39CEEEA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4724400"/>
            <a:ext cx="5645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</a:rPr>
              <a:t>Choose your major.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rgbClr val="FF0000"/>
                </a:solidFill>
                <a:latin typeface="Times New Roman" panose="02020603050405020304" pitchFamily="18" charset="0"/>
              </a:rPr>
              <a:t>Don’t let a major choose you.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4DF9F5B-472C-4FF6-A37D-4DA6E7C8C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28800"/>
            <a:ext cx="55958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~65% of those who earn an A in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EngrI</a:t>
            </a:r>
            <a:r>
              <a:rPr lang="en-US" altLang="en-US" sz="2400" dirty="0">
                <a:latin typeface="Times New Roman" panose="02020603050405020304" pitchFamily="18" charset="0"/>
              </a:rPr>
              <a:t> 1120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choose to affiliate with ChemE.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27C3D4C-F23D-44FB-BB9B-7AC9138D9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2819400"/>
            <a:ext cx="54583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~65% of those who earn a B in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EngrI</a:t>
            </a:r>
            <a:r>
              <a:rPr lang="en-US" altLang="en-US" sz="2400" dirty="0">
                <a:latin typeface="Times New Roman" panose="02020603050405020304" pitchFamily="18" charset="0"/>
              </a:rPr>
              <a:t> 1120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choose to affiliate with ChemE.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6E74956-A887-4752-B13C-D634A356F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49675"/>
            <a:ext cx="54583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~65% of those who earn a C in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EngrI</a:t>
            </a:r>
            <a:r>
              <a:rPr lang="en-US" altLang="en-US" sz="2400" dirty="0">
                <a:latin typeface="Times New Roman" panose="02020603050405020304" pitchFamily="18" charset="0"/>
              </a:rPr>
              <a:t> 1120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choose to affiliate with ChemE.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 autoUpdateAnimBg="0"/>
      <p:bldP spid="112650" grpId="0" autoUpdateAnimBg="0"/>
      <p:bldP spid="2" grpId="0" autoUpdateAnimBg="0"/>
      <p:bldP spid="3" grpId="0" autoUpdateAnimBg="0"/>
      <p:bldP spid="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75773-8A4D-F1CF-F0B7-7396E7AC2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5B768E1-A074-0999-ED46-6E44E0D97A51}"/>
              </a:ext>
            </a:extLst>
          </p:cNvPr>
          <p:cNvSpPr txBox="1">
            <a:spLocks/>
          </p:cNvSpPr>
          <p:nvPr/>
        </p:nvSpPr>
        <p:spPr bwMode="auto">
          <a:xfrm>
            <a:off x="73781" y="1074003"/>
            <a:ext cx="90059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It will be tempting to just do the homework to completion, just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“getting it done.”  I PROMISE you will forever grateful to yourself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If you do each problem with the goal of </a:t>
            </a:r>
            <a:r>
              <a:rPr lang="en-US" altLang="en-US" sz="2400" i="1" dirty="0"/>
              <a:t>understanding,</a:t>
            </a:r>
            <a:r>
              <a:rPr lang="en-US" altLang="en-US" sz="2400" dirty="0"/>
              <a:t> not completion.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This class is about the </a:t>
            </a:r>
            <a:r>
              <a:rPr lang="en-US" altLang="en-US" sz="2400" i="1" dirty="0"/>
              <a:t>journey</a:t>
            </a:r>
            <a:r>
              <a:rPr lang="en-US" altLang="en-US" sz="2400" dirty="0"/>
              <a:t>, not the destination.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64A601-977F-2DE7-4A28-2D97728CA711}"/>
              </a:ext>
            </a:extLst>
          </p:cNvPr>
          <p:cNvSpPr txBox="1">
            <a:spLocks/>
          </p:cNvSpPr>
          <p:nvPr/>
        </p:nvSpPr>
        <p:spPr bwMode="auto">
          <a:xfrm>
            <a:off x="82664" y="2979003"/>
            <a:ext cx="89643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Do as many practice problems as possible when preparing for an exam.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Even though this class may have open-note exams, you don’t have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much time to go through your notes during the exam.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Sufficient practice is much more helpful for finishing the exam on time.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8888F66-5570-27F3-6728-2BCD9DC51445}"/>
              </a:ext>
            </a:extLst>
          </p:cNvPr>
          <p:cNvSpPr txBox="1">
            <a:spLocks/>
          </p:cNvSpPr>
          <p:nvPr/>
        </p:nvSpPr>
        <p:spPr bwMode="auto">
          <a:xfrm>
            <a:off x="600394" y="4807803"/>
            <a:ext cx="7915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Make a short study guide to use on the open-note exams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and practice the problems</a:t>
            </a:r>
            <a:r>
              <a:rPr lang="en-US" altLang="en-US" sz="2400" i="1" dirty="0"/>
              <a:t> WITH YOUR NOTES</a:t>
            </a:r>
            <a:r>
              <a:rPr lang="en-US" altLang="en-US" sz="2400" dirty="0"/>
              <a:t>.  It helps a lot.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A674E97-99E5-7EF6-FB01-A48F2FCE5B70}"/>
              </a:ext>
            </a:extLst>
          </p:cNvPr>
          <p:cNvSpPr txBox="1">
            <a:spLocks/>
          </p:cNvSpPr>
          <p:nvPr/>
        </p:nvSpPr>
        <p:spPr bwMode="auto">
          <a:xfrm>
            <a:off x="778335" y="152400"/>
            <a:ext cx="75600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/>
              <a:t>From the advice to sophomores in Fall 2026: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15069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C2E87D63-D1CA-4344-BDFE-13C42E4F4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" y="152400"/>
            <a:ext cx="8688388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EngrD 2190 – Chemical Process Design &amp; Analysis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Course Summary and Review – Part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Graphical Modeling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Dimensional Analysis &amp; Dynamic Scaling</a:t>
            </a:r>
          </a:p>
        </p:txBody>
      </p:sp>
      <p:sp>
        <p:nvSpPr>
          <p:cNvPr id="140291" name="Text Box 3">
            <a:extLst>
              <a:ext uri="{FF2B5EF4-FFF2-40B4-BE49-F238E27FC236}">
                <a16:creationId xmlns:a16="http://schemas.microsoft.com/office/drawing/2014/main" id="{B1E0619C-AAA8-4753-8446-945CA7DCF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3657600"/>
            <a:ext cx="45307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Two graphical methods: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Tie lines and the lever rule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Operating 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976C89B-8C08-429A-8309-45CC91139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7056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6DD38243-28D3-4F88-A43A-75897BCB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156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hlink"/>
                </a:solidFill>
                <a:latin typeface="Times New Roman" panose="02020603050405020304" pitchFamily="18" charset="0"/>
              </a:rPr>
              <a:t>Exercise 4.94</a:t>
            </a:r>
          </a:p>
        </p:txBody>
      </p:sp>
      <p:sp>
        <p:nvSpPr>
          <p:cNvPr id="120836" name="Text Box 4">
            <a:extLst>
              <a:ext uri="{FF2B5EF4-FFF2-40B4-BE49-F238E27FC236}">
                <a16:creationId xmlns:a16="http://schemas.microsoft.com/office/drawing/2014/main" id="{1536C63E-E7A4-4895-97C3-5E8CF1DA4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805488"/>
            <a:ext cx="89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aseline="-25000">
                <a:solidFill>
                  <a:srgbClr val="00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1800">
                <a:solidFill>
                  <a:srgbClr val="00FF00"/>
                </a:solidFill>
                <a:latin typeface="Times New Roman" panose="02020603050405020304" pitchFamily="18" charset="0"/>
              </a:rPr>
              <a:t>SO</a:t>
            </a:r>
            <a:r>
              <a:rPr lang="en-US" altLang="en-US" sz="1800" baseline="-25000">
                <a:solidFill>
                  <a:srgbClr val="00FF00"/>
                </a:solidFill>
                <a:latin typeface="Times New Roman" panose="02020603050405020304" pitchFamily="18" charset="0"/>
              </a:rPr>
              <a:t>4</a:t>
            </a:r>
            <a:endParaRPr lang="en-US" altLang="en-US" sz="1800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0837" name="Line 5">
            <a:extLst>
              <a:ext uri="{FF2B5EF4-FFF2-40B4-BE49-F238E27FC236}">
                <a16:creationId xmlns:a16="http://schemas.microsoft.com/office/drawing/2014/main" id="{CFFC85AF-165B-4D52-B6B8-434B197B4D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72375" y="5610225"/>
            <a:ext cx="0" cy="30480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9" name="Text Box 7">
            <a:extLst>
              <a:ext uri="{FF2B5EF4-FFF2-40B4-BE49-F238E27FC236}">
                <a16:creationId xmlns:a16="http://schemas.microsoft.com/office/drawing/2014/main" id="{A70DAA4F-D6F7-4E52-96B4-AE8ADA935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5872163"/>
            <a:ext cx="59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1800" baseline="-25000">
                <a:solidFill>
                  <a:srgbClr val="00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1800">
                <a:solidFill>
                  <a:srgbClr val="00FF00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120840" name="Line 8">
            <a:extLst>
              <a:ext uri="{FF2B5EF4-FFF2-40B4-BE49-F238E27FC236}">
                <a16:creationId xmlns:a16="http://schemas.microsoft.com/office/drawing/2014/main" id="{A54E6437-C83C-4FB1-A1AA-91BBC9E314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3100" y="5600700"/>
            <a:ext cx="0" cy="30480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1" name="Rectangle 9">
            <a:extLst>
              <a:ext uri="{FF2B5EF4-FFF2-40B4-BE49-F238E27FC236}">
                <a16:creationId xmlns:a16="http://schemas.microsoft.com/office/drawing/2014/main" id="{FF0A43E0-4883-4581-ABDE-6DAE21665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52400"/>
            <a:ext cx="914400" cy="38100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20842" name="Freeform 10">
            <a:extLst>
              <a:ext uri="{FF2B5EF4-FFF2-40B4-BE49-F238E27FC236}">
                <a16:creationId xmlns:a16="http://schemas.microsoft.com/office/drawing/2014/main" id="{7DC2C99A-57FF-49FC-9994-4FCAB84092CB}"/>
              </a:ext>
            </a:extLst>
          </p:cNvPr>
          <p:cNvSpPr>
            <a:spLocks/>
          </p:cNvSpPr>
          <p:nvPr/>
        </p:nvSpPr>
        <p:spPr bwMode="auto">
          <a:xfrm>
            <a:off x="6934200" y="333375"/>
            <a:ext cx="1257300" cy="1295400"/>
          </a:xfrm>
          <a:custGeom>
            <a:avLst/>
            <a:gdLst>
              <a:gd name="T0" fmla="*/ 0 w 792"/>
              <a:gd name="T1" fmla="*/ 0 h 816"/>
              <a:gd name="T2" fmla="*/ 2147483646 w 792"/>
              <a:gd name="T3" fmla="*/ 2147483646 h 816"/>
              <a:gd name="T4" fmla="*/ 2147483646 w 792"/>
              <a:gd name="T5" fmla="*/ 2147483646 h 816"/>
              <a:gd name="T6" fmla="*/ 2147483646 w 792"/>
              <a:gd name="T7" fmla="*/ 2147483646 h 8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2" h="816">
                <a:moveTo>
                  <a:pt x="0" y="0"/>
                </a:moveTo>
                <a:cubicBezTo>
                  <a:pt x="324" y="4"/>
                  <a:pt x="648" y="8"/>
                  <a:pt x="720" y="96"/>
                </a:cubicBezTo>
                <a:cubicBezTo>
                  <a:pt x="792" y="184"/>
                  <a:pt x="488" y="408"/>
                  <a:pt x="432" y="528"/>
                </a:cubicBezTo>
                <a:cubicBezTo>
                  <a:pt x="376" y="648"/>
                  <a:pt x="392" y="768"/>
                  <a:pt x="384" y="816"/>
                </a:cubicBezTo>
              </a:path>
            </a:pathLst>
          </a:custGeom>
          <a:noFill/>
          <a:ln w="22225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0843" name="Line 11">
            <a:extLst>
              <a:ext uri="{FF2B5EF4-FFF2-40B4-BE49-F238E27FC236}">
                <a16:creationId xmlns:a16="http://schemas.microsoft.com/office/drawing/2014/main" id="{39035F77-7501-40A9-9D17-3C35BCB42A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1676400"/>
            <a:ext cx="0" cy="3657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4" name="Text Box 12">
            <a:extLst>
              <a:ext uri="{FF2B5EF4-FFF2-40B4-BE49-F238E27FC236}">
                <a16:creationId xmlns:a16="http://schemas.microsoft.com/office/drawing/2014/main" id="{A96961A2-14CD-44F9-8BEE-DA9D907A4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295400"/>
            <a:ext cx="57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00"/>
                </a:solidFill>
                <a:latin typeface="Times New Roman" panose="02020603050405020304" pitchFamily="18" charset="0"/>
              </a:rPr>
              <a:t>goal</a:t>
            </a:r>
          </a:p>
        </p:txBody>
      </p:sp>
      <p:sp>
        <p:nvSpPr>
          <p:cNvPr id="120845" name="Line 13">
            <a:extLst>
              <a:ext uri="{FF2B5EF4-FFF2-40B4-BE49-F238E27FC236}">
                <a16:creationId xmlns:a16="http://schemas.microsoft.com/office/drawing/2014/main" id="{2AC095E4-7186-4058-8F00-58EEE3B160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4050" y="1695450"/>
            <a:ext cx="0" cy="3657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6" name="Line 14">
            <a:extLst>
              <a:ext uri="{FF2B5EF4-FFF2-40B4-BE49-F238E27FC236}">
                <a16:creationId xmlns:a16="http://schemas.microsoft.com/office/drawing/2014/main" id="{CB42259E-788E-46A2-9A3E-290FE71998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4050" y="1314450"/>
            <a:ext cx="0" cy="30480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7" name="Text Box 15">
            <a:extLst>
              <a:ext uri="{FF2B5EF4-FFF2-40B4-BE49-F238E27FC236}">
                <a16:creationId xmlns:a16="http://schemas.microsoft.com/office/drawing/2014/main" id="{C53AECC0-5A83-4977-8E17-AABD6FCC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0"/>
            <a:ext cx="156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00"/>
                </a:solidFill>
                <a:latin typeface="Times New Roman" panose="02020603050405020304" pitchFamily="18" charset="0"/>
              </a:rPr>
              <a:t>secondary goal</a:t>
            </a:r>
          </a:p>
        </p:txBody>
      </p:sp>
      <p:pic>
        <p:nvPicPr>
          <p:cNvPr id="120850" name="Picture 18">
            <a:extLst>
              <a:ext uri="{FF2B5EF4-FFF2-40B4-BE49-F238E27FC236}">
                <a16:creationId xmlns:a16="http://schemas.microsoft.com/office/drawing/2014/main" id="{D10C1656-B607-43CB-B726-9D9022E1C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28775"/>
            <a:ext cx="1763713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51" name="Line 19">
            <a:extLst>
              <a:ext uri="{FF2B5EF4-FFF2-40B4-BE49-F238E27FC236}">
                <a16:creationId xmlns:a16="http://schemas.microsoft.com/office/drawing/2014/main" id="{33CE7B85-1D7E-4C13-85EE-00408D9B4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200400"/>
            <a:ext cx="3124200" cy="213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2" name="Line 20">
            <a:extLst>
              <a:ext uri="{FF2B5EF4-FFF2-40B4-BE49-F238E27FC236}">
                <a16:creationId xmlns:a16="http://schemas.microsoft.com/office/drawing/2014/main" id="{FDE36681-F88F-43CC-971C-4A5AA8E15C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200400"/>
            <a:ext cx="3124200" cy="213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3" name="Line 21">
            <a:extLst>
              <a:ext uri="{FF2B5EF4-FFF2-40B4-BE49-F238E27FC236}">
                <a16:creationId xmlns:a16="http://schemas.microsoft.com/office/drawing/2014/main" id="{733D557C-2B41-4643-B78E-4A57226E3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724400"/>
            <a:ext cx="2209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4" name="Line 22">
            <a:extLst>
              <a:ext uri="{FF2B5EF4-FFF2-40B4-BE49-F238E27FC236}">
                <a16:creationId xmlns:a16="http://schemas.microsoft.com/office/drawing/2014/main" id="{608BB795-4F78-4C82-ABC1-009F73C45C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4724400"/>
            <a:ext cx="2209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5" name="Line 23">
            <a:extLst>
              <a:ext uri="{FF2B5EF4-FFF2-40B4-BE49-F238E27FC236}">
                <a16:creationId xmlns:a16="http://schemas.microsoft.com/office/drawing/2014/main" id="{6C7CD11C-6D44-4695-9EBA-54984BC38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724400"/>
            <a:ext cx="304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6" name="Line 24">
            <a:extLst>
              <a:ext uri="{FF2B5EF4-FFF2-40B4-BE49-F238E27FC236}">
                <a16:creationId xmlns:a16="http://schemas.microsoft.com/office/drawing/2014/main" id="{B2137997-71C2-494F-97C9-B6009F8A4B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4724400"/>
            <a:ext cx="304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7" name="Line 25">
            <a:extLst>
              <a:ext uri="{FF2B5EF4-FFF2-40B4-BE49-F238E27FC236}">
                <a16:creationId xmlns:a16="http://schemas.microsoft.com/office/drawing/2014/main" id="{D78D6106-E43D-43A0-B490-6596E39368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676400"/>
            <a:ext cx="1905000" cy="1524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59" name="Line 27">
            <a:extLst>
              <a:ext uri="{FF2B5EF4-FFF2-40B4-BE49-F238E27FC236}">
                <a16:creationId xmlns:a16="http://schemas.microsoft.com/office/drawing/2014/main" id="{1E288BEF-D74C-4E7A-BEC5-79508178EB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1676400"/>
            <a:ext cx="1752600" cy="3048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0" name="Text Box 28">
            <a:extLst>
              <a:ext uri="{FF2B5EF4-FFF2-40B4-BE49-F238E27FC236}">
                <a16:creationId xmlns:a16="http://schemas.microsoft.com/office/drawing/2014/main" id="{E60168A7-2643-4D4A-B136-6BD25AE02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450" y="1004888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00"/>
                </a:solidFill>
                <a:latin typeface="Times New Roman" panose="02020603050405020304" pitchFamily="18" charset="0"/>
              </a:rPr>
              <a:t>limit</a:t>
            </a:r>
          </a:p>
        </p:txBody>
      </p:sp>
      <p:sp>
        <p:nvSpPr>
          <p:cNvPr id="120861" name="Line 29">
            <a:extLst>
              <a:ext uri="{FF2B5EF4-FFF2-40B4-BE49-F238E27FC236}">
                <a16:creationId xmlns:a16="http://schemas.microsoft.com/office/drawing/2014/main" id="{F49988A2-B84D-4B58-BC7B-7644FC41B0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1314450"/>
            <a:ext cx="0" cy="30480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2" name="Rectangle 30">
            <a:extLst>
              <a:ext uri="{FF2B5EF4-FFF2-40B4-BE49-F238E27FC236}">
                <a16:creationId xmlns:a16="http://schemas.microsoft.com/office/drawing/2014/main" id="{362D8DA0-E685-4EBD-A9AF-DF7D69E04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33400"/>
            <a:ext cx="1752600" cy="381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20863" name="Rectangle 31">
            <a:extLst>
              <a:ext uri="{FF2B5EF4-FFF2-40B4-BE49-F238E27FC236}">
                <a16:creationId xmlns:a16="http://schemas.microsoft.com/office/drawing/2014/main" id="{B22D7F5D-D04F-43AE-8704-99160FBE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25" y="533400"/>
            <a:ext cx="609600" cy="3810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20864" name="Oval 32">
            <a:extLst>
              <a:ext uri="{FF2B5EF4-FFF2-40B4-BE49-F238E27FC236}">
                <a16:creationId xmlns:a16="http://schemas.microsoft.com/office/drawing/2014/main" id="{EF8B9BA9-57E0-4A51-9A3A-B822696DD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550" y="5353050"/>
            <a:ext cx="304800" cy="3048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20865" name="Line 33">
            <a:extLst>
              <a:ext uri="{FF2B5EF4-FFF2-40B4-BE49-F238E27FC236}">
                <a16:creationId xmlns:a16="http://schemas.microsoft.com/office/drawing/2014/main" id="{FF45AC90-560B-43A6-BE41-B0CA6E1637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5425" y="1600200"/>
            <a:ext cx="0" cy="373380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6" name="Oval 34">
            <a:extLst>
              <a:ext uri="{FF2B5EF4-FFF2-40B4-BE49-F238E27FC236}">
                <a16:creationId xmlns:a16="http://schemas.microsoft.com/office/drawing/2014/main" id="{8BAF4921-52E8-4129-B352-F78B1C297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686175"/>
            <a:ext cx="304800" cy="3048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20867" name="Line 35">
            <a:extLst>
              <a:ext uri="{FF2B5EF4-FFF2-40B4-BE49-F238E27FC236}">
                <a16:creationId xmlns:a16="http://schemas.microsoft.com/office/drawing/2014/main" id="{B63C278D-652A-4479-AFB2-F30775AD1F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3733800"/>
            <a:ext cx="5638800" cy="7620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68" name="Oval 36">
            <a:extLst>
              <a:ext uri="{FF2B5EF4-FFF2-40B4-BE49-F238E27FC236}">
                <a16:creationId xmlns:a16="http://schemas.microsoft.com/office/drawing/2014/main" id="{737A046D-FD01-4E3F-AD66-8F326EB73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733800"/>
            <a:ext cx="76200" cy="76200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0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0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0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0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20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2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2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2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utoUpdateAnimBg="0"/>
      <p:bldP spid="120839" grpId="0" autoUpdateAnimBg="0"/>
      <p:bldP spid="120844" grpId="0" autoUpdateAnimBg="0"/>
      <p:bldP spid="120847" grpId="0" autoUpdateAnimBg="0"/>
      <p:bldP spid="120860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25400">
              <a:solidFill>
                <a:srgbClr val="0000FF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algn="ctr" eaLnBrk="1" hangingPunct="1">
          <a:spcBef>
            <a:spcPct val="0"/>
          </a:spcBef>
          <a:buFontTx/>
          <a:buNone/>
          <a:defRPr sz="1600">
            <a:solidFill>
              <a:srgbClr val="CC00CC"/>
            </a:solidFill>
            <a:latin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1659</Words>
  <Application>Microsoft Office PowerPoint</Application>
  <PresentationFormat>On-screen Show (4:3)</PresentationFormat>
  <Paragraphs>281</Paragraphs>
  <Slides>43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Symbol</vt:lpstr>
      <vt:lpstr>Times New Roman</vt:lpstr>
      <vt:lpstr>Office Theme</vt:lpstr>
      <vt:lpstr>Office Theme</vt:lpstr>
      <vt:lpstr>Office Theme</vt:lpstr>
      <vt:lpstr>Default Design</vt:lpstr>
      <vt:lpstr>Microsoft Word 97 - 2003 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Affiliation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Multistage Countercurrent Absorbers</vt:lpstr>
      <vt:lpstr>Multistage Countercurrent Distillation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Multistage Countercurrent Distillation</vt:lpstr>
      <vt:lpstr>Multistage Countercurrent Liquid-Liquid Absorber</vt:lpstr>
      <vt:lpstr>The Stages of Separations Development</vt:lpstr>
      <vt:lpstr>Three Skills in Dimensional Analysis / Dynamic Scaling</vt:lpstr>
      <vt:lpstr>PowerPoint Presentation</vt:lpstr>
      <vt:lpstr>PowerPoint Presentation</vt:lpstr>
      <vt:lpstr>PowerPoint Presentation</vt:lpstr>
      <vt:lpstr>Dimensional Analysis and Dynamic 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EngrD 2190 Course Objectives</vt:lpstr>
      <vt:lpstr>PowerPoint Presentation</vt:lpstr>
      <vt:lpstr>Visual vs. Verbal Assimilation</vt:lpstr>
      <vt:lpstr>Active Processing and Visual Assimilation</vt:lpstr>
      <vt:lpstr>Deductive vs. Inductive Organization</vt:lpstr>
      <vt:lpstr>Dimensionless 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2.an.4</dc:title>
  <dc:creator>Justin</dc:creator>
  <cp:lastModifiedBy>T. Michael Duncan</cp:lastModifiedBy>
  <cp:revision>388</cp:revision>
  <dcterms:created xsi:type="dcterms:W3CDTF">2011-09-06T17:52:12Z</dcterms:created>
  <dcterms:modified xsi:type="dcterms:W3CDTF">2025-12-04T20:45:36Z</dcterms:modified>
</cp:coreProperties>
</file>