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04" r:id="rId4"/>
    <p:sldId id="257" r:id="rId5"/>
    <p:sldId id="259" r:id="rId6"/>
    <p:sldId id="260" r:id="rId7"/>
    <p:sldId id="261" r:id="rId8"/>
    <p:sldId id="264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C0"/>
    <a:srgbClr val="990099"/>
    <a:srgbClr val="003366"/>
    <a:srgbClr val="000099"/>
    <a:srgbClr val="CC0000"/>
    <a:srgbClr val="FF505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2"/>
    <p:restoredTop sz="90973"/>
  </p:normalViewPr>
  <p:slideViewPr>
    <p:cSldViewPr showGuides="1">
      <p:cViewPr>
        <p:scale>
          <a:sx n="83" d="100"/>
          <a:sy n="83" d="100"/>
        </p:scale>
        <p:origin x="1032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ivian/Documents/Wolfram%20Mathematica/CHEME%206400/CHEME%203900/2200%20calc%20session%20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'[2200 calc session 10.xlsx]Sheet1'!$E$1</c:f>
              <c:strCache>
                <c:ptCount val="1"/>
                <c:pt idx="0">
                  <c:v>log(rate_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2.4319991251093614E-2"/>
                  <c:y val="3.144284047827355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'[2200 calc session 10.xlsx]Sheet1'!$D$2:$D$13</c:f>
              <c:numCache>
                <c:formatCode>General</c:formatCode>
                <c:ptCount val="12"/>
                <c:pt idx="0">
                  <c:v>3.4789331271743332E-3</c:v>
                </c:pt>
                <c:pt idx="1">
                  <c:v>3.506038176860148E-3</c:v>
                </c:pt>
                <c:pt idx="2">
                  <c:v>3.4588777863182171E-3</c:v>
                </c:pt>
                <c:pt idx="3">
                  <c:v>3.4000755572346055E-3</c:v>
                </c:pt>
                <c:pt idx="4">
                  <c:v>3.3745781777277844E-3</c:v>
                </c:pt>
                <c:pt idx="5">
                  <c:v>3.3308660251665434E-3</c:v>
                </c:pt>
                <c:pt idx="6">
                  <c:v>3.3185840707964606E-3</c:v>
                </c:pt>
                <c:pt idx="7">
                  <c:v>3.3247137052087182E-3</c:v>
                </c:pt>
                <c:pt idx="8">
                  <c:v>3.3432392273402677E-3</c:v>
                </c:pt>
                <c:pt idx="9">
                  <c:v>3.3809166040570998E-3</c:v>
                </c:pt>
                <c:pt idx="10">
                  <c:v>3.4390523500191059E-3</c:v>
                </c:pt>
                <c:pt idx="11">
                  <c:v>3.4655371582595304E-3</c:v>
                </c:pt>
              </c:numCache>
            </c:numRef>
          </c:xVal>
          <c:yVal>
            <c:numRef>
              <c:f>'[2200 calc session 10.xlsx]Sheet1'!$E$2:$E$13</c:f>
              <c:numCache>
                <c:formatCode>General</c:formatCode>
                <c:ptCount val="12"/>
                <c:pt idx="0">
                  <c:v>-0.51570016065321422</c:v>
                </c:pt>
                <c:pt idx="1">
                  <c:v>-0.41341269532824504</c:v>
                </c:pt>
                <c:pt idx="2">
                  <c:v>-0.39361863488939502</c:v>
                </c:pt>
                <c:pt idx="3">
                  <c:v>-0.33913452199613081</c:v>
                </c:pt>
                <c:pt idx="4">
                  <c:v>-0.33348201944511913</c:v>
                </c:pt>
                <c:pt idx="5">
                  <c:v>-0.28735029837278864</c:v>
                </c:pt>
                <c:pt idx="6">
                  <c:v>-0.27327279097342771</c:v>
                </c:pt>
                <c:pt idx="7">
                  <c:v>-0.2692177243336108</c:v>
                </c:pt>
                <c:pt idx="8">
                  <c:v>-0.2636034977233575</c:v>
                </c:pt>
                <c:pt idx="9">
                  <c:v>-0.27327279097342771</c:v>
                </c:pt>
                <c:pt idx="10">
                  <c:v>-0.3053948010664313</c:v>
                </c:pt>
                <c:pt idx="11">
                  <c:v>-0.42596873227228116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13C-D843-8939-A92CB0CF4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8800192"/>
        <c:axId val="670992608"/>
      </c:scatterChart>
      <c:valAx>
        <c:axId val="808800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1/T (K)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992608"/>
        <c:crosses val="autoZero"/>
        <c:crossBetween val="midCat"/>
      </c:valAx>
      <c:valAx>
        <c:axId val="670992608"/>
        <c:scaling>
          <c:orientation val="minMax"/>
          <c:max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Log(growth rate)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800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67811C-62FE-F4E4-BBBD-B7DCAE8E5A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77EEC1-8424-9B0F-EBE1-7B05D7F64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A1A6EE-34EB-8339-A220-EFFC4DDD5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AAE3A-E2BA-407E-AF0E-2C2D4696D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EE79FF-4C13-F1AD-1696-F248BDFBF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295F03-0E9A-3A27-7828-D60C6C4DA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5FEF76-0A0D-9B81-7E75-4D49014FF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1F434-A913-4CC7-9BBF-81B516CCE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2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AA91EF-2B34-1511-85BE-FE556F736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CA6FAD-6E40-2CD6-5111-DE7B66CD0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D78573-5C1C-8196-846B-4C4CE995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2667E-E71F-44B1-97A8-CEDF285F8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64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8B9B80-C3AB-75AF-B559-571AA0E857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895433-41F0-EADC-9082-E6ABE0ED5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81DD3A-F569-D733-67FB-1E6F5A2FA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1E3A1-1FAD-4742-B0B8-3ABBE3279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79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FC5957-A9DA-7254-AEE7-D033015FCB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0684BE-F180-3EC6-C7EA-F42E5512E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AB3F28-9A4F-9513-6EFC-034EF1522B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3AA6-AF46-4D19-AE35-C65ADD402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43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3393C4-F142-05F1-1ED6-E0F34A6ED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2A45E-5DC5-FDBE-61E6-BDA5874FF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7302A2-BD01-733C-BFDB-9FB09F094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E9B9-D0E4-4D12-BC4F-A1484A0B7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40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4D0E63-8CA4-6DC8-5BCC-7DD68BD645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9AA55F-711B-B8B8-613B-B510AEAE5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5A9F05-8771-1129-5584-C39C59205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F0F7-C79E-45EC-BD93-8A8E56123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5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EA9DD3-A92B-A093-FF44-350C01CA4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0E8743-49A2-A317-43E6-BE995EEC68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A2D3B4-4E0E-A981-0090-FFAD33FAF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98329-3114-4086-A373-790634BFC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96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533074-813F-FEC5-7E5B-7A3FDEB37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F5948A-E58A-8456-F9E2-D9C6E77E0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3D4970-AA6E-0F97-CEF9-771A03A22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A4A4C-3470-4B48-8D2C-9816AF4E3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78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54277F-C28B-4856-C568-73005B832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D0AA8-7B62-DE04-9943-F688A9244D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0347CB-D1F2-1EDB-D9DD-B463D36D98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9868F-411B-4B60-AAEE-C9E745FE6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92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328DC9-87F0-0E52-B0DB-0AE45F59DD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0B705-FBCF-ADAE-6881-8A3ED0B93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9D81E3-917B-CA2D-6231-D476D131F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B452-2D93-4E6F-9D9C-C0D8BC97D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67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C472C83-6EDD-EBAB-26C3-3F19D10DC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5763D2-54BB-8CDF-2744-D827D917E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516BCF-AEE8-82D7-F377-97580DEDC2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25CEA2-0CFA-05D0-96BE-CC37146DC9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055609-2789-6C3B-64D9-4F80F6E799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B9F7BC4-B082-4B13-8EB2-2B85EA699B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55FD21E-E702-A19F-47B7-EE695A469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 dirty="0"/>
              <a:t>Calculation Session 10</a:t>
            </a:r>
            <a:br>
              <a:rPr lang="en-US" altLang="en-US" dirty="0"/>
            </a:br>
            <a:r>
              <a:rPr lang="en-US" altLang="en-US" dirty="0"/>
              <a:t>Exercise 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D142AA3-A58D-AD38-37C7-92465A48A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27385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Created by: Professor Duncan</a:t>
            </a:r>
          </a:p>
          <a:p>
            <a:pPr eaLnBrk="1" hangingPunct="1"/>
            <a:r>
              <a:rPr lang="en-US" altLang="en-US" sz="2800" dirty="0"/>
              <a:t>Edited by: Vivian Liu (‘26)</a:t>
            </a:r>
          </a:p>
        </p:txBody>
      </p:sp>
      <p:pic>
        <p:nvPicPr>
          <p:cNvPr id="5122" name="Picture 2" descr="Elite Chat Chemistry Memes... - Elite Chat Chemistry Memes">
            <a:extLst>
              <a:ext uri="{FF2B5EF4-FFF2-40B4-BE49-F238E27FC236}">
                <a16:creationId xmlns:a16="http://schemas.microsoft.com/office/drawing/2014/main" id="{D87E3E44-AACE-5EBB-1745-7CA8DEE02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07" y="3808063"/>
            <a:ext cx="4564986" cy="24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appy Ghast – Minecraft Wiki">
            <a:extLst>
              <a:ext uri="{FF2B5EF4-FFF2-40B4-BE49-F238E27FC236}">
                <a16:creationId xmlns:a16="http://schemas.microsoft.com/office/drawing/2014/main" id="{86F8EF3E-7134-DF81-96D0-DAD69FD0A2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appy Ghast – Minecraft Wiki">
            <a:extLst>
              <a:ext uri="{FF2B5EF4-FFF2-40B4-BE49-F238E27FC236}">
                <a16:creationId xmlns:a16="http://schemas.microsoft.com/office/drawing/2014/main" id="{F06DCDC7-9112-13B2-9CFD-8C14A2D0F1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Everyone know about the Happy Ghast, but when are we getting the three  headed ghast from MCSM : r/Minecraft">
            <a:extLst>
              <a:ext uri="{FF2B5EF4-FFF2-40B4-BE49-F238E27FC236}">
                <a16:creationId xmlns:a16="http://schemas.microsoft.com/office/drawing/2014/main" id="{9EB60640-16F7-4E53-601C-0D81A3937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790700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C853C86C-91BD-B369-C7E5-88AEAE1A6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" y="2924907"/>
            <a:ext cx="2856914" cy="253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78C8B-DCCB-CEC2-85FB-FBDE6A4D9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AA0EE91-2747-4110-6B7E-B7FDDAC804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3064" y="180509"/>
            <a:ext cx="7001084" cy="52322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/>
              <a:t>Unconventional Applications of Arrhenius Law</a:t>
            </a:r>
            <a:endParaRPr lang="en-US" altLang="en-US" sz="2800" i="1" baseline="-250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F3C9D0-A321-952F-988B-5F9A31F98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704" y="696398"/>
            <a:ext cx="62345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/>
              <a:t>Temperature and Violent Crime Rate</a:t>
            </a:r>
            <a:endParaRPr lang="en-US" altLang="en-US" sz="3200" i="1" baseline="-25000" dirty="0"/>
          </a:p>
        </p:txBody>
      </p:sp>
      <p:pic>
        <p:nvPicPr>
          <p:cNvPr id="1026" name="Picture 2" descr="Fig. 2">
            <a:extLst>
              <a:ext uri="{FF2B5EF4-FFF2-40B4-BE49-F238E27FC236}">
                <a16:creationId xmlns:a16="http://schemas.microsoft.com/office/drawing/2014/main" id="{B0CEDED1-5220-772D-4428-F81EEABA8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9" y="1387642"/>
            <a:ext cx="7703181" cy="47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981783-B9F7-75B3-DE5F-5B21B54FE7D3}"/>
              </a:ext>
            </a:extLst>
          </p:cNvPr>
          <p:cNvSpPr txBox="1"/>
          <p:nvPr/>
        </p:nvSpPr>
        <p:spPr>
          <a:xfrm>
            <a:off x="2345" y="6443246"/>
            <a:ext cx="6781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Thomas, C.; Wolff, K. T. </a:t>
            </a:r>
            <a:r>
              <a:rPr lang="en-US" sz="1600" b="0" i="1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Journal of Criminal Justice</a:t>
            </a:r>
            <a:r>
              <a:rPr lang="en-US" sz="16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600" b="1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2023</a:t>
            </a:r>
            <a:r>
              <a:rPr lang="en-US" sz="16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600" b="0" i="1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87</a:t>
            </a:r>
            <a:r>
              <a:rPr lang="en-US" sz="16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, 102090–102090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54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05740-E03E-95C5-AD52-480AAF01B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9910B85-BA31-2B54-5324-6994B347EA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80048" y="274023"/>
            <a:ext cx="2783904" cy="584775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/>
              <a:t>Key Takeaways</a:t>
            </a:r>
            <a:endParaRPr lang="en-US" altLang="en-US" sz="3200" i="1" baseline="-25000" dirty="0"/>
          </a:p>
        </p:txBody>
      </p:sp>
      <p:pic>
        <p:nvPicPr>
          <p:cNvPr id="11268" name="Picture 4" descr="An inspiring Arrhenius meme for everyone! : r/chemistrymemes">
            <a:extLst>
              <a:ext uri="{FF2B5EF4-FFF2-40B4-BE49-F238E27FC236}">
                <a16:creationId xmlns:a16="http://schemas.microsoft.com/office/drawing/2014/main" id="{D75D4E3E-72B8-896C-0406-AF0D2477A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0"/>
          <a:stretch/>
        </p:blipFill>
        <p:spPr bwMode="auto">
          <a:xfrm>
            <a:off x="3581400" y="893361"/>
            <a:ext cx="5797963" cy="586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7">
            <a:extLst>
              <a:ext uri="{FF2B5EF4-FFF2-40B4-BE49-F238E27FC236}">
                <a16:creationId xmlns:a16="http://schemas.microsoft.com/office/drawing/2014/main" id="{289C9EAF-E7D2-5054-6175-8AD1939D9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58798"/>
            <a:ext cx="47244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Pay attention to graph axes </a:t>
            </a:r>
          </a:p>
          <a:p>
            <a:pPr marL="1085850" lvl="1" indent="-342900" eaLnBrk="1" hangingPunct="1">
              <a:spcBef>
                <a:spcPct val="0"/>
              </a:spcBef>
              <a:buFont typeface="Wingdings" pitchFamily="2" charset="2"/>
              <a:buChar char="à"/>
            </a:pPr>
            <a:r>
              <a:rPr lang="en-US" altLang="en-US" sz="2400" dirty="0"/>
              <a:t>semi-log, log-log, normal</a:t>
            </a:r>
            <a:endParaRPr lang="en-US" altLang="en-US" sz="2800" dirty="0"/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Pay attention to significant figures 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Reasonable activation energies are on the order of 10-10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kJ/mol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In warmer weather, remember to choose peace</a:t>
            </a:r>
          </a:p>
        </p:txBody>
      </p:sp>
      <p:pic>
        <p:nvPicPr>
          <p:cNvPr id="11266" name="Picture 2" descr="Minecraft GIFs | Tenor">
            <a:extLst>
              <a:ext uri="{FF2B5EF4-FFF2-40B4-BE49-F238E27FC236}">
                <a16:creationId xmlns:a16="http://schemas.microsoft.com/office/drawing/2014/main" id="{99F75611-2C94-BFE0-A222-34425546A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28" y="4956257"/>
            <a:ext cx="1679630" cy="16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10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695DE-D3E6-8A20-1581-8D55C605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sz="3600"/>
              <a:t>Givens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FCC10-2786-F3F3-AB20-F7A6D9B6D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8150"/>
            <a:ext cx="4025900" cy="3441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37D0BE-68D4-7AE6-39BD-41B73B49B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730795"/>
            <a:ext cx="3924298" cy="33964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D452F6-2835-2683-CFA0-9B7E01975CB7}"/>
              </a:ext>
            </a:extLst>
          </p:cNvPr>
          <p:cNvSpPr/>
          <p:nvPr/>
        </p:nvSpPr>
        <p:spPr>
          <a:xfrm flipV="1">
            <a:off x="5029200" y="1751576"/>
            <a:ext cx="3505200" cy="262396"/>
          </a:xfrm>
          <a:prstGeom prst="rect">
            <a:avLst/>
          </a:prstGeom>
          <a:solidFill>
            <a:srgbClr val="00CC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ll Minecraft Mobs - Minecraft Guide - IGN">
            <a:extLst>
              <a:ext uri="{FF2B5EF4-FFF2-40B4-BE49-F238E27FC236}">
                <a16:creationId xmlns:a16="http://schemas.microsoft.com/office/drawing/2014/main" id="{55FD3B63-1EEB-3C05-1F20-834A13949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14" y="152400"/>
            <a:ext cx="235857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ee | Minecraft Mobs | Tynker">
            <a:extLst>
              <a:ext uri="{FF2B5EF4-FFF2-40B4-BE49-F238E27FC236}">
                <a16:creationId xmlns:a16="http://schemas.microsoft.com/office/drawing/2014/main" id="{C884E689-E892-04B7-285E-EA6C9F1C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6" y="5334000"/>
            <a:ext cx="181773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0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D3D5184-42BF-34C1-097A-58F03D3AA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050" y="76200"/>
            <a:ext cx="6996113" cy="45720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Arrhenius Parameters </a:t>
            </a:r>
            <a:r>
              <a:rPr lang="en-US" altLang="en-US" sz="2400" i="1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 and </a:t>
            </a:r>
            <a:r>
              <a:rPr lang="en-US" altLang="en-US" sz="2400" i="1">
                <a:solidFill>
                  <a:schemeClr val="tx1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baseline="-2500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 from Experimental Data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5F5FFE0C-1C17-C085-7E22-C12115D1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609600"/>
            <a:ext cx="286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Example:  A + B </a:t>
            </a:r>
            <a:r>
              <a:rPr lang="en-US" altLang="en-US" sz="1800">
                <a:cs typeface="Times New Roman" panose="02020603050405020304" pitchFamily="18" charset="0"/>
                <a:sym typeface="Symbol" pitchFamily="2" charset="2"/>
              </a:rPr>
              <a:t></a:t>
            </a:r>
            <a:r>
              <a:rPr lang="en-US" altLang="en-US" sz="1800">
                <a:cs typeface="Times New Roman" panose="02020603050405020304" pitchFamily="18" charset="0"/>
              </a:rPr>
              <a:t> products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B2986714-2F35-973F-3EB0-E3EBC7645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609600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cs typeface="Times New Roman" panose="02020603050405020304" pitchFamily="18" charset="0"/>
                <a:sym typeface="Symbol" pitchFamily="2" charset="2"/>
              </a:rPr>
              <a:t>r</a:t>
            </a:r>
            <a:r>
              <a:rPr lang="en-US" altLang="en-US" sz="1800" baseline="-25000">
                <a:cs typeface="Times New Roman" panose="02020603050405020304" pitchFamily="18" charset="0"/>
                <a:sym typeface="Symbol" pitchFamily="2" charset="2"/>
              </a:rPr>
              <a:t>rxn</a:t>
            </a:r>
            <a:r>
              <a:rPr lang="en-US" altLang="en-US" sz="1800">
                <a:cs typeface="Times New Roman" panose="02020603050405020304" pitchFamily="18" charset="0"/>
              </a:rPr>
              <a:t> = </a:t>
            </a:r>
            <a:r>
              <a:rPr lang="en-US" altLang="en-US" sz="1800" i="1">
                <a:cs typeface="Times New Roman" panose="02020603050405020304" pitchFamily="18" charset="0"/>
              </a:rPr>
              <a:t>k </a:t>
            </a:r>
            <a:r>
              <a:rPr lang="en-US" altLang="en-US" sz="1800">
                <a:cs typeface="Times New Roman" panose="02020603050405020304" pitchFamily="18" charset="0"/>
              </a:rPr>
              <a:t>[A]</a:t>
            </a:r>
            <a:r>
              <a:rPr lang="en-US" altLang="en-US" sz="1800" baseline="30000">
                <a:cs typeface="Times New Roman" panose="02020603050405020304" pitchFamily="18" charset="0"/>
              </a:rPr>
              <a:t>n</a:t>
            </a:r>
            <a:r>
              <a:rPr lang="en-US" altLang="en-US" sz="1800">
                <a:cs typeface="Times New Roman" panose="02020603050405020304" pitchFamily="18" charset="0"/>
              </a:rPr>
              <a:t>[B]</a:t>
            </a:r>
            <a:r>
              <a:rPr lang="en-US" altLang="en-US" sz="1800" baseline="30000"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A271310A-AFA5-0548-33BD-9FD53953A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850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  <a:sym typeface="Symbol" pitchFamily="2" charset="2"/>
              </a:rPr>
              <a:t>Measure </a:t>
            </a:r>
            <a:r>
              <a:rPr lang="en-US" altLang="en-US" sz="1800" i="1">
                <a:cs typeface="Times New Roman" panose="02020603050405020304" pitchFamily="18" charset="0"/>
                <a:sym typeface="Symbol" pitchFamily="2" charset="2"/>
              </a:rPr>
              <a:t>r</a:t>
            </a:r>
            <a:r>
              <a:rPr lang="en-US" altLang="en-US" sz="1800" baseline="-25000">
                <a:cs typeface="Times New Roman" panose="02020603050405020304" pitchFamily="18" charset="0"/>
                <a:sym typeface="Symbol" pitchFamily="2" charset="2"/>
              </a:rPr>
              <a:t>rxn</a:t>
            </a:r>
            <a:r>
              <a:rPr lang="en-US" altLang="en-US" sz="1800">
                <a:cs typeface="Times New Roman" panose="02020603050405020304" pitchFamily="18" charset="0"/>
              </a:rPr>
              <a:t> at different temperatures and concentrations.  Calculate </a:t>
            </a:r>
            <a:r>
              <a:rPr lang="en-US" altLang="en-US" sz="1800" i="1">
                <a:cs typeface="Times New Roman" panose="02020603050405020304" pitchFamily="18" charset="0"/>
              </a:rPr>
              <a:t>k </a:t>
            </a:r>
            <a:r>
              <a:rPr lang="en-US" altLang="en-US" sz="1800">
                <a:cs typeface="Times New Roman" panose="02020603050405020304" pitchFamily="18" charset="0"/>
              </a:rPr>
              <a:t>at each temperature.</a:t>
            </a:r>
            <a:endParaRPr lang="en-US" altLang="en-US" sz="1800" baseline="30000">
              <a:cs typeface="Times New Roman" panose="02020603050405020304" pitchFamily="18" charset="0"/>
            </a:endParaRP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276BEE0D-2B5D-1CA4-D31B-20C736C47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638300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cs typeface="Times New Roman" panose="02020603050405020304" pitchFamily="18" charset="0"/>
                <a:sym typeface="Symbol" pitchFamily="2" charset="2"/>
              </a:rPr>
              <a:t>Assume</a:t>
            </a:r>
            <a:r>
              <a:rPr lang="en-US" altLang="en-US" sz="1800">
                <a:cs typeface="Times New Roman" panose="02020603050405020304" pitchFamily="18" charset="0"/>
                <a:sym typeface="Symbol" pitchFamily="2" charset="2"/>
              </a:rPr>
              <a:t> Arrhenius Theory:  </a:t>
            </a:r>
            <a:endParaRPr lang="en-US" altLang="en-US" sz="1800" baseline="30000">
              <a:cs typeface="Times New Roman" panose="02020603050405020304" pitchFamily="18" charset="0"/>
            </a:endParaRPr>
          </a:p>
        </p:txBody>
      </p:sp>
      <p:graphicFrame>
        <p:nvGraphicFramePr>
          <p:cNvPr id="56327" name="Object 7">
            <a:extLst>
              <a:ext uri="{FF2B5EF4-FFF2-40B4-BE49-F238E27FC236}">
                <a16:creationId xmlns:a16="http://schemas.microsoft.com/office/drawing/2014/main" id="{89B3B65F-658A-5C7A-32B0-4DA0AFB145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8000" y="2039938"/>
          <a:ext cx="14986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495500" imgH="7315200" progId="Equation.3">
                  <p:embed/>
                </p:oleObj>
              </mc:Choice>
              <mc:Fallback>
                <p:oleObj name="Equation" r:id="rId2" imgW="27495500" imgH="7315200" progId="Equation.3">
                  <p:embed/>
                  <p:pic>
                    <p:nvPicPr>
                      <p:cNvPr id="56327" name="Object 7">
                        <a:extLst>
                          <a:ext uri="{FF2B5EF4-FFF2-40B4-BE49-F238E27FC236}">
                            <a16:creationId xmlns:a16="http://schemas.microsoft.com/office/drawing/2014/main" id="{89B3B65F-658A-5C7A-32B0-4DA0AFB145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039938"/>
                        <a:ext cx="14986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8" name="Text Box 8">
            <a:extLst>
              <a:ext uri="{FF2B5EF4-FFF2-40B4-BE49-F238E27FC236}">
                <a16:creationId xmlns:a16="http://schemas.microsoft.com/office/drawing/2014/main" id="{504E278E-1379-EF89-9E85-A178BB91F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76400"/>
            <a:ext cx="441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9900"/>
                </a:solidFill>
                <a:cs typeface="Times New Roman" panose="02020603050405020304" pitchFamily="18" charset="0"/>
                <a:sym typeface="Symbol" pitchFamily="2" charset="2"/>
              </a:rPr>
              <a:t>Goal:</a:t>
            </a:r>
            <a:r>
              <a:rPr lang="en-US" altLang="en-US" sz="1800">
                <a:solidFill>
                  <a:srgbClr val="009900"/>
                </a:solidFill>
                <a:cs typeface="Times New Roman" panose="02020603050405020304" pitchFamily="18" charset="0"/>
                <a:sym typeface="Symbol" pitchFamily="2" charset="2"/>
              </a:rPr>
              <a:t> A straight line to verify the assumption.</a:t>
            </a:r>
            <a:endParaRPr lang="en-US" altLang="en-US" sz="1800" baseline="30000">
              <a:solidFill>
                <a:srgbClr val="0099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6330" name="Object 10">
            <a:extLst>
              <a:ext uri="{FF2B5EF4-FFF2-40B4-BE49-F238E27FC236}">
                <a16:creationId xmlns:a16="http://schemas.microsoft.com/office/drawing/2014/main" id="{52558221-7AE9-8385-BEFF-74BEFC5479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5900" y="2438400"/>
          <a:ext cx="23622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294300" imgH="11696700" progId="Equation.3">
                  <p:embed/>
                </p:oleObj>
              </mc:Choice>
              <mc:Fallback>
                <p:oleObj name="Equation" r:id="rId4" imgW="43294300" imgH="11696700" progId="Equation.3">
                  <p:embed/>
                  <p:pic>
                    <p:nvPicPr>
                      <p:cNvPr id="56330" name="Object 10">
                        <a:extLst>
                          <a:ext uri="{FF2B5EF4-FFF2-40B4-BE49-F238E27FC236}">
                            <a16:creationId xmlns:a16="http://schemas.microsoft.com/office/drawing/2014/main" id="{52558221-7AE9-8385-BEFF-74BEFC5479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438400"/>
                        <a:ext cx="23622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1" name="AutoShape 11">
            <a:extLst>
              <a:ext uri="{FF2B5EF4-FFF2-40B4-BE49-F238E27FC236}">
                <a16:creationId xmlns:a16="http://schemas.microsoft.com/office/drawing/2014/main" id="{380AB37F-5076-A05B-0A2D-5450534E7C3B}"/>
              </a:ext>
            </a:extLst>
          </p:cNvPr>
          <p:cNvSpPr>
            <a:spLocks/>
          </p:cNvSpPr>
          <p:nvPr/>
        </p:nvSpPr>
        <p:spPr bwMode="auto">
          <a:xfrm rot="5400000">
            <a:off x="3619500" y="3024188"/>
            <a:ext cx="152400" cy="228600"/>
          </a:xfrm>
          <a:prstGeom prst="rightBrace">
            <a:avLst>
              <a:gd name="adj1" fmla="val 12500"/>
              <a:gd name="adj2" fmla="val 50000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32" name="Text Box 12">
            <a:extLst>
              <a:ext uri="{FF2B5EF4-FFF2-40B4-BE49-F238E27FC236}">
                <a16:creationId xmlns:a16="http://schemas.microsoft.com/office/drawing/2014/main" id="{7786027D-A3C0-E43D-4208-6D21F1D8B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057400"/>
            <a:ext cx="162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cs typeface="Times New Roman" panose="02020603050405020304" pitchFamily="18" charset="0"/>
                <a:sym typeface="Symbol" pitchFamily="2" charset="2"/>
              </a:rPr>
              <a:t>Plot ln </a:t>
            </a:r>
            <a:r>
              <a:rPr lang="en-US" altLang="en-US" sz="1800" i="1">
                <a:solidFill>
                  <a:srgbClr val="0000FF"/>
                </a:solidFill>
                <a:cs typeface="Times New Roman" panose="02020603050405020304" pitchFamily="18" charset="0"/>
                <a:sym typeface="Symbol" pitchFamily="2" charset="2"/>
              </a:rPr>
              <a:t>k</a:t>
            </a:r>
            <a:r>
              <a:rPr lang="en-US" altLang="en-US" sz="1800">
                <a:solidFill>
                  <a:srgbClr val="0000FF"/>
                </a:solidFill>
                <a:cs typeface="Times New Roman" panose="02020603050405020304" pitchFamily="18" charset="0"/>
                <a:sym typeface="Symbol" pitchFamily="2" charset="2"/>
              </a:rPr>
              <a:t> vs. 1/</a:t>
            </a:r>
            <a:r>
              <a:rPr lang="en-US" altLang="en-US" sz="1800" i="1">
                <a:solidFill>
                  <a:srgbClr val="0000FF"/>
                </a:solidFill>
                <a:cs typeface="Times New Roman" panose="02020603050405020304" pitchFamily="18" charset="0"/>
                <a:sym typeface="Symbol" pitchFamily="2" charset="2"/>
              </a:rPr>
              <a:t>T</a:t>
            </a:r>
            <a:endParaRPr lang="en-US" altLang="en-US" sz="1800" i="1" baseline="300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6333" name="Text Box 13">
            <a:extLst>
              <a:ext uri="{FF2B5EF4-FFF2-40B4-BE49-F238E27FC236}">
                <a16:creationId xmlns:a16="http://schemas.microsoft.com/office/drawing/2014/main" id="{31F2BFF6-FFF5-9421-1669-348ADD133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3138488"/>
            <a:ext cx="28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  <a:cs typeface="Times New Roman" panose="02020603050405020304" pitchFamily="18" charset="0"/>
                <a:sym typeface="Symbol" pitchFamily="2" charset="2"/>
              </a:rPr>
              <a:t>x</a:t>
            </a:r>
            <a:endParaRPr lang="en-US" altLang="en-US" sz="1800" i="1" baseline="300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6334" name="AutoShape 14">
            <a:extLst>
              <a:ext uri="{FF2B5EF4-FFF2-40B4-BE49-F238E27FC236}">
                <a16:creationId xmlns:a16="http://schemas.microsoft.com/office/drawing/2014/main" id="{2D2DECC2-E263-CF86-4BB3-7CE6E0380415}"/>
              </a:ext>
            </a:extLst>
          </p:cNvPr>
          <p:cNvSpPr>
            <a:spLocks/>
          </p:cNvSpPr>
          <p:nvPr/>
        </p:nvSpPr>
        <p:spPr bwMode="auto">
          <a:xfrm rot="5400000">
            <a:off x="1590675" y="27813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35" name="Text Box 15">
            <a:extLst>
              <a:ext uri="{FF2B5EF4-FFF2-40B4-BE49-F238E27FC236}">
                <a16:creationId xmlns:a16="http://schemas.microsoft.com/office/drawing/2014/main" id="{AB273730-90B4-7020-C593-8A1A400FD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  <a:cs typeface="Times New Roman" panose="02020603050405020304" pitchFamily="18" charset="0"/>
                <a:sym typeface="Symbol" pitchFamily="2" charset="2"/>
              </a:rPr>
              <a:t>y</a:t>
            </a:r>
            <a:endParaRPr lang="en-US" altLang="en-US" sz="1800" i="1" baseline="300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6336" name="AutoShape 16">
            <a:extLst>
              <a:ext uri="{FF2B5EF4-FFF2-40B4-BE49-F238E27FC236}">
                <a16:creationId xmlns:a16="http://schemas.microsoft.com/office/drawing/2014/main" id="{AE519048-5884-22D9-18D0-3335405063F6}"/>
              </a:ext>
            </a:extLst>
          </p:cNvPr>
          <p:cNvSpPr>
            <a:spLocks/>
          </p:cNvSpPr>
          <p:nvPr/>
        </p:nvSpPr>
        <p:spPr bwMode="auto">
          <a:xfrm rot="5400000">
            <a:off x="3276600" y="2997200"/>
            <a:ext cx="1524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37" name="Text Box 17">
            <a:extLst>
              <a:ext uri="{FF2B5EF4-FFF2-40B4-BE49-F238E27FC236}">
                <a16:creationId xmlns:a16="http://schemas.microsoft.com/office/drawing/2014/main" id="{1DCE5FD9-A48A-CDAF-DA3A-0E7454EDB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315277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cs typeface="Times New Roman" panose="02020603050405020304" pitchFamily="18" charset="0"/>
                <a:sym typeface="Symbol" pitchFamily="2" charset="2"/>
              </a:rPr>
              <a:t>slope</a:t>
            </a:r>
            <a:endParaRPr lang="en-US" altLang="en-US" sz="1800" baseline="300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6338" name="Text Box 18">
            <a:extLst>
              <a:ext uri="{FF2B5EF4-FFF2-40B4-BE49-F238E27FC236}">
                <a16:creationId xmlns:a16="http://schemas.microsoft.com/office/drawing/2014/main" id="{8363454E-4E77-2288-6E10-02F38FDCE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3733800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  <a:sym typeface="Symbol" pitchFamily="2" charset="2"/>
              </a:rPr>
              <a:t>or use semi-log paper.</a:t>
            </a:r>
            <a:endParaRPr lang="en-US" altLang="en-US" sz="1800" baseline="30000">
              <a:cs typeface="Times New Roman" panose="02020603050405020304" pitchFamily="18" charset="0"/>
            </a:endParaRPr>
          </a:p>
        </p:txBody>
      </p:sp>
      <p:graphicFrame>
        <p:nvGraphicFramePr>
          <p:cNvPr id="56339" name="Object 19">
            <a:extLst>
              <a:ext uri="{FF2B5EF4-FFF2-40B4-BE49-F238E27FC236}">
                <a16:creationId xmlns:a16="http://schemas.microsoft.com/office/drawing/2014/main" id="{F9E107C6-C972-62CF-1BF4-5C3CA603CA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4078288"/>
          <a:ext cx="36576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342000" imgH="11696700" progId="Equation.3">
                  <p:embed/>
                </p:oleObj>
              </mc:Choice>
              <mc:Fallback>
                <p:oleObj name="Equation" r:id="rId6" imgW="69342000" imgH="11696700" progId="Equation.3">
                  <p:embed/>
                  <p:pic>
                    <p:nvPicPr>
                      <p:cNvPr id="56339" name="Object 19">
                        <a:extLst>
                          <a:ext uri="{FF2B5EF4-FFF2-40B4-BE49-F238E27FC236}">
                            <a16:creationId xmlns:a16="http://schemas.microsoft.com/office/drawing/2014/main" id="{F9E107C6-C972-62CF-1BF4-5C3CA603C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78288"/>
                        <a:ext cx="3657600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0" name="Object 20">
            <a:extLst>
              <a:ext uri="{FF2B5EF4-FFF2-40B4-BE49-F238E27FC236}">
                <a16:creationId xmlns:a16="http://schemas.microsoft.com/office/drawing/2014/main" id="{4915D89D-1B56-7E7F-E765-28D4FB57FA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8625" y="4738688"/>
          <a:ext cx="276383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374800" imgH="11696700" progId="Equation.3">
                  <p:embed/>
                </p:oleObj>
              </mc:Choice>
              <mc:Fallback>
                <p:oleObj name="Equation" r:id="rId8" imgW="52374800" imgH="11696700" progId="Equation.3">
                  <p:embed/>
                  <p:pic>
                    <p:nvPicPr>
                      <p:cNvPr id="56340" name="Object 20">
                        <a:extLst>
                          <a:ext uri="{FF2B5EF4-FFF2-40B4-BE49-F238E27FC236}">
                            <a16:creationId xmlns:a16="http://schemas.microsoft.com/office/drawing/2014/main" id="{4915D89D-1B56-7E7F-E765-28D4FB57FA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4738688"/>
                        <a:ext cx="2763838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1" name="AutoShape 21">
            <a:extLst>
              <a:ext uri="{FF2B5EF4-FFF2-40B4-BE49-F238E27FC236}">
                <a16:creationId xmlns:a16="http://schemas.microsoft.com/office/drawing/2014/main" id="{2768E7A2-32D2-18CE-8629-A6352A8B18A8}"/>
              </a:ext>
            </a:extLst>
          </p:cNvPr>
          <p:cNvSpPr>
            <a:spLocks/>
          </p:cNvSpPr>
          <p:nvPr/>
        </p:nvSpPr>
        <p:spPr bwMode="auto">
          <a:xfrm rot="5400000">
            <a:off x="4286250" y="5281613"/>
            <a:ext cx="1524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42" name="Text Box 22">
            <a:extLst>
              <a:ext uri="{FF2B5EF4-FFF2-40B4-BE49-F238E27FC236}">
                <a16:creationId xmlns:a16="http://schemas.microsoft.com/office/drawing/2014/main" id="{5CC407B6-0DAD-DAA5-8398-15290EFF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5424488"/>
            <a:ext cx="28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  <a:cs typeface="Times New Roman" panose="02020603050405020304" pitchFamily="18" charset="0"/>
                <a:sym typeface="Symbol" pitchFamily="2" charset="2"/>
              </a:rPr>
              <a:t>x</a:t>
            </a:r>
            <a:endParaRPr lang="en-US" altLang="en-US" sz="1800" i="1" baseline="300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6343" name="AutoShape 23">
            <a:extLst>
              <a:ext uri="{FF2B5EF4-FFF2-40B4-BE49-F238E27FC236}">
                <a16:creationId xmlns:a16="http://schemas.microsoft.com/office/drawing/2014/main" id="{002F00EE-4736-2A13-B1C7-014CBF90EB05}"/>
              </a:ext>
            </a:extLst>
          </p:cNvPr>
          <p:cNvSpPr>
            <a:spLocks/>
          </p:cNvSpPr>
          <p:nvPr/>
        </p:nvSpPr>
        <p:spPr bwMode="auto">
          <a:xfrm rot="5400000">
            <a:off x="1819275" y="5029200"/>
            <a:ext cx="228600" cy="533400"/>
          </a:xfrm>
          <a:prstGeom prst="rightBrace">
            <a:avLst>
              <a:gd name="adj1" fmla="val 0"/>
              <a:gd name="adj2" fmla="val 50000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44" name="Text Box 24">
            <a:extLst>
              <a:ext uri="{FF2B5EF4-FFF2-40B4-BE49-F238E27FC236}">
                <a16:creationId xmlns:a16="http://schemas.microsoft.com/office/drawing/2014/main" id="{A36546CB-7BEA-5E97-20D7-AEE02C28E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5348288"/>
            <a:ext cx="28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  <a:cs typeface="Times New Roman" panose="02020603050405020304" pitchFamily="18" charset="0"/>
                <a:sym typeface="Symbol" pitchFamily="2" charset="2"/>
              </a:rPr>
              <a:t>y</a:t>
            </a:r>
            <a:endParaRPr lang="en-US" altLang="en-US" sz="1800" i="1" baseline="300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6345" name="AutoShape 25">
            <a:extLst>
              <a:ext uri="{FF2B5EF4-FFF2-40B4-BE49-F238E27FC236}">
                <a16:creationId xmlns:a16="http://schemas.microsoft.com/office/drawing/2014/main" id="{454CC550-63E0-4BE0-7C47-853C88802B30}"/>
              </a:ext>
            </a:extLst>
          </p:cNvPr>
          <p:cNvSpPr>
            <a:spLocks/>
          </p:cNvSpPr>
          <p:nvPr/>
        </p:nvSpPr>
        <p:spPr bwMode="auto">
          <a:xfrm rot="5400000">
            <a:off x="3721894" y="5055394"/>
            <a:ext cx="176212" cy="762000"/>
          </a:xfrm>
          <a:prstGeom prst="rightBrace">
            <a:avLst>
              <a:gd name="adj1" fmla="val 0"/>
              <a:gd name="adj2" fmla="val 50000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46" name="Text Box 26">
            <a:extLst>
              <a:ext uri="{FF2B5EF4-FFF2-40B4-BE49-F238E27FC236}">
                <a16:creationId xmlns:a16="http://schemas.microsoft.com/office/drawing/2014/main" id="{7B28EA7C-D561-09D6-B685-C442DD452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542448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cs typeface="Times New Roman" panose="02020603050405020304" pitchFamily="18" charset="0"/>
                <a:sym typeface="Symbol" pitchFamily="2" charset="2"/>
              </a:rPr>
              <a:t>slope</a:t>
            </a:r>
            <a:endParaRPr lang="en-US" altLang="en-US" sz="1800" baseline="300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6347" name="Line 27">
            <a:extLst>
              <a:ext uri="{FF2B5EF4-FFF2-40B4-BE49-F238E27FC236}">
                <a16:creationId xmlns:a16="http://schemas.microsoft.com/office/drawing/2014/main" id="{B7778C8F-0AC8-2C3C-BF57-7DDE219A9A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2743200"/>
            <a:ext cx="0" cy="3048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8" name="Line 28">
            <a:extLst>
              <a:ext uri="{FF2B5EF4-FFF2-40B4-BE49-F238E27FC236}">
                <a16:creationId xmlns:a16="http://schemas.microsoft.com/office/drawing/2014/main" id="{A49EF34E-861C-6935-6E37-9813745A1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791200"/>
            <a:ext cx="2743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9" name="Text Box 29">
            <a:extLst>
              <a:ext uri="{FF2B5EF4-FFF2-40B4-BE49-F238E27FC236}">
                <a16:creationId xmlns:a16="http://schemas.microsoft.com/office/drawing/2014/main" id="{300F7F88-13D7-9377-F975-B2CA92C9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486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cs typeface="Times New Roman" panose="02020603050405020304" pitchFamily="18" charset="0"/>
              </a:rPr>
              <a:t>1</a:t>
            </a:r>
            <a:endParaRPr lang="en-US" altLang="en-US" sz="1400" i="1" baseline="30000"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56350" name="Line 30">
            <a:extLst>
              <a:ext uri="{FF2B5EF4-FFF2-40B4-BE49-F238E27FC236}">
                <a16:creationId xmlns:a16="http://schemas.microsoft.com/office/drawing/2014/main" id="{63FBD98F-B6FE-DCD9-EFC7-97DCCF9D5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638800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1" name="Text Box 31">
            <a:extLst>
              <a:ext uri="{FF2B5EF4-FFF2-40B4-BE49-F238E27FC236}">
                <a16:creationId xmlns:a16="http://schemas.microsoft.com/office/drawing/2014/main" id="{D24858F2-AF48-1428-A413-34E36D3D8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5935663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cs typeface="Times New Roman" panose="02020603050405020304" pitchFamily="18" charset="0"/>
              </a:rPr>
              <a:t>0</a:t>
            </a:r>
            <a:endParaRPr lang="en-US" altLang="en-US" sz="1400" i="1" baseline="30000"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56352" name="Line 32">
            <a:extLst>
              <a:ext uri="{FF2B5EF4-FFF2-40B4-BE49-F238E27FC236}">
                <a16:creationId xmlns:a16="http://schemas.microsoft.com/office/drawing/2014/main" id="{01714C09-A9BF-645B-2066-4639321381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5783263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6353" name="Object 33">
            <a:extLst>
              <a:ext uri="{FF2B5EF4-FFF2-40B4-BE49-F238E27FC236}">
                <a16:creationId xmlns:a16="http://schemas.microsoft.com/office/drawing/2014/main" id="{DAF6387A-D878-CE97-FFA0-6B33E65C5B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5867400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023100" imgH="8775700" progId="Equation.3">
                  <p:embed/>
                </p:oleObj>
              </mc:Choice>
              <mc:Fallback>
                <p:oleObj name="Equation" r:id="rId10" imgW="7023100" imgH="8775700" progId="Equation.3">
                  <p:embed/>
                  <p:pic>
                    <p:nvPicPr>
                      <p:cNvPr id="56353" name="Object 33">
                        <a:extLst>
                          <a:ext uri="{FF2B5EF4-FFF2-40B4-BE49-F238E27FC236}">
                            <a16:creationId xmlns:a16="http://schemas.microsoft.com/office/drawing/2014/main" id="{DAF6387A-D878-CE97-FFA0-6B33E65C5B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867400"/>
                        <a:ext cx="304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4" name="Text Box 34">
            <a:extLst>
              <a:ext uri="{FF2B5EF4-FFF2-40B4-BE49-F238E27FC236}">
                <a16:creationId xmlns:a16="http://schemas.microsoft.com/office/drawing/2014/main" id="{4DAF5C68-D6FE-E795-A643-2078F96FD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4435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hot</a:t>
            </a:r>
            <a:endParaRPr lang="en-US" altLang="en-US" sz="1800">
              <a:solidFill>
                <a:srgbClr val="FF0000"/>
              </a:solidFill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56355" name="Text Box 35">
            <a:extLst>
              <a:ext uri="{FF2B5EF4-FFF2-40B4-BE49-F238E27FC236}">
                <a16:creationId xmlns:a16="http://schemas.microsoft.com/office/drawing/2014/main" id="{4478476C-7367-25C3-DCE9-23DD1636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44353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cs typeface="Times New Roman" panose="02020603050405020304" pitchFamily="18" charset="0"/>
              </a:rPr>
              <a:t>cold</a:t>
            </a:r>
            <a:endParaRPr lang="en-US" altLang="en-US" sz="1800">
              <a:solidFill>
                <a:srgbClr val="0000FF"/>
              </a:solidFill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56356" name="Text Box 36">
            <a:extLst>
              <a:ext uri="{FF2B5EF4-FFF2-40B4-BE49-F238E27FC236}">
                <a16:creationId xmlns:a16="http://schemas.microsoft.com/office/drawing/2014/main" id="{190EBE0F-8DE3-D7CF-A313-A7A092D1A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096000"/>
            <a:ext cx="98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(</a:t>
            </a:r>
            <a:r>
              <a:rPr lang="en-US" altLang="en-US" sz="1800" i="1">
                <a:cs typeface="Times New Roman" panose="02020603050405020304" pitchFamily="18" charset="0"/>
              </a:rPr>
              <a:t>T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itchFamily="2" charset="2"/>
              </a:rPr>
              <a:t> </a:t>
            </a:r>
            <a: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  <a:t></a:t>
            </a:r>
            <a:r>
              <a:rPr lang="en-US" altLang="en-US" sz="180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6357" name="Text Box 37">
            <a:extLst>
              <a:ext uri="{FF2B5EF4-FFF2-40B4-BE49-F238E27FC236}">
                <a16:creationId xmlns:a16="http://schemas.microsoft.com/office/drawing/2014/main" id="{446FA200-89E7-341C-F7F0-EBF58DE08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962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cs typeface="Times New Roman" panose="02020603050405020304" pitchFamily="18" charset="0"/>
              </a:rPr>
              <a:t>k</a:t>
            </a:r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56358" name="Line 38">
            <a:extLst>
              <a:ext uri="{FF2B5EF4-FFF2-40B4-BE49-F238E27FC236}">
                <a16:creationId xmlns:a16="http://schemas.microsoft.com/office/drawing/2014/main" id="{FC103B41-BBC9-4D5D-D46B-CE4870ADB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029200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9" name="Line 39">
            <a:extLst>
              <a:ext uri="{FF2B5EF4-FFF2-40B4-BE49-F238E27FC236}">
                <a16:creationId xmlns:a16="http://schemas.microsoft.com/office/drawing/2014/main" id="{EA545967-E334-75A9-E700-3C88934B3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419600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0" name="Line 40">
            <a:extLst>
              <a:ext uri="{FF2B5EF4-FFF2-40B4-BE49-F238E27FC236}">
                <a16:creationId xmlns:a16="http://schemas.microsoft.com/office/drawing/2014/main" id="{4B630134-84E6-820E-E622-A3BE4C162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810000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1" name="Line 41">
            <a:extLst>
              <a:ext uri="{FF2B5EF4-FFF2-40B4-BE49-F238E27FC236}">
                <a16:creationId xmlns:a16="http://schemas.microsoft.com/office/drawing/2014/main" id="{439FAB9F-13C7-16C0-9817-9DCB39DEB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200400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4" name="Text Box 44">
            <a:extLst>
              <a:ext uri="{FF2B5EF4-FFF2-40B4-BE49-F238E27FC236}">
                <a16:creationId xmlns:a16="http://schemas.microsoft.com/office/drawing/2014/main" id="{BFF38573-D38A-8A74-2655-2993A8BE0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876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cs typeface="Times New Roman" panose="02020603050405020304" pitchFamily="18" charset="0"/>
              </a:rPr>
              <a:t>10</a:t>
            </a:r>
            <a:endParaRPr lang="en-US" altLang="en-US" sz="1400" i="1" baseline="30000"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56365" name="Text Box 45">
            <a:extLst>
              <a:ext uri="{FF2B5EF4-FFF2-40B4-BE49-F238E27FC236}">
                <a16:creationId xmlns:a16="http://schemas.microsoft.com/office/drawing/2014/main" id="{352C9186-AAFE-8F56-9CFD-6B0AEC0B4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67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cs typeface="Times New Roman" panose="02020603050405020304" pitchFamily="18" charset="0"/>
              </a:rPr>
              <a:t>100</a:t>
            </a:r>
            <a:endParaRPr lang="en-US" altLang="en-US" sz="1400" i="1" baseline="30000"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56366" name="Text Box 46">
            <a:extLst>
              <a:ext uri="{FF2B5EF4-FFF2-40B4-BE49-F238E27FC236}">
                <a16:creationId xmlns:a16="http://schemas.microsoft.com/office/drawing/2014/main" id="{22A50DCF-DDFD-2BF9-8A90-DEBF26C5D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6576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cs typeface="Times New Roman" panose="02020603050405020304" pitchFamily="18" charset="0"/>
              </a:rPr>
              <a:t>1,000</a:t>
            </a:r>
            <a:endParaRPr lang="en-US" altLang="en-US" sz="1400" i="1" baseline="30000"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56367" name="Text Box 47">
            <a:extLst>
              <a:ext uri="{FF2B5EF4-FFF2-40B4-BE49-F238E27FC236}">
                <a16:creationId xmlns:a16="http://schemas.microsoft.com/office/drawing/2014/main" id="{1702B1D7-2ADE-6A0D-632A-6DB0DB361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cs typeface="Times New Roman" panose="02020603050405020304" pitchFamily="18" charset="0"/>
              </a:rPr>
              <a:t>10,000</a:t>
            </a:r>
            <a:endParaRPr lang="en-US" altLang="en-US" sz="1400" i="1" baseline="30000"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56368" name="Line 48">
            <a:extLst>
              <a:ext uri="{FF2B5EF4-FFF2-40B4-BE49-F238E27FC236}">
                <a16:creationId xmlns:a16="http://schemas.microsoft.com/office/drawing/2014/main" id="{831673D5-D8DB-3F91-2AFB-7B301073E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048000"/>
            <a:ext cx="1676400" cy="236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9" name="Oval 49">
            <a:extLst>
              <a:ext uri="{FF2B5EF4-FFF2-40B4-BE49-F238E27FC236}">
                <a16:creationId xmlns:a16="http://schemas.microsoft.com/office/drawing/2014/main" id="{AA635BBF-6B5A-9135-C3D1-95E5D7F4F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276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70" name="Oval 50">
            <a:extLst>
              <a:ext uri="{FF2B5EF4-FFF2-40B4-BE49-F238E27FC236}">
                <a16:creationId xmlns:a16="http://schemas.microsoft.com/office/drawing/2014/main" id="{DA606F4D-B631-0A9E-FE21-6FA5C6074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810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71" name="Oval 51">
            <a:extLst>
              <a:ext uri="{FF2B5EF4-FFF2-40B4-BE49-F238E27FC236}">
                <a16:creationId xmlns:a16="http://schemas.microsoft.com/office/drawing/2014/main" id="{BD288610-9350-37D7-C7F5-299847E77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2672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72" name="Oval 52">
            <a:extLst>
              <a:ext uri="{FF2B5EF4-FFF2-40B4-BE49-F238E27FC236}">
                <a16:creationId xmlns:a16="http://schemas.microsoft.com/office/drawing/2014/main" id="{27CB0EBC-C94D-3324-D7FF-DD2F4B98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80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73" name="Oval 53">
            <a:extLst>
              <a:ext uri="{FF2B5EF4-FFF2-40B4-BE49-F238E27FC236}">
                <a16:creationId xmlns:a16="http://schemas.microsoft.com/office/drawing/2014/main" id="{BADC32DC-7164-B060-746F-B7BEF5B02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50" y="5257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56374" name="Object 54">
            <a:extLst>
              <a:ext uri="{FF2B5EF4-FFF2-40B4-BE49-F238E27FC236}">
                <a16:creationId xmlns:a16="http://schemas.microsoft.com/office/drawing/2014/main" id="{BE406319-656C-57A8-C197-29AC65E154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9800" y="3505200"/>
          <a:ext cx="1625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181800" imgH="11696700" progId="Equation.3">
                  <p:embed/>
                </p:oleObj>
              </mc:Choice>
              <mc:Fallback>
                <p:oleObj name="Equation" r:id="rId12" imgW="32181800" imgH="11696700" progId="Equation.3">
                  <p:embed/>
                  <p:pic>
                    <p:nvPicPr>
                      <p:cNvPr id="56374" name="Object 54">
                        <a:extLst>
                          <a:ext uri="{FF2B5EF4-FFF2-40B4-BE49-F238E27FC236}">
                            <a16:creationId xmlns:a16="http://schemas.microsoft.com/office/drawing/2014/main" id="{BE406319-656C-57A8-C197-29AC65E154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505200"/>
                        <a:ext cx="16256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75" name="Text Box 55">
            <a:extLst>
              <a:ext uri="{FF2B5EF4-FFF2-40B4-BE49-F238E27FC236}">
                <a16:creationId xmlns:a16="http://schemas.microsoft.com/office/drawing/2014/main" id="{D4F980FD-03D4-08EA-63C5-7BD340685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4495800"/>
            <a:ext cx="1873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00"/>
                </a:solidFill>
                <a:cs typeface="Times New Roman" panose="02020603050405020304" pitchFamily="18" charset="0"/>
              </a:rPr>
              <a:t>Straight 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00"/>
                </a:solidFill>
                <a:cs typeface="Times New Roman" panose="02020603050405020304" pitchFamily="18" charset="0"/>
              </a:rPr>
              <a:t>validates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00"/>
                </a:solidFill>
                <a:cs typeface="Times New Roman" panose="02020603050405020304" pitchFamily="18" charset="0"/>
              </a:rPr>
              <a:t>Arrhenius Theory.</a:t>
            </a:r>
            <a:endParaRPr lang="en-US" altLang="en-US" sz="1800" i="1" baseline="30000">
              <a:solidFill>
                <a:srgbClr val="009900"/>
              </a:solidFill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90441-8E1C-15A5-6256-4BC45F921EBF}"/>
              </a:ext>
            </a:extLst>
          </p:cNvPr>
          <p:cNvSpPr txBox="1">
            <a:spLocks/>
          </p:cNvSpPr>
          <p:nvPr/>
        </p:nvSpPr>
        <p:spPr bwMode="auto">
          <a:xfrm>
            <a:off x="-57248" y="6135688"/>
            <a:ext cx="21812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/>
              <a:t>Lecture K4, Slide 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64562E7-AA10-CAAA-C72D-9B141DB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5878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Line 3">
            <a:extLst>
              <a:ext uri="{FF2B5EF4-FFF2-40B4-BE49-F238E27FC236}">
                <a16:creationId xmlns:a16="http://schemas.microsoft.com/office/drawing/2014/main" id="{4AB85CEB-CAEB-A840-E913-18C2C1D83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81000"/>
            <a:ext cx="3505200" cy="320040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Oval 4">
            <a:extLst>
              <a:ext uri="{FF2B5EF4-FFF2-40B4-BE49-F238E27FC236}">
                <a16:creationId xmlns:a16="http://schemas.microsoft.com/office/drawing/2014/main" id="{CF7CB78E-D89E-5052-1C13-395CA108B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8600"/>
            <a:ext cx="304800" cy="304800"/>
          </a:xfrm>
          <a:prstGeom prst="ellipse">
            <a:avLst/>
          </a:prstGeom>
          <a:noFill/>
          <a:ln w="254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E82F404D-AFAE-4B90-1E79-ED3C6474A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547688"/>
            <a:ext cx="1893467" cy="400110"/>
          </a:xfrm>
          <a:prstGeom prst="rect">
            <a:avLst/>
          </a:prstGeom>
          <a:noFill/>
          <a:ln w="2540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990099"/>
                </a:solidFill>
              </a:rPr>
              <a:t>(0.0031, 0.0008)</a:t>
            </a:r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4765A735-21EF-D0C9-C4FB-33A8814313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457200"/>
            <a:ext cx="609600" cy="304800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Oval 7">
            <a:extLst>
              <a:ext uri="{FF2B5EF4-FFF2-40B4-BE49-F238E27FC236}">
                <a16:creationId xmlns:a16="http://schemas.microsoft.com/office/drawing/2014/main" id="{B56B7E6A-EA65-6AB1-3193-AF8F79DFB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429000"/>
            <a:ext cx="304800" cy="304800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</a:endParaRP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66D1FBA1-7478-30EB-60E7-B81A2F756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667000"/>
            <a:ext cx="2406428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(0.0037, 0.00000055)</a:t>
            </a:r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56CB5E7E-E071-66E7-ABE3-ED9FA30151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3124200"/>
            <a:ext cx="685800" cy="381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4106" name="Object 10">
            <a:extLst>
              <a:ext uri="{FF2B5EF4-FFF2-40B4-BE49-F238E27FC236}">
                <a16:creationId xmlns:a16="http://schemas.microsoft.com/office/drawing/2014/main" id="{39CEB12A-1FBB-1A84-032A-6A832EF64F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953000"/>
          <a:ext cx="172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7200" imgH="609600" progId="Equation.3">
                  <p:embed/>
                </p:oleObj>
              </mc:Choice>
              <mc:Fallback>
                <p:oleObj name="Equation" r:id="rId3" imgW="1727200" imgH="609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53000"/>
                        <a:ext cx="172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>
            <a:extLst>
              <a:ext uri="{FF2B5EF4-FFF2-40B4-BE49-F238E27FC236}">
                <a16:creationId xmlns:a16="http://schemas.microsoft.com/office/drawing/2014/main" id="{75B7F59C-5CEB-2EEF-B937-94BA1AC94F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4953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0891" imgH="609336" progId="Equation.3">
                  <p:embed/>
                </p:oleObj>
              </mc:Choice>
              <mc:Fallback>
                <p:oleObj name="Equation" r:id="rId5" imgW="710891" imgH="60933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>
            <a:extLst>
              <a:ext uri="{FF2B5EF4-FFF2-40B4-BE49-F238E27FC236}">
                <a16:creationId xmlns:a16="http://schemas.microsoft.com/office/drawing/2014/main" id="{45FBD645-2ACB-720B-ACFB-DB88A26D6C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953000"/>
          <a:ext cx="2616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16200" imgH="673100" progId="Equation.3">
                  <p:embed/>
                </p:oleObj>
              </mc:Choice>
              <mc:Fallback>
                <p:oleObj name="Equation" r:id="rId7" imgW="2616200" imgH="6731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53000"/>
                        <a:ext cx="26162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Rectangle 18">
            <a:extLst>
              <a:ext uri="{FF2B5EF4-FFF2-40B4-BE49-F238E27FC236}">
                <a16:creationId xmlns:a16="http://schemas.microsoft.com/office/drawing/2014/main" id="{B2F766EF-B0E8-D797-A74F-E5E984497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876800"/>
            <a:ext cx="1295400" cy="762000"/>
          </a:xfrm>
          <a:prstGeom prst="rect">
            <a:avLst/>
          </a:prstGeom>
          <a:noFill/>
          <a:ln w="2540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15" name="Line 19">
            <a:extLst>
              <a:ext uri="{FF2B5EF4-FFF2-40B4-BE49-F238E27FC236}">
                <a16:creationId xmlns:a16="http://schemas.microsoft.com/office/drawing/2014/main" id="{E6FC8FF9-A139-DB25-2617-92074BA76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990600"/>
            <a:ext cx="2362200" cy="3886200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Line 20">
            <a:extLst>
              <a:ext uri="{FF2B5EF4-FFF2-40B4-BE49-F238E27FC236}">
                <a16:creationId xmlns:a16="http://schemas.microsoft.com/office/drawing/2014/main" id="{1BDC24BA-516B-9A04-D0ED-F237327320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3124200"/>
            <a:ext cx="2286000" cy="18288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FCAE1451-B3F3-5583-67F1-948896F9B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876800"/>
            <a:ext cx="838200" cy="7620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</a:endParaRPr>
          </a:p>
        </p:txBody>
      </p:sp>
      <p:graphicFrame>
        <p:nvGraphicFramePr>
          <p:cNvPr id="4118" name="Object 22">
            <a:extLst>
              <a:ext uri="{FF2B5EF4-FFF2-40B4-BE49-F238E27FC236}">
                <a16:creationId xmlns:a16="http://schemas.microsoft.com/office/drawing/2014/main" id="{E117F429-CF38-869B-DA40-F4164A33F4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9300" y="5118100"/>
          <a:ext cx="1028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254" imgH="291973" progId="Equation.3">
                  <p:embed/>
                </p:oleObj>
              </mc:Choice>
              <mc:Fallback>
                <p:oleObj name="Equation" r:id="rId9" imgW="1028254" imgH="291973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5118100"/>
                        <a:ext cx="1028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9" name="Line 23">
            <a:extLst>
              <a:ext uri="{FF2B5EF4-FFF2-40B4-BE49-F238E27FC236}">
                <a16:creationId xmlns:a16="http://schemas.microsoft.com/office/drawing/2014/main" id="{8B182413-1D28-165F-2FF3-4426D8254B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00600"/>
            <a:ext cx="28194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0" name="Line 24">
            <a:extLst>
              <a:ext uri="{FF2B5EF4-FFF2-40B4-BE49-F238E27FC236}">
                <a16:creationId xmlns:a16="http://schemas.microsoft.com/office/drawing/2014/main" id="{564C9C99-1B37-124D-65D7-38A01D8A8D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800600"/>
            <a:ext cx="27432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21" name="Object 25">
            <a:extLst>
              <a:ext uri="{FF2B5EF4-FFF2-40B4-BE49-F238E27FC236}">
                <a16:creationId xmlns:a16="http://schemas.microsoft.com/office/drawing/2014/main" id="{CB4FE848-59B7-1779-6EAA-DF449872AF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5803900"/>
          <a:ext cx="7658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58100" imgH="673100" progId="Equation.3">
                  <p:embed/>
                </p:oleObj>
              </mc:Choice>
              <mc:Fallback>
                <p:oleObj name="Equation" r:id="rId11" imgW="7658100" imgH="6731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803900"/>
                        <a:ext cx="7658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 descr="Cat – Minecraft Wiki">
            <a:extLst>
              <a:ext uri="{FF2B5EF4-FFF2-40B4-BE49-F238E27FC236}">
                <a16:creationId xmlns:a16="http://schemas.microsoft.com/office/drawing/2014/main" id="{2304932E-A955-E3C9-DFB4-DB04C32F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35" y="232293"/>
            <a:ext cx="2015763" cy="116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E607A0-6CE6-2212-5B87-9FBFC27EEE22}"/>
              </a:ext>
            </a:extLst>
          </p:cNvPr>
          <p:cNvSpPr txBox="1"/>
          <p:nvPr/>
        </p:nvSpPr>
        <p:spPr>
          <a:xfrm>
            <a:off x="7286104" y="15135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Good job!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 autoUpdateAnimBg="0"/>
      <p:bldP spid="4104" grpId="0" animBg="1" autoUpdateAnimBg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B11F0AA3-C2D1-0491-E848-EABF7F076170}"/>
              </a:ext>
            </a:extLst>
          </p:cNvPr>
          <p:cNvSpPr/>
          <p:nvPr/>
        </p:nvSpPr>
        <p:spPr>
          <a:xfrm>
            <a:off x="3649738" y="4584569"/>
            <a:ext cx="1844523" cy="962987"/>
          </a:xfrm>
          <a:prstGeom prst="wedgeRoundRectCallout">
            <a:avLst>
              <a:gd name="adj1" fmla="val -59484"/>
              <a:gd name="adj2" fmla="val 769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8AC1E9D-659C-FBF7-F56E-33207B1BA5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28813" y="180975"/>
            <a:ext cx="5289550" cy="522288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/>
              <a:t>Calculate the Activation Energy, </a:t>
            </a:r>
            <a:r>
              <a:rPr lang="en-US" altLang="en-US" sz="2800" i="1"/>
              <a:t>E</a:t>
            </a:r>
            <a:r>
              <a:rPr lang="en-US" altLang="en-US" sz="2800" i="1" baseline="-25000"/>
              <a:t>A</a:t>
            </a:r>
          </a:p>
        </p:txBody>
      </p:sp>
      <p:graphicFrame>
        <p:nvGraphicFramePr>
          <p:cNvPr id="4099" name="Object 2">
            <a:extLst>
              <a:ext uri="{FF2B5EF4-FFF2-40B4-BE49-F238E27FC236}">
                <a16:creationId xmlns:a16="http://schemas.microsoft.com/office/drawing/2014/main" id="{92D61350-0A2A-D7A1-0B7C-877DC5D7D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" y="1003300"/>
          <a:ext cx="7658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58100" imgH="673100" progId="Equation.3">
                  <p:embed/>
                </p:oleObj>
              </mc:Choice>
              <mc:Fallback>
                <p:oleObj name="Equation" r:id="rId2" imgW="7658100" imgH="673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003300"/>
                        <a:ext cx="7658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8BE88A09-F037-B449-0285-6BD53C5AC8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3950" y="2197100"/>
          <a:ext cx="689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96100" imgH="609600" progId="Equation.3">
                  <p:embed/>
                </p:oleObj>
              </mc:Choice>
              <mc:Fallback>
                <p:oleObj name="Equation" r:id="rId4" imgW="6896100" imgH="60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2197100"/>
                        <a:ext cx="6896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Line 4">
            <a:extLst>
              <a:ext uri="{FF2B5EF4-FFF2-40B4-BE49-F238E27FC236}">
                <a16:creationId xmlns:a16="http://schemas.microsoft.com/office/drawing/2014/main" id="{5A795768-48A4-EA92-3BC8-280583034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273300"/>
            <a:ext cx="14478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>
            <a:extLst>
              <a:ext uri="{FF2B5EF4-FFF2-40B4-BE49-F238E27FC236}">
                <a16:creationId xmlns:a16="http://schemas.microsoft.com/office/drawing/2014/main" id="{394BC1BD-9E5E-F8D4-E5CB-D2CC07A15B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2273300"/>
            <a:ext cx="13716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26" name="Object 6">
            <a:extLst>
              <a:ext uri="{FF2B5EF4-FFF2-40B4-BE49-F238E27FC236}">
                <a16:creationId xmlns:a16="http://schemas.microsoft.com/office/drawing/2014/main" id="{A8E51260-C452-CCA8-135E-6B58BF2175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2882900"/>
          <a:ext cx="162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600" imgH="368300" progId="Equation.3">
                  <p:embed/>
                </p:oleObj>
              </mc:Choice>
              <mc:Fallback>
                <p:oleObj name="Equation" r:id="rId6" imgW="1625600" imgH="368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82900"/>
                        <a:ext cx="1625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>
            <a:extLst>
              <a:ext uri="{FF2B5EF4-FFF2-40B4-BE49-F238E27FC236}">
                <a16:creationId xmlns:a16="http://schemas.microsoft.com/office/drawing/2014/main" id="{B37E25C2-DD76-863F-171B-AD573803E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3644900"/>
            <a:ext cx="4875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Is magnitude of </a:t>
            </a:r>
            <a:r>
              <a:rPr lang="en-US" altLang="en-US" sz="2800" i="1" dirty="0" err="1"/>
              <a:t>E</a:t>
            </a:r>
            <a:r>
              <a:rPr lang="en-US" altLang="en-US" sz="2800" baseline="-25000" dirty="0" err="1"/>
              <a:t>a</a:t>
            </a:r>
            <a:r>
              <a:rPr lang="en-US" altLang="en-US" sz="2800" dirty="0"/>
              <a:t> reasonable?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35416CDF-D1FC-D5F2-C82D-3E0184614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753164"/>
            <a:ext cx="4875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/>
              <a:t>Yes</a:t>
            </a:r>
            <a:r>
              <a:rPr lang="en-US" altLang="en-US" sz="2800" dirty="0"/>
              <a:t>!</a:t>
            </a:r>
          </a:p>
        </p:txBody>
      </p:sp>
      <p:pic>
        <p:nvPicPr>
          <p:cNvPr id="8194" name="Picture 2" descr="Armadillo – Minecraft Wiki">
            <a:extLst>
              <a:ext uri="{FF2B5EF4-FFF2-40B4-BE49-F238E27FC236}">
                <a16:creationId xmlns:a16="http://schemas.microsoft.com/office/drawing/2014/main" id="{7578B696-E3B7-9902-C7D4-9A7161D9B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746" y="4140766"/>
            <a:ext cx="2664133" cy="255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D17ECC1-E9B0-A6F4-48C5-756B552F4C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47850" y="152400"/>
            <a:ext cx="5445125" cy="579438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/>
              <a:t>Calculate the Pre-exponential, </a:t>
            </a:r>
            <a:r>
              <a:rPr lang="en-US" altLang="en-US" sz="3200" i="1"/>
              <a:t>A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19976242-4F01-C87C-B6D9-FDF8679D6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419600"/>
            <a:ext cx="378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New York" charset="0"/>
                <a:cs typeface="Times New Roman" panose="02020603050405020304" pitchFamily="18" charset="0"/>
              </a:rPr>
              <a:t>average value is </a:t>
            </a:r>
            <a:r>
              <a:rPr lang="en-US" altLang="en-US" sz="2400" i="1">
                <a:latin typeface="New York" charset="0"/>
                <a:cs typeface="Times New Roman" panose="02020603050405020304" pitchFamily="18" charset="0"/>
              </a:rPr>
              <a:t>A</a:t>
            </a:r>
            <a:r>
              <a:rPr lang="en-US" altLang="en-US" sz="2400">
                <a:latin typeface="New York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New York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altLang="en-US" sz="2400">
                <a:latin typeface="New York" charset="0"/>
                <a:cs typeface="Times New Roman" panose="02020603050405020304" pitchFamily="18" charset="0"/>
              </a:rPr>
              <a:t> 2 </a:t>
            </a:r>
            <a:r>
              <a:rPr lang="en-US" altLang="en-US" sz="2400">
                <a:latin typeface="New York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New York" charset="0"/>
                <a:cs typeface="Times New Roman" panose="02020603050405020304" pitchFamily="18" charset="0"/>
              </a:rPr>
              <a:t>10</a:t>
            </a:r>
            <a:r>
              <a:rPr lang="en-US" altLang="en-US" sz="2400" baseline="30000">
                <a:latin typeface="New York" charset="0"/>
                <a:cs typeface="Times New Roman" panose="02020603050405020304" pitchFamily="18" charset="0"/>
              </a:rPr>
              <a:t>13</a:t>
            </a:r>
            <a:r>
              <a:rPr lang="en-US" altLang="en-US" sz="2400"/>
              <a:t> </a:t>
            </a:r>
          </a:p>
        </p:txBody>
      </p:sp>
      <p:pic>
        <p:nvPicPr>
          <p:cNvPr id="17412" name="Picture 1028">
            <a:extLst>
              <a:ext uri="{FF2B5EF4-FFF2-40B4-BE49-F238E27FC236}">
                <a16:creationId xmlns:a16="http://schemas.microsoft.com/office/drawing/2014/main" id="{46C7393D-A8A0-D31A-8B8D-E6B2CF2E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838200"/>
            <a:ext cx="55911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3">
            <a:extLst>
              <a:ext uri="{FF2B5EF4-FFF2-40B4-BE49-F238E27FC236}">
                <a16:creationId xmlns:a16="http://schemas.microsoft.com/office/drawing/2014/main" id="{35BBD3BF-255C-6961-68CF-A569E8A2D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202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New York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New York" charset="0"/>
                <a:cs typeface="Times New Roman" panose="02020603050405020304" pitchFamily="18" charset="0"/>
              </a:rPr>
              <a:t> is extremely sensitive to the activation 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New York" charset="0"/>
                <a:cs typeface="Times New Roman" panose="02020603050405020304" pitchFamily="18" charset="0"/>
              </a:rPr>
              <a:t>and the activation energy is somewhat uncertain.</a:t>
            </a:r>
            <a:r>
              <a:rPr lang="en-US" altLang="en-US" sz="2400" dirty="0"/>
              <a:t> </a:t>
            </a:r>
          </a:p>
        </p:txBody>
      </p:sp>
      <p:sp>
        <p:nvSpPr>
          <p:cNvPr id="17414" name="Text Box 3">
            <a:extLst>
              <a:ext uri="{FF2B5EF4-FFF2-40B4-BE49-F238E27FC236}">
                <a16:creationId xmlns:a16="http://schemas.microsoft.com/office/drawing/2014/main" id="{01F282F6-1DF6-C1B5-F36F-EC6B7B7EC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943600"/>
            <a:ext cx="7496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New York" charset="0"/>
                <a:cs typeface="Times New Roman" panose="02020603050405020304" pitchFamily="18" charset="0"/>
              </a:rPr>
              <a:t>Typically only one significant figure can be justified for </a:t>
            </a:r>
            <a:r>
              <a:rPr lang="en-US" altLang="en-US" sz="2400" i="1">
                <a:latin typeface="New York" charset="0"/>
                <a:cs typeface="Times New Roman" panose="02020603050405020304" pitchFamily="18" charset="0"/>
              </a:rPr>
              <a:t>A</a:t>
            </a:r>
            <a:r>
              <a:rPr lang="en-US" altLang="en-US" sz="2400">
                <a:latin typeface="New York" charset="0"/>
                <a:cs typeface="Times New Roman" panose="02020603050405020304" pitchFamily="18" charset="0"/>
              </a:rPr>
              <a:t>.</a:t>
            </a:r>
            <a:r>
              <a:rPr lang="en-US" altLang="en-US" sz="2400"/>
              <a:t> </a:t>
            </a:r>
          </a:p>
        </p:txBody>
      </p:sp>
      <p:pic>
        <p:nvPicPr>
          <p:cNvPr id="9220" name="Picture 4" descr="Strider – Minecraft Wiki">
            <a:extLst>
              <a:ext uri="{FF2B5EF4-FFF2-40B4-BE49-F238E27FC236}">
                <a16:creationId xmlns:a16="http://schemas.microsoft.com/office/drawing/2014/main" id="{463D5131-C7E5-4826-ABA7-414B4D15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578" y="3429000"/>
            <a:ext cx="1637632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trider – Minecraft Wiki">
            <a:extLst>
              <a:ext uri="{FF2B5EF4-FFF2-40B4-BE49-F238E27FC236}">
                <a16:creationId xmlns:a16="http://schemas.microsoft.com/office/drawing/2014/main" id="{EEF029B2-2F36-6154-5498-77694319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94" y="748062"/>
            <a:ext cx="1697275" cy="193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  <p:bldP spid="174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AEAD1-289A-F81F-06DC-3C471FB4B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FF90383-AEBD-A43F-DBD0-BC56F69405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3064" y="180509"/>
            <a:ext cx="7001084" cy="52322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/>
              <a:t>Unconventional Applications of Arrhenius Law</a:t>
            </a:r>
            <a:endParaRPr lang="en-US" altLang="en-US" sz="2800" i="1" baseline="-25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D108CA-A723-F7F5-CA52-2A66EEB5C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37309"/>
            <a:ext cx="7772400" cy="17564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6D704-473A-D6F4-A097-20A960190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541511"/>
            <a:ext cx="6934200" cy="38369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D2D2CF-2DF3-CC2D-8FF2-2B8E74BAF7A6}"/>
              </a:ext>
            </a:extLst>
          </p:cNvPr>
          <p:cNvSpPr/>
          <p:nvPr/>
        </p:nvSpPr>
        <p:spPr>
          <a:xfrm>
            <a:off x="1143000" y="4459973"/>
            <a:ext cx="6400800" cy="264427"/>
          </a:xfrm>
          <a:prstGeom prst="rect">
            <a:avLst/>
          </a:prstGeom>
          <a:solidFill>
            <a:srgbClr val="00CC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FC6EA-2463-B75F-04C5-3E4D8852BD79}"/>
              </a:ext>
            </a:extLst>
          </p:cNvPr>
          <p:cNvSpPr/>
          <p:nvPr/>
        </p:nvSpPr>
        <p:spPr>
          <a:xfrm>
            <a:off x="1143000" y="4712612"/>
            <a:ext cx="3962400" cy="240388"/>
          </a:xfrm>
          <a:prstGeom prst="rect">
            <a:avLst/>
          </a:prstGeom>
          <a:solidFill>
            <a:srgbClr val="00CC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AD820B-3202-00BD-B262-5654AFA15252}"/>
              </a:ext>
            </a:extLst>
          </p:cNvPr>
          <p:cNvSpPr/>
          <p:nvPr/>
        </p:nvSpPr>
        <p:spPr>
          <a:xfrm>
            <a:off x="1143000" y="4953000"/>
            <a:ext cx="3124200" cy="210567"/>
          </a:xfrm>
          <a:prstGeom prst="rect">
            <a:avLst/>
          </a:prstGeom>
          <a:solidFill>
            <a:srgbClr val="00CC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3F58F-258D-CAE5-F459-4C773221DA6E}"/>
              </a:ext>
            </a:extLst>
          </p:cNvPr>
          <p:cNvSpPr/>
          <p:nvPr/>
        </p:nvSpPr>
        <p:spPr>
          <a:xfrm>
            <a:off x="7090149" y="4712612"/>
            <a:ext cx="454044" cy="203183"/>
          </a:xfrm>
          <a:prstGeom prst="rect">
            <a:avLst/>
          </a:prstGeom>
          <a:solidFill>
            <a:srgbClr val="00CC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Turtle – Minecraft Wiki">
            <a:extLst>
              <a:ext uri="{FF2B5EF4-FFF2-40B4-BE49-F238E27FC236}">
                <a16:creationId xmlns:a16="http://schemas.microsoft.com/office/drawing/2014/main" id="{5889B6E6-CED5-2328-85BC-0235D0FDF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23705"/>
            <a:ext cx="2107297" cy="15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A14E9-6604-D645-E479-8828FF179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A339680-6D27-324E-4B21-D0533F9CAC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3064" y="180509"/>
            <a:ext cx="7001084" cy="52322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/>
              <a:t>Unconventional Applications of Arrhenius Law</a:t>
            </a:r>
            <a:endParaRPr lang="en-US" altLang="en-US" sz="2800" i="1" baseline="-25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F2CE0A-EE69-910B-B26F-86D0A60AA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88" y="1905000"/>
            <a:ext cx="4364111" cy="24384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ACC7F23-CAC5-59A2-3C8D-EF340E1CA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632" y="738377"/>
            <a:ext cx="5772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/>
              <a:t>Seasonal Changes in Hair Growth</a:t>
            </a:r>
            <a:endParaRPr lang="en-US" altLang="en-US" sz="3200" i="1" baseline="-250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1B15F2E-6E8C-5E9F-ABAB-011EA48AA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542501"/>
              </p:ext>
            </p:extLst>
          </p:nvPr>
        </p:nvGraphicFramePr>
        <p:xfrm>
          <a:off x="4571999" y="1905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ADB484B-E2DC-FA34-59D5-0814B088EF95}"/>
              </a:ext>
            </a:extLst>
          </p:cNvPr>
          <p:cNvSpPr txBox="1"/>
          <p:nvPr/>
        </p:nvSpPr>
        <p:spPr>
          <a:xfrm>
            <a:off x="76200" y="5934957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Eaton, P.; Eaton, M. W. </a:t>
            </a:r>
            <a:r>
              <a:rPr lang="en-US" sz="1800" b="0" i="1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Science</a:t>
            </a:r>
            <a:r>
              <a:rPr lang="en-US" sz="18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1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1937</a:t>
            </a:r>
            <a:r>
              <a:rPr lang="en-US" sz="18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800" b="0" i="1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86</a:t>
            </a:r>
            <a:r>
              <a:rPr lang="en-US" sz="18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 (2233), 354–354.</a:t>
            </a:r>
            <a:endParaRPr lang="en-US" sz="1800" dirty="0"/>
          </a:p>
        </p:txBody>
      </p:sp>
      <p:pic>
        <p:nvPicPr>
          <p:cNvPr id="4100" name="Picture 4" descr="Sheep – Minecraft Wiki">
            <a:extLst>
              <a:ext uri="{FF2B5EF4-FFF2-40B4-BE49-F238E27FC236}">
                <a16:creationId xmlns:a16="http://schemas.microsoft.com/office/drawing/2014/main" id="{5C389950-AC3C-AEAA-C943-567E14662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8199"/>
            <a:ext cx="1801855" cy="21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1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63BC3-1505-2850-9CE2-CB25C6250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D060582-EB20-E402-35EB-6B40FFE2E8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3064" y="180509"/>
            <a:ext cx="7001084" cy="52322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/>
              <a:t>Unconventional Applications of Arrhenius Law</a:t>
            </a:r>
            <a:endParaRPr lang="en-US" altLang="en-US" sz="2800" i="1" baseline="-250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E316470-29AD-1E9F-C437-A85BC5AB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704" y="609600"/>
            <a:ext cx="62345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/>
              <a:t>Temperature and Violent Crime Rate</a:t>
            </a:r>
            <a:endParaRPr lang="en-US" altLang="en-US" sz="3200" i="1" baseline="-25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6BB82-2882-9787-BD1C-21BD671B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04" y="1194375"/>
            <a:ext cx="3754086" cy="51927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364684-80B8-2F94-12B2-EFDE8D98C9EB}"/>
              </a:ext>
            </a:extLst>
          </p:cNvPr>
          <p:cNvSpPr txBox="1"/>
          <p:nvPr/>
        </p:nvSpPr>
        <p:spPr>
          <a:xfrm>
            <a:off x="2345" y="6443246"/>
            <a:ext cx="6781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Thomas, C.; Wolff, K. T. </a:t>
            </a:r>
            <a:r>
              <a:rPr lang="en-US" sz="1600" b="0" i="1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Journal of Criminal Justice</a:t>
            </a:r>
            <a:r>
              <a:rPr lang="en-US" sz="16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600" b="1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2023</a:t>
            </a:r>
            <a:r>
              <a:rPr lang="en-US" sz="16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600" b="0" i="1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87</a:t>
            </a:r>
            <a:r>
              <a:rPr lang="en-US" sz="16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, 102090–102090</a:t>
            </a:r>
            <a:endParaRPr lang="en-US" sz="1600" dirty="0"/>
          </a:p>
        </p:txBody>
      </p:sp>
      <p:pic>
        <p:nvPicPr>
          <p:cNvPr id="1028" name="Picture 4" descr="Funny Pictures">
            <a:extLst>
              <a:ext uri="{FF2B5EF4-FFF2-40B4-BE49-F238E27FC236}">
                <a16:creationId xmlns:a16="http://schemas.microsoft.com/office/drawing/2014/main" id="{A4FFA0DB-294C-B719-467F-958780FF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20" y="2299464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0656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325</Words>
  <Application>Microsoft Macintosh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New York</vt:lpstr>
      <vt:lpstr>Symbol</vt:lpstr>
      <vt:lpstr>Times New Roman</vt:lpstr>
      <vt:lpstr>Wingdings</vt:lpstr>
      <vt:lpstr>Default Design</vt:lpstr>
      <vt:lpstr>Equation</vt:lpstr>
      <vt:lpstr>Calculation Session 10 Exercise 2</vt:lpstr>
      <vt:lpstr>Givens</vt:lpstr>
      <vt:lpstr>Arrhenius Parameters A and Ea from Experimental Data</vt:lpstr>
      <vt:lpstr>PowerPoint Presentation</vt:lpstr>
      <vt:lpstr>Calculate the Activation Energy, EA</vt:lpstr>
      <vt:lpstr>Calculate the Pre-exponential, A</vt:lpstr>
      <vt:lpstr>Unconventional Applications of Arrhenius Law</vt:lpstr>
      <vt:lpstr>Unconventional Applications of Arrhenius Law</vt:lpstr>
      <vt:lpstr>Unconventional Applications of Arrhenius Law</vt:lpstr>
      <vt:lpstr>Unconventional Applications of Arrhenius Law</vt:lpstr>
      <vt:lpstr>Key Takeaways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Session 2 Exercise 2</dc:title>
  <dc:creator>T. M. Duncan</dc:creator>
  <cp:lastModifiedBy>Vivian Liu</cp:lastModifiedBy>
  <cp:revision>48</cp:revision>
  <dcterms:created xsi:type="dcterms:W3CDTF">2014-01-22T00:34:19Z</dcterms:created>
  <dcterms:modified xsi:type="dcterms:W3CDTF">2025-03-26T18:35:17Z</dcterms:modified>
</cp:coreProperties>
</file>