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3" r:id="rId4"/>
    <p:sldId id="264" r:id="rId5"/>
    <p:sldId id="257" r:id="rId6"/>
    <p:sldId id="258" r:id="rId7"/>
    <p:sldId id="25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2E281-CFBD-4755-BB68-54FFFB691AE0}" v="9" dt="2025-03-23T02:58:43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7" autoAdjust="0"/>
    <p:restoredTop sz="92932"/>
  </p:normalViewPr>
  <p:slideViewPr>
    <p:cSldViewPr>
      <p:cViewPr varScale="1">
        <p:scale>
          <a:sx n="89" d="100"/>
          <a:sy n="89" d="100"/>
        </p:scale>
        <p:origin x="7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ZLcuY9YPMhanMbPtVCvwMSuJuUu9pg+hknkFIasg8E=" providerId="None" clId="Web-{8E42E281-CFBD-4755-BB68-54FFFB691AE0}"/>
    <pc:docChg chg="addSld modSld">
      <pc:chgData name="Kong Chen" userId="DZLcuY9YPMhanMbPtVCvwMSuJuUu9pg+hknkFIasg8E=" providerId="None" clId="Web-{8E42E281-CFBD-4755-BB68-54FFFB691AE0}" dt="2025-03-23T02:58:43.415" v="7"/>
      <pc:docMkLst>
        <pc:docMk/>
      </pc:docMkLst>
      <pc:sldChg chg="addSp delSp modSp new">
        <pc:chgData name="Kong Chen" userId="DZLcuY9YPMhanMbPtVCvwMSuJuUu9pg+hknkFIasg8E=" providerId="None" clId="Web-{8E42E281-CFBD-4755-BB68-54FFFB691AE0}" dt="2025-03-23T02:58:43.415" v="7"/>
        <pc:sldMkLst>
          <pc:docMk/>
          <pc:sldMk cId="3912470404" sldId="265"/>
        </pc:sldMkLst>
        <pc:spChg chg="del">
          <ac:chgData name="Kong Chen" userId="DZLcuY9YPMhanMbPtVCvwMSuJuUu9pg+hknkFIasg8E=" providerId="None" clId="Web-{8E42E281-CFBD-4755-BB68-54FFFB691AE0}" dt="2025-03-23T02:58:04.742" v="2"/>
          <ac:spMkLst>
            <pc:docMk/>
            <pc:sldMk cId="3912470404" sldId="265"/>
            <ac:spMk id="2" creationId="{4F9D3D2D-E2D8-57D1-564B-E2B122179C09}"/>
          </ac:spMkLst>
        </pc:spChg>
        <pc:spChg chg="del">
          <ac:chgData name="Kong Chen" userId="DZLcuY9YPMhanMbPtVCvwMSuJuUu9pg+hknkFIasg8E=" providerId="None" clId="Web-{8E42E281-CFBD-4755-BB68-54FFFB691AE0}" dt="2025-03-23T02:58:03.257" v="1"/>
          <ac:spMkLst>
            <pc:docMk/>
            <pc:sldMk cId="3912470404" sldId="265"/>
            <ac:spMk id="3" creationId="{2DC5E8D7-CD24-75E9-0C84-F1800410E6D7}"/>
          </ac:spMkLst>
        </pc:spChg>
        <pc:picChg chg="add del mod">
          <ac:chgData name="Kong Chen" userId="DZLcuY9YPMhanMbPtVCvwMSuJuUu9pg+hknkFIasg8E=" providerId="None" clId="Web-{8E42E281-CFBD-4755-BB68-54FFFB691AE0}" dt="2025-03-23T02:58:10.023" v="4"/>
          <ac:picMkLst>
            <pc:docMk/>
            <pc:sldMk cId="3912470404" sldId="265"/>
            <ac:picMk id="4" creationId="{9065169D-325C-4276-F96D-29467A0545AF}"/>
          </ac:picMkLst>
        </pc:picChg>
        <pc:picChg chg="add del mod">
          <ac:chgData name="Kong Chen" userId="DZLcuY9YPMhanMbPtVCvwMSuJuUu9pg+hknkFIasg8E=" providerId="None" clId="Web-{8E42E281-CFBD-4755-BB68-54FFFB691AE0}" dt="2025-03-23T02:58:20.602" v="6"/>
          <ac:picMkLst>
            <pc:docMk/>
            <pc:sldMk cId="3912470404" sldId="265"/>
            <ac:picMk id="5" creationId="{4877EB6B-ACF6-6CDD-8B44-69AD1CEEAA47}"/>
          </ac:picMkLst>
        </pc:picChg>
        <pc:picChg chg="add mod">
          <ac:chgData name="Kong Chen" userId="DZLcuY9YPMhanMbPtVCvwMSuJuUu9pg+hknkFIasg8E=" providerId="None" clId="Web-{8E42E281-CFBD-4755-BB68-54FFFB691AE0}" dt="2025-03-23T02:58:43.415" v="7"/>
          <ac:picMkLst>
            <pc:docMk/>
            <pc:sldMk cId="3912470404" sldId="265"/>
            <ac:picMk id="6" creationId="{B70EC3D0-5A36-152C-9E5B-BA181D94F1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890C131-E8E6-8C42-9131-9D1A3AA1E9F6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B26F28B-296A-054F-B978-CB15BDE5B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1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B60D633-E2B5-3440-8FEC-B6EA95A67B9A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C090C5C-13BC-1648-AACE-328D7D786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4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05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1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This should make sense, A is your efficiency of collisions.</a:t>
            </a:r>
            <a:r>
              <a:rPr lang="en-US" baseline="0" dirty="0">
                <a:ea typeface="ＭＳ Ｐゴシック" charset="0"/>
                <a:cs typeface="+mn-cs"/>
              </a:rPr>
              <a:t> In bimolecular reactions, you have chances to bump into the wrong molecules, so your A is usually lower. In </a:t>
            </a:r>
            <a:r>
              <a:rPr lang="en-US" baseline="0" dirty="0" err="1">
                <a:ea typeface="ＭＳ Ｐゴシック" charset="0"/>
                <a:cs typeface="+mn-cs"/>
              </a:rPr>
              <a:t>decomp</a:t>
            </a:r>
            <a:r>
              <a:rPr lang="en-US" baseline="0" dirty="0">
                <a:ea typeface="ＭＳ Ｐゴシック" charset="0"/>
                <a:cs typeface="+mn-cs"/>
              </a:rPr>
              <a:t>, you always have a chance to form products, so your A is usually higher.</a:t>
            </a: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53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This should make sense, A is your efficiency of collisions.</a:t>
            </a:r>
            <a:r>
              <a:rPr lang="en-US" baseline="0" dirty="0">
                <a:ea typeface="ＭＳ Ｐゴシック" charset="0"/>
                <a:cs typeface="+mn-cs"/>
              </a:rPr>
              <a:t> In bimolecular reactions, you have chances to bump into the wrong molecules, so your A is usually lower. In </a:t>
            </a:r>
            <a:r>
              <a:rPr lang="en-US" baseline="0" dirty="0" err="1">
                <a:ea typeface="ＭＳ Ｐゴシック" charset="0"/>
                <a:cs typeface="+mn-cs"/>
              </a:rPr>
              <a:t>decomp</a:t>
            </a:r>
            <a:r>
              <a:rPr lang="en-US" baseline="0" dirty="0">
                <a:ea typeface="ＭＳ Ｐゴシック" charset="0"/>
                <a:cs typeface="+mn-cs"/>
              </a:rPr>
              <a:t>, you always have a chance to form products, so your A is usually higher.</a:t>
            </a: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4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Celebratory high-five!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90C5C-13BC-1648-AACE-328D7D78647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33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2505F8-C47D-804F-BF73-DAC50296920C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8E6FB7-828E-D944-8C5C-2892A533A7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ED37E-42C2-654B-8AC6-1422C6865784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57529-AB85-B840-8348-0AA955EE81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59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3165-21D3-1E4E-8838-FE0ACF3EC19B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0DD32-01DA-BF4A-A3FB-AE6A953B89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1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57976-0F3A-5046-BFAC-85E83343D340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DB94F-2B6C-4E40-8FAF-9420A17C4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44A4E-DAED-8D43-AD60-4C11BD9FC7A4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9AE2-7963-1C49-9C2E-D2C4F55DB7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2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B6F00-5995-474D-806F-BAC05A9E5350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78323-DA9D-0741-B168-150B804A5C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16286-E50B-AF42-8B2C-DFAD5B0D9970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D0385-AECC-7143-96F3-15FCE757B1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99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B8D8A-24C3-0C43-B7DF-A2B3BA4869CD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095B-5BC1-B344-880C-EA13119E1B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78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6370E-4B3C-2441-86C0-6223BA5D35D9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AD053-6938-8544-BDD4-AEEF9B5C27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5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DF781-D5F9-F742-AAA7-6EABDC47ADF7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860C7-F76D-CD41-A89F-0244283DFC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2011D4-F2EC-3546-B893-BF749A4CDC34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D6ED7-A4BC-8D4E-A989-927213339F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1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EA1612-FAD9-0749-AFB5-EDD634379840}" type="datetimeFigureOut">
              <a:rPr lang="en-US" smtClean="0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B87EA7-3124-FF4F-9C36-67B37EB086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7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???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oleObject" Target="???" TargetMode="Externa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086600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MS PGothic" charset="-128"/>
              </a:rPr>
              <a:t>Calculation Session 10</a:t>
            </a:r>
            <a:br>
              <a:rPr lang="en-US" altLang="en-US" dirty="0">
                <a:ea typeface="MS PGothic" charset="-128"/>
              </a:rPr>
            </a:br>
            <a:r>
              <a:rPr lang="en-US" altLang="en-US" dirty="0">
                <a:ea typeface="MS PGothic" charset="-128"/>
              </a:rPr>
              <a:t>Exercise 3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543800" cy="3200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endParaRPr lang="en-US" altLang="en-US" sz="2700" dirty="0">
              <a:solidFill>
                <a:srgbClr val="898989"/>
              </a:solidFill>
              <a:latin typeface="+mj-lt"/>
              <a:ea typeface="MS PGothic" charset="-128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By Alana </a:t>
            </a:r>
            <a:r>
              <a:rPr lang="en-US" altLang="en-US" sz="1500" dirty="0" err="1">
                <a:solidFill>
                  <a:srgbClr val="898989"/>
                </a:solidFill>
                <a:latin typeface="+mj-lt"/>
                <a:ea typeface="MS PGothic" charset="-128"/>
              </a:rPr>
              <a:t>Szkodny</a:t>
            </a: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 ’14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Heather Barton and Katherine Fein ’15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Will Gregg ’16 and Eric McShane </a:t>
            </a:r>
            <a:r>
              <a:rPr lang="fr-FR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’</a:t>
            </a: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16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Alyssa Restauro ‘17 and Emily Mendelsohn ‘17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Vinnie Rigoglioso ’18 and Michaela Jones ’18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Praveen Bagavandoss ‘19 and Jordan Fuller ’19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Drew </a:t>
            </a:r>
            <a:r>
              <a:rPr lang="en-US" altLang="en-US" sz="1500" dirty="0" err="1">
                <a:solidFill>
                  <a:srgbClr val="898989"/>
                </a:solidFill>
                <a:latin typeface="+mj-lt"/>
                <a:ea typeface="MS PGothic" charset="-128"/>
              </a:rPr>
              <a:t>Lazarow</a:t>
            </a: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 ’21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Kaleigh Soucy ’23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Lauren de Silva ’25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1500" dirty="0">
                <a:solidFill>
                  <a:srgbClr val="898989"/>
                </a:solidFill>
                <a:latin typeface="+mj-lt"/>
                <a:ea typeface="MS PGothic" charset="-128"/>
              </a:rPr>
              <a:t>Revised by Kong Chen ‘26</a:t>
            </a:r>
          </a:p>
        </p:txBody>
      </p:sp>
      <p:pic>
        <p:nvPicPr>
          <p:cNvPr id="1026" name="Picture 2" descr="Pin page">
            <a:extLst>
              <a:ext uri="{FF2B5EF4-FFF2-40B4-BE49-F238E27FC236}">
                <a16:creationId xmlns:a16="http://schemas.microsoft.com/office/drawing/2014/main" id="{00C450C1-A07A-9E4C-4553-7F65C68B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8526"/>
            <a:ext cx="2871883" cy="23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17B13-7BCE-9AA6-6848-D1A5AC9084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000"/>
          <a:stretch/>
        </p:blipFill>
        <p:spPr>
          <a:xfrm>
            <a:off x="6515611" y="4114800"/>
            <a:ext cx="2323589" cy="2091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Key 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76400"/>
                <a:ext cx="7886700" cy="3888182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3200" dirty="0">
                    <a:latin typeface="Trebuchet MS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𝐴𝑒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en-US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3200" b="0" i="0" smtClean="0">
                        <a:latin typeface="Cambria Math" panose="02040503050406030204" pitchFamily="18" charset="0"/>
                        <a:ea typeface="Cambria Math" charset="0"/>
                      </a:rPr>
                      <m:t>log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  <m:t>k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en-US" sz="3200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en-US" sz="3200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2.303</m:t>
                        </m:r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den>
                    </m:f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altLang="en-US" sz="3200" b="0" dirty="0">
                  <a:solidFill>
                    <a:schemeClr val="tx1"/>
                  </a:solidFill>
                  <a:ea typeface="Cambria Math" charset="0"/>
                  <a:cs typeface="Cambria Math" charset="0"/>
                </a:endParaRPr>
              </a:p>
              <a:p>
                <a:r>
                  <a:rPr lang="en-US" sz="3000" dirty="0">
                    <a:solidFill>
                      <a:schemeClr val="tx1"/>
                    </a:solidFill>
                  </a:rPr>
                  <a:t>When plotting remember </a:t>
                </a:r>
                <a:r>
                  <a:rPr lang="en-US" sz="3000" b="1" dirty="0">
                    <a:solidFill>
                      <a:schemeClr val="tx1"/>
                    </a:solidFill>
                  </a:rPr>
                  <a:t>log(k)</a:t>
                </a:r>
                <a:r>
                  <a:rPr lang="en-US" sz="3000" dirty="0">
                    <a:solidFill>
                      <a:schemeClr val="tx1"/>
                    </a:solidFill>
                  </a:rPr>
                  <a:t> v. 1/T</a:t>
                </a:r>
                <a:r>
                  <a:rPr lang="mr-IN" sz="3000" dirty="0">
                    <a:solidFill>
                      <a:schemeClr val="tx1"/>
                    </a:solidFill>
                  </a:rPr>
                  <a:t>…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700" dirty="0">
                    <a:solidFill>
                      <a:schemeClr val="tx1"/>
                    </a:solidFill>
                  </a:rPr>
                  <a:t>Steeper slope </a:t>
                </a:r>
                <a:r>
                  <a:rPr lang="en-US" sz="2700" dirty="0">
                    <a:solidFill>
                      <a:schemeClr val="tx1"/>
                    </a:solidFill>
                    <a:sym typeface="Wingdings"/>
                  </a:rPr>
                  <a:t></a:t>
                </a:r>
                <a:r>
                  <a:rPr lang="en-US" sz="2700" dirty="0">
                    <a:solidFill>
                      <a:schemeClr val="tx1"/>
                    </a:solidFill>
                  </a:rPr>
                  <a:t> bigger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r-IN" sz="2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7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700" dirty="0">
                    <a:solidFill>
                      <a:schemeClr val="tx1"/>
                    </a:solidFill>
                  </a:rPr>
                  <a:t>Bigger Y-int </a:t>
                </a:r>
                <a:r>
                  <a:rPr lang="en-US" sz="2700" dirty="0">
                    <a:solidFill>
                      <a:schemeClr val="tx1"/>
                    </a:solidFill>
                    <a:sym typeface="Wingdings"/>
                  </a:rPr>
                  <a:t> bigger </a:t>
                </a:r>
                <a:r>
                  <a:rPr lang="en-US" sz="2700" i="1" dirty="0">
                    <a:solidFill>
                      <a:schemeClr val="tx1"/>
                    </a:solidFill>
                    <a:sym typeface="Wingdings"/>
                  </a:rPr>
                  <a:t>A</a:t>
                </a:r>
                <a:endParaRPr lang="en-US" sz="2700" dirty="0">
                  <a:solidFill>
                    <a:schemeClr val="tx1"/>
                  </a:solidFill>
                </a:endParaRPr>
              </a:p>
              <a:p>
                <a:pPr marL="171450" lvl="1">
                  <a:spcBef>
                    <a:spcPts val="75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mr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A, and k alone cannot tell you if one reaction is absolutely faster than another</a:t>
                </a:r>
                <a:r>
                  <a:rPr lang="en-US" sz="3000" dirty="0"/>
                  <a:t>. </a:t>
                </a:r>
                <a:r>
                  <a:rPr lang="en-US" sz="3000" dirty="0">
                    <a:solidFill>
                      <a:schemeClr val="tx1"/>
                    </a:solidFill>
                  </a:rPr>
                  <a:t>You need more information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76400"/>
                <a:ext cx="7886700" cy="3888182"/>
              </a:xfrm>
              <a:blipFill>
                <a:blip r:embed="rId3"/>
                <a:stretch>
                  <a:fillRect l="-850" t="-313" r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3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ular card with text and images&#10;&#10;AI-generated content may be incorrect.">
            <a:extLst>
              <a:ext uri="{FF2B5EF4-FFF2-40B4-BE49-F238E27FC236}">
                <a16:creationId xmlns:a16="http://schemas.microsoft.com/office/drawing/2014/main" id="{B70EC3D0-5A36-152C-9E5B-BA181D94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64"/>
            <a:ext cx="9144000" cy="67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D266-FD61-44DD-8CA1-C96BFAE1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52F8-7ED9-4127-A989-31A0DEEB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676400"/>
            <a:ext cx="7829549" cy="441960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4400" dirty="0">
                <a:latin typeface="+mj-lt"/>
              </a:rPr>
              <a:t>Match reactions to their corresponding Arrhenius plot considering only the forward reaction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3B3B0-00B7-5BDA-DA0D-D2D6D16BC230}"/>
              </a:ext>
            </a:extLst>
          </p:cNvPr>
          <p:cNvSpPr txBox="1"/>
          <p:nvPr/>
        </p:nvSpPr>
        <p:spPr>
          <a:xfrm>
            <a:off x="3200400" y="406104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Arrhenius???</a:t>
            </a:r>
          </a:p>
        </p:txBody>
      </p:sp>
      <p:pic>
        <p:nvPicPr>
          <p:cNvPr id="2050" name="Picture 2" descr="Two 'SpongeBob SquarePants' episodes pulled from Nickelodeon for 'pandemic  sensitivities'">
            <a:extLst>
              <a:ext uri="{FF2B5EF4-FFF2-40B4-BE49-F238E27FC236}">
                <a16:creationId xmlns:a16="http://schemas.microsoft.com/office/drawing/2014/main" id="{8AB89F79-FC0E-4E45-3AF9-070D4245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4572000"/>
            <a:ext cx="15049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A57A-062D-FA0A-B0D6-46D08FC6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29" y="341792"/>
            <a:ext cx="7406640" cy="1356360"/>
          </a:xfrm>
        </p:spPr>
        <p:txBody>
          <a:bodyPr/>
          <a:lstStyle/>
          <a:p>
            <a:r>
              <a:rPr lang="en-US" dirty="0"/>
              <a:t>Arrhenius Plot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4CFA4-AACB-4F24-7483-5108CD984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161" y="1201557"/>
                <a:ext cx="7404653" cy="4038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When plotting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4CFA4-AACB-4F24-7483-5108CD98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161" y="1201557"/>
                <a:ext cx="7404653" cy="4038600"/>
              </a:xfrm>
              <a:blipFill>
                <a:blip r:embed="rId2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{\displaystyle \ln k=\ln A-{\frac {E_{\text{a}}}{R}}{\frac {1}{T}}.}">
            <a:extLst>
              <a:ext uri="{FF2B5EF4-FFF2-40B4-BE49-F238E27FC236}">
                <a16:creationId xmlns:a16="http://schemas.microsoft.com/office/drawing/2014/main" id="{46EBC3B2-D446-C4F8-8B46-B2242C044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0525" y="2787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B1F517-C7D4-F772-E31B-CCC73B8CFFD5}"/>
              </a:ext>
            </a:extLst>
          </p:cNvPr>
          <p:cNvCxnSpPr>
            <a:cxnSpLocks/>
          </p:cNvCxnSpPr>
          <p:nvPr/>
        </p:nvCxnSpPr>
        <p:spPr>
          <a:xfrm flipV="1">
            <a:off x="2251896" y="2958204"/>
            <a:ext cx="1329504" cy="821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21A7C8-8710-2486-9016-66C1D12C1C7A}"/>
              </a:ext>
            </a:extLst>
          </p:cNvPr>
          <p:cNvSpPr txBox="1"/>
          <p:nvPr/>
        </p:nvSpPr>
        <p:spPr>
          <a:xfrm>
            <a:off x="2846986" y="291063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34793-8739-6048-F752-16F5834812C1}"/>
              </a:ext>
            </a:extLst>
          </p:cNvPr>
          <p:cNvCxnSpPr>
            <a:cxnSpLocks/>
          </p:cNvCxnSpPr>
          <p:nvPr/>
        </p:nvCxnSpPr>
        <p:spPr>
          <a:xfrm>
            <a:off x="3914166" y="2966414"/>
            <a:ext cx="523508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17780D-E735-DD81-C809-4A8D0360B5D8}"/>
              </a:ext>
            </a:extLst>
          </p:cNvPr>
          <p:cNvCxnSpPr>
            <a:cxnSpLocks/>
          </p:cNvCxnSpPr>
          <p:nvPr/>
        </p:nvCxnSpPr>
        <p:spPr>
          <a:xfrm flipV="1">
            <a:off x="4592925" y="2958711"/>
            <a:ext cx="457200" cy="7703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C691F7-CEBB-6674-A205-62A85A445095}"/>
              </a:ext>
            </a:extLst>
          </p:cNvPr>
          <p:cNvCxnSpPr>
            <a:cxnSpLocks/>
          </p:cNvCxnSpPr>
          <p:nvPr/>
        </p:nvCxnSpPr>
        <p:spPr>
          <a:xfrm>
            <a:off x="5420092" y="2966414"/>
            <a:ext cx="523508" cy="0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3BE75D-C186-B97B-AA37-E012ABDA165E}"/>
              </a:ext>
            </a:extLst>
          </p:cNvPr>
          <p:cNvSpPr txBox="1"/>
          <p:nvPr/>
        </p:nvSpPr>
        <p:spPr>
          <a:xfrm>
            <a:off x="3845923" y="297168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FF0A0-F8D2-F9B0-2753-41E07D98002D}"/>
              </a:ext>
            </a:extLst>
          </p:cNvPr>
          <p:cNvSpPr txBox="1"/>
          <p:nvPr/>
        </p:nvSpPr>
        <p:spPr>
          <a:xfrm>
            <a:off x="4668339" y="296297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D8360-B9C3-5B27-BD23-4F46E7044D72}"/>
              </a:ext>
            </a:extLst>
          </p:cNvPr>
          <p:cNvSpPr txBox="1"/>
          <p:nvPr/>
        </p:nvSpPr>
        <p:spPr>
          <a:xfrm>
            <a:off x="5486400" y="29673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A5329-A717-4D7E-8D8A-0BA40DEA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68" y="3468356"/>
            <a:ext cx="2816942" cy="266044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9A7059-2E1D-4E7D-840F-A95A9350CF81}"/>
              </a:ext>
            </a:extLst>
          </p:cNvPr>
          <p:cNvCxnSpPr/>
          <p:nvPr/>
        </p:nvCxnSpPr>
        <p:spPr bwMode="auto">
          <a:xfrm flipV="1">
            <a:off x="3733387" y="5797875"/>
            <a:ext cx="0" cy="469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">
            <a:extLst>
              <a:ext uri="{FF2B5EF4-FFF2-40B4-BE49-F238E27FC236}">
                <a16:creationId xmlns:a16="http://schemas.microsoft.com/office/drawing/2014/main" id="{650FD0A9-0D17-454C-AC1E-70AA8FA4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650" y="627415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dirty="0">
                <a:latin typeface="Trebuchet MS" charset="0"/>
              </a:rPr>
              <a:t>HOT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33FC5B-AD5F-4099-9083-C6C4F2531424}"/>
              </a:ext>
            </a:extLst>
          </p:cNvPr>
          <p:cNvCxnSpPr/>
          <p:nvPr/>
        </p:nvCxnSpPr>
        <p:spPr bwMode="auto">
          <a:xfrm flipV="1">
            <a:off x="5953397" y="5850127"/>
            <a:ext cx="0" cy="457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>
            <a:extLst>
              <a:ext uri="{FF2B5EF4-FFF2-40B4-BE49-F238E27FC236}">
                <a16:creationId xmlns:a16="http://schemas.microsoft.com/office/drawing/2014/main" id="{8E58C3B2-2EF3-4509-957E-7F33AFC9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897" y="6307327"/>
            <a:ext cx="73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dirty="0">
                <a:latin typeface="Trebuchet MS" charset="0"/>
              </a:rPr>
              <a:t>COLD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D7944F-9715-39D9-D4B7-C58806D81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948" y="2177918"/>
            <a:ext cx="4148904" cy="7715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074" name="Picture 2" descr="Physical Chemistry Pioneer: Svante Arrhenius (1859 – 1927) - ChemistryViews">
            <a:extLst>
              <a:ext uri="{FF2B5EF4-FFF2-40B4-BE49-F238E27FC236}">
                <a16:creationId xmlns:a16="http://schemas.microsoft.com/office/drawing/2014/main" id="{3DEA4C08-BAFC-3D4B-9B1C-EA6DE82E8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r="14944" b="15000"/>
          <a:stretch/>
        </p:blipFill>
        <p:spPr bwMode="auto">
          <a:xfrm>
            <a:off x="6504650" y="312913"/>
            <a:ext cx="2311811" cy="25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40758"/>
              </p:ext>
            </p:extLst>
          </p:nvPr>
        </p:nvGraphicFramePr>
        <p:xfrm>
          <a:off x="1170781" y="1768960"/>
          <a:ext cx="295592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33521" imgH="1879531" progId="Word.Document.12">
                  <p:link updateAutomatic="1"/>
                </p:oleObj>
              </mc:Choice>
              <mc:Fallback>
                <p:oleObj name="Document" r:id="rId3" imgW="2133521" imgH="1879531" progId="Word.Document.12">
                  <p:link updateAutomatic="1"/>
                  <p:pic>
                    <p:nvPicPr>
                      <p:cNvPr id="1740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781" y="1768960"/>
                        <a:ext cx="2955925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5323"/>
              </p:ext>
            </p:extLst>
          </p:nvPr>
        </p:nvGraphicFramePr>
        <p:xfrm>
          <a:off x="4736306" y="1768960"/>
          <a:ext cx="305276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58921" imgH="1841432" progId="Word.Document.12">
                  <p:link updateAutomatic="1"/>
                </p:oleObj>
              </mc:Choice>
              <mc:Fallback>
                <p:oleObj name="Document" r:id="rId3" imgW="2158921" imgH="1841432" progId="Word.Document.12">
                  <p:link updateAutomatic="1"/>
                  <p:pic>
                    <p:nvPicPr>
                      <p:cNvPr id="1741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306" y="1768960"/>
                        <a:ext cx="3052763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409043" y="1254551"/>
            <a:ext cx="1416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 + B </a:t>
            </a:r>
            <a:r>
              <a:rPr lang="en-US" altLang="en-US" sz="2000" dirty="0">
                <a:latin typeface="+mj-lt"/>
                <a:sym typeface="Wingdings" charset="2"/>
              </a:rPr>
              <a:t> C</a:t>
            </a:r>
            <a:r>
              <a:rPr lang="en-US" altLang="en-US" sz="2000" dirty="0">
                <a:latin typeface="+mj-lt"/>
              </a:rPr>
              <a:t> 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5884896" y="1266542"/>
            <a:ext cx="1411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X </a:t>
            </a:r>
            <a:r>
              <a:rPr lang="en-US" altLang="en-US" sz="2000" dirty="0">
                <a:latin typeface="+mj-lt"/>
                <a:sym typeface="Wingdings" charset="2"/>
              </a:rPr>
              <a:t> Y + Z</a:t>
            </a:r>
            <a:r>
              <a:rPr lang="en-US" altLang="en-US" sz="2000" dirty="0">
                <a:latin typeface="+mj-lt"/>
              </a:rPr>
              <a:t> 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247126" y="950893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+mj-lt"/>
              </a:rPr>
              <a:t>REACTION 1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5638800" y="908355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+mj-lt"/>
              </a:rPr>
              <a:t>REACTION 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08125" y="4448660"/>
            <a:ext cx="464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Which reaction is faster?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97906" y="2454760"/>
            <a:ext cx="1066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83706" y="2226160"/>
            <a:ext cx="381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440906" y="2226160"/>
            <a:ext cx="155575" cy="206375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93306" y="2149960"/>
            <a:ext cx="1037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latin typeface="+mj-lt"/>
              </a:rPr>
              <a:t>Small </a:t>
            </a:r>
            <a:r>
              <a:rPr lang="en-US" altLang="en-US" b="1" dirty="0" err="1">
                <a:solidFill>
                  <a:schemeClr val="accent2"/>
                </a:solidFill>
                <a:latin typeface="+mj-lt"/>
              </a:rPr>
              <a:t>E</a:t>
            </a:r>
            <a:r>
              <a:rPr lang="en-US" altLang="en-US" b="1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US" altLang="en-US" b="1" baseline="-25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00006" y="2073760"/>
            <a:ext cx="381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14206" y="3608873"/>
            <a:ext cx="1066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6207919" y="2073760"/>
            <a:ext cx="142875" cy="1535113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01469" y="2221398"/>
            <a:ext cx="995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accent2"/>
                </a:solidFill>
                <a:latin typeface="+mj-lt"/>
              </a:rPr>
              <a:t>Large </a:t>
            </a:r>
            <a:r>
              <a:rPr lang="en-US" altLang="en-US" sz="1600" b="1" dirty="0" err="1">
                <a:solidFill>
                  <a:schemeClr val="accent2"/>
                </a:solidFill>
                <a:latin typeface="+mj-lt"/>
              </a:rPr>
              <a:t>E</a:t>
            </a:r>
            <a:r>
              <a:rPr lang="en-US" altLang="en-US" sz="1600" b="1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US" altLang="en-US" sz="1600" b="1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24541" y="4953000"/>
            <a:ext cx="47044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4"/>
                </a:solidFill>
                <a:latin typeface="+mj-lt"/>
              </a:rPr>
              <a:t>Hint:</a:t>
            </a:r>
          </a:p>
          <a:p>
            <a:pPr algn="ctr" eaLnBrk="1" hangingPunct="1"/>
            <a:r>
              <a:rPr lang="en-US" altLang="en-US" sz="2800" b="1" dirty="0">
                <a:solidFill>
                  <a:schemeClr val="accent4"/>
                </a:solidFill>
                <a:latin typeface="+mj-lt"/>
              </a:rPr>
              <a:t>Compare Activation Energies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29FAD-C534-435B-BCCA-5E3F4A9BE99C}"/>
              </a:ext>
            </a:extLst>
          </p:cNvPr>
          <p:cNvSpPr txBox="1"/>
          <p:nvPr/>
        </p:nvSpPr>
        <p:spPr>
          <a:xfrm>
            <a:off x="3026804" y="5950763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Reaction 1 is faster!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F56A9-81C7-AFE9-FCC2-D3945235C16B}"/>
              </a:ext>
            </a:extLst>
          </p:cNvPr>
          <p:cNvSpPr txBox="1"/>
          <p:nvPr/>
        </p:nvSpPr>
        <p:spPr>
          <a:xfrm>
            <a:off x="381000" y="339289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Lets look at the rate of the reaction…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3" grpId="0" animBg="1"/>
      <p:bldP spid="25" grpId="0"/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6"/>
          <p:cNvGrpSpPr>
            <a:grpSpLocks/>
          </p:cNvGrpSpPr>
          <p:nvPr/>
        </p:nvGrpSpPr>
        <p:grpSpPr bwMode="auto">
          <a:xfrm>
            <a:off x="1524000" y="200025"/>
            <a:ext cx="6400800" cy="2874232"/>
            <a:chOff x="1082675" y="1066800"/>
            <a:chExt cx="6618288" cy="3076101"/>
          </a:xfrm>
        </p:grpSpPr>
        <p:graphicFrame>
          <p:nvGraphicFramePr>
            <p:cNvPr id="19463" name="Object 71"/>
            <p:cNvGraphicFramePr>
              <a:graphicFrameLocks noChangeAspect="1"/>
            </p:cNvGraphicFramePr>
            <p:nvPr/>
          </p:nvGraphicFramePr>
          <p:xfrm>
            <a:off x="4648200" y="1066800"/>
            <a:ext cx="3052763" cy="260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158921" imgH="1841432" progId="Word.Document.12">
                    <p:link updateAutomatic="1"/>
                  </p:oleObj>
                </mc:Choice>
                <mc:Fallback>
                  <p:oleObj name="Document" r:id="rId3" imgW="2158921" imgH="1841432" progId="Word.Document.12">
                    <p:link updateAutomatic="1"/>
                    <p:pic>
                      <p:nvPicPr>
                        <p:cNvPr id="19463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066800"/>
                          <a:ext cx="3052763" cy="2603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TextBox 5"/>
            <p:cNvSpPr txBox="1">
              <a:spLocks noChangeArrowheads="1"/>
            </p:cNvSpPr>
            <p:nvPr/>
          </p:nvSpPr>
          <p:spPr bwMode="auto">
            <a:xfrm>
              <a:off x="2117448" y="3714690"/>
              <a:ext cx="1821891" cy="42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latin typeface="+mj-lt"/>
                </a:rPr>
                <a:t>REACTION 1</a:t>
              </a:r>
            </a:p>
          </p:txBody>
        </p: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5638800" y="3714690"/>
              <a:ext cx="1821891" cy="42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latin typeface="+mj-lt"/>
                </a:rPr>
                <a:t>REACTION 2</a:t>
              </a:r>
            </a:p>
          </p:txBody>
        </p:sp>
        <p:graphicFrame>
          <p:nvGraphicFramePr>
            <p:cNvPr id="19466" name="Object 72"/>
            <p:cNvGraphicFramePr>
              <a:graphicFrameLocks noChangeAspect="1"/>
            </p:cNvGraphicFramePr>
            <p:nvPr/>
          </p:nvGraphicFramePr>
          <p:xfrm>
            <a:off x="1082675" y="1066800"/>
            <a:ext cx="2955925" cy="260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133521" imgH="1879531" progId="Word.Document.12">
                    <p:link updateAutomatic="1"/>
                  </p:oleObj>
                </mc:Choice>
                <mc:Fallback>
                  <p:oleObj name="Document" r:id="rId3" imgW="2133521" imgH="1879531" progId="Word.Document.12">
                    <p:link updateAutomatic="1"/>
                    <p:pic>
                      <p:nvPicPr>
                        <p:cNvPr id="19466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2675" y="1066800"/>
                          <a:ext cx="2955925" cy="2603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>
              <a:off x="2210345" y="1753195"/>
              <a:ext cx="106693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4825" y="1523831"/>
              <a:ext cx="38245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e 10"/>
            <p:cNvSpPr/>
            <p:nvPr/>
          </p:nvSpPr>
          <p:spPr>
            <a:xfrm>
              <a:off x="3352788" y="1523831"/>
              <a:ext cx="155936" cy="207278"/>
            </a:xfrm>
            <a:prstGeom prst="righ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0" name="TextBox 11"/>
            <p:cNvSpPr txBox="1">
              <a:spLocks noChangeArrowheads="1"/>
            </p:cNvSpPr>
            <p:nvPr/>
          </p:nvSpPr>
          <p:spPr bwMode="auto">
            <a:xfrm>
              <a:off x="3505200" y="1447800"/>
              <a:ext cx="1008074" cy="36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chemeClr val="accent2"/>
                  </a:solidFill>
                  <a:latin typeface="+mj-lt"/>
                </a:rPr>
                <a:t>Small E</a:t>
              </a:r>
              <a:r>
                <a:rPr lang="en-US" altLang="en-US" sz="1600" b="1" baseline="-25000" dirty="0">
                  <a:solidFill>
                    <a:schemeClr val="accent2"/>
                  </a:solidFill>
                  <a:latin typeface="+mj-lt"/>
                </a:rPr>
                <a:t>A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312304" y="1370921"/>
              <a:ext cx="38081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26182" y="2906814"/>
              <a:ext cx="106693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eft Brace 14"/>
            <p:cNvSpPr/>
            <p:nvPr/>
          </p:nvSpPr>
          <p:spPr>
            <a:xfrm>
              <a:off x="6118614" y="1370921"/>
              <a:ext cx="144447" cy="1535893"/>
            </a:xfrm>
            <a:prstGeom prst="lef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4" name="TextBox 15"/>
            <p:cNvSpPr txBox="1">
              <a:spLocks noChangeArrowheads="1"/>
            </p:cNvSpPr>
            <p:nvPr/>
          </p:nvSpPr>
          <p:spPr bwMode="auto">
            <a:xfrm>
              <a:off x="5258500" y="1518948"/>
              <a:ext cx="1029620" cy="36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chemeClr val="accent2"/>
                  </a:solidFill>
                  <a:latin typeface="+mj-lt"/>
                </a:rPr>
                <a:t>Large E</a:t>
              </a:r>
              <a:r>
                <a:rPr lang="en-US" altLang="en-US" sz="1600" b="1" baseline="-25000" dirty="0">
                  <a:solidFill>
                    <a:schemeClr val="accent2"/>
                  </a:solidFill>
                  <a:latin typeface="+mj-lt"/>
                </a:rPr>
                <a:t>A</a:t>
              </a:r>
            </a:p>
          </p:txBody>
        </p:sp>
      </p:grpSp>
      <p:graphicFrame>
        <p:nvGraphicFramePr>
          <p:cNvPr id="19458" name="Object 73"/>
          <p:cNvGraphicFramePr>
            <a:graphicFrameLocks noChangeAspect="1"/>
          </p:cNvGraphicFramePr>
          <p:nvPr/>
        </p:nvGraphicFramePr>
        <p:xfrm>
          <a:off x="381000" y="3352800"/>
          <a:ext cx="34290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892230" imgH="1828733" progId="Word.Document.12">
                  <p:link updateAutomatic="1"/>
                </p:oleObj>
              </mc:Choice>
              <mc:Fallback>
                <p:oleObj name="Document" r:id="rId3" imgW="1892230" imgH="1828733" progId="Word.Document.12">
                  <p:link updateAutomatic="1"/>
                  <p:pic>
                    <p:nvPicPr>
                      <p:cNvPr id="19458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34290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2590800" y="3048000"/>
            <a:ext cx="457200" cy="1366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67000" y="3048000"/>
            <a:ext cx="332105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73" name="TextBox 27"/>
          <p:cNvSpPr txBox="1">
            <a:spLocks noChangeArrowheads="1"/>
          </p:cNvSpPr>
          <p:nvPr/>
        </p:nvSpPr>
        <p:spPr bwMode="auto">
          <a:xfrm>
            <a:off x="4676775" y="3767278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+mj-lt"/>
              </a:rPr>
              <a:t>Larger rate constant = Faster reaction!!!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+mj-lt"/>
              </a:rPr>
              <a:t>		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669" y="3826738"/>
            <a:ext cx="57594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8800" b="1" dirty="0">
                <a:solidFill>
                  <a:schemeClr val="accent2"/>
                </a:solidFill>
                <a:latin typeface="+mj-lt"/>
              </a:rPr>
              <a:t>WRONG!!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1" y="4933707"/>
                <a:ext cx="4572000" cy="148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3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Rate</m:t>
                      </m:r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sSup>
                        <m:sSup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en-US" sz="3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e>
                        <m:sup>
                          <m:r>
                            <a:rPr lang="en-US" altLang="en-US" sz="3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p>
                      </m:sSup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sSup>
                        <m:sSup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en-US" sz="3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e>
                        <m:sup>
                          <m:r>
                            <a:rPr lang="en-US" altLang="en-US" sz="3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p>
                      </m:sSup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𝑋</m:t>
                      </m:r>
                      <m:sSup>
                        <m:sSup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en-US" sz="3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e>
                        <m:sup>
                          <m:r>
                            <a:rPr lang="en-US" altLang="en-US" sz="3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sup>
                      </m:sSup>
                      <m:r>
                        <a:rPr lang="en-US" altLang="en-US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…</m:t>
                      </m:r>
                    </m:oMath>
                  </m:oMathPara>
                </a14:m>
                <a:endParaRPr lang="en-US" altLang="en-US" sz="3000" b="0" dirty="0">
                  <a:ea typeface="Cambria Math" charset="0"/>
                  <a:cs typeface="Cambria Math" charset="0"/>
                </a:endParaRPr>
              </a:p>
              <a:p>
                <a:r>
                  <a:rPr lang="en-US" sz="3000" b="1" dirty="0"/>
                  <a:t> </a:t>
                </a:r>
                <a:endParaRPr lang="en-US" altLang="en-US" sz="2800" b="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933707"/>
                <a:ext cx="4572000" cy="1486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4AE68204-FB40-0CF5-B24B-8693D83C4A66}"/>
              </a:ext>
            </a:extLst>
          </p:cNvPr>
          <p:cNvSpPr/>
          <p:nvPr/>
        </p:nvSpPr>
        <p:spPr>
          <a:xfrm rot="16200000">
            <a:off x="7256766" y="4742166"/>
            <a:ext cx="212724" cy="1885343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A831DD05-7C9A-71F4-3B08-3DA82C137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5815" y="5791200"/>
            <a:ext cx="714625" cy="714625"/>
          </a:xfrm>
          <a:prstGeom prst="rect">
            <a:avLst/>
          </a:prstGeom>
        </p:spPr>
      </p:pic>
      <p:pic>
        <p:nvPicPr>
          <p:cNvPr id="4098" name="Picture 2" descr="angry GIF by SpongeBob SquarePants - Find &amp; Share on GIPHY">
            <a:extLst>
              <a:ext uri="{FF2B5EF4-FFF2-40B4-BE49-F238E27FC236}">
                <a16:creationId xmlns:a16="http://schemas.microsoft.com/office/drawing/2014/main" id="{4E92F702-785A-1DD6-4F81-0D922578C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r="29200" b="11493"/>
          <a:stretch/>
        </p:blipFill>
        <p:spPr bwMode="auto">
          <a:xfrm>
            <a:off x="286319" y="2138735"/>
            <a:ext cx="1655106" cy="19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98419"/>
              </p:ext>
            </p:extLst>
          </p:nvPr>
        </p:nvGraphicFramePr>
        <p:xfrm>
          <a:off x="644525" y="381000"/>
          <a:ext cx="29765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058" imgH="203112" progId="Equation.3">
                  <p:embed/>
                </p:oleObj>
              </mc:Choice>
              <mc:Fallback>
                <p:oleObj name="Equation" r:id="rId3" imgW="787058" imgH="203112" progId="Equation.3">
                  <p:embed/>
                  <p:pic>
                    <p:nvPicPr>
                      <p:cNvPr id="921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81000"/>
                        <a:ext cx="29765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" name="TextBox 7"/>
          <p:cNvSpPr txBox="1">
            <a:spLocks noChangeArrowheads="1"/>
          </p:cNvSpPr>
          <p:nvPr/>
        </p:nvSpPr>
        <p:spPr bwMode="auto">
          <a:xfrm>
            <a:off x="3621088" y="2484374"/>
            <a:ext cx="2514600" cy="1816100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+mj-lt"/>
              </a:rPr>
              <a:t>Slope is proportional to activation energy</a:t>
            </a:r>
          </a:p>
        </p:txBody>
      </p:sp>
      <p:sp>
        <p:nvSpPr>
          <p:cNvPr id="3113" name="TextBox 8"/>
          <p:cNvSpPr txBox="1">
            <a:spLocks noChangeArrowheads="1"/>
          </p:cNvSpPr>
          <p:nvPr/>
        </p:nvSpPr>
        <p:spPr bwMode="auto">
          <a:xfrm>
            <a:off x="6284913" y="3810000"/>
            <a:ext cx="2514600" cy="1815882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+mj-lt"/>
              </a:rPr>
              <a:t>Intercept is the log of the pre- exponential factor</a:t>
            </a:r>
          </a:p>
        </p:txBody>
      </p:sp>
      <p:graphicFrame>
        <p:nvGraphicFramePr>
          <p:cNvPr id="2151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89760"/>
              </p:ext>
            </p:extLst>
          </p:nvPr>
        </p:nvGraphicFramePr>
        <p:xfrm>
          <a:off x="273098" y="2209801"/>
          <a:ext cx="323265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892230" imgH="1828733" progId="Word.Document.12">
                  <p:link updateAutomatic="1"/>
                </p:oleObj>
              </mc:Choice>
              <mc:Fallback>
                <p:oleObj name="Document" r:id="rId5" imgW="1892230" imgH="1828733" progId="Word.Document.12">
                  <p:link updateAutomatic="1"/>
                  <p:pic>
                    <p:nvPicPr>
                      <p:cNvPr id="2151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98" y="2209801"/>
                        <a:ext cx="323265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3657600" y="838200"/>
            <a:ext cx="990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6172200" y="304800"/>
            <a:ext cx="1031875" cy="990600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57200"/>
            <a:ext cx="1103313" cy="685800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5257800" y="1143000"/>
            <a:ext cx="914400" cy="1295400"/>
          </a:xfrm>
          <a:prstGeom prst="straightConnector1">
            <a:avLst/>
          </a:prstGeom>
          <a:noFill/>
          <a:ln w="28575">
            <a:solidFill>
              <a:schemeClr val="accent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endCxn id="3113" idx="0"/>
          </p:cNvCxnSpPr>
          <p:nvPr/>
        </p:nvCxnSpPr>
        <p:spPr bwMode="auto">
          <a:xfrm flipH="1">
            <a:off x="7542213" y="1219200"/>
            <a:ext cx="534987" cy="2590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0549" y="417067"/>
            <a:ext cx="3736251" cy="693844"/>
          </a:xfrm>
          <a:prstGeom prst="rect">
            <a:avLst/>
          </a:prstGeom>
          <a:blipFill rotWithShape="0">
            <a:blip r:embed="rId7"/>
            <a:srcRect/>
            <a:stretch>
              <a:fillRect r="228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075BE0-65C2-4FB0-FD88-95AE9AD10FBC}"/>
              </a:ext>
            </a:extLst>
          </p:cNvPr>
          <p:cNvCxnSpPr>
            <a:cxnSpLocks/>
          </p:cNvCxnSpPr>
          <p:nvPr/>
        </p:nvCxnSpPr>
        <p:spPr>
          <a:xfrm>
            <a:off x="1398696" y="2742939"/>
            <a:ext cx="609600" cy="457200"/>
          </a:xfrm>
          <a:prstGeom prst="bentConnector3">
            <a:avLst>
              <a:gd name="adj1" fmla="val 97619"/>
            </a:avLst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95278B-6FAD-AC46-53DB-69949D3CF99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978591" y="2791925"/>
            <a:ext cx="1635930" cy="40821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44A4224-F1FB-C504-28DA-8BE3C84F1307}"/>
              </a:ext>
            </a:extLst>
          </p:cNvPr>
          <p:cNvSpPr/>
          <p:nvPr/>
        </p:nvSpPr>
        <p:spPr>
          <a:xfrm>
            <a:off x="762000" y="4114800"/>
            <a:ext cx="107581" cy="114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5AB62C-1737-9146-2C58-7723FD898E9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37293" y="4197735"/>
            <a:ext cx="5414095" cy="13335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3" grpId="0" animBg="1"/>
      <p:bldP spid="8" grpId="0" animBg="1"/>
      <p:bldP spid="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35"/>
          <p:cNvGraphicFramePr>
            <a:graphicFrameLocks noChangeAspect="1"/>
          </p:cNvGraphicFramePr>
          <p:nvPr/>
        </p:nvGraphicFramePr>
        <p:xfrm>
          <a:off x="869950" y="661988"/>
          <a:ext cx="295592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33521" imgH="1879531" progId="Word.Document.12">
                  <p:link updateAutomatic="1"/>
                </p:oleObj>
              </mc:Choice>
              <mc:Fallback>
                <p:oleObj name="Document" r:id="rId3" imgW="2133521" imgH="1879531" progId="Word.Document.12">
                  <p:link updateAutomatic="1"/>
                  <p:pic>
                    <p:nvPicPr>
                      <p:cNvPr id="2355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661988"/>
                        <a:ext cx="2955925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36"/>
          <p:cNvGraphicFramePr>
            <a:graphicFrameLocks noChangeAspect="1"/>
          </p:cNvGraphicFramePr>
          <p:nvPr/>
        </p:nvGraphicFramePr>
        <p:xfrm>
          <a:off x="4572000" y="661988"/>
          <a:ext cx="305276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58921" imgH="1841432" progId="Word.Document.12">
                  <p:link updateAutomatic="1"/>
                </p:oleObj>
              </mc:Choice>
              <mc:Fallback>
                <p:oleObj name="Document" r:id="rId3" imgW="2158921" imgH="1841432" progId="Word.Document.12">
                  <p:link updateAutomatic="1"/>
                  <p:pic>
                    <p:nvPicPr>
                      <p:cNvPr id="2355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61988"/>
                        <a:ext cx="3052763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2540000" y="1212850"/>
            <a:ext cx="242888" cy="1588"/>
          </a:xfrm>
          <a:prstGeom prst="straightConnector1">
            <a:avLst/>
          </a:prstGeom>
          <a:ln w="19050">
            <a:solidFill>
              <a:schemeClr val="accent2"/>
            </a:solidFill>
            <a:headEnd type="stealth" w="med" len="lg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710238" y="1733550"/>
            <a:ext cx="1497012" cy="1588"/>
          </a:xfrm>
          <a:prstGeom prst="straightConnector1">
            <a:avLst/>
          </a:prstGeom>
          <a:ln w="19050">
            <a:solidFill>
              <a:schemeClr val="accent2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86108"/>
              </p:ext>
            </p:extLst>
          </p:nvPr>
        </p:nvGraphicFramePr>
        <p:xfrm>
          <a:off x="3581400" y="3717925"/>
          <a:ext cx="2697163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892230" imgH="1828733" progId="Word.Document.12">
                  <p:link updateAutomatic="1"/>
                </p:oleObj>
              </mc:Choice>
              <mc:Fallback>
                <p:oleObj name="Document" r:id="rId3" imgW="1892230" imgH="1828733" progId="Word.Document.12">
                  <p:link updateAutomatic="1"/>
                  <p:pic>
                    <p:nvPicPr>
                      <p:cNvPr id="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17925"/>
                        <a:ext cx="2697163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87638" y="893763"/>
            <a:ext cx="2189162" cy="9318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+mj-lt"/>
                <a:ea typeface="ＭＳ Ｐゴシック" charset="-128"/>
                <a:cs typeface="Times New Roman" charset="0"/>
              </a:rPr>
              <a:t>Smaller </a:t>
            </a:r>
            <a:r>
              <a:rPr lang="en-US" altLang="en-US" sz="2000" i="1" dirty="0" err="1">
                <a:solidFill>
                  <a:schemeClr val="accent2"/>
                </a:solidFill>
                <a:latin typeface="+mj-lt"/>
                <a:ea typeface="ＭＳ Ｐゴシック" charset="-128"/>
                <a:cs typeface="Times New Roman" charset="0"/>
              </a:rPr>
              <a:t>E</a:t>
            </a:r>
            <a:r>
              <a:rPr lang="en-US" altLang="en-US" sz="2000" i="1" baseline="-25000" dirty="0" err="1">
                <a:solidFill>
                  <a:schemeClr val="accent2"/>
                </a:solidFill>
                <a:latin typeface="+mj-lt"/>
                <a:ea typeface="ＭＳ Ｐゴシック" charset="-128"/>
                <a:cs typeface="Times New Roman" charset="0"/>
              </a:rPr>
              <a:t>a</a:t>
            </a:r>
            <a:r>
              <a:rPr lang="en-US" altLang="en-US" sz="2000" dirty="0">
                <a:solidFill>
                  <a:schemeClr val="accent2"/>
                </a:solidFill>
                <a:latin typeface="+mj-lt"/>
                <a:ea typeface="ＭＳ Ｐゴシック" charset="-128"/>
                <a:cs typeface="Times New Roman" charset="0"/>
              </a:rPr>
              <a:t>, so shallower slope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540500" y="1533525"/>
            <a:ext cx="2603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+mj-lt"/>
              </a:rPr>
              <a:t>Larger </a:t>
            </a:r>
            <a:r>
              <a:rPr lang="en-US" altLang="en-US" sz="2000" i="1" dirty="0" err="1">
                <a:solidFill>
                  <a:schemeClr val="accent2"/>
                </a:solidFill>
                <a:latin typeface="+mj-lt"/>
              </a:rPr>
              <a:t>E</a:t>
            </a:r>
            <a:r>
              <a:rPr lang="en-US" altLang="en-US" sz="2000" i="1" baseline="-25000" dirty="0" err="1">
                <a:solidFill>
                  <a:schemeClr val="accent2"/>
                </a:solidFill>
                <a:latin typeface="+mj-lt"/>
              </a:rPr>
              <a:t>a</a:t>
            </a:r>
            <a:r>
              <a:rPr lang="en-US" altLang="en-US" sz="2000" dirty="0">
                <a:solidFill>
                  <a:schemeClr val="accent2"/>
                </a:solidFill>
                <a:latin typeface="+mj-lt"/>
              </a:rPr>
              <a:t>, so steeper slope</a:t>
            </a:r>
          </a:p>
        </p:txBody>
      </p:sp>
      <p:cxnSp>
        <p:nvCxnSpPr>
          <p:cNvPr id="12" name="Straight Arrow Connector 11"/>
          <p:cNvCxnSpPr>
            <a:cxnSpLocks/>
            <a:stCxn id="13" idx="3"/>
          </p:cNvCxnSpPr>
          <p:nvPr/>
        </p:nvCxnSpPr>
        <p:spPr>
          <a:xfrm>
            <a:off x="3646383" y="3324255"/>
            <a:ext cx="817667" cy="200974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48400" y="4297363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j-lt"/>
              </a:rPr>
              <a:t>Higher E</a:t>
            </a:r>
            <a:r>
              <a:rPr lang="en-US" altLang="en-US" sz="2400" baseline="-25000" dirty="0">
                <a:latin typeface="+mj-lt"/>
              </a:rPr>
              <a:t>A</a:t>
            </a:r>
            <a:r>
              <a:rPr lang="en-US" altLang="en-US" sz="2400" dirty="0">
                <a:latin typeface="+mj-lt"/>
              </a:rPr>
              <a:t> reaction is more sensitive to temperature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AD047C1-95DE-44C6-A8D2-29DB485E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2" y="3124200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+mj-lt"/>
              </a:rPr>
              <a:t>REACTION 1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8B73000-2A41-403D-B1BC-0A658D707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24200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sz="2000" b="1" dirty="0">
                <a:latin typeface="+mj-lt"/>
              </a:rPr>
              <a:t>REACTION 2</a:t>
            </a:r>
          </a:p>
        </p:txBody>
      </p:sp>
      <p:cxnSp>
        <p:nvCxnSpPr>
          <p:cNvPr id="11" name="Straight Arrow Connector 10"/>
          <p:cNvCxnSpPr>
            <a:cxnSpLocks/>
            <a:stCxn id="14" idx="1"/>
          </p:cNvCxnSpPr>
          <p:nvPr/>
        </p:nvCxnSpPr>
        <p:spPr>
          <a:xfrm flipH="1">
            <a:off x="4953000" y="3324255"/>
            <a:ext cx="685800" cy="94294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58446"/>
              </p:ext>
            </p:extLst>
          </p:nvPr>
        </p:nvGraphicFramePr>
        <p:xfrm>
          <a:off x="1631950" y="1295400"/>
          <a:ext cx="295592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33521" imgH="1879531" progId="Word.Document.12">
                  <p:link updateAutomatic="1"/>
                </p:oleObj>
              </mc:Choice>
              <mc:Fallback>
                <p:oleObj name="Document" r:id="rId3" imgW="2133521" imgH="1879531" progId="Word.Document.12">
                  <p:link updateAutomatic="1"/>
                  <p:pic>
                    <p:nvPicPr>
                      <p:cNvPr id="2355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295400"/>
                        <a:ext cx="2955925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70459"/>
              </p:ext>
            </p:extLst>
          </p:nvPr>
        </p:nvGraphicFramePr>
        <p:xfrm>
          <a:off x="5334000" y="1295400"/>
          <a:ext cx="305276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158921" imgH="1841432" progId="Word.Document.12">
                  <p:link updateAutomatic="1"/>
                </p:oleObj>
              </mc:Choice>
              <mc:Fallback>
                <p:oleObj name="Document" r:id="rId3" imgW="2158921" imgH="1841432" progId="Word.Document.12">
                  <p:link updateAutomatic="1"/>
                  <p:pic>
                    <p:nvPicPr>
                      <p:cNvPr id="2355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95400"/>
                        <a:ext cx="3052763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319547"/>
              </p:ext>
            </p:extLst>
          </p:nvPr>
        </p:nvGraphicFramePr>
        <p:xfrm>
          <a:off x="4415391" y="3898900"/>
          <a:ext cx="2697163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892230" imgH="1828733" progId="Word.Document.12">
                  <p:link updateAutomatic="1"/>
                </p:oleObj>
              </mc:Choice>
              <mc:Fallback>
                <p:oleObj name="Document" r:id="rId3" imgW="1892230" imgH="1828733" progId="Word.Document.12">
                  <p:link updateAutomatic="1"/>
                  <p:pic>
                    <p:nvPicPr>
                      <p:cNvPr id="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91" y="3898900"/>
                        <a:ext cx="2697163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2286000" y="1110734"/>
            <a:ext cx="2405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Bimolecular Collisions</a:t>
            </a:r>
          </a:p>
        </p:txBody>
      </p:sp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5667550" y="1007165"/>
            <a:ext cx="3046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Unimolecular Decomposition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128287" y="4419600"/>
            <a:ext cx="2971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j-lt"/>
                <a:sym typeface="Wingdings" charset="2"/>
              </a:rPr>
              <a:t>The A tends to be much larger for Unimolecular Decomposition (sometimes as extreme as 10</a:t>
            </a:r>
            <a:r>
              <a:rPr lang="en-US" altLang="en-US" sz="2000" baseline="30000" dirty="0">
                <a:latin typeface="+mj-lt"/>
                <a:sym typeface="Wingdings" charset="2"/>
              </a:rPr>
              <a:t>17</a:t>
            </a:r>
            <a:r>
              <a:rPr lang="en-US" altLang="en-US" sz="2000" dirty="0">
                <a:latin typeface="+mj-lt"/>
                <a:sym typeface="Wingdings" charset="2"/>
              </a:rPr>
              <a:t> versus 10</a:t>
            </a:r>
            <a:r>
              <a:rPr lang="en-US" altLang="en-US" sz="2000" baseline="30000" dirty="0">
                <a:latin typeface="+mj-lt"/>
                <a:sym typeface="Wingdings" charset="2"/>
              </a:rPr>
              <a:t>10</a:t>
            </a:r>
            <a:r>
              <a:rPr lang="en-US" altLang="en-US" sz="2000" dirty="0">
                <a:latin typeface="+mj-lt"/>
                <a:sym typeface="Wingdings" charset="2"/>
              </a:rPr>
              <a:t>)</a:t>
            </a:r>
            <a:endParaRPr lang="en-US" altLang="en-US" sz="2000" dirty="0">
              <a:latin typeface="+mj-lt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280269" y="3757612"/>
            <a:ext cx="1232823" cy="171982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23554" idx="2"/>
          </p:cNvCxnSpPr>
          <p:nvPr/>
        </p:nvCxnSpPr>
        <p:spPr bwMode="auto">
          <a:xfrm flipH="1">
            <a:off x="6086873" y="3898900"/>
            <a:ext cx="773508" cy="823119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E51B6F-C964-F397-4B1B-FF3A80B6557F}"/>
              </a:ext>
            </a:extLst>
          </p:cNvPr>
          <p:cNvSpPr txBox="1"/>
          <p:nvPr/>
        </p:nvSpPr>
        <p:spPr>
          <a:xfrm>
            <a:off x="457200" y="39599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Now for a sanity check…</a:t>
            </a:r>
          </a:p>
        </p:txBody>
      </p:sp>
    </p:spTree>
    <p:extLst>
      <p:ext uri="{BB962C8B-B14F-4D97-AF65-F5344CB8AC3E}">
        <p14:creationId xmlns:p14="http://schemas.microsoft.com/office/powerpoint/2010/main" val="11802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9496</TotalTime>
  <Words>426</Words>
  <Application>Microsoft Office PowerPoint</Application>
  <PresentationFormat>On-screen Show (4:3)</PresentationFormat>
  <Paragraphs>68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Calculation Session 10 Exercise 3</vt:lpstr>
      <vt:lpstr>PowerPoint Presentation</vt:lpstr>
      <vt:lpstr>GOAL</vt:lpstr>
      <vt:lpstr>Arrhenius Plot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Company>CBE, 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ChemE 3900 Calculation Session 2</dc:title>
  <dc:creator>Chidanand Balaji</dc:creator>
  <cp:lastModifiedBy>Kong Chen</cp:lastModifiedBy>
  <cp:revision>99</cp:revision>
  <dcterms:created xsi:type="dcterms:W3CDTF">2013-01-28T16:19:51Z</dcterms:created>
  <dcterms:modified xsi:type="dcterms:W3CDTF">2025-03-23T02:58:53Z</dcterms:modified>
</cp:coreProperties>
</file>