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84" r:id="rId3"/>
    <p:sldId id="274" r:id="rId4"/>
    <p:sldId id="275" r:id="rId5"/>
    <p:sldId id="276" r:id="rId6"/>
    <p:sldId id="277" r:id="rId7"/>
    <p:sldId id="285" r:id="rId8"/>
    <p:sldId id="278" r:id="rId9"/>
    <p:sldId id="280" r:id="rId10"/>
    <p:sldId id="281" r:id="rId11"/>
    <p:sldId id="282" r:id="rId12"/>
    <p:sldId id="283" r:id="rId13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9BBF9C"/>
    <a:srgbClr val="9D85BD"/>
    <a:srgbClr val="7488C6"/>
    <a:srgbClr val="B5A3CD"/>
    <a:srgbClr val="9AAF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32" autoAdjust="0"/>
    <p:restoredTop sz="93729" autoAdjust="0"/>
  </p:normalViewPr>
  <p:slideViewPr>
    <p:cSldViewPr>
      <p:cViewPr varScale="1">
        <p:scale>
          <a:sx n="104" d="100"/>
          <a:sy n="104" d="100"/>
        </p:scale>
        <p:origin x="954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D0D747-4E37-4BA3-9512-58EE160A4B7C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71CB20-1917-464F-9DA7-1B5DF73240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734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71CB20-1917-464F-9DA7-1B5DF73240D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4612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71CB20-1917-464F-9DA7-1B5DF73240D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5912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71CB20-1917-464F-9DA7-1B5DF73240D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128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71CB20-1917-464F-9DA7-1B5DF73240D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1965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71CB20-1917-464F-9DA7-1B5DF73240D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4478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71CB20-1917-464F-9DA7-1B5DF73240D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7978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7A9023-9547-0D47-878B-883C77127E60}" type="datetimeFigureOut">
              <a:rPr lang="en-US"/>
              <a:pPr>
                <a:defRPr/>
              </a:pPr>
              <a:t>4/7/2025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8293E3-7B3A-C143-BA54-3F0F9B49D2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4336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5AC32-CE76-9343-9EA3-B2DA5DF2C4A6}" type="datetimeFigureOut">
              <a:rPr lang="en-US"/>
              <a:pPr>
                <a:defRPr/>
              </a:pPr>
              <a:t>4/7/2025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EE22A-FF08-5C41-AFD1-D3EF5FDB46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0472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D1E10-E8D9-7D40-A033-C081EFEC9130}" type="datetimeFigureOut">
              <a:rPr lang="en-US"/>
              <a:pPr>
                <a:defRPr/>
              </a:pPr>
              <a:t>4/7/2025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71B4DA-B7D6-924B-A454-F62F3FFE74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2477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D2B33-8D9A-1A4E-AD7A-4E690B3B6CD8}" type="datetimeFigureOut">
              <a:rPr lang="en-US"/>
              <a:pPr>
                <a:defRPr/>
              </a:pPr>
              <a:t>4/7/2025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4C211C-1FD2-654D-9ABF-ECF2AC22EF4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9345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EC824-63D7-CB42-8A1E-653514245FE5}" type="datetimeFigureOut">
              <a:rPr lang="en-US"/>
              <a:pPr>
                <a:defRPr/>
              </a:pPr>
              <a:t>4/7/2025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6A2261-E67B-2D48-96A0-B7CD70A4AF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8666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0AAF2-8B90-994D-B286-7169426DC77A}" type="datetimeFigureOut">
              <a:rPr lang="en-US"/>
              <a:pPr>
                <a:defRPr/>
              </a:pPr>
              <a:t>4/7/2025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BECAFC-F5E2-8442-8820-5014FF4DEF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105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ABAD8D-26AE-2746-B6E8-3ECA11B52822}" type="datetimeFigureOut">
              <a:rPr lang="en-US"/>
              <a:pPr>
                <a:defRPr/>
              </a:pPr>
              <a:t>4/7/2025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866E6-29D0-1F4E-B0B3-DC46AE824C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3084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90B515-7DDA-904B-95AA-D608E157F807}" type="datetimeFigureOut">
              <a:rPr lang="en-US"/>
              <a:pPr>
                <a:defRPr/>
              </a:pPr>
              <a:t>4/7/2025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1D6EBC-B69E-6647-BEC1-403FE4B11E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8778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B6D23F-3200-9749-8AC3-64AFBA284D30}" type="datetimeFigureOut">
              <a:rPr lang="en-US"/>
              <a:pPr>
                <a:defRPr/>
              </a:pPr>
              <a:t>4/7/2025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A14A2D-17CA-4A48-A942-B4D7113A81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7732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D60DFC-D807-FA47-AEA5-068A8EA3799D}" type="datetimeFigureOut">
              <a:rPr lang="en-US"/>
              <a:pPr>
                <a:defRPr/>
              </a:pPr>
              <a:t>4/7/2025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E7B40-F553-4742-8DDD-E4846AD7148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4779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649CA6-E479-FE4C-A739-D04AE3274CC0}" type="datetimeFigureOut">
              <a:rPr lang="en-US"/>
              <a:pPr>
                <a:defRPr/>
              </a:pPr>
              <a:t>4/7/2025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51F62C-8551-7F42-9079-1045D73A47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1012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60870FC-21AE-F74D-972F-39E2A3B4833B}" type="datetimeFigureOut">
              <a:rPr lang="en-US"/>
              <a:pPr>
                <a:defRPr/>
              </a:pPr>
              <a:t>4/7/2025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E774D85-102B-374F-8EB4-54C9672883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13" Type="http://schemas.openxmlformats.org/officeDocument/2006/relationships/image" Target="../media/image16.wmf"/><Relationship Id="rId3" Type="http://schemas.openxmlformats.org/officeDocument/2006/relationships/oleObject" Target="../embeddings/oleObject7.bin"/><Relationship Id="rId7" Type="http://schemas.openxmlformats.org/officeDocument/2006/relationships/image" Target="../media/image21.png"/><Relationship Id="rId12" Type="http://schemas.openxmlformats.org/officeDocument/2006/relationships/oleObject" Target="../embeddings/oleObject6.bin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0.png"/><Relationship Id="rId11" Type="http://schemas.openxmlformats.org/officeDocument/2006/relationships/image" Target="../media/image15.wmf"/><Relationship Id="rId5" Type="http://schemas.openxmlformats.org/officeDocument/2006/relationships/image" Target="../media/image19.png"/><Relationship Id="rId10" Type="http://schemas.openxmlformats.org/officeDocument/2006/relationships/oleObject" Target="../embeddings/oleObject5.bin"/><Relationship Id="rId4" Type="http://schemas.openxmlformats.org/officeDocument/2006/relationships/image" Target="../media/image17.wmf"/><Relationship Id="rId9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image" Target="../media/image23.png"/><Relationship Id="rId7" Type="http://schemas.openxmlformats.org/officeDocument/2006/relationships/oleObject" Target="../embeddings/oleObject6.bin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24.png"/><Relationship Id="rId9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w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6.png"/><Relationship Id="rId7" Type="http://schemas.openxmlformats.org/officeDocument/2006/relationships/image" Target="../media/image6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3.bin"/><Relationship Id="rId9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8.png"/><Relationship Id="rId18" Type="http://schemas.openxmlformats.org/officeDocument/2006/relationships/image" Target="../media/image6.wmf"/><Relationship Id="rId12" Type="http://schemas.openxmlformats.org/officeDocument/2006/relationships/image" Target="../media/image7.wmf"/><Relationship Id="rId17" Type="http://schemas.openxmlformats.org/officeDocument/2006/relationships/oleObject" Target="../embeddings/oleObject2.bin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5.wmf"/><Relationship Id="rId1" Type="http://schemas.openxmlformats.org/officeDocument/2006/relationships/slideLayout" Target="../slideLayouts/slideLayout6.xml"/><Relationship Id="rId11" Type="http://schemas.openxmlformats.org/officeDocument/2006/relationships/oleObject" Target="../embeddings/oleObject4.bin"/><Relationship Id="rId5" Type="http://schemas.openxmlformats.org/officeDocument/2006/relationships/image" Target="../media/image7.png"/><Relationship Id="rId15" Type="http://schemas.openxmlformats.org/officeDocument/2006/relationships/oleObject" Target="../embeddings/oleObject3.bin"/><Relationship Id="rId10" Type="http://schemas.openxmlformats.org/officeDocument/2006/relationships/image" Target="../media/image13.png"/><Relationship Id="rId4" Type="http://schemas.openxmlformats.org/officeDocument/2006/relationships/image" Target="../media/image11.png"/><Relationship Id="rId1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image" Target="../media/image6.png"/><Relationship Id="rId3" Type="http://schemas.openxmlformats.org/officeDocument/2006/relationships/image" Target="../media/image9.png"/><Relationship Id="rId7" Type="http://schemas.openxmlformats.org/officeDocument/2006/relationships/oleObject" Target="../embeddings/oleObject2.bin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7" Type="http://schemas.openxmlformats.org/officeDocument/2006/relationships/image" Target="../media/image100.png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0.png"/><Relationship Id="rId5" Type="http://schemas.openxmlformats.org/officeDocument/2006/relationships/image" Target="../media/image16.wmf"/><Relationship Id="rId4" Type="http://schemas.openxmlformats.org/officeDocument/2006/relationships/oleObject" Target="../embeddings/oleObject6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oleObject" Target="../embeddings/oleObject5.bin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15.wmf"/><Relationship Id="rId9" Type="http://schemas.openxmlformats.org/officeDocument/2006/relationships/image" Target="../media/image1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2209800" y="0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sz="5500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Calculation Session 11</a:t>
            </a:r>
            <a:br>
              <a:rPr lang="en-US" altLang="en-US" sz="5500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500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Exercise 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5306961"/>
            <a:ext cx="7924800" cy="1551039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sz="2500" dirty="0">
                <a:solidFill>
                  <a:schemeClr val="bg1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Created by Carl Schultz (‘15)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500" dirty="0">
                <a:solidFill>
                  <a:schemeClr val="bg1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Revised by Michael Statt (‘16), Alyssa Restauro (’17), Adam Berry (‘18), Connie Li (‘19), Max Graham (‘21), Jonathan Su (‘23), Ashlyn Dumaw (‘25), and </a:t>
            </a:r>
            <a:r>
              <a:rPr lang="en-US" altLang="en-US" sz="25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Amy Wu (‘26)</a:t>
            </a:r>
          </a:p>
        </p:txBody>
      </p:sp>
      <p:pic>
        <p:nvPicPr>
          <p:cNvPr id="1026" name="Picture 2" descr="One Does Not Simply Write the rate law of a reaction with an intermediate -  Boromir - quickmeme">
            <a:extLst>
              <a:ext uri="{FF2B5EF4-FFF2-40B4-BE49-F238E27FC236}">
                <a16:creationId xmlns:a16="http://schemas.microsoft.com/office/drawing/2014/main" id="{5947C6CF-0087-551D-53C0-8A23B9DC6D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990725"/>
            <a:ext cx="4876800" cy="2876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This is a certified Fluorine moment : r/chemistrymemes">
            <a:extLst>
              <a:ext uri="{FF2B5EF4-FFF2-40B4-BE49-F238E27FC236}">
                <a16:creationId xmlns:a16="http://schemas.microsoft.com/office/drawing/2014/main" id="{B8394CB4-853B-FD54-01F6-86F49EFD62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6800" y="1890114"/>
            <a:ext cx="3412125" cy="3077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A person holding a piece of paper&#10;&#10;AI-generated content may be incorrect.">
            <a:extLst>
              <a:ext uri="{FF2B5EF4-FFF2-40B4-BE49-F238E27FC236}">
                <a16:creationId xmlns:a16="http://schemas.microsoft.com/office/drawing/2014/main" id="{BA253B2C-DA9A-274B-A869-91FB833CFE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410555"/>
            <a:ext cx="3124200" cy="403688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15">
            <a:extLst>
              <a:ext uri="{FF2B5EF4-FFF2-40B4-BE49-F238E27FC236}">
                <a16:creationId xmlns:a16="http://schemas.microsoft.com/office/drawing/2014/main" id="{7C53A7C7-B083-BCCC-3381-3BE92F7300A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6302424"/>
              </p:ext>
            </p:extLst>
          </p:nvPr>
        </p:nvGraphicFramePr>
        <p:xfrm>
          <a:off x="6253202" y="4460726"/>
          <a:ext cx="5527675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578100" imgH="393700" progId="Equation.3">
                  <p:embed/>
                </p:oleObj>
              </mc:Choice>
              <mc:Fallback>
                <p:oleObj name="Equation" r:id="rId3" imgW="2578100" imgH="393700" progId="Equation.3">
                  <p:embed/>
                  <p:pic>
                    <p:nvPicPr>
                      <p:cNvPr id="8196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3202" y="4460726"/>
                        <a:ext cx="5527675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26EBE325-AD41-2196-A9E5-3FA35E86F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5000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 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14AC07D-2E36-08F0-2E37-ADBFF37184D1}"/>
                  </a:ext>
                </a:extLst>
              </p:cNvPr>
              <p:cNvSpPr txBox="1"/>
              <p:nvPr/>
            </p:nvSpPr>
            <p:spPr>
              <a:xfrm>
                <a:off x="680315" y="2587423"/>
                <a:ext cx="6050118" cy="16831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2800">
                              <a:latin typeface="Cambria Math" charset="0"/>
                            </a:rPr>
                            <m:t>d</m:t>
                          </m:r>
                          <m:r>
                            <a:rPr lang="en-US" sz="2800">
                              <a:latin typeface="Cambria Math" charset="0"/>
                            </a:rPr>
                            <m:t>[</m:t>
                          </m:r>
                          <m:r>
                            <m:rPr>
                              <m:sty m:val="p"/>
                            </m:rPr>
                            <a:rPr lang="en-US" sz="2800">
                              <a:latin typeface="Cambria Math" charset="0"/>
                            </a:rPr>
                            <m:t>F</m:t>
                          </m:r>
                          <m:r>
                            <a:rPr lang="en-US" sz="280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∙]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2800">
                              <a:latin typeface="Cambria Math" charset="0"/>
                            </a:rPr>
                            <m:t>dt</m:t>
                          </m:r>
                        </m:den>
                      </m:f>
                      <m:r>
                        <a:rPr lang="en-US" sz="2800">
                          <a:latin typeface="Cambria Math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US" sz="2800" dirty="0">
                          <a:latin typeface="Cambria Math" charset="0"/>
                        </a:rPr>
                        <m:t>production</m:t>
                      </m:r>
                      <m:r>
                        <m:rPr>
                          <m:nor/>
                        </m:rPr>
                        <a:rPr lang="en-US" sz="2800" dirty="0">
                          <a:latin typeface="Cambria Math" charset="0"/>
                        </a:rPr>
                        <m:t> – </m:t>
                      </m:r>
                      <m:r>
                        <m:rPr>
                          <m:nor/>
                        </m:rPr>
                        <a:rPr lang="en-US" sz="2800" dirty="0">
                          <a:latin typeface="Cambria Math" charset="0"/>
                        </a:rPr>
                        <m:t>consumption</m:t>
                      </m:r>
                      <m:r>
                        <m:rPr>
                          <m:nor/>
                        </m:rPr>
                        <a:rPr lang="en-US" sz="2800" dirty="0">
                          <a:latin typeface="Cambria Math" charset="0"/>
                        </a:rPr>
                        <m:t> = 0</m:t>
                      </m:r>
                    </m:oMath>
                  </m:oMathPara>
                </a14:m>
                <a:endParaRPr lang="en-US" sz="2800" dirty="0">
                  <a:latin typeface="Cambria Math" charset="0"/>
                </a:endParaRPr>
              </a:p>
              <a:p>
                <a:endParaRPr lang="en-US" sz="2800" dirty="0">
                  <a:latin typeface="Cambria Math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800">
                              <a:latin typeface="Cambria Math" charset="0"/>
                            </a:rPr>
                            <m:t>k</m:t>
                          </m:r>
                        </m:e>
                        <m:sub>
                          <m:r>
                            <a:rPr lang="en-US" sz="2800">
                              <a:latin typeface="Cambria Math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800" b="0" i="0" smtClean="0">
                                  <a:latin typeface="Cambria Math" panose="02040503050406030204" pitchFamily="18" charset="0"/>
                                </a:rPr>
                                <m:t>NO</m:t>
                              </m:r>
                            </m:e>
                            <m:sub>
                              <m:r>
                                <a:rPr lang="en-US" sz="2800">
                                  <a:latin typeface="Cambria Math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800">
                                  <a:latin typeface="Cambria Math" charset="0"/>
                                </a:rPr>
                                <m:t>F</m:t>
                              </m:r>
                            </m:e>
                            <m:sub>
                              <m:r>
                                <a:rPr lang="en-US" sz="2800">
                                  <a:latin typeface="Cambria Math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14AC07D-2E36-08F0-2E37-ADBFF37184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315" y="2587423"/>
                <a:ext cx="6050118" cy="1683153"/>
              </a:xfrm>
              <a:prstGeom prst="rect">
                <a:avLst/>
              </a:prstGeom>
              <a:blipFill>
                <a:blip r:embed="rId5"/>
                <a:stretch>
                  <a:fillRect l="-1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>
            <a:extLst>
              <a:ext uri="{FF2B5EF4-FFF2-40B4-BE49-F238E27FC236}">
                <a16:creationId xmlns:a16="http://schemas.microsoft.com/office/drawing/2014/main" id="{07E9E983-E6D8-1724-EE1D-407183BCE252}"/>
              </a:ext>
            </a:extLst>
          </p:cNvPr>
          <p:cNvSpPr txBox="1"/>
          <p:nvPr/>
        </p:nvSpPr>
        <p:spPr>
          <a:xfrm>
            <a:off x="621030" y="1451928"/>
            <a:ext cx="617919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9D85BD"/>
                </a:solidFill>
                <a:latin typeface="+mj-lt"/>
              </a:rPr>
              <a:t>Steady-state approximation:</a:t>
            </a:r>
          </a:p>
          <a:p>
            <a:r>
              <a:rPr lang="en-US" sz="2800" dirty="0">
                <a:solidFill>
                  <a:srgbClr val="9D85BD"/>
                </a:solidFill>
                <a:latin typeface="+mj-lt"/>
              </a:rPr>
              <a:t>concentration does not change with time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FE60ABC5-5956-1F2A-8372-A9032BBB6AE1}"/>
                  </a:ext>
                </a:extLst>
              </p:cNvPr>
              <p:cNvSpPr txBox="1"/>
              <p:nvPr/>
            </p:nvSpPr>
            <p:spPr>
              <a:xfrm>
                <a:off x="2493600" y="3785355"/>
                <a:ext cx="4494847" cy="57554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smtClean="0">
                          <a:latin typeface="Cambria Math" charset="0"/>
                        </a:rPr>
                        <m:t>−</m:t>
                      </m:r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800">
                              <a:latin typeface="Cambria Math" charset="0"/>
                            </a:rPr>
                            <m:t>k</m:t>
                          </m:r>
                        </m:e>
                        <m:sub>
                          <m:r>
                            <a:rPr lang="en-US" sz="2800">
                              <a:latin typeface="Cambria Math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2800">
                              <a:latin typeface="Cambria Math" charset="0"/>
                            </a:rPr>
                            <m:t>N</m:t>
                          </m:r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800">
                                  <a:latin typeface="Cambria Math" charset="0"/>
                                </a:rPr>
                                <m:t>O</m:t>
                              </m:r>
                            </m:e>
                            <m:sub>
                              <m:r>
                                <a:rPr lang="en-US" sz="2800">
                                  <a:latin typeface="Cambria Math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2800">
                              <a:latin typeface="Cambria Math" charset="0"/>
                            </a:rPr>
                            <m:t>F</m:t>
                          </m:r>
                          <m:r>
                            <a:rPr lang="en-US" sz="280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∙</m:t>
                          </m:r>
                        </m:e>
                      </m:d>
                      <m:r>
                        <a:rPr lang="en-US" sz="2800">
                          <a:latin typeface="Cambria Math" panose="02040503050406030204" pitchFamily="18" charset="0"/>
                          <a:ea typeface="Cambria Math" charset="0"/>
                          <a:cs typeface="Cambria Math" charset="0"/>
                        </a:rPr>
                        <m:t>=0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FE60ABC5-5956-1F2A-8372-A9032BBB6A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3600" y="3785355"/>
                <a:ext cx="4494847" cy="57554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E9B636E4-F21A-1B40-25A0-94285375ADF0}"/>
                  </a:ext>
                </a:extLst>
              </p:cNvPr>
              <p:cNvSpPr txBox="1"/>
              <p:nvPr/>
            </p:nvSpPr>
            <p:spPr>
              <a:xfrm>
                <a:off x="680315" y="4648200"/>
                <a:ext cx="4324132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800">
                              <a:latin typeface="Cambria Math" charset="0"/>
                            </a:rPr>
                            <m:t>k</m:t>
                          </m:r>
                        </m:e>
                        <m:sub>
                          <m:r>
                            <a:rPr lang="en-US" sz="2800">
                              <a:latin typeface="Cambria Math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800">
                                  <a:latin typeface="Cambria Math" panose="02040503050406030204" pitchFamily="18" charset="0"/>
                                </a:rPr>
                                <m:t>NO</m:t>
                              </m:r>
                            </m:e>
                            <m:sub>
                              <m:r>
                                <a:rPr lang="en-US" sz="2800">
                                  <a:latin typeface="Cambria Math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800">
                                  <a:latin typeface="Cambria Math" charset="0"/>
                                </a:rPr>
                                <m:t>F</m:t>
                              </m:r>
                            </m:e>
                            <m:sub>
                              <m:r>
                                <a:rPr lang="en-US" sz="2800">
                                  <a:latin typeface="Cambria Math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sz="280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800">
                              <a:latin typeface="Cambria Math" charset="0"/>
                            </a:rPr>
                            <m:t>k</m:t>
                          </m:r>
                        </m:e>
                        <m:sub>
                          <m:r>
                            <a:rPr lang="en-US" sz="2800">
                              <a:latin typeface="Cambria Math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2800">
                              <a:latin typeface="Cambria Math" charset="0"/>
                            </a:rPr>
                            <m:t>N</m:t>
                          </m:r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800">
                                  <a:latin typeface="Cambria Math" charset="0"/>
                                </a:rPr>
                                <m:t>O</m:t>
                              </m:r>
                            </m:e>
                            <m:sub>
                              <m:r>
                                <a:rPr lang="en-US" sz="2800">
                                  <a:latin typeface="Cambria Math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2800">
                              <a:latin typeface="Cambria Math" charset="0"/>
                            </a:rPr>
                            <m:t>F</m:t>
                          </m:r>
                          <m:r>
                            <a:rPr lang="en-US" sz="280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∙</m:t>
                          </m:r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E9B636E4-F21A-1B40-25A0-94285375AD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315" y="4648200"/>
                <a:ext cx="4324132" cy="43088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23">
            <a:extLst>
              <a:ext uri="{FF2B5EF4-FFF2-40B4-BE49-F238E27FC236}">
                <a16:creationId xmlns:a16="http://schemas.microsoft.com/office/drawing/2014/main" id="{A933708E-EB4B-E2EE-97C6-83C9314D7C45}"/>
              </a:ext>
            </a:extLst>
          </p:cNvPr>
          <p:cNvSpPr/>
          <p:nvPr/>
        </p:nvSpPr>
        <p:spPr>
          <a:xfrm>
            <a:off x="2907362" y="4609628"/>
            <a:ext cx="2097085" cy="575542"/>
          </a:xfrm>
          <a:prstGeom prst="rect">
            <a:avLst/>
          </a:prstGeom>
          <a:noFill/>
          <a:ln w="38100">
            <a:solidFill>
              <a:srgbClr val="9BBF9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591BAC6-CE49-2D40-C421-7C4A88E069E4}"/>
              </a:ext>
            </a:extLst>
          </p:cNvPr>
          <p:cNvSpPr/>
          <p:nvPr/>
        </p:nvSpPr>
        <p:spPr>
          <a:xfrm>
            <a:off x="10053458" y="4592055"/>
            <a:ext cx="1727419" cy="575542"/>
          </a:xfrm>
          <a:prstGeom prst="rect">
            <a:avLst/>
          </a:prstGeom>
          <a:noFill/>
          <a:ln w="38100">
            <a:solidFill>
              <a:srgbClr val="9BBF9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376AEFFE-180B-B10D-D98C-0601654A9F77}"/>
                  </a:ext>
                </a:extLst>
              </p:cNvPr>
              <p:cNvSpPr txBox="1"/>
              <p:nvPr/>
            </p:nvSpPr>
            <p:spPr>
              <a:xfrm>
                <a:off x="3955904" y="5638828"/>
                <a:ext cx="4094326" cy="9294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2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d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sz="2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sz="280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N</m:t>
                              </m:r>
                              <m:sSub>
                                <m:sSub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80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O</m:t>
                                  </m:r>
                                </m:e>
                                <m:sub>
                                  <m:r>
                                    <a:rPr lang="en-US" sz="280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m:rPr>
                                  <m:sty m:val="p"/>
                                </m:rPr>
                                <a:rPr lang="en-US" sz="280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F</m:t>
                              </m:r>
                            </m:e>
                          </m:d>
                        </m:num>
                        <m:den>
                          <m:r>
                            <m:rPr>
                              <m:sty m:val="p"/>
                            </m:rPr>
                            <a:rPr lang="en-US" sz="2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dt</m:t>
                          </m:r>
                        </m:den>
                      </m:f>
                      <m:r>
                        <a:rPr lang="en-US" sz="280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=2</m:t>
                      </m:r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k</m:t>
                          </m:r>
                        </m:e>
                        <m:sub>
                          <m:r>
                            <a:rPr lang="en-US" sz="2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2800">
                              <a:latin typeface="Cambria Math" charset="0"/>
                            </a:rPr>
                            <m:t>N</m:t>
                          </m:r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800">
                                  <a:latin typeface="Cambria Math" charset="0"/>
                                </a:rPr>
                                <m:t>O</m:t>
                              </m:r>
                            </m:e>
                            <m:sub>
                              <m:r>
                                <a:rPr lang="en-US" sz="2800">
                                  <a:latin typeface="Cambria Math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sz="280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[</m:t>
                      </m:r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F</m:t>
                          </m:r>
                        </m:e>
                        <m:sub>
                          <m:r>
                            <a:rPr lang="en-US" sz="2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80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]</m:t>
                      </m:r>
                    </m:oMath>
                  </m:oMathPara>
                </a14:m>
                <a:endParaRPr lang="en-US" sz="2800" dirty="0">
                  <a:solidFill>
                    <a:schemeClr val="accent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376AEFFE-180B-B10D-D98C-0601654A9F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904" y="5638828"/>
                <a:ext cx="4094326" cy="92942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7577823-6246-D3D0-4272-0193E0A485C5}"/>
                  </a:ext>
                </a:extLst>
              </p:cNvPr>
              <p:cNvSpPr txBox="1"/>
              <p:nvPr/>
            </p:nvSpPr>
            <p:spPr>
              <a:xfrm>
                <a:off x="8470354" y="441219"/>
                <a:ext cx="3166208" cy="80983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2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d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sz="2400" i="1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sz="2400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N</m:t>
                              </m:r>
                              <m:sSub>
                                <m:sSubPr>
                                  <m:ctrlPr>
                                    <a:rPr lang="en-US" sz="2400" i="1">
                                      <a:solidFill>
                                        <a:schemeClr val="bg1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400">
                                      <a:solidFill>
                                        <a:schemeClr val="bg1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O</m:t>
                                  </m:r>
                                </m:e>
                                <m:sub>
                                  <m:r>
                                    <a:rPr lang="en-US" sz="2400">
                                      <a:solidFill>
                                        <a:schemeClr val="bg1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m:rPr>
                                  <m:sty m:val="p"/>
                                </m:rPr>
                                <a:rPr lang="en-US" sz="2400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F</m:t>
                              </m:r>
                            </m:e>
                          </m:d>
                        </m:num>
                        <m:den>
                          <m:r>
                            <m:rPr>
                              <m:sty m:val="p"/>
                            </m:rPr>
                            <a:rPr lang="en-US" sz="2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dt</m:t>
                          </m:r>
                        </m:den>
                      </m:f>
                      <m:r>
                        <a:rPr lang="en-US" sz="240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40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k</m:t>
                      </m:r>
                      <m:r>
                        <a:rPr lang="en-US" sz="240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[</m:t>
                      </m:r>
                      <m:sSub>
                        <m:sSubPr>
                          <m:ctrlPr>
                            <a:rPr lang="en-US" sz="24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NO</m:t>
                          </m:r>
                        </m:e>
                        <m:sub>
                          <m:r>
                            <a:rPr lang="en-US" sz="2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40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][</m:t>
                      </m:r>
                      <m:sSub>
                        <m:sSubPr>
                          <m:ctrlPr>
                            <a:rPr lang="en-US" sz="24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F</m:t>
                          </m:r>
                        </m:e>
                        <m:sub>
                          <m:r>
                            <a:rPr lang="en-US" sz="2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40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]</m:t>
                      </m:r>
                    </m:oMath>
                  </m:oMathPara>
                </a14:m>
                <a:endParaRPr lang="en-US" sz="2400" dirty="0">
                  <a:solidFill>
                    <a:schemeClr val="bg1">
                      <a:lumMod val="50000"/>
                    </a:schemeClr>
                  </a:solidFill>
                  <a:latin typeface="+mj-lt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7577823-6246-D3D0-4272-0193E0A485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0354" y="441219"/>
                <a:ext cx="3166208" cy="80983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Object 17">
            <a:extLst>
              <a:ext uri="{FF2B5EF4-FFF2-40B4-BE49-F238E27FC236}">
                <a16:creationId xmlns:a16="http://schemas.microsoft.com/office/drawing/2014/main" id="{5826F171-4D99-43CA-3328-022244ABF48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6023471"/>
              </p:ext>
            </p:extLst>
          </p:nvPr>
        </p:nvGraphicFramePr>
        <p:xfrm>
          <a:off x="8069280" y="1913343"/>
          <a:ext cx="3730647" cy="7052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562100" imgH="292100" progId="Equation.3">
                  <p:embed/>
                </p:oleObj>
              </mc:Choice>
              <mc:Fallback>
                <p:oleObj name="Equation" r:id="rId10" imgW="1562100" imgH="292100" progId="Equation.3">
                  <p:embed/>
                  <p:pic>
                    <p:nvPicPr>
                      <p:cNvPr id="3" name="Object 17">
                        <a:extLst>
                          <a:ext uri="{FF2B5EF4-FFF2-40B4-BE49-F238E27FC236}">
                            <a16:creationId xmlns:a16="http://schemas.microsoft.com/office/drawing/2014/main" id="{5E0B5958-E645-22D1-2465-7ADCBDED750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69280" y="1913343"/>
                        <a:ext cx="3730647" cy="70520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18">
            <a:extLst>
              <a:ext uri="{FF2B5EF4-FFF2-40B4-BE49-F238E27FC236}">
                <a16:creationId xmlns:a16="http://schemas.microsoft.com/office/drawing/2014/main" id="{BF78B8AB-FF74-5E25-B37A-134FD6B8352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900609"/>
              </p:ext>
            </p:extLst>
          </p:nvPr>
        </p:nvGraphicFramePr>
        <p:xfrm>
          <a:off x="8841279" y="2574277"/>
          <a:ext cx="2818144" cy="682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218671" imgH="291973" progId="Equation.3">
                  <p:embed/>
                </p:oleObj>
              </mc:Choice>
              <mc:Fallback>
                <p:oleObj name="Equation" r:id="rId12" imgW="1218671" imgH="291973" progId="Equation.3">
                  <p:embed/>
                  <p:pic>
                    <p:nvPicPr>
                      <p:cNvPr id="7" name="Object 18">
                        <a:extLst>
                          <a:ext uri="{FF2B5EF4-FFF2-40B4-BE49-F238E27FC236}">
                            <a16:creationId xmlns:a16="http://schemas.microsoft.com/office/drawing/2014/main" id="{A7DE659E-3276-074B-54E2-67ED7A7504B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41279" y="2574277"/>
                        <a:ext cx="2818144" cy="68212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06197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9" grpId="0"/>
      <p:bldP spid="21" grpId="0"/>
      <p:bldP spid="22" grpId="0"/>
      <p:bldP spid="24" grpId="0" animBg="1"/>
      <p:bldP spid="25" grpId="0" animBg="1"/>
      <p:bldP spid="2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ECA0654-0180-67F0-0D7D-FD2ECFC0DB7A}"/>
                  </a:ext>
                </a:extLst>
              </p:cNvPr>
              <p:cNvSpPr txBox="1"/>
              <p:nvPr/>
            </p:nvSpPr>
            <p:spPr>
              <a:xfrm>
                <a:off x="609600" y="1487033"/>
                <a:ext cx="4094326" cy="9294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2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d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sz="2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sz="280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N</m:t>
                              </m:r>
                              <m:sSub>
                                <m:sSub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80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O</m:t>
                                  </m:r>
                                </m:e>
                                <m:sub>
                                  <m:r>
                                    <a:rPr lang="en-US" sz="280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m:rPr>
                                  <m:sty m:val="p"/>
                                </m:rPr>
                                <a:rPr lang="en-US" sz="280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F</m:t>
                              </m:r>
                            </m:e>
                          </m:d>
                        </m:num>
                        <m:den>
                          <m:r>
                            <m:rPr>
                              <m:sty m:val="p"/>
                            </m:rPr>
                            <a:rPr lang="en-US" sz="2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dt</m:t>
                          </m:r>
                        </m:den>
                      </m:f>
                      <m:r>
                        <a:rPr lang="en-US" sz="280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=2</m:t>
                      </m:r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k</m:t>
                          </m:r>
                        </m:e>
                        <m:sub>
                          <m:r>
                            <a:rPr lang="en-US" sz="2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2800">
                              <a:latin typeface="Cambria Math" charset="0"/>
                            </a:rPr>
                            <m:t>N</m:t>
                          </m:r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800">
                                  <a:latin typeface="Cambria Math" charset="0"/>
                                </a:rPr>
                                <m:t>O</m:t>
                              </m:r>
                            </m:e>
                            <m:sub>
                              <m:r>
                                <a:rPr lang="en-US" sz="2800">
                                  <a:latin typeface="Cambria Math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sz="280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[</m:t>
                      </m:r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F</m:t>
                          </m:r>
                        </m:e>
                        <m:sub>
                          <m:r>
                            <a:rPr lang="en-US" sz="2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80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]</m:t>
                      </m:r>
                    </m:oMath>
                  </m:oMathPara>
                </a14:m>
                <a:endParaRPr lang="en-US" sz="2800" dirty="0">
                  <a:solidFill>
                    <a:schemeClr val="accent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ECA0654-0180-67F0-0D7D-FD2ECFC0DB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1487033"/>
                <a:ext cx="4094326" cy="92942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>
            <a:extLst>
              <a:ext uri="{FF2B5EF4-FFF2-40B4-BE49-F238E27FC236}">
                <a16:creationId xmlns:a16="http://schemas.microsoft.com/office/drawing/2014/main" id="{26EBE325-AD41-2196-A9E5-3FA35E86F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5000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 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612216F-23DB-A2BB-29B2-96DFCF83497C}"/>
                  </a:ext>
                </a:extLst>
              </p:cNvPr>
              <p:cNvSpPr txBox="1"/>
              <p:nvPr/>
            </p:nvSpPr>
            <p:spPr>
              <a:xfrm>
                <a:off x="609600" y="2964289"/>
                <a:ext cx="3960801" cy="92942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d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sz="2800" b="0" i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N</m:t>
                              </m:r>
                              <m:sSub>
                                <m:sSub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800" b="0" i="0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O</m:t>
                                  </m:r>
                                </m:e>
                                <m:sub>
                                  <m:r>
                                    <a:rPr lang="en-US" sz="2800" b="0" i="0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m:rPr>
                                  <m:sty m:val="p"/>
                                </m:rPr>
                                <a:rPr lang="en-US" sz="2800" b="0" i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F</m:t>
                              </m:r>
                            </m:e>
                          </m:d>
                        </m:num>
                        <m:den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dt</m:t>
                          </m:r>
                        </m:den>
                      </m:f>
                      <m:r>
                        <a:rPr lang="en-US" sz="2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k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2800">
                              <a:latin typeface="Cambria Math" charset="0"/>
                            </a:rPr>
                            <m:t>N</m:t>
                          </m:r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800">
                                  <a:latin typeface="Cambria Math" charset="0"/>
                                </a:rPr>
                                <m:t>O</m:t>
                              </m:r>
                            </m:e>
                            <m:sub>
                              <m:r>
                                <a:rPr lang="en-US" sz="2800">
                                  <a:latin typeface="Cambria Math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sz="2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[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F</m:t>
                          </m:r>
                        </m:e>
                        <m:sub>
                          <m:r>
                            <a:rPr lang="en-US" sz="28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]</m:t>
                      </m:r>
                    </m:oMath>
                  </m:oMathPara>
                </a14:m>
                <a:endParaRPr lang="en-US" sz="2800" dirty="0">
                  <a:latin typeface="+mj-lt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612216F-23DB-A2BB-29B2-96DFCF8349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2964289"/>
                <a:ext cx="3960801" cy="92942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30E118E-F48E-B696-6D3E-4F6CB84AD74C}"/>
              </a:ext>
            </a:extLst>
          </p:cNvPr>
          <p:cNvCxnSpPr>
            <a:cxnSpLocks/>
          </p:cNvCxnSpPr>
          <p:nvPr/>
        </p:nvCxnSpPr>
        <p:spPr>
          <a:xfrm>
            <a:off x="2514600" y="2286000"/>
            <a:ext cx="533400" cy="0"/>
          </a:xfrm>
          <a:prstGeom prst="line">
            <a:avLst/>
          </a:prstGeom>
          <a:ln w="57150">
            <a:solidFill>
              <a:srgbClr val="9D85B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Object 17">
            <a:extLst>
              <a:ext uri="{FF2B5EF4-FFF2-40B4-BE49-F238E27FC236}">
                <a16:creationId xmlns:a16="http://schemas.microsoft.com/office/drawing/2014/main" id="{DC3F200A-3D64-E313-30C4-7EC4FC4DD32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8456024"/>
              </p:ext>
            </p:extLst>
          </p:nvPr>
        </p:nvGraphicFramePr>
        <p:xfrm>
          <a:off x="5486400" y="2888895"/>
          <a:ext cx="5643563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562100" imgH="292100" progId="Equation.3">
                  <p:embed/>
                </p:oleObj>
              </mc:Choice>
              <mc:Fallback>
                <p:oleObj name="Equation" r:id="rId5" imgW="1562100" imgH="292100" progId="Equation.3">
                  <p:embed/>
                  <p:pic>
                    <p:nvPicPr>
                      <p:cNvPr id="13" name="Object 17">
                        <a:extLst>
                          <a:ext uri="{FF2B5EF4-FFF2-40B4-BE49-F238E27FC236}">
                            <a16:creationId xmlns:a16="http://schemas.microsoft.com/office/drawing/2014/main" id="{C7B0BADC-7F13-44D2-9CB2-65C935F574D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2888895"/>
                        <a:ext cx="5643563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8">
            <a:extLst>
              <a:ext uri="{FF2B5EF4-FFF2-40B4-BE49-F238E27FC236}">
                <a16:creationId xmlns:a16="http://schemas.microsoft.com/office/drawing/2014/main" id="{39567FCF-20F0-057A-4E47-6607ACE8518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8131511"/>
              </p:ext>
            </p:extLst>
          </p:nvPr>
        </p:nvGraphicFramePr>
        <p:xfrm>
          <a:off x="5486399" y="4090890"/>
          <a:ext cx="4191000" cy="1014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218671" imgH="291973" progId="Equation.3">
                  <p:embed/>
                </p:oleObj>
              </mc:Choice>
              <mc:Fallback>
                <p:oleObj name="Equation" r:id="rId7" imgW="1218671" imgH="291973" progId="Equation.3">
                  <p:embed/>
                  <p:pic>
                    <p:nvPicPr>
                      <p:cNvPr id="14" name="Object 18">
                        <a:extLst>
                          <a:ext uri="{FF2B5EF4-FFF2-40B4-BE49-F238E27FC236}">
                            <a16:creationId xmlns:a16="http://schemas.microsoft.com/office/drawing/2014/main" id="{18C0FEDE-7851-48CB-87C4-3835C89C897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399" y="4090890"/>
                        <a:ext cx="4191000" cy="1014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>
            <a:extLst>
              <a:ext uri="{FF2B5EF4-FFF2-40B4-BE49-F238E27FC236}">
                <a16:creationId xmlns:a16="http://schemas.microsoft.com/office/drawing/2014/main" id="{6676F716-D59F-C576-28F9-F3490A316BCB}"/>
              </a:ext>
            </a:extLst>
          </p:cNvPr>
          <p:cNvSpPr/>
          <p:nvPr/>
        </p:nvSpPr>
        <p:spPr>
          <a:xfrm>
            <a:off x="5257800" y="2549809"/>
            <a:ext cx="6225238" cy="3012791"/>
          </a:xfrm>
          <a:prstGeom prst="rect">
            <a:avLst/>
          </a:prstGeom>
          <a:noFill/>
          <a:ln w="57150">
            <a:solidFill>
              <a:srgbClr val="9BBF9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C21400FB-858E-8617-4620-95ADC5DCBD52}"/>
                  </a:ext>
                </a:extLst>
              </p:cNvPr>
              <p:cNvSpPr txBox="1"/>
              <p:nvPr/>
            </p:nvSpPr>
            <p:spPr>
              <a:xfrm>
                <a:off x="8470354" y="441219"/>
                <a:ext cx="3166208" cy="80983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2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d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sz="2400" i="1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sz="2400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N</m:t>
                              </m:r>
                              <m:sSub>
                                <m:sSubPr>
                                  <m:ctrlPr>
                                    <a:rPr lang="en-US" sz="2400" i="1">
                                      <a:solidFill>
                                        <a:schemeClr val="bg1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400">
                                      <a:solidFill>
                                        <a:schemeClr val="bg1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O</m:t>
                                  </m:r>
                                </m:e>
                                <m:sub>
                                  <m:r>
                                    <a:rPr lang="en-US" sz="2400">
                                      <a:solidFill>
                                        <a:schemeClr val="bg1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m:rPr>
                                  <m:sty m:val="p"/>
                                </m:rPr>
                                <a:rPr lang="en-US" sz="2400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F</m:t>
                              </m:r>
                            </m:e>
                          </m:d>
                        </m:num>
                        <m:den>
                          <m:r>
                            <m:rPr>
                              <m:sty m:val="p"/>
                            </m:rPr>
                            <a:rPr lang="en-US" sz="2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dt</m:t>
                          </m:r>
                        </m:den>
                      </m:f>
                      <m:r>
                        <a:rPr lang="en-US" sz="240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40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k</m:t>
                      </m:r>
                      <m:r>
                        <a:rPr lang="en-US" sz="240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[</m:t>
                      </m:r>
                      <m:sSub>
                        <m:sSubPr>
                          <m:ctrlPr>
                            <a:rPr lang="en-US" sz="24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NO</m:t>
                          </m:r>
                        </m:e>
                        <m:sub>
                          <m:r>
                            <a:rPr lang="en-US" sz="2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40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][</m:t>
                      </m:r>
                      <m:sSub>
                        <m:sSubPr>
                          <m:ctrlPr>
                            <a:rPr lang="en-US" sz="24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F</m:t>
                          </m:r>
                        </m:e>
                        <m:sub>
                          <m:r>
                            <a:rPr lang="en-US" sz="2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40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]</m:t>
                      </m:r>
                    </m:oMath>
                  </m:oMathPara>
                </a14:m>
                <a:endParaRPr lang="en-US" sz="2400" dirty="0">
                  <a:solidFill>
                    <a:schemeClr val="bg1">
                      <a:lumMod val="50000"/>
                    </a:schemeClr>
                  </a:solidFill>
                  <a:latin typeface="+mj-lt"/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C21400FB-858E-8617-4620-95ADC5DCBD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0354" y="441219"/>
                <a:ext cx="3166208" cy="80983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01037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7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7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7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7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15" grpId="0" animBg="1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E44A4-2DDD-592D-8654-BB6DE48A1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5000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 Takeaways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D258274-AC0D-A736-D334-E616B7D76C35}"/>
              </a:ext>
            </a:extLst>
          </p:cNvPr>
          <p:cNvSpPr txBox="1"/>
          <p:nvPr/>
        </p:nvSpPr>
        <p:spPr>
          <a:xfrm>
            <a:off x="609600" y="1600200"/>
            <a:ext cx="108966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+mj-lt"/>
              </a:rPr>
              <a:t>Use the provided rate equation to look for clues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dirty="0">
              <a:latin typeface="+mj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+mj-lt"/>
              </a:rPr>
              <a:t>Use your chemical intuition to devise a mechanism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dirty="0">
              <a:latin typeface="+mj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+mj-lt"/>
              </a:rPr>
              <a:t>The overall rate equation indicates what species are likely in the rate limiting step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dirty="0">
              <a:latin typeface="+mj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+mj-lt"/>
              </a:rPr>
              <a:t>Use the steady-state approximation on intermediates (especially radicals)!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91375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5B93BA9E-D2CA-E773-ED24-3F352F547A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1500"/>
            <a:ext cx="12187543" cy="57150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76862481-2A82-678F-EBE6-C823401786FE}"/>
              </a:ext>
            </a:extLst>
          </p:cNvPr>
          <p:cNvSpPr/>
          <p:nvPr/>
        </p:nvSpPr>
        <p:spPr>
          <a:xfrm>
            <a:off x="3352800" y="2927927"/>
            <a:ext cx="5562600" cy="762000"/>
          </a:xfrm>
          <a:prstGeom prst="rect">
            <a:avLst/>
          </a:prstGeom>
          <a:solidFill>
            <a:srgbClr val="FFC000">
              <a:alpha val="14902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DED5883-A7E2-DB8B-9BAF-9C5749715368}"/>
              </a:ext>
            </a:extLst>
          </p:cNvPr>
          <p:cNvSpPr/>
          <p:nvPr/>
        </p:nvSpPr>
        <p:spPr>
          <a:xfrm>
            <a:off x="9525000" y="4191000"/>
            <a:ext cx="2438400" cy="762000"/>
          </a:xfrm>
          <a:prstGeom prst="rect">
            <a:avLst/>
          </a:prstGeom>
          <a:solidFill>
            <a:srgbClr val="FFC000">
              <a:alpha val="14902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1EA772F-CEF1-7057-6456-30550FA3BD15}"/>
              </a:ext>
            </a:extLst>
          </p:cNvPr>
          <p:cNvSpPr/>
          <p:nvPr/>
        </p:nvSpPr>
        <p:spPr>
          <a:xfrm>
            <a:off x="889000" y="4939145"/>
            <a:ext cx="1701800" cy="762000"/>
          </a:xfrm>
          <a:prstGeom prst="rect">
            <a:avLst/>
          </a:prstGeom>
          <a:solidFill>
            <a:srgbClr val="FFC000">
              <a:alpha val="14902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175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EBE325-AD41-2196-A9E5-3FA35E86F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5000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 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612216F-23DB-A2BB-29B2-96DFCF83497C}"/>
                  </a:ext>
                </a:extLst>
              </p:cNvPr>
              <p:cNvSpPr txBox="1"/>
              <p:nvPr/>
            </p:nvSpPr>
            <p:spPr>
              <a:xfrm>
                <a:off x="609600" y="1417638"/>
                <a:ext cx="6172200" cy="89556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800" b="0" dirty="0">
                    <a:latin typeface="+mj-lt"/>
                    <a:cs typeface="Times New Roman" panose="02020603050405020304" pitchFamily="18" charset="0"/>
                  </a:rPr>
                  <a:t>Rate equation: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5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35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d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35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sz="3500" b="0" i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N</m:t>
                            </m:r>
                            <m:sSub>
                              <m:sSubPr>
                                <m:ctrlPr>
                                  <a:rPr lang="en-US" sz="35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35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O</m:t>
                                </m:r>
                              </m:e>
                              <m:sub>
                                <m:r>
                                  <a:rPr lang="en-US" sz="35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m:rPr>
                                <m:sty m:val="p"/>
                              </m:rPr>
                              <a:rPr lang="en-US" sz="3500" b="0" i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F</m:t>
                            </m:r>
                          </m:e>
                        </m:d>
                      </m:num>
                      <m:den>
                        <m:r>
                          <m:rPr>
                            <m:sty m:val="p"/>
                          </m:rPr>
                          <a:rPr lang="en-US" sz="35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dt</m:t>
                        </m:r>
                      </m:den>
                    </m:f>
                    <m:r>
                      <a:rPr lang="en-US" sz="35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35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k</m:t>
                    </m:r>
                    <m:r>
                      <a:rPr lang="en-US" sz="35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[</m:t>
                    </m:r>
                    <m:sSub>
                      <m:sSubPr>
                        <m:ctrlPr>
                          <a:rPr lang="en-US" sz="35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5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F</m:t>
                        </m:r>
                      </m:e>
                      <m:sub>
                        <m:r>
                          <a:rPr lang="en-US" sz="35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US" sz="35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]</m:t>
                    </m:r>
                  </m:oMath>
                </a14:m>
                <a:endParaRPr lang="en-US" sz="3500" dirty="0">
                  <a:latin typeface="+mj-lt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612216F-23DB-A2BB-29B2-96DFCF8349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1417638"/>
                <a:ext cx="6172200" cy="895566"/>
              </a:xfrm>
              <a:prstGeom prst="rect">
                <a:avLst/>
              </a:prstGeom>
              <a:blipFill>
                <a:blip r:embed="rId2"/>
                <a:stretch>
                  <a:fillRect l="-1974" b="-41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0C1375A-5D26-8360-A22C-DA58F0143CA0}"/>
                  </a:ext>
                </a:extLst>
              </p:cNvPr>
              <p:cNvSpPr txBox="1"/>
              <p:nvPr/>
            </p:nvSpPr>
            <p:spPr>
              <a:xfrm>
                <a:off x="7101019" y="1551254"/>
                <a:ext cx="3361241" cy="13170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800" dirty="0">
                    <a:solidFill>
                      <a:srgbClr val="7488C6"/>
                    </a:solidFill>
                    <a:latin typeface="+mj-lt"/>
                  </a:rPr>
                  <a:t>Look for clues!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800" dirty="0">
                    <a:solidFill>
                      <a:srgbClr val="7488C6"/>
                    </a:solidFill>
                    <a:latin typeface="+mj-lt"/>
                  </a:rPr>
                  <a:t>RLS contains only [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0" i="1" smtClean="0">
                            <a:solidFill>
                              <a:srgbClr val="7488C6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800" b="0" i="0" smtClean="0">
                            <a:solidFill>
                              <a:srgbClr val="7488C6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F</m:t>
                        </m:r>
                      </m:e>
                      <m:sub>
                        <m:r>
                          <a:rPr lang="en-US" sz="2800" b="0" i="0" smtClean="0">
                            <a:solidFill>
                              <a:srgbClr val="7488C6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800" dirty="0">
                    <a:solidFill>
                      <a:srgbClr val="7488C6"/>
                    </a:solidFill>
                    <a:latin typeface="+mj-lt"/>
                  </a:rPr>
                  <a:t>]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0C1375A-5D26-8360-A22C-DA58F0143C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1019" y="1551254"/>
                <a:ext cx="3361241" cy="1317092"/>
              </a:xfrm>
              <a:prstGeom prst="rect">
                <a:avLst/>
              </a:prstGeom>
              <a:blipFill>
                <a:blip r:embed="rId3"/>
                <a:stretch>
                  <a:fillRect l="-3811" r="-2904" b="-119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8AE1437-1588-59A3-DDB5-559573BB5623}"/>
              </a:ext>
            </a:extLst>
          </p:cNvPr>
          <p:cNvCxnSpPr>
            <a:cxnSpLocks/>
          </p:cNvCxnSpPr>
          <p:nvPr/>
        </p:nvCxnSpPr>
        <p:spPr>
          <a:xfrm>
            <a:off x="5181600" y="2209800"/>
            <a:ext cx="685800" cy="0"/>
          </a:xfrm>
          <a:prstGeom prst="line">
            <a:avLst/>
          </a:prstGeom>
          <a:ln w="57150">
            <a:solidFill>
              <a:srgbClr val="7488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9502673"/>
              </p:ext>
            </p:extLst>
          </p:nvPr>
        </p:nvGraphicFramePr>
        <p:xfrm>
          <a:off x="755650" y="3276600"/>
          <a:ext cx="3166208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876300" imgH="292100" progId="Equation.3">
                  <p:embed/>
                </p:oleObj>
              </mc:Choice>
              <mc:Fallback>
                <p:oleObj name="Equation" r:id="rId4" imgW="876300" imgH="292100" progId="Equation.3">
                  <p:embed/>
                  <p:pic>
                    <p:nvPicPr>
                      <p:cNvPr id="4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3276600"/>
                        <a:ext cx="3166208" cy="1066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6107777"/>
              </p:ext>
            </p:extLst>
          </p:nvPr>
        </p:nvGraphicFramePr>
        <p:xfrm>
          <a:off x="763270" y="4495800"/>
          <a:ext cx="4405313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218671" imgH="291973" progId="Equation.3">
                  <p:embed/>
                </p:oleObj>
              </mc:Choice>
              <mc:Fallback>
                <p:oleObj name="Equation" r:id="rId6" imgW="1218671" imgH="291973" progId="Equation.3">
                  <p:embed/>
                  <p:pic>
                    <p:nvPicPr>
                      <p:cNvPr id="11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3270" y="4495800"/>
                        <a:ext cx="4405313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F025CC0D-1341-C674-9CB5-E864BD8695AD}"/>
              </a:ext>
            </a:extLst>
          </p:cNvPr>
          <p:cNvSpPr txBox="1"/>
          <p:nvPr/>
        </p:nvSpPr>
        <p:spPr>
          <a:xfrm>
            <a:off x="4280772" y="3531654"/>
            <a:ext cx="1662828" cy="6718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solidFill>
                  <a:srgbClr val="7488C6"/>
                </a:solidFill>
                <a:latin typeface="+mj-lt"/>
              </a:rPr>
              <a:t>slow (RLS)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EB495DC-9F5B-4F3F-68A2-FEB5FE3039E7}"/>
              </a:ext>
            </a:extLst>
          </p:cNvPr>
          <p:cNvSpPr txBox="1"/>
          <p:nvPr/>
        </p:nvSpPr>
        <p:spPr>
          <a:xfrm>
            <a:off x="5791200" y="4768511"/>
            <a:ext cx="715452" cy="6718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solidFill>
                  <a:srgbClr val="7488C6"/>
                </a:solidFill>
                <a:latin typeface="+mj-lt"/>
              </a:rPr>
              <a:t>fast</a:t>
            </a:r>
          </a:p>
        </p:txBody>
      </p:sp>
    </p:spTree>
    <p:extLst>
      <p:ext uri="{BB962C8B-B14F-4D97-AF65-F5344CB8AC3E}">
        <p14:creationId xmlns:p14="http://schemas.microsoft.com/office/powerpoint/2010/main" val="3282046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0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EBE325-AD41-2196-A9E5-3FA35E86F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5000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 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612216F-23DB-A2BB-29B2-96DFCF83497C}"/>
                  </a:ext>
                </a:extLst>
              </p:cNvPr>
              <p:cNvSpPr txBox="1"/>
              <p:nvPr/>
            </p:nvSpPr>
            <p:spPr>
              <a:xfrm>
                <a:off x="9129580" y="441219"/>
                <a:ext cx="2506981" cy="80983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d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sz="2400" b="0" i="1" smtClean="0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N</m:t>
                              </m:r>
                              <m:sSub>
                                <m:sSubPr>
                                  <m:ctrlPr>
                                    <a:rPr lang="en-US" sz="2400" b="0" i="1" smtClean="0">
                                      <a:solidFill>
                                        <a:schemeClr val="bg1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400" b="0" i="0" smtClean="0">
                                      <a:solidFill>
                                        <a:schemeClr val="bg1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O</m:t>
                                  </m:r>
                                </m:e>
                                <m:sub>
                                  <m:r>
                                    <a:rPr lang="en-US" sz="2400" b="0" i="0" smtClean="0">
                                      <a:solidFill>
                                        <a:schemeClr val="bg1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F</m:t>
                              </m:r>
                            </m:e>
                          </m:d>
                        </m:num>
                        <m:den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dt</m:t>
                          </m:r>
                        </m:den>
                      </m:f>
                      <m:r>
                        <a:rPr lang="en-US" sz="2400" b="0" i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k</m:t>
                      </m:r>
                      <m:r>
                        <a:rPr lang="en-US" sz="2400" b="0" i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[</m:t>
                      </m:r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F</m:t>
                          </m:r>
                        </m:e>
                        <m:sub>
                          <m:r>
                            <a:rPr lang="en-US" sz="2400" b="0" i="0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400" b="0" i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]</m:t>
                      </m:r>
                    </m:oMath>
                  </m:oMathPara>
                </a14:m>
                <a:endParaRPr lang="en-US" sz="2400" dirty="0">
                  <a:solidFill>
                    <a:schemeClr val="bg1">
                      <a:lumMod val="50000"/>
                    </a:schemeClr>
                  </a:solidFill>
                  <a:latin typeface="+mj-lt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612216F-23DB-A2BB-29B2-96DFCF8349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29580" y="441219"/>
                <a:ext cx="2506981" cy="80983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9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6542133"/>
              </p:ext>
            </p:extLst>
          </p:nvPr>
        </p:nvGraphicFramePr>
        <p:xfrm>
          <a:off x="755650" y="1524000"/>
          <a:ext cx="3166208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876300" imgH="292100" progId="Equation.3">
                  <p:embed/>
                </p:oleObj>
              </mc:Choice>
              <mc:Fallback>
                <p:oleObj name="Equation" r:id="rId4" imgW="876300" imgH="292100" progId="Equation.3">
                  <p:embed/>
                  <p:pic>
                    <p:nvPicPr>
                      <p:cNvPr id="9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1524000"/>
                        <a:ext cx="3166208" cy="1066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7529294"/>
              </p:ext>
            </p:extLst>
          </p:nvPr>
        </p:nvGraphicFramePr>
        <p:xfrm>
          <a:off x="763270" y="2743200"/>
          <a:ext cx="4405313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218671" imgH="291973" progId="Equation.3">
                  <p:embed/>
                </p:oleObj>
              </mc:Choice>
              <mc:Fallback>
                <p:oleObj name="Equation" r:id="rId6" imgW="1218671" imgH="291973" progId="Equation.3">
                  <p:embed/>
                  <p:pic>
                    <p:nvPicPr>
                      <p:cNvPr id="11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3270" y="2743200"/>
                        <a:ext cx="4405313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F025CC0D-1341-C674-9CB5-E864BD8695AD}"/>
              </a:ext>
            </a:extLst>
          </p:cNvPr>
          <p:cNvSpPr txBox="1"/>
          <p:nvPr/>
        </p:nvSpPr>
        <p:spPr>
          <a:xfrm>
            <a:off x="4204572" y="1779054"/>
            <a:ext cx="1662828" cy="6718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solidFill>
                  <a:srgbClr val="7488C6"/>
                </a:solidFill>
                <a:latin typeface="+mj-lt"/>
              </a:rPr>
              <a:t>slow (RLS)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EB495DC-9F5B-4F3F-68A2-FEB5FE3039E7}"/>
              </a:ext>
            </a:extLst>
          </p:cNvPr>
          <p:cNvSpPr txBox="1"/>
          <p:nvPr/>
        </p:nvSpPr>
        <p:spPr>
          <a:xfrm>
            <a:off x="5791200" y="3015911"/>
            <a:ext cx="715452" cy="6718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solidFill>
                  <a:srgbClr val="7488C6"/>
                </a:solidFill>
                <a:latin typeface="+mj-lt"/>
              </a:rPr>
              <a:t>fast</a:t>
            </a:r>
          </a:p>
        </p:txBody>
      </p:sp>
      <p:graphicFrame>
        <p:nvGraphicFramePr>
          <p:cNvPr id="17" name="Object 29">
            <a:extLst>
              <a:ext uri="{FF2B5EF4-FFF2-40B4-BE49-F238E27FC236}">
                <a16:creationId xmlns:a16="http://schemas.microsoft.com/office/drawing/2014/main" id="{01EFE8A0-BD75-EB30-8B64-06863D8B9EF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5818521"/>
              </p:ext>
            </p:extLst>
          </p:nvPr>
        </p:nvGraphicFramePr>
        <p:xfrm>
          <a:off x="763588" y="4572000"/>
          <a:ext cx="3860800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600200" imgH="393700" progId="Equation.3">
                  <p:embed/>
                </p:oleObj>
              </mc:Choice>
              <mc:Fallback>
                <p:oleObj name="Equation" r:id="rId8" imgW="1600200" imgH="393700" progId="Equation.3">
                  <p:embed/>
                  <p:pic>
                    <p:nvPicPr>
                      <p:cNvPr id="17" name="Object 29">
                        <a:extLst>
                          <a:ext uri="{FF2B5EF4-FFF2-40B4-BE49-F238E27FC236}">
                            <a16:creationId xmlns:a16="http://schemas.microsoft.com/office/drawing/2014/main" id="{01EFE8A0-BD75-EB30-8B64-06863D8B9EF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3588" y="4572000"/>
                        <a:ext cx="3860800" cy="939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41750077-51B5-8F36-A813-4428F7A9C8B0}"/>
              </a:ext>
            </a:extLst>
          </p:cNvPr>
          <p:cNvSpPr/>
          <p:nvPr/>
        </p:nvSpPr>
        <p:spPr>
          <a:xfrm>
            <a:off x="3810000" y="3015911"/>
            <a:ext cx="1447800" cy="794089"/>
          </a:xfrm>
          <a:prstGeom prst="rect">
            <a:avLst/>
          </a:prstGeom>
          <a:noFill/>
          <a:ln w="38100">
            <a:solidFill>
              <a:srgbClr val="9BBF9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67F04D9-46F9-2CD9-9621-6F4EC5155361}"/>
              </a:ext>
            </a:extLst>
          </p:cNvPr>
          <p:cNvSpPr txBox="1"/>
          <p:nvPr/>
        </p:nvSpPr>
        <p:spPr>
          <a:xfrm>
            <a:off x="5334765" y="4626944"/>
            <a:ext cx="504830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9D85BD"/>
                </a:solidFill>
                <a:latin typeface="+mj-lt"/>
              </a:rPr>
              <a:t>F· is an </a:t>
            </a:r>
            <a:r>
              <a:rPr lang="en-US" sz="2800" i="1" dirty="0">
                <a:solidFill>
                  <a:srgbClr val="9D85BD"/>
                </a:solidFill>
                <a:latin typeface="+mj-lt"/>
              </a:rPr>
              <a:t>intermediate</a:t>
            </a:r>
            <a:endParaRPr lang="en-US" sz="2800" dirty="0">
              <a:solidFill>
                <a:srgbClr val="9D85BD"/>
              </a:solidFill>
              <a:latin typeface="+mj-lt"/>
            </a:endParaRPr>
          </a:p>
          <a:p>
            <a:r>
              <a:rPr lang="en-US" sz="2800" dirty="0">
                <a:solidFill>
                  <a:srgbClr val="9D85BD"/>
                </a:solidFill>
                <a:latin typeface="+mj-lt"/>
              </a:rPr>
              <a:t>What approximation can we use?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D00486A-60FB-62C6-CE36-8A768C6F7FC7}"/>
              </a:ext>
            </a:extLst>
          </p:cNvPr>
          <p:cNvCxnSpPr>
            <a:cxnSpLocks/>
          </p:cNvCxnSpPr>
          <p:nvPr/>
        </p:nvCxnSpPr>
        <p:spPr>
          <a:xfrm>
            <a:off x="3401983" y="2514600"/>
            <a:ext cx="468411" cy="0"/>
          </a:xfrm>
          <a:prstGeom prst="line">
            <a:avLst/>
          </a:prstGeom>
          <a:ln w="57150">
            <a:solidFill>
              <a:srgbClr val="9D85B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A6F3A53-F4EE-0EFA-9ED4-A2FAC0645E85}"/>
              </a:ext>
            </a:extLst>
          </p:cNvPr>
          <p:cNvCxnSpPr>
            <a:cxnSpLocks/>
          </p:cNvCxnSpPr>
          <p:nvPr/>
        </p:nvCxnSpPr>
        <p:spPr>
          <a:xfrm>
            <a:off x="2209800" y="2514600"/>
            <a:ext cx="468411" cy="0"/>
          </a:xfrm>
          <a:prstGeom prst="line">
            <a:avLst/>
          </a:prstGeom>
          <a:ln w="57150">
            <a:solidFill>
              <a:srgbClr val="9D85B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CC550E3-B34C-29AB-2198-B3ADE2633730}"/>
              </a:ext>
            </a:extLst>
          </p:cNvPr>
          <p:cNvCxnSpPr>
            <a:cxnSpLocks/>
          </p:cNvCxnSpPr>
          <p:nvPr/>
        </p:nvCxnSpPr>
        <p:spPr>
          <a:xfrm>
            <a:off x="2503389" y="3733800"/>
            <a:ext cx="468411" cy="0"/>
          </a:xfrm>
          <a:prstGeom prst="line">
            <a:avLst/>
          </a:prstGeom>
          <a:ln w="57150">
            <a:solidFill>
              <a:srgbClr val="9D85B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D67F04D9-46F9-2CD9-9621-6F4EC5155361}"/>
              </a:ext>
            </a:extLst>
          </p:cNvPr>
          <p:cNvSpPr txBox="1"/>
          <p:nvPr/>
        </p:nvSpPr>
        <p:spPr>
          <a:xfrm>
            <a:off x="5334765" y="5354823"/>
            <a:ext cx="4431791" cy="610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i="1" dirty="0">
                <a:solidFill>
                  <a:srgbClr val="9D85BD"/>
                </a:solidFill>
                <a:latin typeface="+mj-lt"/>
              </a:rPr>
              <a:t>Steady-state approximation!</a:t>
            </a:r>
          </a:p>
        </p:txBody>
      </p:sp>
    </p:spTree>
    <p:extLst>
      <p:ext uri="{BB962C8B-B14F-4D97-AF65-F5344CB8AC3E}">
        <p14:creationId xmlns:p14="http://schemas.microsoft.com/office/powerpoint/2010/main" val="4096887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uiExpand="1" build="p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EBE325-AD41-2196-A9E5-3FA35E86F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5000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 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14AC07D-2E36-08F0-2E37-ADBFF37184D1}"/>
                  </a:ext>
                </a:extLst>
              </p:cNvPr>
              <p:cNvSpPr txBox="1"/>
              <p:nvPr/>
            </p:nvSpPr>
            <p:spPr>
              <a:xfrm>
                <a:off x="680315" y="2587423"/>
                <a:ext cx="6050118" cy="16831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2800">
                              <a:latin typeface="Cambria Math" charset="0"/>
                            </a:rPr>
                            <m:t>d</m:t>
                          </m:r>
                          <m:r>
                            <a:rPr lang="en-US" sz="2800">
                              <a:latin typeface="Cambria Math" charset="0"/>
                            </a:rPr>
                            <m:t>[</m:t>
                          </m:r>
                          <m:r>
                            <m:rPr>
                              <m:sty m:val="p"/>
                            </m:rPr>
                            <a:rPr lang="en-US" sz="2800">
                              <a:latin typeface="Cambria Math" charset="0"/>
                            </a:rPr>
                            <m:t>F</m:t>
                          </m:r>
                          <m:r>
                            <a:rPr lang="en-US" sz="280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∙]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2800">
                              <a:latin typeface="Cambria Math" charset="0"/>
                            </a:rPr>
                            <m:t>dt</m:t>
                          </m:r>
                        </m:den>
                      </m:f>
                      <m:r>
                        <a:rPr lang="en-US" sz="2800">
                          <a:latin typeface="Cambria Math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US" sz="2800" dirty="0">
                          <a:latin typeface="Cambria Math" charset="0"/>
                        </a:rPr>
                        <m:t>production</m:t>
                      </m:r>
                      <m:r>
                        <m:rPr>
                          <m:nor/>
                        </m:rPr>
                        <a:rPr lang="en-US" sz="2800" dirty="0">
                          <a:latin typeface="Cambria Math" charset="0"/>
                        </a:rPr>
                        <m:t> – </m:t>
                      </m:r>
                      <m:r>
                        <m:rPr>
                          <m:nor/>
                        </m:rPr>
                        <a:rPr lang="en-US" sz="2800" dirty="0">
                          <a:latin typeface="Cambria Math" charset="0"/>
                        </a:rPr>
                        <m:t>consumption</m:t>
                      </m:r>
                      <m:r>
                        <m:rPr>
                          <m:nor/>
                        </m:rPr>
                        <a:rPr lang="en-US" sz="2800" dirty="0">
                          <a:latin typeface="Cambria Math" charset="0"/>
                        </a:rPr>
                        <m:t> = 0</m:t>
                      </m:r>
                    </m:oMath>
                  </m:oMathPara>
                </a14:m>
                <a:endParaRPr lang="en-US" sz="2800" dirty="0">
                  <a:latin typeface="Cambria Math" charset="0"/>
                </a:endParaRPr>
              </a:p>
              <a:p>
                <a:endParaRPr lang="en-US" sz="2800" dirty="0">
                  <a:latin typeface="Cambria Math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>
                          <a:latin typeface="Cambria Math" charset="0"/>
                        </a:rPr>
                        <m:t>2</m:t>
                      </m:r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800">
                              <a:latin typeface="Cambria Math" charset="0"/>
                            </a:rPr>
                            <m:t>k</m:t>
                          </m:r>
                        </m:e>
                        <m:sub>
                          <m:r>
                            <a:rPr lang="en-US" sz="2800">
                              <a:latin typeface="Cambria Math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800">
                                  <a:latin typeface="Cambria Math" charset="0"/>
                                </a:rPr>
                                <m:t>F</m:t>
                              </m:r>
                            </m:e>
                            <m:sub>
                              <m:r>
                                <a:rPr lang="en-US" sz="2800">
                                  <a:latin typeface="Cambria Math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14AC07D-2E36-08F0-2E37-ADBFF37184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315" y="2587423"/>
                <a:ext cx="6050118" cy="1683153"/>
              </a:xfrm>
              <a:prstGeom prst="rect">
                <a:avLst/>
              </a:prstGeom>
              <a:blipFill>
                <a:blip r:embed="rId4"/>
                <a:stretch>
                  <a:fillRect l="-1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>
            <a:extLst>
              <a:ext uri="{FF2B5EF4-FFF2-40B4-BE49-F238E27FC236}">
                <a16:creationId xmlns:a16="http://schemas.microsoft.com/office/drawing/2014/main" id="{07E9E983-E6D8-1724-EE1D-407183BCE252}"/>
              </a:ext>
            </a:extLst>
          </p:cNvPr>
          <p:cNvSpPr txBox="1"/>
          <p:nvPr/>
        </p:nvSpPr>
        <p:spPr>
          <a:xfrm>
            <a:off x="621030" y="1451928"/>
            <a:ext cx="617919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9D85BD"/>
                </a:solidFill>
                <a:latin typeface="+mj-lt"/>
              </a:rPr>
              <a:t>Steady-state approximation:</a:t>
            </a:r>
          </a:p>
          <a:p>
            <a:r>
              <a:rPr lang="en-US" sz="2800" dirty="0">
                <a:solidFill>
                  <a:srgbClr val="9D85BD"/>
                </a:solidFill>
                <a:latin typeface="+mj-lt"/>
              </a:rPr>
              <a:t>concentration does not change with time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FE60ABC5-5956-1F2A-8372-A9032BBB6AE1}"/>
                  </a:ext>
                </a:extLst>
              </p:cNvPr>
              <p:cNvSpPr txBox="1"/>
              <p:nvPr/>
            </p:nvSpPr>
            <p:spPr>
              <a:xfrm>
                <a:off x="1828800" y="3794019"/>
                <a:ext cx="4494847" cy="57554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smtClean="0">
                          <a:latin typeface="Cambria Math" charset="0"/>
                        </a:rPr>
                        <m:t>−</m:t>
                      </m:r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800">
                              <a:latin typeface="Cambria Math" charset="0"/>
                            </a:rPr>
                            <m:t>k</m:t>
                          </m:r>
                        </m:e>
                        <m:sub>
                          <m:r>
                            <a:rPr lang="en-US" sz="2800">
                              <a:latin typeface="Cambria Math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2800">
                              <a:latin typeface="Cambria Math" charset="0"/>
                            </a:rPr>
                            <m:t>N</m:t>
                          </m:r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800">
                                  <a:latin typeface="Cambria Math" charset="0"/>
                                </a:rPr>
                                <m:t>O</m:t>
                              </m:r>
                            </m:e>
                            <m:sub>
                              <m:r>
                                <a:rPr lang="en-US" sz="2800">
                                  <a:latin typeface="Cambria Math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2800">
                              <a:latin typeface="Cambria Math" charset="0"/>
                            </a:rPr>
                            <m:t>F</m:t>
                          </m:r>
                          <m:r>
                            <a:rPr lang="en-US" sz="280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∙</m:t>
                          </m:r>
                        </m:e>
                      </m:d>
                      <m:r>
                        <a:rPr lang="en-US" sz="2800">
                          <a:latin typeface="Cambria Math" panose="02040503050406030204" pitchFamily="18" charset="0"/>
                          <a:ea typeface="Cambria Math" charset="0"/>
                          <a:cs typeface="Cambria Math" charset="0"/>
                        </a:rPr>
                        <m:t>=0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FE60ABC5-5956-1F2A-8372-A9032BBB6A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3794019"/>
                <a:ext cx="4494847" cy="57554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E9B636E4-F21A-1B40-25A0-94285375ADF0}"/>
                  </a:ext>
                </a:extLst>
              </p:cNvPr>
              <p:cNvSpPr txBox="1"/>
              <p:nvPr/>
            </p:nvSpPr>
            <p:spPr>
              <a:xfrm>
                <a:off x="680315" y="4648200"/>
                <a:ext cx="362657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>
                          <a:latin typeface="Cambria Math" charset="0"/>
                        </a:rPr>
                        <m:t>2</m:t>
                      </m:r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800">
                              <a:latin typeface="Cambria Math" charset="0"/>
                            </a:rPr>
                            <m:t>k</m:t>
                          </m:r>
                        </m:e>
                        <m:sub>
                          <m:r>
                            <a:rPr lang="en-US" sz="2800">
                              <a:latin typeface="Cambria Math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800">
                                  <a:latin typeface="Cambria Math" charset="0"/>
                                </a:rPr>
                                <m:t>F</m:t>
                              </m:r>
                            </m:e>
                            <m:sub>
                              <m:r>
                                <a:rPr lang="en-US" sz="2800">
                                  <a:latin typeface="Cambria Math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sz="280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800">
                              <a:latin typeface="Cambria Math" charset="0"/>
                            </a:rPr>
                            <m:t>k</m:t>
                          </m:r>
                        </m:e>
                        <m:sub>
                          <m:r>
                            <a:rPr lang="en-US" sz="2800">
                              <a:latin typeface="Cambria Math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2800">
                              <a:latin typeface="Cambria Math" charset="0"/>
                            </a:rPr>
                            <m:t>N</m:t>
                          </m:r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800">
                                  <a:latin typeface="Cambria Math" charset="0"/>
                                </a:rPr>
                                <m:t>O</m:t>
                              </m:r>
                            </m:e>
                            <m:sub>
                              <m:r>
                                <a:rPr lang="en-US" sz="2800">
                                  <a:latin typeface="Cambria Math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2800">
                              <a:latin typeface="Cambria Math" charset="0"/>
                            </a:rPr>
                            <m:t>F</m:t>
                          </m:r>
                          <m:r>
                            <a:rPr lang="en-US" sz="280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∙</m:t>
                          </m:r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E9B636E4-F21A-1B40-25A0-94285375AD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315" y="4648200"/>
                <a:ext cx="3626570" cy="43088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3" name="Object 29">
            <a:extLst>
              <a:ext uri="{FF2B5EF4-FFF2-40B4-BE49-F238E27FC236}">
                <a16:creationId xmlns:a16="http://schemas.microsoft.com/office/drawing/2014/main" id="{920A765A-97CE-CC03-DC0F-1B68D6CD02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5202125"/>
              </p:ext>
            </p:extLst>
          </p:nvPr>
        </p:nvGraphicFramePr>
        <p:xfrm>
          <a:off x="6489179" y="4389871"/>
          <a:ext cx="3860800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600200" imgH="393700" progId="Equation.3">
                  <p:embed/>
                </p:oleObj>
              </mc:Choice>
              <mc:Fallback>
                <p:oleObj name="Equation" r:id="rId11" imgW="1600200" imgH="393700" progId="Equation.3">
                  <p:embed/>
                  <p:pic>
                    <p:nvPicPr>
                      <p:cNvPr id="17" name="Object 29">
                        <a:extLst>
                          <a:ext uri="{FF2B5EF4-FFF2-40B4-BE49-F238E27FC236}">
                            <a16:creationId xmlns:a16="http://schemas.microsoft.com/office/drawing/2014/main" id="{01EFE8A0-BD75-EB30-8B64-06863D8B9EF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89179" y="4389871"/>
                        <a:ext cx="3860800" cy="939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Rectangle 23">
            <a:extLst>
              <a:ext uri="{FF2B5EF4-FFF2-40B4-BE49-F238E27FC236}">
                <a16:creationId xmlns:a16="http://schemas.microsoft.com/office/drawing/2014/main" id="{A933708E-EB4B-E2EE-97C6-83C9314D7C45}"/>
              </a:ext>
            </a:extLst>
          </p:cNvPr>
          <p:cNvSpPr/>
          <p:nvPr/>
        </p:nvSpPr>
        <p:spPr>
          <a:xfrm>
            <a:off x="2209800" y="4572000"/>
            <a:ext cx="2097085" cy="575542"/>
          </a:xfrm>
          <a:prstGeom prst="rect">
            <a:avLst/>
          </a:prstGeom>
          <a:noFill/>
          <a:ln w="38100">
            <a:solidFill>
              <a:srgbClr val="9BBF9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591BAC6-CE49-2D40-C421-7C4A88E069E4}"/>
              </a:ext>
            </a:extLst>
          </p:cNvPr>
          <p:cNvSpPr/>
          <p:nvPr/>
        </p:nvSpPr>
        <p:spPr>
          <a:xfrm>
            <a:off x="8400529" y="4572000"/>
            <a:ext cx="2097085" cy="575542"/>
          </a:xfrm>
          <a:prstGeom prst="rect">
            <a:avLst/>
          </a:prstGeom>
          <a:noFill/>
          <a:ln w="38100">
            <a:solidFill>
              <a:srgbClr val="9BBF9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376AEFFE-180B-B10D-D98C-0601654A9F77}"/>
                  </a:ext>
                </a:extLst>
              </p:cNvPr>
              <p:cNvSpPr txBox="1"/>
              <p:nvPr/>
            </p:nvSpPr>
            <p:spPr>
              <a:xfrm>
                <a:off x="3705374" y="5608310"/>
                <a:ext cx="3276538" cy="9294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2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d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sz="2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sz="280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N</m:t>
                              </m:r>
                              <m:sSub>
                                <m:sSub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80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O</m:t>
                                  </m:r>
                                </m:e>
                                <m:sub>
                                  <m:r>
                                    <a:rPr lang="en-US" sz="280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m:rPr>
                                  <m:sty m:val="p"/>
                                </m:rPr>
                                <a:rPr lang="en-US" sz="280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F</m:t>
                              </m:r>
                            </m:e>
                          </m:d>
                        </m:num>
                        <m:den>
                          <m:r>
                            <m:rPr>
                              <m:sty m:val="p"/>
                            </m:rPr>
                            <a:rPr lang="en-US" sz="2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dt</m:t>
                          </m:r>
                        </m:den>
                      </m:f>
                      <m:r>
                        <a:rPr lang="en-US" sz="280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=2</m:t>
                      </m:r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k</m:t>
                          </m:r>
                        </m:e>
                        <m:sub>
                          <m:r>
                            <a:rPr lang="en-US" sz="2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80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[</m:t>
                      </m:r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F</m:t>
                          </m:r>
                        </m:e>
                        <m:sub>
                          <m:r>
                            <a:rPr lang="en-US" sz="2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80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]</m:t>
                      </m:r>
                    </m:oMath>
                  </m:oMathPara>
                </a14:m>
                <a:endParaRPr lang="en-US" sz="2800" dirty="0">
                  <a:solidFill>
                    <a:schemeClr val="accent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376AEFFE-180B-B10D-D98C-0601654A9F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5374" y="5608310"/>
                <a:ext cx="3276538" cy="92942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93096AA-91AF-2A90-9377-D46248B819EE}"/>
                  </a:ext>
                </a:extLst>
              </p:cNvPr>
              <p:cNvSpPr txBox="1"/>
              <p:nvPr/>
            </p:nvSpPr>
            <p:spPr>
              <a:xfrm>
                <a:off x="9129580" y="441219"/>
                <a:ext cx="2506981" cy="80983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d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sz="2400" b="0" i="1" smtClean="0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N</m:t>
                              </m:r>
                              <m:sSub>
                                <m:sSubPr>
                                  <m:ctrlPr>
                                    <a:rPr lang="en-US" sz="2400" b="0" i="1" smtClean="0">
                                      <a:solidFill>
                                        <a:schemeClr val="bg1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400" b="0" i="0" smtClean="0">
                                      <a:solidFill>
                                        <a:schemeClr val="bg1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O</m:t>
                                  </m:r>
                                </m:e>
                                <m:sub>
                                  <m:r>
                                    <a:rPr lang="en-US" sz="2400" b="0" i="0" smtClean="0">
                                      <a:solidFill>
                                        <a:schemeClr val="bg1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F</m:t>
                              </m:r>
                            </m:e>
                          </m:d>
                        </m:num>
                        <m:den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dt</m:t>
                          </m:r>
                        </m:den>
                      </m:f>
                      <m:r>
                        <a:rPr lang="en-US" sz="2400" b="0" i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k</m:t>
                      </m:r>
                      <m:r>
                        <a:rPr lang="en-US" sz="2400" b="0" i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[</m:t>
                      </m:r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F</m:t>
                          </m:r>
                        </m:e>
                        <m:sub>
                          <m:r>
                            <a:rPr lang="en-US" sz="2400" b="0" i="0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400" b="0" i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]</m:t>
                      </m:r>
                    </m:oMath>
                  </m:oMathPara>
                </a14:m>
                <a:endParaRPr lang="en-US" sz="2400" dirty="0">
                  <a:solidFill>
                    <a:schemeClr val="bg1">
                      <a:lumMod val="50000"/>
                    </a:schemeClr>
                  </a:solidFill>
                  <a:latin typeface="+mj-lt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93096AA-91AF-2A90-9377-D46248B819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29580" y="441219"/>
                <a:ext cx="2506981" cy="80983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Object 19">
            <a:extLst>
              <a:ext uri="{FF2B5EF4-FFF2-40B4-BE49-F238E27FC236}">
                <a16:creationId xmlns:a16="http://schemas.microsoft.com/office/drawing/2014/main" id="{ACE16364-3B00-D61E-177A-7CE6DA599D5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855813"/>
              </p:ext>
            </p:extLst>
          </p:nvPr>
        </p:nvGraphicFramePr>
        <p:xfrm>
          <a:off x="9829800" y="2016546"/>
          <a:ext cx="1915926" cy="6455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876300" imgH="292100" progId="Equation.3">
                  <p:embed/>
                </p:oleObj>
              </mc:Choice>
              <mc:Fallback>
                <p:oleObj name="Equation" r:id="rId15" imgW="876300" imgH="292100" progId="Equation.3">
                  <p:embed/>
                  <p:pic>
                    <p:nvPicPr>
                      <p:cNvPr id="9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29800" y="2016546"/>
                        <a:ext cx="1915926" cy="64553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34">
            <a:extLst>
              <a:ext uri="{FF2B5EF4-FFF2-40B4-BE49-F238E27FC236}">
                <a16:creationId xmlns:a16="http://schemas.microsoft.com/office/drawing/2014/main" id="{CDEEE471-095A-0FA7-F3A8-D557C8387B1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7585250"/>
              </p:ext>
            </p:extLst>
          </p:nvPr>
        </p:nvGraphicFramePr>
        <p:xfrm>
          <a:off x="9079996" y="2631061"/>
          <a:ext cx="2665730" cy="6455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1218671" imgH="291973" progId="Equation.3">
                  <p:embed/>
                </p:oleObj>
              </mc:Choice>
              <mc:Fallback>
                <p:oleObj name="Equation" r:id="rId17" imgW="1218671" imgH="291973" progId="Equation.3">
                  <p:embed/>
                  <p:pic>
                    <p:nvPicPr>
                      <p:cNvPr id="11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79996" y="2631061"/>
                        <a:ext cx="2665730" cy="64553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45348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9" grpId="0" uiExpand="1" build="p"/>
      <p:bldP spid="21" grpId="0"/>
      <p:bldP spid="22" grpId="0"/>
      <p:bldP spid="24" grpId="0" animBg="1"/>
      <p:bldP spid="25" grpId="0" animBg="1"/>
      <p:bldP spid="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EBE325-AD41-2196-A9E5-3FA35E86F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5000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 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612216F-23DB-A2BB-29B2-96DFCF83497C}"/>
                  </a:ext>
                </a:extLst>
              </p:cNvPr>
              <p:cNvSpPr txBox="1"/>
              <p:nvPr/>
            </p:nvSpPr>
            <p:spPr>
              <a:xfrm>
                <a:off x="609600" y="2964289"/>
                <a:ext cx="3960801" cy="92942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d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sz="2800" b="0" i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N</m:t>
                              </m:r>
                              <m:sSub>
                                <m:sSub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800" b="0" i="0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O</m:t>
                                  </m:r>
                                </m:e>
                                <m:sub>
                                  <m:r>
                                    <a:rPr lang="en-US" sz="2800" b="0" i="0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m:rPr>
                                  <m:sty m:val="p"/>
                                </m:rPr>
                                <a:rPr lang="en-US" sz="2800" b="0" i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F</m:t>
                              </m:r>
                            </m:e>
                          </m:d>
                        </m:num>
                        <m:den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dt</m:t>
                          </m:r>
                        </m:den>
                      </m:f>
                      <m:r>
                        <a:rPr lang="en-US" sz="2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k</m:t>
                      </m:r>
                      <m:r>
                        <a:rPr lang="en-US" sz="2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[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F</m:t>
                          </m:r>
                        </m:e>
                        <m:sub>
                          <m:r>
                            <a:rPr lang="en-US" sz="28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]</m:t>
                      </m:r>
                    </m:oMath>
                  </m:oMathPara>
                </a14:m>
                <a:endParaRPr lang="en-US" sz="2800" dirty="0">
                  <a:latin typeface="+mj-lt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612216F-23DB-A2BB-29B2-96DFCF8349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2964289"/>
                <a:ext cx="3960801" cy="92942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7D0749E-9679-6284-8C2F-9A9AB743CF51}"/>
                  </a:ext>
                </a:extLst>
              </p:cNvPr>
              <p:cNvSpPr txBox="1"/>
              <p:nvPr/>
            </p:nvSpPr>
            <p:spPr>
              <a:xfrm>
                <a:off x="609600" y="1591402"/>
                <a:ext cx="3276538" cy="9294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2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d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sz="2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sz="280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N</m:t>
                              </m:r>
                              <m:sSub>
                                <m:sSub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80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O</m:t>
                                  </m:r>
                                </m:e>
                                <m:sub>
                                  <m:r>
                                    <a:rPr lang="en-US" sz="280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m:rPr>
                                  <m:sty m:val="p"/>
                                </m:rPr>
                                <a:rPr lang="en-US" sz="280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F</m:t>
                              </m:r>
                            </m:e>
                          </m:d>
                        </m:num>
                        <m:den>
                          <m:r>
                            <m:rPr>
                              <m:sty m:val="p"/>
                            </m:rPr>
                            <a:rPr lang="en-US" sz="2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dt</m:t>
                          </m:r>
                        </m:den>
                      </m:f>
                      <m:r>
                        <a:rPr lang="en-US" sz="280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=2</m:t>
                      </m:r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k</m:t>
                          </m:r>
                        </m:e>
                        <m:sub>
                          <m:r>
                            <a:rPr lang="en-US" sz="2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80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280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[</m:t>
                      </m:r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F</m:t>
                          </m:r>
                        </m:e>
                        <m:sub>
                          <m:r>
                            <a:rPr lang="en-US" sz="2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80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]</m:t>
                      </m:r>
                    </m:oMath>
                  </m:oMathPara>
                </a14:m>
                <a:endParaRPr lang="en-US" sz="2800" dirty="0">
                  <a:solidFill>
                    <a:schemeClr val="accent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7D0749E-9679-6284-8C2F-9A9AB743CF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1591402"/>
                <a:ext cx="3276538" cy="92942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30E118E-F48E-B696-6D3E-4F6CB84AD74C}"/>
              </a:ext>
            </a:extLst>
          </p:cNvPr>
          <p:cNvCxnSpPr>
            <a:cxnSpLocks/>
          </p:cNvCxnSpPr>
          <p:nvPr/>
        </p:nvCxnSpPr>
        <p:spPr>
          <a:xfrm>
            <a:off x="2516199" y="2362200"/>
            <a:ext cx="531801" cy="0"/>
          </a:xfrm>
          <a:prstGeom prst="line">
            <a:avLst/>
          </a:prstGeom>
          <a:ln w="57150">
            <a:solidFill>
              <a:srgbClr val="9D85B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0F88A488-2616-AFF7-261E-A43A428872D3}"/>
              </a:ext>
            </a:extLst>
          </p:cNvPr>
          <p:cNvSpPr/>
          <p:nvPr/>
        </p:nvSpPr>
        <p:spPr>
          <a:xfrm>
            <a:off x="5411324" y="2438400"/>
            <a:ext cx="5256676" cy="3012791"/>
          </a:xfrm>
          <a:prstGeom prst="rect">
            <a:avLst/>
          </a:prstGeom>
          <a:noFill/>
          <a:ln w="57150">
            <a:solidFill>
              <a:srgbClr val="9BBF9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Object 19">
            <a:extLst>
              <a:ext uri="{FF2B5EF4-FFF2-40B4-BE49-F238E27FC236}">
                <a16:creationId xmlns:a16="http://schemas.microsoft.com/office/drawing/2014/main" id="{9593C265-CCFC-4DC4-7EA5-570B91632C0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4123360"/>
              </p:ext>
            </p:extLst>
          </p:nvPr>
        </p:nvGraphicFramePr>
        <p:xfrm>
          <a:off x="5805379" y="2743200"/>
          <a:ext cx="3166208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876300" imgH="292100" progId="Equation.3">
                  <p:embed/>
                </p:oleObj>
              </mc:Choice>
              <mc:Fallback>
                <p:oleObj name="Equation" r:id="rId5" imgW="876300" imgH="292100" progId="Equation.3">
                  <p:embed/>
                  <p:pic>
                    <p:nvPicPr>
                      <p:cNvPr id="9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05379" y="2743200"/>
                        <a:ext cx="3166208" cy="1066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34">
            <a:extLst>
              <a:ext uri="{FF2B5EF4-FFF2-40B4-BE49-F238E27FC236}">
                <a16:creationId xmlns:a16="http://schemas.microsoft.com/office/drawing/2014/main" id="{D74D7A81-E2A4-FC95-AEF2-99B2B9248C9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9752636"/>
              </p:ext>
            </p:extLst>
          </p:nvPr>
        </p:nvGraphicFramePr>
        <p:xfrm>
          <a:off x="5812999" y="3962400"/>
          <a:ext cx="4405313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218671" imgH="291973" progId="Equation.3">
                  <p:embed/>
                </p:oleObj>
              </mc:Choice>
              <mc:Fallback>
                <p:oleObj name="Equation" r:id="rId7" imgW="1218671" imgH="291973" progId="Equation.3">
                  <p:embed/>
                  <p:pic>
                    <p:nvPicPr>
                      <p:cNvPr id="11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2999" y="3962400"/>
                        <a:ext cx="4405313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7DAF58F-058D-DE41-4379-B4E6FBE9A6F4}"/>
                  </a:ext>
                </a:extLst>
              </p:cNvPr>
              <p:cNvSpPr txBox="1"/>
              <p:nvPr/>
            </p:nvSpPr>
            <p:spPr>
              <a:xfrm>
                <a:off x="9129580" y="441219"/>
                <a:ext cx="2506981" cy="80983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d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sz="2400" b="0" i="1" smtClean="0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N</m:t>
                              </m:r>
                              <m:sSub>
                                <m:sSubPr>
                                  <m:ctrlPr>
                                    <a:rPr lang="en-US" sz="2400" b="0" i="1" smtClean="0">
                                      <a:solidFill>
                                        <a:schemeClr val="bg1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400" b="0" i="0" smtClean="0">
                                      <a:solidFill>
                                        <a:schemeClr val="bg1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O</m:t>
                                  </m:r>
                                </m:e>
                                <m:sub>
                                  <m:r>
                                    <a:rPr lang="en-US" sz="2400" b="0" i="0" smtClean="0">
                                      <a:solidFill>
                                        <a:schemeClr val="bg1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F</m:t>
                              </m:r>
                            </m:e>
                          </m:d>
                        </m:num>
                        <m:den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dt</m:t>
                          </m:r>
                        </m:den>
                      </m:f>
                      <m:r>
                        <a:rPr lang="en-US" sz="2400" b="0" i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k</m:t>
                      </m:r>
                      <m:r>
                        <a:rPr lang="en-US" sz="2400" b="0" i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[</m:t>
                      </m:r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F</m:t>
                          </m:r>
                        </m:e>
                        <m:sub>
                          <m:r>
                            <a:rPr lang="en-US" sz="2400" b="0" i="0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400" b="0" i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]</m:t>
                      </m:r>
                    </m:oMath>
                  </m:oMathPara>
                </a14:m>
                <a:endParaRPr lang="en-US" sz="2400" dirty="0">
                  <a:solidFill>
                    <a:schemeClr val="bg1">
                      <a:lumMod val="50000"/>
                    </a:schemeClr>
                  </a:solidFill>
                  <a:latin typeface="+mj-lt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7DAF58F-058D-DE41-4379-B4E6FBE9A6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29580" y="441219"/>
                <a:ext cx="2506981" cy="80983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26112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7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7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7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7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3" grpId="0" animBg="1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CDBF0B9-A006-CE23-DCB6-81ABB04509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5626"/>
            <a:ext cx="12039600" cy="30568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9D4E729-26C7-7C5E-FDBC-0CDBBCF329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038600"/>
            <a:ext cx="12192000" cy="214456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0FBC2DCB-E9C8-7B41-8EEB-1CC697074DFA}"/>
              </a:ext>
            </a:extLst>
          </p:cNvPr>
          <p:cNvSpPr/>
          <p:nvPr/>
        </p:nvSpPr>
        <p:spPr>
          <a:xfrm>
            <a:off x="3276600" y="2970426"/>
            <a:ext cx="5486400" cy="762000"/>
          </a:xfrm>
          <a:prstGeom prst="rect">
            <a:avLst/>
          </a:prstGeom>
          <a:solidFill>
            <a:srgbClr val="FFC000">
              <a:alpha val="14902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863E78B-2FCB-F428-9B1E-BFA8977F6C66}"/>
              </a:ext>
            </a:extLst>
          </p:cNvPr>
          <p:cNvSpPr/>
          <p:nvPr/>
        </p:nvSpPr>
        <p:spPr>
          <a:xfrm>
            <a:off x="914400" y="4729880"/>
            <a:ext cx="5638800" cy="762000"/>
          </a:xfrm>
          <a:prstGeom prst="rect">
            <a:avLst/>
          </a:prstGeom>
          <a:solidFill>
            <a:srgbClr val="FFC000">
              <a:alpha val="14902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486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17">
            <a:extLst>
              <a:ext uri="{FF2B5EF4-FFF2-40B4-BE49-F238E27FC236}">
                <a16:creationId xmlns:a16="http://schemas.microsoft.com/office/drawing/2014/main" id="{C7B0BADC-7F13-44D2-9CB2-65C935F574D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6110576"/>
              </p:ext>
            </p:extLst>
          </p:nvPr>
        </p:nvGraphicFramePr>
        <p:xfrm>
          <a:off x="744220" y="3242151"/>
          <a:ext cx="5643563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562100" imgH="292100" progId="Equation.3">
                  <p:embed/>
                </p:oleObj>
              </mc:Choice>
              <mc:Fallback>
                <p:oleObj name="Equation" r:id="rId2" imgW="1562100" imgH="292100" progId="Equation.3">
                  <p:embed/>
                  <p:pic>
                    <p:nvPicPr>
                      <p:cNvPr id="9" name="Object 17">
                        <a:extLst>
                          <a:ext uri="{FF2B5EF4-FFF2-40B4-BE49-F238E27FC236}">
                            <a16:creationId xmlns:a16="http://schemas.microsoft.com/office/drawing/2014/main" id="{C7B0BADC-7F13-44D2-9CB2-65C935F574D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4220" y="3242151"/>
                        <a:ext cx="5643563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8">
            <a:extLst>
              <a:ext uri="{FF2B5EF4-FFF2-40B4-BE49-F238E27FC236}">
                <a16:creationId xmlns:a16="http://schemas.microsoft.com/office/drawing/2014/main" id="{18C0FEDE-7851-48CB-87C4-3835C89C897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7821522"/>
              </p:ext>
            </p:extLst>
          </p:nvPr>
        </p:nvGraphicFramePr>
        <p:xfrm>
          <a:off x="744219" y="4444146"/>
          <a:ext cx="4191000" cy="1014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218671" imgH="291973" progId="Equation.3">
                  <p:embed/>
                </p:oleObj>
              </mc:Choice>
              <mc:Fallback>
                <p:oleObj name="Equation" r:id="rId4" imgW="1218671" imgH="291973" progId="Equation.3">
                  <p:embed/>
                  <p:pic>
                    <p:nvPicPr>
                      <p:cNvPr id="10" name="Object 18">
                        <a:extLst>
                          <a:ext uri="{FF2B5EF4-FFF2-40B4-BE49-F238E27FC236}">
                            <a16:creationId xmlns:a16="http://schemas.microsoft.com/office/drawing/2014/main" id="{18C0FEDE-7851-48CB-87C4-3835C89C897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4219" y="4444146"/>
                        <a:ext cx="4191000" cy="1014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26EBE325-AD41-2196-A9E5-3FA35E86F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5000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 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612216F-23DB-A2BB-29B2-96DFCF83497C}"/>
                  </a:ext>
                </a:extLst>
              </p:cNvPr>
              <p:cNvSpPr txBox="1"/>
              <p:nvPr/>
            </p:nvSpPr>
            <p:spPr>
              <a:xfrm>
                <a:off x="609600" y="1417638"/>
                <a:ext cx="7239000" cy="895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800" b="0" dirty="0">
                    <a:latin typeface="+mj-lt"/>
                    <a:cs typeface="Times New Roman" panose="02020603050405020304" pitchFamily="18" charset="0"/>
                  </a:rPr>
                  <a:t>Rate equation: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5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35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d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35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sz="350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N</m:t>
                            </m:r>
                            <m:sSub>
                              <m:sSubPr>
                                <m:ctrlPr>
                                  <a:rPr lang="en-US" sz="35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350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O</m:t>
                                </m:r>
                              </m:e>
                              <m:sub>
                                <m:r>
                                  <a:rPr lang="en-US" sz="350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m:rPr>
                                <m:sty m:val="p"/>
                              </m:rPr>
                              <a:rPr lang="en-US" sz="350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F</m:t>
                            </m:r>
                          </m:e>
                        </m:d>
                      </m:num>
                      <m:den>
                        <m:r>
                          <m:rPr>
                            <m:sty m:val="p"/>
                          </m:rPr>
                          <a:rPr lang="en-US" sz="35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dt</m:t>
                        </m:r>
                      </m:den>
                    </m:f>
                    <m:r>
                      <a:rPr lang="en-US" sz="350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350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k</m:t>
                    </m:r>
                    <m:r>
                      <a:rPr lang="en-US" sz="350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[</m:t>
                    </m:r>
                    <m:sSub>
                      <m:sSubPr>
                        <m:ctrlPr>
                          <a:rPr lang="en-US" sz="35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5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NO</m:t>
                        </m:r>
                      </m:e>
                      <m:sub>
                        <m:r>
                          <a:rPr lang="en-US" sz="35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US" sz="350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][</m:t>
                    </m:r>
                    <m:sSub>
                      <m:sSubPr>
                        <m:ctrlPr>
                          <a:rPr lang="en-US" sz="35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5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F</m:t>
                        </m:r>
                      </m:e>
                      <m:sub>
                        <m:r>
                          <a:rPr lang="en-US" sz="35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US" sz="350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]</m:t>
                    </m:r>
                  </m:oMath>
                </a14:m>
                <a:endParaRPr lang="en-US" sz="3500" dirty="0">
                  <a:latin typeface="+mj-lt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612216F-23DB-A2BB-29B2-96DFCF8349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1417638"/>
                <a:ext cx="7239000" cy="895886"/>
              </a:xfrm>
              <a:prstGeom prst="rect">
                <a:avLst/>
              </a:prstGeom>
              <a:blipFill>
                <a:blip r:embed="rId6"/>
                <a:stretch>
                  <a:fillRect l="-1684" b="-34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0C1375A-5D26-8360-A22C-DA58F0143CA0}"/>
                  </a:ext>
                </a:extLst>
              </p:cNvPr>
              <p:cNvSpPr txBox="1"/>
              <p:nvPr/>
            </p:nvSpPr>
            <p:spPr>
              <a:xfrm>
                <a:off x="7561770" y="1554637"/>
                <a:ext cx="4307461" cy="19645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800" dirty="0">
                    <a:solidFill>
                      <a:srgbClr val="7488C6"/>
                    </a:solidFill>
                    <a:latin typeface="+mj-lt"/>
                  </a:rPr>
                  <a:t>Look for clues!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800" dirty="0">
                    <a:solidFill>
                      <a:srgbClr val="7488C6"/>
                    </a:solidFill>
                    <a:latin typeface="+mj-lt"/>
                  </a:rPr>
                  <a:t>RLS contains [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0" i="1" smtClean="0">
                            <a:solidFill>
                              <a:srgbClr val="7488C6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800" b="0" i="0" smtClean="0">
                            <a:solidFill>
                              <a:srgbClr val="7488C6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NO</m:t>
                        </m:r>
                      </m:e>
                      <m:sub>
                        <m:r>
                          <a:rPr lang="en-US" sz="2800" b="0" i="0" smtClean="0">
                            <a:solidFill>
                              <a:srgbClr val="7488C6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800" dirty="0">
                    <a:solidFill>
                      <a:srgbClr val="7488C6"/>
                    </a:solidFill>
                    <a:latin typeface="+mj-lt"/>
                  </a:rPr>
                  <a:t>]</a:t>
                </a:r>
                <a:r>
                  <a:rPr lang="en-US" sz="2800" dirty="0">
                    <a:solidFill>
                      <a:srgbClr val="7488C6"/>
                    </a:solidFill>
                  </a:rPr>
                  <a:t> </a:t>
                </a:r>
                <a:r>
                  <a:rPr lang="en-US" sz="2800" dirty="0">
                    <a:solidFill>
                      <a:srgbClr val="7488C6"/>
                    </a:solidFill>
                    <a:latin typeface="+mj-lt"/>
                  </a:rPr>
                  <a:t>and</a:t>
                </a:r>
                <a:r>
                  <a:rPr lang="en-US" sz="2800" dirty="0">
                    <a:solidFill>
                      <a:srgbClr val="7488C6"/>
                    </a:solidFill>
                  </a:rPr>
                  <a:t> [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solidFill>
                              <a:srgbClr val="7488C6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800" b="0" i="0" smtClean="0">
                            <a:solidFill>
                              <a:srgbClr val="7488C6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F</m:t>
                        </m:r>
                      </m:e>
                      <m:sub>
                        <m:r>
                          <a:rPr lang="en-US" sz="2800">
                            <a:solidFill>
                              <a:srgbClr val="7488C6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800" dirty="0">
                    <a:solidFill>
                      <a:srgbClr val="7488C6"/>
                    </a:solidFill>
                  </a:rPr>
                  <a:t>]</a:t>
                </a:r>
              </a:p>
              <a:p>
                <a:pPr>
                  <a:lnSpc>
                    <a:spcPct val="150000"/>
                  </a:lnSpc>
                </a:pPr>
                <a:endParaRPr lang="en-US" sz="2800" dirty="0">
                  <a:solidFill>
                    <a:srgbClr val="7488C6"/>
                  </a:solidFill>
                  <a:latin typeface="+mj-lt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0C1375A-5D26-8360-A22C-DA58F0143C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1770" y="1554637"/>
                <a:ext cx="4307461" cy="1964512"/>
              </a:xfrm>
              <a:prstGeom prst="rect">
                <a:avLst/>
              </a:prstGeom>
              <a:blipFill>
                <a:blip r:embed="rId7"/>
                <a:stretch>
                  <a:fillRect l="-2829" r="-7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8AE1437-1588-59A3-DDB5-559573BB5623}"/>
              </a:ext>
            </a:extLst>
          </p:cNvPr>
          <p:cNvCxnSpPr>
            <a:cxnSpLocks/>
          </p:cNvCxnSpPr>
          <p:nvPr/>
        </p:nvCxnSpPr>
        <p:spPr>
          <a:xfrm>
            <a:off x="5244783" y="2209800"/>
            <a:ext cx="927417" cy="0"/>
          </a:xfrm>
          <a:prstGeom prst="line">
            <a:avLst/>
          </a:prstGeom>
          <a:ln w="57150">
            <a:solidFill>
              <a:srgbClr val="7488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F025CC0D-1341-C674-9CB5-E864BD8695AD}"/>
              </a:ext>
            </a:extLst>
          </p:cNvPr>
          <p:cNvSpPr txBox="1"/>
          <p:nvPr/>
        </p:nvSpPr>
        <p:spPr>
          <a:xfrm>
            <a:off x="6730356" y="3519149"/>
            <a:ext cx="1662828" cy="6718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solidFill>
                  <a:srgbClr val="7488C6"/>
                </a:solidFill>
                <a:latin typeface="+mj-lt"/>
              </a:rPr>
              <a:t>slow (RLS)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EB495DC-9F5B-4F3F-68A2-FEB5FE3039E7}"/>
              </a:ext>
            </a:extLst>
          </p:cNvPr>
          <p:cNvSpPr txBox="1"/>
          <p:nvPr/>
        </p:nvSpPr>
        <p:spPr>
          <a:xfrm>
            <a:off x="5708491" y="4768511"/>
            <a:ext cx="715452" cy="6718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solidFill>
                  <a:srgbClr val="7488C6"/>
                </a:solidFill>
                <a:latin typeface="+mj-lt"/>
              </a:rPr>
              <a:t>fast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98D44E8-98FC-8E17-6E7E-71FF29F72490}"/>
              </a:ext>
            </a:extLst>
          </p:cNvPr>
          <p:cNvCxnSpPr>
            <a:cxnSpLocks/>
          </p:cNvCxnSpPr>
          <p:nvPr/>
        </p:nvCxnSpPr>
        <p:spPr>
          <a:xfrm>
            <a:off x="6387783" y="2209800"/>
            <a:ext cx="546417" cy="0"/>
          </a:xfrm>
          <a:prstGeom prst="line">
            <a:avLst/>
          </a:prstGeom>
          <a:ln w="57150">
            <a:solidFill>
              <a:srgbClr val="7488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8524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0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17">
            <a:extLst>
              <a:ext uri="{FF2B5EF4-FFF2-40B4-BE49-F238E27FC236}">
                <a16:creationId xmlns:a16="http://schemas.microsoft.com/office/drawing/2014/main" id="{5E0B5958-E645-22D1-2465-7ADCBDED750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7830362"/>
              </p:ext>
            </p:extLst>
          </p:nvPr>
        </p:nvGraphicFramePr>
        <p:xfrm>
          <a:off x="632461" y="1681502"/>
          <a:ext cx="5643563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562100" imgH="292100" progId="Equation.3">
                  <p:embed/>
                </p:oleObj>
              </mc:Choice>
              <mc:Fallback>
                <p:oleObj name="Equation" r:id="rId3" imgW="1562100" imgH="292100" progId="Equation.3">
                  <p:embed/>
                  <p:pic>
                    <p:nvPicPr>
                      <p:cNvPr id="13" name="Object 17">
                        <a:extLst>
                          <a:ext uri="{FF2B5EF4-FFF2-40B4-BE49-F238E27FC236}">
                            <a16:creationId xmlns:a16="http://schemas.microsoft.com/office/drawing/2014/main" id="{C7B0BADC-7F13-44D2-9CB2-65C935F574D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1" y="1681502"/>
                        <a:ext cx="5643563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18">
            <a:extLst>
              <a:ext uri="{FF2B5EF4-FFF2-40B4-BE49-F238E27FC236}">
                <a16:creationId xmlns:a16="http://schemas.microsoft.com/office/drawing/2014/main" id="{A7DE659E-3276-074B-54E2-67ED7A7504B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4766055"/>
              </p:ext>
            </p:extLst>
          </p:nvPr>
        </p:nvGraphicFramePr>
        <p:xfrm>
          <a:off x="632460" y="2883497"/>
          <a:ext cx="4191000" cy="1014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218671" imgH="291973" progId="Equation.3">
                  <p:embed/>
                </p:oleObj>
              </mc:Choice>
              <mc:Fallback>
                <p:oleObj name="Equation" r:id="rId5" imgW="1218671" imgH="291973" progId="Equation.3">
                  <p:embed/>
                  <p:pic>
                    <p:nvPicPr>
                      <p:cNvPr id="14" name="Object 18">
                        <a:extLst>
                          <a:ext uri="{FF2B5EF4-FFF2-40B4-BE49-F238E27FC236}">
                            <a16:creationId xmlns:a16="http://schemas.microsoft.com/office/drawing/2014/main" id="{18C0FEDE-7851-48CB-87C4-3835C89C897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" y="2883497"/>
                        <a:ext cx="4191000" cy="1014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26EBE325-AD41-2196-A9E5-3FA35E86F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5000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 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612216F-23DB-A2BB-29B2-96DFCF83497C}"/>
                  </a:ext>
                </a:extLst>
              </p:cNvPr>
              <p:cNvSpPr txBox="1"/>
              <p:nvPr/>
            </p:nvSpPr>
            <p:spPr>
              <a:xfrm>
                <a:off x="8470354" y="441219"/>
                <a:ext cx="3166208" cy="80983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2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d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sz="2400" i="1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sz="2400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N</m:t>
                              </m:r>
                              <m:sSub>
                                <m:sSubPr>
                                  <m:ctrlPr>
                                    <a:rPr lang="en-US" sz="2400" i="1">
                                      <a:solidFill>
                                        <a:schemeClr val="bg1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400">
                                      <a:solidFill>
                                        <a:schemeClr val="bg1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O</m:t>
                                  </m:r>
                                </m:e>
                                <m:sub>
                                  <m:r>
                                    <a:rPr lang="en-US" sz="2400">
                                      <a:solidFill>
                                        <a:schemeClr val="bg1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m:rPr>
                                  <m:sty m:val="p"/>
                                </m:rPr>
                                <a:rPr lang="en-US" sz="2400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F</m:t>
                              </m:r>
                            </m:e>
                          </m:d>
                        </m:num>
                        <m:den>
                          <m:r>
                            <m:rPr>
                              <m:sty m:val="p"/>
                            </m:rPr>
                            <a:rPr lang="en-US" sz="2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dt</m:t>
                          </m:r>
                        </m:den>
                      </m:f>
                      <m:r>
                        <a:rPr lang="en-US" sz="240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40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k</m:t>
                      </m:r>
                      <m:r>
                        <a:rPr lang="en-US" sz="240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[</m:t>
                      </m:r>
                      <m:sSub>
                        <m:sSubPr>
                          <m:ctrlPr>
                            <a:rPr lang="en-US" sz="24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NO</m:t>
                          </m:r>
                        </m:e>
                        <m:sub>
                          <m:r>
                            <a:rPr lang="en-US" sz="2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40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][</m:t>
                      </m:r>
                      <m:sSub>
                        <m:sSubPr>
                          <m:ctrlPr>
                            <a:rPr lang="en-US" sz="24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F</m:t>
                          </m:r>
                        </m:e>
                        <m:sub>
                          <m:r>
                            <a:rPr lang="en-US" sz="2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40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]</m:t>
                      </m:r>
                    </m:oMath>
                  </m:oMathPara>
                </a14:m>
                <a:endParaRPr lang="en-US" sz="2400" dirty="0">
                  <a:solidFill>
                    <a:schemeClr val="bg1">
                      <a:lumMod val="50000"/>
                    </a:schemeClr>
                  </a:solidFill>
                  <a:latin typeface="+mj-lt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612216F-23DB-A2BB-29B2-96DFCF8349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0354" y="441219"/>
                <a:ext cx="3166208" cy="80983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>
            <a:extLst>
              <a:ext uri="{FF2B5EF4-FFF2-40B4-BE49-F238E27FC236}">
                <a16:creationId xmlns:a16="http://schemas.microsoft.com/office/drawing/2014/main" id="{41750077-51B5-8F36-A813-4428F7A9C8B0}"/>
              </a:ext>
            </a:extLst>
          </p:cNvPr>
          <p:cNvSpPr/>
          <p:nvPr/>
        </p:nvSpPr>
        <p:spPr>
          <a:xfrm>
            <a:off x="3505200" y="3160401"/>
            <a:ext cx="1447800" cy="794089"/>
          </a:xfrm>
          <a:prstGeom prst="rect">
            <a:avLst/>
          </a:prstGeom>
          <a:noFill/>
          <a:ln w="38100">
            <a:solidFill>
              <a:srgbClr val="9BBF9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67F04D9-46F9-2CD9-9621-6F4EC5155361}"/>
              </a:ext>
            </a:extLst>
          </p:cNvPr>
          <p:cNvSpPr txBox="1"/>
          <p:nvPr/>
        </p:nvSpPr>
        <p:spPr>
          <a:xfrm>
            <a:off x="6781800" y="4819217"/>
            <a:ext cx="444878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9D85BD"/>
                </a:solidFill>
                <a:latin typeface="+mj-lt"/>
              </a:rPr>
              <a:t>F· is an </a:t>
            </a:r>
            <a:r>
              <a:rPr lang="en-US" sz="2800" i="1" dirty="0">
                <a:solidFill>
                  <a:srgbClr val="9D85BD"/>
                </a:solidFill>
                <a:latin typeface="+mj-lt"/>
              </a:rPr>
              <a:t>intermediate</a:t>
            </a:r>
          </a:p>
          <a:p>
            <a:r>
              <a:rPr lang="en-US" sz="2800" b="1" i="1" dirty="0">
                <a:solidFill>
                  <a:srgbClr val="9D85BD"/>
                </a:solidFill>
                <a:latin typeface="+mj-lt"/>
              </a:rPr>
              <a:t>Steady-state approximation!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D00486A-60FB-62C6-CE36-8A768C6F7FC7}"/>
              </a:ext>
            </a:extLst>
          </p:cNvPr>
          <p:cNvCxnSpPr>
            <a:cxnSpLocks/>
          </p:cNvCxnSpPr>
          <p:nvPr/>
        </p:nvCxnSpPr>
        <p:spPr>
          <a:xfrm>
            <a:off x="2286000" y="3810000"/>
            <a:ext cx="468411" cy="0"/>
          </a:xfrm>
          <a:prstGeom prst="line">
            <a:avLst/>
          </a:prstGeom>
          <a:ln w="57150">
            <a:solidFill>
              <a:srgbClr val="9D85B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A6F3A53-F4EE-0EFA-9ED4-A2FAC0645E85}"/>
              </a:ext>
            </a:extLst>
          </p:cNvPr>
          <p:cNvCxnSpPr>
            <a:cxnSpLocks/>
          </p:cNvCxnSpPr>
          <p:nvPr/>
        </p:nvCxnSpPr>
        <p:spPr>
          <a:xfrm>
            <a:off x="5779989" y="2630351"/>
            <a:ext cx="468411" cy="0"/>
          </a:xfrm>
          <a:prstGeom prst="line">
            <a:avLst/>
          </a:prstGeom>
          <a:ln w="57150">
            <a:solidFill>
              <a:srgbClr val="9D85B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19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2187450"/>
              </p:ext>
            </p:extLst>
          </p:nvPr>
        </p:nvGraphicFramePr>
        <p:xfrm>
          <a:off x="873223" y="4935124"/>
          <a:ext cx="5527675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578100" imgH="393700" progId="Equation.3">
                  <p:embed/>
                </p:oleObj>
              </mc:Choice>
              <mc:Fallback>
                <p:oleObj name="Equation" r:id="rId8" imgW="2578100" imgH="393700" progId="Equation.3">
                  <p:embed/>
                  <p:pic>
                    <p:nvPicPr>
                      <p:cNvPr id="8196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3223" y="4935124"/>
                        <a:ext cx="5527675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1BE2CF96-C58D-261A-BF8E-4E0159335099}"/>
              </a:ext>
            </a:extLst>
          </p:cNvPr>
          <p:cNvSpPr txBox="1"/>
          <p:nvPr/>
        </p:nvSpPr>
        <p:spPr>
          <a:xfrm>
            <a:off x="6618597" y="1958500"/>
            <a:ext cx="1662828" cy="6718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solidFill>
                  <a:srgbClr val="7488C6"/>
                </a:solidFill>
                <a:latin typeface="+mj-lt"/>
              </a:rPr>
              <a:t>slow (RLS)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F766690-E8E2-5D72-A382-129C22B9B830}"/>
              </a:ext>
            </a:extLst>
          </p:cNvPr>
          <p:cNvSpPr txBox="1"/>
          <p:nvPr/>
        </p:nvSpPr>
        <p:spPr>
          <a:xfrm>
            <a:off x="5596732" y="3207862"/>
            <a:ext cx="715452" cy="6718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solidFill>
                  <a:srgbClr val="7488C6"/>
                </a:solidFill>
                <a:latin typeface="+mj-lt"/>
              </a:rPr>
              <a:t>fast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DBF895F-9165-1CDE-BD65-87E2AC933FF6}"/>
              </a:ext>
            </a:extLst>
          </p:cNvPr>
          <p:cNvSpPr/>
          <p:nvPr/>
        </p:nvSpPr>
        <p:spPr>
          <a:xfrm>
            <a:off x="3733800" y="1981200"/>
            <a:ext cx="1447800" cy="794089"/>
          </a:xfrm>
          <a:prstGeom prst="rect">
            <a:avLst/>
          </a:prstGeom>
          <a:noFill/>
          <a:ln w="38100">
            <a:solidFill>
              <a:srgbClr val="9BBF9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151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build="p"/>
      <p:bldP spid="1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1748</TotalTime>
  <Words>355</Words>
  <Application>Microsoft Office PowerPoint</Application>
  <PresentationFormat>Widescreen</PresentationFormat>
  <Paragraphs>70</Paragraphs>
  <Slides>12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Cambria Math</vt:lpstr>
      <vt:lpstr>Times New Roman</vt:lpstr>
      <vt:lpstr>Office Theme</vt:lpstr>
      <vt:lpstr>Equation</vt:lpstr>
      <vt:lpstr>Calculation Session 11 Exercise 2</vt:lpstr>
      <vt:lpstr>PowerPoint Presentation</vt:lpstr>
      <vt:lpstr>Part A</vt:lpstr>
      <vt:lpstr>Part A</vt:lpstr>
      <vt:lpstr>Part A</vt:lpstr>
      <vt:lpstr>Part A</vt:lpstr>
      <vt:lpstr>PowerPoint Presentation</vt:lpstr>
      <vt:lpstr>Part B</vt:lpstr>
      <vt:lpstr>Part B</vt:lpstr>
      <vt:lpstr>Part B</vt:lpstr>
      <vt:lpstr>Part B</vt:lpstr>
      <vt:lpstr>Key Takeaways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Allan</dc:creator>
  <cp:lastModifiedBy>Amy Wu</cp:lastModifiedBy>
  <cp:revision>76</cp:revision>
  <dcterms:created xsi:type="dcterms:W3CDTF">2014-02-06T04:05:34Z</dcterms:created>
  <dcterms:modified xsi:type="dcterms:W3CDTF">2025-04-08T03:35:16Z</dcterms:modified>
</cp:coreProperties>
</file>