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5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66"/>
    <a:srgbClr val="000099"/>
    <a:srgbClr val="990099"/>
    <a:srgbClr val="CC0000"/>
    <a:srgbClr val="FF5050"/>
    <a:srgbClr val="FF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 showGuides="1">
      <p:cViewPr varScale="1">
        <p:scale>
          <a:sx n="98" d="100"/>
          <a:sy n="98" d="100"/>
        </p:scale>
        <p:origin x="408" y="78"/>
      </p:cViewPr>
      <p:guideLst>
        <p:guide orient="horz" pos="235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81F01E6-F889-6307-BBD4-17240445FC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9E7E0A3-332D-CC04-0AFF-A85BCA4F77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8A5650A-4CFF-0077-0D99-741A84D2B2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E26B4-5ED8-426D-AE57-E88486E756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765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00D3358-417F-11FA-6CD9-7DE4F4B1CE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0D88CC-A2AF-2C53-E17E-2A423A6246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1C39FB-CD92-5D95-90DB-DE005082FE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4CC83-9EE1-4E87-B37D-7789D81CC5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4708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7A70AFD-52FC-F782-D1F2-3711D0F3DA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56CCD66-AC60-FF4B-DE42-4B22430E25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5231C3B-EB3E-B7FB-2F9C-7EDE1FE12E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522EB-924F-45B9-AD32-6329F63F90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8473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5C49F06-CBE7-10FA-1387-449ED841BB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F8D36-34C9-6708-6CEC-FD33875DCC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9924606-E7FD-5E69-D004-27CBAEEAB9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18CC4-7D25-4648-A4C4-1CCEC84061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6226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BF3CDC1-7A24-F9E6-9901-BC6E7594E7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07D23A-2944-651B-ACD2-6779246A1F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5DB4DA-F390-A2A3-B114-FF448B4349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5CAE5-6A1C-4C6C-A3F9-6B8403E752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9822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DD04EB1-19C7-0F7F-7A39-1DF9A201EE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32E738E-9B1D-2FFC-4F8D-54A2F42308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384623-7A30-628C-9011-E3C21D7AC8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AEE68-5115-418E-B425-F17FDA09D0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485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F1B5A37-1FDD-57C1-E113-5928A7A790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13D9204-7D2E-D14C-3B40-59FD10600B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09B28FF-4B46-7E16-1C9F-9890FD2CB9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1C6B0-C7C7-4898-BA0F-B16A9587AE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7869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79CC188-B793-2A3D-98DF-AE313680EE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AD295BC-23B7-49F5-D390-D2D645E874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482E083-BC71-B41F-F102-8AB948490A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500BFD-90DD-4215-B793-79AB6BBE4D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4772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076ADA0-1FE5-799B-3D1D-735A99E02D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8A5D855-51DD-C51A-9583-0BF21057FD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ADF8D46-E71E-A63C-3A2C-A4F5DCE880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9BB1E-A718-49B1-98A8-E188321BC9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5153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3863E4-A9E2-8007-1FBC-FC76E1B7FB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B446FE-F290-068D-9206-13C487D6CF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D77636-3865-8BB1-97FA-BDA8260A1C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3F95E-A9EA-4689-8F4D-1FC82E6CE6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640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ED8896-C8E9-6BC2-ACCC-5FC80507F4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775EDC-74D4-3E30-CECE-65A4E9FB52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A30BAA-52A7-2A42-7A98-482C8986F1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0EF7D-DC32-4428-8F2C-F591EEC2F1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7350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DE18DFC-46DE-481B-7A46-22DD416D43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9B5B25F-67C4-6DED-39D1-F39F5CEA1B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45F7359-3E68-A87E-8C92-AE60CB79246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4854581-1D90-4F5C-FF09-D9ED4D1ED26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6E3F223-24EB-4C37-CECD-947F8DF6005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337EDFE6-37E3-4287-911D-1B786B81BE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FF3C27C-AE20-78E7-15E3-93EB38AAA8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371600"/>
            <a:ext cx="7772400" cy="1447800"/>
          </a:xfrm>
        </p:spPr>
        <p:txBody>
          <a:bodyPr/>
          <a:lstStyle/>
          <a:p>
            <a:pPr eaLnBrk="1" hangingPunct="1"/>
            <a:r>
              <a:rPr lang="en-US" altLang="en-US"/>
              <a:t>Calculation Session 11</a:t>
            </a:r>
            <a:br>
              <a:rPr lang="en-US" altLang="en-US"/>
            </a:br>
            <a:r>
              <a:rPr lang="en-US" altLang="en-US"/>
              <a:t>Exercise 4</a:t>
            </a:r>
          </a:p>
        </p:txBody>
      </p:sp>
      <p:sp>
        <p:nvSpPr>
          <p:cNvPr id="2051" name="Text Box 3">
            <a:extLst>
              <a:ext uri="{FF2B5EF4-FFF2-40B4-BE49-F238E27FC236}">
                <a16:creationId xmlns:a16="http://schemas.microsoft.com/office/drawing/2014/main" id="{5F3D2DA4-E840-CDC6-063B-34655C3864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235450"/>
            <a:ext cx="2749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/>
              <a:t>T. M. Duncan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F5788F99-6463-1220-2A27-E3440BA77F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95250"/>
            <a:ext cx="7772400" cy="615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ext Box 4">
            <a:extLst>
              <a:ext uri="{FF2B5EF4-FFF2-40B4-BE49-F238E27FC236}">
                <a16:creationId xmlns:a16="http://schemas.microsoft.com/office/drawing/2014/main" id="{85734A87-F04A-DE0A-7848-A1E795391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3581400"/>
            <a:ext cx="2168525" cy="473075"/>
          </a:xfrm>
          <a:prstGeom prst="rect">
            <a:avLst/>
          </a:prstGeom>
          <a:noFill/>
          <a:ln w="1587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</a:rPr>
              <a:t>potential energy</a:t>
            </a:r>
          </a:p>
        </p:txBody>
      </p:sp>
      <p:sp>
        <p:nvSpPr>
          <p:cNvPr id="11269" name="Line 5">
            <a:extLst>
              <a:ext uri="{FF2B5EF4-FFF2-40B4-BE49-F238E27FC236}">
                <a16:creationId xmlns:a16="http://schemas.microsoft.com/office/drawing/2014/main" id="{B6559A6F-CBAD-A84D-DBBF-2DB407A2E19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67200" y="3429000"/>
            <a:ext cx="609600" cy="3048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0" name="Text Box 6">
            <a:extLst>
              <a:ext uri="{FF2B5EF4-FFF2-40B4-BE49-F238E27FC236}">
                <a16:creationId xmlns:a16="http://schemas.microsoft.com/office/drawing/2014/main" id="{4E28214A-CE5D-7E0E-5384-42844E32A5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7025" y="4800600"/>
            <a:ext cx="1577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8000"/>
                </a:solidFill>
              </a:rPr>
              <a:t>stable H</a:t>
            </a:r>
            <a:r>
              <a:rPr lang="en-US" altLang="en-US" sz="2400">
                <a:solidFill>
                  <a:srgbClr val="008000"/>
                </a:solidFill>
                <a:latin typeface="Symbol" panose="05050102010706020507" pitchFamily="18" charset="2"/>
              </a:rPr>
              <a:t>-</a:t>
            </a:r>
            <a:r>
              <a:rPr lang="en-US" altLang="en-US" sz="2400">
                <a:solidFill>
                  <a:srgbClr val="008000"/>
                </a:solidFill>
              </a:rPr>
              <a:t>H</a:t>
            </a:r>
          </a:p>
        </p:txBody>
      </p:sp>
      <p:sp>
        <p:nvSpPr>
          <p:cNvPr id="11271" name="Line 7">
            <a:extLst>
              <a:ext uri="{FF2B5EF4-FFF2-40B4-BE49-F238E27FC236}">
                <a16:creationId xmlns:a16="http://schemas.microsoft.com/office/drawing/2014/main" id="{863A9986-5531-5519-7D0F-E901E92EEC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81400" y="5105400"/>
            <a:ext cx="609600" cy="7620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1273" name="AutoShape 9">
            <a:extLst>
              <a:ext uri="{FF2B5EF4-FFF2-40B4-BE49-F238E27FC236}">
                <a16:creationId xmlns:a16="http://schemas.microsoft.com/office/drawing/2014/main" id="{23C75FB1-3684-D9CD-D0C7-0474783611D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752600" y="5257800"/>
            <a:ext cx="381000" cy="0"/>
          </a:xfrm>
          <a:prstGeom prst="straightConnector1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74" name="Text Box 10">
            <a:extLst>
              <a:ext uri="{FF2B5EF4-FFF2-40B4-BE49-F238E27FC236}">
                <a16:creationId xmlns:a16="http://schemas.microsoft.com/office/drawing/2014/main" id="{F96E7EEA-BA5E-DF07-521C-10C1FA5053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9530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rgbClr val="008000"/>
                </a:solidFill>
              </a:rPr>
              <a:t>E</a:t>
            </a:r>
            <a:r>
              <a:rPr lang="en-US" altLang="en-US" sz="2400" baseline="-22000">
                <a:solidFill>
                  <a:srgbClr val="008000"/>
                </a:solidFill>
              </a:rPr>
              <a:t>ground state</a:t>
            </a:r>
          </a:p>
        </p:txBody>
      </p:sp>
      <p:cxnSp>
        <p:nvCxnSpPr>
          <p:cNvPr id="11275" name="AutoShape 11">
            <a:extLst>
              <a:ext uri="{FF2B5EF4-FFF2-40B4-BE49-F238E27FC236}">
                <a16:creationId xmlns:a16="http://schemas.microsoft.com/office/drawing/2014/main" id="{FD97D0E3-90ED-E8FC-CB7C-5AE254B6AC6A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276600" y="5867400"/>
            <a:ext cx="0" cy="381000"/>
          </a:xfrm>
          <a:prstGeom prst="straightConnector1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76" name="Text Box 12">
            <a:extLst>
              <a:ext uri="{FF2B5EF4-FFF2-40B4-BE49-F238E27FC236}">
                <a16:creationId xmlns:a16="http://schemas.microsoft.com/office/drawing/2014/main" id="{541D988A-C2CF-D5E0-F8A3-0B386EBA2F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6172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rgbClr val="008000"/>
                </a:solidFill>
              </a:rPr>
              <a:t>R</a:t>
            </a:r>
            <a:r>
              <a:rPr lang="en-US" altLang="en-US" sz="2400" baseline="-22000">
                <a:solidFill>
                  <a:srgbClr val="008000"/>
                </a:solidFill>
              </a:rPr>
              <a:t>0</a:t>
            </a:r>
          </a:p>
        </p:txBody>
      </p:sp>
      <p:sp>
        <p:nvSpPr>
          <p:cNvPr id="11277" name="Text Box 13">
            <a:extLst>
              <a:ext uri="{FF2B5EF4-FFF2-40B4-BE49-F238E27FC236}">
                <a16:creationId xmlns:a16="http://schemas.microsoft.com/office/drawing/2014/main" id="{DFE478FA-67C3-F7B9-2B6C-9C9189479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5334000"/>
            <a:ext cx="660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K. E.</a:t>
            </a:r>
          </a:p>
        </p:txBody>
      </p:sp>
      <p:sp>
        <p:nvSpPr>
          <p:cNvPr id="11278" name="Line 14">
            <a:extLst>
              <a:ext uri="{FF2B5EF4-FFF2-40B4-BE49-F238E27FC236}">
                <a16:creationId xmlns:a16="http://schemas.microsoft.com/office/drawing/2014/main" id="{45DD72C5-B8C0-1068-6CEA-A5253B701ED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276600" y="5181600"/>
            <a:ext cx="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9" name="Text Box 15">
            <a:extLst>
              <a:ext uri="{FF2B5EF4-FFF2-40B4-BE49-F238E27FC236}">
                <a16:creationId xmlns:a16="http://schemas.microsoft.com/office/drawing/2014/main" id="{D99C064F-B91A-17D8-28B4-2070BE824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281488"/>
            <a:ext cx="10175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K. E. </a:t>
            </a:r>
            <a:r>
              <a:rPr lang="en-US" altLang="en-US" sz="1800">
                <a:solidFill>
                  <a:srgbClr val="FF0000"/>
                </a:solidFill>
                <a:latin typeface="Symbol" panose="05050102010706020507" pitchFamily="18" charset="2"/>
              </a:rPr>
              <a:t>=</a:t>
            </a:r>
            <a:r>
              <a:rPr lang="en-US" altLang="en-US" sz="1800">
                <a:solidFill>
                  <a:srgbClr val="FF0000"/>
                </a:solidFill>
              </a:rPr>
              <a:t> 0</a:t>
            </a:r>
          </a:p>
        </p:txBody>
      </p:sp>
      <p:sp>
        <p:nvSpPr>
          <p:cNvPr id="11280" name="Line 16">
            <a:extLst>
              <a:ext uri="{FF2B5EF4-FFF2-40B4-BE49-F238E27FC236}">
                <a16:creationId xmlns:a16="http://schemas.microsoft.com/office/drawing/2014/main" id="{B704A8A3-46C6-AC53-0E35-CA77BDB50C64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572000"/>
            <a:ext cx="609600" cy="609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1" name="Line 17">
            <a:extLst>
              <a:ext uri="{FF2B5EF4-FFF2-40B4-BE49-F238E27FC236}">
                <a16:creationId xmlns:a16="http://schemas.microsoft.com/office/drawing/2014/main" id="{1C6790A5-8CCE-D619-155B-E3DA23EB7487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4572000"/>
            <a:ext cx="990600" cy="609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2" name="Text Box 18">
            <a:extLst>
              <a:ext uri="{FF2B5EF4-FFF2-40B4-BE49-F238E27FC236}">
                <a16:creationId xmlns:a16="http://schemas.microsoft.com/office/drawing/2014/main" id="{6F8241C8-8DCD-C470-BD57-783717344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2209800"/>
            <a:ext cx="3060700" cy="473075"/>
          </a:xfrm>
          <a:prstGeom prst="rect">
            <a:avLst/>
          </a:prstGeom>
          <a:noFill/>
          <a:ln w="158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8000"/>
                </a:solidFill>
              </a:rPr>
              <a:t>stationary H - - - - - - H</a:t>
            </a:r>
          </a:p>
        </p:txBody>
      </p:sp>
      <p:sp>
        <p:nvSpPr>
          <p:cNvPr id="11283" name="Line 19">
            <a:extLst>
              <a:ext uri="{FF2B5EF4-FFF2-40B4-BE49-F238E27FC236}">
                <a16:creationId xmlns:a16="http://schemas.microsoft.com/office/drawing/2014/main" id="{2AF3886D-D3B1-C6D3-C225-2E8F7CF97006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457200"/>
            <a:ext cx="304800" cy="22860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4" name="Text Box 20">
            <a:extLst>
              <a:ext uri="{FF2B5EF4-FFF2-40B4-BE49-F238E27FC236}">
                <a16:creationId xmlns:a16="http://schemas.microsoft.com/office/drawing/2014/main" id="{5E20489F-6C41-2A0A-CD49-E1128B8BCF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152400"/>
            <a:ext cx="2536825" cy="473075"/>
          </a:xfrm>
          <a:prstGeom prst="rect">
            <a:avLst/>
          </a:prstGeom>
          <a:solidFill>
            <a:schemeClr val="bg1"/>
          </a:solidFill>
          <a:ln w="1587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8000"/>
                </a:solidFill>
              </a:rPr>
              <a:t>H</a:t>
            </a:r>
            <a:r>
              <a:rPr lang="en-US" altLang="en-US" sz="2400">
                <a:solidFill>
                  <a:srgbClr val="008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400">
                <a:solidFill>
                  <a:srgbClr val="008000"/>
                </a:solidFill>
              </a:rPr>
              <a:t>  - - - - - - </a:t>
            </a:r>
            <a:r>
              <a:rPr lang="en-US" altLang="en-US" sz="2400">
                <a:solidFill>
                  <a:srgbClr val="008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sz="2400">
                <a:solidFill>
                  <a:srgbClr val="008000"/>
                </a:solidFill>
              </a:rPr>
              <a:t> H</a:t>
            </a:r>
          </a:p>
        </p:txBody>
      </p:sp>
      <p:sp>
        <p:nvSpPr>
          <p:cNvPr id="11285" name="Text Box 21">
            <a:extLst>
              <a:ext uri="{FF2B5EF4-FFF2-40B4-BE49-F238E27FC236}">
                <a16:creationId xmlns:a16="http://schemas.microsoft.com/office/drawing/2014/main" id="{EB1D28BF-C26D-AD3B-C21A-4BF6EF2B36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533400"/>
            <a:ext cx="29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8000"/>
                </a:solidFill>
                <a:cs typeface="Times New Roman" panose="02020603050405020304" pitchFamily="18" charset="0"/>
              </a:rPr>
              <a:t>•</a:t>
            </a:r>
            <a:endParaRPr lang="en-US" altLang="en-US" sz="2400">
              <a:solidFill>
                <a:srgbClr val="008000"/>
              </a:solidFill>
            </a:endParaRPr>
          </a:p>
        </p:txBody>
      </p:sp>
      <p:sp>
        <p:nvSpPr>
          <p:cNvPr id="11286" name="Line 22">
            <a:extLst>
              <a:ext uri="{FF2B5EF4-FFF2-40B4-BE49-F238E27FC236}">
                <a16:creationId xmlns:a16="http://schemas.microsoft.com/office/drawing/2014/main" id="{7EF370C6-9C79-FFEE-4166-C9E5D13B627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43800" y="1066800"/>
            <a:ext cx="762000" cy="114300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7" name="Line 23">
            <a:extLst>
              <a:ext uri="{FF2B5EF4-FFF2-40B4-BE49-F238E27FC236}">
                <a16:creationId xmlns:a16="http://schemas.microsoft.com/office/drawing/2014/main" id="{EDD2D373-8C19-681E-E408-622BEDC1167B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762000"/>
            <a:ext cx="381000" cy="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8" name="Line 24">
            <a:extLst>
              <a:ext uri="{FF2B5EF4-FFF2-40B4-BE49-F238E27FC236}">
                <a16:creationId xmlns:a16="http://schemas.microsoft.com/office/drawing/2014/main" id="{B7131571-D0C1-A251-997A-97AFE004908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96200" y="762000"/>
            <a:ext cx="457200" cy="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9" name="Line 25">
            <a:extLst>
              <a:ext uri="{FF2B5EF4-FFF2-40B4-BE49-F238E27FC236}">
                <a16:creationId xmlns:a16="http://schemas.microsoft.com/office/drawing/2014/main" id="{09140816-7F49-6887-A720-AD27C7773EB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05600" y="762000"/>
            <a:ext cx="457200" cy="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0" name="Line 26">
            <a:extLst>
              <a:ext uri="{FF2B5EF4-FFF2-40B4-BE49-F238E27FC236}">
                <a16:creationId xmlns:a16="http://schemas.microsoft.com/office/drawing/2014/main" id="{86BC0F11-F92D-819E-3BEC-5DE5B0C4CAA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15000" y="762000"/>
            <a:ext cx="457200" cy="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1" name="Line 27">
            <a:extLst>
              <a:ext uri="{FF2B5EF4-FFF2-40B4-BE49-F238E27FC236}">
                <a16:creationId xmlns:a16="http://schemas.microsoft.com/office/drawing/2014/main" id="{671F3CC7-8278-B989-44F3-584BE06EBC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48200" y="762000"/>
            <a:ext cx="457200" cy="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2" name="Line 28">
            <a:extLst>
              <a:ext uri="{FF2B5EF4-FFF2-40B4-BE49-F238E27FC236}">
                <a16:creationId xmlns:a16="http://schemas.microsoft.com/office/drawing/2014/main" id="{020D4DA4-F7BF-A370-716A-43488CCE95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57600" y="762000"/>
            <a:ext cx="457200" cy="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3" name="Line 29">
            <a:extLst>
              <a:ext uri="{FF2B5EF4-FFF2-40B4-BE49-F238E27FC236}">
                <a16:creationId xmlns:a16="http://schemas.microsoft.com/office/drawing/2014/main" id="{656C81B6-A4AD-625E-F5DC-B3BEA58585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762000"/>
            <a:ext cx="457200" cy="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4" name="Line 30">
            <a:extLst>
              <a:ext uri="{FF2B5EF4-FFF2-40B4-BE49-F238E27FC236}">
                <a16:creationId xmlns:a16="http://schemas.microsoft.com/office/drawing/2014/main" id="{CDE7E6A9-716C-F7BF-158B-20247EFAABC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05800" y="762000"/>
            <a:ext cx="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5" name="Text Box 31">
            <a:extLst>
              <a:ext uri="{FF2B5EF4-FFF2-40B4-BE49-F238E27FC236}">
                <a16:creationId xmlns:a16="http://schemas.microsoft.com/office/drawing/2014/main" id="{DBD1E88B-393B-07DD-9943-CBD011685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762000"/>
            <a:ext cx="611188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K. E.</a:t>
            </a:r>
          </a:p>
        </p:txBody>
      </p:sp>
      <p:sp>
        <p:nvSpPr>
          <p:cNvPr id="11296" name="Line 32">
            <a:extLst>
              <a:ext uri="{FF2B5EF4-FFF2-40B4-BE49-F238E27FC236}">
                <a16:creationId xmlns:a16="http://schemas.microsoft.com/office/drawing/2014/main" id="{584704C4-06A6-87C3-5E0B-36E8DCE3433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943600" y="762000"/>
            <a:ext cx="0" cy="609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7" name="Line 33">
            <a:extLst>
              <a:ext uri="{FF2B5EF4-FFF2-40B4-BE49-F238E27FC236}">
                <a16:creationId xmlns:a16="http://schemas.microsoft.com/office/drawing/2014/main" id="{2F6267AE-3B2A-BDB9-EECE-B1CDF83759D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962400" y="762000"/>
            <a:ext cx="0" cy="3200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8" name="Text Box 34">
            <a:extLst>
              <a:ext uri="{FF2B5EF4-FFF2-40B4-BE49-F238E27FC236}">
                <a16:creationId xmlns:a16="http://schemas.microsoft.com/office/drawing/2014/main" id="{06E76DE2-2561-5BD7-EFCC-F4022AF2F0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8850" y="228600"/>
            <a:ext cx="10223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K. E. </a:t>
            </a:r>
            <a:r>
              <a:rPr lang="en-US" altLang="en-US" sz="1800">
                <a:solidFill>
                  <a:srgbClr val="FF0000"/>
                </a:solidFill>
                <a:latin typeface="Symbol" panose="05050102010706020507" pitchFamily="18" charset="2"/>
              </a:rPr>
              <a:t>=</a:t>
            </a:r>
            <a:r>
              <a:rPr lang="en-US" altLang="en-US" sz="1800">
                <a:solidFill>
                  <a:srgbClr val="FF0000"/>
                </a:solidFill>
              </a:rPr>
              <a:t> 0</a:t>
            </a:r>
          </a:p>
        </p:txBody>
      </p:sp>
      <p:sp>
        <p:nvSpPr>
          <p:cNvPr id="11299" name="Line 35">
            <a:extLst>
              <a:ext uri="{FF2B5EF4-FFF2-40B4-BE49-F238E27FC236}">
                <a16:creationId xmlns:a16="http://schemas.microsoft.com/office/drawing/2014/main" id="{C6DFF527-DA69-2FA0-E3FE-E091033ED4F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457200"/>
            <a:ext cx="685800" cy="3048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0" name="Line 36">
            <a:extLst>
              <a:ext uri="{FF2B5EF4-FFF2-40B4-BE49-F238E27FC236}">
                <a16:creationId xmlns:a16="http://schemas.microsoft.com/office/drawing/2014/main" id="{6D0F6B7F-C284-FDFF-00DC-F5DBC567F322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762000"/>
            <a:ext cx="381000" cy="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1" name="Line 37">
            <a:extLst>
              <a:ext uri="{FF2B5EF4-FFF2-40B4-BE49-F238E27FC236}">
                <a16:creationId xmlns:a16="http://schemas.microsoft.com/office/drawing/2014/main" id="{119AB003-93FC-7691-6D61-9028DAD063EE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762000"/>
            <a:ext cx="381000" cy="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2" name="Line 38">
            <a:extLst>
              <a:ext uri="{FF2B5EF4-FFF2-40B4-BE49-F238E27FC236}">
                <a16:creationId xmlns:a16="http://schemas.microsoft.com/office/drawing/2014/main" id="{DE59E0E2-EBFC-0F42-2352-69A637E02912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762000"/>
            <a:ext cx="381000" cy="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3" name="Line 39">
            <a:extLst>
              <a:ext uri="{FF2B5EF4-FFF2-40B4-BE49-F238E27FC236}">
                <a16:creationId xmlns:a16="http://schemas.microsoft.com/office/drawing/2014/main" id="{4AD29268-4A55-1F33-1AED-108582253348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762000"/>
            <a:ext cx="381000" cy="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4" name="Line 40">
            <a:extLst>
              <a:ext uri="{FF2B5EF4-FFF2-40B4-BE49-F238E27FC236}">
                <a16:creationId xmlns:a16="http://schemas.microsoft.com/office/drawing/2014/main" id="{3E84E454-E49F-9CBF-1F68-E3FFC40404B4}"/>
              </a:ext>
            </a:extLst>
          </p:cNvPr>
          <p:cNvSpPr>
            <a:spLocks noChangeShapeType="1"/>
          </p:cNvSpPr>
          <p:nvPr/>
        </p:nvSpPr>
        <p:spPr bwMode="auto">
          <a:xfrm>
            <a:off x="8610600" y="762000"/>
            <a:ext cx="381000" cy="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5" name="Text Box 41">
            <a:extLst>
              <a:ext uri="{FF2B5EF4-FFF2-40B4-BE49-F238E27FC236}">
                <a16:creationId xmlns:a16="http://schemas.microsoft.com/office/drawing/2014/main" id="{9AE29070-372F-4347-1FEA-9124AB1F8B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7688" y="782638"/>
            <a:ext cx="2905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8000"/>
                </a:solidFill>
                <a:cs typeface="Times New Roman" panose="02020603050405020304" pitchFamily="18" charset="0"/>
              </a:rPr>
              <a:t>•</a:t>
            </a:r>
            <a:endParaRPr lang="en-US" altLang="en-US" sz="240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0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5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9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67" dur="5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8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3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7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1" dur="5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5" dur="5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9" dur="5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3" dur="5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18" dur="500"/>
                                        <p:tgtEl>
                                          <p:spTgt spid="11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3" dur="5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1" dur="500"/>
                                        <p:tgtEl>
                                          <p:spTgt spid="1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6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0" dur="500"/>
                                        <p:tgtEl>
                                          <p:spTgt spid="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4" dur="500"/>
                                        <p:tgtEl>
                                          <p:spTgt spid="11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8" dur="500"/>
                                        <p:tgtEl>
                                          <p:spTgt spid="11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2" dur="500"/>
                                        <p:tgtEl>
                                          <p:spTgt spid="11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6" dur="500"/>
                                        <p:tgtEl>
                                          <p:spTgt spid="11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49F4B586-1466-C744-16DE-FD364340B7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81400" y="76200"/>
            <a:ext cx="1981200" cy="646113"/>
          </a:xfrm>
        </p:spPr>
        <p:txBody>
          <a:bodyPr wrap="none">
            <a:spAutoFit/>
          </a:bodyPr>
          <a:lstStyle/>
          <a:p>
            <a:r>
              <a:rPr lang="en-US" altLang="en-US" sz="3600"/>
              <a:t>Summary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063157-9FC3-496C-C3D7-E5B932103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138" y="985838"/>
            <a:ext cx="23812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H</a:t>
            </a:r>
            <a:r>
              <a:rPr lang="en-US" altLang="en-US" sz="4000">
                <a:sym typeface="Symbol" panose="05050102010706020507" pitchFamily="18" charset="2"/>
              </a:rPr>
              <a:t></a:t>
            </a:r>
            <a:r>
              <a:rPr lang="en-US" altLang="en-US" sz="2400"/>
              <a:t>  +  H</a:t>
            </a:r>
            <a:r>
              <a:rPr lang="en-US" altLang="en-US" sz="4000">
                <a:sym typeface="Symbol" panose="05050102010706020507" pitchFamily="18" charset="2"/>
              </a:rPr>
              <a:t></a:t>
            </a:r>
            <a:r>
              <a:rPr lang="en-US" altLang="en-US" sz="2400">
                <a:sym typeface="Symbol" panose="05050102010706020507" pitchFamily="18" charset="2"/>
              </a:rPr>
              <a:t>    H</a:t>
            </a:r>
            <a:r>
              <a:rPr lang="en-US" altLang="en-US" sz="2400" baseline="-25000">
                <a:sym typeface="Symbol" panose="05050102010706020507" pitchFamily="18" charset="2"/>
              </a:rPr>
              <a:t>2</a:t>
            </a:r>
            <a:endParaRPr lang="en-US" altLang="en-US" sz="2400" baseline="-250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14682F-B359-BFAD-BC6B-31AED72C6A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9688" y="1187450"/>
            <a:ext cx="41862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Not possible. (likelihood </a:t>
            </a:r>
            <a:r>
              <a:rPr lang="en-US" altLang="en-US" sz="2400">
                <a:sym typeface="Symbol" panose="05050102010706020507" pitchFamily="18" charset="2"/>
              </a:rPr>
              <a:t> 10</a:t>
            </a:r>
            <a:r>
              <a:rPr lang="en-US" altLang="en-US" sz="2400" baseline="30000">
                <a:latin typeface="Symbol" panose="05050102010706020507" pitchFamily="18" charset="2"/>
                <a:sym typeface="Symbol" panose="05050102010706020507" pitchFamily="18" charset="2"/>
              </a:rPr>
              <a:t>-</a:t>
            </a:r>
            <a:r>
              <a:rPr lang="en-US" altLang="en-US" sz="2400" baseline="30000">
                <a:sym typeface="Symbol" panose="05050102010706020507" pitchFamily="18" charset="2"/>
              </a:rPr>
              <a:t>7</a:t>
            </a:r>
            <a:r>
              <a:rPr lang="en-US" altLang="en-US" sz="2400"/>
              <a:t>)</a:t>
            </a:r>
            <a:endParaRPr lang="en-US" altLang="en-US" sz="2400" baseline="300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854513-A671-CDDA-B79B-06B77D713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3975" y="1776413"/>
            <a:ext cx="51276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Must emit a photon during the collision.</a:t>
            </a:r>
            <a:endParaRPr lang="en-US" altLang="en-US" sz="2400" baseline="300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F546C0-991A-DCB8-FAB1-933F1F24EC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963" y="2286000"/>
            <a:ext cx="2679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H</a:t>
            </a:r>
            <a:r>
              <a:rPr lang="en-US" altLang="en-US" sz="4000">
                <a:sym typeface="Symbol" panose="05050102010706020507" pitchFamily="18" charset="2"/>
              </a:rPr>
              <a:t></a:t>
            </a:r>
            <a:r>
              <a:rPr lang="en-US" altLang="en-US" sz="2400"/>
              <a:t>  +  </a:t>
            </a:r>
            <a:r>
              <a:rPr lang="en-US" altLang="en-US" sz="4000">
                <a:sym typeface="Symbol" panose="05050102010706020507" pitchFamily="18" charset="2"/>
              </a:rPr>
              <a:t></a:t>
            </a:r>
            <a:r>
              <a:rPr lang="en-US" altLang="en-US" sz="2400"/>
              <a:t>O</a:t>
            </a:r>
            <a:r>
              <a:rPr lang="en-US" altLang="en-US" sz="4000">
                <a:sym typeface="Symbol" panose="05050102010706020507" pitchFamily="18" charset="2"/>
              </a:rPr>
              <a:t></a:t>
            </a:r>
            <a:r>
              <a:rPr lang="en-US" altLang="en-US" sz="2400">
                <a:sym typeface="Symbol" panose="05050102010706020507" pitchFamily="18" charset="2"/>
              </a:rPr>
              <a:t>    </a:t>
            </a:r>
            <a:r>
              <a:rPr lang="en-US" altLang="en-US" sz="4000">
                <a:sym typeface="Symbol" panose="05050102010706020507" pitchFamily="18" charset="2"/>
              </a:rPr>
              <a:t></a:t>
            </a:r>
            <a:r>
              <a:rPr lang="en-US" altLang="en-US" sz="2400">
                <a:sym typeface="Symbol" panose="05050102010706020507" pitchFamily="18" charset="2"/>
              </a:rPr>
              <a:t>OH</a:t>
            </a:r>
            <a:endParaRPr lang="en-US" altLang="en-US" sz="24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B64EAA-BE16-67CE-0DDA-3086F1E8E9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9688" y="2490788"/>
            <a:ext cx="18097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Not possible.</a:t>
            </a:r>
            <a:endParaRPr lang="en-US" altLang="en-US" sz="2400" baseline="300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DB9E3D-8E14-CCBE-A4D8-93B7A4F01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313" y="3213100"/>
            <a:ext cx="28162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H</a:t>
            </a:r>
            <a:r>
              <a:rPr lang="en-US" altLang="en-US" sz="4000">
                <a:sym typeface="Symbol" panose="05050102010706020507" pitchFamily="18" charset="2"/>
              </a:rPr>
              <a:t></a:t>
            </a:r>
            <a:r>
              <a:rPr lang="en-US" altLang="en-US" sz="2400"/>
              <a:t>  +  </a:t>
            </a:r>
            <a:r>
              <a:rPr lang="en-US" altLang="en-US" sz="4000">
                <a:sym typeface="Symbol" panose="05050102010706020507" pitchFamily="18" charset="2"/>
              </a:rPr>
              <a:t></a:t>
            </a:r>
            <a:r>
              <a:rPr lang="en-US" altLang="en-US" sz="2400"/>
              <a:t>CH</a:t>
            </a:r>
            <a:r>
              <a:rPr lang="en-US" altLang="en-US" sz="2400" baseline="-25000"/>
              <a:t>3</a:t>
            </a:r>
            <a:r>
              <a:rPr lang="en-US" altLang="en-US" sz="2400">
                <a:sym typeface="Symbol" panose="05050102010706020507" pitchFamily="18" charset="2"/>
              </a:rPr>
              <a:t>    </a:t>
            </a:r>
            <a:r>
              <a:rPr lang="en-US" altLang="en-US" sz="2400"/>
              <a:t>CH</a:t>
            </a:r>
            <a:r>
              <a:rPr lang="en-US" altLang="en-US" sz="2400" baseline="-25000"/>
              <a:t>4</a:t>
            </a:r>
            <a:endParaRPr lang="en-US" altLang="en-US" sz="24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923984-FFC8-5C6C-493B-7E70083F7B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6988" y="3417888"/>
            <a:ext cx="1289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Possible.</a:t>
            </a:r>
            <a:endParaRPr lang="en-US" altLang="en-US" sz="2400" baseline="300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99D999-EEC9-5B75-886D-6C5D6BCA1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6550" y="3413125"/>
            <a:ext cx="14620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and </a:t>
            </a:r>
            <a:r>
              <a:rPr lang="en-US" altLang="en-US" sz="2400" i="1"/>
              <a:t>E</a:t>
            </a:r>
            <a:r>
              <a:rPr lang="en-US" altLang="en-US" sz="2400" baseline="-25000"/>
              <a:t>a</a:t>
            </a:r>
            <a:r>
              <a:rPr lang="en-US" altLang="en-US" sz="2400"/>
              <a:t> </a:t>
            </a:r>
            <a:r>
              <a:rPr lang="en-US" altLang="en-US" sz="2400">
                <a:sym typeface="Symbol" panose="05050102010706020507" pitchFamily="18" charset="2"/>
              </a:rPr>
              <a:t></a:t>
            </a:r>
            <a:r>
              <a:rPr lang="en-US" altLang="en-US" sz="2400"/>
              <a:t> 0</a:t>
            </a:r>
            <a:endParaRPr lang="en-US" altLang="en-US" sz="2400" baseline="30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108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Times New Roman</vt:lpstr>
      <vt:lpstr>Arial</vt:lpstr>
      <vt:lpstr>Aptos</vt:lpstr>
      <vt:lpstr>Symbol</vt:lpstr>
      <vt:lpstr>Default Design</vt:lpstr>
      <vt:lpstr>Calculation Session 11 Exercise 4</vt:lpstr>
      <vt:lpstr>PowerPoint Presentation</vt:lpstr>
      <vt:lpstr>Summary</vt:lpstr>
    </vt:vector>
  </TitlesOfParts>
  <Company>Cornell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Calculation Session 2 Exercise 2</dc:title>
  <dc:creator>T. M. Duncan</dc:creator>
  <cp:lastModifiedBy>T. Michael Duncan</cp:lastModifiedBy>
  <cp:revision>46</cp:revision>
  <dcterms:created xsi:type="dcterms:W3CDTF">2014-01-22T00:34:19Z</dcterms:created>
  <dcterms:modified xsi:type="dcterms:W3CDTF">2025-03-29T17:47:42Z</dcterms:modified>
</cp:coreProperties>
</file>