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66"/>
    <a:srgbClr val="000099"/>
    <a:srgbClr val="990099"/>
    <a:srgbClr val="CC0000"/>
    <a:srgbClr val="FF5050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 varScale="1">
        <p:scale>
          <a:sx n="98" d="100"/>
          <a:sy n="98" d="100"/>
        </p:scale>
        <p:origin x="4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750104-9AC8-75D3-D09C-86E30945E8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A6E2C-BBF2-05E6-7F15-3D97D2B27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468367-5590-44A1-EAD3-3326018E0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6479-1616-4A9A-90AE-A7072F193A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11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D734B0-0B5D-B804-0248-E5BB967582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10CA2B-AC55-BD7B-57E4-8A5167693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91BD9-FD21-01B6-FE73-B53829C776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20516-32F9-419A-9907-482084DE51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27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66C0E5-8378-E1CF-D2A4-CA7006749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83A2B1-A5E3-6EF5-8537-94334738D1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B7E4FD-0480-98D5-6790-7896598F15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A6AE8-9504-4BA6-A823-1A8AE7AE7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15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9F065B-4A13-D213-3A86-3A0E934B4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23FAC5-9AC4-6094-E307-900D1B9F5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669C9-8AA0-2021-994F-F2B5C9C0A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EC719-095A-4107-8337-70718E5D5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95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134069-CF0E-F6A1-B771-9C3FA2D41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E34FCE-F6C4-7065-AB48-51B24211CA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2C44DC-862C-2009-63E6-B731A25509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05AC9-CEF1-4C5A-A6CD-1A4559232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28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275679-833A-BC8C-1BA1-03622501D3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F1492D-26A9-5B14-2E2F-81DAC1D85C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2BA8F2-D4DA-DBE1-0577-4B70A8DA6D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57A34-40CA-404C-ABDF-B82A181BF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939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E77867-A779-2A87-2A93-6427FD84A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686BDB-17BF-849D-72C8-779D0BF61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973391-091F-972A-53B0-902BB780B6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78D22-1EEF-4976-9683-9049992CA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82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9C3AA1-17B2-0A3B-21EC-4B7265C8A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72F2A0-FB09-B98E-9B46-3DB219F5C2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01E299-598C-1089-32A9-8C1D7CD66D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C3AF4-D800-4728-8703-3E8A26EC6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46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32715A2-5F0E-E7C4-DB8D-2BCA0F402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9092C37-4D17-3C60-0888-73C82C823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BE24ED-D1F3-AB55-0B32-9749B13F38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BDAE2-E76A-411B-A7FE-AF25985C37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6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7E7E17-C653-EDA0-C21C-58B91B3BAC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A71289-814B-A906-B3EA-D065D5BA6C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4864ED-7B8E-CD54-9F1F-A6C65C245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3BB0-6E04-4A96-A841-1C159AA27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60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655ABF-5CF8-E530-3B8A-263FF5039F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C706C8-993A-0174-4DA3-EA45D9FF41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3D605A-E684-249C-C534-DCE303D1D1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F7A31-F5DF-4878-8AAF-A0D460955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10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E1C2650-B05B-68AA-7AE6-0BF8E8D97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8ADA99B-ABCF-3DBB-F475-AC7D46513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F43F4AA-06F9-7379-E2E5-DC381903AC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21CF9A-5CAC-0AF2-EBED-6A9B9B0BA7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98E52B6-279C-825D-E10B-616FB66390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03CA395-2CC6-4E73-B0B6-4F9FA723C1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3.wmf"/><Relationship Id="rId7" Type="http://schemas.openxmlformats.org/officeDocument/2006/relationships/oleObject" Target="../embeddings/oleObject4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wmf"/><Relationship Id="rId5" Type="http://schemas.openxmlformats.org/officeDocument/2006/relationships/image" Target="../media/image4.wmf"/><Relationship Id="rId10" Type="http://schemas.openxmlformats.org/officeDocument/2006/relationships/image" Target="../media/image6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E484386-505C-1266-B5D8-B33A3C97C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371600"/>
            <a:ext cx="7772400" cy="1447800"/>
          </a:xfrm>
        </p:spPr>
        <p:txBody>
          <a:bodyPr/>
          <a:lstStyle/>
          <a:p>
            <a:pPr eaLnBrk="1" hangingPunct="1"/>
            <a:r>
              <a:rPr lang="en-US" altLang="en-US"/>
              <a:t>Calculation Session 11</a:t>
            </a:r>
            <a:br>
              <a:rPr lang="en-US" altLang="en-US"/>
            </a:br>
            <a:r>
              <a:rPr lang="en-US" altLang="en-US"/>
              <a:t>Exercise 5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AF386856-3980-7A5F-D308-9778FCE0F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235450"/>
            <a:ext cx="2749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/>
              <a:t>T. M. Duncan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>
            <a:extLst>
              <a:ext uri="{FF2B5EF4-FFF2-40B4-BE49-F238E27FC236}">
                <a16:creationId xmlns:a16="http://schemas.microsoft.com/office/drawing/2014/main" id="{0088EB80-540B-09A2-2422-1608E2E32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381000"/>
            <a:ext cx="30670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5">
            <a:extLst>
              <a:ext uri="{FF2B5EF4-FFF2-40B4-BE49-F238E27FC236}">
                <a16:creationId xmlns:a16="http://schemas.microsoft.com/office/drawing/2014/main" id="{2ED43C23-02DD-7DC5-F22A-1B577FD2C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336925"/>
            <a:ext cx="396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Overall Rate = Rate of RLS = </a:t>
            </a:r>
            <a:r>
              <a:rPr lang="en-US" altLang="en-US" sz="2000" i="1">
                <a:cs typeface="Times New Roman" panose="02020603050405020304" pitchFamily="18" charset="0"/>
              </a:rPr>
              <a:t>k</a:t>
            </a:r>
            <a:r>
              <a:rPr lang="en-US" altLang="en-US" sz="1800" baseline="-25000">
                <a:cs typeface="Times New Roman" panose="02020603050405020304" pitchFamily="18" charset="0"/>
              </a:rPr>
              <a:t>2</a:t>
            </a:r>
            <a:r>
              <a:rPr lang="en-US" altLang="en-US" sz="2000">
                <a:cs typeface="Times New Roman" panose="02020603050405020304" pitchFamily="18" charset="0"/>
              </a:rPr>
              <a:t>[B]</a:t>
            </a:r>
            <a:r>
              <a:rPr lang="en-US" altLang="en-US" sz="700"/>
              <a:t> 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D970DBC5-9C1C-429B-24C9-0F1C73FF9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022725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(Arrhenius Theory)</a:t>
            </a:r>
            <a:endParaRPr lang="en-US" altLang="en-US" sz="2400"/>
          </a:p>
        </p:txBody>
      </p:sp>
      <p:graphicFrame>
        <p:nvGraphicFramePr>
          <p:cNvPr id="12297" name="Object 9">
            <a:extLst>
              <a:ext uri="{FF2B5EF4-FFF2-40B4-BE49-F238E27FC236}">
                <a16:creationId xmlns:a16="http://schemas.microsoft.com/office/drawing/2014/main" id="{A2F8B78C-FA13-3958-CD95-60A83C4E42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8900" y="4029075"/>
          <a:ext cx="17907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790700" imgH="393700" progId="Equation.3">
                  <p:embed/>
                </p:oleObj>
              </mc:Choice>
              <mc:Fallback>
                <p:oleObj r:id="rId3" imgW="1790700" imgH="393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4029075"/>
                        <a:ext cx="17907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1">
            <a:extLst>
              <a:ext uri="{FF2B5EF4-FFF2-40B4-BE49-F238E27FC236}">
                <a16:creationId xmlns:a16="http://schemas.microsoft.com/office/drawing/2014/main" id="{568D3A2C-EB63-AA07-7811-75598B816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708525"/>
            <a:ext cx="533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cs typeface="Times New Roman" panose="02020603050405020304" pitchFamily="18" charset="0"/>
              </a:rPr>
              <a:t>  k</a:t>
            </a:r>
            <a:r>
              <a:rPr lang="en-US" altLang="en-US" sz="1800" baseline="-25000">
                <a:cs typeface="Times New Roman" panose="02020603050405020304" pitchFamily="18" charset="0"/>
              </a:rPr>
              <a:t>2</a:t>
            </a:r>
            <a:r>
              <a:rPr lang="en-US" altLang="en-US" sz="2000">
                <a:cs typeface="Times New Roman" panose="02020603050405020304" pitchFamily="18" charset="0"/>
              </a:rPr>
              <a:t> increases exponentially with </a:t>
            </a:r>
            <a:r>
              <a:rPr lang="en-US" altLang="en-US" sz="2000" i="1">
                <a:cs typeface="Times New Roman" panose="02020603050405020304" pitchFamily="18" charset="0"/>
              </a:rPr>
              <a:t>T</a:t>
            </a:r>
            <a:r>
              <a:rPr lang="en-US" altLang="en-US" sz="2000">
                <a:cs typeface="Times New Roman" panose="02020603050405020304" pitchFamily="18" charset="0"/>
              </a:rPr>
              <a:t>,</a:t>
            </a:r>
            <a:endParaRPr lang="en-US" altLang="en-US" sz="1000"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so [B] must decrease exponentially with </a:t>
            </a:r>
            <a:r>
              <a:rPr lang="en-US" altLang="en-US" sz="2000" i="1">
                <a:cs typeface="Times New Roman" panose="02020603050405020304" pitchFamily="18" charset="0"/>
              </a:rPr>
              <a:t>T</a:t>
            </a:r>
            <a:r>
              <a:rPr lang="en-US" altLang="en-US" sz="2000">
                <a:cs typeface="Times New Roman" panose="02020603050405020304" pitchFamily="18" charset="0"/>
              </a:rPr>
              <a:t>.</a:t>
            </a:r>
            <a:endParaRPr lang="en-US" altLang="en-US" sz="2400"/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06B65B48-F839-4B4C-8CBE-FE8A8A0BF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622925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cs typeface="Times New Roman" panose="02020603050405020304" pitchFamily="18" charset="0"/>
              </a:rPr>
              <a:t>  How?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98F17E1-1266-2804-3EAB-C74EF9CC4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10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Assume Pre-Equilibrium</a:t>
            </a:r>
            <a:r>
              <a:rPr lang="en-US" altLang="en-US" sz="700"/>
              <a:t> </a:t>
            </a:r>
            <a:endParaRPr lang="en-US" altLang="en-US" sz="2400"/>
          </a:p>
        </p:txBody>
      </p:sp>
      <p:graphicFrame>
        <p:nvGraphicFramePr>
          <p:cNvPr id="13315" name="Object 3">
            <a:extLst>
              <a:ext uri="{FF2B5EF4-FFF2-40B4-BE49-F238E27FC236}">
                <a16:creationId xmlns:a16="http://schemas.microsoft.com/office/drawing/2014/main" id="{1BB39A31-F4B5-A8EE-E38D-3AD0956176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6400" y="923925"/>
          <a:ext cx="19907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993900" imgH="673100" progId="Equation.3">
                  <p:embed/>
                </p:oleObj>
              </mc:Choice>
              <mc:Fallback>
                <p:oleObj r:id="rId2" imgW="1993900" imgH="673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923925"/>
                        <a:ext cx="1990725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6">
            <a:extLst>
              <a:ext uri="{FF2B5EF4-FFF2-40B4-BE49-F238E27FC236}">
                <a16:creationId xmlns:a16="http://schemas.microsoft.com/office/drawing/2014/main" id="{7364007F-9366-332F-D53F-5C0143791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828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Note that</a:t>
            </a:r>
            <a:endParaRPr lang="en-US" altLang="en-US" sz="2400"/>
          </a:p>
        </p:txBody>
      </p:sp>
      <p:graphicFrame>
        <p:nvGraphicFramePr>
          <p:cNvPr id="13319" name="Object 7">
            <a:extLst>
              <a:ext uri="{FF2B5EF4-FFF2-40B4-BE49-F238E27FC236}">
                <a16:creationId xmlns:a16="http://schemas.microsoft.com/office/drawing/2014/main" id="{D6B29978-84A9-08C4-0415-067E1AE8FE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1876425"/>
          <a:ext cx="12954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295400" imgH="330200" progId="Equation.3">
                  <p:embed/>
                </p:oleObj>
              </mc:Choice>
              <mc:Fallback>
                <p:oleObj r:id="rId4" imgW="1295400" imgH="330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876425"/>
                        <a:ext cx="12954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Rectangle 13">
            <a:extLst>
              <a:ext uri="{FF2B5EF4-FFF2-40B4-BE49-F238E27FC236}">
                <a16:creationId xmlns:a16="http://schemas.microsoft.com/office/drawing/2014/main" id="{8643C259-B2CC-6286-84E6-C4494B64C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013325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Because</a:t>
            </a:r>
            <a:r>
              <a:rPr lang="en-US" altLang="en-US" sz="700"/>
              <a:t> </a:t>
            </a:r>
            <a:endParaRPr lang="en-US" altLang="en-US" sz="2400"/>
          </a:p>
        </p:txBody>
      </p:sp>
      <p:sp>
        <p:nvSpPr>
          <p:cNvPr id="13326" name="Rectangle 14">
            <a:extLst>
              <a:ext uri="{FF2B5EF4-FFF2-40B4-BE49-F238E27FC236}">
                <a16:creationId xmlns:a16="http://schemas.microsoft.com/office/drawing/2014/main" id="{710893BF-3422-2100-04A4-8A14DD6A9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013325"/>
            <a:ext cx="266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the exponent is positive.</a:t>
            </a:r>
            <a:r>
              <a:rPr lang="en-US" altLang="en-US" sz="700"/>
              <a:t> </a:t>
            </a:r>
            <a:endParaRPr lang="en-US" altLang="en-US" sz="2400"/>
          </a:p>
        </p:txBody>
      </p:sp>
      <p:sp>
        <p:nvSpPr>
          <p:cNvPr id="13327" name="Rectangle 15">
            <a:extLst>
              <a:ext uri="{FF2B5EF4-FFF2-40B4-BE49-F238E27FC236}">
                <a16:creationId xmlns:a16="http://schemas.microsoft.com/office/drawing/2014/main" id="{C1AA3C2E-50F4-C59C-3161-E40B36605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638800"/>
            <a:ext cx="5867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As temperature increases, the exponent gets smaller,</a:t>
            </a:r>
            <a:endParaRPr lang="en-US" altLang="en-US" sz="1000"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and the reaction rate </a:t>
            </a:r>
            <a:r>
              <a:rPr lang="en-US" altLang="en-US" sz="2000" i="1">
                <a:cs typeface="Times New Roman" panose="02020603050405020304" pitchFamily="18" charset="0"/>
              </a:rPr>
              <a:t>decreases</a:t>
            </a:r>
            <a:r>
              <a:rPr lang="en-US" altLang="en-US" sz="2000">
                <a:cs typeface="Times New Roman" panose="02020603050405020304" pitchFamily="18" charset="0"/>
              </a:rPr>
              <a:t>.</a:t>
            </a:r>
            <a:r>
              <a:rPr lang="en-US" altLang="en-US" sz="700"/>
              <a:t> </a:t>
            </a:r>
            <a:endParaRPr lang="en-US" altLang="en-US" sz="2400"/>
          </a:p>
        </p:txBody>
      </p:sp>
      <p:pic>
        <p:nvPicPr>
          <p:cNvPr id="4105" name="Picture 16">
            <a:extLst>
              <a:ext uri="{FF2B5EF4-FFF2-40B4-BE49-F238E27FC236}">
                <a16:creationId xmlns:a16="http://schemas.microsoft.com/office/drawing/2014/main" id="{AB1D6310-3A0A-8B15-6440-E0806D4E6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0" y="304800"/>
            <a:ext cx="30670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29" name="Object 17">
            <a:extLst>
              <a:ext uri="{FF2B5EF4-FFF2-40B4-BE49-F238E27FC236}">
                <a16:creationId xmlns:a16="http://schemas.microsoft.com/office/drawing/2014/main" id="{ACF88D93-B860-5B17-3193-5162B898E9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3352800"/>
          <a:ext cx="39528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3949700" imgH="1295400" progId="Equation.3">
                  <p:embed/>
                </p:oleObj>
              </mc:Choice>
              <mc:Fallback>
                <p:oleObj r:id="rId7" imgW="3949700" imgH="12954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52800"/>
                        <a:ext cx="395287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>
            <a:extLst>
              <a:ext uri="{FF2B5EF4-FFF2-40B4-BE49-F238E27FC236}">
                <a16:creationId xmlns:a16="http://schemas.microsoft.com/office/drawing/2014/main" id="{D4A33134-8DDA-3836-F05E-C4853F764B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81275" y="5057775"/>
          <a:ext cx="18383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1841500" imgH="355600" progId="Equation.3">
                  <p:embed/>
                </p:oleObj>
              </mc:Choice>
              <mc:Fallback>
                <p:oleObj r:id="rId9" imgW="1841500" imgH="355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5" y="5057775"/>
                        <a:ext cx="18383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Rectangle 15">
            <a:extLst>
              <a:ext uri="{FF2B5EF4-FFF2-40B4-BE49-F238E27FC236}">
                <a16:creationId xmlns:a16="http://schemas.microsoft.com/office/drawing/2014/main" id="{B53BAFD9-58E0-FE69-9572-3EE0FCCA0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3079750"/>
            <a:ext cx="5867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</a:t>
            </a:r>
            <a:r>
              <a:rPr lang="en-US" altLang="en-US" sz="2000" i="1">
                <a:cs typeface="Times New Roman" panose="02020603050405020304" pitchFamily="18" charset="0"/>
              </a:rPr>
              <a:t>r</a:t>
            </a:r>
            <a:r>
              <a:rPr lang="en-US" altLang="en-US" sz="2000" baseline="-25000">
                <a:cs typeface="Times New Roman" panose="02020603050405020304" pitchFamily="18" charset="0"/>
              </a:rPr>
              <a:t>rxn</a:t>
            </a:r>
            <a:r>
              <a:rPr lang="en-US" altLang="en-US" sz="2000">
                <a:cs typeface="Times New Roman" panose="02020603050405020304" pitchFamily="18" charset="0"/>
              </a:rPr>
              <a:t>  =  </a:t>
            </a:r>
            <a:r>
              <a:rPr lang="en-US" altLang="en-US" sz="2000" i="1">
                <a:cs typeface="Times New Roman" panose="02020603050405020304" pitchFamily="18" charset="0"/>
              </a:rPr>
              <a:t>k</a:t>
            </a:r>
            <a:r>
              <a:rPr lang="en-US" altLang="en-US" sz="2000" baseline="-25000">
                <a:cs typeface="Times New Roman" panose="02020603050405020304" pitchFamily="18" charset="0"/>
              </a:rPr>
              <a:t>2</a:t>
            </a:r>
            <a:r>
              <a:rPr lang="en-US" altLang="en-US" sz="2000">
                <a:cs typeface="Times New Roman" panose="02020603050405020304" pitchFamily="18" charset="0"/>
              </a:rPr>
              <a:t>[B]</a:t>
            </a:r>
            <a:endParaRPr lang="en-US" altLang="en-US" sz="2400"/>
          </a:p>
        </p:txBody>
      </p:sp>
      <p:pic>
        <p:nvPicPr>
          <p:cNvPr id="5123" name="Picture 16">
            <a:extLst>
              <a:ext uri="{FF2B5EF4-FFF2-40B4-BE49-F238E27FC236}">
                <a16:creationId xmlns:a16="http://schemas.microsoft.com/office/drawing/2014/main" id="{C960F011-334E-88D3-01E7-6A950E44F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50" y="304800"/>
            <a:ext cx="30670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5">
            <a:extLst>
              <a:ext uri="{FF2B5EF4-FFF2-40B4-BE49-F238E27FC236}">
                <a16:creationId xmlns:a16="http://schemas.microsoft.com/office/drawing/2014/main" id="{6BF0DC17-946C-4350-85B0-121F3C93E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657600"/>
            <a:ext cx="5867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As temperature increases, </a:t>
            </a:r>
            <a:r>
              <a:rPr lang="en-US" altLang="en-US" sz="2000" i="1">
                <a:cs typeface="Times New Roman" panose="02020603050405020304" pitchFamily="18" charset="0"/>
              </a:rPr>
              <a:t>k</a:t>
            </a:r>
            <a:r>
              <a:rPr lang="en-US" altLang="en-US" sz="2000" baseline="-25000">
                <a:cs typeface="Times New Roman" panose="02020603050405020304" pitchFamily="18" charset="0"/>
              </a:rPr>
              <a:t>2</a:t>
            </a:r>
            <a:r>
              <a:rPr lang="en-US" altLang="en-US" sz="2000">
                <a:cs typeface="Times New Roman" panose="02020603050405020304" pitchFamily="18" charset="0"/>
              </a:rPr>
              <a:t> increases exponentially.</a:t>
            </a:r>
            <a:r>
              <a:rPr lang="en-US" altLang="en-US" sz="700"/>
              <a:t> </a:t>
            </a:r>
            <a:endParaRPr lang="en-US" altLang="en-US" sz="2400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EDD40C36-25B5-77D7-F32B-CDBF7BF8B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4256088"/>
            <a:ext cx="5867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Times New Roman" panose="02020603050405020304" pitchFamily="18" charset="0"/>
              </a:rPr>
              <a:t>  As temperature increases, [B] decreases exponentially.</a:t>
            </a:r>
            <a:r>
              <a:rPr lang="en-US" altLang="en-US" sz="700"/>
              <a:t> </a:t>
            </a:r>
            <a:endParaRPr lang="en-US" altLang="en-US" sz="2400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D0BEAA2A-54C8-96F1-E23F-4903AC475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933950"/>
            <a:ext cx="82296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cs typeface="Times New Roman" panose="02020603050405020304" pitchFamily="18" charset="0"/>
              </a:rPr>
              <a:t>Because </a:t>
            </a:r>
            <a:r>
              <a:rPr lang="en-US" altLang="en-US" sz="2000">
                <a:solidFill>
                  <a:srgbClr val="0000FF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altLang="en-US" sz="2000" i="1">
                <a:solidFill>
                  <a:srgbClr val="0000FF"/>
                </a:solidFill>
                <a:cs typeface="Times New Roman" panose="02020603050405020304" pitchFamily="18" charset="0"/>
              </a:rPr>
              <a:t>G</a:t>
            </a:r>
            <a:r>
              <a:rPr lang="en-US" altLang="en-US" sz="2000" baseline="-25000">
                <a:solidFill>
                  <a:srgbClr val="0000FF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sz="2000" baseline="-250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altLang="en-US" sz="2000" baseline="-25000">
                <a:solidFill>
                  <a:srgbClr val="0000FF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sz="2000">
                <a:solidFill>
                  <a:srgbClr val="0000FF"/>
                </a:solidFill>
                <a:cs typeface="Times New Roman" panose="02020603050405020304" pitchFamily="18" charset="0"/>
              </a:rPr>
              <a:t> &gt; </a:t>
            </a:r>
            <a:r>
              <a:rPr lang="en-US" altLang="en-US" sz="2000" i="1">
                <a:solidFill>
                  <a:srgbClr val="0000FF"/>
                </a:solidFill>
                <a:cs typeface="Times New Roman" panose="02020603050405020304" pitchFamily="18" charset="0"/>
              </a:rPr>
              <a:t>E</a:t>
            </a:r>
            <a:r>
              <a:rPr lang="en-US" altLang="en-US" sz="2000" baseline="-25000">
                <a:solidFill>
                  <a:srgbClr val="0000FF"/>
                </a:solidFill>
                <a:cs typeface="Times New Roman" panose="02020603050405020304" pitchFamily="18" charset="0"/>
              </a:rPr>
              <a:t>a,2</a:t>
            </a:r>
            <a:r>
              <a:rPr lang="en-US" altLang="en-US" sz="2000">
                <a:solidFill>
                  <a:srgbClr val="0000FF"/>
                </a:solidFill>
                <a:cs typeface="Times New Roman" panose="02020603050405020304" pitchFamily="18" charset="0"/>
              </a:rPr>
              <a:t>, the population of B decreases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cs typeface="Times New Roman" panose="02020603050405020304" pitchFamily="18" charset="0"/>
              </a:rPr>
              <a:t>more than the rate B </a:t>
            </a:r>
            <a:r>
              <a:rPr lang="en-US" altLang="en-US" sz="20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altLang="en-US" sz="2000">
                <a:solidFill>
                  <a:srgbClr val="0000FF"/>
                </a:solidFill>
                <a:cs typeface="Times New Roman" panose="02020603050405020304" pitchFamily="18" charset="0"/>
              </a:rPr>
              <a:t>C increases.</a:t>
            </a:r>
            <a:endParaRPr lang="en-US" altLang="en-US" sz="24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125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Arial</vt:lpstr>
      <vt:lpstr>Aptos</vt:lpstr>
      <vt:lpstr>Symbol</vt:lpstr>
      <vt:lpstr>Default Design</vt:lpstr>
      <vt:lpstr>Microsoft Equation 3.0</vt:lpstr>
      <vt:lpstr>Calculation Session 11 Exercise 5</vt:lpstr>
      <vt:lpstr>PowerPoint Presentation</vt:lpstr>
      <vt:lpstr>PowerPoint Presentation</vt:lpstr>
      <vt:lpstr>PowerPoint Presentation</vt:lpstr>
    </vt:vector>
  </TitlesOfParts>
  <Company>Cornell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2 Exercise 2</dc:title>
  <dc:creator>T. M. Duncan</dc:creator>
  <cp:lastModifiedBy>T. Michael Duncan</cp:lastModifiedBy>
  <cp:revision>45</cp:revision>
  <dcterms:created xsi:type="dcterms:W3CDTF">2014-01-22T00:34:19Z</dcterms:created>
  <dcterms:modified xsi:type="dcterms:W3CDTF">2025-03-29T17:47:54Z</dcterms:modified>
</cp:coreProperties>
</file>