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81" r:id="rId3"/>
    <p:sldId id="284" r:id="rId4"/>
    <p:sldId id="295" r:id="rId5"/>
    <p:sldId id="293" r:id="rId6"/>
    <p:sldId id="297" r:id="rId7"/>
    <p:sldId id="294" r:id="rId8"/>
    <p:sldId id="296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8" r:id="rId18"/>
    <p:sldId id="307" r:id="rId19"/>
    <p:sldId id="310" r:id="rId20"/>
    <p:sldId id="31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a Jones" initials="M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F9C"/>
    <a:srgbClr val="7488C6"/>
    <a:srgbClr val="9D85BD"/>
    <a:srgbClr val="F886B1"/>
    <a:srgbClr val="FFFF00"/>
    <a:srgbClr val="00DFC0"/>
    <a:srgbClr val="006BFF"/>
    <a:srgbClr val="F499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DEA660-9FC8-455A-957D-50A2EF7CD4DD}" v="23" dt="2025-04-16T15:30:19.8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50"/>
    <p:restoredTop sz="94714"/>
  </p:normalViewPr>
  <p:slideViewPr>
    <p:cSldViewPr snapToGrid="0">
      <p:cViewPr varScale="1">
        <p:scale>
          <a:sx n="98" d="100"/>
          <a:sy n="98" d="100"/>
        </p:scale>
        <p:origin x="1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Destito" userId="i5JwEtHit86RHrdCl5lTI+gKxHzKYXEO0Lu2J1S3dk8=" providerId="None" clId="Web-{BADEA660-9FC8-455A-957D-50A2EF7CD4DD}"/>
    <pc:docChg chg="modSld">
      <pc:chgData name="Emily Destito" userId="i5JwEtHit86RHrdCl5lTI+gKxHzKYXEO0Lu2J1S3dk8=" providerId="None" clId="Web-{BADEA660-9FC8-455A-957D-50A2EF7CD4DD}" dt="2025-04-16T15:30:19.557" v="18" actId="20577"/>
      <pc:docMkLst>
        <pc:docMk/>
      </pc:docMkLst>
      <pc:sldChg chg="modSp">
        <pc:chgData name="Emily Destito" userId="i5JwEtHit86RHrdCl5lTI+gKxHzKYXEO0Lu2J1S3dk8=" providerId="None" clId="Web-{BADEA660-9FC8-455A-957D-50A2EF7CD4DD}" dt="2025-04-16T15:30:19.557" v="18" actId="20577"/>
        <pc:sldMkLst>
          <pc:docMk/>
          <pc:sldMk cId="3567806958" sldId="293"/>
        </pc:sldMkLst>
        <pc:spChg chg="mod">
          <ac:chgData name="Emily Destito" userId="i5JwEtHit86RHrdCl5lTI+gKxHzKYXEO0Lu2J1S3dk8=" providerId="None" clId="Web-{BADEA660-9FC8-455A-957D-50A2EF7CD4DD}" dt="2025-04-16T15:30:19.557" v="18" actId="20577"/>
          <ac:spMkLst>
            <pc:docMk/>
            <pc:sldMk cId="3567806958" sldId="293"/>
            <ac:spMk id="12" creationId="{1F6CEAE5-D5E2-3231-100C-65FCC70E625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14808-1AB5-BB4D-A786-324C7B16BD92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1948F-9558-5E49-BDA1-8DA2206F6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35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D1948F-9558-5E49-BDA1-8DA2206F672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05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C319-67C4-43FF-91FB-96CEFA75573A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A499-1830-48C4-B5AA-5800D14B2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C319-67C4-43FF-91FB-96CEFA75573A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A499-1830-48C4-B5AA-5800D14B2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9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C319-67C4-43FF-91FB-96CEFA75573A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A499-1830-48C4-B5AA-5800D14B2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1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C319-67C4-43FF-91FB-96CEFA75573A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A499-1830-48C4-B5AA-5800D14B2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661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C319-67C4-43FF-91FB-96CEFA75573A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A499-1830-48C4-B5AA-5800D14B2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7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C319-67C4-43FF-91FB-96CEFA75573A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A499-1830-48C4-B5AA-5800D14B2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59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C319-67C4-43FF-91FB-96CEFA75573A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A499-1830-48C4-B5AA-5800D14B2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47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C319-67C4-43FF-91FB-96CEFA75573A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A499-1830-48C4-B5AA-5800D14B2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08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C319-67C4-43FF-91FB-96CEFA75573A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A499-1830-48C4-B5AA-5800D14B2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4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C319-67C4-43FF-91FB-96CEFA75573A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A499-1830-48C4-B5AA-5800D14B2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4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C319-67C4-43FF-91FB-96CEFA75573A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BA499-1830-48C4-B5AA-5800D14B2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32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2C319-67C4-43FF-91FB-96CEFA75573A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BA499-1830-48C4-B5AA-5800D14B2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19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85303"/>
            <a:ext cx="9144000" cy="2387600"/>
          </a:xfrm>
        </p:spPr>
        <p:txBody>
          <a:bodyPr/>
          <a:lstStyle/>
          <a:p>
            <a: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 </a:t>
            </a:r>
            <a:r>
              <a:rPr lang="en-US" b="1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Session 12</a:t>
            </a:r>
            <a:b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4264979"/>
            <a:ext cx="6858000" cy="604202"/>
          </a:xfrm>
        </p:spPr>
        <p:txBody>
          <a:bodyPr>
            <a:normAutofit fontScale="70000" lnSpcReduction="20000"/>
          </a:bodyPr>
          <a:lstStyle/>
          <a:p>
            <a:r>
              <a:rPr lang="en-US" altLang="en-US" dirty="0">
                <a:cs typeface="Arial" panose="020B0604020202020204" pitchFamily="34" charset="0"/>
              </a:rPr>
              <a:t>Created by Ashlyn Dumaw (‘25)</a:t>
            </a:r>
          </a:p>
          <a:p>
            <a:r>
              <a:rPr lang="en-US" altLang="en-US" dirty="0">
                <a:cs typeface="Arial" panose="020B0604020202020204" pitchFamily="34" charset="0"/>
              </a:rPr>
              <a:t>Edited by Emily Destito (‘26)</a:t>
            </a:r>
          </a:p>
        </p:txBody>
      </p:sp>
    </p:spTree>
    <p:extLst>
      <p:ext uri="{BB962C8B-B14F-4D97-AF65-F5344CB8AC3E}">
        <p14:creationId xmlns:p14="http://schemas.microsoft.com/office/powerpoint/2010/main" val="1393564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967C7-418A-27CE-BBBA-580D9F93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90" y="216535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Inspecting Mechanism 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70DC72-EF3B-542E-ECAB-A95344818443}"/>
              </a:ext>
            </a:extLst>
          </p:cNvPr>
          <p:cNvSpPr txBox="1"/>
          <p:nvPr/>
        </p:nvSpPr>
        <p:spPr>
          <a:xfrm>
            <a:off x="502920" y="154209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Overall reaction: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0A718A-A88C-FFAE-0824-1622E4FC0B48}"/>
              </a:ext>
            </a:extLst>
          </p:cNvPr>
          <p:cNvSpPr txBox="1">
            <a:spLocks/>
          </p:cNvSpPr>
          <p:nvPr/>
        </p:nvSpPr>
        <p:spPr>
          <a:xfrm>
            <a:off x="3245324" y="139961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4HNO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4NO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+ 2H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 + 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7E3A57-CC41-AB4E-21A7-B2AAA62173CD}"/>
              </a:ext>
            </a:extLst>
          </p:cNvPr>
          <p:cNvSpPr txBox="1"/>
          <p:nvPr/>
        </p:nvSpPr>
        <p:spPr>
          <a:xfrm>
            <a:off x="518160" y="241458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Known steps: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88FDC54-8E8C-FF8E-BEA0-C16638497E12}"/>
              </a:ext>
            </a:extLst>
          </p:cNvPr>
          <p:cNvSpPr txBox="1">
            <a:spLocks/>
          </p:cNvSpPr>
          <p:nvPr/>
        </p:nvSpPr>
        <p:spPr>
          <a:xfrm>
            <a:off x="3260564" y="227210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·OH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29CFDD1-3A5B-2FFF-B3A6-88334CFEEA17}"/>
              </a:ext>
            </a:extLst>
          </p:cNvPr>
          <p:cNvSpPr txBox="1">
            <a:spLocks/>
          </p:cNvSpPr>
          <p:nvPr/>
        </p:nvSpPr>
        <p:spPr>
          <a:xfrm>
            <a:off x="3260564" y="2973147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·OH + HNO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 H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583436-A4CA-0815-914E-51DB09929EEB}"/>
              </a:ext>
            </a:extLst>
          </p:cNvPr>
          <p:cNvSpPr txBox="1"/>
          <p:nvPr/>
        </p:nvSpPr>
        <p:spPr>
          <a:xfrm>
            <a:off x="502920" y="3958080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9D85BD"/>
                </a:solidFill>
              </a:rPr>
              <a:t>Mechanism 3: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1972238-F0D7-6D82-AE7E-BCFD3B2B5849}"/>
              </a:ext>
            </a:extLst>
          </p:cNvPr>
          <p:cNvSpPr txBox="1">
            <a:spLocks/>
          </p:cNvSpPr>
          <p:nvPr/>
        </p:nvSpPr>
        <p:spPr>
          <a:xfrm>
            <a:off x="3245324" y="3815598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·O·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6CEAE5-D5E2-3231-100C-65FCC70E625C}"/>
              </a:ext>
            </a:extLst>
          </p:cNvPr>
          <p:cNvSpPr txBox="1">
            <a:spLocks/>
          </p:cNvSpPr>
          <p:nvPr/>
        </p:nvSpPr>
        <p:spPr>
          <a:xfrm>
            <a:off x="3245324" y="4516639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·O·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 NO + 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  <a:sym typeface="Wingdings" panose="05000000000000000000" pitchFamily="2" charset="2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81C4CA-99E9-8A53-A084-5484C4EF02E0}"/>
              </a:ext>
            </a:extLst>
          </p:cNvPr>
          <p:cNvCxnSpPr/>
          <p:nvPr/>
        </p:nvCxnSpPr>
        <p:spPr>
          <a:xfrm>
            <a:off x="3097530" y="5324822"/>
            <a:ext cx="616918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17BE81D-B660-5953-E36A-077D7831BC7B}"/>
              </a:ext>
            </a:extLst>
          </p:cNvPr>
          <p:cNvCxnSpPr/>
          <p:nvPr/>
        </p:nvCxnSpPr>
        <p:spPr>
          <a:xfrm>
            <a:off x="3097530" y="2207799"/>
            <a:ext cx="616918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06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25117D92-B397-1438-4570-99C9E4022CB7}"/>
              </a:ext>
            </a:extLst>
          </p:cNvPr>
          <p:cNvSpPr txBox="1">
            <a:spLocks/>
          </p:cNvSpPr>
          <p:nvPr/>
        </p:nvSpPr>
        <p:spPr>
          <a:xfrm>
            <a:off x="2057400" y="5360161"/>
            <a:ext cx="8172450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O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</a:rPr>
              <a:t>O</a:t>
            </a:r>
            <a:r>
              <a:rPr lang="en-US" sz="3600" baseline="-25000" dirty="0">
                <a:solidFill>
                  <a:srgbClr val="9D85BD"/>
                </a:solidFill>
                <a:ea typeface="Times New Roman" charset="0"/>
                <a:cs typeface="Times New Roman" charset="0"/>
              </a:rPr>
              <a:t>2</a:t>
            </a:r>
            <a:endParaRPr lang="en-US" sz="3600" dirty="0">
              <a:solidFill>
                <a:srgbClr val="9D85BD"/>
              </a:solidFill>
              <a:ea typeface="Times New Roman" charset="0"/>
              <a:cs typeface="Times New Roman" charset="0"/>
              <a:sym typeface="Wingdings" panose="05000000000000000000" pitchFamily="2" charset="2"/>
            </a:endParaRP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2FAFC2BC-C8D7-85AD-2353-A7CDC11F468C}"/>
              </a:ext>
            </a:extLst>
          </p:cNvPr>
          <p:cNvSpPr txBox="1">
            <a:spLocks/>
          </p:cNvSpPr>
          <p:nvPr/>
        </p:nvSpPr>
        <p:spPr>
          <a:xfrm>
            <a:off x="502920" y="5365127"/>
            <a:ext cx="11087100" cy="808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O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baseline="-250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rgbClr val="9D85BD"/>
              </a:solidFill>
              <a:ea typeface="Times New Roman" charset="0"/>
              <a:cs typeface="Times New Roman" charset="0"/>
              <a:sym typeface="Wingdings" panose="05000000000000000000" pitchFamily="2" charset="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7967C7-418A-27CE-BBBA-580D9F93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90" y="216535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Inspecting Mechanism 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70DC72-EF3B-542E-ECAB-A95344818443}"/>
              </a:ext>
            </a:extLst>
          </p:cNvPr>
          <p:cNvSpPr txBox="1"/>
          <p:nvPr/>
        </p:nvSpPr>
        <p:spPr>
          <a:xfrm>
            <a:off x="502920" y="154209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Overall reaction: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0A718A-A88C-FFAE-0824-1622E4FC0B48}"/>
              </a:ext>
            </a:extLst>
          </p:cNvPr>
          <p:cNvSpPr txBox="1">
            <a:spLocks/>
          </p:cNvSpPr>
          <p:nvPr/>
        </p:nvSpPr>
        <p:spPr>
          <a:xfrm>
            <a:off x="3245324" y="139961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4HNO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4NO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baseline="-250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baseline="-250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endParaRPr lang="en-US" sz="3600" dirty="0">
              <a:solidFill>
                <a:srgbClr val="9D85BD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7E3A57-CC41-AB4E-21A7-B2AAA62173CD}"/>
              </a:ext>
            </a:extLst>
          </p:cNvPr>
          <p:cNvSpPr txBox="1"/>
          <p:nvPr/>
        </p:nvSpPr>
        <p:spPr>
          <a:xfrm>
            <a:off x="518160" y="241458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Known steps: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88FDC54-8E8C-FF8E-BEA0-C16638497E12}"/>
              </a:ext>
            </a:extLst>
          </p:cNvPr>
          <p:cNvSpPr txBox="1">
            <a:spLocks/>
          </p:cNvSpPr>
          <p:nvPr/>
        </p:nvSpPr>
        <p:spPr>
          <a:xfrm>
            <a:off x="3260564" y="227210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 ·OH +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rgbClr val="00B050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29CFDD1-3A5B-2FFF-B3A6-88334CFEEA17}"/>
              </a:ext>
            </a:extLst>
          </p:cNvPr>
          <p:cNvSpPr txBox="1">
            <a:spLocks/>
          </p:cNvSpPr>
          <p:nvPr/>
        </p:nvSpPr>
        <p:spPr>
          <a:xfrm>
            <a:off x="3260564" y="2973147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·OH + 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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+ NO</a:t>
            </a:r>
            <a:r>
              <a:rPr lang="en-US" sz="3600" baseline="-250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endParaRPr lang="en-US" sz="3600" dirty="0">
              <a:ea typeface="Times New Roman" charset="0"/>
              <a:cs typeface="Times New Roman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583436-A4CA-0815-914E-51DB09929EEB}"/>
              </a:ext>
            </a:extLst>
          </p:cNvPr>
          <p:cNvSpPr txBox="1"/>
          <p:nvPr/>
        </p:nvSpPr>
        <p:spPr>
          <a:xfrm>
            <a:off x="502920" y="3958080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9D85BD"/>
                </a:solidFill>
              </a:rPr>
              <a:t>Mechanism 3: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1972238-F0D7-6D82-AE7E-BCFD3B2B5849}"/>
              </a:ext>
            </a:extLst>
          </p:cNvPr>
          <p:cNvSpPr txBox="1">
            <a:spLocks/>
          </p:cNvSpPr>
          <p:nvPr/>
        </p:nvSpPr>
        <p:spPr>
          <a:xfrm>
            <a:off x="3245324" y="3815598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·O·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6CEAE5-D5E2-3231-100C-65FCC70E625C}"/>
              </a:ext>
            </a:extLst>
          </p:cNvPr>
          <p:cNvSpPr txBox="1">
            <a:spLocks/>
          </p:cNvSpPr>
          <p:nvPr/>
        </p:nvSpPr>
        <p:spPr>
          <a:xfrm>
            <a:off x="3245324" y="4516639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·O· +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 NO + 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baseline="-250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rgbClr val="9D85BD"/>
              </a:solidFill>
              <a:ea typeface="Times New Roman" charset="0"/>
              <a:cs typeface="Times New Roman" charset="0"/>
              <a:sym typeface="Wingdings" panose="05000000000000000000" pitchFamily="2" charset="2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81C4CA-99E9-8A53-A084-5484C4EF02E0}"/>
              </a:ext>
            </a:extLst>
          </p:cNvPr>
          <p:cNvCxnSpPr/>
          <p:nvPr/>
        </p:nvCxnSpPr>
        <p:spPr>
          <a:xfrm>
            <a:off x="3097530" y="5324822"/>
            <a:ext cx="616918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17BE81D-B660-5953-E36A-077D7831BC7B}"/>
              </a:ext>
            </a:extLst>
          </p:cNvPr>
          <p:cNvCxnSpPr/>
          <p:nvPr/>
        </p:nvCxnSpPr>
        <p:spPr>
          <a:xfrm>
            <a:off x="3097530" y="2207799"/>
            <a:ext cx="616918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45FEB3-7F72-347D-9A90-C6BD81210EBC}"/>
              </a:ext>
            </a:extLst>
          </p:cNvPr>
          <p:cNvCxnSpPr/>
          <p:nvPr/>
        </p:nvCxnSpPr>
        <p:spPr>
          <a:xfrm flipV="1">
            <a:off x="3478530" y="3964451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F846279-2D5D-7086-3BD9-EC75386D1304}"/>
              </a:ext>
            </a:extLst>
          </p:cNvPr>
          <p:cNvCxnSpPr/>
          <p:nvPr/>
        </p:nvCxnSpPr>
        <p:spPr>
          <a:xfrm flipV="1">
            <a:off x="3412964" y="4616999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BDDECBC-0C92-8D18-0483-8502C71EBF9E}"/>
              </a:ext>
            </a:extLst>
          </p:cNvPr>
          <p:cNvCxnSpPr/>
          <p:nvPr/>
        </p:nvCxnSpPr>
        <p:spPr>
          <a:xfrm flipV="1">
            <a:off x="5777865" y="3946320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D85394-9526-9F1E-8168-47DAB80307F5}"/>
              </a:ext>
            </a:extLst>
          </p:cNvPr>
          <p:cNvCxnSpPr/>
          <p:nvPr/>
        </p:nvCxnSpPr>
        <p:spPr>
          <a:xfrm flipV="1">
            <a:off x="7316905" y="3085255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02B59A6-9FF5-9E58-E1F2-9BE4E1C71BFB}"/>
              </a:ext>
            </a:extLst>
          </p:cNvPr>
          <p:cNvCxnSpPr/>
          <p:nvPr/>
        </p:nvCxnSpPr>
        <p:spPr>
          <a:xfrm flipV="1">
            <a:off x="5109210" y="2391728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0022F65-009B-39C7-CF96-D3E8F5292517}"/>
              </a:ext>
            </a:extLst>
          </p:cNvPr>
          <p:cNvCxnSpPr/>
          <p:nvPr/>
        </p:nvCxnSpPr>
        <p:spPr>
          <a:xfrm flipV="1">
            <a:off x="3478530" y="3097959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>
            <a:extLst>
              <a:ext uri="{FF2B5EF4-FFF2-40B4-BE49-F238E27FC236}">
                <a16:creationId xmlns:a16="http://schemas.microsoft.com/office/drawing/2014/main" id="{034E0867-6302-0C33-FB80-8E10FFDC8713}"/>
              </a:ext>
            </a:extLst>
          </p:cNvPr>
          <p:cNvSpPr txBox="1">
            <a:spLocks/>
          </p:cNvSpPr>
          <p:nvPr/>
        </p:nvSpPr>
        <p:spPr>
          <a:xfrm>
            <a:off x="3398520" y="220969"/>
            <a:ext cx="409154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 3</a:t>
            </a:r>
          </a:p>
        </p:txBody>
      </p:sp>
      <p:pic>
        <p:nvPicPr>
          <p:cNvPr id="2050" name="Picture 2" descr="Red Cross mark png 16314454 PNG">
            <a:extLst>
              <a:ext uri="{FF2B5EF4-FFF2-40B4-BE49-F238E27FC236}">
                <a16:creationId xmlns:a16="http://schemas.microsoft.com/office/drawing/2014/main" id="{3C30D0CC-F6C6-C185-3C39-DA0786C99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7164" y="365711"/>
            <a:ext cx="93345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0D1F057-60F0-DD18-C07D-A2970CE0B7AC}"/>
              </a:ext>
            </a:extLst>
          </p:cNvPr>
          <p:cNvCxnSpPr>
            <a:cxnSpLocks/>
          </p:cNvCxnSpPr>
          <p:nvPr/>
        </p:nvCxnSpPr>
        <p:spPr>
          <a:xfrm>
            <a:off x="7520740" y="5993130"/>
            <a:ext cx="55987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764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9" grpId="0" animBg="1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967C7-418A-27CE-BBBA-580D9F93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90" y="216535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Inspecting Mechanism 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70DC72-EF3B-542E-ECAB-A95344818443}"/>
              </a:ext>
            </a:extLst>
          </p:cNvPr>
          <p:cNvSpPr txBox="1"/>
          <p:nvPr/>
        </p:nvSpPr>
        <p:spPr>
          <a:xfrm>
            <a:off x="502920" y="154209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Overall reaction: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0A718A-A88C-FFAE-0824-1622E4FC0B48}"/>
              </a:ext>
            </a:extLst>
          </p:cNvPr>
          <p:cNvSpPr txBox="1">
            <a:spLocks/>
          </p:cNvSpPr>
          <p:nvPr/>
        </p:nvSpPr>
        <p:spPr>
          <a:xfrm>
            <a:off x="3245324" y="139961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4HNO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4NO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+ 2H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 + 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7E3A57-CC41-AB4E-21A7-B2AAA62173CD}"/>
              </a:ext>
            </a:extLst>
          </p:cNvPr>
          <p:cNvSpPr txBox="1"/>
          <p:nvPr/>
        </p:nvSpPr>
        <p:spPr>
          <a:xfrm>
            <a:off x="518160" y="241458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Known steps: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88FDC54-8E8C-FF8E-BEA0-C16638497E12}"/>
              </a:ext>
            </a:extLst>
          </p:cNvPr>
          <p:cNvSpPr txBox="1">
            <a:spLocks/>
          </p:cNvSpPr>
          <p:nvPr/>
        </p:nvSpPr>
        <p:spPr>
          <a:xfrm>
            <a:off x="3260564" y="227210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·OH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29CFDD1-3A5B-2FFF-B3A6-88334CFEEA17}"/>
              </a:ext>
            </a:extLst>
          </p:cNvPr>
          <p:cNvSpPr txBox="1">
            <a:spLocks/>
          </p:cNvSpPr>
          <p:nvPr/>
        </p:nvSpPr>
        <p:spPr>
          <a:xfrm>
            <a:off x="3260564" y="2973147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·OH + HNO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 H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583436-A4CA-0815-914E-51DB09929EEB}"/>
              </a:ext>
            </a:extLst>
          </p:cNvPr>
          <p:cNvSpPr txBox="1"/>
          <p:nvPr/>
        </p:nvSpPr>
        <p:spPr>
          <a:xfrm>
            <a:off x="502920" y="3958080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9D85BD"/>
                </a:solidFill>
              </a:rPr>
              <a:t>Mechanism 4: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1972238-F0D7-6D82-AE7E-BCFD3B2B5849}"/>
              </a:ext>
            </a:extLst>
          </p:cNvPr>
          <p:cNvSpPr txBox="1">
            <a:spLocks/>
          </p:cNvSpPr>
          <p:nvPr/>
        </p:nvSpPr>
        <p:spPr>
          <a:xfrm>
            <a:off x="3245324" y="3815598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+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·OH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·OOH 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6CEAE5-D5E2-3231-100C-65FCC70E625C}"/>
              </a:ext>
            </a:extLst>
          </p:cNvPr>
          <p:cNvSpPr txBox="1">
            <a:spLocks/>
          </p:cNvSpPr>
          <p:nvPr/>
        </p:nvSpPr>
        <p:spPr>
          <a:xfrm>
            <a:off x="3245324" y="4516639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·OOH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 HNO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81C4CA-99E9-8A53-A084-5484C4EF02E0}"/>
              </a:ext>
            </a:extLst>
          </p:cNvPr>
          <p:cNvCxnSpPr/>
          <p:nvPr/>
        </p:nvCxnSpPr>
        <p:spPr>
          <a:xfrm>
            <a:off x="3097530" y="5324822"/>
            <a:ext cx="616918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17BE81D-B660-5953-E36A-077D7831BC7B}"/>
              </a:ext>
            </a:extLst>
          </p:cNvPr>
          <p:cNvCxnSpPr/>
          <p:nvPr/>
        </p:nvCxnSpPr>
        <p:spPr>
          <a:xfrm>
            <a:off x="3097530" y="2207799"/>
            <a:ext cx="616918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25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AF35AA98-1920-C1EB-6E14-6C5A797F6B8C}"/>
              </a:ext>
            </a:extLst>
          </p:cNvPr>
          <p:cNvSpPr txBox="1">
            <a:spLocks/>
          </p:cNvSpPr>
          <p:nvPr/>
        </p:nvSpPr>
        <p:spPr>
          <a:xfrm>
            <a:off x="1931670" y="5367833"/>
            <a:ext cx="10515600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+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·OH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O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</a:rPr>
              <a:t>O</a:t>
            </a:r>
            <a:r>
              <a:rPr lang="en-US" sz="3600" baseline="-25000" dirty="0">
                <a:solidFill>
                  <a:srgbClr val="9D85BD"/>
                </a:solidFill>
                <a:ea typeface="Times New Roman" charset="0"/>
                <a:cs typeface="Times New Roman" charset="0"/>
              </a:rPr>
              <a:t>2</a:t>
            </a:r>
            <a:endParaRPr lang="en-US" sz="3600" dirty="0">
              <a:solidFill>
                <a:srgbClr val="9D85BD"/>
              </a:solidFill>
              <a:ea typeface="Times New Roman" charset="0"/>
              <a:cs typeface="Times New Roman" charset="0"/>
              <a:sym typeface="Wingdings" panose="05000000000000000000" pitchFamily="2" charset="2"/>
            </a:endParaRP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A51E5E3E-DFE3-DF30-4FFF-309CE3384A42}"/>
              </a:ext>
            </a:extLst>
          </p:cNvPr>
          <p:cNvSpPr txBox="1">
            <a:spLocks/>
          </p:cNvSpPr>
          <p:nvPr/>
        </p:nvSpPr>
        <p:spPr>
          <a:xfrm>
            <a:off x="502920" y="5365127"/>
            <a:ext cx="11087100" cy="808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+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·OH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O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baseline="-250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rgbClr val="9D85BD"/>
              </a:solidFill>
              <a:ea typeface="Times New Roman" charset="0"/>
              <a:cs typeface="Times New Roman" charset="0"/>
              <a:sym typeface="Wingdings" panose="05000000000000000000" pitchFamily="2" charset="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7967C7-418A-27CE-BBBA-580D9F93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90" y="216535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Inspecting Mechanism 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70DC72-EF3B-542E-ECAB-A95344818443}"/>
              </a:ext>
            </a:extLst>
          </p:cNvPr>
          <p:cNvSpPr txBox="1"/>
          <p:nvPr/>
        </p:nvSpPr>
        <p:spPr>
          <a:xfrm>
            <a:off x="502920" y="154209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Overall reaction: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0A718A-A88C-FFAE-0824-1622E4FC0B48}"/>
              </a:ext>
            </a:extLst>
          </p:cNvPr>
          <p:cNvSpPr txBox="1">
            <a:spLocks/>
          </p:cNvSpPr>
          <p:nvPr/>
        </p:nvSpPr>
        <p:spPr>
          <a:xfrm>
            <a:off x="3245324" y="139961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4HNO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4NO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baseline="-250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baseline="-250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endParaRPr lang="en-US" sz="3600" dirty="0">
              <a:solidFill>
                <a:srgbClr val="9D85BD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7E3A57-CC41-AB4E-21A7-B2AAA62173CD}"/>
              </a:ext>
            </a:extLst>
          </p:cNvPr>
          <p:cNvSpPr txBox="1"/>
          <p:nvPr/>
        </p:nvSpPr>
        <p:spPr>
          <a:xfrm>
            <a:off x="518160" y="241458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Known steps: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88FDC54-8E8C-FF8E-BEA0-C16638497E12}"/>
              </a:ext>
            </a:extLst>
          </p:cNvPr>
          <p:cNvSpPr txBox="1">
            <a:spLocks/>
          </p:cNvSpPr>
          <p:nvPr/>
        </p:nvSpPr>
        <p:spPr>
          <a:xfrm>
            <a:off x="3260564" y="227210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 ·OH +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rgbClr val="00B050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29CFDD1-3A5B-2FFF-B3A6-88334CFEEA17}"/>
              </a:ext>
            </a:extLst>
          </p:cNvPr>
          <p:cNvSpPr txBox="1">
            <a:spLocks/>
          </p:cNvSpPr>
          <p:nvPr/>
        </p:nvSpPr>
        <p:spPr>
          <a:xfrm>
            <a:off x="3260564" y="2973147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·OH + 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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+ NO</a:t>
            </a:r>
            <a:r>
              <a:rPr lang="en-US" sz="3600" baseline="-250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endParaRPr lang="en-US" sz="3600" dirty="0">
              <a:ea typeface="Times New Roman" charset="0"/>
              <a:cs typeface="Times New Roman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583436-A4CA-0815-914E-51DB09929EEB}"/>
              </a:ext>
            </a:extLst>
          </p:cNvPr>
          <p:cNvSpPr txBox="1"/>
          <p:nvPr/>
        </p:nvSpPr>
        <p:spPr>
          <a:xfrm>
            <a:off x="502920" y="3958080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9D85BD"/>
                </a:solidFill>
              </a:rPr>
              <a:t>Mechanism 4: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1972238-F0D7-6D82-AE7E-BCFD3B2B5849}"/>
              </a:ext>
            </a:extLst>
          </p:cNvPr>
          <p:cNvSpPr txBox="1">
            <a:spLocks/>
          </p:cNvSpPr>
          <p:nvPr/>
        </p:nvSpPr>
        <p:spPr>
          <a:xfrm>
            <a:off x="3245324" y="3815598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+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·OH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·OOH 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6CEAE5-D5E2-3231-100C-65FCC70E625C}"/>
              </a:ext>
            </a:extLst>
          </p:cNvPr>
          <p:cNvSpPr txBox="1">
            <a:spLocks/>
          </p:cNvSpPr>
          <p:nvPr/>
        </p:nvSpPr>
        <p:spPr>
          <a:xfrm>
            <a:off x="3245324" y="4516639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·OOH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 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baseline="-250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rgbClr val="9D85BD"/>
              </a:solidFill>
              <a:ea typeface="Times New Roman" charset="0"/>
              <a:cs typeface="Times New Roman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81C4CA-99E9-8A53-A084-5484C4EF02E0}"/>
              </a:ext>
            </a:extLst>
          </p:cNvPr>
          <p:cNvCxnSpPr/>
          <p:nvPr/>
        </p:nvCxnSpPr>
        <p:spPr>
          <a:xfrm>
            <a:off x="3097530" y="5324822"/>
            <a:ext cx="616918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17BE81D-B660-5953-E36A-077D7831BC7B}"/>
              </a:ext>
            </a:extLst>
          </p:cNvPr>
          <p:cNvCxnSpPr/>
          <p:nvPr/>
        </p:nvCxnSpPr>
        <p:spPr>
          <a:xfrm>
            <a:off x="3097530" y="2207799"/>
            <a:ext cx="616918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F846279-2D5D-7086-3BD9-EC75386D1304}"/>
              </a:ext>
            </a:extLst>
          </p:cNvPr>
          <p:cNvCxnSpPr/>
          <p:nvPr/>
        </p:nvCxnSpPr>
        <p:spPr>
          <a:xfrm flipV="1">
            <a:off x="3592432" y="4671758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02B59A6-9FF5-9E58-E1F2-9BE4E1C71BFB}"/>
              </a:ext>
            </a:extLst>
          </p:cNvPr>
          <p:cNvCxnSpPr/>
          <p:nvPr/>
        </p:nvCxnSpPr>
        <p:spPr>
          <a:xfrm flipV="1">
            <a:off x="3478530" y="3969522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0022F65-009B-39C7-CF96-D3E8F5292517}"/>
              </a:ext>
            </a:extLst>
          </p:cNvPr>
          <p:cNvCxnSpPr/>
          <p:nvPr/>
        </p:nvCxnSpPr>
        <p:spPr>
          <a:xfrm flipV="1">
            <a:off x="7316905" y="3893932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B8528E0-656D-FD7C-C31E-54977E58C4C7}"/>
              </a:ext>
            </a:extLst>
          </p:cNvPr>
          <p:cNvCxnSpPr/>
          <p:nvPr/>
        </p:nvCxnSpPr>
        <p:spPr>
          <a:xfrm flipV="1">
            <a:off x="7316905" y="3085255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21094FE-9DC2-20C7-AD78-F30537480CEB}"/>
              </a:ext>
            </a:extLst>
          </p:cNvPr>
          <p:cNvCxnSpPr/>
          <p:nvPr/>
        </p:nvCxnSpPr>
        <p:spPr>
          <a:xfrm flipV="1">
            <a:off x="5109210" y="2391728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BBFD1AD-5347-2FA6-1EAA-0A6C30E89C65}"/>
              </a:ext>
            </a:extLst>
          </p:cNvPr>
          <p:cNvCxnSpPr/>
          <p:nvPr/>
        </p:nvCxnSpPr>
        <p:spPr>
          <a:xfrm flipV="1">
            <a:off x="3478530" y="3097959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71D61BD-42E6-3B27-59F6-31C50CD82897}"/>
              </a:ext>
            </a:extLst>
          </p:cNvPr>
          <p:cNvCxnSpPr/>
          <p:nvPr/>
        </p:nvCxnSpPr>
        <p:spPr>
          <a:xfrm flipV="1">
            <a:off x="4606491" y="3103149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5168523-3A25-916D-4ADB-FC86F501F85F}"/>
              </a:ext>
            </a:extLst>
          </p:cNvPr>
          <p:cNvCxnSpPr/>
          <p:nvPr/>
        </p:nvCxnSpPr>
        <p:spPr>
          <a:xfrm flipV="1">
            <a:off x="6269554" y="4628747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0FA09B4-BFD8-4D51-DBCD-45DBF68CDC39}"/>
              </a:ext>
            </a:extLst>
          </p:cNvPr>
          <p:cNvCxnSpPr>
            <a:cxnSpLocks/>
          </p:cNvCxnSpPr>
          <p:nvPr/>
        </p:nvCxnSpPr>
        <p:spPr>
          <a:xfrm>
            <a:off x="4129642" y="6027420"/>
            <a:ext cx="648098" cy="0"/>
          </a:xfrm>
          <a:prstGeom prst="line">
            <a:avLst/>
          </a:prstGeom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46428A9-7524-1B03-31EC-5D2297A278A8}"/>
              </a:ext>
            </a:extLst>
          </p:cNvPr>
          <p:cNvCxnSpPr>
            <a:cxnSpLocks/>
          </p:cNvCxnSpPr>
          <p:nvPr/>
        </p:nvCxnSpPr>
        <p:spPr>
          <a:xfrm>
            <a:off x="5143701" y="6027420"/>
            <a:ext cx="648098" cy="0"/>
          </a:xfrm>
          <a:prstGeom prst="line">
            <a:avLst/>
          </a:prstGeom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16B18F7-E6E9-58F4-BD71-B3BCECA00C74}"/>
              </a:ext>
            </a:extLst>
          </p:cNvPr>
          <p:cNvCxnSpPr>
            <a:cxnSpLocks/>
          </p:cNvCxnSpPr>
          <p:nvPr/>
        </p:nvCxnSpPr>
        <p:spPr>
          <a:xfrm>
            <a:off x="2377440" y="6012180"/>
            <a:ext cx="202328" cy="0"/>
          </a:xfrm>
          <a:prstGeom prst="line">
            <a:avLst/>
          </a:prstGeom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E0F4F1E-68F9-06C1-F4BE-1CBBA4A44C4B}"/>
              </a:ext>
            </a:extLst>
          </p:cNvPr>
          <p:cNvCxnSpPr>
            <a:cxnSpLocks/>
          </p:cNvCxnSpPr>
          <p:nvPr/>
        </p:nvCxnSpPr>
        <p:spPr>
          <a:xfrm>
            <a:off x="6518910" y="6012180"/>
            <a:ext cx="202328" cy="0"/>
          </a:xfrm>
          <a:prstGeom prst="line">
            <a:avLst/>
          </a:prstGeom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98E7223-B33A-F063-D14F-909F7699CDBF}"/>
              </a:ext>
            </a:extLst>
          </p:cNvPr>
          <p:cNvCxnSpPr>
            <a:cxnSpLocks/>
          </p:cNvCxnSpPr>
          <p:nvPr/>
        </p:nvCxnSpPr>
        <p:spPr>
          <a:xfrm>
            <a:off x="7747435" y="6027420"/>
            <a:ext cx="202328" cy="0"/>
          </a:xfrm>
          <a:prstGeom prst="line">
            <a:avLst/>
          </a:prstGeom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E585B64-2FD8-077A-617E-841193D86087}"/>
              </a:ext>
            </a:extLst>
          </p:cNvPr>
          <p:cNvCxnSpPr>
            <a:cxnSpLocks/>
          </p:cNvCxnSpPr>
          <p:nvPr/>
        </p:nvCxnSpPr>
        <p:spPr>
          <a:xfrm>
            <a:off x="4129642" y="6027420"/>
            <a:ext cx="64809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61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AF35AA98-1920-C1EB-6E14-6C5A797F6B8C}"/>
              </a:ext>
            </a:extLst>
          </p:cNvPr>
          <p:cNvSpPr txBox="1">
            <a:spLocks/>
          </p:cNvSpPr>
          <p:nvPr/>
        </p:nvSpPr>
        <p:spPr>
          <a:xfrm>
            <a:off x="1062990" y="5360161"/>
            <a:ext cx="10515600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O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</a:rPr>
              <a:t>O</a:t>
            </a:r>
            <a:r>
              <a:rPr lang="en-US" sz="3600" baseline="-25000" dirty="0">
                <a:solidFill>
                  <a:srgbClr val="9D85BD"/>
                </a:solidFill>
                <a:ea typeface="Times New Roman" charset="0"/>
                <a:cs typeface="Times New Roman" charset="0"/>
              </a:rPr>
              <a:t>2</a:t>
            </a:r>
            <a:endParaRPr lang="en-US" sz="3600" dirty="0">
              <a:solidFill>
                <a:srgbClr val="9D85BD"/>
              </a:solidFill>
              <a:ea typeface="Times New Roman" charset="0"/>
              <a:cs typeface="Times New Roman" charset="0"/>
              <a:sym typeface="Wingdings" panose="05000000000000000000" pitchFamily="2" charset="2"/>
            </a:endParaRP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A51E5E3E-DFE3-DF30-4FFF-309CE3384A42}"/>
              </a:ext>
            </a:extLst>
          </p:cNvPr>
          <p:cNvSpPr txBox="1">
            <a:spLocks/>
          </p:cNvSpPr>
          <p:nvPr/>
        </p:nvSpPr>
        <p:spPr>
          <a:xfrm>
            <a:off x="502920" y="5365127"/>
            <a:ext cx="11087100" cy="808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4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4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2H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O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baseline="-250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rgbClr val="9D85BD"/>
              </a:solidFill>
              <a:ea typeface="Times New Roman" charset="0"/>
              <a:cs typeface="Times New Roman" charset="0"/>
              <a:sym typeface="Wingdings" panose="05000000000000000000" pitchFamily="2" charset="2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49466B6C-A941-E2B2-939F-90D2A14561FA}"/>
              </a:ext>
            </a:extLst>
          </p:cNvPr>
          <p:cNvSpPr txBox="1">
            <a:spLocks/>
          </p:cNvSpPr>
          <p:nvPr/>
        </p:nvSpPr>
        <p:spPr>
          <a:xfrm>
            <a:off x="2738594" y="2923098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2x</a:t>
            </a:r>
            <a:r>
              <a:rPr lang="en-US" sz="41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(					     )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E95AC35B-364A-F305-EA18-EDF2DB083AA6}"/>
              </a:ext>
            </a:extLst>
          </p:cNvPr>
          <p:cNvSpPr txBox="1">
            <a:spLocks/>
          </p:cNvSpPr>
          <p:nvPr/>
        </p:nvSpPr>
        <p:spPr>
          <a:xfrm>
            <a:off x="2738594" y="2258335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2x</a:t>
            </a:r>
            <a:r>
              <a:rPr lang="en-US" sz="41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(				   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02DFEC6-9CA7-31B0-C6A9-025C6A69798E}"/>
              </a:ext>
            </a:extLst>
          </p:cNvPr>
          <p:cNvSpPr/>
          <p:nvPr/>
        </p:nvSpPr>
        <p:spPr>
          <a:xfrm>
            <a:off x="2738594" y="2379338"/>
            <a:ext cx="537210" cy="5875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C920866-A118-A6C1-9B4C-32978E7C6B79}"/>
              </a:ext>
            </a:extLst>
          </p:cNvPr>
          <p:cNvSpPr txBox="1">
            <a:spLocks/>
          </p:cNvSpPr>
          <p:nvPr/>
        </p:nvSpPr>
        <p:spPr>
          <a:xfrm>
            <a:off x="2738594" y="2266070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3x</a:t>
            </a:r>
            <a:r>
              <a:rPr lang="en-US" sz="41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(				   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7967C7-418A-27CE-BBBA-580D9F93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90" y="216535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Inspecting Mechanism 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70DC72-EF3B-542E-ECAB-A95344818443}"/>
              </a:ext>
            </a:extLst>
          </p:cNvPr>
          <p:cNvSpPr txBox="1"/>
          <p:nvPr/>
        </p:nvSpPr>
        <p:spPr>
          <a:xfrm>
            <a:off x="502920" y="154209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Overall reaction: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0A718A-A88C-FFAE-0824-1622E4FC0B48}"/>
              </a:ext>
            </a:extLst>
          </p:cNvPr>
          <p:cNvSpPr txBox="1">
            <a:spLocks/>
          </p:cNvSpPr>
          <p:nvPr/>
        </p:nvSpPr>
        <p:spPr>
          <a:xfrm>
            <a:off x="3245324" y="139961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4HNO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4NO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baseline="-250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baseline="-250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endParaRPr lang="en-US" sz="3600" dirty="0">
              <a:solidFill>
                <a:srgbClr val="9D85BD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7E3A57-CC41-AB4E-21A7-B2AAA62173CD}"/>
              </a:ext>
            </a:extLst>
          </p:cNvPr>
          <p:cNvSpPr txBox="1"/>
          <p:nvPr/>
        </p:nvSpPr>
        <p:spPr>
          <a:xfrm>
            <a:off x="518160" y="2414588"/>
            <a:ext cx="2399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Known steps: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88FDC54-8E8C-FF8E-BEA0-C16638497E12}"/>
              </a:ext>
            </a:extLst>
          </p:cNvPr>
          <p:cNvSpPr txBox="1">
            <a:spLocks/>
          </p:cNvSpPr>
          <p:nvPr/>
        </p:nvSpPr>
        <p:spPr>
          <a:xfrm>
            <a:off x="3260564" y="227210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 ·OH +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rgbClr val="00B050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29CFDD1-3A5B-2FFF-B3A6-88334CFEEA17}"/>
              </a:ext>
            </a:extLst>
          </p:cNvPr>
          <p:cNvSpPr txBox="1">
            <a:spLocks/>
          </p:cNvSpPr>
          <p:nvPr/>
        </p:nvSpPr>
        <p:spPr>
          <a:xfrm>
            <a:off x="3260564" y="2973147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·OH + 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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+ NO</a:t>
            </a:r>
            <a:r>
              <a:rPr lang="en-US" sz="3600" baseline="-250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endParaRPr lang="en-US" sz="3600" dirty="0">
              <a:ea typeface="Times New Roman" charset="0"/>
              <a:cs typeface="Times New Roman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583436-A4CA-0815-914E-51DB09929EEB}"/>
              </a:ext>
            </a:extLst>
          </p:cNvPr>
          <p:cNvSpPr txBox="1"/>
          <p:nvPr/>
        </p:nvSpPr>
        <p:spPr>
          <a:xfrm>
            <a:off x="502920" y="3958080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9D85BD"/>
                </a:solidFill>
              </a:rPr>
              <a:t>Mechanism 4: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1972238-F0D7-6D82-AE7E-BCFD3B2B5849}"/>
              </a:ext>
            </a:extLst>
          </p:cNvPr>
          <p:cNvSpPr txBox="1">
            <a:spLocks/>
          </p:cNvSpPr>
          <p:nvPr/>
        </p:nvSpPr>
        <p:spPr>
          <a:xfrm>
            <a:off x="3245324" y="3815598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+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·OH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·OOH 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6CEAE5-D5E2-3231-100C-65FCC70E625C}"/>
              </a:ext>
            </a:extLst>
          </p:cNvPr>
          <p:cNvSpPr txBox="1">
            <a:spLocks/>
          </p:cNvSpPr>
          <p:nvPr/>
        </p:nvSpPr>
        <p:spPr>
          <a:xfrm>
            <a:off x="3245324" y="4516639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·OOH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 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baseline="-250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rgbClr val="9D85BD"/>
              </a:solidFill>
              <a:ea typeface="Times New Roman" charset="0"/>
              <a:cs typeface="Times New Roman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81C4CA-99E9-8A53-A084-5484C4EF02E0}"/>
              </a:ext>
            </a:extLst>
          </p:cNvPr>
          <p:cNvCxnSpPr/>
          <p:nvPr/>
        </p:nvCxnSpPr>
        <p:spPr>
          <a:xfrm>
            <a:off x="3097530" y="5324822"/>
            <a:ext cx="616918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17BE81D-B660-5953-E36A-077D7831BC7B}"/>
              </a:ext>
            </a:extLst>
          </p:cNvPr>
          <p:cNvCxnSpPr/>
          <p:nvPr/>
        </p:nvCxnSpPr>
        <p:spPr>
          <a:xfrm>
            <a:off x="3097530" y="2207799"/>
            <a:ext cx="616918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02B59A6-9FF5-9E58-E1F2-9BE4E1C71BFB}"/>
              </a:ext>
            </a:extLst>
          </p:cNvPr>
          <p:cNvCxnSpPr/>
          <p:nvPr/>
        </p:nvCxnSpPr>
        <p:spPr>
          <a:xfrm flipV="1">
            <a:off x="3683161" y="4664281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0022F65-009B-39C7-CF96-D3E8F5292517}"/>
              </a:ext>
            </a:extLst>
          </p:cNvPr>
          <p:cNvCxnSpPr/>
          <p:nvPr/>
        </p:nvCxnSpPr>
        <p:spPr>
          <a:xfrm flipV="1">
            <a:off x="7314404" y="3926474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B8528E0-656D-FD7C-C31E-54977E58C4C7}"/>
              </a:ext>
            </a:extLst>
          </p:cNvPr>
          <p:cNvCxnSpPr/>
          <p:nvPr/>
        </p:nvCxnSpPr>
        <p:spPr>
          <a:xfrm flipV="1">
            <a:off x="7316905" y="3085255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21094FE-9DC2-20C7-AD78-F30537480CEB}"/>
              </a:ext>
            </a:extLst>
          </p:cNvPr>
          <p:cNvCxnSpPr/>
          <p:nvPr/>
        </p:nvCxnSpPr>
        <p:spPr>
          <a:xfrm flipV="1">
            <a:off x="5109210" y="2391728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BBFD1AD-5347-2FA6-1EAA-0A6C30E89C65}"/>
              </a:ext>
            </a:extLst>
          </p:cNvPr>
          <p:cNvCxnSpPr/>
          <p:nvPr/>
        </p:nvCxnSpPr>
        <p:spPr>
          <a:xfrm flipV="1">
            <a:off x="3478530" y="3097959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81F3A7-60A4-BEEB-D2CD-4806FBA7AF59}"/>
              </a:ext>
            </a:extLst>
          </p:cNvPr>
          <p:cNvCxnSpPr/>
          <p:nvPr/>
        </p:nvCxnSpPr>
        <p:spPr>
          <a:xfrm flipV="1">
            <a:off x="4572000" y="3933451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8FBCC4B-79BB-E028-7E55-1D925B05AA18}"/>
              </a:ext>
            </a:extLst>
          </p:cNvPr>
          <p:cNvCxnSpPr/>
          <p:nvPr/>
        </p:nvCxnSpPr>
        <p:spPr>
          <a:xfrm flipV="1">
            <a:off x="4804410" y="4630063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B849223-6B7D-B4A8-E93B-2C0F80E41B7C}"/>
              </a:ext>
            </a:extLst>
          </p:cNvPr>
          <p:cNvCxnSpPr/>
          <p:nvPr/>
        </p:nvCxnSpPr>
        <p:spPr>
          <a:xfrm flipV="1">
            <a:off x="3478530" y="3969522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1">
            <a:extLst>
              <a:ext uri="{FF2B5EF4-FFF2-40B4-BE49-F238E27FC236}">
                <a16:creationId xmlns:a16="http://schemas.microsoft.com/office/drawing/2014/main" id="{0E378E0D-85C8-8BAC-0877-CC666BB586C0}"/>
              </a:ext>
            </a:extLst>
          </p:cNvPr>
          <p:cNvSpPr txBox="1">
            <a:spLocks/>
          </p:cNvSpPr>
          <p:nvPr/>
        </p:nvSpPr>
        <p:spPr>
          <a:xfrm>
            <a:off x="3398520" y="220969"/>
            <a:ext cx="409154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 4</a:t>
            </a:r>
          </a:p>
        </p:txBody>
      </p:sp>
      <p:pic>
        <p:nvPicPr>
          <p:cNvPr id="33" name="Picture 2">
            <a:extLst>
              <a:ext uri="{FF2B5EF4-FFF2-40B4-BE49-F238E27FC236}">
                <a16:creationId xmlns:a16="http://schemas.microsoft.com/office/drawing/2014/main" id="{EE6C2B09-D8F2-8C9C-5BE4-AA72DF111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451" y="374789"/>
            <a:ext cx="751617" cy="71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E79D9EC4-9018-CCEE-6EE1-FE497CDE3EC1}"/>
              </a:ext>
            </a:extLst>
          </p:cNvPr>
          <p:cNvSpPr/>
          <p:nvPr/>
        </p:nvSpPr>
        <p:spPr>
          <a:xfrm>
            <a:off x="5989320" y="2356478"/>
            <a:ext cx="937260" cy="636644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3ADCD44-55AF-0CBC-2281-949FEABCDD11}"/>
              </a:ext>
            </a:extLst>
          </p:cNvPr>
          <p:cNvSpPr/>
          <p:nvPr/>
        </p:nvSpPr>
        <p:spPr>
          <a:xfrm>
            <a:off x="5743177" y="3862326"/>
            <a:ext cx="937260" cy="636644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184C38A-8B50-7791-77AC-1BA511A77EC3}"/>
              </a:ext>
            </a:extLst>
          </p:cNvPr>
          <p:cNvSpPr/>
          <p:nvPr/>
        </p:nvSpPr>
        <p:spPr>
          <a:xfrm>
            <a:off x="5128260" y="1443274"/>
            <a:ext cx="1101090" cy="636644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BC8A4A7-5061-C238-56B6-25FF47CBA8E6}"/>
              </a:ext>
            </a:extLst>
          </p:cNvPr>
          <p:cNvCxnSpPr>
            <a:cxnSpLocks/>
          </p:cNvCxnSpPr>
          <p:nvPr/>
        </p:nvCxnSpPr>
        <p:spPr>
          <a:xfrm>
            <a:off x="5095079" y="2895898"/>
            <a:ext cx="64809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22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1" grpId="0" animBg="1"/>
      <p:bldP spid="17" grpId="0"/>
      <p:bldP spid="21" grpId="0"/>
      <p:bldP spid="25" grpId="0" animBg="1"/>
      <p:bldP spid="13" grpId="0"/>
      <p:bldP spid="32" grpId="0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967C7-418A-27CE-BBBA-580D9F93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90" y="216535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Possibilities: Mechanisms 1 &amp; 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70DC72-EF3B-542E-ECAB-A95344818443}"/>
              </a:ext>
            </a:extLst>
          </p:cNvPr>
          <p:cNvSpPr txBox="1"/>
          <p:nvPr/>
        </p:nvSpPr>
        <p:spPr>
          <a:xfrm>
            <a:off x="502920" y="1542098"/>
            <a:ext cx="10675620" cy="1964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Mechanisms 1 and 4 both sum to the overall reaction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How can we determine which mechanism is better?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rgbClr val="9D85BD"/>
                </a:solidFill>
              </a:rPr>
              <a:t>Check if mechanism steps are elementary!</a:t>
            </a:r>
          </a:p>
        </p:txBody>
      </p:sp>
    </p:spTree>
    <p:extLst>
      <p:ext uri="{BB962C8B-B14F-4D97-AF65-F5344CB8AC3E}">
        <p14:creationId xmlns:p14="http://schemas.microsoft.com/office/powerpoint/2010/main" val="492161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967C7-418A-27CE-BBBA-580D9F93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90" y="216535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Checking elementary steps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01624B-2E3C-0C81-9455-EE9D67472AAF}"/>
              </a:ext>
            </a:extLst>
          </p:cNvPr>
          <p:cNvSpPr txBox="1"/>
          <p:nvPr/>
        </p:nvSpPr>
        <p:spPr>
          <a:xfrm>
            <a:off x="415290" y="1774950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9D85BD"/>
                </a:solidFill>
              </a:rPr>
              <a:t>Mechanism 1: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8D9C049B-7D10-31BA-E476-1E6D1E49C755}"/>
              </a:ext>
            </a:extLst>
          </p:cNvPr>
          <p:cNvSpPr txBox="1">
            <a:spLocks/>
          </p:cNvSpPr>
          <p:nvPr/>
        </p:nvSpPr>
        <p:spPr>
          <a:xfrm>
            <a:off x="3157694" y="1632468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NO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7FF29C4D-51F6-AA02-171D-0E544D911647}"/>
              </a:ext>
            </a:extLst>
          </p:cNvPr>
          <p:cNvSpPr txBox="1">
            <a:spLocks/>
          </p:cNvSpPr>
          <p:nvPr/>
        </p:nvSpPr>
        <p:spPr>
          <a:xfrm>
            <a:off x="3157694" y="2333509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NO 2NO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74D87D1-1B68-AF98-D38B-567E26049963}"/>
              </a:ext>
            </a:extLst>
          </p:cNvPr>
          <p:cNvSpPr txBox="1"/>
          <p:nvPr/>
        </p:nvSpPr>
        <p:spPr>
          <a:xfrm>
            <a:off x="415290" y="4036611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9D85BD"/>
                </a:solidFill>
              </a:rPr>
              <a:t>Mechanism 4: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DBD9BE62-37EE-2A0B-43CA-80C34B4C9340}"/>
              </a:ext>
            </a:extLst>
          </p:cNvPr>
          <p:cNvSpPr txBox="1">
            <a:spLocks/>
          </p:cNvSpPr>
          <p:nvPr/>
        </p:nvSpPr>
        <p:spPr>
          <a:xfrm>
            <a:off x="3157694" y="3894129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+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·OH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·OOH 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64401B0B-807B-CCA6-709A-EB58728CECA0}"/>
              </a:ext>
            </a:extLst>
          </p:cNvPr>
          <p:cNvSpPr txBox="1">
            <a:spLocks/>
          </p:cNvSpPr>
          <p:nvPr/>
        </p:nvSpPr>
        <p:spPr>
          <a:xfrm>
            <a:off x="3157694" y="4595170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·OOH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 HNO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02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5" grpId="0"/>
      <p:bldP spid="26" grpId="0"/>
      <p:bldP spid="27" grpId="0"/>
      <p:bldP spid="28" grpId="0"/>
      <p:bldP spid="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967C7-418A-27CE-BBBA-580D9F93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90" y="216535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Checking elementary steps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01624B-2E3C-0C81-9455-EE9D67472AAF}"/>
              </a:ext>
            </a:extLst>
          </p:cNvPr>
          <p:cNvSpPr txBox="1"/>
          <p:nvPr/>
        </p:nvSpPr>
        <p:spPr>
          <a:xfrm>
            <a:off x="415290" y="1774950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9D85BD"/>
                </a:solidFill>
              </a:rPr>
              <a:t>Mechanism 1: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8D9C049B-7D10-31BA-E476-1E6D1E49C755}"/>
              </a:ext>
            </a:extLst>
          </p:cNvPr>
          <p:cNvSpPr txBox="1">
            <a:spLocks/>
          </p:cNvSpPr>
          <p:nvPr/>
        </p:nvSpPr>
        <p:spPr>
          <a:xfrm>
            <a:off x="3157694" y="1632468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NO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7FF29C4D-51F6-AA02-171D-0E544D911647}"/>
              </a:ext>
            </a:extLst>
          </p:cNvPr>
          <p:cNvSpPr txBox="1">
            <a:spLocks/>
          </p:cNvSpPr>
          <p:nvPr/>
        </p:nvSpPr>
        <p:spPr>
          <a:xfrm>
            <a:off x="3157694" y="2370244"/>
            <a:ext cx="5701352" cy="7347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NO 2NO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74D87D1-1B68-AF98-D38B-567E26049963}"/>
              </a:ext>
            </a:extLst>
          </p:cNvPr>
          <p:cNvSpPr txBox="1"/>
          <p:nvPr/>
        </p:nvSpPr>
        <p:spPr>
          <a:xfrm>
            <a:off x="415290" y="4036611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chemeClr val="bg1">
                    <a:lumMod val="75000"/>
                  </a:schemeClr>
                </a:solidFill>
              </a:rPr>
              <a:t>Mechanism 4: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DBD9BE62-37EE-2A0B-43CA-80C34B4C9340}"/>
              </a:ext>
            </a:extLst>
          </p:cNvPr>
          <p:cNvSpPr txBox="1">
            <a:spLocks/>
          </p:cNvSpPr>
          <p:nvPr/>
        </p:nvSpPr>
        <p:spPr>
          <a:xfrm>
            <a:off x="3157694" y="3894129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 + 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·OH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NO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·OOH 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64401B0B-807B-CCA6-709A-EB58728CECA0}"/>
              </a:ext>
            </a:extLst>
          </p:cNvPr>
          <p:cNvSpPr txBox="1">
            <a:spLocks/>
          </p:cNvSpPr>
          <p:nvPr/>
        </p:nvSpPr>
        <p:spPr>
          <a:xfrm>
            <a:off x="3157694" y="4595170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·OOH + NO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 HNO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chemeClr val="bg1">
                  <a:lumMod val="75000"/>
                </a:schemeClr>
              </a:solidFill>
              <a:ea typeface="Times New Roman" charset="0"/>
              <a:cs typeface="Times New Roman" charset="0"/>
            </a:endParaRPr>
          </a:p>
        </p:txBody>
      </p:sp>
      <p:grpSp>
        <p:nvGrpSpPr>
          <p:cNvPr id="3" name="Group 14">
            <a:extLst>
              <a:ext uri="{FF2B5EF4-FFF2-40B4-BE49-F238E27FC236}">
                <a16:creationId xmlns:a16="http://schemas.microsoft.com/office/drawing/2014/main" id="{48604128-B0AC-E91B-A440-5302D819327A}"/>
              </a:ext>
            </a:extLst>
          </p:cNvPr>
          <p:cNvGrpSpPr>
            <a:grpSpLocks/>
          </p:cNvGrpSpPr>
          <p:nvPr/>
        </p:nvGrpSpPr>
        <p:grpSpPr bwMode="auto">
          <a:xfrm>
            <a:off x="8859045" y="1684580"/>
            <a:ext cx="2373715" cy="1744420"/>
            <a:chOff x="4748841" y="2124979"/>
            <a:chExt cx="2310501" cy="1698625"/>
          </a:xfrm>
        </p:grpSpPr>
        <p:pic>
          <p:nvPicPr>
            <p:cNvPr id="4" name="Picture 4">
              <a:extLst>
                <a:ext uri="{FF2B5EF4-FFF2-40B4-BE49-F238E27FC236}">
                  <a16:creationId xmlns:a16="http://schemas.microsoft.com/office/drawing/2014/main" id="{6BE9F847-67BE-1773-E95D-CB1531D62A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8841" y="2124979"/>
              <a:ext cx="1079500" cy="946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5">
              <a:extLst>
                <a:ext uri="{FF2B5EF4-FFF2-40B4-BE49-F238E27FC236}">
                  <a16:creationId xmlns:a16="http://schemas.microsoft.com/office/drawing/2014/main" id="{694DBA54-8BBA-AC8A-7A0F-1CB1F4CBD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75030" y="3071129"/>
              <a:ext cx="1484312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F036811-3AC5-5CFD-AB93-578BDD118763}"/>
                </a:ext>
              </a:extLst>
            </p:cNvPr>
            <p:cNvCxnSpPr/>
            <p:nvPr/>
          </p:nvCxnSpPr>
          <p:spPr>
            <a:xfrm>
              <a:off x="4988460" y="2685366"/>
              <a:ext cx="587147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8ACFB14-A9D4-811D-72EA-2C2F402E296F}"/>
                </a:ext>
              </a:extLst>
            </p:cNvPr>
            <p:cNvCxnSpPr/>
            <p:nvPr/>
          </p:nvCxnSpPr>
          <p:spPr>
            <a:xfrm rot="7500000">
              <a:off x="5702443" y="3447367"/>
              <a:ext cx="587375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2F462D1-586A-3532-92CD-2D935667D6C9}"/>
                </a:ext>
              </a:extLst>
            </p:cNvPr>
            <p:cNvCxnSpPr/>
            <p:nvPr/>
          </p:nvCxnSpPr>
          <p:spPr>
            <a:xfrm>
              <a:off x="5355030" y="3025091"/>
              <a:ext cx="263423" cy="211138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3CEEB937-62FB-8066-D0EE-5F43815518F4}"/>
              </a:ext>
            </a:extLst>
          </p:cNvPr>
          <p:cNvSpPr txBox="1">
            <a:spLocks/>
          </p:cNvSpPr>
          <p:nvPr/>
        </p:nvSpPr>
        <p:spPr>
          <a:xfrm>
            <a:off x="10313454" y="1277329"/>
            <a:ext cx="1667985" cy="13757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800" b="1" dirty="0">
                <a:solidFill>
                  <a:srgbClr val="F886B1"/>
                </a:solidFill>
                <a:ea typeface="Times New Roman" charset="0"/>
                <a:cs typeface="Times New Roman" charset="0"/>
              </a:rPr>
              <a:t>Break:</a:t>
            </a:r>
            <a:r>
              <a:rPr lang="en-US" sz="28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 2</a:t>
            </a:r>
          </a:p>
          <a:p>
            <a:pPr>
              <a:defRPr/>
            </a:pPr>
            <a:r>
              <a:rPr lang="en-US" sz="2800" b="1" dirty="0">
                <a:solidFill>
                  <a:srgbClr val="9BBF9C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Make:</a:t>
            </a:r>
            <a:r>
              <a:rPr lang="en-US" sz="28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1</a:t>
            </a:r>
          </a:p>
        </p:txBody>
      </p:sp>
      <p:grpSp>
        <p:nvGrpSpPr>
          <p:cNvPr id="10" name="Group 24">
            <a:extLst>
              <a:ext uri="{FF2B5EF4-FFF2-40B4-BE49-F238E27FC236}">
                <a16:creationId xmlns:a16="http://schemas.microsoft.com/office/drawing/2014/main" id="{77C6DB70-616F-17D5-012D-A1D7876B8D55}"/>
              </a:ext>
            </a:extLst>
          </p:cNvPr>
          <p:cNvGrpSpPr>
            <a:grpSpLocks/>
          </p:cNvGrpSpPr>
          <p:nvPr/>
        </p:nvGrpSpPr>
        <p:grpSpPr bwMode="auto">
          <a:xfrm>
            <a:off x="8866490" y="4217538"/>
            <a:ext cx="2547938" cy="1004888"/>
            <a:chOff x="4718050" y="4970687"/>
            <a:chExt cx="2547218" cy="1004663"/>
          </a:xfrm>
        </p:grpSpPr>
        <p:pic>
          <p:nvPicPr>
            <p:cNvPr id="11" name="Picture 16">
              <a:extLst>
                <a:ext uri="{FF2B5EF4-FFF2-40B4-BE49-F238E27FC236}">
                  <a16:creationId xmlns:a16="http://schemas.microsoft.com/office/drawing/2014/main" id="{226B02D8-9316-EA07-5F64-76FB7819FC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8050" y="5029200"/>
              <a:ext cx="1079500" cy="946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7">
              <a:extLst>
                <a:ext uri="{FF2B5EF4-FFF2-40B4-BE49-F238E27FC236}">
                  <a16:creationId xmlns:a16="http://schemas.microsoft.com/office/drawing/2014/main" id="{49460378-9209-E1C5-28A9-C5A057C8CD3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4225"/>
            <a:stretch>
              <a:fillRect/>
            </a:stretch>
          </p:blipFill>
          <p:spPr bwMode="auto">
            <a:xfrm>
              <a:off x="6133381" y="4970687"/>
              <a:ext cx="1131887" cy="341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C1CCC47-7CC4-DCD9-07AB-A07821874795}"/>
                </a:ext>
              </a:extLst>
            </p:cNvPr>
            <p:cNvCxnSpPr/>
            <p:nvPr/>
          </p:nvCxnSpPr>
          <p:spPr>
            <a:xfrm>
              <a:off x="5319543" y="5029412"/>
              <a:ext cx="230122" cy="38408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44078E5-48A6-56B6-B23F-98E4AD7FB80B}"/>
                </a:ext>
              </a:extLst>
            </p:cNvPr>
            <p:cNvCxnSpPr/>
            <p:nvPr/>
          </p:nvCxnSpPr>
          <p:spPr>
            <a:xfrm>
              <a:off x="5787723" y="5142099"/>
              <a:ext cx="345977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20FB9332-EFA1-16B4-1388-831AC2A14959}"/>
              </a:ext>
            </a:extLst>
          </p:cNvPr>
          <p:cNvSpPr txBox="1">
            <a:spLocks/>
          </p:cNvSpPr>
          <p:nvPr/>
        </p:nvSpPr>
        <p:spPr>
          <a:xfrm>
            <a:off x="10300003" y="4551429"/>
            <a:ext cx="1667985" cy="13757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800" b="1" dirty="0">
                <a:solidFill>
                  <a:srgbClr val="F886B1"/>
                </a:solidFill>
                <a:ea typeface="Times New Roman" charset="0"/>
                <a:cs typeface="Times New Roman" charset="0"/>
              </a:rPr>
              <a:t>Break:</a:t>
            </a:r>
            <a:r>
              <a:rPr lang="en-US" sz="28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 1</a:t>
            </a:r>
          </a:p>
          <a:p>
            <a:pPr>
              <a:defRPr/>
            </a:pPr>
            <a:r>
              <a:rPr lang="en-US" sz="2800" b="1" dirty="0">
                <a:solidFill>
                  <a:srgbClr val="9BBF9C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Make:</a:t>
            </a:r>
            <a:r>
              <a:rPr lang="en-US" sz="28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1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13AE95A-126E-D5B3-9C23-90A1137E3607}"/>
              </a:ext>
            </a:extLst>
          </p:cNvPr>
          <p:cNvCxnSpPr>
            <a:cxnSpLocks/>
          </p:cNvCxnSpPr>
          <p:nvPr/>
        </p:nvCxnSpPr>
        <p:spPr>
          <a:xfrm>
            <a:off x="10412730" y="1931670"/>
            <a:ext cx="12344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B710FAF-8CD4-9F1C-7127-64C554EAA2B7}"/>
              </a:ext>
            </a:extLst>
          </p:cNvPr>
          <p:cNvSpPr txBox="1"/>
          <p:nvPr/>
        </p:nvSpPr>
        <p:spPr>
          <a:xfrm>
            <a:off x="415290" y="1768884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</a:rPr>
              <a:t>Mechanism 1:</a:t>
            </a:r>
          </a:p>
        </p:txBody>
      </p:sp>
    </p:spTree>
    <p:extLst>
      <p:ext uri="{BB962C8B-B14F-4D97-AF65-F5344CB8AC3E}">
        <p14:creationId xmlns:p14="http://schemas.microsoft.com/office/powerpoint/2010/main" val="310336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5" grpId="0" build="p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967C7-418A-27CE-BBBA-580D9F93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90" y="216535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Checking elementary steps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01624B-2E3C-0C81-9455-EE9D67472AAF}"/>
              </a:ext>
            </a:extLst>
          </p:cNvPr>
          <p:cNvSpPr txBox="1"/>
          <p:nvPr/>
        </p:nvSpPr>
        <p:spPr>
          <a:xfrm>
            <a:off x="415290" y="1774950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chemeClr val="bg1">
                    <a:lumMod val="75000"/>
                  </a:schemeClr>
                </a:solidFill>
              </a:rPr>
              <a:t>Mechanism 1: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8D9C049B-7D10-31BA-E476-1E6D1E49C755}"/>
              </a:ext>
            </a:extLst>
          </p:cNvPr>
          <p:cNvSpPr txBox="1">
            <a:spLocks/>
          </p:cNvSpPr>
          <p:nvPr/>
        </p:nvSpPr>
        <p:spPr>
          <a:xfrm>
            <a:off x="3157694" y="1632468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 + NO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NO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NO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7FF29C4D-51F6-AA02-171D-0E544D911647}"/>
              </a:ext>
            </a:extLst>
          </p:cNvPr>
          <p:cNvSpPr txBox="1">
            <a:spLocks/>
          </p:cNvSpPr>
          <p:nvPr/>
        </p:nvSpPr>
        <p:spPr>
          <a:xfrm>
            <a:off x="3157694" y="2370244"/>
            <a:ext cx="5701352" cy="7347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NO 2NO</a:t>
            </a:r>
            <a:r>
              <a:rPr lang="en-US" sz="3600" baseline="-250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chemeClr val="bg1">
                  <a:lumMod val="75000"/>
                </a:schemeClr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74D87D1-1B68-AF98-D38B-567E26049963}"/>
              </a:ext>
            </a:extLst>
          </p:cNvPr>
          <p:cNvSpPr txBox="1"/>
          <p:nvPr/>
        </p:nvSpPr>
        <p:spPr>
          <a:xfrm>
            <a:off x="415290" y="4036611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9D85BD"/>
                </a:solidFill>
              </a:rPr>
              <a:t>Mechanism 4: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DBD9BE62-37EE-2A0B-43CA-80C34B4C9340}"/>
              </a:ext>
            </a:extLst>
          </p:cNvPr>
          <p:cNvSpPr txBox="1">
            <a:spLocks/>
          </p:cNvSpPr>
          <p:nvPr/>
        </p:nvSpPr>
        <p:spPr>
          <a:xfrm>
            <a:off x="3157694" y="3894129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+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·OH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·OOH 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64401B0B-807B-CCA6-709A-EB58728CECA0}"/>
              </a:ext>
            </a:extLst>
          </p:cNvPr>
          <p:cNvSpPr txBox="1">
            <a:spLocks/>
          </p:cNvSpPr>
          <p:nvPr/>
        </p:nvSpPr>
        <p:spPr>
          <a:xfrm>
            <a:off x="3157694" y="4595170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·OOH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 HNO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CEEB937-62FB-8066-D0EE-5F43815518F4}"/>
              </a:ext>
            </a:extLst>
          </p:cNvPr>
          <p:cNvSpPr txBox="1">
            <a:spLocks/>
          </p:cNvSpPr>
          <p:nvPr/>
        </p:nvSpPr>
        <p:spPr>
          <a:xfrm>
            <a:off x="10256917" y="1169966"/>
            <a:ext cx="1667985" cy="13757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800" b="1" dirty="0">
                <a:solidFill>
                  <a:srgbClr val="F886B1"/>
                </a:solidFill>
                <a:ea typeface="Times New Roman" charset="0"/>
                <a:cs typeface="Times New Roman" charset="0"/>
              </a:rPr>
              <a:t>Break:</a:t>
            </a:r>
            <a:r>
              <a:rPr lang="en-US" sz="28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 1</a:t>
            </a:r>
          </a:p>
          <a:p>
            <a:pPr>
              <a:defRPr/>
            </a:pPr>
            <a:r>
              <a:rPr lang="en-US" sz="2800" b="1" dirty="0">
                <a:solidFill>
                  <a:srgbClr val="9BBF9C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Make:</a:t>
            </a:r>
            <a:r>
              <a:rPr lang="en-US" sz="28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1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20FB9332-EFA1-16B4-1388-831AC2A14959}"/>
              </a:ext>
            </a:extLst>
          </p:cNvPr>
          <p:cNvSpPr txBox="1">
            <a:spLocks/>
          </p:cNvSpPr>
          <p:nvPr/>
        </p:nvSpPr>
        <p:spPr>
          <a:xfrm>
            <a:off x="10302454" y="3300913"/>
            <a:ext cx="1667985" cy="13757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800" b="1" dirty="0">
                <a:solidFill>
                  <a:srgbClr val="F886B1"/>
                </a:solidFill>
                <a:ea typeface="Times New Roman" charset="0"/>
                <a:cs typeface="Times New Roman" charset="0"/>
              </a:rPr>
              <a:t>Break:</a:t>
            </a:r>
            <a:r>
              <a:rPr lang="en-US" sz="28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 1</a:t>
            </a:r>
          </a:p>
          <a:p>
            <a:pPr>
              <a:defRPr/>
            </a:pPr>
            <a:r>
              <a:rPr lang="en-US" sz="2800" b="1" dirty="0">
                <a:solidFill>
                  <a:srgbClr val="9BBF9C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Make:</a:t>
            </a:r>
            <a:r>
              <a:rPr lang="en-US" sz="28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1</a:t>
            </a:r>
          </a:p>
        </p:txBody>
      </p:sp>
      <p:grpSp>
        <p:nvGrpSpPr>
          <p:cNvPr id="16" name="Group 35"/>
          <p:cNvGrpSpPr>
            <a:grpSpLocks/>
          </p:cNvGrpSpPr>
          <p:nvPr/>
        </p:nvGrpSpPr>
        <p:grpSpPr bwMode="auto">
          <a:xfrm>
            <a:off x="8904583" y="2423269"/>
            <a:ext cx="2495550" cy="1054101"/>
            <a:chOff x="4562672" y="4652413"/>
            <a:chExt cx="2496670" cy="1054439"/>
          </a:xfrm>
        </p:grpSpPr>
        <p:pic>
          <p:nvPicPr>
            <p:cNvPr id="6166" name="Picture 2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81430" y="4652413"/>
              <a:ext cx="1077912" cy="446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3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2672" y="4760702"/>
              <a:ext cx="1081088" cy="946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2" name="Straight Connector 31"/>
            <p:cNvCxnSpPr/>
            <p:nvPr/>
          </p:nvCxnSpPr>
          <p:spPr>
            <a:xfrm flipH="1" flipV="1">
              <a:off x="5148723" y="4763574"/>
              <a:ext cx="277937" cy="49069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618834" y="4874734"/>
              <a:ext cx="344642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42"/>
          <p:cNvGrpSpPr>
            <a:grpSpLocks/>
          </p:cNvGrpSpPr>
          <p:nvPr/>
        </p:nvGrpSpPr>
        <p:grpSpPr bwMode="auto">
          <a:xfrm>
            <a:off x="8954613" y="4515829"/>
            <a:ext cx="2336800" cy="1146175"/>
            <a:chOff x="5312251" y="5755805"/>
            <a:chExt cx="2336726" cy="1146175"/>
          </a:xfrm>
        </p:grpSpPr>
        <p:pic>
          <p:nvPicPr>
            <p:cNvPr id="6162" name="Picture 3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2251" y="5755805"/>
              <a:ext cx="1231900" cy="67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3" name="Picture 3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67889" y="5955830"/>
              <a:ext cx="1081088" cy="946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0" name="Straight Connector 39"/>
            <p:cNvCxnSpPr/>
            <p:nvPr/>
          </p:nvCxnSpPr>
          <p:spPr>
            <a:xfrm>
              <a:off x="6101214" y="5833593"/>
              <a:ext cx="0" cy="48895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223447" y="6078068"/>
              <a:ext cx="344477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B0AA42FF-C892-CBD6-D611-BD12A4DE3516}"/>
              </a:ext>
            </a:extLst>
          </p:cNvPr>
          <p:cNvSpPr txBox="1"/>
          <p:nvPr/>
        </p:nvSpPr>
        <p:spPr>
          <a:xfrm>
            <a:off x="415106" y="4029543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9BBF9C"/>
                </a:solidFill>
              </a:rPr>
              <a:t>Mechanism 4:</a:t>
            </a:r>
          </a:p>
        </p:txBody>
      </p:sp>
    </p:spTree>
    <p:extLst>
      <p:ext uri="{BB962C8B-B14F-4D97-AF65-F5344CB8AC3E}">
        <p14:creationId xmlns:p14="http://schemas.microsoft.com/office/powerpoint/2010/main" val="206869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5" grpId="0" build="p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967C7-418A-27CE-BBBA-580D9F93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90" y="216535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Winner: Mechanism 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BEE8EF-DE31-A82C-1641-1A02FDE69B21}"/>
              </a:ext>
            </a:extLst>
          </p:cNvPr>
          <p:cNvSpPr txBox="1"/>
          <p:nvPr/>
        </p:nvSpPr>
        <p:spPr>
          <a:xfrm>
            <a:off x="506730" y="3650009"/>
            <a:ext cx="106756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b="1" dirty="0">
                <a:solidFill>
                  <a:srgbClr val="7488C6"/>
                </a:solidFill>
              </a:rPr>
              <a:t>Reaction must be balanced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>
                <a:ea typeface="Times New Roman" charset="0"/>
                <a:cs typeface="Times New Roman" charset="0"/>
              </a:rPr>
              <a:t>HNO</a:t>
            </a:r>
            <a:r>
              <a:rPr lang="en-US" sz="2800" baseline="-25000" dirty="0">
                <a:ea typeface="Times New Roman" charset="0"/>
                <a:cs typeface="Times New Roman" charset="0"/>
              </a:rPr>
              <a:t>3</a:t>
            </a:r>
            <a:r>
              <a:rPr lang="en-US" sz="2800" dirty="0">
                <a:ea typeface="Times New Roman" charset="0"/>
                <a:cs typeface="Times New Roman" charset="0"/>
              </a:rPr>
              <a:t> </a:t>
            </a:r>
            <a:r>
              <a:rPr lang="en-US" sz="2800" dirty="0"/>
              <a:t>consumed</a:t>
            </a:r>
          </a:p>
          <a:p>
            <a:pPr marL="971550" lvl="1" indent="-514350">
              <a:buAutoNum type="alphaLcPeriod"/>
            </a:pPr>
            <a:r>
              <a:rPr lang="en-US" sz="2800" dirty="0">
                <a:ea typeface="Times New Roman" charset="0"/>
                <a:cs typeface="Times New Roman" charset="0"/>
              </a:rPr>
              <a:t>H</a:t>
            </a:r>
            <a:r>
              <a:rPr lang="en-US" sz="2800" baseline="-25000" dirty="0">
                <a:ea typeface="Times New Roman" charset="0"/>
                <a:cs typeface="Times New Roman" charset="0"/>
              </a:rPr>
              <a:t>2</a:t>
            </a:r>
            <a:r>
              <a:rPr lang="en-US" sz="2800" dirty="0">
                <a:ea typeface="Times New Roman" charset="0"/>
                <a:cs typeface="Times New Roman" charset="0"/>
              </a:rPr>
              <a:t>O, NO</a:t>
            </a:r>
            <a:r>
              <a:rPr lang="en-US" sz="2800" baseline="-25000" dirty="0">
                <a:ea typeface="Times New Roman" charset="0"/>
                <a:cs typeface="Times New Roman" charset="0"/>
              </a:rPr>
              <a:t>2</a:t>
            </a:r>
            <a:r>
              <a:rPr lang="en-US" sz="2800" dirty="0">
                <a:ea typeface="Times New Roman" charset="0"/>
                <a:cs typeface="Times New Roman" charset="0"/>
              </a:rPr>
              <a:t>, and O</a:t>
            </a:r>
            <a:r>
              <a:rPr lang="en-US" sz="2800" baseline="-25000" dirty="0">
                <a:ea typeface="Times New Roman" charset="0"/>
                <a:cs typeface="Times New Roman" charset="0"/>
              </a:rPr>
              <a:t>2</a:t>
            </a:r>
            <a:r>
              <a:rPr lang="en-US" sz="2800" dirty="0"/>
              <a:t> produced</a:t>
            </a:r>
          </a:p>
          <a:p>
            <a:pPr marL="971550" lvl="1" indent="-514350">
              <a:buAutoNum type="alphaLcPeriod"/>
            </a:pPr>
            <a:r>
              <a:rPr lang="en-US" sz="2800" dirty="0"/>
              <a:t>Intermediates not present in overall reaction</a:t>
            </a:r>
          </a:p>
          <a:p>
            <a:pPr marL="971550" lvl="1" indent="-514350">
              <a:buAutoNum type="alphaLcPeriod"/>
            </a:pPr>
            <a:endParaRPr lang="en-US" sz="1500" dirty="0"/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rgbClr val="7488C6"/>
                </a:solidFill>
              </a:rPr>
              <a:t>Mechanism must contain elementary steps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4A67D3-4154-14B2-D1D4-EAC6993A9D94}"/>
              </a:ext>
            </a:extLst>
          </p:cNvPr>
          <p:cNvSpPr txBox="1"/>
          <p:nvPr/>
        </p:nvSpPr>
        <p:spPr>
          <a:xfrm>
            <a:off x="598170" y="1727751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9D85BD"/>
                </a:solidFill>
              </a:rPr>
              <a:t>Mechanism 4: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ADA6A3A-C7F5-42A2-D54D-9C03AD9173A0}"/>
              </a:ext>
            </a:extLst>
          </p:cNvPr>
          <p:cNvSpPr txBox="1">
            <a:spLocks/>
          </p:cNvSpPr>
          <p:nvPr/>
        </p:nvSpPr>
        <p:spPr>
          <a:xfrm>
            <a:off x="3340574" y="1585269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+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·OH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·OOH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22BE932-DAB4-3F0A-01EF-FD9FEB8759C6}"/>
              </a:ext>
            </a:extLst>
          </p:cNvPr>
          <p:cNvSpPr txBox="1">
            <a:spLocks/>
          </p:cNvSpPr>
          <p:nvPr/>
        </p:nvSpPr>
        <p:spPr>
          <a:xfrm>
            <a:off x="3340574" y="2286310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·OOH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 HNO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F132FD3-98D4-F204-2101-5FB792E41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90" y="3569890"/>
            <a:ext cx="468630" cy="44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FAC788CE-1D40-D4D2-37DE-8B2B885DD0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3330" y="5482510"/>
            <a:ext cx="468630" cy="44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013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96E71C02-DC11-ECF3-4DFE-240226063D31}"/>
              </a:ext>
            </a:extLst>
          </p:cNvPr>
          <p:cNvSpPr txBox="1"/>
          <p:nvPr/>
        </p:nvSpPr>
        <p:spPr>
          <a:xfrm>
            <a:off x="3033835" y="1219200"/>
            <a:ext cx="171553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Goal: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F005AB7-D8C4-F0C8-B344-9C68B58D0644}"/>
              </a:ext>
            </a:extLst>
          </p:cNvPr>
          <p:cNvSpPr txBox="1"/>
          <p:nvPr/>
        </p:nvSpPr>
        <p:spPr>
          <a:xfrm>
            <a:off x="4901622" y="1231695"/>
            <a:ext cx="48595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Choose a set of reactions to complete the mechanism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03B294AE-E463-89EE-1B72-297C22588641}"/>
              </a:ext>
            </a:extLst>
          </p:cNvPr>
          <p:cNvSpPr txBox="1"/>
          <p:nvPr/>
        </p:nvSpPr>
        <p:spPr>
          <a:xfrm>
            <a:off x="3211769" y="2895600"/>
            <a:ext cx="153760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sz="5000" b="1" dirty="0">
                <a:solidFill>
                  <a:srgbClr val="7488C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Info: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A3EC14B9-A47F-F90B-D172-1E6A53FEB66A}"/>
              </a:ext>
            </a:extLst>
          </p:cNvPr>
          <p:cNvSpPr txBox="1"/>
          <p:nvPr/>
        </p:nvSpPr>
        <p:spPr>
          <a:xfrm>
            <a:off x="1453797" y="4530805"/>
            <a:ext cx="45300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sz="5000" b="1" dirty="0">
                <a:solidFill>
                  <a:srgbClr val="9D85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to start:</a:t>
            </a:r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id="{E2071674-ABDC-1BBC-62FB-03AD851CE195}"/>
              </a:ext>
            </a:extLst>
          </p:cNvPr>
          <p:cNvSpPr txBox="1"/>
          <p:nvPr/>
        </p:nvSpPr>
        <p:spPr>
          <a:xfrm>
            <a:off x="6090002" y="4684693"/>
            <a:ext cx="34883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Evaluate the viability of each mechanism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54501B62-6E26-7E65-B57B-0C456D24BE1E}"/>
              </a:ext>
            </a:extLst>
          </p:cNvPr>
          <p:cNvSpPr txBox="1"/>
          <p:nvPr/>
        </p:nvSpPr>
        <p:spPr>
          <a:xfrm>
            <a:off x="4901622" y="2988106"/>
            <a:ext cx="63454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+mn-lt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The first two steps of the mechanism</a:t>
            </a:r>
          </a:p>
          <a:p>
            <a:r>
              <a:rPr lang="en-US" sz="2800" dirty="0">
                <a:latin typeface="+mn-lt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Four options for the last two steps</a:t>
            </a:r>
          </a:p>
        </p:txBody>
      </p:sp>
    </p:spTree>
    <p:extLst>
      <p:ext uri="{BB962C8B-B14F-4D97-AF65-F5344CB8AC3E}">
        <p14:creationId xmlns:p14="http://schemas.microsoft.com/office/powerpoint/2010/main" val="1594840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967C7-418A-27CE-BBBA-580D9F93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90" y="216535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Takeaways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192CAB-FA35-E0CC-5DA9-F1F096D6D3C4}"/>
              </a:ext>
            </a:extLst>
          </p:cNvPr>
          <p:cNvSpPr txBox="1"/>
          <p:nvPr/>
        </p:nvSpPr>
        <p:spPr>
          <a:xfrm>
            <a:off x="502920" y="1542098"/>
            <a:ext cx="10675620" cy="325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 Check if reactions are balanced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Eliminate intermediates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Reuse steps (multiply by a constant), when necessary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Check if mechanism steps are elementary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Can differentiate between two balanced mechanisms</a:t>
            </a:r>
          </a:p>
        </p:txBody>
      </p:sp>
    </p:spTree>
    <p:extLst>
      <p:ext uri="{BB962C8B-B14F-4D97-AF65-F5344CB8AC3E}">
        <p14:creationId xmlns:p14="http://schemas.microsoft.com/office/powerpoint/2010/main" val="120294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967C7-418A-27CE-BBBA-580D9F93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90" y="216535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 we know?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70DC72-EF3B-542E-ECAB-A95344818443}"/>
              </a:ext>
            </a:extLst>
          </p:cNvPr>
          <p:cNvSpPr txBox="1"/>
          <p:nvPr/>
        </p:nvSpPr>
        <p:spPr>
          <a:xfrm>
            <a:off x="502920" y="154209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Overall reaction: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0A718A-A88C-FFAE-0824-1622E4FC0B48}"/>
              </a:ext>
            </a:extLst>
          </p:cNvPr>
          <p:cNvSpPr txBox="1">
            <a:spLocks/>
          </p:cNvSpPr>
          <p:nvPr/>
        </p:nvSpPr>
        <p:spPr>
          <a:xfrm>
            <a:off x="3245324" y="139961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ea typeface="Times New Roman" charset="0"/>
                <a:cs typeface="Times New Roman" charset="0"/>
              </a:rPr>
              <a:t>4HNO</a:t>
            </a:r>
            <a:r>
              <a:rPr lang="en-US" sz="3600" baseline="-25000" dirty="0"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 4NO</a:t>
            </a:r>
            <a:r>
              <a:rPr lang="en-US" sz="3600" baseline="-250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2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+ 2H</a:t>
            </a:r>
            <a:r>
              <a:rPr lang="en-US" sz="3600" baseline="-250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O + O</a:t>
            </a:r>
            <a:r>
              <a:rPr lang="en-US" sz="3600" baseline="-250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endParaRPr lang="en-US" sz="3600" dirty="0">
              <a:ea typeface="Times New Roman" charset="0"/>
              <a:cs typeface="Times New Roman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7E3A57-CC41-AB4E-21A7-B2AAA62173CD}"/>
              </a:ext>
            </a:extLst>
          </p:cNvPr>
          <p:cNvSpPr txBox="1"/>
          <p:nvPr/>
        </p:nvSpPr>
        <p:spPr>
          <a:xfrm>
            <a:off x="518160" y="241458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Known steps: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88FDC54-8E8C-FF8E-BEA0-C16638497E12}"/>
              </a:ext>
            </a:extLst>
          </p:cNvPr>
          <p:cNvSpPr txBox="1">
            <a:spLocks/>
          </p:cNvSpPr>
          <p:nvPr/>
        </p:nvSpPr>
        <p:spPr>
          <a:xfrm>
            <a:off x="3260564" y="227210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 ·OH + NO</a:t>
            </a:r>
            <a:r>
              <a:rPr lang="en-US" sz="3600" baseline="-250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ea typeface="Times New Roman" charset="0"/>
              <a:cs typeface="Times New Roman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29CFDD1-3A5B-2FFF-B3A6-88334CFEEA17}"/>
              </a:ext>
            </a:extLst>
          </p:cNvPr>
          <p:cNvSpPr txBox="1">
            <a:spLocks/>
          </p:cNvSpPr>
          <p:nvPr/>
        </p:nvSpPr>
        <p:spPr>
          <a:xfrm>
            <a:off x="3260564" y="2973147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·OH + HNO</a:t>
            </a:r>
            <a:r>
              <a:rPr lang="en-US" sz="3600" baseline="-250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 H</a:t>
            </a:r>
            <a:r>
              <a:rPr lang="en-US" sz="3600" baseline="-250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O + NO</a:t>
            </a:r>
            <a:r>
              <a:rPr lang="en-US" sz="3600" baseline="-250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endParaRPr lang="en-US" sz="3600" dirty="0">
              <a:ea typeface="Times New Roman" charset="0"/>
              <a:cs typeface="Times New Roman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BEE8EF-DE31-A82C-1641-1A02FDE69B21}"/>
              </a:ext>
            </a:extLst>
          </p:cNvPr>
          <p:cNvSpPr txBox="1"/>
          <p:nvPr/>
        </p:nvSpPr>
        <p:spPr>
          <a:xfrm>
            <a:off x="518160" y="4038629"/>
            <a:ext cx="106756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b="1" dirty="0">
                <a:solidFill>
                  <a:srgbClr val="7488C6"/>
                </a:solidFill>
              </a:rPr>
              <a:t>Reaction must be balanced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>
                <a:ea typeface="Times New Roman" charset="0"/>
                <a:cs typeface="Times New Roman" charset="0"/>
              </a:rPr>
              <a:t>HNO</a:t>
            </a:r>
            <a:r>
              <a:rPr lang="en-US" sz="2800" baseline="-25000" dirty="0">
                <a:ea typeface="Times New Roman" charset="0"/>
                <a:cs typeface="Times New Roman" charset="0"/>
              </a:rPr>
              <a:t>3</a:t>
            </a:r>
            <a:r>
              <a:rPr lang="en-US" sz="2800" dirty="0">
                <a:ea typeface="Times New Roman" charset="0"/>
                <a:cs typeface="Times New Roman" charset="0"/>
              </a:rPr>
              <a:t> </a:t>
            </a:r>
            <a:r>
              <a:rPr lang="en-US" sz="2800" dirty="0"/>
              <a:t>consumed</a:t>
            </a:r>
          </a:p>
          <a:p>
            <a:pPr marL="971550" lvl="1" indent="-514350">
              <a:buAutoNum type="alphaLcPeriod"/>
            </a:pPr>
            <a:r>
              <a:rPr lang="en-US" sz="2800" dirty="0">
                <a:ea typeface="Times New Roman" charset="0"/>
                <a:cs typeface="Times New Roman" charset="0"/>
              </a:rPr>
              <a:t>H</a:t>
            </a:r>
            <a:r>
              <a:rPr lang="en-US" sz="2800" baseline="-25000" dirty="0">
                <a:ea typeface="Times New Roman" charset="0"/>
                <a:cs typeface="Times New Roman" charset="0"/>
              </a:rPr>
              <a:t>2</a:t>
            </a:r>
            <a:r>
              <a:rPr lang="en-US" sz="2800" dirty="0">
                <a:ea typeface="Times New Roman" charset="0"/>
                <a:cs typeface="Times New Roman" charset="0"/>
              </a:rPr>
              <a:t>O, NO</a:t>
            </a:r>
            <a:r>
              <a:rPr lang="en-US" sz="2800" baseline="-25000" dirty="0">
                <a:ea typeface="Times New Roman" charset="0"/>
                <a:cs typeface="Times New Roman" charset="0"/>
              </a:rPr>
              <a:t>2</a:t>
            </a:r>
            <a:r>
              <a:rPr lang="en-US" sz="2800" dirty="0">
                <a:ea typeface="Times New Roman" charset="0"/>
                <a:cs typeface="Times New Roman" charset="0"/>
              </a:rPr>
              <a:t>, and O</a:t>
            </a:r>
            <a:r>
              <a:rPr lang="en-US" sz="2800" baseline="-25000" dirty="0">
                <a:ea typeface="Times New Roman" charset="0"/>
                <a:cs typeface="Times New Roman" charset="0"/>
              </a:rPr>
              <a:t>2</a:t>
            </a:r>
            <a:r>
              <a:rPr lang="en-US" sz="2800" dirty="0"/>
              <a:t> produced</a:t>
            </a:r>
          </a:p>
          <a:p>
            <a:pPr marL="971550" lvl="1" indent="-514350">
              <a:buAutoNum type="alphaLcPeriod"/>
            </a:pPr>
            <a:r>
              <a:rPr lang="en-US" sz="2800" dirty="0"/>
              <a:t>Intermediates not present in overall reaction</a:t>
            </a:r>
          </a:p>
          <a:p>
            <a:pPr marL="971550" lvl="1" indent="-514350">
              <a:buAutoNum type="alphaLcPeriod"/>
            </a:pPr>
            <a:endParaRPr lang="en-US" sz="1500" dirty="0"/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rgbClr val="7488C6"/>
                </a:solidFill>
              </a:rPr>
              <a:t>Mechanism must contain elementary steps</a:t>
            </a:r>
          </a:p>
        </p:txBody>
      </p:sp>
    </p:spTree>
    <p:extLst>
      <p:ext uri="{BB962C8B-B14F-4D97-AF65-F5344CB8AC3E}">
        <p14:creationId xmlns:p14="http://schemas.microsoft.com/office/powerpoint/2010/main" val="378277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10" grpId="0"/>
      <p:bldP spid="1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967C7-418A-27CE-BBBA-580D9F93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90" y="216535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Inspecting Mechanism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70DC72-EF3B-542E-ECAB-A95344818443}"/>
              </a:ext>
            </a:extLst>
          </p:cNvPr>
          <p:cNvSpPr txBox="1"/>
          <p:nvPr/>
        </p:nvSpPr>
        <p:spPr>
          <a:xfrm>
            <a:off x="502920" y="154209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Overall reaction: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0A718A-A88C-FFAE-0824-1622E4FC0B48}"/>
              </a:ext>
            </a:extLst>
          </p:cNvPr>
          <p:cNvSpPr txBox="1">
            <a:spLocks/>
          </p:cNvSpPr>
          <p:nvPr/>
        </p:nvSpPr>
        <p:spPr>
          <a:xfrm>
            <a:off x="3245324" y="139961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4HNO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4NO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+ 2H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 + 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7E3A57-CC41-AB4E-21A7-B2AAA62173CD}"/>
              </a:ext>
            </a:extLst>
          </p:cNvPr>
          <p:cNvSpPr txBox="1"/>
          <p:nvPr/>
        </p:nvSpPr>
        <p:spPr>
          <a:xfrm>
            <a:off x="518160" y="241458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Known steps: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88FDC54-8E8C-FF8E-BEA0-C16638497E12}"/>
              </a:ext>
            </a:extLst>
          </p:cNvPr>
          <p:cNvSpPr txBox="1">
            <a:spLocks/>
          </p:cNvSpPr>
          <p:nvPr/>
        </p:nvSpPr>
        <p:spPr>
          <a:xfrm>
            <a:off x="3260564" y="227210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·OH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29CFDD1-3A5B-2FFF-B3A6-88334CFEEA17}"/>
              </a:ext>
            </a:extLst>
          </p:cNvPr>
          <p:cNvSpPr txBox="1">
            <a:spLocks/>
          </p:cNvSpPr>
          <p:nvPr/>
        </p:nvSpPr>
        <p:spPr>
          <a:xfrm>
            <a:off x="3260564" y="2973147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·OH + HNO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 H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583436-A4CA-0815-914E-51DB09929EEB}"/>
              </a:ext>
            </a:extLst>
          </p:cNvPr>
          <p:cNvSpPr txBox="1"/>
          <p:nvPr/>
        </p:nvSpPr>
        <p:spPr>
          <a:xfrm>
            <a:off x="502920" y="3958080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9D85BD"/>
                </a:solidFill>
              </a:rPr>
              <a:t>Mechanism 1: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1972238-F0D7-6D82-AE7E-BCFD3B2B5849}"/>
              </a:ext>
            </a:extLst>
          </p:cNvPr>
          <p:cNvSpPr txBox="1">
            <a:spLocks/>
          </p:cNvSpPr>
          <p:nvPr/>
        </p:nvSpPr>
        <p:spPr>
          <a:xfrm>
            <a:off x="3245324" y="3815598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NO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6CEAE5-D5E2-3231-100C-65FCC70E625C}"/>
              </a:ext>
            </a:extLst>
          </p:cNvPr>
          <p:cNvSpPr txBox="1">
            <a:spLocks/>
          </p:cNvSpPr>
          <p:nvPr/>
        </p:nvSpPr>
        <p:spPr>
          <a:xfrm>
            <a:off x="3245324" y="4516639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NO 2NO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81C4CA-99E9-8A53-A084-5484C4EF02E0}"/>
              </a:ext>
            </a:extLst>
          </p:cNvPr>
          <p:cNvCxnSpPr/>
          <p:nvPr/>
        </p:nvCxnSpPr>
        <p:spPr>
          <a:xfrm>
            <a:off x="3097530" y="5324822"/>
            <a:ext cx="616918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17BE81D-B660-5953-E36A-077D7831BC7B}"/>
              </a:ext>
            </a:extLst>
          </p:cNvPr>
          <p:cNvCxnSpPr/>
          <p:nvPr/>
        </p:nvCxnSpPr>
        <p:spPr>
          <a:xfrm>
            <a:off x="3097530" y="2207799"/>
            <a:ext cx="616918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549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25117D92-B397-1438-4570-99C9E4022CB7}"/>
              </a:ext>
            </a:extLst>
          </p:cNvPr>
          <p:cNvSpPr txBox="1">
            <a:spLocks/>
          </p:cNvSpPr>
          <p:nvPr/>
        </p:nvSpPr>
        <p:spPr>
          <a:xfrm>
            <a:off x="525780" y="5361031"/>
            <a:ext cx="11064240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O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</a:rPr>
              <a:t>O</a:t>
            </a:r>
            <a:r>
              <a:rPr lang="en-US" sz="3600" baseline="-25000" dirty="0">
                <a:solidFill>
                  <a:srgbClr val="9D85BD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2</a:t>
            </a:r>
            <a:endParaRPr lang="en-US" sz="3600" dirty="0">
              <a:solidFill>
                <a:srgbClr val="00B050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925F8757-E54B-5C0A-77DA-2F47B72168F0}"/>
              </a:ext>
            </a:extLst>
          </p:cNvPr>
          <p:cNvSpPr txBox="1">
            <a:spLocks/>
          </p:cNvSpPr>
          <p:nvPr/>
        </p:nvSpPr>
        <p:spPr>
          <a:xfrm>
            <a:off x="502920" y="5365127"/>
            <a:ext cx="11087100" cy="808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O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</a:rPr>
              <a:t>O</a:t>
            </a:r>
            <a:r>
              <a:rPr lang="en-US" sz="3600" baseline="-25000" dirty="0">
                <a:solidFill>
                  <a:srgbClr val="9D85BD"/>
                </a:solidFill>
                <a:ea typeface="Times New Roman" charset="0"/>
                <a:cs typeface="Times New Roman" charset="0"/>
              </a:rPr>
              <a:t>2</a:t>
            </a:r>
            <a:endParaRPr lang="en-US" sz="3600" dirty="0">
              <a:solidFill>
                <a:srgbClr val="00B050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7967C7-418A-27CE-BBBA-580D9F93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90" y="216535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Inspecting Mechanism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70DC72-EF3B-542E-ECAB-A95344818443}"/>
              </a:ext>
            </a:extLst>
          </p:cNvPr>
          <p:cNvSpPr txBox="1"/>
          <p:nvPr/>
        </p:nvSpPr>
        <p:spPr>
          <a:xfrm>
            <a:off x="502920" y="154209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Overall reaction: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0A718A-A88C-FFAE-0824-1622E4FC0B48}"/>
              </a:ext>
            </a:extLst>
          </p:cNvPr>
          <p:cNvSpPr txBox="1">
            <a:spLocks/>
          </p:cNvSpPr>
          <p:nvPr/>
        </p:nvSpPr>
        <p:spPr>
          <a:xfrm>
            <a:off x="3245324" y="139961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4HNO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4NO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baseline="-250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baseline="-250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endParaRPr lang="en-US" sz="3600" dirty="0">
              <a:solidFill>
                <a:srgbClr val="9D85BD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7E3A57-CC41-AB4E-21A7-B2AAA62173CD}"/>
              </a:ext>
            </a:extLst>
          </p:cNvPr>
          <p:cNvSpPr txBox="1"/>
          <p:nvPr/>
        </p:nvSpPr>
        <p:spPr>
          <a:xfrm>
            <a:off x="518160" y="241458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Known steps: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88FDC54-8E8C-FF8E-BEA0-C16638497E12}"/>
              </a:ext>
            </a:extLst>
          </p:cNvPr>
          <p:cNvSpPr txBox="1">
            <a:spLocks/>
          </p:cNvSpPr>
          <p:nvPr/>
        </p:nvSpPr>
        <p:spPr>
          <a:xfrm>
            <a:off x="3260564" y="227210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 ·OH +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rgbClr val="00B050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29CFDD1-3A5B-2FFF-B3A6-88334CFEEA17}"/>
              </a:ext>
            </a:extLst>
          </p:cNvPr>
          <p:cNvSpPr txBox="1">
            <a:spLocks/>
          </p:cNvSpPr>
          <p:nvPr/>
        </p:nvSpPr>
        <p:spPr>
          <a:xfrm>
            <a:off x="3260564" y="2973147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·OH + 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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+ NO</a:t>
            </a:r>
            <a:r>
              <a:rPr lang="en-US" sz="3600" baseline="-250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endParaRPr lang="en-US" sz="3600" dirty="0">
              <a:ea typeface="Times New Roman" charset="0"/>
              <a:cs typeface="Times New Roman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583436-A4CA-0815-914E-51DB09929EEB}"/>
              </a:ext>
            </a:extLst>
          </p:cNvPr>
          <p:cNvSpPr txBox="1"/>
          <p:nvPr/>
        </p:nvSpPr>
        <p:spPr>
          <a:xfrm>
            <a:off x="502920" y="3958080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9D85BD"/>
                </a:solidFill>
              </a:rPr>
              <a:t>Mechanism 1: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1972238-F0D7-6D82-AE7E-BCFD3B2B5849}"/>
              </a:ext>
            </a:extLst>
          </p:cNvPr>
          <p:cNvSpPr txBox="1">
            <a:spLocks/>
          </p:cNvSpPr>
          <p:nvPr/>
        </p:nvSpPr>
        <p:spPr>
          <a:xfrm>
            <a:off x="3245324" y="3815598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+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baseline="-250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NO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6CEAE5-D5E2-3231-100C-65FCC70E625C}"/>
              </a:ext>
            </a:extLst>
          </p:cNvPr>
          <p:cNvSpPr txBox="1">
            <a:spLocks/>
          </p:cNvSpPr>
          <p:nvPr/>
        </p:nvSpPr>
        <p:spPr>
          <a:xfrm>
            <a:off x="3245324" y="4516639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/>
                <a:sym typeface="Wingdings" panose="05000000000000000000" pitchFamily="2" charset="2"/>
              </a:rPr>
              <a:t> + NO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Calibri"/>
                <a:cs typeface="Calibri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/>
                <a:sym typeface="Wingdings" panose="05000000000000000000" pitchFamily="2" charset="2"/>
              </a:rPr>
              <a:t>2NO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rgbClr val="00B050"/>
              </a:solidFill>
              <a:ea typeface="Times New Roman" charset="0"/>
              <a:cs typeface="Times New Roman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81C4CA-99E9-8A53-A084-5484C4EF02E0}"/>
              </a:ext>
            </a:extLst>
          </p:cNvPr>
          <p:cNvCxnSpPr/>
          <p:nvPr/>
        </p:nvCxnSpPr>
        <p:spPr>
          <a:xfrm>
            <a:off x="3097530" y="5324822"/>
            <a:ext cx="616918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17BE81D-B660-5953-E36A-077D7831BC7B}"/>
              </a:ext>
            </a:extLst>
          </p:cNvPr>
          <p:cNvCxnSpPr/>
          <p:nvPr/>
        </p:nvCxnSpPr>
        <p:spPr>
          <a:xfrm>
            <a:off x="3097530" y="2207799"/>
            <a:ext cx="616918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45FEB3-7F72-347D-9A90-C6BD81210EBC}"/>
              </a:ext>
            </a:extLst>
          </p:cNvPr>
          <p:cNvCxnSpPr/>
          <p:nvPr/>
        </p:nvCxnSpPr>
        <p:spPr>
          <a:xfrm flipV="1">
            <a:off x="5109210" y="2391728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E974F9F-8A29-307B-0380-21BCE84FD569}"/>
              </a:ext>
            </a:extLst>
          </p:cNvPr>
          <p:cNvCxnSpPr/>
          <p:nvPr/>
        </p:nvCxnSpPr>
        <p:spPr>
          <a:xfrm flipV="1">
            <a:off x="3478530" y="3097959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D5F5AA3-57AB-6F8C-215C-FCBD09830CD0}"/>
              </a:ext>
            </a:extLst>
          </p:cNvPr>
          <p:cNvCxnSpPr/>
          <p:nvPr/>
        </p:nvCxnSpPr>
        <p:spPr>
          <a:xfrm flipV="1">
            <a:off x="3478530" y="3975750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E6EAD00-133B-27DD-1C63-378801CFEA86}"/>
              </a:ext>
            </a:extLst>
          </p:cNvPr>
          <p:cNvCxnSpPr/>
          <p:nvPr/>
        </p:nvCxnSpPr>
        <p:spPr>
          <a:xfrm flipV="1">
            <a:off x="7277100" y="3120375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F846279-2D5D-7086-3BD9-EC75386D1304}"/>
              </a:ext>
            </a:extLst>
          </p:cNvPr>
          <p:cNvCxnSpPr/>
          <p:nvPr/>
        </p:nvCxnSpPr>
        <p:spPr>
          <a:xfrm flipV="1">
            <a:off x="7907657" y="3966915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BDDECBC-0C92-8D18-0483-8502C71EBF9E}"/>
              </a:ext>
            </a:extLst>
          </p:cNvPr>
          <p:cNvCxnSpPr/>
          <p:nvPr/>
        </p:nvCxnSpPr>
        <p:spPr>
          <a:xfrm flipV="1">
            <a:off x="4572000" y="4659121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1">
            <a:extLst>
              <a:ext uri="{FF2B5EF4-FFF2-40B4-BE49-F238E27FC236}">
                <a16:creationId xmlns:a16="http://schemas.microsoft.com/office/drawing/2014/main" id="{43391607-74B3-8B58-A100-D011DE5E52A0}"/>
              </a:ext>
            </a:extLst>
          </p:cNvPr>
          <p:cNvSpPr txBox="1">
            <a:spLocks/>
          </p:cNvSpPr>
          <p:nvPr/>
        </p:nvSpPr>
        <p:spPr>
          <a:xfrm>
            <a:off x="3398520" y="220969"/>
            <a:ext cx="409154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 1</a:t>
            </a:r>
          </a:p>
        </p:txBody>
      </p:sp>
      <p:pic>
        <p:nvPicPr>
          <p:cNvPr id="27" name="Picture 2" descr="Red Cross mark png 16314454 PNG">
            <a:extLst>
              <a:ext uri="{FF2B5EF4-FFF2-40B4-BE49-F238E27FC236}">
                <a16:creationId xmlns:a16="http://schemas.microsoft.com/office/drawing/2014/main" id="{AE579F6E-EFC5-EEE2-E272-D70869455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7164" y="365711"/>
            <a:ext cx="93345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22B5674-FB99-2673-766B-750AADD72AFF}"/>
              </a:ext>
            </a:extLst>
          </p:cNvPr>
          <p:cNvCxnSpPr/>
          <p:nvPr/>
        </p:nvCxnSpPr>
        <p:spPr>
          <a:xfrm>
            <a:off x="3097530" y="6000750"/>
            <a:ext cx="163034" cy="0"/>
          </a:xfrm>
          <a:prstGeom prst="line">
            <a:avLst/>
          </a:prstGeom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4A4CC8D-E36F-90A6-9186-8307ACB6F761}"/>
              </a:ext>
            </a:extLst>
          </p:cNvPr>
          <p:cNvCxnSpPr>
            <a:cxnSpLocks/>
          </p:cNvCxnSpPr>
          <p:nvPr/>
        </p:nvCxnSpPr>
        <p:spPr>
          <a:xfrm>
            <a:off x="4770120" y="6015990"/>
            <a:ext cx="607695" cy="0"/>
          </a:xfrm>
          <a:prstGeom prst="line">
            <a:avLst/>
          </a:prstGeom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B24D1D9-547E-25FF-23CF-71E6E0A6B6AC}"/>
              </a:ext>
            </a:extLst>
          </p:cNvPr>
          <p:cNvCxnSpPr/>
          <p:nvPr/>
        </p:nvCxnSpPr>
        <p:spPr>
          <a:xfrm>
            <a:off x="6084570" y="6015990"/>
            <a:ext cx="163034" cy="0"/>
          </a:xfrm>
          <a:prstGeom prst="line">
            <a:avLst/>
          </a:prstGeom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45E238F-A858-8D27-513C-CEF45A958934}"/>
              </a:ext>
            </a:extLst>
          </p:cNvPr>
          <p:cNvCxnSpPr>
            <a:cxnSpLocks/>
          </p:cNvCxnSpPr>
          <p:nvPr/>
        </p:nvCxnSpPr>
        <p:spPr>
          <a:xfrm>
            <a:off x="7177644" y="6015990"/>
            <a:ext cx="312420" cy="824"/>
          </a:xfrm>
          <a:prstGeom prst="line">
            <a:avLst/>
          </a:prstGeom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Wait - Free gestures icons">
            <a:extLst>
              <a:ext uri="{FF2B5EF4-FFF2-40B4-BE49-F238E27FC236}">
                <a16:creationId xmlns:a16="http://schemas.microsoft.com/office/drawing/2014/main" id="{8AD7E05D-5ED8-F1EA-2D47-829AF7D83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3585" y="718198"/>
            <a:ext cx="1720215" cy="1720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01087A8-6AC3-C487-E3B2-890DDD29D891}"/>
              </a:ext>
            </a:extLst>
          </p:cNvPr>
          <p:cNvCxnSpPr>
            <a:cxnSpLocks/>
          </p:cNvCxnSpPr>
          <p:nvPr/>
        </p:nvCxnSpPr>
        <p:spPr>
          <a:xfrm>
            <a:off x="4770120" y="6015990"/>
            <a:ext cx="60769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C63CFBB-6B7D-6A75-CBE2-16CF3E17A59A}"/>
              </a:ext>
            </a:extLst>
          </p:cNvPr>
          <p:cNvCxnSpPr>
            <a:cxnSpLocks/>
          </p:cNvCxnSpPr>
          <p:nvPr/>
        </p:nvCxnSpPr>
        <p:spPr>
          <a:xfrm>
            <a:off x="7277100" y="3594509"/>
            <a:ext cx="60769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780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animBg="1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25117D92-B397-1438-4570-99C9E4022CB7}"/>
              </a:ext>
            </a:extLst>
          </p:cNvPr>
          <p:cNvSpPr txBox="1">
            <a:spLocks/>
          </p:cNvSpPr>
          <p:nvPr/>
        </p:nvSpPr>
        <p:spPr>
          <a:xfrm>
            <a:off x="617220" y="5361031"/>
            <a:ext cx="11064240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2HNO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 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O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</a:rPr>
              <a:t>O</a:t>
            </a:r>
            <a:r>
              <a:rPr lang="en-US" sz="3600" baseline="-25000" dirty="0">
                <a:solidFill>
                  <a:srgbClr val="9D85BD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2</a:t>
            </a:r>
            <a:endParaRPr lang="en-US" sz="3600" dirty="0">
              <a:solidFill>
                <a:srgbClr val="00B050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41F45FFA-782C-D059-44F6-641F97F05789}"/>
              </a:ext>
            </a:extLst>
          </p:cNvPr>
          <p:cNvSpPr txBox="1">
            <a:spLocks/>
          </p:cNvSpPr>
          <p:nvPr/>
        </p:nvSpPr>
        <p:spPr>
          <a:xfrm>
            <a:off x="502920" y="5365127"/>
            <a:ext cx="11087100" cy="808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4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 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4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2H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O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</a:rPr>
              <a:t>O</a:t>
            </a:r>
            <a:r>
              <a:rPr lang="en-US" sz="3600" baseline="-25000" dirty="0">
                <a:solidFill>
                  <a:srgbClr val="9D85BD"/>
                </a:solidFill>
                <a:ea typeface="Times New Roman" charset="0"/>
                <a:cs typeface="Times New Roman" charset="0"/>
              </a:rPr>
              <a:t>2</a:t>
            </a:r>
            <a:endParaRPr lang="en-US" sz="3600" dirty="0">
              <a:solidFill>
                <a:srgbClr val="00B050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7967C7-418A-27CE-BBBA-580D9F93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90" y="216535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Inspecting Mechanism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70DC72-EF3B-542E-ECAB-A95344818443}"/>
              </a:ext>
            </a:extLst>
          </p:cNvPr>
          <p:cNvSpPr txBox="1"/>
          <p:nvPr/>
        </p:nvSpPr>
        <p:spPr>
          <a:xfrm>
            <a:off x="502920" y="154209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Overall reaction: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0A718A-A88C-FFAE-0824-1622E4FC0B48}"/>
              </a:ext>
            </a:extLst>
          </p:cNvPr>
          <p:cNvSpPr txBox="1">
            <a:spLocks/>
          </p:cNvSpPr>
          <p:nvPr/>
        </p:nvSpPr>
        <p:spPr>
          <a:xfrm>
            <a:off x="3245324" y="139961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4HNO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4NO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baseline="-250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baseline="-250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endParaRPr lang="en-US" sz="3600" dirty="0">
              <a:solidFill>
                <a:srgbClr val="9D85BD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7E3A57-CC41-AB4E-21A7-B2AAA62173CD}"/>
              </a:ext>
            </a:extLst>
          </p:cNvPr>
          <p:cNvSpPr txBox="1"/>
          <p:nvPr/>
        </p:nvSpPr>
        <p:spPr>
          <a:xfrm>
            <a:off x="518160" y="241458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Known steps: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88FDC54-8E8C-FF8E-BEA0-C16638497E12}"/>
              </a:ext>
            </a:extLst>
          </p:cNvPr>
          <p:cNvSpPr txBox="1">
            <a:spLocks/>
          </p:cNvSpPr>
          <p:nvPr/>
        </p:nvSpPr>
        <p:spPr>
          <a:xfrm>
            <a:off x="3260564" y="227210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 ·OH +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rgbClr val="00B050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29CFDD1-3A5B-2FFF-B3A6-88334CFEEA17}"/>
              </a:ext>
            </a:extLst>
          </p:cNvPr>
          <p:cNvSpPr txBox="1">
            <a:spLocks/>
          </p:cNvSpPr>
          <p:nvPr/>
        </p:nvSpPr>
        <p:spPr>
          <a:xfrm>
            <a:off x="3260564" y="2973147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·OH + 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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+ NO</a:t>
            </a:r>
            <a:r>
              <a:rPr lang="en-US" sz="3600" baseline="-250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endParaRPr lang="en-US" sz="3600" dirty="0">
              <a:ea typeface="Times New Roman" charset="0"/>
              <a:cs typeface="Times New Roman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583436-A4CA-0815-914E-51DB09929EEB}"/>
              </a:ext>
            </a:extLst>
          </p:cNvPr>
          <p:cNvSpPr txBox="1"/>
          <p:nvPr/>
        </p:nvSpPr>
        <p:spPr>
          <a:xfrm>
            <a:off x="502920" y="3958080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9D85BD"/>
                </a:solidFill>
              </a:rPr>
              <a:t>Mechanism 1: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1972238-F0D7-6D82-AE7E-BCFD3B2B5849}"/>
              </a:ext>
            </a:extLst>
          </p:cNvPr>
          <p:cNvSpPr txBox="1">
            <a:spLocks/>
          </p:cNvSpPr>
          <p:nvPr/>
        </p:nvSpPr>
        <p:spPr>
          <a:xfrm>
            <a:off x="3245324" y="3815598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+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baseline="-250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NO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6CEAE5-D5E2-3231-100C-65FCC70E625C}"/>
              </a:ext>
            </a:extLst>
          </p:cNvPr>
          <p:cNvSpPr txBox="1">
            <a:spLocks/>
          </p:cNvSpPr>
          <p:nvPr/>
        </p:nvSpPr>
        <p:spPr>
          <a:xfrm>
            <a:off x="3245324" y="4516639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NO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rgbClr val="00B050"/>
              </a:solidFill>
              <a:ea typeface="Times New Roman" charset="0"/>
              <a:cs typeface="Times New Roman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81C4CA-99E9-8A53-A084-5484C4EF02E0}"/>
              </a:ext>
            </a:extLst>
          </p:cNvPr>
          <p:cNvCxnSpPr/>
          <p:nvPr/>
        </p:nvCxnSpPr>
        <p:spPr>
          <a:xfrm>
            <a:off x="3097530" y="5324822"/>
            <a:ext cx="616918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17BE81D-B660-5953-E36A-077D7831BC7B}"/>
              </a:ext>
            </a:extLst>
          </p:cNvPr>
          <p:cNvCxnSpPr/>
          <p:nvPr/>
        </p:nvCxnSpPr>
        <p:spPr>
          <a:xfrm>
            <a:off x="3097530" y="2207799"/>
            <a:ext cx="616918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DD1B97CE-ADED-65D4-0AFE-BD5EB645905D}"/>
              </a:ext>
            </a:extLst>
          </p:cNvPr>
          <p:cNvSpPr txBox="1">
            <a:spLocks/>
          </p:cNvSpPr>
          <p:nvPr/>
        </p:nvSpPr>
        <p:spPr>
          <a:xfrm>
            <a:off x="2738594" y="2266070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2x</a:t>
            </a:r>
            <a:r>
              <a:rPr lang="en-US" sz="41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(				    )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CB8793A-BD78-A8A9-89B5-3CDF50798DF5}"/>
              </a:ext>
            </a:extLst>
          </p:cNvPr>
          <p:cNvSpPr txBox="1">
            <a:spLocks/>
          </p:cNvSpPr>
          <p:nvPr/>
        </p:nvSpPr>
        <p:spPr>
          <a:xfrm>
            <a:off x="2738594" y="2923098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2x</a:t>
            </a:r>
            <a:r>
              <a:rPr lang="en-US" sz="41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(					     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808ABD9-62B2-2DEA-A08A-104F045A31E0}"/>
              </a:ext>
            </a:extLst>
          </p:cNvPr>
          <p:cNvCxnSpPr/>
          <p:nvPr/>
        </p:nvCxnSpPr>
        <p:spPr>
          <a:xfrm flipV="1">
            <a:off x="3465593" y="3072934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5BE45E8-FDD2-DEA4-39F7-24B6258C2F37}"/>
              </a:ext>
            </a:extLst>
          </p:cNvPr>
          <p:cNvCxnSpPr/>
          <p:nvPr/>
        </p:nvCxnSpPr>
        <p:spPr>
          <a:xfrm flipV="1">
            <a:off x="5135880" y="2340150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887F64A-0539-A703-B337-4A8879B12A76}"/>
              </a:ext>
            </a:extLst>
          </p:cNvPr>
          <p:cNvCxnSpPr/>
          <p:nvPr/>
        </p:nvCxnSpPr>
        <p:spPr>
          <a:xfrm flipV="1">
            <a:off x="7359811" y="3059543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DB277CB-DCCE-4C0E-D958-691951A77E84}"/>
              </a:ext>
            </a:extLst>
          </p:cNvPr>
          <p:cNvCxnSpPr/>
          <p:nvPr/>
        </p:nvCxnSpPr>
        <p:spPr>
          <a:xfrm flipV="1">
            <a:off x="3465593" y="3957211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0045421-3376-A144-EFE8-990741A83C75}"/>
              </a:ext>
            </a:extLst>
          </p:cNvPr>
          <p:cNvCxnSpPr/>
          <p:nvPr/>
        </p:nvCxnSpPr>
        <p:spPr>
          <a:xfrm flipV="1">
            <a:off x="3465593" y="4658252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EDCC2CF-BE24-7B04-A3F6-4A349F2C3146}"/>
              </a:ext>
            </a:extLst>
          </p:cNvPr>
          <p:cNvCxnSpPr/>
          <p:nvPr/>
        </p:nvCxnSpPr>
        <p:spPr>
          <a:xfrm flipV="1">
            <a:off x="7920594" y="3873763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051D85E-DF09-F348-103B-BD4F03445D06}"/>
              </a:ext>
            </a:extLst>
          </p:cNvPr>
          <p:cNvCxnSpPr/>
          <p:nvPr/>
        </p:nvCxnSpPr>
        <p:spPr>
          <a:xfrm flipV="1">
            <a:off x="4506834" y="4665531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1">
            <a:extLst>
              <a:ext uri="{FF2B5EF4-FFF2-40B4-BE49-F238E27FC236}">
                <a16:creationId xmlns:a16="http://schemas.microsoft.com/office/drawing/2014/main" id="{F1AA8BE2-3EAA-8009-2671-083269513A0F}"/>
              </a:ext>
            </a:extLst>
          </p:cNvPr>
          <p:cNvSpPr txBox="1">
            <a:spLocks/>
          </p:cNvSpPr>
          <p:nvPr/>
        </p:nvSpPr>
        <p:spPr>
          <a:xfrm>
            <a:off x="3398520" y="220969"/>
            <a:ext cx="409154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 1</a:t>
            </a:r>
          </a:p>
        </p:txBody>
      </p:sp>
      <p:pic>
        <p:nvPicPr>
          <p:cNvPr id="33" name="Picture 2">
            <a:extLst>
              <a:ext uri="{FF2B5EF4-FFF2-40B4-BE49-F238E27FC236}">
                <a16:creationId xmlns:a16="http://schemas.microsoft.com/office/drawing/2014/main" id="{788249A2-0EE0-2B8D-08E2-50BF22CF8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451" y="374789"/>
            <a:ext cx="751617" cy="71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BFF16B3-0E2D-B8F4-50D1-5D9A7FFCB2AF}"/>
              </a:ext>
            </a:extLst>
          </p:cNvPr>
          <p:cNvCxnSpPr>
            <a:cxnSpLocks/>
          </p:cNvCxnSpPr>
          <p:nvPr/>
        </p:nvCxnSpPr>
        <p:spPr>
          <a:xfrm>
            <a:off x="3465593" y="3582763"/>
            <a:ext cx="607695" cy="0"/>
          </a:xfrm>
          <a:prstGeom prst="line">
            <a:avLst/>
          </a:prstGeom>
          <a:ln w="57150">
            <a:solidFill>
              <a:srgbClr val="7488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9AB5A43-E62F-2FBD-9096-9462FD7B1E1E}"/>
              </a:ext>
            </a:extLst>
          </p:cNvPr>
          <p:cNvCxnSpPr>
            <a:cxnSpLocks/>
          </p:cNvCxnSpPr>
          <p:nvPr/>
        </p:nvCxnSpPr>
        <p:spPr>
          <a:xfrm>
            <a:off x="5065395" y="2909221"/>
            <a:ext cx="607695" cy="0"/>
          </a:xfrm>
          <a:prstGeom prst="line">
            <a:avLst/>
          </a:prstGeom>
          <a:ln w="57150">
            <a:solidFill>
              <a:srgbClr val="7488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44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1" grpId="0" animBg="1"/>
      <p:bldP spid="7" grpId="0"/>
      <p:bldP spid="1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967C7-418A-27CE-BBBA-580D9F93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90" y="216535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Inspecting Mechanism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70DC72-EF3B-542E-ECAB-A95344818443}"/>
              </a:ext>
            </a:extLst>
          </p:cNvPr>
          <p:cNvSpPr txBox="1"/>
          <p:nvPr/>
        </p:nvSpPr>
        <p:spPr>
          <a:xfrm>
            <a:off x="502920" y="154209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Overall reaction: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0A718A-A88C-FFAE-0824-1622E4FC0B48}"/>
              </a:ext>
            </a:extLst>
          </p:cNvPr>
          <p:cNvSpPr txBox="1">
            <a:spLocks/>
          </p:cNvSpPr>
          <p:nvPr/>
        </p:nvSpPr>
        <p:spPr>
          <a:xfrm>
            <a:off x="3245324" y="139961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4HNO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4NO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+ 2H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 + 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7E3A57-CC41-AB4E-21A7-B2AAA62173CD}"/>
              </a:ext>
            </a:extLst>
          </p:cNvPr>
          <p:cNvSpPr txBox="1"/>
          <p:nvPr/>
        </p:nvSpPr>
        <p:spPr>
          <a:xfrm>
            <a:off x="518160" y="241458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Known steps: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88FDC54-8E8C-FF8E-BEA0-C16638497E12}"/>
              </a:ext>
            </a:extLst>
          </p:cNvPr>
          <p:cNvSpPr txBox="1">
            <a:spLocks/>
          </p:cNvSpPr>
          <p:nvPr/>
        </p:nvSpPr>
        <p:spPr>
          <a:xfrm>
            <a:off x="3260564" y="227210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·OH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29CFDD1-3A5B-2FFF-B3A6-88334CFEEA17}"/>
              </a:ext>
            </a:extLst>
          </p:cNvPr>
          <p:cNvSpPr txBox="1">
            <a:spLocks/>
          </p:cNvSpPr>
          <p:nvPr/>
        </p:nvSpPr>
        <p:spPr>
          <a:xfrm>
            <a:off x="3260564" y="2973147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·OH + HNO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 H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583436-A4CA-0815-914E-51DB09929EEB}"/>
              </a:ext>
            </a:extLst>
          </p:cNvPr>
          <p:cNvSpPr txBox="1"/>
          <p:nvPr/>
        </p:nvSpPr>
        <p:spPr>
          <a:xfrm>
            <a:off x="502920" y="3958080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9D85BD"/>
                </a:solidFill>
              </a:rPr>
              <a:t>Mechanism 2: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1972238-F0D7-6D82-AE7E-BCFD3B2B5849}"/>
              </a:ext>
            </a:extLst>
          </p:cNvPr>
          <p:cNvSpPr txBox="1">
            <a:spLocks/>
          </p:cNvSpPr>
          <p:nvPr/>
        </p:nvSpPr>
        <p:spPr>
          <a:xfrm>
            <a:off x="3245324" y="3815598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·O·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6CEAE5-D5E2-3231-100C-65FCC70E625C}"/>
              </a:ext>
            </a:extLst>
          </p:cNvPr>
          <p:cNvSpPr txBox="1">
            <a:spLocks/>
          </p:cNvSpPr>
          <p:nvPr/>
        </p:nvSpPr>
        <p:spPr>
          <a:xfrm>
            <a:off x="3245324" y="4516639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·O· + HNO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 ·OH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  <a:sym typeface="Wingdings" panose="05000000000000000000" pitchFamily="2" charset="2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81C4CA-99E9-8A53-A084-5484C4EF02E0}"/>
              </a:ext>
            </a:extLst>
          </p:cNvPr>
          <p:cNvCxnSpPr/>
          <p:nvPr/>
        </p:nvCxnSpPr>
        <p:spPr>
          <a:xfrm>
            <a:off x="3097530" y="5324822"/>
            <a:ext cx="616918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17BE81D-B660-5953-E36A-077D7831BC7B}"/>
              </a:ext>
            </a:extLst>
          </p:cNvPr>
          <p:cNvCxnSpPr/>
          <p:nvPr/>
        </p:nvCxnSpPr>
        <p:spPr>
          <a:xfrm>
            <a:off x="3097530" y="2207799"/>
            <a:ext cx="616918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778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25117D92-B397-1438-4570-99C9E4022CB7}"/>
              </a:ext>
            </a:extLst>
          </p:cNvPr>
          <p:cNvSpPr txBox="1">
            <a:spLocks/>
          </p:cNvSpPr>
          <p:nvPr/>
        </p:nvSpPr>
        <p:spPr>
          <a:xfrm>
            <a:off x="861060" y="5360161"/>
            <a:ext cx="11064240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O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·OH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  <a:sym typeface="Wingdings" panose="05000000000000000000" pitchFamily="2" charset="2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51876796-5E7D-BBE1-574F-3C69884562DE}"/>
              </a:ext>
            </a:extLst>
          </p:cNvPr>
          <p:cNvSpPr txBox="1">
            <a:spLocks/>
          </p:cNvSpPr>
          <p:nvPr/>
        </p:nvSpPr>
        <p:spPr>
          <a:xfrm>
            <a:off x="502920" y="5365127"/>
            <a:ext cx="11087100" cy="808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O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·OH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  <a:sym typeface="Wingdings" panose="05000000000000000000" pitchFamily="2" charset="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7967C7-418A-27CE-BBBA-580D9F93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90" y="216535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Inspecting Mechanism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70DC72-EF3B-542E-ECAB-A95344818443}"/>
              </a:ext>
            </a:extLst>
          </p:cNvPr>
          <p:cNvSpPr txBox="1"/>
          <p:nvPr/>
        </p:nvSpPr>
        <p:spPr>
          <a:xfrm>
            <a:off x="502920" y="154209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Overall reaction: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0A718A-A88C-FFAE-0824-1622E4FC0B48}"/>
              </a:ext>
            </a:extLst>
          </p:cNvPr>
          <p:cNvSpPr txBox="1">
            <a:spLocks/>
          </p:cNvSpPr>
          <p:nvPr/>
        </p:nvSpPr>
        <p:spPr>
          <a:xfrm>
            <a:off x="3245324" y="139961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4HNO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4NO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baseline="-250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baseline="-250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endParaRPr lang="en-US" sz="3600" dirty="0">
              <a:solidFill>
                <a:srgbClr val="9D85BD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7E3A57-CC41-AB4E-21A7-B2AAA62173CD}"/>
              </a:ext>
            </a:extLst>
          </p:cNvPr>
          <p:cNvSpPr txBox="1"/>
          <p:nvPr/>
        </p:nvSpPr>
        <p:spPr>
          <a:xfrm>
            <a:off x="518160" y="241458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Known steps: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88FDC54-8E8C-FF8E-BEA0-C16638497E12}"/>
              </a:ext>
            </a:extLst>
          </p:cNvPr>
          <p:cNvSpPr txBox="1">
            <a:spLocks/>
          </p:cNvSpPr>
          <p:nvPr/>
        </p:nvSpPr>
        <p:spPr>
          <a:xfrm>
            <a:off x="3260564" y="227210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 ·OH +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rgbClr val="00B050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29CFDD1-3A5B-2FFF-B3A6-88334CFEEA17}"/>
              </a:ext>
            </a:extLst>
          </p:cNvPr>
          <p:cNvSpPr txBox="1">
            <a:spLocks/>
          </p:cNvSpPr>
          <p:nvPr/>
        </p:nvSpPr>
        <p:spPr>
          <a:xfrm>
            <a:off x="3260564" y="2973147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·OH + 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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+ NO</a:t>
            </a:r>
            <a:r>
              <a:rPr lang="en-US" sz="3600" baseline="-250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endParaRPr lang="en-US" sz="3600" dirty="0">
              <a:ea typeface="Times New Roman" charset="0"/>
              <a:cs typeface="Times New Roman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583436-A4CA-0815-914E-51DB09929EEB}"/>
              </a:ext>
            </a:extLst>
          </p:cNvPr>
          <p:cNvSpPr txBox="1"/>
          <p:nvPr/>
        </p:nvSpPr>
        <p:spPr>
          <a:xfrm>
            <a:off x="502920" y="3958080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9D85BD"/>
                </a:solidFill>
              </a:rPr>
              <a:t>Mechanism 2: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1972238-F0D7-6D82-AE7E-BCFD3B2B5849}"/>
              </a:ext>
            </a:extLst>
          </p:cNvPr>
          <p:cNvSpPr txBox="1">
            <a:spLocks/>
          </p:cNvSpPr>
          <p:nvPr/>
        </p:nvSpPr>
        <p:spPr>
          <a:xfrm>
            <a:off x="3245324" y="3815598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·O·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6CEAE5-D5E2-3231-100C-65FCC70E625C}"/>
              </a:ext>
            </a:extLst>
          </p:cNvPr>
          <p:cNvSpPr txBox="1">
            <a:spLocks/>
          </p:cNvSpPr>
          <p:nvPr/>
        </p:nvSpPr>
        <p:spPr>
          <a:xfrm>
            <a:off x="3245324" y="4516639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·O· + 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 ·OH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  <a:sym typeface="Wingdings" panose="05000000000000000000" pitchFamily="2" charset="2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81C4CA-99E9-8A53-A084-5484C4EF02E0}"/>
              </a:ext>
            </a:extLst>
          </p:cNvPr>
          <p:cNvCxnSpPr/>
          <p:nvPr/>
        </p:nvCxnSpPr>
        <p:spPr>
          <a:xfrm>
            <a:off x="3097530" y="5324822"/>
            <a:ext cx="616918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17BE81D-B660-5953-E36A-077D7831BC7B}"/>
              </a:ext>
            </a:extLst>
          </p:cNvPr>
          <p:cNvCxnSpPr/>
          <p:nvPr/>
        </p:nvCxnSpPr>
        <p:spPr>
          <a:xfrm>
            <a:off x="3097530" y="2207799"/>
            <a:ext cx="616918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45FEB3-7F72-347D-9A90-C6BD81210EBC}"/>
              </a:ext>
            </a:extLst>
          </p:cNvPr>
          <p:cNvCxnSpPr/>
          <p:nvPr/>
        </p:nvCxnSpPr>
        <p:spPr>
          <a:xfrm flipV="1">
            <a:off x="5109210" y="2391728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E974F9F-8A29-307B-0380-21BCE84FD569}"/>
              </a:ext>
            </a:extLst>
          </p:cNvPr>
          <p:cNvCxnSpPr/>
          <p:nvPr/>
        </p:nvCxnSpPr>
        <p:spPr>
          <a:xfrm flipV="1">
            <a:off x="3478530" y="3097959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D5F5AA3-57AB-6F8C-215C-FCBD09830CD0}"/>
              </a:ext>
            </a:extLst>
          </p:cNvPr>
          <p:cNvCxnSpPr/>
          <p:nvPr/>
        </p:nvCxnSpPr>
        <p:spPr>
          <a:xfrm flipV="1">
            <a:off x="5855970" y="3921872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E6EAD00-133B-27DD-1C63-378801CFEA86}"/>
              </a:ext>
            </a:extLst>
          </p:cNvPr>
          <p:cNvCxnSpPr/>
          <p:nvPr/>
        </p:nvCxnSpPr>
        <p:spPr>
          <a:xfrm flipV="1">
            <a:off x="3398520" y="4640582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F846279-2D5D-7086-3BD9-EC75386D1304}"/>
              </a:ext>
            </a:extLst>
          </p:cNvPr>
          <p:cNvCxnSpPr/>
          <p:nvPr/>
        </p:nvCxnSpPr>
        <p:spPr>
          <a:xfrm flipV="1">
            <a:off x="7290435" y="3114123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BDDECBC-0C92-8D18-0483-8502C71EBF9E}"/>
              </a:ext>
            </a:extLst>
          </p:cNvPr>
          <p:cNvCxnSpPr/>
          <p:nvPr/>
        </p:nvCxnSpPr>
        <p:spPr>
          <a:xfrm flipV="1">
            <a:off x="3478530" y="3957211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>
            <a:extLst>
              <a:ext uri="{FF2B5EF4-FFF2-40B4-BE49-F238E27FC236}">
                <a16:creationId xmlns:a16="http://schemas.microsoft.com/office/drawing/2014/main" id="{4947A151-FFAD-926B-623C-EC9EC3C5A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9770" y="845715"/>
            <a:ext cx="2202180" cy="220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9F5D8F-6591-2640-5650-F9FB662EC9AA}"/>
              </a:ext>
            </a:extLst>
          </p:cNvPr>
          <p:cNvCxnSpPr>
            <a:cxnSpLocks/>
          </p:cNvCxnSpPr>
          <p:nvPr/>
        </p:nvCxnSpPr>
        <p:spPr>
          <a:xfrm>
            <a:off x="7347585" y="5993130"/>
            <a:ext cx="333375" cy="0"/>
          </a:xfrm>
          <a:prstGeom prst="line">
            <a:avLst/>
          </a:prstGeom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681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25117D92-B397-1438-4570-99C9E4022CB7}"/>
              </a:ext>
            </a:extLst>
          </p:cNvPr>
          <p:cNvSpPr txBox="1">
            <a:spLocks/>
          </p:cNvSpPr>
          <p:nvPr/>
        </p:nvSpPr>
        <p:spPr>
          <a:xfrm>
            <a:off x="1725930" y="5360161"/>
            <a:ext cx="11932920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O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+ 2NO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2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  <a:sym typeface="Wingdings" panose="05000000000000000000" pitchFamily="2" charset="2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D76129D9-F6BF-392D-A056-EA44DC94575B}"/>
              </a:ext>
            </a:extLst>
          </p:cNvPr>
          <p:cNvSpPr txBox="1">
            <a:spLocks/>
          </p:cNvSpPr>
          <p:nvPr/>
        </p:nvSpPr>
        <p:spPr>
          <a:xfrm>
            <a:off x="502920" y="5365127"/>
            <a:ext cx="11087100" cy="808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4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+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2H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</a:rPr>
              <a:t>O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+ 2NO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  <a:sym typeface="Wingdings" panose="05000000000000000000" pitchFamily="2" charset="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7967C7-418A-27CE-BBBA-580D9F93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90" y="216535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Inspecting Mechanism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70DC72-EF3B-542E-ECAB-A95344818443}"/>
              </a:ext>
            </a:extLst>
          </p:cNvPr>
          <p:cNvSpPr txBox="1"/>
          <p:nvPr/>
        </p:nvSpPr>
        <p:spPr>
          <a:xfrm>
            <a:off x="502920" y="154209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Overall reaction: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0A718A-A88C-FFAE-0824-1622E4FC0B48}"/>
              </a:ext>
            </a:extLst>
          </p:cNvPr>
          <p:cNvSpPr txBox="1">
            <a:spLocks/>
          </p:cNvSpPr>
          <p:nvPr/>
        </p:nvSpPr>
        <p:spPr>
          <a:xfrm>
            <a:off x="3245324" y="139961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4HNO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4NO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baseline="-250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+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+ 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baseline="-250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9D85BD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</a:t>
            </a:r>
            <a:endParaRPr lang="en-US" sz="3600" dirty="0">
              <a:solidFill>
                <a:srgbClr val="9D85BD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7E3A57-CC41-AB4E-21A7-B2AAA62173CD}"/>
              </a:ext>
            </a:extLst>
          </p:cNvPr>
          <p:cNvSpPr txBox="1"/>
          <p:nvPr/>
        </p:nvSpPr>
        <p:spPr>
          <a:xfrm>
            <a:off x="518160" y="2414588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Known steps: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88FDC54-8E8C-FF8E-BEA0-C16638497E12}"/>
              </a:ext>
            </a:extLst>
          </p:cNvPr>
          <p:cNvSpPr txBox="1">
            <a:spLocks/>
          </p:cNvSpPr>
          <p:nvPr/>
        </p:nvSpPr>
        <p:spPr>
          <a:xfrm>
            <a:off x="3260564" y="2272106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 ·OH +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endParaRPr lang="en-US" sz="3600" dirty="0">
              <a:solidFill>
                <a:srgbClr val="00B050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29CFDD1-3A5B-2FFF-B3A6-88334CFEEA17}"/>
              </a:ext>
            </a:extLst>
          </p:cNvPr>
          <p:cNvSpPr txBox="1">
            <a:spLocks/>
          </p:cNvSpPr>
          <p:nvPr/>
        </p:nvSpPr>
        <p:spPr>
          <a:xfrm>
            <a:off x="3260564" y="2973147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·OH + 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 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H</a:t>
            </a:r>
            <a:r>
              <a:rPr lang="en-US" sz="3600" baseline="-250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rgbClr val="0070C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O</a:t>
            </a:r>
            <a:r>
              <a:rPr lang="en-US" sz="36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 + NO</a:t>
            </a:r>
            <a:r>
              <a:rPr lang="en-US" sz="3600" baseline="-25000" dirty="0"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endParaRPr lang="en-US" sz="3600" dirty="0">
              <a:ea typeface="Times New Roman" charset="0"/>
              <a:cs typeface="Times New Roman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583436-A4CA-0815-914E-51DB09929EEB}"/>
              </a:ext>
            </a:extLst>
          </p:cNvPr>
          <p:cNvSpPr txBox="1"/>
          <p:nvPr/>
        </p:nvSpPr>
        <p:spPr>
          <a:xfrm>
            <a:off x="502920" y="3958080"/>
            <a:ext cx="1067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9D85BD"/>
                </a:solidFill>
              </a:rPr>
              <a:t>Mechanism 2: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1972238-F0D7-6D82-AE7E-BCFD3B2B5849}"/>
              </a:ext>
            </a:extLst>
          </p:cNvPr>
          <p:cNvSpPr txBox="1">
            <a:spLocks/>
          </p:cNvSpPr>
          <p:nvPr/>
        </p:nvSpPr>
        <p:spPr>
          <a:xfrm>
            <a:off x="3245324" y="3815598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 </a:t>
            </a:r>
            <a:r>
              <a:rPr lang="en-US" sz="36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NO</a:t>
            </a:r>
            <a:r>
              <a:rPr lang="en-US" sz="3600" baseline="-25000" dirty="0">
                <a:solidFill>
                  <a:srgbClr val="00B05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2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+ ·O·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6CEAE5-D5E2-3231-100C-65FCC70E625C}"/>
              </a:ext>
            </a:extLst>
          </p:cNvPr>
          <p:cNvSpPr txBox="1">
            <a:spLocks/>
          </p:cNvSpPr>
          <p:nvPr/>
        </p:nvSpPr>
        <p:spPr>
          <a:xfrm>
            <a:off x="3245324" y="4516639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·O· + </a:t>
            </a:r>
            <a:r>
              <a:rPr lang="en-US" sz="36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HNO</a:t>
            </a:r>
            <a:r>
              <a:rPr lang="en-US" sz="3600" baseline="-25000" dirty="0">
                <a:solidFill>
                  <a:srgbClr val="00B0F0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  ·OH + NO</a:t>
            </a:r>
            <a:r>
              <a:rPr lang="en-US" sz="3600" baseline="-25000" dirty="0">
                <a:solidFill>
                  <a:schemeClr val="tx1"/>
                </a:solidFill>
                <a:ea typeface="Times New Roman" charset="0"/>
                <a:cs typeface="Times New Roman" charset="0"/>
                <a:sym typeface="Wingdings" panose="05000000000000000000" pitchFamily="2" charset="2"/>
              </a:rPr>
              <a:t>3</a:t>
            </a:r>
            <a:endParaRPr lang="en-US" sz="3600" dirty="0">
              <a:solidFill>
                <a:schemeClr val="tx1"/>
              </a:solidFill>
              <a:ea typeface="Times New Roman" charset="0"/>
              <a:cs typeface="Times New Roman" charset="0"/>
              <a:sym typeface="Wingdings" panose="05000000000000000000" pitchFamily="2" charset="2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81C4CA-99E9-8A53-A084-5484C4EF02E0}"/>
              </a:ext>
            </a:extLst>
          </p:cNvPr>
          <p:cNvCxnSpPr/>
          <p:nvPr/>
        </p:nvCxnSpPr>
        <p:spPr>
          <a:xfrm>
            <a:off x="3097530" y="5324822"/>
            <a:ext cx="616918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17BE81D-B660-5953-E36A-077D7831BC7B}"/>
              </a:ext>
            </a:extLst>
          </p:cNvPr>
          <p:cNvCxnSpPr/>
          <p:nvPr/>
        </p:nvCxnSpPr>
        <p:spPr>
          <a:xfrm>
            <a:off x="3097530" y="2207799"/>
            <a:ext cx="616918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45FEB3-7F72-347D-9A90-C6BD81210EBC}"/>
              </a:ext>
            </a:extLst>
          </p:cNvPr>
          <p:cNvCxnSpPr/>
          <p:nvPr/>
        </p:nvCxnSpPr>
        <p:spPr>
          <a:xfrm flipV="1">
            <a:off x="3417570" y="3933559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E974F9F-8A29-307B-0380-21BCE84FD569}"/>
              </a:ext>
            </a:extLst>
          </p:cNvPr>
          <p:cNvCxnSpPr/>
          <p:nvPr/>
        </p:nvCxnSpPr>
        <p:spPr>
          <a:xfrm flipV="1">
            <a:off x="3260564" y="4666758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F846279-2D5D-7086-3BD9-EC75386D1304}"/>
              </a:ext>
            </a:extLst>
          </p:cNvPr>
          <p:cNvCxnSpPr/>
          <p:nvPr/>
        </p:nvCxnSpPr>
        <p:spPr>
          <a:xfrm flipV="1">
            <a:off x="5827395" y="3933559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BDDECBC-0C92-8D18-0483-8502C71EBF9E}"/>
              </a:ext>
            </a:extLst>
          </p:cNvPr>
          <p:cNvCxnSpPr/>
          <p:nvPr/>
        </p:nvCxnSpPr>
        <p:spPr>
          <a:xfrm flipV="1">
            <a:off x="6046470" y="4665918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C7D6C808-8AA5-5044-8DA5-6DA2D93E7EA5}"/>
              </a:ext>
            </a:extLst>
          </p:cNvPr>
          <p:cNvSpPr txBox="1">
            <a:spLocks/>
          </p:cNvSpPr>
          <p:nvPr/>
        </p:nvSpPr>
        <p:spPr>
          <a:xfrm>
            <a:off x="2765264" y="2951755"/>
            <a:ext cx="5701352" cy="80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2x</a:t>
            </a:r>
            <a:r>
              <a:rPr lang="en-US" sz="4100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(					     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D85394-9526-9F1E-8168-47DAB80307F5}"/>
              </a:ext>
            </a:extLst>
          </p:cNvPr>
          <p:cNvCxnSpPr/>
          <p:nvPr/>
        </p:nvCxnSpPr>
        <p:spPr>
          <a:xfrm flipV="1">
            <a:off x="6959363" y="4668033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C604CFA-8452-D053-BBE5-647957235DFA}"/>
              </a:ext>
            </a:extLst>
          </p:cNvPr>
          <p:cNvCxnSpPr/>
          <p:nvPr/>
        </p:nvCxnSpPr>
        <p:spPr>
          <a:xfrm flipV="1">
            <a:off x="5109210" y="2391728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C9A88BF-803D-AAF2-5351-71762F2DE2BD}"/>
              </a:ext>
            </a:extLst>
          </p:cNvPr>
          <p:cNvCxnSpPr/>
          <p:nvPr/>
        </p:nvCxnSpPr>
        <p:spPr>
          <a:xfrm flipV="1">
            <a:off x="3478530" y="3097959"/>
            <a:ext cx="537210" cy="5232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>
            <a:extLst>
              <a:ext uri="{FF2B5EF4-FFF2-40B4-BE49-F238E27FC236}">
                <a16:creationId xmlns:a16="http://schemas.microsoft.com/office/drawing/2014/main" id="{F901867E-0851-80F3-3723-AF06FEAFBD56}"/>
              </a:ext>
            </a:extLst>
          </p:cNvPr>
          <p:cNvSpPr txBox="1">
            <a:spLocks/>
          </p:cNvSpPr>
          <p:nvPr/>
        </p:nvSpPr>
        <p:spPr>
          <a:xfrm>
            <a:off x="3398520" y="220969"/>
            <a:ext cx="409154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 2</a:t>
            </a:r>
          </a:p>
        </p:txBody>
      </p:sp>
      <p:pic>
        <p:nvPicPr>
          <p:cNvPr id="30" name="Picture 2" descr="Red Cross mark png 16314454 PNG">
            <a:extLst>
              <a:ext uri="{FF2B5EF4-FFF2-40B4-BE49-F238E27FC236}">
                <a16:creationId xmlns:a16="http://schemas.microsoft.com/office/drawing/2014/main" id="{7DAEE525-F342-CF76-9BD6-754DA55B2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7164" y="365711"/>
            <a:ext cx="93345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5A5231B-4F35-ABE4-9DF9-54A040F5D3C9}"/>
              </a:ext>
            </a:extLst>
          </p:cNvPr>
          <p:cNvCxnSpPr>
            <a:cxnSpLocks/>
          </p:cNvCxnSpPr>
          <p:nvPr/>
        </p:nvCxnSpPr>
        <p:spPr>
          <a:xfrm>
            <a:off x="7858921" y="2065318"/>
            <a:ext cx="60769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246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 animBg="1"/>
      <p:bldP spid="11" grpId="0"/>
      <p:bldP spid="29" grpId="0"/>
    </p:bldLst>
  </p:timing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9570</TotalTime>
  <Words>1138</Words>
  <Application>Microsoft Office PowerPoint</Application>
  <PresentationFormat>Widescreen</PresentationFormat>
  <Paragraphs>198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2013 - 2022 Theme</vt:lpstr>
      <vt:lpstr>Calculation Session 12 Exercise 3</vt:lpstr>
      <vt:lpstr>PowerPoint Presentation</vt:lpstr>
      <vt:lpstr>What do we know?</vt:lpstr>
      <vt:lpstr>Inspecting Mechanism 1</vt:lpstr>
      <vt:lpstr>Inspecting Mechanism 1</vt:lpstr>
      <vt:lpstr>Inspecting Mechanism 1</vt:lpstr>
      <vt:lpstr>Inspecting Mechanism 2</vt:lpstr>
      <vt:lpstr>Inspecting Mechanism 2</vt:lpstr>
      <vt:lpstr>Inspecting Mechanism 2</vt:lpstr>
      <vt:lpstr>Inspecting Mechanism 3</vt:lpstr>
      <vt:lpstr>Inspecting Mechanism 3</vt:lpstr>
      <vt:lpstr>Inspecting Mechanism 4</vt:lpstr>
      <vt:lpstr>Inspecting Mechanism 4</vt:lpstr>
      <vt:lpstr>Inspecting Mechanism 4</vt:lpstr>
      <vt:lpstr>Possibilities: Mechanisms 1 &amp; 4</vt:lpstr>
      <vt:lpstr>Checking elementary steps</vt:lpstr>
      <vt:lpstr>Checking elementary steps</vt:lpstr>
      <vt:lpstr>Checking elementary steps</vt:lpstr>
      <vt:lpstr>Winner: Mechanism 4</vt:lpstr>
      <vt:lpstr>Key 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Calculation Session 4 Exercise 3</dc:title>
  <dc:creator>Angela Wan</dc:creator>
  <cp:lastModifiedBy>T. Michael Duncan</cp:lastModifiedBy>
  <cp:revision>71</cp:revision>
  <dcterms:created xsi:type="dcterms:W3CDTF">2017-02-16T05:07:07Z</dcterms:created>
  <dcterms:modified xsi:type="dcterms:W3CDTF">2025-04-24T13:32:50Z</dcterms:modified>
</cp:coreProperties>
</file>