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70" r:id="rId8"/>
    <p:sldId id="261" r:id="rId9"/>
    <p:sldId id="267" r:id="rId10"/>
    <p:sldId id="262" r:id="rId11"/>
    <p:sldId id="268" r:id="rId12"/>
    <p:sldId id="272" r:id="rId13"/>
    <p:sldId id="269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C1094-10AE-480C-8722-FD69ACF36D4D}" v="52" dt="2025-04-12T05:48:20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7" d="100"/>
          <a:sy n="87" d="100"/>
        </p:scale>
        <p:origin x="26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81b2265-8c47-487d-bd1f-7eeda605d337" providerId="ADAL" clId="{243C1094-10AE-480C-8722-FD69ACF36D4D}"/>
    <pc:docChg chg="undo custSel modSld">
      <pc:chgData name="Kong Chen" userId="d81b2265-8c47-487d-bd1f-7eeda605d337" providerId="ADAL" clId="{243C1094-10AE-480C-8722-FD69ACF36D4D}" dt="2025-04-12T05:48:20.400" v="341"/>
      <pc:docMkLst>
        <pc:docMk/>
      </pc:docMkLst>
      <pc:sldChg chg="addSp delSp modSp mod">
        <pc:chgData name="Kong Chen" userId="d81b2265-8c47-487d-bd1f-7eeda605d337" providerId="ADAL" clId="{243C1094-10AE-480C-8722-FD69ACF36D4D}" dt="2025-04-12T04:22:34.347" v="281" actId="20577"/>
        <pc:sldMkLst>
          <pc:docMk/>
          <pc:sldMk cId="0" sldId="256"/>
        </pc:sldMkLst>
        <pc:spChg chg="add mod">
          <ac:chgData name="Kong Chen" userId="d81b2265-8c47-487d-bd1f-7eeda605d337" providerId="ADAL" clId="{243C1094-10AE-480C-8722-FD69ACF36D4D}" dt="2025-04-12T04:06:33.385" v="174" actId="1076"/>
          <ac:spMkLst>
            <pc:docMk/>
            <pc:sldMk cId="0" sldId="256"/>
            <ac:spMk id="3" creationId="{3CFAC0EF-19E4-335F-EB75-9215C250CB5F}"/>
          </ac:spMkLst>
        </pc:spChg>
        <pc:spChg chg="add mod">
          <ac:chgData name="Kong Chen" userId="d81b2265-8c47-487d-bd1f-7eeda605d337" providerId="ADAL" clId="{243C1094-10AE-480C-8722-FD69ACF36D4D}" dt="2025-04-12T04:22:34.347" v="281" actId="20577"/>
          <ac:spMkLst>
            <pc:docMk/>
            <pc:sldMk cId="0" sldId="256"/>
            <ac:spMk id="5" creationId="{1E3E9362-4B7A-A73E-1156-39FFBD2AEECF}"/>
          </ac:spMkLst>
        </pc:spChg>
        <pc:spChg chg="mod">
          <ac:chgData name="Kong Chen" userId="d81b2265-8c47-487d-bd1f-7eeda605d337" providerId="ADAL" clId="{243C1094-10AE-480C-8722-FD69ACF36D4D}" dt="2025-04-12T04:20:13.086" v="186" actId="1076"/>
          <ac:spMkLst>
            <pc:docMk/>
            <pc:sldMk cId="0" sldId="256"/>
            <ac:spMk id="2050" creationId="{A7A3F318-AA63-7C5A-353B-84109669A045}"/>
          </ac:spMkLst>
        </pc:spChg>
        <pc:spChg chg="mod">
          <ac:chgData name="Kong Chen" userId="d81b2265-8c47-487d-bd1f-7eeda605d337" providerId="ADAL" clId="{243C1094-10AE-480C-8722-FD69ACF36D4D}" dt="2025-04-12T04:21:12.444" v="192" actId="1076"/>
          <ac:spMkLst>
            <pc:docMk/>
            <pc:sldMk cId="0" sldId="256"/>
            <ac:spMk id="2051" creationId="{51E59220-3E4B-799B-2C28-235927919A71}"/>
          </ac:spMkLst>
        </pc:spChg>
        <pc:picChg chg="add mod modCrop">
          <ac:chgData name="Kong Chen" userId="d81b2265-8c47-487d-bd1f-7eeda605d337" providerId="ADAL" clId="{243C1094-10AE-480C-8722-FD69ACF36D4D}" dt="2025-04-12T04:06:46.440" v="177" actId="14100"/>
          <ac:picMkLst>
            <pc:docMk/>
            <pc:sldMk cId="0" sldId="256"/>
            <ac:picMk id="2" creationId="{BB09E6A8-95C8-F4C1-0131-18F86FB1E5D7}"/>
          </ac:picMkLst>
        </pc:picChg>
        <pc:picChg chg="add mod modCrop">
          <ac:chgData name="Kong Chen" userId="d81b2265-8c47-487d-bd1f-7eeda605d337" providerId="ADAL" clId="{243C1094-10AE-480C-8722-FD69ACF36D4D}" dt="2025-04-12T04:21:27.775" v="193" actId="1076"/>
          <ac:picMkLst>
            <pc:docMk/>
            <pc:sldMk cId="0" sldId="256"/>
            <ac:picMk id="4" creationId="{6547952F-70DC-B1C1-2F6A-82D50957E021}"/>
          </ac:picMkLst>
        </pc:picChg>
        <pc:picChg chg="del">
          <ac:chgData name="Kong Chen" userId="d81b2265-8c47-487d-bd1f-7eeda605d337" providerId="ADAL" clId="{243C1094-10AE-480C-8722-FD69ACF36D4D}" dt="2025-04-12T03:55:49.060" v="0" actId="478"/>
          <ac:picMkLst>
            <pc:docMk/>
            <pc:sldMk cId="0" sldId="256"/>
            <ac:picMk id="2052" creationId="{AE616A23-005B-0521-3E17-3B10F36B6DAE}"/>
          </ac:picMkLst>
        </pc:picChg>
      </pc:sldChg>
      <pc:sldChg chg="addSp modSp modAnim">
        <pc:chgData name="Kong Chen" userId="d81b2265-8c47-487d-bd1f-7eeda605d337" providerId="ADAL" clId="{243C1094-10AE-480C-8722-FD69ACF36D4D}" dt="2025-04-12T05:34:11.028" v="319"/>
        <pc:sldMkLst>
          <pc:docMk/>
          <pc:sldMk cId="0" sldId="260"/>
        </pc:sldMkLst>
        <pc:picChg chg="add mod">
          <ac:chgData name="Kong Chen" userId="d81b2265-8c47-487d-bd1f-7eeda605d337" providerId="ADAL" clId="{243C1094-10AE-480C-8722-FD69ACF36D4D}" dt="2025-04-12T05:33:59.542" v="317" actId="1076"/>
          <ac:picMkLst>
            <pc:docMk/>
            <pc:sldMk cId="0" sldId="260"/>
            <ac:picMk id="1026" creationId="{4DFFACB6-641D-9036-1B62-726CB73D02D5}"/>
          </ac:picMkLst>
        </pc:picChg>
      </pc:sldChg>
      <pc:sldChg chg="addSp delSp modSp mod addAnim delAnim modAnim">
        <pc:chgData name="Kong Chen" userId="d81b2265-8c47-487d-bd1f-7eeda605d337" providerId="ADAL" clId="{243C1094-10AE-480C-8722-FD69ACF36D4D}" dt="2025-04-12T05:47:25.520" v="333" actId="478"/>
        <pc:sldMkLst>
          <pc:docMk/>
          <pc:sldMk cId="0" sldId="262"/>
        </pc:sldMkLst>
        <pc:graphicFrameChg chg="add del mod">
          <ac:chgData name="Kong Chen" userId="d81b2265-8c47-487d-bd1f-7eeda605d337" providerId="ADAL" clId="{243C1094-10AE-480C-8722-FD69ACF36D4D}" dt="2025-04-12T05:47:25.520" v="333" actId="478"/>
          <ac:graphicFrameMkLst>
            <pc:docMk/>
            <pc:sldMk cId="0" sldId="262"/>
            <ac:graphicFrameMk id="3" creationId="{388751AF-47AE-D979-6BC9-069DE4CC6148}"/>
          </ac:graphicFrameMkLst>
        </pc:graphicFrameChg>
      </pc:sldChg>
      <pc:sldChg chg="addSp modSp mod modAnim">
        <pc:chgData name="Kong Chen" userId="d81b2265-8c47-487d-bd1f-7eeda605d337" providerId="ADAL" clId="{243C1094-10AE-480C-8722-FD69ACF36D4D}" dt="2025-04-12T05:38:29.647" v="327"/>
        <pc:sldMkLst>
          <pc:docMk/>
          <pc:sldMk cId="0" sldId="268"/>
        </pc:sldMkLst>
        <pc:graphicFrameChg chg="add mod">
          <ac:chgData name="Kong Chen" userId="d81b2265-8c47-487d-bd1f-7eeda605d337" providerId="ADAL" clId="{243C1094-10AE-480C-8722-FD69ACF36D4D}" dt="2025-04-12T05:38:27.378" v="326" actId="1076"/>
          <ac:graphicFrameMkLst>
            <pc:docMk/>
            <pc:sldMk cId="0" sldId="268"/>
            <ac:graphicFrameMk id="2" creationId="{0124551E-C63B-84A9-4376-59096729FAC6}"/>
          </ac:graphicFrameMkLst>
        </pc:graphicFrameChg>
      </pc:sldChg>
      <pc:sldChg chg="addSp delSp modSp mod delAnim modAnim">
        <pc:chgData name="Kong Chen" userId="d81b2265-8c47-487d-bd1f-7eeda605d337" providerId="ADAL" clId="{243C1094-10AE-480C-8722-FD69ACF36D4D}" dt="2025-04-12T05:48:20.400" v="341"/>
        <pc:sldMkLst>
          <pc:docMk/>
          <pc:sldMk cId="0" sldId="269"/>
        </pc:sldMkLst>
        <pc:graphicFrameChg chg="add del mod">
          <ac:chgData name="Kong Chen" userId="d81b2265-8c47-487d-bd1f-7eeda605d337" providerId="ADAL" clId="{243C1094-10AE-480C-8722-FD69ACF36D4D}" dt="2025-04-12T05:42:30.591" v="331" actId="478"/>
          <ac:graphicFrameMkLst>
            <pc:docMk/>
            <pc:sldMk cId="0" sldId="269"/>
            <ac:graphicFrameMk id="4" creationId="{354ECB06-919C-FAD5-CC9E-07A78CF4C62D}"/>
          </ac:graphicFrameMkLst>
        </pc:graphicFrameChg>
        <pc:graphicFrameChg chg="add del mod">
          <ac:chgData name="Kong Chen" userId="d81b2265-8c47-487d-bd1f-7eeda605d337" providerId="ADAL" clId="{243C1094-10AE-480C-8722-FD69ACF36D4D}" dt="2025-04-12T05:48:09.210" v="337" actId="478"/>
          <ac:graphicFrameMkLst>
            <pc:docMk/>
            <pc:sldMk cId="0" sldId="269"/>
            <ac:graphicFrameMk id="5" creationId="{9F438FD9-A46F-80BF-8F46-03FFCCA48F35}"/>
          </ac:graphicFrameMkLst>
        </pc:graphicFrameChg>
        <pc:graphicFrameChg chg="add mod">
          <ac:chgData name="Kong Chen" userId="d81b2265-8c47-487d-bd1f-7eeda605d337" providerId="ADAL" clId="{243C1094-10AE-480C-8722-FD69ACF36D4D}" dt="2025-04-12T05:48:13.916" v="339" actId="1076"/>
          <ac:graphicFrameMkLst>
            <pc:docMk/>
            <pc:sldMk cId="0" sldId="269"/>
            <ac:graphicFrameMk id="6" creationId="{61603387-B6E5-97F1-6D63-A18F15F012B5}"/>
          </ac:graphicFrameMkLst>
        </pc:graphicFrameChg>
      </pc:sldChg>
      <pc:sldChg chg="addSp modSp mod modAnim">
        <pc:chgData name="Kong Chen" userId="d81b2265-8c47-487d-bd1f-7eeda605d337" providerId="ADAL" clId="{243C1094-10AE-480C-8722-FD69ACF36D4D}" dt="2025-04-12T04:54:23.361" v="312" actId="1076"/>
        <pc:sldMkLst>
          <pc:docMk/>
          <pc:sldMk cId="0" sldId="273"/>
        </pc:sldMkLst>
        <pc:spChg chg="mod">
          <ac:chgData name="Kong Chen" userId="d81b2265-8c47-487d-bd1f-7eeda605d337" providerId="ADAL" clId="{243C1094-10AE-480C-8722-FD69ACF36D4D}" dt="2025-04-12T04:47:16.013" v="283" actId="5793"/>
          <ac:spMkLst>
            <pc:docMk/>
            <pc:sldMk cId="0" sldId="273"/>
            <ac:spMk id="3" creationId="{279DDFFC-FE93-EF74-9A57-80412C7DA911}"/>
          </ac:spMkLst>
        </pc:spChg>
        <pc:picChg chg="add mod">
          <ac:chgData name="Kong Chen" userId="d81b2265-8c47-487d-bd1f-7eeda605d337" providerId="ADAL" clId="{243C1094-10AE-480C-8722-FD69ACF36D4D}" dt="2025-04-12T04:54:20.942" v="311" actId="1076"/>
          <ac:picMkLst>
            <pc:docMk/>
            <pc:sldMk cId="0" sldId="273"/>
            <ac:picMk id="4" creationId="{8ABFEF56-58E7-614C-788F-850B0A3AE756}"/>
          </ac:picMkLst>
        </pc:picChg>
        <pc:picChg chg="add mod">
          <ac:chgData name="Kong Chen" userId="d81b2265-8c47-487d-bd1f-7eeda605d337" providerId="ADAL" clId="{243C1094-10AE-480C-8722-FD69ACF36D4D}" dt="2025-04-12T04:54:23.361" v="312" actId="1076"/>
          <ac:picMkLst>
            <pc:docMk/>
            <pc:sldMk cId="0" sldId="273"/>
            <ac:picMk id="6" creationId="{E1F6FDF6-5647-81AF-E876-93C500B202D4}"/>
          </ac:picMkLst>
        </pc:picChg>
        <pc:picChg chg="add mod">
          <ac:chgData name="Kong Chen" userId="d81b2265-8c47-487d-bd1f-7eeda605d337" providerId="ADAL" clId="{243C1094-10AE-480C-8722-FD69ACF36D4D}" dt="2025-04-12T04:52:13.751" v="300" actId="1076"/>
          <ac:picMkLst>
            <pc:docMk/>
            <pc:sldMk cId="0" sldId="273"/>
            <ac:picMk id="8" creationId="{03D8611A-B1FE-59DE-D135-C88ED50A79F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3T05:35:16.494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3T05:36:52.836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A424-BD64-52F3-668B-5CD129B5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93F2-D1F4-4350-ACEC-4A4B10A49D33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7BA3-67FF-8F9A-4B8C-E19D146D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CBBD5-644F-A2B9-7E63-43B2B6AC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2CEC-F72E-493E-86E3-A39D6787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6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8699-72A3-BCBF-FC53-B83446EE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D09E-08CE-418A-8D69-111583C95089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DF63-B86E-D041-8CFC-8C0CB9E2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EDC3-3A6D-A73C-0BED-F9298B49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ADDD-9A8C-44E5-BA31-B06A6B710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9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F256-2560-77D4-D526-64915E1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D7DA-4395-4984-A7DF-A4E6BB5DC796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14DA-E435-0165-99D9-5590211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4A286-8E95-5116-DCC3-593F412B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7582-55E0-428A-B686-0CF124782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74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85D0-EFC5-CABF-B76E-19B34626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9DF9-17AD-44D0-A782-B9BAE6C5E2AF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9605-2241-1E5D-28FA-FDE849E3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27D80-2EAB-C55F-4E5C-03390C6D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2409-91DE-4635-85F6-F2FB03C2B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6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66356-0EB5-E8C7-B11C-5060F578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127C-DEA1-4FA9-9D81-928ABACE1ED1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33A36-85BC-C41E-FC90-D0A631CB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E696-3A6A-F4BE-9D3B-9FE3BB9E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B46D-0ABE-4139-8F49-8860AAC59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6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D87282-392D-86E0-B315-FF3649A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476B-C495-425B-92ED-95EBF71A9254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1C591A-8707-839E-606E-B3B06C30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EB20F0-A2BB-E00A-B5C6-BF637846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0900-F331-42D8-945C-4DE488A4C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46BC2F-975B-BC06-B546-ACA631C0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C161-87C7-4660-A8DB-A0AB69976090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F37A05-3D72-278D-EA08-C5BFF221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F7F0DF-DCD2-A3A9-670A-593E7E69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2269-B78F-44C8-9F61-65D3E021A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35319-86B8-3222-9F9F-8430547C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F9D6-583E-48E7-9C85-4D91A110AA15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87A4C-75CE-5535-A123-A5F4A004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3D86E0-DF1B-0C37-86AA-1B624E9A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7FA1-7E05-4171-B6C0-7248ED0D3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1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E71C8B-5F86-30E4-F2D4-9FC7B927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F624-080A-4047-BB6E-1A3260218ADD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A1A579-1355-31A5-B478-99FDB818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5FCF09-08F5-20BA-27C3-83501F34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9F2-EB52-4519-859C-543FEAC5B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83305-59C4-FDE6-8B5F-53A42C8B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8F82-E9F5-474B-8881-2A1F3E52CEAA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96130A-078D-D975-B681-EE8E6264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2E513-1D45-3692-702E-F329BB7A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ADB7-7A0A-4BEA-B4C8-9BD6E1E43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36FBB0-8752-AB33-C1A0-209AF17D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A9D8-E375-4595-8E19-1AD442CC79D4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5E39C3-6D38-D715-E23E-6A5DC4C3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E5223-0EC6-0645-A91E-A4663E02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A766-B294-4F37-8F73-E515C587D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22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820D34-5052-FAD2-322A-3D6E3EC43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CDB2B9-A85C-527D-30A9-5F83BD118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965F5-4E06-C418-48BB-11C19C5E0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0D2BF-22B6-4D78-B17E-C71E9CB25032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4DD2-6B40-A2BC-2FCB-2B7CCF380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62A96-55AA-FBC3-4AD0-760FEE164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F928F8-FF32-43E1-B3EA-03F3E1E13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w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7A3F318-AA63-7C5A-353B-84109669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3" y="244749"/>
            <a:ext cx="8297334" cy="20796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Calculation Session 12</a:t>
            </a:r>
            <a:br>
              <a:rPr lang="en-US" alt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Exercise 6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51E59220-3E4B-799B-2C28-23592791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9127" y="2438400"/>
            <a:ext cx="3285745" cy="310726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Created by Heather Barton (‘15)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Michael Statt (‘16)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Alex Marzilli (‘17)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Francis Ledesma &amp; Connie Li (‘19)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Apoorva Agarwal &amp; Drew Lazarow (‘21)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Kaleigh Soucy (‘23)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Donovan Cho (‘25)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Revised by Kong Chen (‘26)</a:t>
            </a:r>
          </a:p>
          <a:p>
            <a:pPr algn="r" eaLnBrk="1" hangingPunct="1">
              <a:spcBef>
                <a:spcPct val="0"/>
              </a:spcBef>
            </a:pPr>
            <a:endParaRPr lang="en-US" altLang="en-US" sz="2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9E6A8-95C8-F4C1-0131-18F86FB1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889"/>
          <a:stretch/>
        </p:blipFill>
        <p:spPr>
          <a:xfrm>
            <a:off x="76200" y="2667000"/>
            <a:ext cx="2914520" cy="3107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AC0EF-19E4-335F-EB75-9215C250CB5F}"/>
              </a:ext>
            </a:extLst>
          </p:cNvPr>
          <p:cNvSpPr txBox="1"/>
          <p:nvPr/>
        </p:nvSpPr>
        <p:spPr>
          <a:xfrm>
            <a:off x="76200" y="5791200"/>
            <a:ext cx="270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Going through a whole page of math to not get the rate expression because you used the wrong assumption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7952F-70DC-B1C1-2F6A-82D50957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67" r="30421"/>
          <a:stretch/>
        </p:blipFill>
        <p:spPr>
          <a:xfrm>
            <a:off x="6247967" y="2351872"/>
            <a:ext cx="2811365" cy="3456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E9362-4B7A-A73E-1156-39FFBD2AEECF}"/>
              </a:ext>
            </a:extLst>
          </p:cNvPr>
          <p:cNvSpPr txBox="1"/>
          <p:nvPr/>
        </p:nvSpPr>
        <p:spPr>
          <a:xfrm>
            <a:off x="6387642" y="594508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two radicals terminate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3EBC3EB-E6DB-E618-ADD2-221AAE05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Substitute for [Br•]</a:t>
            </a:r>
          </a:p>
        </p:txBody>
      </p:sp>
      <p:graphicFrame>
        <p:nvGraphicFramePr>
          <p:cNvPr id="21506" name="Object 1026">
            <a:extLst>
              <a:ext uri="{FF2B5EF4-FFF2-40B4-BE49-F238E27FC236}">
                <a16:creationId xmlns:a16="http://schemas.microsoft.com/office/drawing/2014/main" id="{1547B7BD-D99F-1C11-2A41-2B93840FF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1371600"/>
          <a:ext cx="2692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70150" imgH="5924550" progId="Equation.3">
                  <p:embed/>
                </p:oleObj>
              </mc:Choice>
              <mc:Fallback>
                <p:oleObj name="Equation" r:id="rId2" imgW="27870150" imgH="5924550" progId="Equation.3">
                  <p:embed/>
                  <p:pic>
                    <p:nvPicPr>
                      <p:cNvPr id="21506" name="Object 1026">
                        <a:extLst>
                          <a:ext uri="{FF2B5EF4-FFF2-40B4-BE49-F238E27FC236}">
                            <a16:creationId xmlns:a16="http://schemas.microsoft.com/office/drawing/2014/main" id="{1547B7BD-D99F-1C11-2A41-2B93840FF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371600"/>
                        <a:ext cx="26924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027">
            <a:extLst>
              <a:ext uri="{FF2B5EF4-FFF2-40B4-BE49-F238E27FC236}">
                <a16:creationId xmlns:a16="http://schemas.microsoft.com/office/drawing/2014/main" id="{D992F0A4-BEA9-ADD1-C854-BE90292C3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962400"/>
          <a:ext cx="41259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567225" imgH="9001125" progId="Equation.3">
                  <p:embed/>
                </p:oleObj>
              </mc:Choice>
              <mc:Fallback>
                <p:oleObj name="Equation" r:id="rId4" imgW="42567225" imgH="9001125" progId="Equation.3">
                  <p:embed/>
                  <p:pic>
                    <p:nvPicPr>
                      <p:cNvPr id="10244" name="Object 1027">
                        <a:extLst>
                          <a:ext uri="{FF2B5EF4-FFF2-40B4-BE49-F238E27FC236}">
                            <a16:creationId xmlns:a16="http://schemas.microsoft.com/office/drawing/2014/main" id="{D992F0A4-BEA9-ADD1-C854-BE90292C3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41259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17">
            <a:extLst>
              <a:ext uri="{FF2B5EF4-FFF2-40B4-BE49-F238E27FC236}">
                <a16:creationId xmlns:a16="http://schemas.microsoft.com/office/drawing/2014/main" id="{361B8D3F-AA21-0F66-665C-24EF6A899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600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Option 1:</a:t>
            </a:r>
          </a:p>
        </p:txBody>
      </p:sp>
      <p:sp>
        <p:nvSpPr>
          <p:cNvPr id="11270" name="Rectangle 1038">
            <a:extLst>
              <a:ext uri="{FF2B5EF4-FFF2-40B4-BE49-F238E27FC236}">
                <a16:creationId xmlns:a16="http://schemas.microsoft.com/office/drawing/2014/main" id="{891CEF23-C706-61B5-D2CF-8E7A565D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0247" name="Object 1037">
            <a:extLst>
              <a:ext uri="{FF2B5EF4-FFF2-40B4-BE49-F238E27FC236}">
                <a16:creationId xmlns:a16="http://schemas.microsoft.com/office/drawing/2014/main" id="{CB747CFE-C38D-C15E-7FA3-AEBC81481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514600"/>
          <a:ext cx="58721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396400" imgH="11630025" progId="Equation.3">
                  <p:embed/>
                </p:oleObj>
              </mc:Choice>
              <mc:Fallback>
                <p:oleObj name="Equation" r:id="rId6" imgW="47396400" imgH="11630025" progId="Equation.3">
                  <p:embed/>
                  <p:pic>
                    <p:nvPicPr>
                      <p:cNvPr id="10247" name="Object 1037">
                        <a:extLst>
                          <a:ext uri="{FF2B5EF4-FFF2-40B4-BE49-F238E27FC236}">
                            <a16:creationId xmlns:a16="http://schemas.microsoft.com/office/drawing/2014/main" id="{CB747CFE-C38D-C15E-7FA3-AEBC81481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58721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E8270CF-336D-0C40-E382-FD2575A1FED0}"/>
              </a:ext>
            </a:extLst>
          </p:cNvPr>
          <p:cNvSpPr/>
          <p:nvPr/>
        </p:nvSpPr>
        <p:spPr>
          <a:xfrm>
            <a:off x="7848600" y="30480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177CDA45-67B3-7588-838F-327EC4217C6D}"/>
              </a:ext>
            </a:extLst>
          </p:cNvPr>
          <p:cNvSpPr/>
          <p:nvPr/>
        </p:nvSpPr>
        <p:spPr>
          <a:xfrm>
            <a:off x="3424238" y="3249613"/>
            <a:ext cx="3048000" cy="2362200"/>
          </a:xfrm>
          <a:prstGeom prst="mathMultiply">
            <a:avLst>
              <a:gd name="adj1" fmla="val 83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50" name="TextBox 16">
            <a:extLst>
              <a:ext uri="{FF2B5EF4-FFF2-40B4-BE49-F238E27FC236}">
                <a16:creationId xmlns:a16="http://schemas.microsoft.com/office/drawing/2014/main" id="{187C785E-B705-2496-1966-A24BEA82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70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Set rate of initiation equal to the rate of termination…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AF718-5E6C-3AF0-350C-45788293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5867400"/>
            <a:ext cx="38814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B4DF6FD3-9EDC-A345-AD5F-4A29A77A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5392738"/>
            <a:ext cx="4605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Does this match our original rate equation?</a:t>
            </a:r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388751AF-47AE-D979-6BC9-069DE4CC6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603791"/>
              </p:ext>
            </p:extLst>
          </p:nvPr>
        </p:nvGraphicFramePr>
        <p:xfrm>
          <a:off x="5638800" y="1307428"/>
          <a:ext cx="5776913" cy="80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443525" imgH="6143625" progId="Equation.3">
                  <p:embed/>
                </p:oleObj>
              </mc:Choice>
              <mc:Fallback>
                <p:oleObj name="Equation" r:id="rId9" imgW="43443525" imgH="6143625" progId="Equation.3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388751AF-47AE-D979-6BC9-069DE4CC6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07428"/>
                        <a:ext cx="5776913" cy="80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20A6A6A-92FF-C111-58DB-2AB8F279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Substitute for [Br•]</a:t>
            </a:r>
          </a:p>
        </p:txBody>
      </p:sp>
      <p:graphicFrame>
        <p:nvGraphicFramePr>
          <p:cNvPr id="11267" name="Object 4">
            <a:extLst>
              <a:ext uri="{FF2B5EF4-FFF2-40B4-BE49-F238E27FC236}">
                <a16:creationId xmlns:a16="http://schemas.microsoft.com/office/drawing/2014/main" id="{B512BFC6-DB6D-ED52-EEA1-F7D437171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087438"/>
          <a:ext cx="26289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212925" imgH="6143625" progId="Equation.3">
                  <p:embed/>
                </p:oleObj>
              </mc:Choice>
              <mc:Fallback>
                <p:oleObj name="Equation" r:id="rId2" imgW="27212925" imgH="6143625" progId="Equation.3">
                  <p:embed/>
                  <p:pic>
                    <p:nvPicPr>
                      <p:cNvPr id="11267" name="Object 4">
                        <a:extLst>
                          <a:ext uri="{FF2B5EF4-FFF2-40B4-BE49-F238E27FC236}">
                            <a16:creationId xmlns:a16="http://schemas.microsoft.com/office/drawing/2014/main" id="{B512BFC6-DB6D-ED52-EEA1-F7D4371710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87438"/>
                        <a:ext cx="26289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>
            <a:extLst>
              <a:ext uri="{FF2B5EF4-FFF2-40B4-BE49-F238E27FC236}">
                <a16:creationId xmlns:a16="http://schemas.microsoft.com/office/drawing/2014/main" id="{F90ABD7F-E96C-71F0-84CD-6C0AC8CFC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5878513"/>
          <a:ext cx="47958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87150" imgH="9001125" progId="Equation.3">
                  <p:embed/>
                </p:oleObj>
              </mc:Choice>
              <mc:Fallback>
                <p:oleObj name="Equation" r:id="rId4" imgW="49587150" imgH="9001125" progId="Equation.3">
                  <p:embed/>
                  <p:pic>
                    <p:nvPicPr>
                      <p:cNvPr id="11268" name="Object 5">
                        <a:extLst>
                          <a:ext uri="{FF2B5EF4-FFF2-40B4-BE49-F238E27FC236}">
                            <a16:creationId xmlns:a16="http://schemas.microsoft.com/office/drawing/2014/main" id="{F90ABD7F-E96C-71F0-84CD-6C0AC8CFC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878513"/>
                        <a:ext cx="47958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17">
            <a:extLst>
              <a:ext uri="{FF2B5EF4-FFF2-40B4-BE49-F238E27FC236}">
                <a16:creationId xmlns:a16="http://schemas.microsoft.com/office/drawing/2014/main" id="{921E2333-E887-584E-50CB-C784444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3065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Option 2:</a:t>
            </a:r>
          </a:p>
        </p:txBody>
      </p:sp>
      <p:sp>
        <p:nvSpPr>
          <p:cNvPr id="12294" name="Rectangle 1038">
            <a:extLst>
              <a:ext uri="{FF2B5EF4-FFF2-40B4-BE49-F238E27FC236}">
                <a16:creationId xmlns:a16="http://schemas.microsoft.com/office/drawing/2014/main" id="{476DE73A-6865-0CEF-9E49-5C398D50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5" name="Rectangle 10">
            <a:extLst>
              <a:ext uri="{FF2B5EF4-FFF2-40B4-BE49-F238E27FC236}">
                <a16:creationId xmlns:a16="http://schemas.microsoft.com/office/drawing/2014/main" id="{A81986CE-7618-0F1A-301A-51831A8A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1272" name="Object 9">
            <a:extLst>
              <a:ext uri="{FF2B5EF4-FFF2-40B4-BE49-F238E27FC236}">
                <a16:creationId xmlns:a16="http://schemas.microsoft.com/office/drawing/2014/main" id="{3FCE2066-C1AD-0628-CB70-B2B5009E6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057400"/>
          <a:ext cx="58721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67500" imgH="9877425" progId="Equation.3">
                  <p:embed/>
                </p:oleObj>
              </mc:Choice>
              <mc:Fallback>
                <p:oleObj name="Equation" r:id="rId6" imgW="44767500" imgH="9877425" progId="Equation.3">
                  <p:embed/>
                  <p:pic>
                    <p:nvPicPr>
                      <p:cNvPr id="11272" name="Object 9">
                        <a:extLst>
                          <a:ext uri="{FF2B5EF4-FFF2-40B4-BE49-F238E27FC236}">
                            <a16:creationId xmlns:a16="http://schemas.microsoft.com/office/drawing/2014/main" id="{3FCE2066-C1AD-0628-CB70-B2B5009E6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58721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90A0AF0-D455-6AEF-CB4D-2D5A4FA518EF}"/>
              </a:ext>
            </a:extLst>
          </p:cNvPr>
          <p:cNvSpPr/>
          <p:nvPr/>
        </p:nvSpPr>
        <p:spPr>
          <a:xfrm>
            <a:off x="7086600" y="2514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8" name="Rectangle 12">
            <a:extLst>
              <a:ext uri="{FF2B5EF4-FFF2-40B4-BE49-F238E27FC236}">
                <a16:creationId xmlns:a16="http://schemas.microsoft.com/office/drawing/2014/main" id="{FD69583D-1B7D-C0B0-572F-DD8EAEAA9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1275" name="Object 11">
            <a:extLst>
              <a:ext uri="{FF2B5EF4-FFF2-40B4-BE49-F238E27FC236}">
                <a16:creationId xmlns:a16="http://schemas.microsoft.com/office/drawing/2014/main" id="{E28B7C42-00C3-B2C4-78D6-7BF6DCD4C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3763" y="3754438"/>
          <a:ext cx="37449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03675" imgH="7458075" progId="Equation.3">
                  <p:embed/>
                </p:oleObj>
              </mc:Choice>
              <mc:Fallback>
                <p:oleObj name="Equation" r:id="rId8" imgW="29403675" imgH="7458075" progId="Equation.3">
                  <p:embed/>
                  <p:pic>
                    <p:nvPicPr>
                      <p:cNvPr id="11275" name="Object 11">
                        <a:extLst>
                          <a:ext uri="{FF2B5EF4-FFF2-40B4-BE49-F238E27FC236}">
                            <a16:creationId xmlns:a16="http://schemas.microsoft.com/office/drawing/2014/main" id="{E28B7C42-00C3-B2C4-78D6-7BF6DCD4C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3754438"/>
                        <a:ext cx="37449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B4192E3-2D7F-F267-98EB-393594B13C56}"/>
              </a:ext>
            </a:extLst>
          </p:cNvPr>
          <p:cNvSpPr/>
          <p:nvPr/>
        </p:nvSpPr>
        <p:spPr>
          <a:xfrm>
            <a:off x="72390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77" name="TextBox 21">
            <a:extLst>
              <a:ext uri="{FF2B5EF4-FFF2-40B4-BE49-F238E27FC236}">
                <a16:creationId xmlns:a16="http://schemas.microsoft.com/office/drawing/2014/main" id="{364E6ABF-D6E5-16CB-EE46-8E16D97A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349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Set rates of propagation equal…</a:t>
            </a:r>
          </a:p>
        </p:txBody>
      </p:sp>
      <p:sp>
        <p:nvSpPr>
          <p:cNvPr id="11278" name="TextBox 22">
            <a:extLst>
              <a:ext uri="{FF2B5EF4-FFF2-40B4-BE49-F238E27FC236}">
                <a16:creationId xmlns:a16="http://schemas.microsoft.com/office/drawing/2014/main" id="{7407E02F-8456-A5ED-FF3B-10D77F8C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192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 substitute…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6F70FFFC-CCD3-C398-3C2D-E7416068AC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038" y="4881563"/>
          <a:ext cx="64420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643800" imgH="7458075" progId="Equation.3">
                  <p:embed/>
                </p:oleObj>
              </mc:Choice>
              <mc:Fallback>
                <p:oleObj name="Equation" r:id="rId10" imgW="45643800" imgH="7458075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6F70FFFC-CCD3-C398-3C2D-E7416068AC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4881563"/>
                        <a:ext cx="64420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6">
            <a:extLst>
              <a:ext uri="{FF2B5EF4-FFF2-40B4-BE49-F238E27FC236}">
                <a16:creationId xmlns:a16="http://schemas.microsoft.com/office/drawing/2014/main" id="{F21ADE3C-8646-4622-5876-37BC7F46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693863"/>
            <a:ext cx="570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Set rate of initiation equal to the rate of termination…</a:t>
            </a:r>
          </a:p>
        </p:txBody>
      </p: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0124551E-C63B-84A9-4376-59096729F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49210"/>
              </p:ext>
            </p:extLst>
          </p:nvPr>
        </p:nvGraphicFramePr>
        <p:xfrm>
          <a:off x="5562600" y="1072112"/>
          <a:ext cx="57769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443525" imgH="6143625" progId="Equation.3">
                  <p:embed/>
                </p:oleObj>
              </mc:Choice>
              <mc:Fallback>
                <p:oleObj name="Equation" r:id="rId12" imgW="43443525" imgH="6143625" progId="Equation.3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0124551E-C63B-84A9-4376-59096729F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72112"/>
                        <a:ext cx="57769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7C9DB75-C90A-3542-A13B-1090DFFF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Substitute for [Br•]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7DBE5C35-D694-A44D-C27A-49933FC0B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087438"/>
          <a:ext cx="26289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212925" imgH="6143625" progId="Equation.3">
                  <p:embed/>
                </p:oleObj>
              </mc:Choice>
              <mc:Fallback>
                <p:oleObj name="Equation" r:id="rId2" imgW="27212925" imgH="6143625" progId="Equation.3">
                  <p:embed/>
                  <p:pic>
                    <p:nvPicPr>
                      <p:cNvPr id="13315" name="Object 4">
                        <a:extLst>
                          <a:ext uri="{FF2B5EF4-FFF2-40B4-BE49-F238E27FC236}">
                            <a16:creationId xmlns:a16="http://schemas.microsoft.com/office/drawing/2014/main" id="{7DBE5C35-D694-A44D-C27A-49933FC0B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87438"/>
                        <a:ext cx="26289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>
            <a:extLst>
              <a:ext uri="{FF2B5EF4-FFF2-40B4-BE49-F238E27FC236}">
                <a16:creationId xmlns:a16="http://schemas.microsoft.com/office/drawing/2014/main" id="{8F08E565-71BB-3C20-05A5-59F9BF2F6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5878513"/>
          <a:ext cx="47958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87150" imgH="9001125" progId="Equation.3">
                  <p:embed/>
                </p:oleObj>
              </mc:Choice>
              <mc:Fallback>
                <p:oleObj name="Equation" r:id="rId4" imgW="49587150" imgH="9001125" progId="Equation.3">
                  <p:embed/>
                  <p:pic>
                    <p:nvPicPr>
                      <p:cNvPr id="13316" name="Object 5">
                        <a:extLst>
                          <a:ext uri="{FF2B5EF4-FFF2-40B4-BE49-F238E27FC236}">
                            <a16:creationId xmlns:a16="http://schemas.microsoft.com/office/drawing/2014/main" id="{8F08E565-71BB-3C20-05A5-59F9BF2F6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878513"/>
                        <a:ext cx="47958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17">
            <a:extLst>
              <a:ext uri="{FF2B5EF4-FFF2-40B4-BE49-F238E27FC236}">
                <a16:creationId xmlns:a16="http://schemas.microsoft.com/office/drawing/2014/main" id="{272B3BBF-1DDE-2105-D3BD-FB215AA8A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3065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Option 2:</a:t>
            </a:r>
          </a:p>
        </p:txBody>
      </p:sp>
      <p:sp>
        <p:nvSpPr>
          <p:cNvPr id="13318" name="Rectangle 1038">
            <a:extLst>
              <a:ext uri="{FF2B5EF4-FFF2-40B4-BE49-F238E27FC236}">
                <a16:creationId xmlns:a16="http://schemas.microsoft.com/office/drawing/2014/main" id="{E5C6DA56-E636-8759-FE5C-567240FC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9" name="Rectangle 10">
            <a:extLst>
              <a:ext uri="{FF2B5EF4-FFF2-40B4-BE49-F238E27FC236}">
                <a16:creationId xmlns:a16="http://schemas.microsoft.com/office/drawing/2014/main" id="{F269D226-EAED-31DC-A62F-CFC5B970C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2A30B-9812-FA54-490D-A441E9CC48AA}"/>
              </a:ext>
            </a:extLst>
          </p:cNvPr>
          <p:cNvSpPr/>
          <p:nvPr/>
        </p:nvSpPr>
        <p:spPr>
          <a:xfrm>
            <a:off x="7086600" y="2514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21" name="Rectangle 12">
            <a:extLst>
              <a:ext uri="{FF2B5EF4-FFF2-40B4-BE49-F238E27FC236}">
                <a16:creationId xmlns:a16="http://schemas.microsoft.com/office/drawing/2014/main" id="{E37ADB62-6C50-6BBE-DE89-5F8C7B8E6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3BF89F-C364-A492-055D-4816A4035890}"/>
              </a:ext>
            </a:extLst>
          </p:cNvPr>
          <p:cNvSpPr/>
          <p:nvPr/>
        </p:nvSpPr>
        <p:spPr>
          <a:xfrm>
            <a:off x="72390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79" name="Picture 21" descr="http://upload.wikimedia.org/wikipedia/commons/thumb/9/90/Check_mark_23x20_02.svg/1081px-Check_mark_23x20_02.svg.png">
            <a:extLst>
              <a:ext uri="{FF2B5EF4-FFF2-40B4-BE49-F238E27FC236}">
                <a16:creationId xmlns:a16="http://schemas.microsoft.com/office/drawing/2014/main" id="{31F42543-7D22-EE4D-6D7D-DD379123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11950" y="4800600"/>
            <a:ext cx="16764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A0FE0F-AEC6-FF8C-2B2B-F3CD23CF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954338"/>
            <a:ext cx="38814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DCED4109-D788-EF66-3B97-1DA1DB5D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79675"/>
            <a:ext cx="460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Does this match our original rate equation?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205BCE-27D1-BA29-AC00-ED1C2A4AA44B}"/>
              </a:ext>
            </a:extLst>
          </p:cNvPr>
          <p:cNvCxnSpPr/>
          <p:nvPr/>
        </p:nvCxnSpPr>
        <p:spPr>
          <a:xfrm>
            <a:off x="3429000" y="3657600"/>
            <a:ext cx="152400" cy="22209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667A28-11AA-300F-70F3-9A530CCC877D}"/>
              </a:ext>
            </a:extLst>
          </p:cNvPr>
          <p:cNvCxnSpPr>
            <a:cxnSpLocks/>
          </p:cNvCxnSpPr>
          <p:nvPr/>
        </p:nvCxnSpPr>
        <p:spPr>
          <a:xfrm>
            <a:off x="3929063" y="3513138"/>
            <a:ext cx="639762" cy="25828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B15536-F18C-25A3-6AD6-64C15439F9AC}"/>
              </a:ext>
            </a:extLst>
          </p:cNvPr>
          <p:cNvCxnSpPr>
            <a:cxnSpLocks/>
          </p:cNvCxnSpPr>
          <p:nvPr/>
        </p:nvCxnSpPr>
        <p:spPr>
          <a:xfrm>
            <a:off x="4891088" y="3362325"/>
            <a:ext cx="628650" cy="27336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F820EB-DCA7-1469-991C-4815ED972958}"/>
              </a:ext>
            </a:extLst>
          </p:cNvPr>
          <p:cNvCxnSpPr>
            <a:cxnSpLocks/>
          </p:cNvCxnSpPr>
          <p:nvPr/>
        </p:nvCxnSpPr>
        <p:spPr>
          <a:xfrm>
            <a:off x="5565775" y="3322638"/>
            <a:ext cx="585788" cy="27733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0C60F81-4E7A-6D80-B3E0-480A305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Substitute for [Br•]</a:t>
            </a: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16E04E1E-AA85-649F-36A7-DE0431C95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371600"/>
          <a:ext cx="30432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75350" imgH="6143625" progId="Equation.3">
                  <p:embed/>
                </p:oleObj>
              </mc:Choice>
              <mc:Fallback>
                <p:oleObj name="Equation" r:id="rId2" imgW="31375350" imgH="6143625" progId="Equation.3">
                  <p:embed/>
                  <p:pic>
                    <p:nvPicPr>
                      <p:cNvPr id="23554" name="Object 6">
                        <a:extLst>
                          <a:ext uri="{FF2B5EF4-FFF2-40B4-BE49-F238E27FC236}">
                            <a16:creationId xmlns:a16="http://schemas.microsoft.com/office/drawing/2014/main" id="{16E04E1E-AA85-649F-36A7-DE0431C95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304323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7">
            <a:extLst>
              <a:ext uri="{FF2B5EF4-FFF2-40B4-BE49-F238E27FC236}">
                <a16:creationId xmlns:a16="http://schemas.microsoft.com/office/drawing/2014/main" id="{75CAF788-AE40-4EA7-755B-3A3397812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3609975"/>
          <a:ext cx="39671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33700" imgH="9001125" progId="Equation.3">
                  <p:embed/>
                </p:oleObj>
              </mc:Choice>
              <mc:Fallback>
                <p:oleObj name="Equation" r:id="rId4" imgW="41033700" imgH="9001125" progId="Equation.3">
                  <p:embed/>
                  <p:pic>
                    <p:nvPicPr>
                      <p:cNvPr id="23555" name="Object 7">
                        <a:extLst>
                          <a:ext uri="{FF2B5EF4-FFF2-40B4-BE49-F238E27FC236}">
                            <a16:creationId xmlns:a16="http://schemas.microsoft.com/office/drawing/2014/main" id="{75CAF788-AE40-4EA7-755B-3A3397812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3609975"/>
                        <a:ext cx="39671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1038">
            <a:extLst>
              <a:ext uri="{FF2B5EF4-FFF2-40B4-BE49-F238E27FC236}">
                <a16:creationId xmlns:a16="http://schemas.microsoft.com/office/drawing/2014/main" id="{E2FCAF02-4129-BD7F-95A8-F6311101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5C66D8DA-CDC8-0756-E473-E8ED6998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89AB1D-51A1-5B81-748B-2F53DD4DD4BC}"/>
              </a:ext>
            </a:extLst>
          </p:cNvPr>
          <p:cNvSpPr/>
          <p:nvPr/>
        </p:nvSpPr>
        <p:spPr>
          <a:xfrm>
            <a:off x="7391400" y="27432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4" name="TextBox 17">
            <a:extLst>
              <a:ext uri="{FF2B5EF4-FFF2-40B4-BE49-F238E27FC236}">
                <a16:creationId xmlns:a16="http://schemas.microsoft.com/office/drawing/2014/main" id="{EAB7D531-0999-3B8C-5DFD-2C7BB40C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600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Option 3:</a:t>
            </a: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E5D8B366-84C3-681E-62BC-71ABA9DE8BBB}"/>
              </a:ext>
            </a:extLst>
          </p:cNvPr>
          <p:cNvSpPr/>
          <p:nvPr/>
        </p:nvSpPr>
        <p:spPr>
          <a:xfrm>
            <a:off x="2581275" y="2913063"/>
            <a:ext cx="3048000" cy="2362200"/>
          </a:xfrm>
          <a:prstGeom prst="mathMultiply">
            <a:avLst>
              <a:gd name="adj1" fmla="val 83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00345-4986-109C-2609-D59C3AC7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0" b="67397"/>
          <a:stretch>
            <a:fillRect/>
          </a:stretch>
        </p:blipFill>
        <p:spPr bwMode="auto">
          <a:xfrm>
            <a:off x="2032000" y="2143125"/>
            <a:ext cx="41449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1795C-D0FA-C331-1725-96D6F949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2" r="15053"/>
          <a:stretch>
            <a:fillRect/>
          </a:stretch>
        </p:blipFill>
        <p:spPr bwMode="auto">
          <a:xfrm>
            <a:off x="1600200" y="2705100"/>
            <a:ext cx="5184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C00024-17A7-0241-89AB-C1962912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5275263"/>
            <a:ext cx="388143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672754B5-079E-B4EA-6196-6CFED856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4800600"/>
            <a:ext cx="4605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Does this match our original rate equation?</a:t>
            </a:r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61603387-B6E5-97F1-6D63-A18F15F01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1464"/>
              </p:ext>
            </p:extLst>
          </p:nvPr>
        </p:nvGraphicFramePr>
        <p:xfrm>
          <a:off x="5524500" y="1371600"/>
          <a:ext cx="5867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663725" imgH="7019925" progId="Equation.3">
                  <p:embed/>
                </p:oleObj>
              </mc:Choice>
              <mc:Fallback>
                <p:oleObj name="Equation" r:id="rId9" imgW="52663725" imgH="7019925" progId="Equation.3">
                  <p:embed/>
                  <p:pic>
                    <p:nvPicPr>
                      <p:cNvPr id="6" name="Object 9">
                        <a:extLst>
                          <a:ext uri="{FF2B5EF4-FFF2-40B4-BE49-F238E27FC236}">
                            <a16:creationId xmlns:a16="http://schemas.microsoft.com/office/drawing/2014/main" id="{61603387-B6E5-97F1-6D63-A18F15F01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371600"/>
                        <a:ext cx="5867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4627C841-1CBF-C8E9-EB0E-4A7EF3F2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four reactions in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 rate equation is governed by the rate limiting step, A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Rate = k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[A]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overall E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must be greater than or equal to the E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of the first step.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606F24D-2F78-C615-6B65-91465569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9700"/>
            <a:ext cx="4953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>
            <a:extLst>
              <a:ext uri="{FF2B5EF4-FFF2-40B4-BE49-F238E27FC236}">
                <a16:creationId xmlns:a16="http://schemas.microsoft.com/office/drawing/2014/main" id="{3C8A4CAC-7608-5AD9-17F9-5297CA41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>
            <a:extLst>
              <a:ext uri="{FF2B5EF4-FFF2-40B4-BE49-F238E27FC236}">
                <a16:creationId xmlns:a16="http://schemas.microsoft.com/office/drawing/2014/main" id="{7A243F56-7986-E976-C3E7-22FBE7A1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 have a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reaction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not a series reaction!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2, 3, and 4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involve radicals and have a much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lower E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than the initiation step and </a:t>
            </a:r>
            <a:r>
              <a:rPr lang="en-US" alt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many more times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854A8B3-7997-BEB6-E86D-3862ACE2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3" name="Object 1026">
            <a:extLst>
              <a:ext uri="{FF2B5EF4-FFF2-40B4-BE49-F238E27FC236}">
                <a16:creationId xmlns:a16="http://schemas.microsoft.com/office/drawing/2014/main" id="{D4D3CAFC-39D7-00D5-3616-2DF85045F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019300"/>
          <a:ext cx="388302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58250" imgH="17116425" progId="Equation.3">
                  <p:embed/>
                </p:oleObj>
              </mc:Choice>
              <mc:Fallback>
                <p:oleObj name="Equation" r:id="rId2" imgW="46958250" imgH="17116425" progId="Equation.3">
                  <p:embed/>
                  <p:pic>
                    <p:nvPicPr>
                      <p:cNvPr id="25603" name="Object 1026">
                        <a:extLst>
                          <a:ext uri="{FF2B5EF4-FFF2-40B4-BE49-F238E27FC236}">
                            <a16:creationId xmlns:a16="http://schemas.microsoft.com/office/drawing/2014/main" id="{D4D3CAFC-39D7-00D5-3616-2DF85045F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19300"/>
                        <a:ext cx="388302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4">
            <a:extLst>
              <a:ext uri="{FF2B5EF4-FFF2-40B4-BE49-F238E27FC236}">
                <a16:creationId xmlns:a16="http://schemas.microsoft.com/office/drawing/2014/main" id="{4E8DB6ED-E52E-E183-96E8-9AC9403C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5" name="Object 1027">
            <a:extLst>
              <a:ext uri="{FF2B5EF4-FFF2-40B4-BE49-F238E27FC236}">
                <a16:creationId xmlns:a16="http://schemas.microsoft.com/office/drawing/2014/main" id="{6ACC3CA5-4B4B-D123-53B1-6EC7F0F2E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505200"/>
          <a:ext cx="489426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054750" imgH="36423600" progId="Equation.3">
                  <p:embed/>
                </p:oleObj>
              </mc:Choice>
              <mc:Fallback>
                <p:oleObj name="Equation" r:id="rId4" imgW="57054750" imgH="36423600" progId="Equation.3">
                  <p:embed/>
                  <p:pic>
                    <p:nvPicPr>
                      <p:cNvPr id="25605" name="Object 1027">
                        <a:extLst>
                          <a:ext uri="{FF2B5EF4-FFF2-40B4-BE49-F238E27FC236}">
                            <a16:creationId xmlns:a16="http://schemas.microsoft.com/office/drawing/2014/main" id="{6ACC3CA5-4B4B-D123-53B1-6EC7F0F2E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489426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860BEE-0DE3-7A41-63E3-E33886A8ABD1}"/>
              </a:ext>
            </a:extLst>
          </p:cNvPr>
          <p:cNvSpPr/>
          <p:nvPr/>
        </p:nvSpPr>
        <p:spPr>
          <a:xfrm>
            <a:off x="1219200" y="6019800"/>
            <a:ext cx="22098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7BE7EE9-23B4-B713-BE67-0EACB5EB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925"/>
            <a:ext cx="8229600" cy="11430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E56DE27-96F9-30CF-8196-2B877B00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763" y="1327150"/>
            <a:ext cx="4110037" cy="526415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 the propagation reactions as your overall reaction balance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 the rates of initiation, termination, and propagation to solve for and substitute radicals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7ED3CC-E2FB-E832-026F-C2C721F4D9EA}"/>
                  </a:ext>
                </a:extLst>
              </p14:cNvPr>
              <p14:cNvContentPartPr/>
              <p14:nvPr/>
            </p14:nvContentPartPr>
            <p14:xfrm>
              <a:off x="5981875" y="177227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7ED3CC-E2FB-E832-026F-C2C721F4D9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2875" y="17632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6FAB9EA-4A9C-9B83-BCCC-5F3B71E1F65C}"/>
                  </a:ext>
                </a:extLst>
              </p14:cNvPr>
              <p14:cNvContentPartPr/>
              <p14:nvPr/>
            </p14:nvContentPartPr>
            <p14:xfrm>
              <a:off x="9473641" y="183742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6FAB9EA-4A9C-9B83-BCCC-5F3B71E1F6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4641" y="1783425"/>
                <a:ext cx="18000" cy="108000"/>
              </a:xfrm>
              <a:prstGeom prst="rect">
                <a:avLst/>
              </a:prstGeom>
            </p:spPr>
          </p:pic>
        </mc:Fallback>
      </mc:AlternateContent>
      <p:pic>
        <p:nvPicPr>
          <p:cNvPr id="17414" name="Picture 6" descr="How chemical reactions occur - Imgflip">
            <a:extLst>
              <a:ext uri="{FF2B5EF4-FFF2-40B4-BE49-F238E27FC236}">
                <a16:creationId xmlns:a16="http://schemas.microsoft.com/office/drawing/2014/main" id="{9CBC3D96-6AB7-50F1-72D0-472FE641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"/>
          <a:stretch>
            <a:fillRect/>
          </a:stretch>
        </p:blipFill>
        <p:spPr bwMode="auto">
          <a:xfrm>
            <a:off x="217488" y="1600200"/>
            <a:ext cx="43497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B3A6FC9-69D8-F84A-E642-D4B4BDEF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  <a:cs typeface="Times New Roman" panose="02020603050405020304" pitchFamily="18" charset="0"/>
              </a:rPr>
              <a:t>Key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DFFC-FE93-EF74-9A57-80412C7D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Initiation: initial creation of radical species </a:t>
            </a:r>
            <a:r>
              <a:rPr lang="en-US" altLang="en-US" b="1" dirty="0">
                <a:latin typeface="Garamond" panose="02020404030301010803" pitchFamily="18" charset="0"/>
              </a:rPr>
              <a:t>(increase in radicals)</a:t>
            </a:r>
          </a:p>
          <a:p>
            <a:r>
              <a:rPr lang="en-US" altLang="en-US" dirty="0">
                <a:latin typeface="Garamond" panose="02020404030301010803" pitchFamily="18" charset="0"/>
              </a:rPr>
              <a:t>Propagation: ‘chain’ part of chain reactions. Once a reactive free radical is generated, it can react with stable molecules to form new free radicals </a:t>
            </a:r>
            <a:r>
              <a:rPr lang="en-US" altLang="en-US" b="1" dirty="0">
                <a:latin typeface="Garamond" panose="02020404030301010803" pitchFamily="18" charset="0"/>
              </a:rPr>
              <a:t>(no change in number of radicals)</a:t>
            </a:r>
          </a:p>
          <a:p>
            <a:pPr marL="0" indent="0">
              <a:buNone/>
            </a:pPr>
            <a:endParaRPr lang="en-US" altLang="en-US" b="1" dirty="0">
              <a:latin typeface="Garamond" panose="02020404030301010803" pitchFamily="18" charset="0"/>
            </a:endParaRPr>
          </a:p>
          <a:p>
            <a:r>
              <a:rPr lang="en-US" altLang="en-US" dirty="0">
                <a:latin typeface="Garamond" panose="02020404030301010803" pitchFamily="18" charset="0"/>
              </a:rPr>
              <a:t>Termination:  two free radical species react with each other to form a stable non-radical </a:t>
            </a:r>
            <a:r>
              <a:rPr lang="en-US" altLang="en-US" b="1" dirty="0">
                <a:latin typeface="Garamond" panose="02020404030301010803" pitchFamily="18" charset="0"/>
              </a:rPr>
              <a:t>(decrease in radicals)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FEF56-58E7-614C-788F-850B0A3A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42406"/>
            <a:ext cx="2362200" cy="55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6FDF6-5647-81AF-E876-93C500B2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495800"/>
            <a:ext cx="2933700" cy="734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8611A-B1FE-59DE-D135-C88ED50A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6126163"/>
            <a:ext cx="2133600" cy="50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8D29739-A98B-D2B1-83BC-262ED251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aramond" panose="02020404030301010803" pitchFamily="18" charset="0"/>
                <a:cs typeface="Times New Roman" panose="02020603050405020304" pitchFamily="18" charset="0"/>
              </a:rPr>
              <a:t>Classify Reaction Steps</a:t>
            </a:r>
          </a:p>
        </p:txBody>
      </p:sp>
      <p:pic>
        <p:nvPicPr>
          <p:cNvPr id="6" name="Picture 5" descr="Picture1.png">
            <a:extLst>
              <a:ext uri="{FF2B5EF4-FFF2-40B4-BE49-F238E27FC236}">
                <a16:creationId xmlns:a16="http://schemas.microsoft.com/office/drawing/2014/main" id="{C34DEE2A-7AA2-71BC-5DC6-A0402459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3"/>
          <a:stretch>
            <a:fillRect/>
          </a:stretch>
        </p:blipFill>
        <p:spPr bwMode="auto">
          <a:xfrm>
            <a:off x="6553200" y="3124200"/>
            <a:ext cx="21701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3">
            <a:extLst>
              <a:ext uri="{FF2B5EF4-FFF2-40B4-BE49-F238E27FC236}">
                <a16:creationId xmlns:a16="http://schemas.microsoft.com/office/drawing/2014/main" id="{20392059-AA8B-4DA7-7147-91AD6FC4B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8363" y="1524000"/>
          <a:ext cx="4868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470725" imgH="6143625" progId="Equation.3">
                  <p:embed/>
                </p:oleObj>
              </mc:Choice>
              <mc:Fallback>
                <p:oleObj name="Equation" r:id="rId3" imgW="32470725" imgH="6143625" progId="Equation.3">
                  <p:embed/>
                  <p:pic>
                    <p:nvPicPr>
                      <p:cNvPr id="4100" name="Object 3">
                        <a:extLst>
                          <a:ext uri="{FF2B5EF4-FFF2-40B4-BE49-F238E27FC236}">
                            <a16:creationId xmlns:a16="http://schemas.microsoft.com/office/drawing/2014/main" id="{20392059-AA8B-4DA7-7147-91AD6FC4B5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1524000"/>
                        <a:ext cx="48688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TextBox 1">
            <a:extLst>
              <a:ext uri="{FF2B5EF4-FFF2-40B4-BE49-F238E27FC236}">
                <a16:creationId xmlns:a16="http://schemas.microsoft.com/office/drawing/2014/main" id="{CF838469-ECB8-D383-2A11-DD43A32D5A43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1041400" y="2806700"/>
            <a:ext cx="549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Box 1">
            <a:extLst>
              <a:ext uri="{FF2B5EF4-FFF2-40B4-BE49-F238E27FC236}">
                <a16:creationId xmlns:a16="http://schemas.microsoft.com/office/drawing/2014/main" id="{C988E04E-1DC9-9020-EF43-5430C3BDD2C2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0" b="30093"/>
          <a:stretch>
            <a:fillRect/>
          </a:stretch>
        </p:blipFill>
        <p:spPr bwMode="auto">
          <a:xfrm>
            <a:off x="1041400" y="3827463"/>
            <a:ext cx="54991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extBox 1">
            <a:extLst>
              <a:ext uri="{FF2B5EF4-FFF2-40B4-BE49-F238E27FC236}">
                <a16:creationId xmlns:a16="http://schemas.microsoft.com/office/drawing/2014/main" id="{93732B89-4660-6421-FBE2-1A7B0D0E6996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7"/>
          <a:stretch>
            <a:fillRect/>
          </a:stretch>
        </p:blipFill>
        <p:spPr bwMode="auto">
          <a:xfrm>
            <a:off x="1041400" y="4724400"/>
            <a:ext cx="5499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1.png">
            <a:extLst>
              <a:ext uri="{FF2B5EF4-FFF2-40B4-BE49-F238E27FC236}">
                <a16:creationId xmlns:a16="http://schemas.microsoft.com/office/drawing/2014/main" id="{9395B31A-A317-662C-B29F-E1590056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7" b="30721"/>
          <a:stretch>
            <a:fillRect/>
          </a:stretch>
        </p:blipFill>
        <p:spPr bwMode="auto">
          <a:xfrm>
            <a:off x="6553200" y="3827463"/>
            <a:ext cx="21701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cture1.png">
            <a:extLst>
              <a:ext uri="{FF2B5EF4-FFF2-40B4-BE49-F238E27FC236}">
                <a16:creationId xmlns:a16="http://schemas.microsoft.com/office/drawing/2014/main" id="{EDC923AE-AB00-BAC5-1262-C4A0A469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8"/>
          <a:stretch>
            <a:fillRect/>
          </a:stretch>
        </p:blipFill>
        <p:spPr bwMode="auto">
          <a:xfrm>
            <a:off x="6553200" y="4724400"/>
            <a:ext cx="21701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CC0ED8AA-EE1F-39BF-DF95-B51D621B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8757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Garamond" panose="02020404030301010803" pitchFamily="18" charset="0"/>
                <a:cs typeface="Times New Roman" panose="02020603050405020304" pitchFamily="18" charset="0"/>
              </a:rPr>
              <a:t>Which termination steps are even allowed?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72932DC-E7EB-7CE9-59DD-B2AE26D8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Step #1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DAFC5E-BAFD-C259-E9AE-83726354B4C3}"/>
              </a:ext>
            </a:extLst>
          </p:cNvPr>
          <p:cNvSpPr/>
          <p:nvPr/>
        </p:nvSpPr>
        <p:spPr>
          <a:xfrm>
            <a:off x="457200" y="1233488"/>
            <a:ext cx="762000" cy="7620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D8F7CE-C89B-D6E4-2E6F-4924B484C662}"/>
              </a:ext>
            </a:extLst>
          </p:cNvPr>
          <p:cNvSpPr/>
          <p:nvPr/>
        </p:nvSpPr>
        <p:spPr>
          <a:xfrm>
            <a:off x="2157413" y="5867400"/>
            <a:ext cx="762000" cy="7620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AC096-E58A-B56D-71E3-C7D3B33F6EAA}"/>
              </a:ext>
            </a:extLst>
          </p:cNvPr>
          <p:cNvSpPr/>
          <p:nvPr/>
        </p:nvSpPr>
        <p:spPr>
          <a:xfrm>
            <a:off x="7162800" y="45974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0E061-3AE1-F568-ED8A-0187C83A5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4038"/>
            <a:ext cx="339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Ternary Collision!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36D16-79D1-1315-BF92-A586D681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Allowed?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C85A1-A554-621D-9550-3BAEFDD7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60988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Possible, but </a:t>
            </a:r>
            <a:r>
              <a:rPr lang="en-US" alt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unlikely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E88E15-5110-5330-23EE-1230833D2EB5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895600"/>
            <a:ext cx="762000" cy="1371600"/>
            <a:chOff x="2863850" y="3439866"/>
            <a:chExt cx="762000" cy="1371600"/>
          </a:xfrm>
        </p:grpSpPr>
        <p:grpSp>
          <p:nvGrpSpPr>
            <p:cNvPr id="6155" name="Group 2">
              <a:extLst>
                <a:ext uri="{FF2B5EF4-FFF2-40B4-BE49-F238E27FC236}">
                  <a16:creationId xmlns:a16="http://schemas.microsoft.com/office/drawing/2014/main" id="{5C92FE08-7CA8-D0B3-F2AC-C36D31458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3850" y="3439866"/>
              <a:ext cx="762000" cy="1371600"/>
              <a:chOff x="5594350" y="4343400"/>
              <a:chExt cx="762000" cy="13716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3C3569-C6A5-109D-507D-116D50E56096}"/>
                  </a:ext>
                </a:extLst>
              </p:cNvPr>
              <p:cNvSpPr/>
              <p:nvPr/>
            </p:nvSpPr>
            <p:spPr>
              <a:xfrm>
                <a:off x="5594350" y="4343400"/>
                <a:ext cx="762000" cy="762000"/>
              </a:xfrm>
              <a:prstGeom prst="ellipse">
                <a:avLst/>
              </a:prstGeom>
              <a:solidFill>
                <a:srgbClr val="2BF52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AA6B0AA-F810-87D6-AC9B-1ED402881EF1}"/>
                  </a:ext>
                </a:extLst>
              </p:cNvPr>
              <p:cNvSpPr/>
              <p:nvPr/>
            </p:nvSpPr>
            <p:spPr>
              <a:xfrm>
                <a:off x="5594350" y="4953000"/>
                <a:ext cx="762000" cy="762000"/>
              </a:xfrm>
              <a:prstGeom prst="ellipse">
                <a:avLst/>
              </a:prstGeom>
              <a:solidFill>
                <a:srgbClr val="2BF52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56" name="TextBox 1">
              <a:extLst>
                <a:ext uri="{FF2B5EF4-FFF2-40B4-BE49-F238E27FC236}">
                  <a16:creationId xmlns:a16="http://schemas.microsoft.com/office/drawing/2014/main" id="{213B8C8E-68C1-0302-159F-F887F9653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791" y="3935639"/>
              <a:ext cx="639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Br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46DC5B-7B2B-FC19-45A0-DC10E03A7CC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2622" y="973790"/>
            <a:ext cx="5486400" cy="836896"/>
          </a:xfrm>
          <a:prstGeom prst="rect">
            <a:avLst/>
          </a:prstGeom>
          <a:blipFill>
            <a:blip r:embed="rId2"/>
            <a:stretch>
              <a:fillRect b="-1970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  <a:p>
            <a:pPr>
              <a:defRPr/>
            </a:pPr>
            <a:endParaRPr lang="en-US" dirty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347 L -0.2684 -0.20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0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34000" de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46 L 0.40833 0.24051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34000" de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62 L 0.2224 -0.34282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62 -0.21112 L 0.00573 -0.40996 " pathEditMode="relative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A13E6-B7A3-D2B3-0F75-3E2DE589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6510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Step #2</a:t>
            </a: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3540015D-B200-D21B-2E9D-C99EC3DD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9">
            <a:extLst>
              <a:ext uri="{FF2B5EF4-FFF2-40B4-BE49-F238E27FC236}">
                <a16:creationId xmlns:a16="http://schemas.microsoft.com/office/drawing/2014/main" id="{81325426-BFD1-C817-B129-0CDB9392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0">
            <a:extLst>
              <a:ext uri="{FF2B5EF4-FFF2-40B4-BE49-F238E27FC236}">
                <a16:creationId xmlns:a16="http://schemas.microsoft.com/office/drawing/2014/main" id="{83A1F147-BE5C-8A3E-3932-9F11DF62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11">
            <a:extLst>
              <a:ext uri="{FF2B5EF4-FFF2-40B4-BE49-F238E27FC236}">
                <a16:creationId xmlns:a16="http://schemas.microsoft.com/office/drawing/2014/main" id="{162F8943-408D-EC23-EE5A-FFDB56B5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55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12">
            <a:extLst>
              <a:ext uri="{FF2B5EF4-FFF2-40B4-BE49-F238E27FC236}">
                <a16:creationId xmlns:a16="http://schemas.microsoft.com/office/drawing/2014/main" id="{A118400D-5009-4864-5655-947DF9EE2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6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Rectangle 19">
            <a:extLst>
              <a:ext uri="{FF2B5EF4-FFF2-40B4-BE49-F238E27FC236}">
                <a16:creationId xmlns:a16="http://schemas.microsoft.com/office/drawing/2014/main" id="{744C16A8-4899-151D-04F8-8A6EADC9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20">
            <a:extLst>
              <a:ext uri="{FF2B5EF4-FFF2-40B4-BE49-F238E27FC236}">
                <a16:creationId xmlns:a16="http://schemas.microsoft.com/office/drawing/2014/main" id="{01BF96B4-20E6-C734-C385-7B7E9724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21">
            <a:extLst>
              <a:ext uri="{FF2B5EF4-FFF2-40B4-BE49-F238E27FC236}">
                <a16:creationId xmlns:a16="http://schemas.microsoft.com/office/drawing/2014/main" id="{D20DBFAB-D005-0E40-07E7-A1C7C2B9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Rectangle 22">
            <a:extLst>
              <a:ext uri="{FF2B5EF4-FFF2-40B4-BE49-F238E27FC236}">
                <a16:creationId xmlns:a16="http://schemas.microsoft.com/office/drawing/2014/main" id="{497F53BB-90BA-702F-5E5F-8B6D8CDD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Rectangle 23">
            <a:extLst>
              <a:ext uri="{FF2B5EF4-FFF2-40B4-BE49-F238E27FC236}">
                <a16:creationId xmlns:a16="http://schemas.microsoft.com/office/drawing/2014/main" id="{6BFAD614-17C2-1AE9-85E0-54634A99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5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24">
            <a:extLst>
              <a:ext uri="{FF2B5EF4-FFF2-40B4-BE49-F238E27FC236}">
                <a16:creationId xmlns:a16="http://schemas.microsoft.com/office/drawing/2014/main" id="{828E1A1F-6E49-474C-0090-6FC8F647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5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Rectangle 25">
            <a:extLst>
              <a:ext uri="{FF2B5EF4-FFF2-40B4-BE49-F238E27FC236}">
                <a16:creationId xmlns:a16="http://schemas.microsoft.com/office/drawing/2014/main" id="{115FC97F-824E-CFA7-6709-7D5E5C4F9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6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27">
            <a:extLst>
              <a:ext uri="{FF2B5EF4-FFF2-40B4-BE49-F238E27FC236}">
                <a16:creationId xmlns:a16="http://schemas.microsoft.com/office/drawing/2014/main" id="{E3837C4B-AB27-C869-A647-71AB8A3B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Rectangle 28">
            <a:extLst>
              <a:ext uri="{FF2B5EF4-FFF2-40B4-BE49-F238E27FC236}">
                <a16:creationId xmlns:a16="http://schemas.microsoft.com/office/drawing/2014/main" id="{7E282E4C-20A0-B371-9513-EE83D5B4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Rectangle 30">
            <a:extLst>
              <a:ext uri="{FF2B5EF4-FFF2-40B4-BE49-F238E27FC236}">
                <a16:creationId xmlns:a16="http://schemas.microsoft.com/office/drawing/2014/main" id="{3C12359E-7699-BF98-DFBB-7342405FB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Rectangle 31">
            <a:extLst>
              <a:ext uri="{FF2B5EF4-FFF2-40B4-BE49-F238E27FC236}">
                <a16:creationId xmlns:a16="http://schemas.microsoft.com/office/drawing/2014/main" id="{E23ECAD8-7483-C805-6E52-2E80C6AB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3D43C8-C72C-E85F-20E8-7ED7A3D3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Allowed?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B23847-C702-0732-A8E1-F1764CBB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43600"/>
            <a:ext cx="103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No?</a:t>
            </a:r>
          </a:p>
        </p:txBody>
      </p:sp>
      <p:pic>
        <p:nvPicPr>
          <p:cNvPr id="7189" name="TextBox 53">
            <a:extLst>
              <a:ext uri="{FF2B5EF4-FFF2-40B4-BE49-F238E27FC236}">
                <a16:creationId xmlns:a16="http://schemas.microsoft.com/office/drawing/2014/main" id="{126EF023-9609-61CD-9DC8-F8922CE15319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4264276C-2DAB-CCDD-97C2-6BE683B343CC}"/>
              </a:ext>
            </a:extLst>
          </p:cNvPr>
          <p:cNvSpPr/>
          <p:nvPr/>
        </p:nvSpPr>
        <p:spPr>
          <a:xfrm>
            <a:off x="3546475" y="1468438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ultiply 54">
            <a:extLst>
              <a:ext uri="{FF2B5EF4-FFF2-40B4-BE49-F238E27FC236}">
                <a16:creationId xmlns:a16="http://schemas.microsoft.com/office/drawing/2014/main" id="{263A6701-2DD1-001B-DB73-F6D2393BF087}"/>
              </a:ext>
            </a:extLst>
          </p:cNvPr>
          <p:cNvSpPr/>
          <p:nvPr/>
        </p:nvSpPr>
        <p:spPr>
          <a:xfrm>
            <a:off x="5772150" y="1444625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ultiply 55">
            <a:extLst>
              <a:ext uri="{FF2B5EF4-FFF2-40B4-BE49-F238E27FC236}">
                <a16:creationId xmlns:a16="http://schemas.microsoft.com/office/drawing/2014/main" id="{4C9E0CCA-214C-3CED-2A0B-9F9022BA7BD3}"/>
              </a:ext>
            </a:extLst>
          </p:cNvPr>
          <p:cNvSpPr/>
          <p:nvPr/>
        </p:nvSpPr>
        <p:spPr>
          <a:xfrm>
            <a:off x="2219325" y="2320925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Multiply 56">
            <a:extLst>
              <a:ext uri="{FF2B5EF4-FFF2-40B4-BE49-F238E27FC236}">
                <a16:creationId xmlns:a16="http://schemas.microsoft.com/office/drawing/2014/main" id="{267E3D53-D0FD-E84D-AEE2-B0F5794B109A}"/>
              </a:ext>
            </a:extLst>
          </p:cNvPr>
          <p:cNvSpPr/>
          <p:nvPr/>
        </p:nvSpPr>
        <p:spPr>
          <a:xfrm>
            <a:off x="4625975" y="1462088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Multiply 57">
            <a:extLst>
              <a:ext uri="{FF2B5EF4-FFF2-40B4-BE49-F238E27FC236}">
                <a16:creationId xmlns:a16="http://schemas.microsoft.com/office/drawing/2014/main" id="{D207603C-9FDC-9FA2-8551-922BA0292C8C}"/>
              </a:ext>
            </a:extLst>
          </p:cNvPr>
          <p:cNvSpPr/>
          <p:nvPr/>
        </p:nvSpPr>
        <p:spPr>
          <a:xfrm>
            <a:off x="3962400" y="4064000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6D3A55-FF60-5B87-0D0A-115D703E9FB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29920"/>
            <a:ext cx="9144000" cy="738664"/>
          </a:xfrm>
          <a:prstGeom prst="rect">
            <a:avLst/>
          </a:prstGeom>
          <a:blipFill>
            <a:blip r:embed="rId3"/>
            <a:stretch>
              <a:fillRect b="-123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026" name="Picture 2" descr="Beedo beedo beedo!!!!!!!">
            <a:extLst>
              <a:ext uri="{FF2B5EF4-FFF2-40B4-BE49-F238E27FC236}">
                <a16:creationId xmlns:a16="http://schemas.microsoft.com/office/drawing/2014/main" id="{4DFFACB6-641D-9036-1B62-726CB73D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7" y="1757850"/>
            <a:ext cx="1967849" cy="29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17D552C-AE64-62D2-530B-C358C9D0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Step #2</a:t>
            </a:r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3E7F4E08-773E-0374-7665-75CAF204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9">
            <a:extLst>
              <a:ext uri="{FF2B5EF4-FFF2-40B4-BE49-F238E27FC236}">
                <a16:creationId xmlns:a16="http://schemas.microsoft.com/office/drawing/2014/main" id="{B031364D-58BD-EDFD-FEEE-06AEBDD2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0">
            <a:extLst>
              <a:ext uri="{FF2B5EF4-FFF2-40B4-BE49-F238E27FC236}">
                <a16:creationId xmlns:a16="http://schemas.microsoft.com/office/drawing/2014/main" id="{8BE5B97E-67DC-117C-BC9F-D131E429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5DD1E6AA-E616-B7A6-FD3B-DF78B51D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55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53FFE951-88EA-0224-EC30-4EFECE076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6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Rectangle 19">
            <a:extLst>
              <a:ext uri="{FF2B5EF4-FFF2-40B4-BE49-F238E27FC236}">
                <a16:creationId xmlns:a16="http://schemas.microsoft.com/office/drawing/2014/main" id="{82462B77-0AD5-9B5B-1122-590BC81D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20">
            <a:extLst>
              <a:ext uri="{FF2B5EF4-FFF2-40B4-BE49-F238E27FC236}">
                <a16:creationId xmlns:a16="http://schemas.microsoft.com/office/drawing/2014/main" id="{508EF873-9FB6-9169-C0A9-91EEB6A8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21">
            <a:extLst>
              <a:ext uri="{FF2B5EF4-FFF2-40B4-BE49-F238E27FC236}">
                <a16:creationId xmlns:a16="http://schemas.microsoft.com/office/drawing/2014/main" id="{F77B8AF8-0E23-5C30-A3FA-F5344782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22">
            <a:extLst>
              <a:ext uri="{FF2B5EF4-FFF2-40B4-BE49-F238E27FC236}">
                <a16:creationId xmlns:a16="http://schemas.microsoft.com/office/drawing/2014/main" id="{12EE2F4E-8EA1-DF5D-B195-CB36A445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23">
            <a:extLst>
              <a:ext uri="{FF2B5EF4-FFF2-40B4-BE49-F238E27FC236}">
                <a16:creationId xmlns:a16="http://schemas.microsoft.com/office/drawing/2014/main" id="{D24CE2AE-8AA0-F036-6523-05BC041C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5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Rectangle 24">
            <a:extLst>
              <a:ext uri="{FF2B5EF4-FFF2-40B4-BE49-F238E27FC236}">
                <a16:creationId xmlns:a16="http://schemas.microsoft.com/office/drawing/2014/main" id="{C6128AF7-B813-270C-ADA4-C71F73D7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5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25">
            <a:extLst>
              <a:ext uri="{FF2B5EF4-FFF2-40B4-BE49-F238E27FC236}">
                <a16:creationId xmlns:a16="http://schemas.microsoft.com/office/drawing/2014/main" id="{3820583C-71E1-AC0D-BBAE-B6CB4702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6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7">
            <a:extLst>
              <a:ext uri="{FF2B5EF4-FFF2-40B4-BE49-F238E27FC236}">
                <a16:creationId xmlns:a16="http://schemas.microsoft.com/office/drawing/2014/main" id="{855E83C3-E780-350D-6DE1-ECAF5184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Rectangle 28">
            <a:extLst>
              <a:ext uri="{FF2B5EF4-FFF2-40B4-BE49-F238E27FC236}">
                <a16:creationId xmlns:a16="http://schemas.microsoft.com/office/drawing/2014/main" id="{477386D3-9ED3-BFC3-E6B1-69A13202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Rectangle 30">
            <a:extLst>
              <a:ext uri="{FF2B5EF4-FFF2-40B4-BE49-F238E27FC236}">
                <a16:creationId xmlns:a16="http://schemas.microsoft.com/office/drawing/2014/main" id="{7254CDE3-96BE-F04D-3AEE-6DBDEE65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Rectangle 31">
            <a:extLst>
              <a:ext uri="{FF2B5EF4-FFF2-40B4-BE49-F238E27FC236}">
                <a16:creationId xmlns:a16="http://schemas.microsoft.com/office/drawing/2014/main" id="{26BF6F4F-67CC-1F47-A1EF-1C858682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1" descr="http://upload.wikimedia.org/wikipedia/commons/thumb/9/90/Check_mark_23x20_02.svg/1081px-Check_mark_23x20_02.svg.png">
            <a:extLst>
              <a:ext uri="{FF2B5EF4-FFF2-40B4-BE49-F238E27FC236}">
                <a16:creationId xmlns:a16="http://schemas.microsoft.com/office/drawing/2014/main" id="{0620B3C7-ADBB-0C0A-F6C5-E6447E34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TextBox 34">
            <a:extLst>
              <a:ext uri="{FF2B5EF4-FFF2-40B4-BE49-F238E27FC236}">
                <a16:creationId xmlns:a16="http://schemas.microsoft.com/office/drawing/2014/main" id="{03C6E4CA-2386-F3A6-0EDE-CC3FCB92FDC6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4DF51-EA10-DE03-B2BE-CDE17FF88F41}"/>
              </a:ext>
            </a:extLst>
          </p:cNvPr>
          <p:cNvSpPr/>
          <p:nvPr/>
        </p:nvSpPr>
        <p:spPr>
          <a:xfrm>
            <a:off x="1828800" y="2057400"/>
            <a:ext cx="54864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ultiply 42">
            <a:extLst>
              <a:ext uri="{FF2B5EF4-FFF2-40B4-BE49-F238E27FC236}">
                <a16:creationId xmlns:a16="http://schemas.microsoft.com/office/drawing/2014/main" id="{614227CE-4852-9630-1679-0A5B0B1847AA}"/>
              </a:ext>
            </a:extLst>
          </p:cNvPr>
          <p:cNvSpPr/>
          <p:nvPr/>
        </p:nvSpPr>
        <p:spPr>
          <a:xfrm>
            <a:off x="2219325" y="2320925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ultiply 43">
            <a:extLst>
              <a:ext uri="{FF2B5EF4-FFF2-40B4-BE49-F238E27FC236}">
                <a16:creationId xmlns:a16="http://schemas.microsoft.com/office/drawing/2014/main" id="{DF71BBE6-2B4F-E391-771E-4BA73F9861A8}"/>
              </a:ext>
            </a:extLst>
          </p:cNvPr>
          <p:cNvSpPr/>
          <p:nvPr/>
        </p:nvSpPr>
        <p:spPr>
          <a:xfrm>
            <a:off x="6096000" y="3151188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ultiply 44">
            <a:extLst>
              <a:ext uri="{FF2B5EF4-FFF2-40B4-BE49-F238E27FC236}">
                <a16:creationId xmlns:a16="http://schemas.microsoft.com/office/drawing/2014/main" id="{9F119C72-2715-B3AE-2842-B14946CE5196}"/>
              </a:ext>
            </a:extLst>
          </p:cNvPr>
          <p:cNvSpPr/>
          <p:nvPr/>
        </p:nvSpPr>
        <p:spPr>
          <a:xfrm>
            <a:off x="2362200" y="3151188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ultiply 45">
            <a:extLst>
              <a:ext uri="{FF2B5EF4-FFF2-40B4-BE49-F238E27FC236}">
                <a16:creationId xmlns:a16="http://schemas.microsoft.com/office/drawing/2014/main" id="{C804ACDD-4883-C1E1-E8E5-F4BF739749AA}"/>
              </a:ext>
            </a:extLst>
          </p:cNvPr>
          <p:cNvSpPr/>
          <p:nvPr/>
        </p:nvSpPr>
        <p:spPr>
          <a:xfrm>
            <a:off x="5943600" y="2320925"/>
            <a:ext cx="762000" cy="762000"/>
          </a:xfrm>
          <a:prstGeom prst="mathMultiply">
            <a:avLst>
              <a:gd name="adj1" fmla="val 5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4CDCDC-14A6-59F1-CBDD-94661782C39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1700" y="5286579"/>
            <a:ext cx="4800600" cy="738664"/>
          </a:xfrm>
          <a:prstGeom prst="rect">
            <a:avLst/>
          </a:prstGeom>
          <a:blipFill>
            <a:blip r:embed="rId4"/>
            <a:stretch>
              <a:fillRect b="-123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69A4B61-5B6A-280B-7FDF-EDDD8877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Step #3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52035C2-9AB3-3310-34F9-9CDCAC81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18F5C7B-544F-A920-538B-6FEA87A0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3C207-8E90-C6BB-45F7-8C55908F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312863"/>
            <a:ext cx="734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is not even an allowed compound!</a:t>
            </a:r>
            <a:endParaRPr lang="en-US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96C13-DE67-67A7-424D-B7283040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5867400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Allowed?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FDC49-E596-A036-E511-1EC88127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5867400"/>
            <a:ext cx="132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YES!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B11BB0-9DDF-0724-B152-82041759B3A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54232" y="1694901"/>
            <a:ext cx="4031360" cy="973728"/>
          </a:xfrm>
          <a:prstGeom prst="rect">
            <a:avLst/>
          </a:prstGeom>
          <a:blipFill>
            <a:blip r:embed="rId2"/>
            <a:stretch>
              <a:fillRect l="-2723" r="-756" b="-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567A34-A8DB-1DB4-9C28-4F919516D4AB}"/>
              </a:ext>
            </a:extLst>
          </p:cNvPr>
          <p:cNvSpPr/>
          <p:nvPr/>
        </p:nvSpPr>
        <p:spPr>
          <a:xfrm>
            <a:off x="1066800" y="3733800"/>
            <a:ext cx="762000" cy="7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E3DB98-28B8-8A5D-B07A-3EBAFE8D890A}"/>
              </a:ext>
            </a:extLst>
          </p:cNvPr>
          <p:cNvSpPr/>
          <p:nvPr/>
        </p:nvSpPr>
        <p:spPr>
          <a:xfrm>
            <a:off x="7315200" y="3402013"/>
            <a:ext cx="762000" cy="7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875E88-0544-2C75-C923-1B75EE5EEBA0}"/>
              </a:ext>
            </a:extLst>
          </p:cNvPr>
          <p:cNvSpPr/>
          <p:nvPr/>
        </p:nvSpPr>
        <p:spPr>
          <a:xfrm>
            <a:off x="92075" y="393223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BF81A3-EF7A-250F-5A34-EB89CE3F31DE}"/>
              </a:ext>
            </a:extLst>
          </p:cNvPr>
          <p:cNvSpPr/>
          <p:nvPr/>
        </p:nvSpPr>
        <p:spPr>
          <a:xfrm>
            <a:off x="1158875" y="277495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A43FE7-2CFA-A049-F999-F9AE141CCF1D}"/>
              </a:ext>
            </a:extLst>
          </p:cNvPr>
          <p:cNvSpPr/>
          <p:nvPr/>
        </p:nvSpPr>
        <p:spPr>
          <a:xfrm>
            <a:off x="1208088" y="502126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1B2E2C-FA13-9BFB-E3D4-C454F582AFE5}"/>
              </a:ext>
            </a:extLst>
          </p:cNvPr>
          <p:cNvSpPr/>
          <p:nvPr/>
        </p:nvSpPr>
        <p:spPr>
          <a:xfrm>
            <a:off x="8580438" y="35433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8BC861-6E5F-9053-3687-909FBC4DF8A3}"/>
              </a:ext>
            </a:extLst>
          </p:cNvPr>
          <p:cNvSpPr/>
          <p:nvPr/>
        </p:nvSpPr>
        <p:spPr>
          <a:xfrm>
            <a:off x="7505700" y="24892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4CDDC6-6C48-9810-A344-A17A7AB2E834}"/>
              </a:ext>
            </a:extLst>
          </p:cNvPr>
          <p:cNvSpPr/>
          <p:nvPr/>
        </p:nvSpPr>
        <p:spPr>
          <a:xfrm>
            <a:off x="7439025" y="4625975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5F8C6-61AE-29E6-FD86-6C2D5E77E6CC}"/>
              </a:ext>
            </a:extLst>
          </p:cNvPr>
          <p:cNvCxnSpPr>
            <a:stCxn id="3" idx="0"/>
            <a:endCxn id="16" idx="4"/>
          </p:cNvCxnSpPr>
          <p:nvPr/>
        </p:nvCxnSpPr>
        <p:spPr>
          <a:xfrm flipH="1" flipV="1">
            <a:off x="1349375" y="3155950"/>
            <a:ext cx="98425" cy="57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D1B588-3E96-CBE7-A0E9-AAA1D05C35BF}"/>
              </a:ext>
            </a:extLst>
          </p:cNvPr>
          <p:cNvCxnSpPr>
            <a:stCxn id="3" idx="2"/>
            <a:endCxn id="15" idx="6"/>
          </p:cNvCxnSpPr>
          <p:nvPr/>
        </p:nvCxnSpPr>
        <p:spPr>
          <a:xfrm flipH="1">
            <a:off x="473075" y="4114800"/>
            <a:ext cx="593725" cy="7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05B458-A6DC-12B5-2B3C-EDB2422D3803}"/>
              </a:ext>
            </a:extLst>
          </p:cNvPr>
          <p:cNvCxnSpPr>
            <a:stCxn id="3" idx="4"/>
            <a:endCxn id="17" idx="0"/>
          </p:cNvCxnSpPr>
          <p:nvPr/>
        </p:nvCxnSpPr>
        <p:spPr>
          <a:xfrm flipH="1">
            <a:off x="1398588" y="4495800"/>
            <a:ext cx="49212" cy="525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2DFA7D-AFDF-E248-784C-4CAB88388DFA}"/>
              </a:ext>
            </a:extLst>
          </p:cNvPr>
          <p:cNvCxnSpPr>
            <a:stCxn id="19" idx="4"/>
            <a:endCxn id="14" idx="0"/>
          </p:cNvCxnSpPr>
          <p:nvPr/>
        </p:nvCxnSpPr>
        <p:spPr>
          <a:xfrm>
            <a:off x="7696200" y="2870200"/>
            <a:ext cx="0" cy="531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15E182-F3AE-4FBD-9602-AB450F0F794E}"/>
              </a:ext>
            </a:extLst>
          </p:cNvPr>
          <p:cNvCxnSpPr>
            <a:stCxn id="18" idx="2"/>
            <a:endCxn id="14" idx="6"/>
          </p:cNvCxnSpPr>
          <p:nvPr/>
        </p:nvCxnSpPr>
        <p:spPr>
          <a:xfrm flipH="1">
            <a:off x="8077200" y="3733800"/>
            <a:ext cx="503238" cy="49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5C8CEA-0966-300B-1846-E80C3A6EB6F2}"/>
              </a:ext>
            </a:extLst>
          </p:cNvPr>
          <p:cNvCxnSpPr>
            <a:stCxn id="20" idx="0"/>
            <a:endCxn id="14" idx="4"/>
          </p:cNvCxnSpPr>
          <p:nvPr/>
        </p:nvCxnSpPr>
        <p:spPr>
          <a:xfrm flipV="1">
            <a:off x="7629525" y="4164013"/>
            <a:ext cx="66675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4400B1-2434-6B01-00EB-3F1D57029572}"/>
              </a:ext>
            </a:extLst>
          </p:cNvPr>
          <p:cNvCxnSpPr/>
          <p:nvPr/>
        </p:nvCxnSpPr>
        <p:spPr>
          <a:xfrm>
            <a:off x="4495800" y="3932238"/>
            <a:ext cx="665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455 0.02454 L -0.24305 0.02037 " pathEditMode="relative" ptsTypes="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455 0.02454 L -0.24305 0.02037 " pathEditMode="relative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8455 0.02454 L -0.24306 0.02037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55 0.02454 L -0.24306 0.02038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1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455 0.02454 L -0.24305 0.02037 " pathEditMode="relative" ptsTypes="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455 0.02454 L -0.24305 0.02037 " pathEditMode="relative" ptsTypes="A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8455 0.02454 L -0.24305 0.02037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12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916 -0.0206 L 0.28906 -0.01875 " pathEditMode="relative" ptsTypes="A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06 0.02037 C -0.24896 0.02061 -0.25712 0.0213 -0.25712 0.02084 C -0.25712 0.02037 -0.22952 0.01737 -0.22952 0.01667 C -0.22952 0.01598 -0.25365 0.01852 -0.25347 0.01783 C -0.25347 0.01713 -0.23594 0.01598 -0.23611 0.01505 C -0.23611 0.01436 -0.24774 0.01598 -0.24792 0.01528 C -0.24792 0.01482 -0.23906 0.01412 -0.23906 0.01366 C -0.23906 0.01343 -0.24149 0.01366 -0.2434 0.01389 " pathEditMode="relative" rAng="5160000" ptsTypes="AAAAAAAA">
                                      <p:cBhvr>
                                        <p:cTn id="47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06 0.02037 C -0.25156 0.0213 -0.26389 0.02268 -0.26354 0.02315 C -0.26354 0.02384 -0.22292 0.02014 -0.22292 0.02083 C -0.22274 0.02176 -0.25816 0.02454 -0.25799 0.02523 C -0.25781 0.02616 -0.23229 0.02338 -0.23229 0.02407 C -0.23229 0.02477 -0.24948 0.02616 -0.24948 0.02685 C -0.24948 0.02731 -0.23628 0.02569 -0.23628 0.02616 C -0.23628 0.02639 -0.23976 0.02685 -0.24271 0.02708 " pathEditMode="relative" rAng="5160000" ptsTypes="AAAAAAAA">
                                      <p:cBhvr>
                                        <p:cTn id="49" dur="1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0" presetClass="path" presetSubtype="0" decel="4969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06 0.02038 C -0.25417 0.02107 -0.26962 0.02223 -0.26945 0.02176 C -0.26945 0.02107 -0.21789 0.01644 -0.21789 0.01575 C -0.21789 0.01482 -0.26285 0.01945 -0.26268 0.01875 C -0.26268 0.01806 -0.23004 0.01505 -0.23021 0.01459 C -0.23021 0.01389 -0.25209 0.01621 -0.25226 0.01551 C -0.25226 0.01505 -0.23542 0.01389 -0.23542 0.0132 C -0.23559 0.0132 -0.23993 0.01343 -0.24341 0.01389 " pathEditMode="relative" rAng="5160000" ptsTypes="AAAAAAAA">
                                      <p:cBhvr>
                                        <p:cTn id="51" dur="16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89 -0.01875 C 0.29531 -0.01899 0.30399 -0.01899 0.30399 -0.01968 C 0.30399 -0.02061 0.27448 -0.02084 0.27448 -0.02176 C 0.27448 -0.02292 0.30017 -0.02223 0.3 -0.02315 C 0.3 -0.02408 0.28142 -0.02362 0.28142 -0.02477 C 0.28142 -0.0257 0.29392 -0.025 0.29392 -0.02593 C 0.29392 -0.02686 0.28437 -0.02639 0.28437 -0.02709 C 0.28437 -0.02755 0.28698 -0.02755 0.28889 -0.02755 " pathEditMode="relative" rAng="16200000" ptsTypes="AAAAAAAA">
                                      <p:cBhvr>
                                        <p:cTn id="53" dur="174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6 -0.01875 C 0.29861 -0.01852 0.3118 -0.01852 0.3118 -0.01806 C 0.3118 -0.01736 0.26719 -0.01713 0.26719 -0.01644 C 0.26719 -0.01551 0.3059 -0.01597 0.30573 -0.01528 C 0.30573 -0.01459 0.2776 -0.01505 0.2776 -0.01412 C 0.2776 -0.01343 0.2967 -0.01389 0.2967 -0.0132 C 0.2967 -0.0125 0.28212 -0.01297 0.28212 -0.01227 C 0.28212 -0.01204 0.28611 -0.01204 0.28906 -0.01204 " pathEditMode="relative" rAng="16200000" ptsTypes="AAAAAAAA">
                                      <p:cBhvr>
                                        <p:cTn id="55" dur="166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4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7 -0.01875 C 0.29844 -0.01851 0.31181 -0.01851 0.31163 -0.01805 C 0.31163 -0.01736 0.26719 -0.01713 0.26719 -0.01643 C 0.26719 -0.01551 0.30591 -0.01597 0.30573 -0.01527 C 0.30573 -0.01458 0.27761 -0.01504 0.27761 -0.01412 C 0.27761 -0.01342 0.29653 -0.01388 0.29653 -0.01319 C 0.29653 -0.0125 0.28212 -0.01296 0.28212 -0.01226 C 0.28229 -0.01226 0.28594 -0.01226 0.28907 -0.01226 " pathEditMode="relative" rAng="16200000" ptsTypes="AAAAAAAA">
                                      <p:cBhvr>
                                        <p:cTn id="57" dur="16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633129B-9E3D-DC36-B369-EE90ADDA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-47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Solve the Rate Equations</a:t>
            </a: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BF8EB141-DA9F-313C-DD2C-BAFE899FD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id="{3BE7ADE0-0F20-9722-2E91-1C9148F53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402013"/>
          <a:ext cx="5867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663725" imgH="7019925" progId="Equation.3">
                  <p:embed/>
                </p:oleObj>
              </mc:Choice>
              <mc:Fallback>
                <p:oleObj name="Equation" r:id="rId2" imgW="52663725" imgH="7019925" progId="Equation.3">
                  <p:embed/>
                  <p:pic>
                    <p:nvPicPr>
                      <p:cNvPr id="26633" name="Object 9">
                        <a:extLst>
                          <a:ext uri="{FF2B5EF4-FFF2-40B4-BE49-F238E27FC236}">
                            <a16:creationId xmlns:a16="http://schemas.microsoft.com/office/drawing/2014/main" id="{3BE7ADE0-0F20-9722-2E91-1C9148F53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02013"/>
                        <a:ext cx="5867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1197702-ECCA-31A6-6D04-1F43D0D8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67200"/>
            <a:ext cx="3433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Set rates of propagation equal...</a:t>
            </a:r>
          </a:p>
        </p:txBody>
      </p:sp>
      <p:sp>
        <p:nvSpPr>
          <p:cNvPr id="10246" name="Rectangle 12">
            <a:extLst>
              <a:ext uri="{FF2B5EF4-FFF2-40B4-BE49-F238E27FC236}">
                <a16:creationId xmlns:a16="http://schemas.microsoft.com/office/drawing/2014/main" id="{12B7EEF9-AD65-6158-CAEF-047F41AC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635" name="Object 11">
            <a:extLst>
              <a:ext uri="{FF2B5EF4-FFF2-40B4-BE49-F238E27FC236}">
                <a16:creationId xmlns:a16="http://schemas.microsoft.com/office/drawing/2014/main" id="{0443F95C-C816-65F8-0EAD-F637CBFB1E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800600"/>
          <a:ext cx="617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491775" imgH="3295650" progId="Equation.3">
                  <p:embed/>
                </p:oleObj>
              </mc:Choice>
              <mc:Fallback>
                <p:oleObj name="Equation" r:id="rId4" imgW="48491775" imgH="3295650" progId="Equation.3">
                  <p:embed/>
                  <p:pic>
                    <p:nvPicPr>
                      <p:cNvPr id="26635" name="Object 11">
                        <a:extLst>
                          <a:ext uri="{FF2B5EF4-FFF2-40B4-BE49-F238E27FC236}">
                            <a16:creationId xmlns:a16="http://schemas.microsoft.com/office/drawing/2014/main" id="{0443F95C-C816-65F8-0EAD-F637CBFB1E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00600"/>
                        <a:ext cx="617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4">
            <a:extLst>
              <a:ext uri="{FF2B5EF4-FFF2-40B4-BE49-F238E27FC236}">
                <a16:creationId xmlns:a16="http://schemas.microsoft.com/office/drawing/2014/main" id="{466276B2-84E2-5100-297B-E0F4FC97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637" name="Object 13">
            <a:extLst>
              <a:ext uri="{FF2B5EF4-FFF2-40B4-BE49-F238E27FC236}">
                <a16:creationId xmlns:a16="http://schemas.microsoft.com/office/drawing/2014/main" id="{BFBA7386-2FEA-F616-5801-3AA3123D2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410200"/>
          <a:ext cx="57769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443525" imgH="6143625" progId="Equation.3">
                  <p:embed/>
                </p:oleObj>
              </mc:Choice>
              <mc:Fallback>
                <p:oleObj name="Equation" r:id="rId6" imgW="43443525" imgH="6143625" progId="Equation.3">
                  <p:embed/>
                  <p:pic>
                    <p:nvPicPr>
                      <p:cNvPr id="26637" name="Object 13">
                        <a:extLst>
                          <a:ext uri="{FF2B5EF4-FFF2-40B4-BE49-F238E27FC236}">
                            <a16:creationId xmlns:a16="http://schemas.microsoft.com/office/drawing/2014/main" id="{BFBA7386-2FEA-F616-5801-3AA3123D2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10200"/>
                        <a:ext cx="57769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D093B2A-A142-453D-7C02-409E19206968}"/>
              </a:ext>
            </a:extLst>
          </p:cNvPr>
          <p:cNvSpPr/>
          <p:nvPr/>
        </p:nvSpPr>
        <p:spPr>
          <a:xfrm>
            <a:off x="8153400" y="3581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81F49-C17F-F9BF-905A-533F76BCC355}"/>
              </a:ext>
            </a:extLst>
          </p:cNvPr>
          <p:cNvSpPr/>
          <p:nvPr/>
        </p:nvSpPr>
        <p:spPr>
          <a:xfrm>
            <a:off x="8153400" y="5562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620181-CDAF-BD7B-1D83-F98C6FF8380A}"/>
              </a:ext>
            </a:extLst>
          </p:cNvPr>
          <p:cNvSpPr/>
          <p:nvPr/>
        </p:nvSpPr>
        <p:spPr>
          <a:xfrm>
            <a:off x="8077200" y="4724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1F2A2-BB4E-DFD4-79C4-8C95F7CCCCB2}"/>
              </a:ext>
            </a:extLst>
          </p:cNvPr>
          <p:cNvSpPr/>
          <p:nvPr/>
        </p:nvSpPr>
        <p:spPr>
          <a:xfrm>
            <a:off x="2667000" y="3402013"/>
            <a:ext cx="3962400" cy="825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0704B0-7A61-8D11-3826-AC9A55815999}"/>
              </a:ext>
            </a:extLst>
          </p:cNvPr>
          <p:cNvSpPr/>
          <p:nvPr/>
        </p:nvSpPr>
        <p:spPr>
          <a:xfrm>
            <a:off x="2514600" y="5357813"/>
            <a:ext cx="3962400" cy="825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5" name="Picture 2">
            <a:extLst>
              <a:ext uri="{FF2B5EF4-FFF2-40B4-BE49-F238E27FC236}">
                <a16:creationId xmlns:a16="http://schemas.microsoft.com/office/drawing/2014/main" id="{020B4BF8-4D92-F8BA-16B2-78F6FE0B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29" t="264658" r="149529" b="-264658"/>
          <a:stretch>
            <a:fillRect/>
          </a:stretch>
        </p:blipFill>
        <p:spPr bwMode="auto">
          <a:xfrm>
            <a:off x="3486150" y="3078163"/>
            <a:ext cx="217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4">
            <a:extLst>
              <a:ext uri="{FF2B5EF4-FFF2-40B4-BE49-F238E27FC236}">
                <a16:creationId xmlns:a16="http://schemas.microsoft.com/office/drawing/2014/main" id="{8A990C47-973A-BDA8-137A-DE097C4D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27388"/>
          <a:stretch>
            <a:fillRect/>
          </a:stretch>
        </p:blipFill>
        <p:spPr bwMode="auto">
          <a:xfrm>
            <a:off x="1141413" y="1385888"/>
            <a:ext cx="68167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439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Office Theme</vt:lpstr>
      <vt:lpstr>Equation</vt:lpstr>
      <vt:lpstr>Calculation Session 12 Exercise 6</vt:lpstr>
      <vt:lpstr>Key Definitions</vt:lpstr>
      <vt:lpstr>Classify Reaction Steps</vt:lpstr>
      <vt:lpstr>Which termination steps are even allowed?</vt:lpstr>
      <vt:lpstr>Termination Step #1</vt:lpstr>
      <vt:lpstr>Termination Step #2</vt:lpstr>
      <vt:lpstr>Termination Step #2</vt:lpstr>
      <vt:lpstr>Termination Step #3</vt:lpstr>
      <vt:lpstr>Let’s Solve the Rate Equations</vt:lpstr>
      <vt:lpstr>Substitute for [Br•]</vt:lpstr>
      <vt:lpstr>Substitute for [Br•]</vt:lpstr>
      <vt:lpstr>Substitute for [Br•]</vt:lpstr>
      <vt:lpstr>Substitute for [Br•]</vt:lpstr>
      <vt:lpstr>PowerPoint Presentation</vt:lpstr>
      <vt:lpstr>PowerPoint Presentation</vt:lpstr>
      <vt:lpstr>Key Takeaways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4 Exercise 6</dc:title>
  <dc:creator>Matt</dc:creator>
  <cp:lastModifiedBy>Kong Chen</cp:lastModifiedBy>
  <cp:revision>128</cp:revision>
  <dcterms:created xsi:type="dcterms:W3CDTF">2014-02-11T20:18:46Z</dcterms:created>
  <dcterms:modified xsi:type="dcterms:W3CDTF">2025-04-12T05:48:26Z</dcterms:modified>
</cp:coreProperties>
</file>