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9" r:id="rId4"/>
    <p:sldId id="258" r:id="rId5"/>
    <p:sldId id="259" r:id="rId6"/>
    <p:sldId id="270" r:id="rId7"/>
    <p:sldId id="271" r:id="rId8"/>
    <p:sldId id="272" r:id="rId9"/>
    <p:sldId id="273" r:id="rId10"/>
    <p:sldId id="274" r:id="rId11"/>
    <p:sldId id="275" r:id="rId12"/>
    <p:sldId id="265" r:id="rId13"/>
    <p:sldId id="266" r:id="rId14"/>
    <p:sldId id="268" r:id="rId1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CE5"/>
    <a:srgbClr val="90C1AB"/>
    <a:srgbClr val="F0B9DE"/>
    <a:srgbClr val="BEFF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79"/>
  </p:normalViewPr>
  <p:slideViewPr>
    <p:cSldViewPr>
      <p:cViewPr>
        <p:scale>
          <a:sx n="134" d="100"/>
          <a:sy n="134" d="100"/>
        </p:scale>
        <p:origin x="-240" y="-4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1248CDD-991E-4453-A13E-9121BCA9978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70361C-7E2D-459A-B7BB-C04CEA83F90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3EE0EB9-57AB-4393-A888-3830CEDFC358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0A39AA9-AF8E-48B7-BC60-49A7E5B0AB5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9EADCDE-BE90-425C-A213-46CA36AA65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E516D7-938E-4FB4-87E8-A72EC03B320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884AD4-EF47-4E28-96B6-9586039578C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464F2446-F1FC-4A83-93D2-D92B7609E5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64F2446-F1FC-4A83-93D2-D92B7609E514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92868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A70E5-6500-46A0-BBEC-A181D43B3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8A1D7-12E2-4F04-869A-7692DE06D1C6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FA718F-B9C1-4BA3-BC00-2E3E1837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7637D-DBF0-455B-8704-8AE8B71C1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7C752-51C6-42EE-82EF-DFA4E249AA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491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0A580C-050E-4E68-A6EA-A056F2030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CD61FB-A919-45FA-8EE5-36E557A75AFB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BC0A2-C967-4DB2-AE94-0077765C3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365C48-D23E-40E7-8BE3-8EA23EC97B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E92E6B-8A8C-4EF0-8B8C-001EE7B4A0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86908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DA0B0E-580D-4597-8248-29166DF4D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F44EFF-A0F6-46B1-AB36-D8667383F7AC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46BB2B-861B-458C-89B4-D3058F005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B44BD7-62D3-4812-A1BD-FDDE642D1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07278-7B89-4EB3-93D1-D0996A1BA24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0551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B3404B-5157-4B56-B18F-9330CE62E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E8D233-7315-49CB-BB29-7115F20E610A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449F8-640E-4BC5-8EE4-BFCD12A98D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3E818-D9AC-46C6-84AC-E96D02DB0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40779-EFC4-4A8F-AB45-860BC2A469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6274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ABF9B5-A4CB-4C0A-9330-8F1F0F4F7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DCB053-55E1-4784-ABD2-C4882D912FAD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62A5B-4459-47EB-B8B6-11923B40B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1A1373-B96B-4D47-8157-28847A53C8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31BE9-D092-49D9-8A20-DB4186B5002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46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F8C9BC9-F57E-4DDE-A3D2-D2A38BF75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42961-3B94-449B-805B-7345FC5A537F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6AEB2C8-1BA9-4564-BC08-B08F2650AF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0A9B79E-F055-4E27-9A35-F919F20EB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72470-00B0-40A3-9227-96D8C18637D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0223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C944D74-76A3-486D-A937-A9E3896E2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0681A-EF24-4EC9-BE22-475FA239FCE9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0A16228-08B5-4992-9D0D-DCD6E92C8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AE7AEF1-1864-4953-9AE7-0A724378B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11EFA-2116-42DD-AED0-2D628B4CFB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9037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4D9B16-4EFE-486C-835E-F6BD8A75B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E1C89-A71A-4DDC-B876-03D94D1E6B5D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B73CA91-5448-4C5D-9FE2-8470F649A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8F46B70-B160-4FA2-AF56-51B5ABACB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EA15E-52A6-4C9B-8EB5-EFBBB0752C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515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6AE5493-4513-4CEB-B41F-9BB51FF7B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5B5B0-2F03-475B-92C5-944E3946C757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9FE3D48-9091-4A74-AACA-DFA791DDE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0D3F8E5-E200-4392-9604-C6EC184F62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97834-C0D5-45FD-A9DF-ADE39FF110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37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79EA649-1FF9-4436-9C6B-93CB0C2AF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0BE172-495A-472B-A9F0-63B9AEF9DB6F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E42BC2-3624-4EF0-8D0D-D3FA4BB4D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7AD75BD-445F-4922-8852-50F37C4E0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C07DF4-D9D9-4779-900F-4545EE68CC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6383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47352A3-B5C2-4198-BA0E-2A436848A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EF15A9-C41D-40DA-8BCB-6EACC67CFB87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AAFE41-2B56-4260-9726-56EFE8AA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FDF8457-0882-4DC1-ADD6-39594C0B6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EC3D62-EF46-4052-B31F-19541F6AA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1357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8DCD1564-A69A-44BF-9E65-BF928B69C93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84DB6BFC-D62F-4DEF-AE32-0DE7CD74EDF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09DAF1-BDC2-48A5-8F41-00F7A808D9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82C64DC-60CE-4606-9316-A3C973F9DD29}" type="datetimeFigureOut">
              <a:rPr lang="en-US"/>
              <a:pPr>
                <a:defRPr/>
              </a:pPr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D58175-6DA2-4DCD-A90F-F243B610FD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D492C5-C69F-4A18-B505-ECD21D727A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916C82F-EA61-42F5-91F9-F2B0667657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>
            <a:extLst>
              <a:ext uri="{FF2B5EF4-FFF2-40B4-BE49-F238E27FC236}">
                <a16:creationId xmlns:a16="http://schemas.microsoft.com/office/drawing/2014/main" id="{FB6386BA-A5CA-46C8-B371-94F972218C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" y="1557430"/>
            <a:ext cx="8991600" cy="1470025"/>
          </a:xfrm>
        </p:spPr>
        <p:txBody>
          <a:bodyPr/>
          <a:lstStyle/>
          <a:p>
            <a:pPr eaLnBrk="1" hangingPunct="1"/>
            <a:r>
              <a:rPr lang="en-US" altLang="en-US" sz="3600" b="1" dirty="0">
                <a:solidFill>
                  <a:srgbClr val="90C1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Calculation Session 14: Exercise 8</a:t>
            </a:r>
          </a:p>
        </p:txBody>
      </p:sp>
      <p:sp>
        <p:nvSpPr>
          <p:cNvPr id="3075" name="Subtitle 2">
            <a:extLst>
              <a:ext uri="{FF2B5EF4-FFF2-40B4-BE49-F238E27FC236}">
                <a16:creationId xmlns:a16="http://schemas.microsoft.com/office/drawing/2014/main" id="{330F407A-A7CB-4457-89AA-25EE8F078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52500" y="2667000"/>
            <a:ext cx="7239000" cy="2057400"/>
          </a:xfrm>
        </p:spPr>
        <p:txBody>
          <a:bodyPr/>
          <a:lstStyle/>
          <a:p>
            <a:pPr eaLnBrk="1" hangingPunct="1"/>
            <a:r>
              <a:rPr lang="en-US" altLang="en-US" sz="2000" dirty="0">
                <a:solidFill>
                  <a:srgbClr val="7F7F7F"/>
                </a:solidFill>
                <a:latin typeface="Arial Hebrew" pitchFamily="2" charset="-79"/>
                <a:ea typeface="Helvetica Neue" panose="02000503000000020004" pitchFamily="2" charset="0"/>
                <a:cs typeface="Arial Hebrew" pitchFamily="2" charset="-79"/>
              </a:rPr>
              <a:t>Created By Lauren Taylor ’14</a:t>
            </a:r>
          </a:p>
          <a:p>
            <a:pPr eaLnBrk="1" hangingPunct="1"/>
            <a:r>
              <a:rPr lang="en-US" altLang="en-US" sz="2000" dirty="0">
                <a:solidFill>
                  <a:srgbClr val="7F7F7F"/>
                </a:solidFill>
                <a:latin typeface="Arial Hebrew" pitchFamily="2" charset="-79"/>
                <a:ea typeface="Helvetica Neue" panose="02000503000000020004" pitchFamily="2" charset="0"/>
                <a:cs typeface="Arial Hebrew" pitchFamily="2" charset="-79"/>
              </a:rPr>
              <a:t>Revised by Heather Barton (’15), Will Gregg (’16), Max Graham &amp; Sarah Paquin (’21), Kaleigh Soucy (’23), Dennis Wu (’25), Lara Capellino (’26)</a:t>
            </a:r>
          </a:p>
        </p:txBody>
      </p:sp>
      <p:pic>
        <p:nvPicPr>
          <p:cNvPr id="1026" name="Picture 2" descr="Quantum tunneling. : r/physicsmemes">
            <a:extLst>
              <a:ext uri="{FF2B5EF4-FFF2-40B4-BE49-F238E27FC236}">
                <a16:creationId xmlns:a16="http://schemas.microsoft.com/office/drawing/2014/main" id="{89D30340-6DBA-2069-D782-D0EF5EDF1D1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7" b="51793"/>
          <a:stretch/>
        </p:blipFill>
        <p:spPr bwMode="auto">
          <a:xfrm>
            <a:off x="2152650" y="4216516"/>
            <a:ext cx="2667000" cy="23759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Quantum tunneling. : r/physicsmemes">
            <a:extLst>
              <a:ext uri="{FF2B5EF4-FFF2-40B4-BE49-F238E27FC236}">
                <a16:creationId xmlns:a16="http://schemas.microsoft.com/office/drawing/2014/main" id="{9EF03FD3-F4DE-C9DE-06F7-9F0ED775E47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206"/>
          <a:stretch/>
        </p:blipFill>
        <p:spPr bwMode="auto">
          <a:xfrm>
            <a:off x="4972050" y="4277713"/>
            <a:ext cx="2438400" cy="2351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F09C540-7535-4F96-A94B-B2A23005D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90936BDD-F3A8-4D98-B4B5-469F58F665E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G) What is the activation energy for the conversion of adsorbed </a:t>
            </a:r>
            <a:r>
              <a:rPr lang="en-US" altLang="en-US" sz="28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baseline="-250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2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 to adsorbed </a:t>
            </a:r>
            <a:r>
              <a:rPr lang="en-US" altLang="en-US" sz="2800" dirty="0">
                <a:solidFill>
                  <a:srgbClr val="F0B9DE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?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25C90-146C-8B8A-0FB8-F109F59B34EC}"/>
              </a:ext>
            </a:extLst>
          </p:cNvPr>
          <p:cNvSpPr txBox="1"/>
          <p:nvPr/>
        </p:nvSpPr>
        <p:spPr>
          <a:xfrm>
            <a:off x="1143000" y="1307623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/>
              <a:t>Activation energy for the reaction </a:t>
            </a:r>
            <a:r>
              <a:rPr lang="en-US" altLang="en-US" dirty="0">
                <a:solidFill>
                  <a:srgbClr val="00B050"/>
                </a:solidFill>
              </a:rPr>
              <a:t>M</a:t>
            </a:r>
            <a:r>
              <a:rPr lang="en-US" altLang="en-US" dirty="0"/>
              <a:t>-</a:t>
            </a:r>
            <a:r>
              <a:rPr lang="en-US" altLang="en-US" dirty="0">
                <a:solidFill>
                  <a:srgbClr val="062EF8"/>
                </a:solidFill>
              </a:rPr>
              <a:t>A</a:t>
            </a:r>
            <a:r>
              <a:rPr lang="en-US" altLang="en-US" baseline="-25000" dirty="0">
                <a:solidFill>
                  <a:srgbClr val="062EF8"/>
                </a:solidFill>
              </a:rPr>
              <a:t>2</a:t>
            </a:r>
            <a:r>
              <a:rPr lang="en-US" altLang="en-US" dirty="0"/>
              <a:t> + </a:t>
            </a:r>
            <a:r>
              <a:rPr lang="en-US" altLang="en-US" dirty="0">
                <a:solidFill>
                  <a:srgbClr val="00B050"/>
                </a:solidFill>
              </a:rPr>
              <a:t>M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B050"/>
                </a:solidFill>
              </a:rPr>
              <a:t>M</a:t>
            </a:r>
            <a:r>
              <a:rPr lang="en-US" altLang="en-US" dirty="0"/>
              <a:t>-</a:t>
            </a:r>
            <a:r>
              <a:rPr lang="en-US" altLang="en-US" dirty="0">
                <a:solidFill>
                  <a:srgbClr val="F0B9DE"/>
                </a:solidFill>
              </a:rPr>
              <a:t>A</a:t>
            </a:r>
            <a:r>
              <a:rPr lang="en-US" altLang="en-US" dirty="0"/>
              <a:t> + </a:t>
            </a:r>
            <a:r>
              <a:rPr lang="en-US" altLang="en-US" dirty="0">
                <a:solidFill>
                  <a:srgbClr val="00B050"/>
                </a:solidFill>
              </a:rPr>
              <a:t>M</a:t>
            </a:r>
            <a:r>
              <a:rPr lang="en-US" altLang="en-US" dirty="0"/>
              <a:t>-</a:t>
            </a:r>
            <a:r>
              <a:rPr lang="en-US" altLang="en-US" dirty="0">
                <a:solidFill>
                  <a:srgbClr val="F0B9DE"/>
                </a:solidFill>
              </a:rPr>
              <a:t>A</a:t>
            </a:r>
            <a:r>
              <a:rPr lang="en-US" altLang="en-US" dirty="0"/>
              <a:t> ?</a:t>
            </a:r>
            <a:endParaRPr lang="en-US" dirty="0"/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FA5877E2-953F-0618-4CEA-D6DD7745EBE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9"/>
          <a:stretch/>
        </p:blipFill>
        <p:spPr bwMode="auto">
          <a:xfrm>
            <a:off x="85725" y="1676955"/>
            <a:ext cx="8524875" cy="525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0ACFF97D-9014-91E0-3064-6957102BA576}"/>
              </a:ext>
            </a:extLst>
          </p:cNvPr>
          <p:cNvCxnSpPr/>
          <p:nvPr/>
        </p:nvCxnSpPr>
        <p:spPr>
          <a:xfrm>
            <a:off x="3048000" y="2895600"/>
            <a:ext cx="0" cy="1752600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24773774-ABB8-F3D9-37A7-2EF16031662E}"/>
              </a:ext>
            </a:extLst>
          </p:cNvPr>
          <p:cNvCxnSpPr/>
          <p:nvPr/>
        </p:nvCxnSpPr>
        <p:spPr>
          <a:xfrm>
            <a:off x="3048000" y="4648200"/>
            <a:ext cx="5486400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FEAFDCC4-B53C-83AF-8C78-A0052986E9C7}"/>
              </a:ext>
            </a:extLst>
          </p:cNvPr>
          <p:cNvSpPr txBox="1"/>
          <p:nvPr/>
        </p:nvSpPr>
        <p:spPr>
          <a:xfrm>
            <a:off x="2057400" y="54234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M-A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D764A0-F4F5-CE69-6B69-FD71138ED6FD}"/>
              </a:ext>
            </a:extLst>
          </p:cNvPr>
          <p:cNvSpPr txBox="1"/>
          <p:nvPr/>
        </p:nvSpPr>
        <p:spPr>
          <a:xfrm>
            <a:off x="7620000" y="2438400"/>
            <a:ext cx="78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 + A</a:t>
            </a:r>
          </a:p>
        </p:txBody>
      </p:sp>
    </p:spTree>
    <p:extLst>
      <p:ext uri="{BB962C8B-B14F-4D97-AF65-F5344CB8AC3E}">
        <p14:creationId xmlns:p14="http://schemas.microsoft.com/office/powerpoint/2010/main" val="3812322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Title 1">
            <a:extLst>
              <a:ext uri="{FF2B5EF4-FFF2-40B4-BE49-F238E27FC236}">
                <a16:creationId xmlns:a16="http://schemas.microsoft.com/office/drawing/2014/main" id="{90936BDD-F3A8-4D98-B4B5-469F58F665E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H) Does </a:t>
            </a:r>
            <a:r>
              <a:rPr lang="en-US" altLang="en-US" sz="28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baseline="-250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2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 adsorb associatively or </a:t>
            </a:r>
            <a:r>
              <a:rPr lang="en-US" altLang="en-US" sz="2800" dirty="0" err="1">
                <a:latin typeface="Arial Hebrew" pitchFamily="2" charset="-79"/>
                <a:cs typeface="Arial Hebrew" pitchFamily="2" charset="-79"/>
              </a:rPr>
              <a:t>dissociatively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?</a:t>
            </a:r>
          </a:p>
        </p:txBody>
      </p:sp>
      <p:pic>
        <p:nvPicPr>
          <p:cNvPr id="3" name="Picture 4">
            <a:extLst>
              <a:ext uri="{FF2B5EF4-FFF2-40B4-BE49-F238E27FC236}">
                <a16:creationId xmlns:a16="http://schemas.microsoft.com/office/drawing/2014/main" id="{1C8AB625-CF13-1C9D-CC6F-4F5AB16616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509"/>
          <a:stretch/>
        </p:blipFill>
        <p:spPr bwMode="auto">
          <a:xfrm>
            <a:off x="85725" y="1676955"/>
            <a:ext cx="8524875" cy="5257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F08A5D90-ABBD-D229-FDF3-C8920B1494A1}"/>
              </a:ext>
            </a:extLst>
          </p:cNvPr>
          <p:cNvSpPr txBox="1">
            <a:spLocks/>
          </p:cNvSpPr>
          <p:nvPr/>
        </p:nvSpPr>
        <p:spPr bwMode="auto">
          <a:xfrm>
            <a:off x="1143000" y="838200"/>
            <a:ext cx="297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 + </a:t>
            </a:r>
            <a:r>
              <a:rPr lang="en-US" altLang="en-US" sz="1800" dirty="0">
                <a:solidFill>
                  <a:srgbClr val="062EF8"/>
                </a:solidFill>
              </a:rPr>
              <a:t>A</a:t>
            </a:r>
            <a:r>
              <a:rPr lang="en-US" altLang="en-US" sz="1800" baseline="-25000" dirty="0">
                <a:solidFill>
                  <a:srgbClr val="062EF8"/>
                </a:solidFill>
              </a:rPr>
              <a:t>2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-</a:t>
            </a:r>
            <a:r>
              <a:rPr lang="en-US" altLang="en-US" sz="1800" dirty="0">
                <a:solidFill>
                  <a:srgbClr val="062EF8"/>
                </a:solidFill>
              </a:rPr>
              <a:t>A</a:t>
            </a:r>
            <a:r>
              <a:rPr lang="en-US" altLang="en-US" sz="1800" baseline="-25000" dirty="0">
                <a:solidFill>
                  <a:srgbClr val="062EF8"/>
                </a:solidFill>
              </a:rPr>
              <a:t>2</a:t>
            </a:r>
            <a:endParaRPr lang="en-US" altLang="en-US" sz="180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ADCAD5A-4DAD-8225-7E85-78321549E560}"/>
              </a:ext>
            </a:extLst>
          </p:cNvPr>
          <p:cNvSpPr txBox="1">
            <a:spLocks/>
          </p:cNvSpPr>
          <p:nvPr/>
        </p:nvSpPr>
        <p:spPr bwMode="auto">
          <a:xfrm>
            <a:off x="3429000" y="838200"/>
            <a:ext cx="5486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2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 + </a:t>
            </a:r>
            <a:r>
              <a:rPr lang="en-US" altLang="en-US" sz="1800" dirty="0">
                <a:solidFill>
                  <a:srgbClr val="062EF8"/>
                </a:solidFill>
              </a:rPr>
              <a:t>A</a:t>
            </a:r>
            <a:r>
              <a:rPr lang="en-US" altLang="en-US" sz="1800" baseline="-25000" dirty="0">
                <a:solidFill>
                  <a:srgbClr val="062EF8"/>
                </a:solidFill>
              </a:rPr>
              <a:t>2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-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  <a:r>
              <a:rPr lang="en-US" altLang="en-US" sz="1800" dirty="0">
                <a:solidFill>
                  <a:srgbClr val="062EF8"/>
                </a:solidFill>
              </a:rPr>
              <a:t> </a:t>
            </a:r>
            <a:r>
              <a:rPr lang="en-US" altLang="en-US" sz="1800" dirty="0"/>
              <a:t>+</a:t>
            </a:r>
            <a:r>
              <a:rPr lang="en-US" altLang="en-US" sz="1800" dirty="0">
                <a:solidFill>
                  <a:srgbClr val="062EF8"/>
                </a:solidFill>
              </a:rPr>
              <a:t> 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-</a:t>
            </a:r>
            <a:r>
              <a:rPr lang="en-US" altLang="en-US" sz="1800" dirty="0">
                <a:solidFill>
                  <a:srgbClr val="FF0000"/>
                </a:solidFill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44518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4">
            <a:extLst>
              <a:ext uri="{FF2B5EF4-FFF2-40B4-BE49-F238E27FC236}">
                <a16:creationId xmlns:a16="http://schemas.microsoft.com/office/drawing/2014/main" id="{EC7A6A0D-774B-4486-9E52-ACC5EE4E50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DAE9CAF-B1BD-4BAC-964D-DD59E5B506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581400"/>
            <a:ext cx="10112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N</a:t>
            </a:r>
            <a:r>
              <a:rPr lang="en-US" altLang="en-US" sz="1800" baseline="-25000" dirty="0">
                <a:latin typeface="Arial" panose="020B0604020202020204" pitchFamily="34" charset="0"/>
              </a:rPr>
              <a:t>2 </a:t>
            </a:r>
            <a:r>
              <a:rPr lang="en-US" altLang="en-US" sz="1800" dirty="0">
                <a:latin typeface="Arial" panose="020B0604020202020204" pitchFamily="34" charset="0"/>
              </a:rPr>
              <a:t>+ Fe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07692A4-A908-46CE-A261-3594BC5819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6600" y="4724400"/>
            <a:ext cx="9985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Fe-N≡N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ACF1957-04A2-49C6-8551-DA2EB8C0DC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3000" y="6172200"/>
            <a:ext cx="147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Fe-N + Fe-N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6565606-1A24-4855-83CF-41DDE310C1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257800"/>
            <a:ext cx="3886200" cy="1477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Example: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N</a:t>
            </a:r>
            <a:r>
              <a:rPr lang="en-US" altLang="en-US" sz="1800" baseline="-25000" dirty="0">
                <a:latin typeface="Arial" panose="020B0604020202020204" pitchFamily="34" charset="0"/>
              </a:rPr>
              <a:t>2 </a:t>
            </a:r>
            <a:r>
              <a:rPr lang="en-US" altLang="en-US" sz="1800" dirty="0">
                <a:latin typeface="Arial" panose="020B0604020202020204" pitchFamily="34" charset="0"/>
              </a:rPr>
              <a:t>+ Fe </a:t>
            </a:r>
            <a:r>
              <a:rPr lang="en-US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 Fe-N≡N </a:t>
            </a:r>
            <a:r>
              <a:rPr lang="en-US" altLang="en-US" sz="1800" i="1" dirty="0">
                <a:latin typeface="Arial" panose="020B0604020202020204" pitchFamily="34" charset="0"/>
                <a:sym typeface="Wingdings" panose="05000000000000000000" pitchFamily="2" charset="2"/>
              </a:rPr>
              <a:t>(equilibrium)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Fe-N≡N + Fe  Fe-N + Fe-N </a:t>
            </a:r>
            <a:r>
              <a:rPr lang="en-US" altLang="en-US" sz="1800" i="1" dirty="0">
                <a:latin typeface="Arial" panose="020B0604020202020204" pitchFamily="34" charset="0"/>
                <a:sym typeface="Wingdings" panose="05000000000000000000" pitchFamily="2" charset="2"/>
              </a:rPr>
              <a:t>(RLS)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8C88F1-C76E-4ED1-B421-8A1D468E9B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82230" y="4796135"/>
            <a:ext cx="22557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Associatively!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2B746638-1D57-DF70-4DDC-3BC77C234F30}"/>
              </a:ext>
            </a:extLst>
          </p:cNvPr>
          <p:cNvCxnSpPr/>
          <p:nvPr/>
        </p:nvCxnSpPr>
        <p:spPr>
          <a:xfrm>
            <a:off x="3048000" y="2895600"/>
            <a:ext cx="0" cy="1752600"/>
          </a:xfrm>
          <a:prstGeom prst="straightConnector1">
            <a:avLst/>
          </a:prstGeom>
          <a:ln w="57150">
            <a:solidFill>
              <a:srgbClr val="90C1AB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7">
            <a:extLst>
              <a:ext uri="{FF2B5EF4-FFF2-40B4-BE49-F238E27FC236}">
                <a16:creationId xmlns:a16="http://schemas.microsoft.com/office/drawing/2014/main" id="{9BDA6BBE-59FA-6B39-A0E3-394F4AE6C60B}"/>
              </a:ext>
            </a:extLst>
          </p:cNvPr>
          <p:cNvCxnSpPr/>
          <p:nvPr/>
        </p:nvCxnSpPr>
        <p:spPr>
          <a:xfrm rot="5400000">
            <a:off x="5324475" y="3673475"/>
            <a:ext cx="323850" cy="0"/>
          </a:xfrm>
          <a:prstGeom prst="bentConnector3">
            <a:avLst/>
          </a:prstGeom>
          <a:ln w="57150">
            <a:solidFill>
              <a:srgbClr val="F0ACE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Elbow Connector 11">
            <a:extLst>
              <a:ext uri="{FF2B5EF4-FFF2-40B4-BE49-F238E27FC236}">
                <a16:creationId xmlns:a16="http://schemas.microsoft.com/office/drawing/2014/main" id="{AD161B33-FF54-4C3B-BEE1-5518D26E43B7}"/>
              </a:ext>
            </a:extLst>
          </p:cNvPr>
          <p:cNvCxnSpPr/>
          <p:nvPr/>
        </p:nvCxnSpPr>
        <p:spPr>
          <a:xfrm rot="16200000" flipV="1">
            <a:off x="5324475" y="4105275"/>
            <a:ext cx="323850" cy="0"/>
          </a:xfrm>
          <a:prstGeom prst="bentConnector3">
            <a:avLst/>
          </a:prstGeom>
          <a:ln w="57150">
            <a:solidFill>
              <a:srgbClr val="F0ACE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>
            <a:extLst>
              <a:ext uri="{FF2B5EF4-FFF2-40B4-BE49-F238E27FC236}">
                <a16:creationId xmlns:a16="http://schemas.microsoft.com/office/drawing/2014/main" id="{CCBE7173-BBC8-850C-E383-F6A54860B73D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H) Does </a:t>
            </a:r>
            <a:r>
              <a:rPr lang="en-US" altLang="en-US" sz="28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baseline="-250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2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 adsorb associatively or </a:t>
            </a:r>
            <a:r>
              <a:rPr lang="en-US" altLang="en-US" sz="2800" dirty="0" err="1">
                <a:latin typeface="Arial Hebrew" pitchFamily="2" charset="-79"/>
                <a:cs typeface="Arial Hebrew" pitchFamily="2" charset="-79"/>
              </a:rPr>
              <a:t>dissociatively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?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9DD44E3-8F70-ED4F-4E80-9A0923EDE76F}"/>
              </a:ext>
            </a:extLst>
          </p:cNvPr>
          <p:cNvSpPr txBox="1">
            <a:spLocks/>
          </p:cNvSpPr>
          <p:nvPr/>
        </p:nvSpPr>
        <p:spPr bwMode="auto">
          <a:xfrm>
            <a:off x="1143000" y="838200"/>
            <a:ext cx="2971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 + </a:t>
            </a:r>
            <a:r>
              <a:rPr lang="en-US" altLang="en-US" sz="1800" dirty="0">
                <a:solidFill>
                  <a:srgbClr val="062EF8"/>
                </a:solidFill>
              </a:rPr>
              <a:t>A</a:t>
            </a:r>
            <a:r>
              <a:rPr lang="en-US" altLang="en-US" sz="1800" baseline="-25000" dirty="0">
                <a:solidFill>
                  <a:srgbClr val="062EF8"/>
                </a:solidFill>
              </a:rPr>
              <a:t>2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-</a:t>
            </a:r>
            <a:r>
              <a:rPr lang="en-US" altLang="en-US" sz="1800" dirty="0">
                <a:solidFill>
                  <a:srgbClr val="062EF8"/>
                </a:solidFill>
              </a:rPr>
              <a:t>A</a:t>
            </a:r>
            <a:r>
              <a:rPr lang="en-US" altLang="en-US" sz="1800" baseline="-25000" dirty="0">
                <a:solidFill>
                  <a:srgbClr val="062EF8"/>
                </a:solidFill>
              </a:rPr>
              <a:t>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baseline="-25000" dirty="0">
              <a:solidFill>
                <a:srgbClr val="062EF8"/>
              </a:solidFill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43A1D20-16B7-F760-0088-2A81B324CC06}"/>
              </a:ext>
            </a:extLst>
          </p:cNvPr>
          <p:cNvSpPr txBox="1">
            <a:spLocks/>
          </p:cNvSpPr>
          <p:nvPr/>
        </p:nvSpPr>
        <p:spPr bwMode="auto">
          <a:xfrm>
            <a:off x="3429000" y="838200"/>
            <a:ext cx="54864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/>
              <a:t>2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 + </a:t>
            </a:r>
            <a:r>
              <a:rPr lang="en-US" altLang="en-US" sz="1800" dirty="0">
                <a:solidFill>
                  <a:srgbClr val="062EF8"/>
                </a:solidFill>
              </a:rPr>
              <a:t>A</a:t>
            </a:r>
            <a:r>
              <a:rPr lang="en-US" altLang="en-US" sz="1800" baseline="-25000" dirty="0">
                <a:solidFill>
                  <a:srgbClr val="062EF8"/>
                </a:solidFill>
              </a:rPr>
              <a:t>2</a:t>
            </a:r>
            <a:r>
              <a:rPr lang="en-US" altLang="en-US" sz="1800" dirty="0"/>
              <a:t> </a:t>
            </a:r>
            <a:r>
              <a:rPr lang="en-US" altLang="en-US" sz="1800" dirty="0">
                <a:sym typeface="Symbol" panose="05050102010706020507" pitchFamily="18" charset="2"/>
              </a:rPr>
              <a:t></a:t>
            </a:r>
            <a:r>
              <a:rPr lang="en-US" altLang="en-US" sz="1800" dirty="0"/>
              <a:t> 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-</a:t>
            </a:r>
            <a:r>
              <a:rPr lang="en-US" altLang="en-US" sz="1800" dirty="0">
                <a:solidFill>
                  <a:srgbClr val="F0B9DE"/>
                </a:solidFill>
              </a:rPr>
              <a:t>A</a:t>
            </a:r>
            <a:r>
              <a:rPr lang="en-US" altLang="en-US" sz="1800" dirty="0">
                <a:solidFill>
                  <a:srgbClr val="062EF8"/>
                </a:solidFill>
              </a:rPr>
              <a:t> </a:t>
            </a:r>
            <a:r>
              <a:rPr lang="en-US" altLang="en-US" sz="1800" dirty="0"/>
              <a:t>+</a:t>
            </a:r>
            <a:r>
              <a:rPr lang="en-US" altLang="en-US" sz="1800" dirty="0">
                <a:solidFill>
                  <a:srgbClr val="062EF8"/>
                </a:solidFill>
              </a:rPr>
              <a:t> </a:t>
            </a:r>
            <a:r>
              <a:rPr lang="en-US" altLang="en-US" sz="1800" dirty="0">
                <a:solidFill>
                  <a:srgbClr val="00B050"/>
                </a:solidFill>
              </a:rPr>
              <a:t>M</a:t>
            </a:r>
            <a:r>
              <a:rPr lang="en-US" altLang="en-US" sz="1800" dirty="0"/>
              <a:t>-</a:t>
            </a:r>
            <a:r>
              <a:rPr lang="en-US" altLang="en-US" sz="1800" dirty="0">
                <a:solidFill>
                  <a:srgbClr val="F0B9DE"/>
                </a:solidFill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C6C8D6-F255-D11B-B2DC-75F11B2DCA90}"/>
              </a:ext>
            </a:extLst>
          </p:cNvPr>
          <p:cNvSpPr txBox="1"/>
          <p:nvPr/>
        </p:nvSpPr>
        <p:spPr>
          <a:xfrm>
            <a:off x="1586146" y="3289012"/>
            <a:ext cx="217170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ighlight>
                  <a:srgbClr val="90C1AB"/>
                </a:highlight>
                <a:latin typeface="Arial Hebrew" pitchFamily="2" charset="-79"/>
                <a:cs typeface="Arial Hebrew" pitchFamily="2" charset="-79"/>
              </a:rPr>
              <a:t>larger</a:t>
            </a:r>
            <a:endParaRPr lang="en-US" sz="3200" dirty="0">
              <a:solidFill>
                <a:schemeClr val="bg1"/>
              </a:solidFill>
              <a:highlight>
                <a:srgbClr val="90C1AB"/>
              </a:highlight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E4EB74-47DD-B14C-6B19-65A3B2FD28F5}"/>
              </a:ext>
            </a:extLst>
          </p:cNvPr>
          <p:cNvSpPr txBox="1"/>
          <p:nvPr/>
        </p:nvSpPr>
        <p:spPr>
          <a:xfrm>
            <a:off x="5754688" y="3339524"/>
            <a:ext cx="163829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  <a:highlight>
                  <a:srgbClr val="F0ACE5"/>
                </a:highlight>
                <a:latin typeface="Arial Hebrew" pitchFamily="2" charset="-79"/>
                <a:cs typeface="Arial Hebrew" pitchFamily="2" charset="-79"/>
              </a:rPr>
              <a:t>smaller</a:t>
            </a:r>
            <a:endParaRPr lang="en-US" sz="3200" dirty="0">
              <a:solidFill>
                <a:schemeClr val="bg1"/>
              </a:solidFill>
              <a:highlight>
                <a:srgbClr val="F0ACE5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4028 0.00417 -0.08056 0.00857 -0.11389 0.00625 C -0.14722 0.00394 -0.17795 -0.0088 -0.2 -0.01389 C -0.22205 -0.01898 -0.22361 -0.03356 -0.24653 -0.02477 C -0.26944 -0.01597 -0.3092 0.01713 -0.33715 0.03889 C -0.3651 0.06065 -0.39618 0.09398 -0.41389 0.10556 C -0.4316 0.11713 -0.43108 0.11435 -0.44306 0.10857 " pathEditMode="relative" ptsTypes="aaaaaaA">
                                      <p:cBhvr>
                                        <p:cTn id="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0643 -0.00139 -0.01268 -0.00255 -0.01962 -0.01088 C -0.02657 -0.01922 -0.03611 -0.03403 -0.04184 -0.04977 C -0.04757 -0.06551 -0.05018 -0.08542 -0.05348 -0.10556 C -0.05677 -0.1257 -0.05868 -0.15162 -0.06163 -0.17061 C -0.06459 -0.18959 -0.0691 -0.20417 -0.07084 -0.22014 C -0.07257 -0.23612 -0.06858 -0.27037 -0.07205 -0.26667 C -0.07552 -0.26297 -0.08507 -0.22107 -0.09184 -0.19862 C -0.09861 -0.17616 -0.10608 -0.15857 -0.11268 -0.13195 C -0.11927 -0.10533 -0.12448 -0.06875 -0.13125 -0.03889 C -0.13802 -0.00903 -0.1474 0.01527 -0.15348 0.04652 C -0.15955 0.07777 -0.16094 0.1162 -0.16736 0.14884 C -0.17379 0.18148 -0.22066 0.25324 -0.19184 0.24189 " pathEditMode="relative" ptsTypes="aaaaaaaaaaaaA">
                                      <p:cBhvr>
                                        <p:cTn id="2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xit" presetSubtype="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0" grpId="1"/>
      <p:bldP spid="10" grpId="2"/>
      <p:bldP spid="11" grpId="0"/>
      <p:bldP spid="11" grpId="1"/>
      <p:bldP spid="11" grpId="2"/>
      <p:bldP spid="12" grpId="0"/>
      <p:bldP spid="13" grpId="0"/>
      <p:bldP spid="14" grpId="0"/>
      <p:bldP spid="8" grpId="0"/>
      <p:bldP spid="1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>
            <a:extLst>
              <a:ext uri="{FF2B5EF4-FFF2-40B4-BE49-F238E27FC236}">
                <a16:creationId xmlns:a16="http://schemas.microsoft.com/office/drawing/2014/main" id="{F876B931-7021-48CB-BE02-6F57B6B5BC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30350"/>
            <a:ext cx="8458200" cy="540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F2EF501-C7D7-400F-90C9-C6F37F798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5410200"/>
            <a:ext cx="3886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Example: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Arial" panose="020B0604020202020204" pitchFamily="34" charset="0"/>
              </a:rPr>
              <a:t>H</a:t>
            </a:r>
            <a:r>
              <a:rPr lang="en-US" altLang="en-US" sz="1800" baseline="-25000" dirty="0">
                <a:latin typeface="Arial" panose="020B0604020202020204" pitchFamily="34" charset="0"/>
              </a:rPr>
              <a:t>2 </a:t>
            </a:r>
            <a:r>
              <a:rPr lang="en-US" altLang="en-US" sz="1800" dirty="0">
                <a:latin typeface="Arial" panose="020B0604020202020204" pitchFamily="34" charset="0"/>
              </a:rPr>
              <a:t>+ 2Fe </a:t>
            </a:r>
            <a:r>
              <a:rPr lang="en-US" altLang="en-US" sz="1800" dirty="0">
                <a:latin typeface="Arial" panose="020B0604020202020204" pitchFamily="34" charset="0"/>
                <a:sym typeface="Wingdings" panose="05000000000000000000" pitchFamily="2" charset="2"/>
              </a:rPr>
              <a:t> Fe-H + Fe-H </a:t>
            </a:r>
            <a:r>
              <a:rPr lang="en-US" altLang="en-US" sz="1800" i="1" dirty="0">
                <a:latin typeface="Arial" panose="020B0604020202020204" pitchFamily="34" charset="0"/>
                <a:sym typeface="Wingdings" panose="05000000000000000000" pitchFamily="2" charset="2"/>
              </a:rPr>
              <a:t>(fast)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  <a:sym typeface="Wingdings" panose="05000000000000000000" pitchFamily="2" charset="2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6AAA749-607E-41A0-B748-9F00996DAF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581400"/>
            <a:ext cx="11398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H</a:t>
            </a:r>
            <a:r>
              <a:rPr lang="en-US" altLang="en-US" sz="1800" baseline="-25000">
                <a:latin typeface="Arial" panose="020B0604020202020204" pitchFamily="34" charset="0"/>
              </a:rPr>
              <a:t>2 </a:t>
            </a:r>
            <a:r>
              <a:rPr lang="en-US" altLang="en-US" sz="1800">
                <a:latin typeface="Arial" panose="020B0604020202020204" pitchFamily="34" charset="0"/>
              </a:rPr>
              <a:t>+ 2Fe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46FA35C-3D01-43FA-A888-5CE4832137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6324600"/>
            <a:ext cx="147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  <a:sym typeface="Wingdings" panose="05000000000000000000" pitchFamily="2" charset="2"/>
              </a:rPr>
              <a:t>Fe-H + Fe-H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7A9D359-5B20-421E-8D9A-255CAA549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6141" y="1243162"/>
            <a:ext cx="3276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latin typeface="Arial" panose="020B0604020202020204" pitchFamily="34" charset="0"/>
              </a:rPr>
              <a:t>Dissociative: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5AAA821-4A1E-672E-A8C7-B1F1B7D002A7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I) If you decided </a:t>
            </a:r>
            <a:r>
              <a:rPr lang="en-US" altLang="en-US" sz="28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baseline="-250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2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 adsorbs associatively, sketch potentials for dissociative adsorption, vice versa</a:t>
            </a:r>
          </a:p>
        </p:txBody>
      </p:sp>
      <p:sp>
        <p:nvSpPr>
          <p:cNvPr id="13" name="Curved Up Arrow 12">
            <a:extLst>
              <a:ext uri="{FF2B5EF4-FFF2-40B4-BE49-F238E27FC236}">
                <a16:creationId xmlns:a16="http://schemas.microsoft.com/office/drawing/2014/main" id="{FB02D9AD-16B4-B36E-081B-8BE543C47D15}"/>
              </a:ext>
            </a:extLst>
          </p:cNvPr>
          <p:cNvSpPr/>
          <p:nvPr/>
        </p:nvSpPr>
        <p:spPr>
          <a:xfrm rot="10800000">
            <a:off x="3297881" y="4071595"/>
            <a:ext cx="1219200" cy="609600"/>
          </a:xfrm>
          <a:prstGeom prst="curvedUpArrow">
            <a:avLst/>
          </a:prstGeom>
          <a:solidFill>
            <a:srgbClr val="F0ACE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97C78A-9752-9796-BAC5-863F3448D6C8}"/>
              </a:ext>
            </a:extLst>
          </p:cNvPr>
          <p:cNvSpPr txBox="1"/>
          <p:nvPr/>
        </p:nvSpPr>
        <p:spPr>
          <a:xfrm>
            <a:off x="4201641" y="4466275"/>
            <a:ext cx="265635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en-US" sz="1800" dirty="0">
                <a:solidFill>
                  <a:schemeClr val="bg1"/>
                </a:solidFill>
                <a:highlight>
                  <a:srgbClr val="F0ACE5"/>
                </a:highlight>
                <a:latin typeface="Arial" panose="020B0604020202020204" pitchFamily="34" charset="0"/>
              </a:rPr>
              <a:t>Need lower activation energy at the intersection point!</a:t>
            </a:r>
            <a:endParaRPr lang="en-US" dirty="0">
              <a:solidFill>
                <a:schemeClr val="bg1"/>
              </a:solidFill>
              <a:highlight>
                <a:srgbClr val="F0ACE5"/>
              </a:highligh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783 0.00301 -0.15642 0.00602 -0.19288 0.00625 C -0.22934 0.00648 -0.20694 0.00486 -0.21858 0.00162 C -0.23021 -0.00162 -0.24896 -0.0088 -0.26267 -0.01389 C -0.27639 -0.01898 -0.29132 -0.02639 -0.30104 -0.0294 C -0.31076 -0.03241 -0.31285 -0.03449 -0.32083 -0.03264 C -0.32882 -0.03079 -0.33906 -0.02593 -0.34878 -0.01875 C -0.35851 -0.01157 -0.36337 -0.00694 -0.37899 0.01088 C -0.39462 0.0287 -0.42743 0.07245 -0.44288 0.08843 C -0.45833 0.1044 -0.46319 0.10347 -0.47205 0.10695 C -0.4809 0.11042 -0.4908 0.10972 -0.49635 0.10857 C -0.50191 0.10741 -0.50139 0.08611 -0.50573 0.1007 C -0.51007 0.11528 -0.5158 0.16458 -0.52205 0.19676 C -0.5283 0.22894 -0.53594 0.26759 -0.54288 0.29445 C -0.54983 0.3213 -0.58733 0.36782 -0.56389 0.3581 " pathEditMode="relative" ptsTypes="aaaaaaaaaaaaaaA">
                                      <p:cBhvr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6" grpId="1"/>
      <p:bldP spid="6" grpId="2"/>
      <p:bldP spid="8" grpId="0"/>
      <p:bldP spid="10" grpId="0"/>
      <p:bldP spid="13" grpId="0" animBg="1"/>
      <p:bldP spid="7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>
            <a:extLst>
              <a:ext uri="{FF2B5EF4-FFF2-40B4-BE49-F238E27FC236}">
                <a16:creationId xmlns:a16="http://schemas.microsoft.com/office/drawing/2014/main" id="{D1859A3C-3F31-46D9-AE2D-9AB99A1FE39C}"/>
              </a:ext>
            </a:extLst>
          </p:cNvPr>
          <p:cNvSpPr txBox="1">
            <a:spLocks/>
          </p:cNvSpPr>
          <p:nvPr/>
        </p:nvSpPr>
        <p:spPr bwMode="auto">
          <a:xfrm>
            <a:off x="457200" y="762000"/>
            <a:ext cx="8229600" cy="609600"/>
          </a:xfrm>
          <a:prstGeom prst="rect">
            <a:avLst/>
          </a:prstGeom>
          <a:solidFill>
            <a:srgbClr val="90C1AB"/>
          </a:solidFill>
          <a:ln>
            <a:noFill/>
          </a:ln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600" dirty="0">
                <a:solidFill>
                  <a:schemeClr val="bg1"/>
                </a:solidFill>
                <a:latin typeface="Arial Hebrew" pitchFamily="2" charset="-79"/>
                <a:cs typeface="Arial Hebrew" pitchFamily="2" charset="-79"/>
              </a:rPr>
              <a:t>Key Takeaways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A098BC-7DBE-2862-DE38-BD0C0044F2DC}"/>
              </a:ext>
            </a:extLst>
          </p:cNvPr>
          <p:cNvSpPr txBox="1">
            <a:spLocks/>
          </p:cNvSpPr>
          <p:nvPr/>
        </p:nvSpPr>
        <p:spPr bwMode="auto">
          <a:xfrm>
            <a:off x="453656" y="1789814"/>
            <a:ext cx="82296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342900" indent="-342900" eaLnBrk="1" hangingPunct="1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Equilibrium bond distance is at 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minimum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the potential energy curve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Adsorption energy of an atom A is the vertical distance between the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lowest vibrational level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of M-A and the energy of an A atom </a:t>
            </a:r>
            <a:r>
              <a:rPr lang="en-US" alt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far from the surface</a:t>
            </a:r>
          </a:p>
          <a:p>
            <a:pPr eaLnBrk="1" hangingPunct="1">
              <a:spcBef>
                <a:spcPct val="0"/>
              </a:spcBef>
              <a:buNone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Look at activation energy to determine the type of adsorption!</a:t>
            </a:r>
          </a:p>
        </p:txBody>
      </p:sp>
    </p:spTree>
    <p:extLst>
      <p:ext uri="{BB962C8B-B14F-4D97-AF65-F5344CB8AC3E}">
        <p14:creationId xmlns:p14="http://schemas.microsoft.com/office/powerpoint/2010/main" val="3307711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>
            <a:extLst>
              <a:ext uri="{FF2B5EF4-FFF2-40B4-BE49-F238E27FC236}">
                <a16:creationId xmlns:a16="http://schemas.microsoft.com/office/drawing/2014/main" id="{26022E6A-0123-489E-B997-9EE1566531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352800"/>
            <a:ext cx="5154613" cy="332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2047">
            <a:extLst>
              <a:ext uri="{FF2B5EF4-FFF2-40B4-BE49-F238E27FC236}">
                <a16:creationId xmlns:a16="http://schemas.microsoft.com/office/drawing/2014/main" id="{62155E45-259F-4B86-9698-A203E6FCC1D4}"/>
              </a:ext>
            </a:extLst>
          </p:cNvPr>
          <p:cNvGrpSpPr>
            <a:grpSpLocks/>
          </p:cNvGrpSpPr>
          <p:nvPr/>
        </p:nvGrpSpPr>
        <p:grpSpPr bwMode="auto">
          <a:xfrm>
            <a:off x="990600" y="1905000"/>
            <a:ext cx="2895600" cy="1077913"/>
            <a:chOff x="990600" y="1900531"/>
            <a:chExt cx="2895600" cy="1077965"/>
          </a:xfrm>
        </p:grpSpPr>
        <p:grpSp>
          <p:nvGrpSpPr>
            <p:cNvPr id="4126" name="Group 11">
              <a:extLst>
                <a:ext uri="{FF2B5EF4-FFF2-40B4-BE49-F238E27FC236}">
                  <a16:creationId xmlns:a16="http://schemas.microsoft.com/office/drawing/2014/main" id="{E12F5633-C321-4CAA-8B44-57EA48E8BE7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90600" y="2514600"/>
              <a:ext cx="2895600" cy="463896"/>
              <a:chOff x="990600" y="2514600"/>
              <a:chExt cx="2895600" cy="463896"/>
            </a:xfrm>
          </p:grpSpPr>
          <p:grpSp>
            <p:nvGrpSpPr>
              <p:cNvPr id="4131" name="Group 9">
                <a:extLst>
                  <a:ext uri="{FF2B5EF4-FFF2-40B4-BE49-F238E27FC236}">
                    <a16:creationId xmlns:a16="http://schemas.microsoft.com/office/drawing/2014/main" id="{FE1942DB-F545-43B0-8232-44A514A4CBD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143000" y="2514600"/>
                <a:ext cx="609600" cy="461665"/>
                <a:chOff x="1143000" y="2514600"/>
                <a:chExt cx="609600" cy="461665"/>
              </a:xfrm>
            </p:grpSpPr>
            <p:sp>
              <p:nvSpPr>
                <p:cNvPr id="4145" name="TextBox 4">
                  <a:extLst>
                    <a:ext uri="{FF2B5EF4-FFF2-40B4-BE49-F238E27FC236}">
                      <a16:creationId xmlns:a16="http://schemas.microsoft.com/office/drawing/2014/main" id="{13438B85-89B4-4E43-BBF0-27B02B2DA268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43000" y="2514600"/>
                  <a:ext cx="3810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 dirty="0">
                      <a:solidFill>
                        <a:srgbClr val="00B050"/>
                      </a:solidFill>
                    </a:rPr>
                    <a:t>M</a:t>
                  </a:r>
                </a:p>
              </p:txBody>
            </p:sp>
            <p:cxnSp>
              <p:nvCxnSpPr>
                <p:cNvPr id="8" name="Straight Connector 7">
                  <a:extLst>
                    <a:ext uri="{FF2B5EF4-FFF2-40B4-BE49-F238E27FC236}">
                      <a16:creationId xmlns:a16="http://schemas.microsoft.com/office/drawing/2014/main" id="{1A30ADF2-BD06-447E-BF5A-89D49F5F78D3}"/>
                    </a:ext>
                  </a:extLst>
                </p:cNvPr>
                <p:cNvCxnSpPr/>
                <p:nvPr/>
              </p:nvCxnSpPr>
              <p:spPr>
                <a:xfrm>
                  <a:off x="1524000" y="2745122"/>
                  <a:ext cx="2286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94A01B44-EF7C-4384-8E9C-BBD8525E4438}"/>
                  </a:ext>
                </a:extLst>
              </p:cNvPr>
              <p:cNvCxnSpPr/>
              <p:nvPr/>
            </p:nvCxnSpPr>
            <p:spPr>
              <a:xfrm>
                <a:off x="990600" y="2748297"/>
                <a:ext cx="2286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133" name="Group 14">
                <a:extLst>
                  <a:ext uri="{FF2B5EF4-FFF2-40B4-BE49-F238E27FC236}">
                    <a16:creationId xmlns:a16="http://schemas.microsoft.com/office/drawing/2014/main" id="{9BBBF4B5-48DB-4A01-9BDA-7A384B794584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76400" y="2516831"/>
                <a:ext cx="609600" cy="461665"/>
                <a:chOff x="1143000" y="2514600"/>
                <a:chExt cx="609600" cy="461665"/>
              </a:xfrm>
            </p:grpSpPr>
            <p:sp>
              <p:nvSpPr>
                <p:cNvPr id="4143" name="TextBox 15">
                  <a:extLst>
                    <a:ext uri="{FF2B5EF4-FFF2-40B4-BE49-F238E27FC236}">
                      <a16:creationId xmlns:a16="http://schemas.microsoft.com/office/drawing/2014/main" id="{9B085FFA-503A-48E4-9BCC-67E0197D98CF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43000" y="2514600"/>
                  <a:ext cx="3810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 dirty="0">
                      <a:solidFill>
                        <a:srgbClr val="00B050"/>
                      </a:solidFill>
                    </a:rPr>
                    <a:t>M</a:t>
                  </a:r>
                </a:p>
              </p:txBody>
            </p:sp>
            <p:cxnSp>
              <p:nvCxnSpPr>
                <p:cNvPr id="17" name="Straight Connector 16">
                  <a:extLst>
                    <a:ext uri="{FF2B5EF4-FFF2-40B4-BE49-F238E27FC236}">
                      <a16:creationId xmlns:a16="http://schemas.microsoft.com/office/drawing/2014/main" id="{86478D89-6F0E-4178-A344-FB0ED7E1FCE0}"/>
                    </a:ext>
                  </a:extLst>
                </p:cNvPr>
                <p:cNvCxnSpPr/>
                <p:nvPr/>
              </p:nvCxnSpPr>
              <p:spPr>
                <a:xfrm>
                  <a:off x="1524000" y="2744479"/>
                  <a:ext cx="2286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34" name="Group 17">
                <a:extLst>
                  <a:ext uri="{FF2B5EF4-FFF2-40B4-BE49-F238E27FC236}">
                    <a16:creationId xmlns:a16="http://schemas.microsoft.com/office/drawing/2014/main" id="{AB8EF53D-1FBD-42A3-9337-EDEF692863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209800" y="2516831"/>
                <a:ext cx="609600" cy="461665"/>
                <a:chOff x="1143000" y="2514600"/>
                <a:chExt cx="609600" cy="461665"/>
              </a:xfrm>
            </p:grpSpPr>
            <p:sp>
              <p:nvSpPr>
                <p:cNvPr id="4141" name="TextBox 18">
                  <a:extLst>
                    <a:ext uri="{FF2B5EF4-FFF2-40B4-BE49-F238E27FC236}">
                      <a16:creationId xmlns:a16="http://schemas.microsoft.com/office/drawing/2014/main" id="{8CB4E2CB-FD05-4A2D-9CDA-3333F19B301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43000" y="2514600"/>
                  <a:ext cx="3810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solidFill>
                        <a:srgbClr val="00B050"/>
                      </a:solidFill>
                    </a:rPr>
                    <a:t>M</a:t>
                  </a:r>
                </a:p>
              </p:txBody>
            </p:sp>
            <p:cxnSp>
              <p:nvCxnSpPr>
                <p:cNvPr id="20" name="Straight Connector 19">
                  <a:extLst>
                    <a:ext uri="{FF2B5EF4-FFF2-40B4-BE49-F238E27FC236}">
                      <a16:creationId xmlns:a16="http://schemas.microsoft.com/office/drawing/2014/main" id="{0D1B3D52-1F79-403E-A8C7-467C1A724FDC}"/>
                    </a:ext>
                  </a:extLst>
                </p:cNvPr>
                <p:cNvCxnSpPr/>
                <p:nvPr/>
              </p:nvCxnSpPr>
              <p:spPr>
                <a:xfrm>
                  <a:off x="1524000" y="2744479"/>
                  <a:ext cx="2286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35" name="Group 20">
                <a:extLst>
                  <a:ext uri="{FF2B5EF4-FFF2-40B4-BE49-F238E27FC236}">
                    <a16:creationId xmlns:a16="http://schemas.microsoft.com/office/drawing/2014/main" id="{C49113DD-DB23-42E5-B14C-31EB9801219C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2743200" y="2516831"/>
                <a:ext cx="609600" cy="461665"/>
                <a:chOff x="1143000" y="2514600"/>
                <a:chExt cx="609600" cy="461665"/>
              </a:xfrm>
            </p:grpSpPr>
            <p:sp>
              <p:nvSpPr>
                <p:cNvPr id="4139" name="TextBox 21">
                  <a:extLst>
                    <a:ext uri="{FF2B5EF4-FFF2-40B4-BE49-F238E27FC236}">
                      <a16:creationId xmlns:a16="http://schemas.microsoft.com/office/drawing/2014/main" id="{300050A0-FA92-4D81-B7AF-5B05B42F4E3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43000" y="2514600"/>
                  <a:ext cx="3810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solidFill>
                        <a:srgbClr val="00B050"/>
                      </a:solidFill>
                    </a:rPr>
                    <a:t>M</a:t>
                  </a:r>
                </a:p>
              </p:txBody>
            </p:sp>
            <p:cxnSp>
              <p:nvCxnSpPr>
                <p:cNvPr id="23" name="Straight Connector 22">
                  <a:extLst>
                    <a:ext uri="{FF2B5EF4-FFF2-40B4-BE49-F238E27FC236}">
                      <a16:creationId xmlns:a16="http://schemas.microsoft.com/office/drawing/2014/main" id="{86A77F82-9AD4-444F-9AFC-FC2232E26182}"/>
                    </a:ext>
                  </a:extLst>
                </p:cNvPr>
                <p:cNvCxnSpPr/>
                <p:nvPr/>
              </p:nvCxnSpPr>
              <p:spPr>
                <a:xfrm>
                  <a:off x="1524000" y="2744479"/>
                  <a:ext cx="2286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136" name="Group 23">
                <a:extLst>
                  <a:ext uri="{FF2B5EF4-FFF2-40B4-BE49-F238E27FC236}">
                    <a16:creationId xmlns:a16="http://schemas.microsoft.com/office/drawing/2014/main" id="{559C7673-483B-4A9D-9E41-3A1929D79702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3276600" y="2514600"/>
                <a:ext cx="609600" cy="461665"/>
                <a:chOff x="1143000" y="2514600"/>
                <a:chExt cx="609600" cy="461665"/>
              </a:xfrm>
            </p:grpSpPr>
            <p:sp>
              <p:nvSpPr>
                <p:cNvPr id="4137" name="TextBox 24">
                  <a:extLst>
                    <a:ext uri="{FF2B5EF4-FFF2-40B4-BE49-F238E27FC236}">
                      <a16:creationId xmlns:a16="http://schemas.microsoft.com/office/drawing/2014/main" id="{3A409506-B066-416A-B5DE-180979C47D3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1143000" y="2514600"/>
                  <a:ext cx="381000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>
                      <a:solidFill>
                        <a:srgbClr val="00B050"/>
                      </a:solidFill>
                    </a:rPr>
                    <a:t>M</a:t>
                  </a:r>
                </a:p>
              </p:txBody>
            </p:sp>
            <p:cxnSp>
              <p:nvCxnSpPr>
                <p:cNvPr id="26" name="Straight Connector 25">
                  <a:extLst>
                    <a:ext uri="{FF2B5EF4-FFF2-40B4-BE49-F238E27FC236}">
                      <a16:creationId xmlns:a16="http://schemas.microsoft.com/office/drawing/2014/main" id="{B2DB8370-C038-403A-A09A-9087756DBA45}"/>
                    </a:ext>
                  </a:extLst>
                </p:cNvPr>
                <p:cNvCxnSpPr/>
                <p:nvPr/>
              </p:nvCxnSpPr>
              <p:spPr>
                <a:xfrm>
                  <a:off x="1524000" y="2745122"/>
                  <a:ext cx="2286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D2CB446E-16F7-41F2-9E2B-6DAC6ECB1F4F}"/>
                </a:ext>
              </a:extLst>
            </p:cNvPr>
            <p:cNvCxnSpPr/>
            <p:nvPr/>
          </p:nvCxnSpPr>
          <p:spPr>
            <a:xfrm>
              <a:off x="1905000" y="2368867"/>
              <a:ext cx="0" cy="222261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28" name="TextBox 28">
              <a:extLst>
                <a:ext uri="{FF2B5EF4-FFF2-40B4-BE49-F238E27FC236}">
                  <a16:creationId xmlns:a16="http://schemas.microsoft.com/office/drawing/2014/main" id="{897F3FBD-038E-4269-AECF-5EDB71170AB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4500" y="1900531"/>
              <a:ext cx="381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0B9DE"/>
                  </a:solidFill>
                </a:rPr>
                <a:t>A</a:t>
              </a:r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606C29B3-3884-4BAC-BC4B-E646AFDFC825}"/>
                </a:ext>
              </a:extLst>
            </p:cNvPr>
            <p:cNvCxnSpPr/>
            <p:nvPr/>
          </p:nvCxnSpPr>
          <p:spPr>
            <a:xfrm>
              <a:off x="2098675" y="2176769"/>
              <a:ext cx="0" cy="385782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30" name="TextBox 33">
              <a:extLst>
                <a:ext uri="{FF2B5EF4-FFF2-40B4-BE49-F238E27FC236}">
                  <a16:creationId xmlns:a16="http://schemas.microsoft.com/office/drawing/2014/main" id="{D626C96E-EB3B-4FD3-BE0B-B00039964C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95500" y="2129135"/>
              <a:ext cx="381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R</a:t>
              </a:r>
            </a:p>
          </p:txBody>
        </p:sp>
      </p:grpSp>
      <p:grpSp>
        <p:nvGrpSpPr>
          <p:cNvPr id="11" name="Group 2048">
            <a:extLst>
              <a:ext uri="{FF2B5EF4-FFF2-40B4-BE49-F238E27FC236}">
                <a16:creationId xmlns:a16="http://schemas.microsoft.com/office/drawing/2014/main" id="{6B3286B1-EC29-4D06-AC2B-CE4AB58F53AE}"/>
              </a:ext>
            </a:extLst>
          </p:cNvPr>
          <p:cNvGrpSpPr>
            <a:grpSpLocks/>
          </p:cNvGrpSpPr>
          <p:nvPr/>
        </p:nvGrpSpPr>
        <p:grpSpPr bwMode="auto">
          <a:xfrm>
            <a:off x="5181600" y="1295400"/>
            <a:ext cx="2895600" cy="1677988"/>
            <a:chOff x="4419600" y="1340893"/>
            <a:chExt cx="2895600" cy="1678217"/>
          </a:xfrm>
        </p:grpSpPr>
        <p:grpSp>
          <p:nvGrpSpPr>
            <p:cNvPr id="4102" name="Group 35">
              <a:extLst>
                <a:ext uri="{FF2B5EF4-FFF2-40B4-BE49-F238E27FC236}">
                  <a16:creationId xmlns:a16="http://schemas.microsoft.com/office/drawing/2014/main" id="{05E4A721-240C-44EF-82D8-7839A222B0B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419600" y="1941145"/>
              <a:ext cx="2895600" cy="1077965"/>
              <a:chOff x="990600" y="1900531"/>
              <a:chExt cx="2895600" cy="1077965"/>
            </a:xfrm>
          </p:grpSpPr>
          <p:grpSp>
            <p:nvGrpSpPr>
              <p:cNvPr id="4105" name="Group 36">
                <a:extLst>
                  <a:ext uri="{FF2B5EF4-FFF2-40B4-BE49-F238E27FC236}">
                    <a16:creationId xmlns:a16="http://schemas.microsoft.com/office/drawing/2014/main" id="{2F61ABFD-8F09-46D6-9617-DF3D1CC6D77A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990600" y="2514600"/>
                <a:ext cx="2895600" cy="463896"/>
                <a:chOff x="990600" y="2514600"/>
                <a:chExt cx="2895600" cy="463896"/>
              </a:xfrm>
            </p:grpSpPr>
            <p:grpSp>
              <p:nvGrpSpPr>
                <p:cNvPr id="4110" name="Group 41">
                  <a:extLst>
                    <a:ext uri="{FF2B5EF4-FFF2-40B4-BE49-F238E27FC236}">
                      <a16:creationId xmlns:a16="http://schemas.microsoft.com/office/drawing/2014/main" id="{673BC99A-9B8F-4645-9BE6-EB2A374DC9D7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143000" y="2514600"/>
                  <a:ext cx="609600" cy="461665"/>
                  <a:chOff x="1143000" y="2514600"/>
                  <a:chExt cx="609600" cy="461665"/>
                </a:xfrm>
              </p:grpSpPr>
              <p:sp>
                <p:nvSpPr>
                  <p:cNvPr id="4124" name="TextBox 55">
                    <a:extLst>
                      <a:ext uri="{FF2B5EF4-FFF2-40B4-BE49-F238E27FC236}">
                        <a16:creationId xmlns:a16="http://schemas.microsoft.com/office/drawing/2014/main" id="{7BF8F68D-8C7C-4592-B74A-FD101F764E4E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3000" y="2514600"/>
                    <a:ext cx="3810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 b="1">
                        <a:solidFill>
                          <a:srgbClr val="00B050"/>
                        </a:solidFill>
                      </a:rPr>
                      <a:t>M</a:t>
                    </a:r>
                  </a:p>
                </p:txBody>
              </p:sp>
              <p:cxnSp>
                <p:nvCxnSpPr>
                  <p:cNvPr id="57" name="Straight Connector 56">
                    <a:extLst>
                      <a:ext uri="{FF2B5EF4-FFF2-40B4-BE49-F238E27FC236}">
                        <a16:creationId xmlns:a16="http://schemas.microsoft.com/office/drawing/2014/main" id="{2FC555D2-ADF3-4454-9F9D-E820572A8266}"/>
                      </a:ext>
                    </a:extLst>
                  </p:cNvPr>
                  <p:cNvCxnSpPr/>
                  <p:nvPr/>
                </p:nvCxnSpPr>
                <p:spPr>
                  <a:xfrm>
                    <a:off x="1524000" y="2745101"/>
                    <a:ext cx="2286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ED69B5A6-2E3C-4790-A286-F79C051A7E78}"/>
                    </a:ext>
                  </a:extLst>
                </p:cNvPr>
                <p:cNvCxnSpPr/>
                <p:nvPr/>
              </p:nvCxnSpPr>
              <p:spPr>
                <a:xfrm>
                  <a:off x="990600" y="2748277"/>
                  <a:ext cx="228600" cy="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112" name="Group 43">
                  <a:extLst>
                    <a:ext uri="{FF2B5EF4-FFF2-40B4-BE49-F238E27FC236}">
                      <a16:creationId xmlns:a16="http://schemas.microsoft.com/office/drawing/2014/main" id="{D05C7252-88A2-4A07-85B0-5294C2DB4D60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1676400" y="2516831"/>
                  <a:ext cx="609600" cy="461665"/>
                  <a:chOff x="1143000" y="2514600"/>
                  <a:chExt cx="609600" cy="461665"/>
                </a:xfrm>
              </p:grpSpPr>
              <p:sp>
                <p:nvSpPr>
                  <p:cNvPr id="4122" name="TextBox 53">
                    <a:extLst>
                      <a:ext uri="{FF2B5EF4-FFF2-40B4-BE49-F238E27FC236}">
                        <a16:creationId xmlns:a16="http://schemas.microsoft.com/office/drawing/2014/main" id="{4BCFD312-2900-41F0-A77A-B3B9F325B3A9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3000" y="2514600"/>
                    <a:ext cx="3810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 b="1">
                        <a:solidFill>
                          <a:srgbClr val="00B050"/>
                        </a:solidFill>
                      </a:rPr>
                      <a:t>M</a:t>
                    </a:r>
                  </a:p>
                </p:txBody>
              </p:sp>
              <p:cxnSp>
                <p:nvCxnSpPr>
                  <p:cNvPr id="55" name="Straight Connector 54">
                    <a:extLst>
                      <a:ext uri="{FF2B5EF4-FFF2-40B4-BE49-F238E27FC236}">
                        <a16:creationId xmlns:a16="http://schemas.microsoft.com/office/drawing/2014/main" id="{910E4943-26D9-4560-933C-C857ACDB907F}"/>
                      </a:ext>
                    </a:extLst>
                  </p:cNvPr>
                  <p:cNvCxnSpPr/>
                  <p:nvPr/>
                </p:nvCxnSpPr>
                <p:spPr>
                  <a:xfrm>
                    <a:off x="1524000" y="2744458"/>
                    <a:ext cx="2286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13" name="Group 44">
                  <a:extLst>
                    <a:ext uri="{FF2B5EF4-FFF2-40B4-BE49-F238E27FC236}">
                      <a16:creationId xmlns:a16="http://schemas.microsoft.com/office/drawing/2014/main" id="{CF7C9FC5-E0A7-4EA0-AEA9-2FC87073961E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209800" y="2516831"/>
                  <a:ext cx="609600" cy="461665"/>
                  <a:chOff x="1143000" y="2514600"/>
                  <a:chExt cx="609600" cy="461665"/>
                </a:xfrm>
              </p:grpSpPr>
              <p:sp>
                <p:nvSpPr>
                  <p:cNvPr id="4120" name="TextBox 51">
                    <a:extLst>
                      <a:ext uri="{FF2B5EF4-FFF2-40B4-BE49-F238E27FC236}">
                        <a16:creationId xmlns:a16="http://schemas.microsoft.com/office/drawing/2014/main" id="{9C699385-D4A5-4DA0-90F8-4CDAB2C2F0E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3000" y="2514600"/>
                    <a:ext cx="3810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 b="1">
                        <a:solidFill>
                          <a:srgbClr val="00B050"/>
                        </a:solidFill>
                      </a:rPr>
                      <a:t>M</a:t>
                    </a:r>
                  </a:p>
                </p:txBody>
              </p:sp>
              <p:cxnSp>
                <p:nvCxnSpPr>
                  <p:cNvPr id="53" name="Straight Connector 52">
                    <a:extLst>
                      <a:ext uri="{FF2B5EF4-FFF2-40B4-BE49-F238E27FC236}">
                        <a16:creationId xmlns:a16="http://schemas.microsoft.com/office/drawing/2014/main" id="{DD53E240-9A4C-4489-95AF-AC83E2D97667}"/>
                      </a:ext>
                    </a:extLst>
                  </p:cNvPr>
                  <p:cNvCxnSpPr/>
                  <p:nvPr/>
                </p:nvCxnSpPr>
                <p:spPr>
                  <a:xfrm>
                    <a:off x="1524000" y="2744458"/>
                    <a:ext cx="2286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14" name="Group 45">
                  <a:extLst>
                    <a:ext uri="{FF2B5EF4-FFF2-40B4-BE49-F238E27FC236}">
                      <a16:creationId xmlns:a16="http://schemas.microsoft.com/office/drawing/2014/main" id="{16AE8526-383E-4788-80B8-69785D6CEBDB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2743200" y="2516831"/>
                  <a:ext cx="609600" cy="461665"/>
                  <a:chOff x="1143000" y="2514600"/>
                  <a:chExt cx="609600" cy="461665"/>
                </a:xfrm>
              </p:grpSpPr>
              <p:sp>
                <p:nvSpPr>
                  <p:cNvPr id="4118" name="TextBox 49">
                    <a:extLst>
                      <a:ext uri="{FF2B5EF4-FFF2-40B4-BE49-F238E27FC236}">
                        <a16:creationId xmlns:a16="http://schemas.microsoft.com/office/drawing/2014/main" id="{6A820B81-CDE5-4AC8-9218-0363D3E283AF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3000" y="2514600"/>
                    <a:ext cx="3810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 b="1">
                        <a:solidFill>
                          <a:srgbClr val="00B050"/>
                        </a:solidFill>
                      </a:rPr>
                      <a:t>M</a:t>
                    </a:r>
                  </a:p>
                </p:txBody>
              </p:sp>
              <p:cxnSp>
                <p:nvCxnSpPr>
                  <p:cNvPr id="51" name="Straight Connector 50">
                    <a:extLst>
                      <a:ext uri="{FF2B5EF4-FFF2-40B4-BE49-F238E27FC236}">
                        <a16:creationId xmlns:a16="http://schemas.microsoft.com/office/drawing/2014/main" id="{3A888EB6-A105-4A0E-8F62-E4623C671010}"/>
                      </a:ext>
                    </a:extLst>
                  </p:cNvPr>
                  <p:cNvCxnSpPr/>
                  <p:nvPr/>
                </p:nvCxnSpPr>
                <p:spPr>
                  <a:xfrm>
                    <a:off x="1524000" y="2744458"/>
                    <a:ext cx="2286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4115" name="Group 46">
                  <a:extLst>
                    <a:ext uri="{FF2B5EF4-FFF2-40B4-BE49-F238E27FC236}">
                      <a16:creationId xmlns:a16="http://schemas.microsoft.com/office/drawing/2014/main" id="{DDAB6C67-4C78-4CCE-9223-72B27E41F246}"/>
                    </a:ext>
                  </a:extLst>
                </p:cNvPr>
                <p:cNvGrpSpPr>
                  <a:grpSpLocks/>
                </p:cNvGrpSpPr>
                <p:nvPr/>
              </p:nvGrpSpPr>
              <p:grpSpPr bwMode="auto">
                <a:xfrm>
                  <a:off x="3276600" y="2514600"/>
                  <a:ext cx="609600" cy="461665"/>
                  <a:chOff x="1143000" y="2514600"/>
                  <a:chExt cx="609600" cy="461665"/>
                </a:xfrm>
              </p:grpSpPr>
              <p:sp>
                <p:nvSpPr>
                  <p:cNvPr id="4116" name="TextBox 47">
                    <a:extLst>
                      <a:ext uri="{FF2B5EF4-FFF2-40B4-BE49-F238E27FC236}">
                        <a16:creationId xmlns:a16="http://schemas.microsoft.com/office/drawing/2014/main" id="{7144919E-D077-4AFF-9F1A-11B04BCE749A}"/>
                      </a:ext>
                    </a:extLst>
                  </p:cNvPr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143000" y="2514600"/>
                    <a:ext cx="381000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>
                    <a:spAutoFit/>
                  </a:bodyPr>
                  <a:lstStyle>
                    <a:lvl1pPr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32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1pPr>
                    <a:lvl2pPr marL="742950" indent="-28575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8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2pPr>
                    <a:lvl3pPr marL="11430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•"/>
                      <a:defRPr sz="24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3pPr>
                    <a:lvl4pPr marL="16002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–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4pPr>
                    <a:lvl5pPr marL="2057400" indent="-228600">
                      <a:spcBef>
                        <a:spcPct val="20000"/>
                      </a:spcBef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5pPr>
                    <a:lvl6pPr marL="25146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6pPr>
                    <a:lvl7pPr marL="29718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7pPr>
                    <a:lvl8pPr marL="34290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8pPr>
                    <a:lvl9pPr marL="3886200" indent="-228600" eaLnBrk="0" fontAlgn="base" hangingPunct="0">
                      <a:spcBef>
                        <a:spcPct val="20000"/>
                      </a:spcBef>
                      <a:spcAft>
                        <a:spcPct val="0"/>
                      </a:spcAft>
                      <a:buFont typeface="Arial" panose="020B0604020202020204" pitchFamily="34" charset="0"/>
                      <a:buChar char="»"/>
                      <a:defRPr sz="2000">
                        <a:solidFill>
                          <a:schemeClr val="tx1"/>
                        </a:solidFill>
                        <a:latin typeface="Calibri" panose="020F0502020204030204" pitchFamily="34" charset="0"/>
                      </a:defRPr>
                    </a:lvl9pPr>
                  </a:lstStyle>
                  <a:p>
                    <a:pPr eaLnBrk="1" hangingPunct="1">
                      <a:spcBef>
                        <a:spcPct val="0"/>
                      </a:spcBef>
                      <a:buFontTx/>
                      <a:buNone/>
                    </a:pPr>
                    <a:r>
                      <a:rPr lang="en-US" altLang="en-US" sz="2400" b="1">
                        <a:solidFill>
                          <a:srgbClr val="00B050"/>
                        </a:solidFill>
                      </a:rPr>
                      <a:t>M</a:t>
                    </a:r>
                  </a:p>
                </p:txBody>
              </p:sp>
              <p:cxnSp>
                <p:nvCxnSpPr>
                  <p:cNvPr id="49" name="Straight Connector 48">
                    <a:extLst>
                      <a:ext uri="{FF2B5EF4-FFF2-40B4-BE49-F238E27FC236}">
                        <a16:creationId xmlns:a16="http://schemas.microsoft.com/office/drawing/2014/main" id="{3B8E296A-B40A-4B38-9926-34D9EC7FB644}"/>
                      </a:ext>
                    </a:extLst>
                  </p:cNvPr>
                  <p:cNvCxnSpPr/>
                  <p:nvPr/>
                </p:nvCxnSpPr>
                <p:spPr>
                  <a:xfrm>
                    <a:off x="1524000" y="2745101"/>
                    <a:ext cx="228600" cy="0"/>
                  </a:xfrm>
                  <a:prstGeom prst="line">
                    <a:avLst/>
                  </a:prstGeom>
                  <a:ln w="28575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62BA4539-1BAA-486C-9FC1-B7D5E999543B}"/>
                  </a:ext>
                </a:extLst>
              </p:cNvPr>
              <p:cNvCxnSpPr/>
              <p:nvPr/>
            </p:nvCxnSpPr>
            <p:spPr>
              <a:xfrm>
                <a:off x="1905000" y="2368813"/>
                <a:ext cx="0" cy="22228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7" name="TextBox 38">
                <a:extLst>
                  <a:ext uri="{FF2B5EF4-FFF2-40B4-BE49-F238E27FC236}">
                    <a16:creationId xmlns:a16="http://schemas.microsoft.com/office/drawing/2014/main" id="{9B286E8A-A2B9-426F-B5EA-D9573460D69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714500" y="1900531"/>
                <a:ext cx="38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0B9DE"/>
                    </a:solidFill>
                  </a:rPr>
                  <a:t>A</a:t>
                </a:r>
              </a:p>
            </p:txBody>
          </p:sp>
          <p:cxnSp>
            <p:nvCxnSpPr>
              <p:cNvPr id="40" name="Straight Arrow Connector 39">
                <a:extLst>
                  <a:ext uri="{FF2B5EF4-FFF2-40B4-BE49-F238E27FC236}">
                    <a16:creationId xmlns:a16="http://schemas.microsoft.com/office/drawing/2014/main" id="{86ADDE9B-2DBD-4621-AD86-C83D148F3CEE}"/>
                  </a:ext>
                </a:extLst>
              </p:cNvPr>
              <p:cNvCxnSpPr/>
              <p:nvPr/>
            </p:nvCxnSpPr>
            <p:spPr>
              <a:xfrm>
                <a:off x="2098675" y="2176699"/>
                <a:ext cx="0" cy="385816"/>
              </a:xfrm>
              <a:prstGeom prst="straightConnector1">
                <a:avLst/>
              </a:prstGeom>
              <a:ln w="19050">
                <a:solidFill>
                  <a:schemeClr val="tx1"/>
                </a:solidFill>
                <a:headEnd type="arrow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109" name="TextBox 40">
                <a:extLst>
                  <a:ext uri="{FF2B5EF4-FFF2-40B4-BE49-F238E27FC236}">
                    <a16:creationId xmlns:a16="http://schemas.microsoft.com/office/drawing/2014/main" id="{D1C11748-D4A1-4D24-8FB3-C7AEC4F709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095500" y="2129135"/>
                <a:ext cx="38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/>
                  <a:t>R</a:t>
                </a:r>
              </a:p>
            </p:txBody>
          </p:sp>
        </p:grp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900165E6-6B60-4C80-A6A0-AC954737243E}"/>
                </a:ext>
              </a:extLst>
            </p:cNvPr>
            <p:cNvCxnSpPr/>
            <p:nvPr/>
          </p:nvCxnSpPr>
          <p:spPr>
            <a:xfrm>
              <a:off x="5313363" y="1790217"/>
              <a:ext cx="0" cy="22069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04" name="TextBox 58">
              <a:extLst>
                <a:ext uri="{FF2B5EF4-FFF2-40B4-BE49-F238E27FC236}">
                  <a16:creationId xmlns:a16="http://schemas.microsoft.com/office/drawing/2014/main" id="{D8AD1094-A9D3-4767-BBC1-622223929C2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22985" y="1340893"/>
              <a:ext cx="381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 dirty="0">
                  <a:solidFill>
                    <a:srgbClr val="F0B9DE"/>
                  </a:solidFill>
                </a:rPr>
                <a:t>A</a:t>
              </a:r>
            </a:p>
          </p:txBody>
        </p:sp>
      </p:grpSp>
      <p:sp>
        <p:nvSpPr>
          <p:cNvPr id="4" name="Title 1">
            <a:extLst>
              <a:ext uri="{FF2B5EF4-FFF2-40B4-BE49-F238E27FC236}">
                <a16:creationId xmlns:a16="http://schemas.microsoft.com/office/drawing/2014/main" id="{EC66180A-5B9C-E95D-4617-30E31B1FA1F5}"/>
              </a:ext>
            </a:extLst>
          </p:cNvPr>
          <p:cNvSpPr txBox="1">
            <a:spLocks/>
          </p:cNvSpPr>
          <p:nvPr/>
        </p:nvSpPr>
        <p:spPr bwMode="auto">
          <a:xfrm>
            <a:off x="609600" y="3810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3200" b="1" dirty="0">
                <a:solidFill>
                  <a:srgbClr val="90C1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are we given?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A4AC5-6D00-B1DE-0524-5A37E74FC0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66337"/>
            <a:ext cx="7010400" cy="1143000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90C1A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do we interpret these graphs?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25A9EEE2-ECC6-7997-A2F1-D838D38BBF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981200"/>
            <a:ext cx="613539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Group 11">
            <a:extLst>
              <a:ext uri="{FF2B5EF4-FFF2-40B4-BE49-F238E27FC236}">
                <a16:creationId xmlns:a16="http://schemas.microsoft.com/office/drawing/2014/main" id="{D11BEFAF-9EC6-A4AC-1F31-B6D5371CB22A}"/>
              </a:ext>
            </a:extLst>
          </p:cNvPr>
          <p:cNvGrpSpPr>
            <a:grpSpLocks/>
          </p:cNvGrpSpPr>
          <p:nvPr/>
        </p:nvGrpSpPr>
        <p:grpSpPr bwMode="auto">
          <a:xfrm>
            <a:off x="5943600" y="3204839"/>
            <a:ext cx="2895600" cy="463874"/>
            <a:chOff x="990600" y="2514600"/>
            <a:chExt cx="2895600" cy="463896"/>
          </a:xfrm>
        </p:grpSpPr>
        <p:grpSp>
          <p:nvGrpSpPr>
            <p:cNvPr id="11" name="Group 9">
              <a:extLst>
                <a:ext uri="{FF2B5EF4-FFF2-40B4-BE49-F238E27FC236}">
                  <a16:creationId xmlns:a16="http://schemas.microsoft.com/office/drawing/2014/main" id="{9CCFB492-D358-883B-EDA4-9871FFB63FD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43000" y="2514600"/>
              <a:ext cx="609600" cy="461665"/>
              <a:chOff x="1143000" y="2514600"/>
              <a:chExt cx="609600" cy="461665"/>
            </a:xfrm>
          </p:grpSpPr>
          <p:sp>
            <p:nvSpPr>
              <p:cNvPr id="25" name="TextBox 4">
                <a:extLst>
                  <a:ext uri="{FF2B5EF4-FFF2-40B4-BE49-F238E27FC236}">
                    <a16:creationId xmlns:a16="http://schemas.microsoft.com/office/drawing/2014/main" id="{2A8A4345-C6E0-2A05-AB56-5BC84EC348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2514600"/>
                <a:ext cx="38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00B050"/>
                    </a:solidFill>
                  </a:rPr>
                  <a:t>M</a:t>
                </a:r>
              </a:p>
            </p:txBody>
          </p: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19ED848-8401-548D-D950-525F456B9C04}"/>
                  </a:ext>
                </a:extLst>
              </p:cNvPr>
              <p:cNvCxnSpPr/>
              <p:nvPr/>
            </p:nvCxnSpPr>
            <p:spPr>
              <a:xfrm>
                <a:off x="1524000" y="2745122"/>
                <a:ext cx="2286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A29628C-56C9-F769-EA63-0A9152E43512}"/>
                </a:ext>
              </a:extLst>
            </p:cNvPr>
            <p:cNvCxnSpPr/>
            <p:nvPr/>
          </p:nvCxnSpPr>
          <p:spPr>
            <a:xfrm>
              <a:off x="990600" y="2748297"/>
              <a:ext cx="2286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" name="Group 14">
              <a:extLst>
                <a:ext uri="{FF2B5EF4-FFF2-40B4-BE49-F238E27FC236}">
                  <a16:creationId xmlns:a16="http://schemas.microsoft.com/office/drawing/2014/main" id="{1358A431-6E48-9E20-8931-98931DF26863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676400" y="2516831"/>
              <a:ext cx="609600" cy="461665"/>
              <a:chOff x="1143000" y="2514600"/>
              <a:chExt cx="609600" cy="461665"/>
            </a:xfrm>
          </p:grpSpPr>
          <p:sp>
            <p:nvSpPr>
              <p:cNvPr id="23" name="TextBox 15">
                <a:extLst>
                  <a:ext uri="{FF2B5EF4-FFF2-40B4-BE49-F238E27FC236}">
                    <a16:creationId xmlns:a16="http://schemas.microsoft.com/office/drawing/2014/main" id="{686B3279-220D-737B-90C8-899DF3CC797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2514600"/>
                <a:ext cx="38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00B050"/>
                    </a:solidFill>
                  </a:rPr>
                  <a:t>M</a:t>
                </a: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6783C8B9-574E-B962-7161-1077532F2C30}"/>
                  </a:ext>
                </a:extLst>
              </p:cNvPr>
              <p:cNvCxnSpPr/>
              <p:nvPr/>
            </p:nvCxnSpPr>
            <p:spPr>
              <a:xfrm>
                <a:off x="1524000" y="2744479"/>
                <a:ext cx="2286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7">
              <a:extLst>
                <a:ext uri="{FF2B5EF4-FFF2-40B4-BE49-F238E27FC236}">
                  <a16:creationId xmlns:a16="http://schemas.microsoft.com/office/drawing/2014/main" id="{C493E958-7AFB-9FED-4BCA-C66D3A82AF6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209800" y="2516831"/>
              <a:ext cx="609600" cy="461665"/>
              <a:chOff x="1143000" y="2514600"/>
              <a:chExt cx="609600" cy="461665"/>
            </a:xfrm>
          </p:grpSpPr>
          <p:sp>
            <p:nvSpPr>
              <p:cNvPr id="21" name="TextBox 18">
                <a:extLst>
                  <a:ext uri="{FF2B5EF4-FFF2-40B4-BE49-F238E27FC236}">
                    <a16:creationId xmlns:a16="http://schemas.microsoft.com/office/drawing/2014/main" id="{60438044-BEC6-8C8D-AB59-D7E3054E04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2514600"/>
                <a:ext cx="38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B050"/>
                    </a:solidFill>
                  </a:rPr>
                  <a:t>M</a:t>
                </a:r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7A56DCDE-0659-2012-E1FD-0E08F2314222}"/>
                  </a:ext>
                </a:extLst>
              </p:cNvPr>
              <p:cNvCxnSpPr/>
              <p:nvPr/>
            </p:nvCxnSpPr>
            <p:spPr>
              <a:xfrm>
                <a:off x="1524000" y="2744479"/>
                <a:ext cx="2286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20">
              <a:extLst>
                <a:ext uri="{FF2B5EF4-FFF2-40B4-BE49-F238E27FC236}">
                  <a16:creationId xmlns:a16="http://schemas.microsoft.com/office/drawing/2014/main" id="{CDC0259B-44CF-5BA7-E042-CF1AF667A33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43200" y="2516831"/>
              <a:ext cx="609600" cy="461665"/>
              <a:chOff x="1143000" y="2514600"/>
              <a:chExt cx="609600" cy="461665"/>
            </a:xfrm>
          </p:grpSpPr>
          <p:sp>
            <p:nvSpPr>
              <p:cNvPr id="19" name="TextBox 21">
                <a:extLst>
                  <a:ext uri="{FF2B5EF4-FFF2-40B4-BE49-F238E27FC236}">
                    <a16:creationId xmlns:a16="http://schemas.microsoft.com/office/drawing/2014/main" id="{D7D4E410-A16E-ACCF-2498-8B10B94C555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2514600"/>
                <a:ext cx="38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B050"/>
                    </a:solidFill>
                  </a:rPr>
                  <a:t>M</a:t>
                </a:r>
              </a:p>
            </p:txBody>
          </p: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1AD96F5B-4D8C-853E-618B-B430E0E131C9}"/>
                  </a:ext>
                </a:extLst>
              </p:cNvPr>
              <p:cNvCxnSpPr/>
              <p:nvPr/>
            </p:nvCxnSpPr>
            <p:spPr>
              <a:xfrm>
                <a:off x="1524000" y="2744479"/>
                <a:ext cx="2286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23">
              <a:extLst>
                <a:ext uri="{FF2B5EF4-FFF2-40B4-BE49-F238E27FC236}">
                  <a16:creationId xmlns:a16="http://schemas.microsoft.com/office/drawing/2014/main" id="{3FFFFF49-F64B-5801-0CDA-E5961CFF34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76600" y="2514600"/>
              <a:ext cx="609600" cy="461665"/>
              <a:chOff x="1143000" y="2514600"/>
              <a:chExt cx="609600" cy="461665"/>
            </a:xfrm>
          </p:grpSpPr>
          <p:sp>
            <p:nvSpPr>
              <p:cNvPr id="17" name="TextBox 24">
                <a:extLst>
                  <a:ext uri="{FF2B5EF4-FFF2-40B4-BE49-F238E27FC236}">
                    <a16:creationId xmlns:a16="http://schemas.microsoft.com/office/drawing/2014/main" id="{C052273B-450F-0AAB-35C5-F1189390989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43000" y="2514600"/>
                <a:ext cx="3810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B050"/>
                    </a:solidFill>
                  </a:rPr>
                  <a:t>M</a:t>
                </a:r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582A5E0F-FE99-B348-E9DA-FAEBD92349DB}"/>
                  </a:ext>
                </a:extLst>
              </p:cNvPr>
              <p:cNvCxnSpPr/>
              <p:nvPr/>
            </p:nvCxnSpPr>
            <p:spPr>
              <a:xfrm>
                <a:off x="1524000" y="2745122"/>
                <a:ext cx="228600" cy="0"/>
              </a:xfrm>
              <a:prstGeom prst="line">
                <a:avLst/>
              </a:prstGeom>
              <a:ln w="285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36" name="Group 1035">
            <a:extLst>
              <a:ext uri="{FF2B5EF4-FFF2-40B4-BE49-F238E27FC236}">
                <a16:creationId xmlns:a16="http://schemas.microsoft.com/office/drawing/2014/main" id="{8CB8CB7F-256A-7F2D-BB92-6C4C337710E9}"/>
              </a:ext>
            </a:extLst>
          </p:cNvPr>
          <p:cNvGrpSpPr/>
          <p:nvPr/>
        </p:nvGrpSpPr>
        <p:grpSpPr>
          <a:xfrm>
            <a:off x="4495800" y="1906482"/>
            <a:ext cx="4152900" cy="1374881"/>
            <a:chOff x="4495800" y="1906482"/>
            <a:chExt cx="4152900" cy="1374881"/>
          </a:xfrm>
        </p:grpSpPr>
        <p:grpSp>
          <p:nvGrpSpPr>
            <p:cNvPr id="1032" name="Group 1031">
              <a:extLst>
                <a:ext uri="{FF2B5EF4-FFF2-40B4-BE49-F238E27FC236}">
                  <a16:creationId xmlns:a16="http://schemas.microsoft.com/office/drawing/2014/main" id="{7E412297-FF2F-D78A-1F06-A7C5831C8721}"/>
                </a:ext>
              </a:extLst>
            </p:cNvPr>
            <p:cNvGrpSpPr/>
            <p:nvPr/>
          </p:nvGrpSpPr>
          <p:grpSpPr>
            <a:xfrm>
              <a:off x="4495800" y="1906482"/>
              <a:ext cx="2552700" cy="1374881"/>
              <a:chOff x="4495800" y="1906482"/>
              <a:chExt cx="2552700" cy="1374881"/>
            </a:xfrm>
          </p:grpSpPr>
          <p:grpSp>
            <p:nvGrpSpPr>
              <p:cNvPr id="1024" name="Group 1023">
                <a:extLst>
                  <a:ext uri="{FF2B5EF4-FFF2-40B4-BE49-F238E27FC236}">
                    <a16:creationId xmlns:a16="http://schemas.microsoft.com/office/drawing/2014/main" id="{8ADC4F5A-8024-CC10-29F8-949C0F516595}"/>
                  </a:ext>
                </a:extLst>
              </p:cNvPr>
              <p:cNvGrpSpPr/>
              <p:nvPr/>
            </p:nvGrpSpPr>
            <p:grpSpPr>
              <a:xfrm>
                <a:off x="6667500" y="1906482"/>
                <a:ext cx="381000" cy="1374881"/>
                <a:chOff x="6667500" y="1906482"/>
                <a:chExt cx="381000" cy="1374881"/>
              </a:xfrm>
            </p:grpSpPr>
            <p:cxnSp>
              <p:nvCxnSpPr>
                <p:cNvPr id="7" name="Straight Connector 6">
                  <a:extLst>
                    <a:ext uri="{FF2B5EF4-FFF2-40B4-BE49-F238E27FC236}">
                      <a16:creationId xmlns:a16="http://schemas.microsoft.com/office/drawing/2014/main" id="{0D9A0B3F-6FBC-25CE-4105-D93D83CBA941}"/>
                    </a:ext>
                  </a:extLst>
                </p:cNvPr>
                <p:cNvCxnSpPr>
                  <a:cxnSpLocks/>
                  <a:stCxn id="8" idx="2"/>
                </p:cNvCxnSpPr>
                <p:nvPr/>
              </p:nvCxnSpPr>
              <p:spPr bwMode="auto">
                <a:xfrm>
                  <a:off x="6858000" y="2368126"/>
                  <a:ext cx="0" cy="913237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ot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TextBox 28">
                  <a:extLst>
                    <a:ext uri="{FF2B5EF4-FFF2-40B4-BE49-F238E27FC236}">
                      <a16:creationId xmlns:a16="http://schemas.microsoft.com/office/drawing/2014/main" id="{91B979DD-1683-2F77-87FB-8B70918CEA74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667500" y="1906482"/>
                  <a:ext cx="381000" cy="461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 dirty="0">
                      <a:solidFill>
                        <a:srgbClr val="F0B9DE"/>
                      </a:solidFill>
                    </a:rPr>
                    <a:t>A</a:t>
                  </a:r>
                </a:p>
              </p:txBody>
            </p:sp>
          </p:grpSp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3B49C12B-C174-D29B-E785-DC76EA735C00}"/>
                  </a:ext>
                </a:extLst>
              </p:cNvPr>
              <p:cNvSpPr/>
              <p:nvPr/>
            </p:nvSpPr>
            <p:spPr>
              <a:xfrm>
                <a:off x="4495800" y="2971800"/>
                <a:ext cx="762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1035" name="Picture 4">
              <a:extLst>
                <a:ext uri="{FF2B5EF4-FFF2-40B4-BE49-F238E27FC236}">
                  <a16:creationId xmlns:a16="http://schemas.microsoft.com/office/drawing/2014/main" id="{77D150B3-E5DA-9EFC-E17A-156F7C7BA7F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5700" y="1981200"/>
              <a:ext cx="114300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38" name="Group 1037">
            <a:extLst>
              <a:ext uri="{FF2B5EF4-FFF2-40B4-BE49-F238E27FC236}">
                <a16:creationId xmlns:a16="http://schemas.microsoft.com/office/drawing/2014/main" id="{9503F74A-1827-086F-6749-762FBA307A79}"/>
              </a:ext>
            </a:extLst>
          </p:cNvPr>
          <p:cNvGrpSpPr/>
          <p:nvPr/>
        </p:nvGrpSpPr>
        <p:grpSpPr>
          <a:xfrm>
            <a:off x="1981200" y="1981200"/>
            <a:ext cx="6667499" cy="1761482"/>
            <a:chOff x="1981200" y="1981200"/>
            <a:chExt cx="6667499" cy="1761482"/>
          </a:xfrm>
        </p:grpSpPr>
        <p:grpSp>
          <p:nvGrpSpPr>
            <p:cNvPr id="1033" name="Group 1032">
              <a:extLst>
                <a:ext uri="{FF2B5EF4-FFF2-40B4-BE49-F238E27FC236}">
                  <a16:creationId xmlns:a16="http://schemas.microsoft.com/office/drawing/2014/main" id="{D5A71A1C-DD1D-7F64-996D-3A121A48E024}"/>
                </a:ext>
              </a:extLst>
            </p:cNvPr>
            <p:cNvGrpSpPr/>
            <p:nvPr/>
          </p:nvGrpSpPr>
          <p:grpSpPr>
            <a:xfrm>
              <a:off x="1981200" y="2167983"/>
              <a:ext cx="5067300" cy="1574699"/>
              <a:chOff x="1981200" y="2167983"/>
              <a:chExt cx="5067300" cy="1574699"/>
            </a:xfrm>
          </p:grpSpPr>
          <p:sp>
            <p:nvSpPr>
              <p:cNvPr id="37" name="Oval 36">
                <a:extLst>
                  <a:ext uri="{FF2B5EF4-FFF2-40B4-BE49-F238E27FC236}">
                    <a16:creationId xmlns:a16="http://schemas.microsoft.com/office/drawing/2014/main" id="{03839905-AAA4-3356-994E-6D6EC7FB4982}"/>
                  </a:ext>
                </a:extLst>
              </p:cNvPr>
              <p:cNvSpPr/>
              <p:nvPr/>
            </p:nvSpPr>
            <p:spPr>
              <a:xfrm>
                <a:off x="1981200" y="3666482"/>
                <a:ext cx="762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FD023EE6-AA99-0D98-78BD-B616B09395F5}"/>
                  </a:ext>
                </a:extLst>
              </p:cNvPr>
              <p:cNvGrpSpPr/>
              <p:nvPr/>
            </p:nvGrpSpPr>
            <p:grpSpPr>
              <a:xfrm>
                <a:off x="6667500" y="2167983"/>
                <a:ext cx="381000" cy="1096486"/>
                <a:chOff x="7008744" y="2196041"/>
                <a:chExt cx="381000" cy="1096486"/>
              </a:xfrm>
            </p:grpSpPr>
            <p:cxnSp>
              <p:nvCxnSpPr>
                <p:cNvPr id="60" name="Straight Connector 59">
                  <a:extLst>
                    <a:ext uri="{FF2B5EF4-FFF2-40B4-BE49-F238E27FC236}">
                      <a16:creationId xmlns:a16="http://schemas.microsoft.com/office/drawing/2014/main" id="{E733622B-CDDE-7216-CB38-C6B6C7FB3AE5}"/>
                    </a:ext>
                  </a:extLst>
                </p:cNvPr>
                <p:cNvCxnSpPr>
                  <a:cxnSpLocks/>
                  <a:stCxn id="61" idx="2"/>
                </p:cNvCxnSpPr>
                <p:nvPr/>
              </p:nvCxnSpPr>
              <p:spPr bwMode="auto">
                <a:xfrm flipH="1">
                  <a:off x="7197937" y="2657684"/>
                  <a:ext cx="1307" cy="634843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ys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1" name="TextBox 28">
                  <a:extLst>
                    <a:ext uri="{FF2B5EF4-FFF2-40B4-BE49-F238E27FC236}">
                      <a16:creationId xmlns:a16="http://schemas.microsoft.com/office/drawing/2014/main" id="{1B5315E6-B5B9-9E1A-1488-BA216A1C7021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008744" y="2196041"/>
                  <a:ext cx="381000" cy="461643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 dirty="0">
                      <a:solidFill>
                        <a:srgbClr val="F0B9DE"/>
                      </a:solidFill>
                    </a:rPr>
                    <a:t>A</a:t>
                  </a:r>
                </a:p>
              </p:txBody>
            </p:sp>
          </p:grpSp>
        </p:grpSp>
        <p:pic>
          <p:nvPicPr>
            <p:cNvPr id="1037" name="Picture 6">
              <a:extLst>
                <a:ext uri="{FF2B5EF4-FFF2-40B4-BE49-F238E27FC236}">
                  <a16:creationId xmlns:a16="http://schemas.microsoft.com/office/drawing/2014/main" id="{43E505A1-B167-A1BB-329E-E6DFD24DDF3E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5699" y="1981200"/>
              <a:ext cx="114300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8204EFE0-1C50-CE3F-29A5-A9D2D17D170B}"/>
              </a:ext>
            </a:extLst>
          </p:cNvPr>
          <p:cNvGrpSpPr/>
          <p:nvPr/>
        </p:nvGrpSpPr>
        <p:grpSpPr>
          <a:xfrm>
            <a:off x="1295400" y="1981200"/>
            <a:ext cx="7353298" cy="3276600"/>
            <a:chOff x="1295400" y="1981200"/>
            <a:chExt cx="7353298" cy="3276600"/>
          </a:xfrm>
        </p:grpSpPr>
        <p:grpSp>
          <p:nvGrpSpPr>
            <p:cNvPr id="1040" name="Group 1039">
              <a:extLst>
                <a:ext uri="{FF2B5EF4-FFF2-40B4-BE49-F238E27FC236}">
                  <a16:creationId xmlns:a16="http://schemas.microsoft.com/office/drawing/2014/main" id="{CEB9F6E1-0F18-1792-932F-E6CFA91773F4}"/>
                </a:ext>
              </a:extLst>
            </p:cNvPr>
            <p:cNvGrpSpPr/>
            <p:nvPr/>
          </p:nvGrpSpPr>
          <p:grpSpPr>
            <a:xfrm>
              <a:off x="1295400" y="2398804"/>
              <a:ext cx="5756935" cy="2858996"/>
              <a:chOff x="1295400" y="2398804"/>
              <a:chExt cx="5756935" cy="2858996"/>
            </a:xfrm>
          </p:grpSpPr>
          <p:sp>
            <p:nvSpPr>
              <p:cNvPr id="38" name="Oval 37">
                <a:extLst>
                  <a:ext uri="{FF2B5EF4-FFF2-40B4-BE49-F238E27FC236}">
                    <a16:creationId xmlns:a16="http://schemas.microsoft.com/office/drawing/2014/main" id="{67A2F29D-25D8-6952-BCB7-7009915E3D37}"/>
                  </a:ext>
                </a:extLst>
              </p:cNvPr>
              <p:cNvSpPr/>
              <p:nvPr/>
            </p:nvSpPr>
            <p:spPr>
              <a:xfrm>
                <a:off x="1295400" y="5181600"/>
                <a:ext cx="762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039" name="Group 1038">
                <a:extLst>
                  <a:ext uri="{FF2B5EF4-FFF2-40B4-BE49-F238E27FC236}">
                    <a16:creationId xmlns:a16="http://schemas.microsoft.com/office/drawing/2014/main" id="{36D7FAF9-CAE1-606F-DEDC-5EFB2199450A}"/>
                  </a:ext>
                </a:extLst>
              </p:cNvPr>
              <p:cNvGrpSpPr/>
              <p:nvPr/>
            </p:nvGrpSpPr>
            <p:grpSpPr>
              <a:xfrm>
                <a:off x="6671335" y="2398804"/>
                <a:ext cx="381000" cy="862107"/>
                <a:chOff x="7239000" y="4014693"/>
                <a:chExt cx="381000" cy="862107"/>
              </a:xfrm>
            </p:grpSpPr>
            <p:cxnSp>
              <p:nvCxnSpPr>
                <p:cNvPr id="1025" name="Straight Connector 1024">
                  <a:extLst>
                    <a:ext uri="{FF2B5EF4-FFF2-40B4-BE49-F238E27FC236}">
                      <a16:creationId xmlns:a16="http://schemas.microsoft.com/office/drawing/2014/main" id="{33AE4BFA-6593-66FB-9E2F-61B30644D127}"/>
                    </a:ext>
                  </a:extLst>
                </p:cNvPr>
                <p:cNvCxnSpPr>
                  <a:cxnSpLocks/>
                  <a:stCxn id="1027" idx="2"/>
                </p:cNvCxnSpPr>
                <p:nvPr/>
              </p:nvCxnSpPr>
              <p:spPr bwMode="auto">
                <a:xfrm>
                  <a:off x="7429500" y="4476336"/>
                  <a:ext cx="0" cy="400464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prstDash val="soli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27" name="TextBox 28">
                  <a:extLst>
                    <a:ext uri="{FF2B5EF4-FFF2-40B4-BE49-F238E27FC236}">
                      <a16:creationId xmlns:a16="http://schemas.microsoft.com/office/drawing/2014/main" id="{324D84BE-438A-A9C3-AFE6-286F5CAFCA63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7239000" y="4014693"/>
                  <a:ext cx="381000" cy="46164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square">
                  <a:spAutoFit/>
                </a:bodyPr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en-US" altLang="en-US" sz="2400" b="1" dirty="0">
                      <a:solidFill>
                        <a:srgbClr val="F0B9DE"/>
                      </a:solidFill>
                    </a:rPr>
                    <a:t>A</a:t>
                  </a:r>
                </a:p>
              </p:txBody>
            </p:sp>
          </p:grpSp>
        </p:grpSp>
        <p:pic>
          <p:nvPicPr>
            <p:cNvPr id="1041" name="Picture 8">
              <a:extLst>
                <a:ext uri="{FF2B5EF4-FFF2-40B4-BE49-F238E27FC236}">
                  <a16:creationId xmlns:a16="http://schemas.microsoft.com/office/drawing/2014/main" id="{70AE2A8F-9E49-F867-1C35-90E39DF7CC0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05698" y="1981200"/>
              <a:ext cx="1143000" cy="1143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046" name="Group 1045">
            <a:extLst>
              <a:ext uri="{FF2B5EF4-FFF2-40B4-BE49-F238E27FC236}">
                <a16:creationId xmlns:a16="http://schemas.microsoft.com/office/drawing/2014/main" id="{5F8AEE62-E470-75C1-1290-675035155645}"/>
              </a:ext>
            </a:extLst>
          </p:cNvPr>
          <p:cNvGrpSpPr/>
          <p:nvPr/>
        </p:nvGrpSpPr>
        <p:grpSpPr>
          <a:xfrm>
            <a:off x="1066800" y="1977706"/>
            <a:ext cx="7581897" cy="1306395"/>
            <a:chOff x="1066800" y="1977706"/>
            <a:chExt cx="7581897" cy="1306395"/>
          </a:xfrm>
        </p:grpSpPr>
        <p:grpSp>
          <p:nvGrpSpPr>
            <p:cNvPr id="1045" name="Group 1044">
              <a:extLst>
                <a:ext uri="{FF2B5EF4-FFF2-40B4-BE49-F238E27FC236}">
                  <a16:creationId xmlns:a16="http://schemas.microsoft.com/office/drawing/2014/main" id="{F84526F1-5EA0-1B34-DCC5-1E17FA2E742B}"/>
                </a:ext>
              </a:extLst>
            </p:cNvPr>
            <p:cNvGrpSpPr/>
            <p:nvPr/>
          </p:nvGrpSpPr>
          <p:grpSpPr>
            <a:xfrm>
              <a:off x="6665581" y="2686154"/>
              <a:ext cx="381000" cy="597947"/>
              <a:chOff x="7811347" y="4050253"/>
              <a:chExt cx="381000" cy="597947"/>
            </a:xfrm>
          </p:grpSpPr>
          <p:cxnSp>
            <p:nvCxnSpPr>
              <p:cNvPr id="1029" name="Straight Connector 1028">
                <a:extLst>
                  <a:ext uri="{FF2B5EF4-FFF2-40B4-BE49-F238E27FC236}">
                    <a16:creationId xmlns:a16="http://schemas.microsoft.com/office/drawing/2014/main" id="{552D346F-442E-6515-87EC-DFA7EC1D7003}"/>
                  </a:ext>
                </a:extLst>
              </p:cNvPr>
              <p:cNvCxnSpPr>
                <a:cxnSpLocks/>
                <a:stCxn id="1030" idx="2"/>
              </p:cNvCxnSpPr>
              <p:nvPr/>
            </p:nvCxnSpPr>
            <p:spPr bwMode="auto">
              <a:xfrm>
                <a:off x="8001847" y="4511896"/>
                <a:ext cx="0" cy="136304"/>
              </a:xfrm>
              <a:prstGeom prst="line">
                <a:avLst/>
              </a:prstGeom>
              <a:ln w="28575">
                <a:solidFill>
                  <a:schemeClr val="tx1"/>
                </a:solidFill>
                <a:prstDash val="soli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30" name="TextBox 28">
                <a:extLst>
                  <a:ext uri="{FF2B5EF4-FFF2-40B4-BE49-F238E27FC236}">
                    <a16:creationId xmlns:a16="http://schemas.microsoft.com/office/drawing/2014/main" id="{D024262F-8AAD-F707-B173-18C80B4BE40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811347" y="4050253"/>
                <a:ext cx="381000" cy="46164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F0B9DE"/>
                    </a:solidFill>
                  </a:rPr>
                  <a:t>A</a:t>
                </a:r>
              </a:p>
            </p:txBody>
          </p:sp>
        </p:grpSp>
        <p:grpSp>
          <p:nvGrpSpPr>
            <p:cNvPr id="1044" name="Group 1043">
              <a:extLst>
                <a:ext uri="{FF2B5EF4-FFF2-40B4-BE49-F238E27FC236}">
                  <a16:creationId xmlns:a16="http://schemas.microsoft.com/office/drawing/2014/main" id="{84DE3606-3893-AE70-3C1E-A93BE0767B2F}"/>
                </a:ext>
              </a:extLst>
            </p:cNvPr>
            <p:cNvGrpSpPr/>
            <p:nvPr/>
          </p:nvGrpSpPr>
          <p:grpSpPr>
            <a:xfrm>
              <a:off x="1066800" y="1977706"/>
              <a:ext cx="7581897" cy="1143000"/>
              <a:chOff x="1066800" y="1977706"/>
              <a:chExt cx="7581897" cy="1143000"/>
            </a:xfrm>
          </p:grpSpPr>
          <p:sp>
            <p:nvSpPr>
              <p:cNvPr id="39" name="Oval 38">
                <a:extLst>
                  <a:ext uri="{FF2B5EF4-FFF2-40B4-BE49-F238E27FC236}">
                    <a16:creationId xmlns:a16="http://schemas.microsoft.com/office/drawing/2014/main" id="{8B389600-1ADA-5720-441B-5B168F6EDD8F}"/>
                  </a:ext>
                </a:extLst>
              </p:cNvPr>
              <p:cNvSpPr/>
              <p:nvPr/>
            </p:nvSpPr>
            <p:spPr>
              <a:xfrm>
                <a:off x="1066800" y="2786644"/>
                <a:ext cx="76200" cy="76200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1043" name="Picture 10">
                <a:extLst>
                  <a:ext uri="{FF2B5EF4-FFF2-40B4-BE49-F238E27FC236}">
                    <a16:creationId xmlns:a16="http://schemas.microsoft.com/office/drawing/2014/main" id="{818D37B2-DD92-6959-74A4-6E15B0F570EC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505697" y="1977706"/>
                <a:ext cx="1143000" cy="1143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3789279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F74A6968-115F-4E5E-A08B-0DB59B333C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itle 1">
            <a:extLst>
              <a:ext uri="{FF2B5EF4-FFF2-40B4-BE49-F238E27FC236}">
                <a16:creationId xmlns:a16="http://schemas.microsoft.com/office/drawing/2014/main" id="{66E2E158-7C49-4C59-85C5-1C7E9B019A6E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A) Identify on the graph the equilibrium bond distance for an adsorbed</a:t>
            </a:r>
            <a:r>
              <a:rPr lang="en-US" altLang="en-US" sz="2800" dirty="0">
                <a:solidFill>
                  <a:srgbClr val="FF0000"/>
                </a:solidFill>
                <a:latin typeface="Arial Hebrew" pitchFamily="2" charset="-79"/>
                <a:cs typeface="Arial Hebrew" pitchFamily="2" charset="-79"/>
              </a:rPr>
              <a:t> </a:t>
            </a:r>
            <a:r>
              <a:rPr lang="en-US" altLang="en-US" sz="2800" dirty="0">
                <a:solidFill>
                  <a:srgbClr val="F0B9DE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dirty="0">
                <a:solidFill>
                  <a:srgbClr val="FF0000"/>
                </a:solidFill>
                <a:latin typeface="Arial Hebrew" pitchFamily="2" charset="-79"/>
                <a:cs typeface="Arial Hebrew" pitchFamily="2" charset="-79"/>
              </a:rPr>
              <a:t> 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atom.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146DD5A-41F0-4D9B-AA81-4E029BE9A8F2}"/>
              </a:ext>
            </a:extLst>
          </p:cNvPr>
          <p:cNvCxnSpPr/>
          <p:nvPr/>
        </p:nvCxnSpPr>
        <p:spPr>
          <a:xfrm>
            <a:off x="1752600" y="5410200"/>
            <a:ext cx="0" cy="817563"/>
          </a:xfrm>
          <a:prstGeom prst="line">
            <a:avLst/>
          </a:prstGeom>
          <a:ln w="57150">
            <a:solidFill>
              <a:srgbClr val="F0B9DE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F09C540-7535-4F96-A94B-B2A23005D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90936BDD-F3A8-4D98-B4B5-469F58F665E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B) Identify on the graph the equilibrium bond distance for an adsorbed </a:t>
            </a:r>
            <a:r>
              <a:rPr lang="en-US" altLang="en-US" sz="2800" dirty="0">
                <a:solidFill>
                  <a:srgbClr val="90C1AB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baseline="-25000" dirty="0">
                <a:solidFill>
                  <a:srgbClr val="90C1AB"/>
                </a:solidFill>
                <a:latin typeface="Arial Hebrew" pitchFamily="2" charset="-79"/>
                <a:cs typeface="Arial Hebrew" pitchFamily="2" charset="-79"/>
              </a:rPr>
              <a:t>2</a:t>
            </a:r>
            <a:r>
              <a:rPr lang="en-US" altLang="en-US" sz="2800" dirty="0">
                <a:solidFill>
                  <a:srgbClr val="90C1AB"/>
                </a:solidFill>
                <a:latin typeface="Arial Hebrew" pitchFamily="2" charset="-79"/>
                <a:cs typeface="Arial Hebrew" pitchFamily="2" charset="-79"/>
              </a:rPr>
              <a:t> 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molecule.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4D2F9C9B-94B7-49D3-81A8-7306B1173E99}"/>
              </a:ext>
            </a:extLst>
          </p:cNvPr>
          <p:cNvCxnSpPr/>
          <p:nvPr/>
        </p:nvCxnSpPr>
        <p:spPr>
          <a:xfrm>
            <a:off x="3733800" y="4114800"/>
            <a:ext cx="0" cy="1905000"/>
          </a:xfrm>
          <a:prstGeom prst="line">
            <a:avLst/>
          </a:prstGeom>
          <a:ln w="57150">
            <a:solidFill>
              <a:srgbClr val="90C1AB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F09C540-7535-4F96-A94B-B2A23005D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90936BDD-F3A8-4D98-B4B5-469F58F665E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C) What is the adsorption energy of </a:t>
            </a:r>
            <a:r>
              <a:rPr lang="en-US" altLang="en-US" sz="2800" dirty="0">
                <a:solidFill>
                  <a:srgbClr val="F0B9DE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?  That is, what is the reaction energy for </a:t>
            </a:r>
            <a:r>
              <a:rPr lang="en-US" altLang="en-US" sz="2800" dirty="0">
                <a:solidFill>
                  <a:srgbClr val="00B050"/>
                </a:solidFill>
                <a:latin typeface="Arial Hebrew" pitchFamily="2" charset="-79"/>
                <a:cs typeface="Arial Hebrew" pitchFamily="2" charset="-79"/>
              </a:rPr>
              <a:t>M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 + </a:t>
            </a:r>
            <a:r>
              <a:rPr lang="en-US" altLang="en-US" sz="2800" dirty="0">
                <a:solidFill>
                  <a:srgbClr val="F0B9DE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 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  <a:sym typeface="Symbol" panose="05050102010706020507" pitchFamily="18" charset="2"/>
              </a:rPr>
              <a:t>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 </a:t>
            </a:r>
            <a:r>
              <a:rPr lang="en-US" altLang="en-US" sz="2800" dirty="0">
                <a:solidFill>
                  <a:srgbClr val="00B050"/>
                </a:solidFill>
                <a:latin typeface="Arial Hebrew" pitchFamily="2" charset="-79"/>
                <a:cs typeface="Arial Hebrew" pitchFamily="2" charset="-79"/>
              </a:rPr>
              <a:t>M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-</a:t>
            </a:r>
            <a:r>
              <a:rPr lang="en-US" altLang="en-US" sz="2800" dirty="0">
                <a:solidFill>
                  <a:srgbClr val="F0B9DE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?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AFDCC4-B53C-83AF-8C78-A0052986E9C7}"/>
              </a:ext>
            </a:extLst>
          </p:cNvPr>
          <p:cNvSpPr txBox="1"/>
          <p:nvPr/>
        </p:nvSpPr>
        <p:spPr>
          <a:xfrm>
            <a:off x="2057400" y="54234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M-A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D764A0-F4F5-CE69-6B69-FD71138ED6FD}"/>
              </a:ext>
            </a:extLst>
          </p:cNvPr>
          <p:cNvSpPr txBox="1"/>
          <p:nvPr/>
        </p:nvSpPr>
        <p:spPr>
          <a:xfrm>
            <a:off x="7620000" y="2438400"/>
            <a:ext cx="78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 + A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C38FCDC-6CCF-2ECB-6B42-25B4F086FEB4}"/>
              </a:ext>
            </a:extLst>
          </p:cNvPr>
          <p:cNvCxnSpPr>
            <a:cxnSpLocks/>
          </p:cNvCxnSpPr>
          <p:nvPr/>
        </p:nvCxnSpPr>
        <p:spPr>
          <a:xfrm>
            <a:off x="1065245" y="5867400"/>
            <a:ext cx="74295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9FE3B94-6A83-7D4B-E9C0-B0684B164993}"/>
              </a:ext>
            </a:extLst>
          </p:cNvPr>
          <p:cNvCxnSpPr>
            <a:cxnSpLocks/>
          </p:cNvCxnSpPr>
          <p:nvPr/>
        </p:nvCxnSpPr>
        <p:spPr>
          <a:xfrm>
            <a:off x="7010400" y="2819400"/>
            <a:ext cx="0" cy="3048000"/>
          </a:xfrm>
          <a:prstGeom prst="straightConnector1">
            <a:avLst/>
          </a:prstGeom>
          <a:ln w="38100">
            <a:solidFill>
              <a:srgbClr val="90C1AB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3734EF21-30D0-2140-7E48-0DEEA099545D}"/>
              </a:ext>
            </a:extLst>
          </p:cNvPr>
          <p:cNvCxnSpPr>
            <a:cxnSpLocks/>
          </p:cNvCxnSpPr>
          <p:nvPr/>
        </p:nvCxnSpPr>
        <p:spPr>
          <a:xfrm>
            <a:off x="1065245" y="2819400"/>
            <a:ext cx="7429500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7446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F09C540-7535-4F96-A94B-B2A23005D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90936BDD-F3A8-4D98-B4B5-469F58F665E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D) What is the bond energy of an </a:t>
            </a:r>
            <a:r>
              <a:rPr lang="en-US" altLang="en-US" sz="28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baseline="-250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2</a:t>
            </a:r>
            <a:r>
              <a:rPr lang="en-US" altLang="en-US" sz="28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 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molecule? 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2420110-14BA-A3F6-92AA-81FB7EF70B39}"/>
              </a:ext>
            </a:extLst>
          </p:cNvPr>
          <p:cNvCxnSpPr>
            <a:cxnSpLocks/>
          </p:cNvCxnSpPr>
          <p:nvPr/>
        </p:nvCxnSpPr>
        <p:spPr>
          <a:xfrm flipV="1">
            <a:off x="3048000" y="2895600"/>
            <a:ext cx="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8CD4CD36-4641-2BE3-86C4-D2D92E2EF5CB}"/>
              </a:ext>
            </a:extLst>
          </p:cNvPr>
          <p:cNvCxnSpPr>
            <a:cxnSpLocks/>
          </p:cNvCxnSpPr>
          <p:nvPr/>
        </p:nvCxnSpPr>
        <p:spPr>
          <a:xfrm flipV="1">
            <a:off x="3048000" y="3429000"/>
            <a:ext cx="0" cy="533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2675816-F8A7-1415-B273-6F63A89E55C6}"/>
              </a:ext>
            </a:extLst>
          </p:cNvPr>
          <p:cNvCxnSpPr>
            <a:cxnSpLocks/>
          </p:cNvCxnSpPr>
          <p:nvPr/>
        </p:nvCxnSpPr>
        <p:spPr>
          <a:xfrm flipV="1">
            <a:off x="3429000" y="32004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F6E15984-5685-B984-4BE6-F246351A31E1}"/>
              </a:ext>
            </a:extLst>
          </p:cNvPr>
          <p:cNvCxnSpPr>
            <a:cxnSpLocks/>
          </p:cNvCxnSpPr>
          <p:nvPr/>
        </p:nvCxnSpPr>
        <p:spPr>
          <a:xfrm flipV="1">
            <a:off x="3429000" y="2438400"/>
            <a:ext cx="0" cy="7620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F3A558D-D773-0362-874A-799614540F18}"/>
              </a:ext>
            </a:extLst>
          </p:cNvPr>
          <p:cNvCxnSpPr>
            <a:cxnSpLocks/>
          </p:cNvCxnSpPr>
          <p:nvPr/>
        </p:nvCxnSpPr>
        <p:spPr>
          <a:xfrm flipV="1">
            <a:off x="3810000" y="3048000"/>
            <a:ext cx="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E708CB-AE94-5CDA-5366-9F8941D408A9}"/>
              </a:ext>
            </a:extLst>
          </p:cNvPr>
          <p:cNvCxnSpPr>
            <a:cxnSpLocks/>
          </p:cNvCxnSpPr>
          <p:nvPr/>
        </p:nvCxnSpPr>
        <p:spPr>
          <a:xfrm flipV="1">
            <a:off x="3810000" y="2133600"/>
            <a:ext cx="0" cy="914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F7B0C48-6752-6B74-9BF2-5197987F0A55}"/>
              </a:ext>
            </a:extLst>
          </p:cNvPr>
          <p:cNvCxnSpPr>
            <a:cxnSpLocks/>
          </p:cNvCxnSpPr>
          <p:nvPr/>
        </p:nvCxnSpPr>
        <p:spPr>
          <a:xfrm flipV="1">
            <a:off x="4191000" y="2971800"/>
            <a:ext cx="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2DFF4983-2A53-0E02-4765-EC704E47EC1D}"/>
              </a:ext>
            </a:extLst>
          </p:cNvPr>
          <p:cNvCxnSpPr>
            <a:cxnSpLocks/>
          </p:cNvCxnSpPr>
          <p:nvPr/>
        </p:nvCxnSpPr>
        <p:spPr>
          <a:xfrm flipV="1">
            <a:off x="4191000" y="1981200"/>
            <a:ext cx="0" cy="9906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E4A01B7-875E-DB71-BE81-28FEBA4B8A23}"/>
              </a:ext>
            </a:extLst>
          </p:cNvPr>
          <p:cNvCxnSpPr>
            <a:cxnSpLocks/>
          </p:cNvCxnSpPr>
          <p:nvPr/>
        </p:nvCxnSpPr>
        <p:spPr>
          <a:xfrm flipV="1">
            <a:off x="2667000" y="3810000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6BDA5E3-6CB4-BFC9-25D9-53E868CFD28E}"/>
              </a:ext>
            </a:extLst>
          </p:cNvPr>
          <p:cNvCxnSpPr>
            <a:cxnSpLocks/>
          </p:cNvCxnSpPr>
          <p:nvPr/>
        </p:nvCxnSpPr>
        <p:spPr>
          <a:xfrm flipV="1">
            <a:off x="2665141" y="3695700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DC4EF1F-43FB-8324-BCB0-2FFE9AC6EC96}"/>
              </a:ext>
            </a:extLst>
          </p:cNvPr>
          <p:cNvCxnSpPr>
            <a:cxnSpLocks/>
          </p:cNvCxnSpPr>
          <p:nvPr/>
        </p:nvCxnSpPr>
        <p:spPr>
          <a:xfrm>
            <a:off x="2514600" y="3962400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1C009022-83FA-4AE5-1130-4E27000AD032}"/>
              </a:ext>
            </a:extLst>
          </p:cNvPr>
          <p:cNvCxnSpPr>
            <a:cxnSpLocks/>
          </p:cNvCxnSpPr>
          <p:nvPr/>
        </p:nvCxnSpPr>
        <p:spPr>
          <a:xfrm>
            <a:off x="2133600" y="3962400"/>
            <a:ext cx="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96100D2-469F-CDD0-2E0C-084BE427D8DC}"/>
              </a:ext>
            </a:extLst>
          </p:cNvPr>
          <p:cNvCxnSpPr>
            <a:cxnSpLocks/>
          </p:cNvCxnSpPr>
          <p:nvPr/>
        </p:nvCxnSpPr>
        <p:spPr>
          <a:xfrm>
            <a:off x="2133600" y="5029200"/>
            <a:ext cx="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A232D625-14B0-63FC-C5B3-4AD5E083A690}"/>
              </a:ext>
            </a:extLst>
          </p:cNvPr>
          <p:cNvCxnSpPr>
            <a:cxnSpLocks/>
          </p:cNvCxnSpPr>
          <p:nvPr/>
        </p:nvCxnSpPr>
        <p:spPr>
          <a:xfrm>
            <a:off x="2514600" y="4105275"/>
            <a:ext cx="0" cy="152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FBD780E4-F0F6-4C2C-0AFE-F22134211A06}"/>
              </a:ext>
            </a:extLst>
          </p:cNvPr>
          <p:cNvCxnSpPr>
            <a:cxnSpLocks/>
          </p:cNvCxnSpPr>
          <p:nvPr/>
        </p:nvCxnSpPr>
        <p:spPr>
          <a:xfrm flipV="1">
            <a:off x="4572000" y="2929128"/>
            <a:ext cx="0" cy="1033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3623995E-07E4-EA95-C406-60A701252B07}"/>
              </a:ext>
            </a:extLst>
          </p:cNvPr>
          <p:cNvCxnSpPr>
            <a:cxnSpLocks/>
          </p:cNvCxnSpPr>
          <p:nvPr/>
        </p:nvCxnSpPr>
        <p:spPr>
          <a:xfrm flipV="1">
            <a:off x="4572000" y="1904703"/>
            <a:ext cx="0" cy="103327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A7FB8C2E-971B-C723-8D1D-FEB53079D3B7}"/>
              </a:ext>
            </a:extLst>
          </p:cNvPr>
          <p:cNvCxnSpPr>
            <a:cxnSpLocks/>
          </p:cNvCxnSpPr>
          <p:nvPr/>
        </p:nvCxnSpPr>
        <p:spPr>
          <a:xfrm>
            <a:off x="1752600" y="3962400"/>
            <a:ext cx="0" cy="1981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2E014EFF-516E-42C1-65BE-7292204D7881}"/>
              </a:ext>
            </a:extLst>
          </p:cNvPr>
          <p:cNvCxnSpPr>
            <a:cxnSpLocks/>
          </p:cNvCxnSpPr>
          <p:nvPr/>
        </p:nvCxnSpPr>
        <p:spPr>
          <a:xfrm flipV="1">
            <a:off x="4953000" y="2895600"/>
            <a:ext cx="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793EB66-A5B5-0DE9-B13C-393FA816BFCF}"/>
              </a:ext>
            </a:extLst>
          </p:cNvPr>
          <p:cNvCxnSpPr>
            <a:cxnSpLocks/>
          </p:cNvCxnSpPr>
          <p:nvPr/>
        </p:nvCxnSpPr>
        <p:spPr>
          <a:xfrm flipV="1">
            <a:off x="4953000" y="1828800"/>
            <a:ext cx="0" cy="10668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576ABF9D-4B58-FF41-6447-7436D57983D9}"/>
              </a:ext>
            </a:extLst>
          </p:cNvPr>
          <p:cNvCxnSpPr>
            <a:cxnSpLocks/>
          </p:cNvCxnSpPr>
          <p:nvPr/>
        </p:nvCxnSpPr>
        <p:spPr>
          <a:xfrm flipV="1">
            <a:off x="5334000" y="2872426"/>
            <a:ext cx="0" cy="1078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74E05232-591E-62E2-FDB8-820936697A0D}"/>
              </a:ext>
            </a:extLst>
          </p:cNvPr>
          <p:cNvCxnSpPr>
            <a:cxnSpLocks/>
          </p:cNvCxnSpPr>
          <p:nvPr/>
        </p:nvCxnSpPr>
        <p:spPr>
          <a:xfrm flipV="1">
            <a:off x="5715000" y="2863282"/>
            <a:ext cx="0" cy="1097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96E58F76-46E7-8619-1B74-37FE8A0215A4}"/>
              </a:ext>
            </a:extLst>
          </p:cNvPr>
          <p:cNvCxnSpPr>
            <a:cxnSpLocks/>
          </p:cNvCxnSpPr>
          <p:nvPr/>
        </p:nvCxnSpPr>
        <p:spPr>
          <a:xfrm flipV="1">
            <a:off x="6096000" y="2863282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C904CA4-77E1-E0F6-596E-3BEDC9C88E91}"/>
              </a:ext>
            </a:extLst>
          </p:cNvPr>
          <p:cNvCxnSpPr>
            <a:cxnSpLocks/>
          </p:cNvCxnSpPr>
          <p:nvPr/>
        </p:nvCxnSpPr>
        <p:spPr>
          <a:xfrm flipV="1">
            <a:off x="6477000" y="2844994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FBF5FB5-DCA0-CAD2-F4E4-0C3BA2C8AE67}"/>
              </a:ext>
            </a:extLst>
          </p:cNvPr>
          <p:cNvCxnSpPr>
            <a:cxnSpLocks/>
          </p:cNvCxnSpPr>
          <p:nvPr/>
        </p:nvCxnSpPr>
        <p:spPr>
          <a:xfrm flipV="1">
            <a:off x="6090306" y="1752600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889E4C5-D187-FF21-AC61-B2DBC85E3DA6}"/>
              </a:ext>
            </a:extLst>
          </p:cNvPr>
          <p:cNvCxnSpPr>
            <a:cxnSpLocks/>
          </p:cNvCxnSpPr>
          <p:nvPr/>
        </p:nvCxnSpPr>
        <p:spPr>
          <a:xfrm flipV="1">
            <a:off x="5715000" y="1766002"/>
            <a:ext cx="0" cy="10972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7EEC5A40-2D7B-255D-1C94-7075E8FF4C0D}"/>
              </a:ext>
            </a:extLst>
          </p:cNvPr>
          <p:cNvCxnSpPr>
            <a:cxnSpLocks/>
          </p:cNvCxnSpPr>
          <p:nvPr/>
        </p:nvCxnSpPr>
        <p:spPr>
          <a:xfrm flipV="1">
            <a:off x="5334000" y="1793434"/>
            <a:ext cx="0" cy="10789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0E92447-EE0F-33ED-6EB3-903D830E19B1}"/>
              </a:ext>
            </a:extLst>
          </p:cNvPr>
          <p:cNvCxnSpPr>
            <a:cxnSpLocks/>
          </p:cNvCxnSpPr>
          <p:nvPr/>
        </p:nvCxnSpPr>
        <p:spPr>
          <a:xfrm flipV="1">
            <a:off x="6477000" y="1756858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104A5BB-D1D8-EF17-CB48-13DF26195CF2}"/>
              </a:ext>
            </a:extLst>
          </p:cNvPr>
          <p:cNvCxnSpPr>
            <a:cxnSpLocks/>
          </p:cNvCxnSpPr>
          <p:nvPr/>
        </p:nvCxnSpPr>
        <p:spPr>
          <a:xfrm flipV="1">
            <a:off x="6858000" y="2844994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39C5F4AC-033F-CA5D-87F8-83EA3DC1876E}"/>
              </a:ext>
            </a:extLst>
          </p:cNvPr>
          <p:cNvCxnSpPr>
            <a:cxnSpLocks/>
          </p:cNvCxnSpPr>
          <p:nvPr/>
        </p:nvCxnSpPr>
        <p:spPr>
          <a:xfrm flipV="1">
            <a:off x="6858000" y="1747714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0EFDDDCA-B517-596E-76EE-91712CE7532F}"/>
              </a:ext>
            </a:extLst>
          </p:cNvPr>
          <p:cNvCxnSpPr>
            <a:cxnSpLocks/>
          </p:cNvCxnSpPr>
          <p:nvPr/>
        </p:nvCxnSpPr>
        <p:spPr>
          <a:xfrm flipV="1">
            <a:off x="7239000" y="2844994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F46BDD21-942B-EF72-60B6-899408C78CC5}"/>
              </a:ext>
            </a:extLst>
          </p:cNvPr>
          <p:cNvCxnSpPr>
            <a:cxnSpLocks/>
          </p:cNvCxnSpPr>
          <p:nvPr/>
        </p:nvCxnSpPr>
        <p:spPr>
          <a:xfrm flipV="1">
            <a:off x="7239000" y="1747714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DC63155-0218-A30D-76A9-D20870B5A4B6}"/>
              </a:ext>
            </a:extLst>
          </p:cNvPr>
          <p:cNvCxnSpPr>
            <a:cxnSpLocks/>
          </p:cNvCxnSpPr>
          <p:nvPr/>
        </p:nvCxnSpPr>
        <p:spPr>
          <a:xfrm flipV="1">
            <a:off x="7620000" y="2844994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92E7C22D-F064-59D4-1A59-D7B0DC37DC2D}"/>
              </a:ext>
            </a:extLst>
          </p:cNvPr>
          <p:cNvCxnSpPr>
            <a:cxnSpLocks/>
          </p:cNvCxnSpPr>
          <p:nvPr/>
        </p:nvCxnSpPr>
        <p:spPr>
          <a:xfrm flipV="1">
            <a:off x="7620000" y="1747714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1BD42830-6736-8AD5-5DBC-3107C3F376CE}"/>
              </a:ext>
            </a:extLst>
          </p:cNvPr>
          <p:cNvCxnSpPr>
            <a:cxnSpLocks/>
          </p:cNvCxnSpPr>
          <p:nvPr/>
        </p:nvCxnSpPr>
        <p:spPr>
          <a:xfrm flipV="1">
            <a:off x="8001000" y="2835582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:a16="http://schemas.microsoft.com/office/drawing/2014/main" id="{C8798902-F4BB-171F-0F3D-70A4CE56A628}"/>
              </a:ext>
            </a:extLst>
          </p:cNvPr>
          <p:cNvCxnSpPr>
            <a:cxnSpLocks/>
          </p:cNvCxnSpPr>
          <p:nvPr/>
        </p:nvCxnSpPr>
        <p:spPr>
          <a:xfrm flipV="1">
            <a:off x="8001000" y="1752600"/>
            <a:ext cx="0" cy="11155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>
            <a:extLst>
              <a:ext uri="{FF2B5EF4-FFF2-40B4-BE49-F238E27FC236}">
                <a16:creationId xmlns:a16="http://schemas.microsoft.com/office/drawing/2014/main" id="{051C10E9-DACD-1C08-BF6D-B7E3C51FDB0F}"/>
              </a:ext>
            </a:extLst>
          </p:cNvPr>
          <p:cNvSpPr txBox="1"/>
          <p:nvPr/>
        </p:nvSpPr>
        <p:spPr>
          <a:xfrm>
            <a:off x="990600" y="857219"/>
            <a:ext cx="61149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is the same as finding the energy between </a:t>
            </a:r>
            <a:r>
              <a:rPr lang="en-US" altLang="en-US" dirty="0">
                <a:solidFill>
                  <a:srgbClr val="062EF8"/>
                </a:solidFill>
              </a:rPr>
              <a:t>A</a:t>
            </a:r>
            <a:r>
              <a:rPr lang="en-US" altLang="en-US" baseline="-25000" dirty="0">
                <a:solidFill>
                  <a:srgbClr val="062EF8"/>
                </a:solidFill>
              </a:rPr>
              <a:t>2</a:t>
            </a:r>
            <a:r>
              <a:rPr lang="en-US" altLang="en-US" dirty="0"/>
              <a:t> 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/>
              <a:t> 2</a:t>
            </a:r>
            <a:r>
              <a:rPr lang="en-US" altLang="en-US" dirty="0">
                <a:solidFill>
                  <a:srgbClr val="FF0000"/>
                </a:solidFill>
              </a:rPr>
              <a:t>A</a:t>
            </a:r>
            <a:r>
              <a:rPr lang="en-US" altLang="en-US" dirty="0"/>
              <a:t>, we want to sketch the curve for 2A</a:t>
            </a:r>
            <a:r>
              <a:rPr lang="en-US" dirty="0"/>
              <a:t> </a:t>
            </a:r>
          </a:p>
        </p:txBody>
      </p:sp>
      <p:pic>
        <p:nvPicPr>
          <p:cNvPr id="48" name="Picture 4">
            <a:extLst>
              <a:ext uri="{FF2B5EF4-FFF2-40B4-BE49-F238E27FC236}">
                <a16:creationId xmlns:a16="http://schemas.microsoft.com/office/drawing/2014/main" id="{2E7E53A7-C3B0-46A9-8EB3-0B29FDBEEA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94" y="1417638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6C375B2F-822C-7314-A57A-66DEB63D654A}"/>
              </a:ext>
            </a:extLst>
          </p:cNvPr>
          <p:cNvCxnSpPr/>
          <p:nvPr/>
        </p:nvCxnSpPr>
        <p:spPr>
          <a:xfrm>
            <a:off x="8229600" y="1752600"/>
            <a:ext cx="0" cy="2209800"/>
          </a:xfrm>
          <a:prstGeom prst="straightConnector1">
            <a:avLst/>
          </a:prstGeom>
          <a:ln w="38100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67031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F09C540-7535-4F96-A94B-B2A23005D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90936BDD-F3A8-4D98-B4B5-469F58F665E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E) What is the activation energy for the adsorption of </a:t>
            </a:r>
            <a:r>
              <a:rPr lang="en-US" altLang="en-US" sz="28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A</a:t>
            </a:r>
            <a:r>
              <a:rPr lang="en-US" altLang="en-US" sz="2800" baseline="-25000" dirty="0">
                <a:solidFill>
                  <a:srgbClr val="062EF8"/>
                </a:solidFill>
                <a:latin typeface="Arial Hebrew" pitchFamily="2" charset="-79"/>
                <a:cs typeface="Arial Hebrew" pitchFamily="2" charset="-79"/>
              </a:rPr>
              <a:t>2</a:t>
            </a: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? 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AFDCC4-B53C-83AF-8C78-A0052986E9C7}"/>
              </a:ext>
            </a:extLst>
          </p:cNvPr>
          <p:cNvSpPr txBox="1"/>
          <p:nvPr/>
        </p:nvSpPr>
        <p:spPr>
          <a:xfrm>
            <a:off x="2057400" y="54234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M-A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D764A0-F4F5-CE69-6B69-FD71138ED6FD}"/>
              </a:ext>
            </a:extLst>
          </p:cNvPr>
          <p:cNvSpPr txBox="1"/>
          <p:nvPr/>
        </p:nvSpPr>
        <p:spPr>
          <a:xfrm>
            <a:off x="7620000" y="2438400"/>
            <a:ext cx="78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 + 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25C90-146C-8B8A-0FB8-F109F59B34EC}"/>
              </a:ext>
            </a:extLst>
          </p:cNvPr>
          <p:cNvSpPr txBox="1"/>
          <p:nvPr/>
        </p:nvSpPr>
        <p:spPr>
          <a:xfrm>
            <a:off x="1143000" y="1307623"/>
            <a:ext cx="611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Activation energy between M + </a:t>
            </a:r>
            <a:r>
              <a:rPr lang="en-US" altLang="en-US" dirty="0">
                <a:solidFill>
                  <a:srgbClr val="062EF8"/>
                </a:solidFill>
              </a:rPr>
              <a:t>A</a:t>
            </a:r>
            <a:r>
              <a:rPr lang="en-US" altLang="en-US" baseline="-25000" dirty="0">
                <a:solidFill>
                  <a:srgbClr val="062EF8"/>
                </a:solidFill>
              </a:rPr>
              <a:t>2</a:t>
            </a:r>
            <a:r>
              <a:rPr lang="en-US" altLang="en-US" dirty="0"/>
              <a:t> 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/>
              <a:t> M-</a:t>
            </a:r>
            <a:r>
              <a:rPr lang="en-US" altLang="en-US" dirty="0">
                <a:solidFill>
                  <a:srgbClr val="062EF8"/>
                </a:solidFill>
              </a:rPr>
              <a:t> A</a:t>
            </a:r>
            <a:r>
              <a:rPr lang="en-US" altLang="en-US" baseline="-25000" dirty="0">
                <a:solidFill>
                  <a:srgbClr val="062EF8"/>
                </a:solidFill>
              </a:rPr>
              <a:t>2</a:t>
            </a:r>
            <a:endParaRPr lang="en-US" dirty="0"/>
          </a:p>
        </p:txBody>
      </p:sp>
      <p:cxnSp>
        <p:nvCxnSpPr>
          <p:cNvPr id="3" name="Elbow Connector 7">
            <a:extLst>
              <a:ext uri="{FF2B5EF4-FFF2-40B4-BE49-F238E27FC236}">
                <a16:creationId xmlns:a16="http://schemas.microsoft.com/office/drawing/2014/main" id="{79982146-09F9-335E-3A36-E9E6FB9DC9B3}"/>
              </a:ext>
            </a:extLst>
          </p:cNvPr>
          <p:cNvCxnSpPr/>
          <p:nvPr/>
        </p:nvCxnSpPr>
        <p:spPr>
          <a:xfrm rot="5400000">
            <a:off x="5324475" y="3673475"/>
            <a:ext cx="323850" cy="0"/>
          </a:xfrm>
          <a:prstGeom prst="bentConnector3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Elbow Connector 11">
            <a:extLst>
              <a:ext uri="{FF2B5EF4-FFF2-40B4-BE49-F238E27FC236}">
                <a16:creationId xmlns:a16="http://schemas.microsoft.com/office/drawing/2014/main" id="{9080B4A0-76CF-22BD-BCF9-015491E96AD4}"/>
              </a:ext>
            </a:extLst>
          </p:cNvPr>
          <p:cNvCxnSpPr/>
          <p:nvPr/>
        </p:nvCxnSpPr>
        <p:spPr>
          <a:xfrm rot="16200000" flipV="1">
            <a:off x="5324475" y="4105275"/>
            <a:ext cx="323850" cy="0"/>
          </a:xfrm>
          <a:prstGeom prst="bentConnector3">
            <a:avLst/>
          </a:prstGeom>
          <a:ln w="381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6227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>
            <a:extLst>
              <a:ext uri="{FF2B5EF4-FFF2-40B4-BE49-F238E27FC236}">
                <a16:creationId xmlns:a16="http://schemas.microsoft.com/office/drawing/2014/main" id="{0F09C540-7535-4F96-A94B-B2A23005DC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25" y="1428750"/>
            <a:ext cx="8524875" cy="5505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Title 1">
            <a:extLst>
              <a:ext uri="{FF2B5EF4-FFF2-40B4-BE49-F238E27FC236}">
                <a16:creationId xmlns:a16="http://schemas.microsoft.com/office/drawing/2014/main" id="{90936BDD-F3A8-4D98-B4B5-469F58F665EC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latin typeface="Arial Hebrew" pitchFamily="2" charset="-79"/>
                <a:cs typeface="Arial Hebrew" pitchFamily="2" charset="-79"/>
              </a:rPr>
              <a:t>F) What is the activation energy for the adsorption of an A atom?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AFDCC4-B53C-83AF-8C78-A0052986E9C7}"/>
              </a:ext>
            </a:extLst>
          </p:cNvPr>
          <p:cNvSpPr txBox="1"/>
          <p:nvPr/>
        </p:nvSpPr>
        <p:spPr>
          <a:xfrm>
            <a:off x="2057400" y="5423417"/>
            <a:ext cx="6078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M-A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D764A0-F4F5-CE69-6B69-FD71138ED6FD}"/>
              </a:ext>
            </a:extLst>
          </p:cNvPr>
          <p:cNvSpPr txBox="1"/>
          <p:nvPr/>
        </p:nvSpPr>
        <p:spPr>
          <a:xfrm>
            <a:off x="7620000" y="2438400"/>
            <a:ext cx="781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 + A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25C90-146C-8B8A-0FB8-F109F59B34EC}"/>
              </a:ext>
            </a:extLst>
          </p:cNvPr>
          <p:cNvSpPr txBox="1"/>
          <p:nvPr/>
        </p:nvSpPr>
        <p:spPr>
          <a:xfrm>
            <a:off x="1143000" y="1307623"/>
            <a:ext cx="6114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dirty="0"/>
              <a:t>Activation energy for the reaction </a:t>
            </a:r>
            <a:r>
              <a:rPr lang="en-US" altLang="en-US" dirty="0">
                <a:solidFill>
                  <a:srgbClr val="00B050"/>
                </a:solidFill>
              </a:rPr>
              <a:t>M</a:t>
            </a:r>
            <a:r>
              <a:rPr lang="en-US" altLang="en-US" dirty="0"/>
              <a:t> + </a:t>
            </a:r>
            <a:r>
              <a:rPr lang="en-US" altLang="en-US" dirty="0">
                <a:solidFill>
                  <a:srgbClr val="F0B9DE"/>
                </a:solidFill>
              </a:rPr>
              <a:t>A</a:t>
            </a:r>
            <a:r>
              <a:rPr lang="en-US" altLang="en-US" dirty="0"/>
              <a:t> </a:t>
            </a:r>
            <a:r>
              <a:rPr lang="en-US" altLang="en-US" dirty="0">
                <a:sym typeface="Symbol" panose="05050102010706020507" pitchFamily="18" charset="2"/>
              </a:rPr>
              <a:t></a:t>
            </a:r>
            <a:r>
              <a:rPr lang="en-US" altLang="en-US" dirty="0"/>
              <a:t> </a:t>
            </a:r>
            <a:r>
              <a:rPr lang="en-US" altLang="en-US" dirty="0">
                <a:solidFill>
                  <a:srgbClr val="00B050"/>
                </a:solidFill>
              </a:rPr>
              <a:t>M</a:t>
            </a:r>
            <a:r>
              <a:rPr lang="en-US" altLang="en-US" dirty="0"/>
              <a:t>-</a:t>
            </a:r>
            <a:r>
              <a:rPr lang="en-US" altLang="en-US" dirty="0">
                <a:solidFill>
                  <a:srgbClr val="F0B9DE"/>
                </a:solidFill>
              </a:rPr>
              <a:t>A</a:t>
            </a:r>
            <a:r>
              <a:rPr lang="en-US" altLang="en-US" dirty="0"/>
              <a:t>? </a:t>
            </a: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34966E1-F5AB-0512-7C2F-3C91B6BC00DD}"/>
              </a:ext>
            </a:extLst>
          </p:cNvPr>
          <p:cNvCxnSpPr/>
          <p:nvPr/>
        </p:nvCxnSpPr>
        <p:spPr>
          <a:xfrm>
            <a:off x="3048000" y="2819400"/>
            <a:ext cx="5486400" cy="0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EE7C476-10DB-A8BC-37D7-349AB61E21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1845109"/>
            <a:ext cx="227400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4000" dirty="0" err="1">
                <a:solidFill>
                  <a:srgbClr val="F0B9DE"/>
                </a:solidFill>
              </a:rPr>
              <a:t>E</a:t>
            </a:r>
            <a:r>
              <a:rPr lang="en-US" altLang="en-US" sz="4000" baseline="-25000" dirty="0" err="1">
                <a:solidFill>
                  <a:srgbClr val="F0B9DE"/>
                </a:solidFill>
              </a:rPr>
              <a:t>a</a:t>
            </a:r>
            <a:r>
              <a:rPr lang="en-US" altLang="en-US" sz="4000" dirty="0">
                <a:solidFill>
                  <a:srgbClr val="F0B9DE"/>
                </a:solidFill>
              </a:rPr>
              <a:t>=0</a:t>
            </a:r>
          </a:p>
        </p:txBody>
      </p:sp>
    </p:spTree>
    <p:extLst>
      <p:ext uri="{BB962C8B-B14F-4D97-AF65-F5344CB8AC3E}">
        <p14:creationId xmlns:p14="http://schemas.microsoft.com/office/powerpoint/2010/main" val="1774110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12460</TotalTime>
  <Words>448</Words>
  <Application>Microsoft Macintosh PowerPoint</Application>
  <PresentationFormat>On-screen Show (4:3)</PresentationFormat>
  <Paragraphs>78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Arial Hebrew</vt:lpstr>
      <vt:lpstr>Calibri</vt:lpstr>
      <vt:lpstr>Symbol</vt:lpstr>
      <vt:lpstr>Office Theme</vt:lpstr>
      <vt:lpstr>Calculation Session 14: Exercise 8</vt:lpstr>
      <vt:lpstr>PowerPoint Presentation</vt:lpstr>
      <vt:lpstr>How do we interpret these graphs?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Calculation Session 6 Exercise 8</dc:title>
  <dc:creator>Lauren</dc:creator>
  <cp:lastModifiedBy>Lara Capellino</cp:lastModifiedBy>
  <cp:revision>60</cp:revision>
  <dcterms:created xsi:type="dcterms:W3CDTF">2014-02-22T14:35:32Z</dcterms:created>
  <dcterms:modified xsi:type="dcterms:W3CDTF">2025-04-30T17:07:37Z</dcterms:modified>
</cp:coreProperties>
</file>