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6" r:id="rId5"/>
    <p:sldId id="277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87CB7"/>
    <a:srgbClr val="8C94CE"/>
    <a:srgbClr val="8EC09D"/>
    <a:srgbClr val="B19AEA"/>
    <a:srgbClr val="C76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75" d="100"/>
          <a:sy n="75" d="100"/>
        </p:scale>
        <p:origin x="192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516D-6E35-999D-0D36-E379192F5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D6B11-7DB4-3571-4621-4B0C98EC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2E2D-B0C7-9540-B3A1-4707DF80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E7DE0-3687-35F0-5F5E-6AB0F88E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2D0B-E30F-1FB8-9261-A28E86CE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8D85-A1A3-2308-9A11-F309E20B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8A887-31AA-5DA5-7476-ABCF7A4FC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8CAC-E99B-51C8-A9D8-3C97AEE8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7BE6A-AE05-20FA-5786-9396FD1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6BEFF-76E6-0EC3-1C44-1144A1BA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E567A-0B43-D488-317C-6210F326F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70740-7655-6354-1218-DBA826D97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7EB05-1FF1-6318-2C04-1393DBED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D491-FEA3-8F07-C3D2-89BA9379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23EB2-DFA1-94CB-3C2B-80EF69B5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6C89-F61B-3D23-5540-76818B3B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A1F0-F5AF-B593-9720-95FA8291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D546-CBB7-6F45-F14B-5894C1FA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23063-10FF-FD33-698F-E837770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7B0AB-F301-13ED-9B55-3E7400C2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46EF-4FB8-25AA-F613-21554247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8C0BF-FF1D-C13E-01F0-AED80F71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C6A8-2739-32BB-FB07-93CCDF6A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A7F24-D39D-DDF1-4779-3C8FB273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69349-9EAD-8F94-97AC-BFDA3F77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EA78-13D2-DB60-79BA-D12163B3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CFBC-2C52-9BDB-2BC6-99AD85FA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9B576-05E9-D117-2C5B-1473D0863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513AA-6DB8-810A-CBD5-5221F69F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84D38-8D42-620A-5A45-6E761F95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0C43-7BF1-6F40-A30E-E5191C93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C500-78DC-6B5E-54FB-D1B5006A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16CC2-6EFA-8360-5379-2ADE20570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B9A26-BEDC-5ECB-3476-566515A31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E2F5F-D00A-455C-BE07-2E5E93ECD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A2F8B-33D3-F856-426D-741473E21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B4C3C-8EA4-0643-D6AD-7AB0D597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4E17-AD2E-93C0-D7CA-3D709DA2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9695E-0BB0-1114-47B6-F7D39FBA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A537-F1B6-C83C-8B68-FBEE487E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6D642-1303-8429-8C14-F509743C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5B05E-9A4F-7A66-6DA0-DE0B534F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FE567-8048-BAF7-78E4-08980880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0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53648-E8C2-C9CD-D388-6B5BD0BB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567F8-1C72-9182-8C50-150A8E5F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9E3DC-FAEF-7798-8338-11584352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803B-C749-09E4-FF92-9F8E75FC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E869-9C50-BEE9-CE19-F91D587E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6B375-155C-A191-49AD-F12AB227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796BE-9B81-85F5-F02C-267B992E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EDE2F-57DE-D59E-15A9-84D90119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1AF37-1940-5DB1-96FF-7EE4EC9E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993E-45A7-0E12-EEB1-B1567BF5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9B28E-1543-F35E-A07B-222BC6A8A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44780-0E45-1422-0C44-DC061F1E2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14EC3-5636-239E-2D36-2F512845E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98DF5-680F-BE3F-5690-9AF59069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29062-296A-1FD4-7A8D-3D199777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2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A7236-F58B-3E4D-024E-F772D0EE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41962-5657-4C9B-2BEB-FF78A101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8C32F-3A53-117A-649C-E3BCA803E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656D-8D54-4C49-AB25-0C8892D6212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0DE6B-CE2A-54E5-20AD-B71DD3807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FE603-4D83-2098-94A9-1A7B5E26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F806-B9E8-4361-A653-70E4173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jpg"/><Relationship Id="rId7" Type="http://schemas.openxmlformats.org/officeDocument/2006/relationships/image" Target="../media/image60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1DA2-56A7-481B-9298-9DFCEEC7E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3182" y="0"/>
            <a:ext cx="7625633" cy="20818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EC0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Session 2 Exercise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3AF6A-CC32-0EC7-597E-DDFCD298B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474" y="2081855"/>
            <a:ext cx="4327047" cy="1207214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Created by Kaleigh Soucy (‘23)</a:t>
            </a:r>
          </a:p>
          <a:p>
            <a:pPr algn="l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Edited by Ashlyn Dumaw (‘25)</a:t>
            </a:r>
          </a:p>
          <a:p>
            <a:pPr algn="l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	    Amy Wu (‘26)</a:t>
            </a:r>
          </a:p>
        </p:txBody>
      </p:sp>
      <p:pic>
        <p:nvPicPr>
          <p:cNvPr id="1026" name="Picture 2" descr="it is wot it is : r/chemistrymemes">
            <a:extLst>
              <a:ext uri="{FF2B5EF4-FFF2-40B4-BE49-F238E27FC236}">
                <a16:creationId xmlns:a16="http://schemas.microsoft.com/office/drawing/2014/main" id="{F53B3AF9-F1BC-766A-EE3F-BE6F5058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3" y="1742516"/>
            <a:ext cx="3577506" cy="48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's beautiful! : r/chemistrymemes">
            <a:extLst>
              <a:ext uri="{FF2B5EF4-FFF2-40B4-BE49-F238E27FC236}">
                <a16:creationId xmlns:a16="http://schemas.microsoft.com/office/drawing/2014/main" id="{4F131BEA-D874-F9B1-B801-8D7478DF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87" y="3429000"/>
            <a:ext cx="3186820" cy="31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8198F34-4036-E053-3C8C-EFFE3C8BB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1738"/>
          <a:stretch/>
        </p:blipFill>
        <p:spPr bwMode="auto">
          <a:xfrm>
            <a:off x="8560484" y="1545648"/>
            <a:ext cx="2894591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1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51D8F7-2EB4-27F5-330D-5DEDC37D7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5" y="1352260"/>
            <a:ext cx="6573167" cy="4153480"/>
          </a:xfrm>
          <a:prstGeom prst="rect">
            <a:avLst/>
          </a:prstGeom>
        </p:spPr>
      </p:pic>
      <p:pic>
        <p:nvPicPr>
          <p:cNvPr id="12" name="Picture 11" descr="Friedrich Hund - Wikipedia">
            <a:extLst>
              <a:ext uri="{FF2B5EF4-FFF2-40B4-BE49-F238E27FC236}">
                <a16:creationId xmlns:a16="http://schemas.microsoft.com/office/drawing/2014/main" id="{10CE2A0F-EF7C-4EC9-2F67-D6CC0A725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901" y="2554936"/>
            <a:ext cx="2406354" cy="37116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929AD7-1C46-4D32-6BF4-75EC1E7024DE}"/>
              </a:ext>
            </a:extLst>
          </p:cNvPr>
          <p:cNvSpPr/>
          <p:nvPr/>
        </p:nvSpPr>
        <p:spPr>
          <a:xfrm>
            <a:off x="2316042" y="1352260"/>
            <a:ext cx="4542778" cy="37955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23507E-E777-BB5B-D2B6-12CD20EAD494}"/>
              </a:ext>
            </a:extLst>
          </p:cNvPr>
          <p:cNvSpPr/>
          <p:nvPr/>
        </p:nvSpPr>
        <p:spPr>
          <a:xfrm>
            <a:off x="729696" y="1740687"/>
            <a:ext cx="856649" cy="37955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C6169C-EB45-DF5F-49CB-C387A27E8F13}"/>
              </a:ext>
            </a:extLst>
          </p:cNvPr>
          <p:cNvSpPr/>
          <p:nvPr/>
        </p:nvSpPr>
        <p:spPr>
          <a:xfrm>
            <a:off x="1865770" y="2238951"/>
            <a:ext cx="3246557" cy="37955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FAD3A2-1C5F-5618-C08C-FCFB039DC401}"/>
              </a:ext>
            </a:extLst>
          </p:cNvPr>
          <p:cNvSpPr/>
          <p:nvPr/>
        </p:nvSpPr>
        <p:spPr>
          <a:xfrm>
            <a:off x="729696" y="2634305"/>
            <a:ext cx="2830922" cy="37955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ABCA70-0E3E-042D-758E-FB98A46CCB8D}"/>
              </a:ext>
            </a:extLst>
          </p:cNvPr>
          <p:cNvSpPr/>
          <p:nvPr/>
        </p:nvSpPr>
        <p:spPr>
          <a:xfrm>
            <a:off x="1027569" y="3902496"/>
            <a:ext cx="1473176" cy="37955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93C486AB-C7A1-E755-3D88-AE968EA425E2}"/>
              </a:ext>
            </a:extLst>
          </p:cNvPr>
          <p:cNvSpPr/>
          <p:nvPr/>
        </p:nvSpPr>
        <p:spPr>
          <a:xfrm>
            <a:off x="7482769" y="245054"/>
            <a:ext cx="4383683" cy="187519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I’m back!!!</a:t>
            </a:r>
          </a:p>
        </p:txBody>
      </p:sp>
      <p:pic>
        <p:nvPicPr>
          <p:cNvPr id="2050" name="Picture 2" descr="Trollface - Wikipedia">
            <a:extLst>
              <a:ext uri="{FF2B5EF4-FFF2-40B4-BE49-F238E27FC236}">
                <a16:creationId xmlns:a16="http://schemas.microsoft.com/office/drawing/2014/main" id="{98EA0628-ECBD-F70D-C372-34558D14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53" y="883636"/>
            <a:ext cx="793957" cy="6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7C48462-DCD1-A40D-6713-38F1321E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17" y="662188"/>
            <a:ext cx="1040921" cy="10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002FAD89-BDE3-2B9D-D2C2-8E969BA199A3}"/>
              </a:ext>
            </a:extLst>
          </p:cNvPr>
          <p:cNvSpPr/>
          <p:nvPr/>
        </p:nvSpPr>
        <p:spPr>
          <a:xfrm>
            <a:off x="7499413" y="245054"/>
            <a:ext cx="4383683" cy="187519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AE5169-4152-7AE1-DA38-D70110BFC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455" y="528932"/>
            <a:ext cx="2340645" cy="13556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D0E09C-447A-17AA-4AEF-4EB6A9712478}"/>
              </a:ext>
            </a:extLst>
          </p:cNvPr>
          <p:cNvSpPr txBox="1"/>
          <p:nvPr/>
        </p:nvSpPr>
        <p:spPr>
          <a:xfrm>
            <a:off x="7697281" y="1022087"/>
            <a:ext cx="3353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Hund:</a:t>
            </a:r>
          </a:p>
        </p:txBody>
      </p:sp>
    </p:spTree>
    <p:extLst>
      <p:ext uri="{BB962C8B-B14F-4D97-AF65-F5344CB8AC3E}">
        <p14:creationId xmlns:p14="http://schemas.microsoft.com/office/powerpoint/2010/main" val="19614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3" grpId="0" animBg="1"/>
      <p:bldP spid="25" grpId="0" animBg="1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A74F71-6067-FB83-78C8-09D7153613EC}"/>
              </a:ext>
            </a:extLst>
          </p:cNvPr>
          <p:cNvSpPr txBox="1"/>
          <p:nvPr/>
        </p:nvSpPr>
        <p:spPr>
          <a:xfrm>
            <a:off x="988632" y="822671"/>
            <a:ext cx="4512771" cy="378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Oxygen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Valence orbitals: 2s and 2p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6 valence electrons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</a:rPr>
              <a:t>Optional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and F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 2p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has lower energy than 2p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l-GR" dirty="0">
                <a:latin typeface="Google Sans"/>
              </a:rPr>
              <a:t>π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2p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l-GR" dirty="0">
                <a:latin typeface="Google Sans"/>
              </a:rPr>
              <a:t>π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A diagram of a hexagon&#10;&#10;Description automatically generated">
            <a:extLst>
              <a:ext uri="{FF2B5EF4-FFF2-40B4-BE49-F238E27FC236}">
                <a16:creationId xmlns:a16="http://schemas.microsoft.com/office/drawing/2014/main" id="{C6B91600-BF4E-B7C4-32F6-EC10E1B3B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5"/>
          <a:stretch/>
        </p:blipFill>
        <p:spPr>
          <a:xfrm>
            <a:off x="5669602" y="639470"/>
            <a:ext cx="5924838" cy="54395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7E064D-D7D5-4F7A-8F59-F7740A28CE5B}"/>
              </a:ext>
            </a:extLst>
          </p:cNvPr>
          <p:cNvSpPr/>
          <p:nvPr/>
        </p:nvSpPr>
        <p:spPr>
          <a:xfrm>
            <a:off x="7260213" y="881358"/>
            <a:ext cx="2633032" cy="4435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0A683BD-5423-6616-36C5-A034EFEAAE09}"/>
              </a:ext>
            </a:extLst>
          </p:cNvPr>
          <p:cNvCxnSpPr>
            <a:cxnSpLocks/>
          </p:cNvCxnSpPr>
          <p:nvPr/>
        </p:nvCxnSpPr>
        <p:spPr>
          <a:xfrm flipV="1">
            <a:off x="10394818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ED09954-343B-B9B7-823B-EF4C99BFE009}"/>
              </a:ext>
            </a:extLst>
          </p:cNvPr>
          <p:cNvCxnSpPr>
            <a:cxnSpLocks/>
          </p:cNvCxnSpPr>
          <p:nvPr/>
        </p:nvCxnSpPr>
        <p:spPr>
          <a:xfrm flipV="1">
            <a:off x="10559945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A0B11C0-291D-1884-E69B-DD7B63C104CC}"/>
              </a:ext>
            </a:extLst>
          </p:cNvPr>
          <p:cNvCxnSpPr>
            <a:cxnSpLocks/>
          </p:cNvCxnSpPr>
          <p:nvPr/>
        </p:nvCxnSpPr>
        <p:spPr>
          <a:xfrm flipV="1">
            <a:off x="10712345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8957EAB-ED76-F031-31E4-CCF5C33BF414}"/>
              </a:ext>
            </a:extLst>
          </p:cNvPr>
          <p:cNvCxnSpPr>
            <a:cxnSpLocks/>
          </p:cNvCxnSpPr>
          <p:nvPr/>
        </p:nvCxnSpPr>
        <p:spPr>
          <a:xfrm flipV="1">
            <a:off x="10864745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89FA09D-114B-10F9-4901-E68FA9F840B7}"/>
              </a:ext>
            </a:extLst>
          </p:cNvPr>
          <p:cNvCxnSpPr>
            <a:cxnSpLocks/>
          </p:cNvCxnSpPr>
          <p:nvPr/>
        </p:nvCxnSpPr>
        <p:spPr>
          <a:xfrm flipV="1">
            <a:off x="11017145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2C0A064-5611-4A77-B712-0677E4554D0C}"/>
              </a:ext>
            </a:extLst>
          </p:cNvPr>
          <p:cNvCxnSpPr>
            <a:cxnSpLocks/>
          </p:cNvCxnSpPr>
          <p:nvPr/>
        </p:nvCxnSpPr>
        <p:spPr>
          <a:xfrm flipV="1">
            <a:off x="11169545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BDFE410-0DC0-5AC2-E767-ABC969CBA7C6}"/>
              </a:ext>
            </a:extLst>
          </p:cNvPr>
          <p:cNvSpPr/>
          <p:nvPr/>
        </p:nvSpPr>
        <p:spPr>
          <a:xfrm>
            <a:off x="8299643" y="4873722"/>
            <a:ext cx="554177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193CB59-A9EA-8A12-AF10-B3B7B444C23A}"/>
              </a:ext>
            </a:extLst>
          </p:cNvPr>
          <p:cNvSpPr/>
          <p:nvPr/>
        </p:nvSpPr>
        <p:spPr>
          <a:xfrm>
            <a:off x="8299642" y="3962234"/>
            <a:ext cx="554177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9EE45C4-39B9-AFD8-B071-3A2C3DFE8A15}"/>
              </a:ext>
            </a:extLst>
          </p:cNvPr>
          <p:cNvSpPr/>
          <p:nvPr/>
        </p:nvSpPr>
        <p:spPr>
          <a:xfrm>
            <a:off x="8299641" y="2967478"/>
            <a:ext cx="554177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CC92EB-C51D-782D-3235-031F521F0264}"/>
              </a:ext>
            </a:extLst>
          </p:cNvPr>
          <p:cNvSpPr/>
          <p:nvPr/>
        </p:nvSpPr>
        <p:spPr>
          <a:xfrm>
            <a:off x="8077844" y="2470100"/>
            <a:ext cx="1041988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0D8F997-A891-7AD3-B08E-3044BF4DE11C}"/>
              </a:ext>
            </a:extLst>
          </p:cNvPr>
          <p:cNvSpPr/>
          <p:nvPr/>
        </p:nvSpPr>
        <p:spPr>
          <a:xfrm>
            <a:off x="8111027" y="1765667"/>
            <a:ext cx="1041988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7827B18-3B5E-0174-2717-088CED98B377}"/>
              </a:ext>
            </a:extLst>
          </p:cNvPr>
          <p:cNvSpPr/>
          <p:nvPr/>
        </p:nvSpPr>
        <p:spPr>
          <a:xfrm>
            <a:off x="8198806" y="1117580"/>
            <a:ext cx="762602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67CEAF1-15DE-9621-465C-E28734C86656}"/>
              </a:ext>
            </a:extLst>
          </p:cNvPr>
          <p:cNvSpPr txBox="1"/>
          <p:nvPr/>
        </p:nvSpPr>
        <p:spPr>
          <a:xfrm>
            <a:off x="8334182" y="4843839"/>
            <a:ext cx="5293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2s</a:t>
            </a:r>
            <a:r>
              <a:rPr lang="el-GR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D32B53D-EAF5-299C-E58E-1199CC839A41}"/>
              </a:ext>
            </a:extLst>
          </p:cNvPr>
          <p:cNvSpPr/>
          <p:nvPr/>
        </p:nvSpPr>
        <p:spPr>
          <a:xfrm>
            <a:off x="6039635" y="1765667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7BD5176-FA2E-5F7E-D323-248E0AE98ADE}"/>
              </a:ext>
            </a:extLst>
          </p:cNvPr>
          <p:cNvSpPr/>
          <p:nvPr/>
        </p:nvSpPr>
        <p:spPr>
          <a:xfrm>
            <a:off x="6401029" y="4370342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DF37200-7BE5-4C43-954F-0A5E36E7D652}"/>
              </a:ext>
            </a:extLst>
          </p:cNvPr>
          <p:cNvSpPr/>
          <p:nvPr/>
        </p:nvSpPr>
        <p:spPr>
          <a:xfrm>
            <a:off x="10920059" y="1819870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1F43E8D-F0EF-8142-723A-1C009151F08A}"/>
              </a:ext>
            </a:extLst>
          </p:cNvPr>
          <p:cNvSpPr/>
          <p:nvPr/>
        </p:nvSpPr>
        <p:spPr>
          <a:xfrm>
            <a:off x="10287466" y="4319876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60189A-C8EB-F6DE-13AE-9456C052B068}"/>
              </a:ext>
            </a:extLst>
          </p:cNvPr>
          <p:cNvSpPr txBox="1"/>
          <p:nvPr/>
        </p:nvSpPr>
        <p:spPr>
          <a:xfrm>
            <a:off x="6307984" y="4284877"/>
            <a:ext cx="407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7D6D8BB-E570-89D9-B2C3-72DBAB4B9440}"/>
              </a:ext>
            </a:extLst>
          </p:cNvPr>
          <p:cNvSpPr txBox="1"/>
          <p:nvPr/>
        </p:nvSpPr>
        <p:spPr>
          <a:xfrm>
            <a:off x="5953128" y="1741035"/>
            <a:ext cx="4267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F391BAF-87CE-B86B-DB2D-CA806CAD5970}"/>
              </a:ext>
            </a:extLst>
          </p:cNvPr>
          <p:cNvSpPr txBox="1"/>
          <p:nvPr/>
        </p:nvSpPr>
        <p:spPr>
          <a:xfrm>
            <a:off x="10875893" y="1774086"/>
            <a:ext cx="4267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8659E54-A9A4-8C34-6CB9-89619FF2B293}"/>
              </a:ext>
            </a:extLst>
          </p:cNvPr>
          <p:cNvSpPr txBox="1"/>
          <p:nvPr/>
        </p:nvSpPr>
        <p:spPr>
          <a:xfrm>
            <a:off x="10238881" y="4284877"/>
            <a:ext cx="407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D6F66B1-30FE-4189-BD67-83255121B5C8}"/>
              </a:ext>
            </a:extLst>
          </p:cNvPr>
          <p:cNvSpPr txBox="1"/>
          <p:nvPr/>
        </p:nvSpPr>
        <p:spPr>
          <a:xfrm>
            <a:off x="8273268" y="3932351"/>
            <a:ext cx="6511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2s</a:t>
            </a:r>
            <a:r>
              <a:rPr lang="el-GR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n-US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7455454-D3CF-A9BC-FEEC-7FC1D877EB4C}"/>
              </a:ext>
            </a:extLst>
          </p:cNvPr>
          <p:cNvSpPr txBox="1"/>
          <p:nvPr/>
        </p:nvSpPr>
        <p:spPr>
          <a:xfrm>
            <a:off x="8297313" y="2915717"/>
            <a:ext cx="6030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el-GR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9BDD82-EBD5-2A83-6BBB-4A9362B36FBC}"/>
              </a:ext>
            </a:extLst>
          </p:cNvPr>
          <p:cNvSpPr txBox="1"/>
          <p:nvPr/>
        </p:nvSpPr>
        <p:spPr>
          <a:xfrm>
            <a:off x="8044039" y="2413754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l-GR" sz="1600" b="0" i="0" dirty="0">
                <a:effectLst/>
                <a:latin typeface="Google Sans"/>
              </a:rPr>
              <a:t>π</a:t>
            </a:r>
            <a:r>
              <a:rPr lang="en-US" sz="1600" b="0" i="0" dirty="0">
                <a:effectLst/>
                <a:latin typeface="Google Sans"/>
              </a:rPr>
              <a:t>,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l-GR" sz="1600" b="0" i="0" dirty="0">
                <a:effectLst/>
                <a:latin typeface="Google Sans"/>
              </a:rPr>
              <a:t>π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BDC69F1-7143-D4E2-0E02-813260573522}"/>
              </a:ext>
            </a:extLst>
          </p:cNvPr>
          <p:cNvSpPr txBox="1"/>
          <p:nvPr/>
        </p:nvSpPr>
        <p:spPr>
          <a:xfrm>
            <a:off x="7941446" y="1739847"/>
            <a:ext cx="1321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l-GR" sz="1600" b="0" i="0" dirty="0">
                <a:effectLst/>
                <a:latin typeface="Google Sans"/>
              </a:rPr>
              <a:t>π</a:t>
            </a:r>
            <a:r>
              <a:rPr lang="en-US" sz="1600" b="0" i="0" dirty="0">
                <a:effectLst/>
                <a:latin typeface="Google Sans"/>
              </a:rPr>
              <a:t>*,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l-GR" sz="1600" b="0" i="0" dirty="0">
                <a:effectLst/>
                <a:latin typeface="Google Sans"/>
              </a:rPr>
              <a:t>π</a:t>
            </a:r>
            <a:r>
              <a:rPr lang="en-US" sz="1600" b="0" i="0" dirty="0">
                <a:effectLst/>
                <a:latin typeface="Google Sans"/>
              </a:rPr>
              <a:t>*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F33CABB-FC99-A6F0-C62A-526175A0E36F}"/>
              </a:ext>
            </a:extLst>
          </p:cNvPr>
          <p:cNvSpPr txBox="1"/>
          <p:nvPr/>
        </p:nvSpPr>
        <p:spPr>
          <a:xfrm>
            <a:off x="8236399" y="1072198"/>
            <a:ext cx="7248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el-GR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n-US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576E275-742D-76B5-E12E-27A679F3ECE2}"/>
              </a:ext>
            </a:extLst>
          </p:cNvPr>
          <p:cNvCxnSpPr>
            <a:cxnSpLocks/>
          </p:cNvCxnSpPr>
          <p:nvPr/>
        </p:nvCxnSpPr>
        <p:spPr>
          <a:xfrm flipV="1">
            <a:off x="8487557" y="4471214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FFCCE05C-8A49-9560-B27A-E59733A52842}"/>
              </a:ext>
            </a:extLst>
          </p:cNvPr>
          <p:cNvCxnSpPr>
            <a:cxnSpLocks/>
          </p:cNvCxnSpPr>
          <p:nvPr/>
        </p:nvCxnSpPr>
        <p:spPr>
          <a:xfrm>
            <a:off x="8612567" y="4490117"/>
            <a:ext cx="3028" cy="421656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7E8D8BC-0657-AB38-2966-FF4D4936E049}"/>
              </a:ext>
            </a:extLst>
          </p:cNvPr>
          <p:cNvCxnSpPr>
            <a:cxnSpLocks/>
          </p:cNvCxnSpPr>
          <p:nvPr/>
        </p:nvCxnSpPr>
        <p:spPr>
          <a:xfrm flipV="1">
            <a:off x="8481697" y="3573701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F1A12D1-ABF5-175D-E4A7-AE937FC69296}"/>
              </a:ext>
            </a:extLst>
          </p:cNvPr>
          <p:cNvCxnSpPr>
            <a:cxnSpLocks/>
          </p:cNvCxnSpPr>
          <p:nvPr/>
        </p:nvCxnSpPr>
        <p:spPr>
          <a:xfrm>
            <a:off x="8606707" y="3592604"/>
            <a:ext cx="3028" cy="421656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3C6C9C2-054D-8BFE-939E-FF71A7A30D46}"/>
              </a:ext>
            </a:extLst>
          </p:cNvPr>
          <p:cNvCxnSpPr>
            <a:cxnSpLocks/>
          </p:cNvCxnSpPr>
          <p:nvPr/>
        </p:nvCxnSpPr>
        <p:spPr>
          <a:xfrm flipV="1">
            <a:off x="8487557" y="2630379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5E1E8A3-BC12-B037-F00D-3C5230873540}"/>
              </a:ext>
            </a:extLst>
          </p:cNvPr>
          <p:cNvCxnSpPr>
            <a:cxnSpLocks/>
          </p:cNvCxnSpPr>
          <p:nvPr/>
        </p:nvCxnSpPr>
        <p:spPr>
          <a:xfrm>
            <a:off x="8612567" y="2649282"/>
            <a:ext cx="3028" cy="421656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B1F8830-663C-C6A5-E930-FBD85A19676C}"/>
              </a:ext>
            </a:extLst>
          </p:cNvPr>
          <p:cNvCxnSpPr>
            <a:cxnSpLocks/>
          </p:cNvCxnSpPr>
          <p:nvPr/>
        </p:nvCxnSpPr>
        <p:spPr>
          <a:xfrm flipV="1">
            <a:off x="8322546" y="2089503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62B2EA3-658B-1DA5-B189-0EE1626F0E22}"/>
              </a:ext>
            </a:extLst>
          </p:cNvPr>
          <p:cNvCxnSpPr>
            <a:cxnSpLocks/>
          </p:cNvCxnSpPr>
          <p:nvPr/>
        </p:nvCxnSpPr>
        <p:spPr>
          <a:xfrm>
            <a:off x="8447556" y="2108406"/>
            <a:ext cx="3028" cy="421656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A5087E5-1481-EB30-79B9-74454AB9AD53}"/>
              </a:ext>
            </a:extLst>
          </p:cNvPr>
          <p:cNvCxnSpPr>
            <a:cxnSpLocks/>
          </p:cNvCxnSpPr>
          <p:nvPr/>
        </p:nvCxnSpPr>
        <p:spPr>
          <a:xfrm flipV="1">
            <a:off x="8688881" y="2090459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2477B57-3DAB-EF19-6579-20B62B3688A6}"/>
              </a:ext>
            </a:extLst>
          </p:cNvPr>
          <p:cNvCxnSpPr>
            <a:cxnSpLocks/>
          </p:cNvCxnSpPr>
          <p:nvPr/>
        </p:nvCxnSpPr>
        <p:spPr>
          <a:xfrm>
            <a:off x="8813891" y="2109362"/>
            <a:ext cx="3028" cy="421656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FAB6746-1B6A-0D2A-C582-BE43A0B1C595}"/>
              </a:ext>
            </a:extLst>
          </p:cNvPr>
          <p:cNvCxnSpPr>
            <a:cxnSpLocks/>
          </p:cNvCxnSpPr>
          <p:nvPr/>
        </p:nvCxnSpPr>
        <p:spPr>
          <a:xfrm flipV="1">
            <a:off x="8321715" y="1404536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07DA960-FA21-F31A-D46C-588ED7635FF1}"/>
              </a:ext>
            </a:extLst>
          </p:cNvPr>
          <p:cNvCxnSpPr>
            <a:cxnSpLocks/>
          </p:cNvCxnSpPr>
          <p:nvPr/>
        </p:nvCxnSpPr>
        <p:spPr>
          <a:xfrm flipV="1">
            <a:off x="8688050" y="1405492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846936E-B7F7-A4B0-4311-10F04553F49E}"/>
              </a:ext>
            </a:extLst>
          </p:cNvPr>
          <p:cNvCxnSpPr>
            <a:cxnSpLocks/>
          </p:cNvCxnSpPr>
          <p:nvPr/>
        </p:nvCxnSpPr>
        <p:spPr>
          <a:xfrm flipV="1">
            <a:off x="10009612" y="4029919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723B7C95-8920-9B9E-4BA6-D76DC1ADE5DD}"/>
              </a:ext>
            </a:extLst>
          </p:cNvPr>
          <p:cNvCxnSpPr>
            <a:cxnSpLocks/>
          </p:cNvCxnSpPr>
          <p:nvPr/>
        </p:nvCxnSpPr>
        <p:spPr>
          <a:xfrm>
            <a:off x="10130262" y="4029919"/>
            <a:ext cx="0" cy="57812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92888687-6E3F-70D7-A28D-A76D81BA8A5C}"/>
              </a:ext>
            </a:extLst>
          </p:cNvPr>
          <p:cNvCxnSpPr>
            <a:cxnSpLocks/>
          </p:cNvCxnSpPr>
          <p:nvPr/>
        </p:nvCxnSpPr>
        <p:spPr>
          <a:xfrm flipV="1">
            <a:off x="10009612" y="1612520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877C5CB2-5671-2D31-2C86-A3D02F444040}"/>
              </a:ext>
            </a:extLst>
          </p:cNvPr>
          <p:cNvCxnSpPr>
            <a:cxnSpLocks/>
          </p:cNvCxnSpPr>
          <p:nvPr/>
        </p:nvCxnSpPr>
        <p:spPr>
          <a:xfrm>
            <a:off x="10130262" y="1612520"/>
            <a:ext cx="0" cy="57812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72E861AE-430B-ED78-7D86-1CEC67F4EE97}"/>
              </a:ext>
            </a:extLst>
          </p:cNvPr>
          <p:cNvCxnSpPr>
            <a:cxnSpLocks/>
          </p:cNvCxnSpPr>
          <p:nvPr/>
        </p:nvCxnSpPr>
        <p:spPr>
          <a:xfrm flipV="1">
            <a:off x="10394818" y="160264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F3065FB-7968-BB2B-E5D2-8506E1E8FE8E}"/>
              </a:ext>
            </a:extLst>
          </p:cNvPr>
          <p:cNvCxnSpPr>
            <a:cxnSpLocks/>
          </p:cNvCxnSpPr>
          <p:nvPr/>
        </p:nvCxnSpPr>
        <p:spPr>
          <a:xfrm flipV="1">
            <a:off x="10718562" y="160264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0BE837-71AA-1682-5029-A85C0A1761AE}"/>
              </a:ext>
            </a:extLst>
          </p:cNvPr>
          <p:cNvCxnSpPr>
            <a:cxnSpLocks/>
          </p:cNvCxnSpPr>
          <p:nvPr/>
        </p:nvCxnSpPr>
        <p:spPr>
          <a:xfrm flipV="1">
            <a:off x="5778702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44F112-9596-A4FE-85F4-9A6433B78616}"/>
              </a:ext>
            </a:extLst>
          </p:cNvPr>
          <p:cNvCxnSpPr>
            <a:cxnSpLocks/>
          </p:cNvCxnSpPr>
          <p:nvPr/>
        </p:nvCxnSpPr>
        <p:spPr>
          <a:xfrm flipV="1">
            <a:off x="5943829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F8207D-0B75-B106-FB15-C3C5F22AE631}"/>
              </a:ext>
            </a:extLst>
          </p:cNvPr>
          <p:cNvCxnSpPr>
            <a:cxnSpLocks/>
          </p:cNvCxnSpPr>
          <p:nvPr/>
        </p:nvCxnSpPr>
        <p:spPr>
          <a:xfrm flipV="1">
            <a:off x="6096229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1D67E7-B81C-815F-F9D2-D7414EE3DCD4}"/>
              </a:ext>
            </a:extLst>
          </p:cNvPr>
          <p:cNvCxnSpPr>
            <a:cxnSpLocks/>
          </p:cNvCxnSpPr>
          <p:nvPr/>
        </p:nvCxnSpPr>
        <p:spPr>
          <a:xfrm flipV="1">
            <a:off x="6248629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3DAAE-DB11-B8B5-F942-8DFA5EB48620}"/>
              </a:ext>
            </a:extLst>
          </p:cNvPr>
          <p:cNvCxnSpPr>
            <a:cxnSpLocks/>
          </p:cNvCxnSpPr>
          <p:nvPr/>
        </p:nvCxnSpPr>
        <p:spPr>
          <a:xfrm flipV="1">
            <a:off x="6401029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1CCFC0-B6B2-74EB-B037-7FCF92B4B018}"/>
              </a:ext>
            </a:extLst>
          </p:cNvPr>
          <p:cNvCxnSpPr>
            <a:cxnSpLocks/>
          </p:cNvCxnSpPr>
          <p:nvPr/>
        </p:nvCxnSpPr>
        <p:spPr>
          <a:xfrm flipV="1">
            <a:off x="6553429" y="5137123"/>
            <a:ext cx="0" cy="579913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5507311-43C7-4D64-B295-9096E940B9B2}"/>
              </a:ext>
            </a:extLst>
          </p:cNvPr>
          <p:cNvSpPr/>
          <p:nvPr/>
        </p:nvSpPr>
        <p:spPr>
          <a:xfrm>
            <a:off x="7700579" y="2029069"/>
            <a:ext cx="1720734" cy="1211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F4F6362-63FA-28A3-0DA6-48D396B5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46" y="4149797"/>
            <a:ext cx="2554563" cy="25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9232 -0.1571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08854 -0.14074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2708 -0.51713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4349 -0.5171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5703 -0.51759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0039 -0.5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20" grpId="0"/>
      <p:bldP spid="125" grpId="0"/>
      <p:bldP spid="126" grpId="0"/>
      <p:bldP spid="127" grpId="0"/>
      <p:bldP spid="129" grpId="0"/>
      <p:bldP spid="130" grpId="0"/>
      <p:bldP spid="131" grpId="0"/>
      <p:bldP spid="132" grpId="0"/>
      <p:bldP spid="133" grpId="0"/>
      <p:bldP spid="134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74B17-5B3C-3BDB-20A8-6C7DC736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1" t="25254" r="22659" b="6307"/>
          <a:stretch/>
        </p:blipFill>
        <p:spPr>
          <a:xfrm>
            <a:off x="7504047" y="1003221"/>
            <a:ext cx="3495005" cy="2524963"/>
          </a:xfrm>
          <a:prstGeom prst="rect">
            <a:avLst/>
          </a:prstGeom>
        </p:spPr>
      </p:pic>
      <p:pic>
        <p:nvPicPr>
          <p:cNvPr id="5" name="Picture 4" descr="A diagram of a hexagon&#10;&#10;Description automatically generated">
            <a:extLst>
              <a:ext uri="{FF2B5EF4-FFF2-40B4-BE49-F238E27FC236}">
                <a16:creationId xmlns:a16="http://schemas.microsoft.com/office/drawing/2014/main" id="{835DD5ED-87FE-A8C3-A005-49564D552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5"/>
          <a:stretch/>
        </p:blipFill>
        <p:spPr>
          <a:xfrm>
            <a:off x="480796" y="709201"/>
            <a:ext cx="5924838" cy="54395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86A9261-CA33-33C5-DDE7-72D8910E6D4C}"/>
              </a:ext>
            </a:extLst>
          </p:cNvPr>
          <p:cNvSpPr/>
          <p:nvPr/>
        </p:nvSpPr>
        <p:spPr>
          <a:xfrm>
            <a:off x="3110837" y="4943453"/>
            <a:ext cx="554177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9176F-B51E-4884-E37A-7847E80A490A}"/>
              </a:ext>
            </a:extLst>
          </p:cNvPr>
          <p:cNvSpPr/>
          <p:nvPr/>
        </p:nvSpPr>
        <p:spPr>
          <a:xfrm>
            <a:off x="3110836" y="4031965"/>
            <a:ext cx="554177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2BFEC5-7C53-BBE2-5D41-4EF01D34785E}"/>
              </a:ext>
            </a:extLst>
          </p:cNvPr>
          <p:cNvSpPr/>
          <p:nvPr/>
        </p:nvSpPr>
        <p:spPr>
          <a:xfrm>
            <a:off x="3110835" y="3037209"/>
            <a:ext cx="554177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7E7BCE-A3DA-BB6F-5E15-7073ED6C8ED7}"/>
              </a:ext>
            </a:extLst>
          </p:cNvPr>
          <p:cNvSpPr/>
          <p:nvPr/>
        </p:nvSpPr>
        <p:spPr>
          <a:xfrm>
            <a:off x="2889038" y="2539831"/>
            <a:ext cx="1041988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324996-2147-B27C-8B78-A6217E9A75E6}"/>
              </a:ext>
            </a:extLst>
          </p:cNvPr>
          <p:cNvSpPr/>
          <p:nvPr/>
        </p:nvSpPr>
        <p:spPr>
          <a:xfrm>
            <a:off x="2922221" y="1835398"/>
            <a:ext cx="1041988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4734E7-9B4D-6D66-9E91-C0D130A6B29E}"/>
              </a:ext>
            </a:extLst>
          </p:cNvPr>
          <p:cNvSpPr/>
          <p:nvPr/>
        </p:nvSpPr>
        <p:spPr>
          <a:xfrm>
            <a:off x="3010000" y="1187311"/>
            <a:ext cx="762602" cy="26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8D0B18-5CB8-6B10-DC27-359A44C430C7}"/>
              </a:ext>
            </a:extLst>
          </p:cNvPr>
          <p:cNvSpPr txBox="1"/>
          <p:nvPr/>
        </p:nvSpPr>
        <p:spPr>
          <a:xfrm>
            <a:off x="3145376" y="4913570"/>
            <a:ext cx="5293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2s</a:t>
            </a:r>
            <a:r>
              <a:rPr lang="el-GR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D1BFDE-FDC6-1225-5DEA-3EBA83313313}"/>
              </a:ext>
            </a:extLst>
          </p:cNvPr>
          <p:cNvSpPr/>
          <p:nvPr/>
        </p:nvSpPr>
        <p:spPr>
          <a:xfrm>
            <a:off x="850829" y="1835398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A91812-4225-D4D2-2480-5BFDB200193D}"/>
              </a:ext>
            </a:extLst>
          </p:cNvPr>
          <p:cNvSpPr/>
          <p:nvPr/>
        </p:nvSpPr>
        <p:spPr>
          <a:xfrm>
            <a:off x="1212223" y="4440073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C60C6B-A94F-D658-3648-2F2C1B5046BB}"/>
              </a:ext>
            </a:extLst>
          </p:cNvPr>
          <p:cNvSpPr/>
          <p:nvPr/>
        </p:nvSpPr>
        <p:spPr>
          <a:xfrm>
            <a:off x="5731253" y="1889601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B9F68B-9747-7422-3111-1482ACEAB53D}"/>
              </a:ext>
            </a:extLst>
          </p:cNvPr>
          <p:cNvSpPr/>
          <p:nvPr/>
        </p:nvSpPr>
        <p:spPr>
          <a:xfrm>
            <a:off x="5098660" y="4389607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9A9EC9-3552-3164-97AB-A7B34E6D2C78}"/>
              </a:ext>
            </a:extLst>
          </p:cNvPr>
          <p:cNvSpPr txBox="1"/>
          <p:nvPr/>
        </p:nvSpPr>
        <p:spPr>
          <a:xfrm>
            <a:off x="1119178" y="4354608"/>
            <a:ext cx="407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E383E-B0F9-3FD9-16BA-455FEECF542E}"/>
              </a:ext>
            </a:extLst>
          </p:cNvPr>
          <p:cNvSpPr txBox="1"/>
          <p:nvPr/>
        </p:nvSpPr>
        <p:spPr>
          <a:xfrm>
            <a:off x="764322" y="1810766"/>
            <a:ext cx="4267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A50A2A-C88C-DC50-E2A1-FE7C6D8C8F10}"/>
              </a:ext>
            </a:extLst>
          </p:cNvPr>
          <p:cNvSpPr txBox="1"/>
          <p:nvPr/>
        </p:nvSpPr>
        <p:spPr>
          <a:xfrm>
            <a:off x="5687087" y="1843817"/>
            <a:ext cx="4267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4628D5-1958-D0BD-6A79-711FC19B418F}"/>
              </a:ext>
            </a:extLst>
          </p:cNvPr>
          <p:cNvSpPr txBox="1"/>
          <p:nvPr/>
        </p:nvSpPr>
        <p:spPr>
          <a:xfrm>
            <a:off x="5050075" y="4354608"/>
            <a:ext cx="407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C7022F-97FF-830B-1F3E-4177712B1852}"/>
              </a:ext>
            </a:extLst>
          </p:cNvPr>
          <p:cNvSpPr txBox="1"/>
          <p:nvPr/>
        </p:nvSpPr>
        <p:spPr>
          <a:xfrm>
            <a:off x="3084462" y="4002082"/>
            <a:ext cx="6511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2s</a:t>
            </a:r>
            <a:r>
              <a:rPr lang="el-GR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n-US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60A832-C6A1-F052-0C6E-110B93718FE5}"/>
              </a:ext>
            </a:extLst>
          </p:cNvPr>
          <p:cNvSpPr txBox="1"/>
          <p:nvPr/>
        </p:nvSpPr>
        <p:spPr>
          <a:xfrm>
            <a:off x="3108507" y="2985448"/>
            <a:ext cx="6030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el-GR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BA33DE-13FE-4E2E-E67C-79DEAEE8C0DA}"/>
              </a:ext>
            </a:extLst>
          </p:cNvPr>
          <p:cNvSpPr txBox="1"/>
          <p:nvPr/>
        </p:nvSpPr>
        <p:spPr>
          <a:xfrm>
            <a:off x="2855233" y="2483485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l-GR" sz="1600" b="0" i="0" dirty="0">
                <a:effectLst/>
                <a:latin typeface="Google Sans"/>
              </a:rPr>
              <a:t>π</a:t>
            </a:r>
            <a:r>
              <a:rPr lang="en-US" sz="1600" b="0" i="0" dirty="0">
                <a:effectLst/>
                <a:latin typeface="Google Sans"/>
              </a:rPr>
              <a:t>,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l-GR" sz="1600" b="0" i="0" dirty="0">
                <a:effectLst/>
                <a:latin typeface="Google Sans"/>
              </a:rPr>
              <a:t>π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A40684-A909-E184-820A-AC4141C819E4}"/>
              </a:ext>
            </a:extLst>
          </p:cNvPr>
          <p:cNvSpPr txBox="1"/>
          <p:nvPr/>
        </p:nvSpPr>
        <p:spPr>
          <a:xfrm>
            <a:off x="2752640" y="1809578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l-GR" sz="1600" b="0" i="0" dirty="0">
                <a:effectLst/>
                <a:latin typeface="Google Sans"/>
              </a:rPr>
              <a:t>π</a:t>
            </a:r>
            <a:r>
              <a:rPr lang="en-US" sz="1600" b="0" i="0" dirty="0">
                <a:effectLst/>
                <a:latin typeface="Google Sans"/>
              </a:rPr>
              <a:t>*,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l-GR" sz="1600" b="0" i="0" dirty="0">
                <a:effectLst/>
                <a:latin typeface="Google Sans"/>
              </a:rPr>
              <a:t>π</a:t>
            </a:r>
            <a:r>
              <a:rPr lang="en-US" sz="1600" b="0" i="0" dirty="0">
                <a:effectLst/>
                <a:latin typeface="Google Sans"/>
              </a:rPr>
              <a:t>*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789AC5-F1C1-7D64-FBA9-7FD81522025E}"/>
              </a:ext>
            </a:extLst>
          </p:cNvPr>
          <p:cNvSpPr txBox="1"/>
          <p:nvPr/>
        </p:nvSpPr>
        <p:spPr>
          <a:xfrm>
            <a:off x="3047593" y="1141929"/>
            <a:ext cx="7248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2p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el-GR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n-US" sz="15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0D7CA71-6D98-CAEC-63A5-15BF86D2F859}"/>
              </a:ext>
            </a:extLst>
          </p:cNvPr>
          <p:cNvCxnSpPr>
            <a:cxnSpLocks/>
          </p:cNvCxnSpPr>
          <p:nvPr/>
        </p:nvCxnSpPr>
        <p:spPr>
          <a:xfrm flipV="1">
            <a:off x="3298751" y="4540945"/>
            <a:ext cx="0" cy="440559"/>
          </a:xfrm>
          <a:prstGeom prst="straightConnector1">
            <a:avLst/>
          </a:prstGeom>
          <a:ln w="38100">
            <a:solidFill>
              <a:srgbClr val="8EC09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BD25FD-3414-1386-403D-AFB6DDFEE491}"/>
              </a:ext>
            </a:extLst>
          </p:cNvPr>
          <p:cNvCxnSpPr>
            <a:cxnSpLocks/>
          </p:cNvCxnSpPr>
          <p:nvPr/>
        </p:nvCxnSpPr>
        <p:spPr>
          <a:xfrm>
            <a:off x="3423761" y="4559848"/>
            <a:ext cx="3028" cy="421656"/>
          </a:xfrm>
          <a:prstGeom prst="straightConnector1">
            <a:avLst/>
          </a:prstGeom>
          <a:ln w="38100">
            <a:solidFill>
              <a:srgbClr val="8EC09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2BD25A-BDED-E54B-B24A-E4BBCF5D6484}"/>
              </a:ext>
            </a:extLst>
          </p:cNvPr>
          <p:cNvCxnSpPr>
            <a:cxnSpLocks/>
          </p:cNvCxnSpPr>
          <p:nvPr/>
        </p:nvCxnSpPr>
        <p:spPr>
          <a:xfrm flipV="1">
            <a:off x="3292891" y="3643432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B07251-97F7-2D7D-C6B8-2023EB64C91D}"/>
              </a:ext>
            </a:extLst>
          </p:cNvPr>
          <p:cNvCxnSpPr>
            <a:cxnSpLocks/>
          </p:cNvCxnSpPr>
          <p:nvPr/>
        </p:nvCxnSpPr>
        <p:spPr>
          <a:xfrm>
            <a:off x="3417901" y="3662335"/>
            <a:ext cx="3028" cy="421656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C30FB07-8AF7-0141-2E73-B2AF199F7412}"/>
              </a:ext>
            </a:extLst>
          </p:cNvPr>
          <p:cNvCxnSpPr>
            <a:cxnSpLocks/>
          </p:cNvCxnSpPr>
          <p:nvPr/>
        </p:nvCxnSpPr>
        <p:spPr>
          <a:xfrm flipV="1">
            <a:off x="3298751" y="2700110"/>
            <a:ext cx="0" cy="440559"/>
          </a:xfrm>
          <a:prstGeom prst="straightConnector1">
            <a:avLst/>
          </a:prstGeom>
          <a:ln w="38100">
            <a:solidFill>
              <a:srgbClr val="8EC09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0196B14-F3FF-288C-EB05-181460A7DE96}"/>
              </a:ext>
            </a:extLst>
          </p:cNvPr>
          <p:cNvCxnSpPr>
            <a:cxnSpLocks/>
          </p:cNvCxnSpPr>
          <p:nvPr/>
        </p:nvCxnSpPr>
        <p:spPr>
          <a:xfrm>
            <a:off x="3423761" y="2719013"/>
            <a:ext cx="3028" cy="421656"/>
          </a:xfrm>
          <a:prstGeom prst="straightConnector1">
            <a:avLst/>
          </a:prstGeom>
          <a:ln w="38100">
            <a:solidFill>
              <a:srgbClr val="8EC09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0B70E2C-BF98-2A8A-4A6E-C313B4B8E12D}"/>
              </a:ext>
            </a:extLst>
          </p:cNvPr>
          <p:cNvCxnSpPr>
            <a:cxnSpLocks/>
          </p:cNvCxnSpPr>
          <p:nvPr/>
        </p:nvCxnSpPr>
        <p:spPr>
          <a:xfrm flipV="1">
            <a:off x="3133740" y="2159234"/>
            <a:ext cx="0" cy="440559"/>
          </a:xfrm>
          <a:prstGeom prst="straightConnector1">
            <a:avLst/>
          </a:prstGeom>
          <a:ln w="38100">
            <a:solidFill>
              <a:srgbClr val="8EC09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D994349-C0AF-E411-4967-329AC1E37F18}"/>
              </a:ext>
            </a:extLst>
          </p:cNvPr>
          <p:cNvCxnSpPr>
            <a:cxnSpLocks/>
          </p:cNvCxnSpPr>
          <p:nvPr/>
        </p:nvCxnSpPr>
        <p:spPr>
          <a:xfrm>
            <a:off x="3258750" y="2178137"/>
            <a:ext cx="3028" cy="421656"/>
          </a:xfrm>
          <a:prstGeom prst="straightConnector1">
            <a:avLst/>
          </a:prstGeom>
          <a:ln w="38100">
            <a:solidFill>
              <a:srgbClr val="8EC09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0837DCF-4E76-1601-C9BD-7DD33F1F60E5}"/>
              </a:ext>
            </a:extLst>
          </p:cNvPr>
          <p:cNvCxnSpPr>
            <a:cxnSpLocks/>
          </p:cNvCxnSpPr>
          <p:nvPr/>
        </p:nvCxnSpPr>
        <p:spPr>
          <a:xfrm flipV="1">
            <a:off x="3500075" y="2160190"/>
            <a:ext cx="0" cy="440559"/>
          </a:xfrm>
          <a:prstGeom prst="straightConnector1">
            <a:avLst/>
          </a:prstGeom>
          <a:ln w="38100">
            <a:solidFill>
              <a:srgbClr val="8EC09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655DA76-84F9-B25F-D9E0-7DE21B2D30F2}"/>
              </a:ext>
            </a:extLst>
          </p:cNvPr>
          <p:cNvCxnSpPr>
            <a:cxnSpLocks/>
          </p:cNvCxnSpPr>
          <p:nvPr/>
        </p:nvCxnSpPr>
        <p:spPr>
          <a:xfrm>
            <a:off x="3625085" y="2179093"/>
            <a:ext cx="3028" cy="421656"/>
          </a:xfrm>
          <a:prstGeom prst="straightConnector1">
            <a:avLst/>
          </a:prstGeom>
          <a:ln w="38100">
            <a:solidFill>
              <a:srgbClr val="8EC09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67870E7-452D-BF2A-D5D5-A1CC1C831F3D}"/>
              </a:ext>
            </a:extLst>
          </p:cNvPr>
          <p:cNvCxnSpPr>
            <a:cxnSpLocks/>
          </p:cNvCxnSpPr>
          <p:nvPr/>
        </p:nvCxnSpPr>
        <p:spPr>
          <a:xfrm flipV="1">
            <a:off x="3132909" y="1474267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CD2EB8-3590-129C-1741-32C3E1DA05C1}"/>
              </a:ext>
            </a:extLst>
          </p:cNvPr>
          <p:cNvCxnSpPr>
            <a:cxnSpLocks/>
          </p:cNvCxnSpPr>
          <p:nvPr/>
        </p:nvCxnSpPr>
        <p:spPr>
          <a:xfrm flipV="1">
            <a:off x="3499244" y="1475223"/>
            <a:ext cx="0" cy="440559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7BA3D32-A991-1A5E-3B8C-B2403295BCB7}"/>
              </a:ext>
            </a:extLst>
          </p:cNvPr>
          <p:cNvCxnSpPr>
            <a:cxnSpLocks/>
          </p:cNvCxnSpPr>
          <p:nvPr/>
        </p:nvCxnSpPr>
        <p:spPr>
          <a:xfrm flipV="1">
            <a:off x="4820806" y="4099650"/>
            <a:ext cx="0" cy="57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2E69A37-C914-271B-A786-E9A802D8EF82}"/>
              </a:ext>
            </a:extLst>
          </p:cNvPr>
          <p:cNvCxnSpPr>
            <a:cxnSpLocks/>
          </p:cNvCxnSpPr>
          <p:nvPr/>
        </p:nvCxnSpPr>
        <p:spPr>
          <a:xfrm>
            <a:off x="4941456" y="4099650"/>
            <a:ext cx="0" cy="5781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C28297A-A9BE-1037-BA07-FC387F0245FB}"/>
              </a:ext>
            </a:extLst>
          </p:cNvPr>
          <p:cNvCxnSpPr>
            <a:cxnSpLocks/>
          </p:cNvCxnSpPr>
          <p:nvPr/>
        </p:nvCxnSpPr>
        <p:spPr>
          <a:xfrm flipV="1">
            <a:off x="4820806" y="1682251"/>
            <a:ext cx="0" cy="57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AF3868C-333B-E76F-B599-BE6DD616FB40}"/>
              </a:ext>
            </a:extLst>
          </p:cNvPr>
          <p:cNvCxnSpPr>
            <a:cxnSpLocks/>
          </p:cNvCxnSpPr>
          <p:nvPr/>
        </p:nvCxnSpPr>
        <p:spPr>
          <a:xfrm>
            <a:off x="4941456" y="1682251"/>
            <a:ext cx="0" cy="5781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BEF50A8-B5C0-FA47-7AAF-78EA5FE1C13C}"/>
              </a:ext>
            </a:extLst>
          </p:cNvPr>
          <p:cNvCxnSpPr>
            <a:cxnSpLocks/>
          </p:cNvCxnSpPr>
          <p:nvPr/>
        </p:nvCxnSpPr>
        <p:spPr>
          <a:xfrm flipV="1">
            <a:off x="5206012" y="1672374"/>
            <a:ext cx="0" cy="57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5207C1-00C2-30FA-D4CF-94BC4157985C}"/>
              </a:ext>
            </a:extLst>
          </p:cNvPr>
          <p:cNvCxnSpPr>
            <a:cxnSpLocks/>
          </p:cNvCxnSpPr>
          <p:nvPr/>
        </p:nvCxnSpPr>
        <p:spPr>
          <a:xfrm flipV="1">
            <a:off x="5529756" y="1672374"/>
            <a:ext cx="0" cy="57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6C08CF8-BFEB-564A-AA4D-9AA7567AEC3B}"/>
              </a:ext>
            </a:extLst>
          </p:cNvPr>
          <p:cNvSpPr/>
          <p:nvPr/>
        </p:nvSpPr>
        <p:spPr>
          <a:xfrm>
            <a:off x="65677" y="2320200"/>
            <a:ext cx="272479" cy="2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81063D-3DD7-9C53-BA98-3A7346CBAD3B}"/>
              </a:ext>
            </a:extLst>
          </p:cNvPr>
          <p:cNvCxnSpPr>
            <a:cxnSpLocks/>
          </p:cNvCxnSpPr>
          <p:nvPr/>
        </p:nvCxnSpPr>
        <p:spPr>
          <a:xfrm flipV="1">
            <a:off x="1743459" y="4100545"/>
            <a:ext cx="0" cy="57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0BD241F-B66A-075E-44CC-1D8142AFB6DD}"/>
              </a:ext>
            </a:extLst>
          </p:cNvPr>
          <p:cNvCxnSpPr>
            <a:cxnSpLocks/>
          </p:cNvCxnSpPr>
          <p:nvPr/>
        </p:nvCxnSpPr>
        <p:spPr>
          <a:xfrm>
            <a:off x="1864109" y="4100545"/>
            <a:ext cx="0" cy="5781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4790F2D-9895-07B8-A7E4-69EAC5FE2ACA}"/>
              </a:ext>
            </a:extLst>
          </p:cNvPr>
          <p:cNvCxnSpPr>
            <a:cxnSpLocks/>
          </p:cNvCxnSpPr>
          <p:nvPr/>
        </p:nvCxnSpPr>
        <p:spPr>
          <a:xfrm flipV="1">
            <a:off x="1265939" y="1629916"/>
            <a:ext cx="0" cy="57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7EBEC50-0C49-262C-1310-29AFA9E3D574}"/>
              </a:ext>
            </a:extLst>
          </p:cNvPr>
          <p:cNvCxnSpPr>
            <a:cxnSpLocks/>
          </p:cNvCxnSpPr>
          <p:nvPr/>
        </p:nvCxnSpPr>
        <p:spPr>
          <a:xfrm>
            <a:off x="1386589" y="1629916"/>
            <a:ext cx="0" cy="5781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24BE62A-1575-D1A2-67CB-D043BD1B41F4}"/>
              </a:ext>
            </a:extLst>
          </p:cNvPr>
          <p:cNvCxnSpPr>
            <a:cxnSpLocks/>
          </p:cNvCxnSpPr>
          <p:nvPr/>
        </p:nvCxnSpPr>
        <p:spPr>
          <a:xfrm flipV="1">
            <a:off x="1651145" y="1620039"/>
            <a:ext cx="0" cy="57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95C64C4-B2D0-DECB-286D-C6B6EF65FDDC}"/>
              </a:ext>
            </a:extLst>
          </p:cNvPr>
          <p:cNvCxnSpPr>
            <a:cxnSpLocks/>
          </p:cNvCxnSpPr>
          <p:nvPr/>
        </p:nvCxnSpPr>
        <p:spPr>
          <a:xfrm flipV="1">
            <a:off x="1974889" y="1620039"/>
            <a:ext cx="0" cy="57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771C1C6-EAA5-F58E-9DB9-B80C887A54DE}"/>
                  </a:ext>
                </a:extLst>
              </p:cNvPr>
              <p:cNvSpPr txBox="1"/>
              <p:nvPr/>
            </p:nvSpPr>
            <p:spPr>
              <a:xfrm>
                <a:off x="6405634" y="3865382"/>
                <a:ext cx="5480528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bond order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8EC09D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𝑏𝑜𝑛𝑑𝑖𝑛𝑔</m:t>
                    </m:r>
                    <m:r>
                      <a:rPr lang="en-US" b="0" i="1" smtClean="0">
                        <a:solidFill>
                          <a:srgbClr val="8EC09D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EC09D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8EC09D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8EC09D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87CB7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𝑎𝑛𝑡𝑖𝑏𝑜𝑛𝑑𝑖𝑛𝑔</m:t>
                    </m:r>
                    <m:r>
                      <a:rPr lang="en-US" b="0" i="1" smtClean="0">
                        <a:solidFill>
                          <a:srgbClr val="F87CB7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87CB7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87CB7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87CB7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)</m:t>
                    </m:r>
                  </m:oMath>
                </a14:m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771C1C6-EAA5-F58E-9DB9-B80C887A5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634" y="3865382"/>
                <a:ext cx="5480528" cy="483466"/>
              </a:xfrm>
              <a:prstGeom prst="rect">
                <a:avLst/>
              </a:prstGeom>
              <a:blipFill>
                <a:blip r:embed="rId4"/>
                <a:stretch>
                  <a:fillRect l="-100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24724A1F-1B7E-D084-9E52-0DC3340588C8}"/>
              </a:ext>
            </a:extLst>
          </p:cNvPr>
          <p:cNvGrpSpPr/>
          <p:nvPr/>
        </p:nvGrpSpPr>
        <p:grpSpPr>
          <a:xfrm>
            <a:off x="3131964" y="1474267"/>
            <a:ext cx="495204" cy="3507237"/>
            <a:chOff x="3165471" y="2140339"/>
            <a:chExt cx="495204" cy="3507237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273ACA4-3FED-47A9-708D-2AA1175387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1313" y="5207017"/>
              <a:ext cx="0" cy="4405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C7F23FE-436F-E227-8E4F-943AB9BA850A}"/>
                </a:ext>
              </a:extLst>
            </p:cNvPr>
            <p:cNvCxnSpPr>
              <a:cxnSpLocks/>
            </p:cNvCxnSpPr>
            <p:nvPr/>
          </p:nvCxnSpPr>
          <p:spPr>
            <a:xfrm>
              <a:off x="3456323" y="5225920"/>
              <a:ext cx="3028" cy="42165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4B48C90-8EB0-9768-DD03-702E5C5F6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5453" y="4309504"/>
              <a:ext cx="0" cy="4405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17868FA-6A01-648B-8C0C-BB9FCE6E6550}"/>
                </a:ext>
              </a:extLst>
            </p:cNvPr>
            <p:cNvCxnSpPr>
              <a:cxnSpLocks/>
            </p:cNvCxnSpPr>
            <p:nvPr/>
          </p:nvCxnSpPr>
          <p:spPr>
            <a:xfrm>
              <a:off x="3450463" y="4328407"/>
              <a:ext cx="3028" cy="42165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AAB8B48-3038-D481-1373-25A0511B9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1313" y="3366182"/>
              <a:ext cx="0" cy="4405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40AE935-193C-19CF-9A0B-EDF111D5168C}"/>
                </a:ext>
              </a:extLst>
            </p:cNvPr>
            <p:cNvCxnSpPr>
              <a:cxnSpLocks/>
            </p:cNvCxnSpPr>
            <p:nvPr/>
          </p:nvCxnSpPr>
          <p:spPr>
            <a:xfrm>
              <a:off x="3456323" y="3385085"/>
              <a:ext cx="3028" cy="42165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0D33B1A-F1BD-FDF3-7105-96EC72F6A1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6302" y="2825306"/>
              <a:ext cx="0" cy="4405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12EA540-64BA-58D0-C6BA-E3425FB74FF9}"/>
                </a:ext>
              </a:extLst>
            </p:cNvPr>
            <p:cNvCxnSpPr>
              <a:cxnSpLocks/>
            </p:cNvCxnSpPr>
            <p:nvPr/>
          </p:nvCxnSpPr>
          <p:spPr>
            <a:xfrm>
              <a:off x="3291312" y="2844209"/>
              <a:ext cx="3028" cy="42165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323950-C8B6-1595-4A68-79A57C16C9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637" y="2826262"/>
              <a:ext cx="0" cy="4405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27F7E4C-03C8-AB3F-67FA-7A36E41799AA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47" y="2845165"/>
              <a:ext cx="3028" cy="42165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5356D12-3F75-F0F9-4617-063FCDCCC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5471" y="2140339"/>
              <a:ext cx="0" cy="4405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82388A8-3E37-D6CB-550A-BFB912B3D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1806" y="2141295"/>
              <a:ext cx="0" cy="4405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1DD0741-436B-28F1-8A9C-2BB4BADD8085}"/>
              </a:ext>
            </a:extLst>
          </p:cNvPr>
          <p:cNvCxnSpPr>
            <a:cxnSpLocks/>
          </p:cNvCxnSpPr>
          <p:nvPr/>
        </p:nvCxnSpPr>
        <p:spPr>
          <a:xfrm>
            <a:off x="3248708" y="1499059"/>
            <a:ext cx="3028" cy="421656"/>
          </a:xfrm>
          <a:prstGeom prst="straightConnector1">
            <a:avLst/>
          </a:prstGeom>
          <a:ln w="38100">
            <a:solidFill>
              <a:srgbClr val="F87CB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586D38-C4E1-E8D1-BEA8-A9F071E48840}"/>
                  </a:ext>
                </a:extLst>
              </p:cNvPr>
              <p:cNvSpPr txBox="1"/>
              <p:nvPr/>
            </p:nvSpPr>
            <p:spPr>
              <a:xfrm>
                <a:off x="7270943" y="5268626"/>
                <a:ext cx="1794915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8EC09D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87CB7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= 1.5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586D38-C4E1-E8D1-BEA8-A9F071E48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943" y="5268626"/>
                <a:ext cx="1794915" cy="483466"/>
              </a:xfrm>
              <a:prstGeom prst="rect">
                <a:avLst/>
              </a:prstGeom>
              <a:blipFill>
                <a:blip r:embed="rId5"/>
                <a:stretch>
                  <a:fillRect r="-204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CA7E1FF-E586-E331-06C3-4D2A96FEF252}"/>
                  </a:ext>
                </a:extLst>
              </p:cNvPr>
              <p:cNvSpPr txBox="1"/>
              <p:nvPr/>
            </p:nvSpPr>
            <p:spPr>
              <a:xfrm>
                <a:off x="6472694" y="5248749"/>
                <a:ext cx="749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CA7E1FF-E586-E331-06C3-4D2A96FEF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94" y="5248749"/>
                <a:ext cx="749006" cy="523220"/>
              </a:xfrm>
              <a:prstGeom prst="rect">
                <a:avLst/>
              </a:prstGeom>
              <a:blipFill>
                <a:blip r:embed="rId6"/>
                <a:stretch>
                  <a:fillRect t="-11628" r="-1300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728123E-8ED1-596C-7FF4-FA3A9EF2C16B}"/>
                  </a:ext>
                </a:extLst>
              </p:cNvPr>
              <p:cNvSpPr txBox="1"/>
              <p:nvPr/>
            </p:nvSpPr>
            <p:spPr>
              <a:xfrm>
                <a:off x="7270943" y="5952242"/>
                <a:ext cx="1785297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8EC09D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87CB7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= 2.5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728123E-8ED1-596C-7FF4-FA3A9EF2C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943" y="5952242"/>
                <a:ext cx="1785297" cy="483466"/>
              </a:xfrm>
              <a:prstGeom prst="rect">
                <a:avLst/>
              </a:prstGeom>
              <a:blipFill>
                <a:blip r:embed="rId7"/>
                <a:stretch>
                  <a:fillRect r="-238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8E7765-DB72-41C4-7B23-C2BA6AC374C9}"/>
                  </a:ext>
                </a:extLst>
              </p:cNvPr>
              <p:cNvSpPr txBox="1"/>
              <p:nvPr/>
            </p:nvSpPr>
            <p:spPr>
              <a:xfrm>
                <a:off x="6472694" y="5932365"/>
                <a:ext cx="749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8E7765-DB72-41C4-7B23-C2BA6AC37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94" y="5932365"/>
                <a:ext cx="749006" cy="523220"/>
              </a:xfrm>
              <a:prstGeom prst="rect">
                <a:avLst/>
              </a:prstGeom>
              <a:blipFill>
                <a:blip r:embed="rId8"/>
                <a:stretch>
                  <a:fillRect t="-11628" r="-1300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D96F4A7-8C48-782E-6DC6-DD31014BC064}"/>
                  </a:ext>
                </a:extLst>
              </p:cNvPr>
              <p:cNvSpPr txBox="1"/>
              <p:nvPr/>
            </p:nvSpPr>
            <p:spPr>
              <a:xfrm>
                <a:off x="7270943" y="4585010"/>
                <a:ext cx="1564083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8EC09D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87CB7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</a:rPr>
                  <a:t> = 2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D96F4A7-8C48-782E-6DC6-DD31014BC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943" y="4585010"/>
                <a:ext cx="1564083" cy="483466"/>
              </a:xfrm>
              <a:prstGeom prst="rect">
                <a:avLst/>
              </a:prstGeom>
              <a:blipFill>
                <a:blip r:embed="rId9"/>
                <a:stretch>
                  <a:fillRect r="-2344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3AD3453-77BF-1172-2317-61DCDAD50047}"/>
                  </a:ext>
                </a:extLst>
              </p:cNvPr>
              <p:cNvSpPr txBox="1"/>
              <p:nvPr/>
            </p:nvSpPr>
            <p:spPr>
              <a:xfrm>
                <a:off x="6472694" y="4565133"/>
                <a:ext cx="749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3AD3453-77BF-1172-2317-61DCDAD50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94" y="4565133"/>
                <a:ext cx="749006" cy="523220"/>
              </a:xfrm>
              <a:prstGeom prst="rect">
                <a:avLst/>
              </a:prstGeom>
              <a:blipFill>
                <a:blip r:embed="rId10"/>
                <a:stretch>
                  <a:fillRect t="-12791" r="-487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852EB615-D509-7FB0-F2FE-2A2492DB2293}"/>
              </a:ext>
            </a:extLst>
          </p:cNvPr>
          <p:cNvSpPr txBox="1"/>
          <p:nvPr/>
        </p:nvSpPr>
        <p:spPr>
          <a:xfrm>
            <a:off x="8368217" y="367957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0" i="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n-US" sz="1400" b="0" i="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l-GR" sz="1400" b="0" i="0" dirty="0">
                <a:solidFill>
                  <a:schemeClr val="accent3"/>
                </a:solidFill>
                <a:effectLst/>
                <a:latin typeface="Google Sans"/>
                <a:ea typeface="Verdana" panose="020B0604030504040204" pitchFamily="34" charset="0"/>
              </a:rPr>
              <a:t>π</a:t>
            </a:r>
            <a:endParaRPr lang="en-US" sz="14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55114F-0DC5-CDFF-120D-FAD9518CBB6A}"/>
              </a:ext>
            </a:extLst>
          </p:cNvPr>
          <p:cNvSpPr txBox="1"/>
          <p:nvPr/>
        </p:nvSpPr>
        <p:spPr>
          <a:xfrm>
            <a:off x="10043022" y="3679666"/>
            <a:ext cx="146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0" i="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n-US" sz="1400" b="0" i="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 and </a:t>
            </a:r>
            <a:r>
              <a:rPr lang="el-GR" sz="1400" b="0" i="0" dirty="0">
                <a:solidFill>
                  <a:schemeClr val="accent3"/>
                </a:solidFill>
                <a:effectLst/>
                <a:latin typeface="Google Sans"/>
                <a:ea typeface="Verdana" panose="020B0604030504040204" pitchFamily="34" charset="0"/>
              </a:rPr>
              <a:t>π</a:t>
            </a:r>
            <a:r>
              <a:rPr lang="en-US" sz="1400" b="0" i="0" dirty="0">
                <a:solidFill>
                  <a:schemeClr val="accent3"/>
                </a:solidFill>
                <a:effectLst/>
                <a:latin typeface="Google Sans"/>
                <a:ea typeface="Verdana" panose="020B0604030504040204" pitchFamily="34" charset="0"/>
              </a:rPr>
              <a:t>*</a:t>
            </a:r>
            <a:endParaRPr lang="en-US" sz="14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98FB18-0EBC-EE5D-63F3-2940A29AC7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3631" y="250625"/>
            <a:ext cx="5586962" cy="70073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A7E77F7-88F6-E85E-7D42-6DD704A8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79" y="773657"/>
            <a:ext cx="1879616" cy="18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B65620-0F71-DFAC-81DB-F268D6693D0B}"/>
              </a:ext>
            </a:extLst>
          </p:cNvPr>
          <p:cNvSpPr/>
          <p:nvPr/>
        </p:nvSpPr>
        <p:spPr>
          <a:xfrm>
            <a:off x="6856315" y="573507"/>
            <a:ext cx="1379402" cy="37955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87" grpId="0"/>
      <p:bldP spid="70" grpId="0"/>
      <p:bldP spid="89" grpId="0"/>
      <p:bldP spid="68" grpId="0"/>
      <p:bldP spid="90" grpId="0"/>
      <p:bldP spid="96" grpId="0"/>
      <p:bldP spid="9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AD352-B6DE-1A76-6359-0AAB41473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8A436C04-D575-9409-23A9-229511E80798}"/>
              </a:ext>
            </a:extLst>
          </p:cNvPr>
          <p:cNvSpPr txBox="1"/>
          <p:nvPr/>
        </p:nvSpPr>
        <p:spPr>
          <a:xfrm>
            <a:off x="843739" y="1273974"/>
            <a:ext cx="10692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Bond order/strength is inversely proportional to bond length</a:t>
            </a:r>
            <a:endParaRPr lang="en-US" sz="25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80561-5497-6D9D-23B1-3E039C157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1" t="25254" r="22659" b="6307"/>
          <a:stretch/>
        </p:blipFill>
        <p:spPr>
          <a:xfrm>
            <a:off x="1480098" y="2222432"/>
            <a:ext cx="4532398" cy="327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96295-E3BF-FD91-D7B2-B58F2190AE95}"/>
              </a:ext>
            </a:extLst>
          </p:cNvPr>
          <p:cNvSpPr txBox="1"/>
          <p:nvPr/>
        </p:nvSpPr>
        <p:spPr>
          <a:xfrm>
            <a:off x="6520496" y="2730837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bond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1A5FB-5711-2EAE-786A-06DDBC50A4D8}"/>
              </a:ext>
            </a:extLst>
          </p:cNvPr>
          <p:cNvSpPr txBox="1"/>
          <p:nvPr/>
        </p:nvSpPr>
        <p:spPr>
          <a:xfrm>
            <a:off x="7019107" y="3235178"/>
            <a:ext cx="769763" cy="1944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2.5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1.5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AF625F3-CD59-A677-E9AA-49FE789423FF}"/>
              </a:ext>
            </a:extLst>
          </p:cNvPr>
          <p:cNvSpPr/>
          <p:nvPr/>
        </p:nvSpPr>
        <p:spPr>
          <a:xfrm>
            <a:off x="8174419" y="3460882"/>
            <a:ext cx="314119" cy="1620578"/>
          </a:xfrm>
          <a:prstGeom prst="downArrow">
            <a:avLst/>
          </a:prstGeom>
          <a:solidFill>
            <a:srgbClr val="F87C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925F7-3C61-0700-EDCF-D00BD711980E}"/>
              </a:ext>
            </a:extLst>
          </p:cNvPr>
          <p:cNvSpPr txBox="1"/>
          <p:nvPr/>
        </p:nvSpPr>
        <p:spPr>
          <a:xfrm>
            <a:off x="8604146" y="3607108"/>
            <a:ext cx="157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7CB7"/>
                </a:solidFill>
              </a:rPr>
              <a:t>Decreasing bond order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4B9A1B0-7337-7FD1-23CD-58A2649A382C}"/>
              </a:ext>
            </a:extLst>
          </p:cNvPr>
          <p:cNvSpPr/>
          <p:nvPr/>
        </p:nvSpPr>
        <p:spPr>
          <a:xfrm>
            <a:off x="5117952" y="3460882"/>
            <a:ext cx="314119" cy="1620578"/>
          </a:xfrm>
          <a:prstGeom prst="downArrow">
            <a:avLst/>
          </a:prstGeom>
          <a:solidFill>
            <a:srgbClr val="F87C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D4FE6-0738-C540-A65B-46609CE296FB}"/>
              </a:ext>
            </a:extLst>
          </p:cNvPr>
          <p:cNvSpPr txBox="1"/>
          <p:nvPr/>
        </p:nvSpPr>
        <p:spPr>
          <a:xfrm>
            <a:off x="5395396" y="3607108"/>
            <a:ext cx="147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7CB7"/>
                </a:solidFill>
              </a:rPr>
              <a:t>Increasing bond length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C914884-803A-A2D9-77B9-E6918883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144" y="3725342"/>
            <a:ext cx="3263870" cy="326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8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4" grpId="0" animBg="1"/>
      <p:bldP spid="17" grpId="0" uiExpand="1" build="p"/>
      <p:bldP spid="8" grpId="0" animBg="1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E32E-DF80-E95B-BC31-F3FCCAC1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solidFill>
                  <a:srgbClr val="8C94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86ED-A991-8F27-EE09-FFAFD7B2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6873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Molecular orbitals are filled from bottom to top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Hund’s rule applies to both molecular and atomic orbitals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Bond order and bond length are inversely related</a:t>
            </a:r>
          </a:p>
        </p:txBody>
      </p:sp>
      <p:pic>
        <p:nvPicPr>
          <p:cNvPr id="6146" name="Picture 2" descr="Just finished a quiz Have another quiz next week - Minor Mistake Marvin Meme  Generator">
            <a:extLst>
              <a:ext uri="{FF2B5EF4-FFF2-40B4-BE49-F238E27FC236}">
                <a16:creationId xmlns:a16="http://schemas.microsoft.com/office/drawing/2014/main" id="{DFE77BE1-E05A-50C9-0584-F3042877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83" y="3369734"/>
            <a:ext cx="2911216" cy="32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Partying Blue Emoji">
            <a:extLst>
              <a:ext uri="{FF2B5EF4-FFF2-40B4-BE49-F238E27FC236}">
                <a16:creationId xmlns:a16="http://schemas.microsoft.com/office/drawing/2014/main" id="{DA487F83-D320-3452-362B-601A2A41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183" y="305198"/>
            <a:ext cx="2779583" cy="27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192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Google Sans</vt:lpstr>
      <vt:lpstr>Times New Roman</vt:lpstr>
      <vt:lpstr>Verdana</vt:lpstr>
      <vt:lpstr>Office Theme</vt:lpstr>
      <vt:lpstr>Calculation Session 2 Exercise 1</vt:lpstr>
      <vt:lpstr>PowerPoint Presentation</vt:lpstr>
      <vt:lpstr>PowerPoint Presentation</vt:lpstr>
      <vt:lpstr>PowerPoint Presentation</vt:lpstr>
      <vt:lpstr>PowerPoint Presentation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Session 3 Exercise 1</dc:title>
  <dc:creator>Kaleigh Rose Soucy</dc:creator>
  <cp:lastModifiedBy>Amy Wu</cp:lastModifiedBy>
  <cp:revision>13</cp:revision>
  <dcterms:created xsi:type="dcterms:W3CDTF">2023-02-06T03:24:41Z</dcterms:created>
  <dcterms:modified xsi:type="dcterms:W3CDTF">2025-01-25T03:45:01Z</dcterms:modified>
</cp:coreProperties>
</file>