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0" r:id="rId1"/>
  </p:sldMasterIdLst>
  <p:sldIdLst>
    <p:sldId id="256" r:id="rId2"/>
    <p:sldId id="272" r:id="rId3"/>
    <p:sldId id="273" r:id="rId4"/>
    <p:sldId id="259" r:id="rId5"/>
    <p:sldId id="260" r:id="rId6"/>
    <p:sldId id="261" r:id="rId7"/>
    <p:sldId id="270" r:id="rId8"/>
    <p:sldId id="265" r:id="rId9"/>
    <p:sldId id="262" r:id="rId10"/>
    <p:sldId id="267" r:id="rId11"/>
    <p:sldId id="269" r:id="rId12"/>
    <p:sldId id="271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D5C193-8475-4F9A-8C91-CF6AFAF267AF}" v="7" dt="2025-01-25T03:32:09.538"/>
    <p1510:client id="{8E274BD7-2114-4E9B-952C-82D80AF6A19C}" v="21" dt="2025-01-25T03:30:51.581"/>
    <p1510:client id="{F247DCB9-84D8-4C76-AF02-7FFB59C17F6C}" v="321" dt="2025-01-25T02:28:41.1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ng Chen" userId="DZLcuY9YPMhanMbPtVCvwMSuJuUu9pg+hknkFIasg8E=" providerId="None" clId="Web-{8E274BD7-2114-4E9B-952C-82D80AF6A19C}"/>
    <pc:docChg chg="modSld">
      <pc:chgData name="Kong Chen" userId="DZLcuY9YPMhanMbPtVCvwMSuJuUu9pg+hknkFIasg8E=" providerId="None" clId="Web-{8E274BD7-2114-4E9B-952C-82D80AF6A19C}" dt="2025-01-25T03:30:51.581" v="20" actId="1076"/>
      <pc:docMkLst>
        <pc:docMk/>
      </pc:docMkLst>
      <pc:sldChg chg="addSp delSp modSp">
        <pc:chgData name="Kong Chen" userId="DZLcuY9YPMhanMbPtVCvwMSuJuUu9pg+hknkFIasg8E=" providerId="None" clId="Web-{8E274BD7-2114-4E9B-952C-82D80AF6A19C}" dt="2025-01-25T03:30:51.581" v="20" actId="1076"/>
        <pc:sldMkLst>
          <pc:docMk/>
          <pc:sldMk cId="270020905" sldId="268"/>
        </pc:sldMkLst>
        <pc:spChg chg="mod">
          <ac:chgData name="Kong Chen" userId="DZLcuY9YPMhanMbPtVCvwMSuJuUu9pg+hknkFIasg8E=" providerId="None" clId="Web-{8E274BD7-2114-4E9B-952C-82D80AF6A19C}" dt="2025-01-25T03:30:49.003" v="19" actId="14100"/>
          <ac:spMkLst>
            <pc:docMk/>
            <pc:sldMk cId="270020905" sldId="268"/>
            <ac:spMk id="3" creationId="{D9F97A91-8660-8340-9007-2CBC895F2AF5}"/>
          </ac:spMkLst>
        </pc:spChg>
        <pc:picChg chg="add del mod">
          <ac:chgData name="Kong Chen" userId="DZLcuY9YPMhanMbPtVCvwMSuJuUu9pg+hknkFIasg8E=" providerId="None" clId="Web-{8E274BD7-2114-4E9B-952C-82D80AF6A19C}" dt="2025-01-25T03:30:30.518" v="13"/>
          <ac:picMkLst>
            <pc:docMk/>
            <pc:sldMk cId="270020905" sldId="268"/>
            <ac:picMk id="4" creationId="{411D556D-CC4D-AB10-3941-2BA60EC8531F}"/>
          </ac:picMkLst>
        </pc:picChg>
        <pc:picChg chg="mod">
          <ac:chgData name="Kong Chen" userId="DZLcuY9YPMhanMbPtVCvwMSuJuUu9pg+hknkFIasg8E=" providerId="None" clId="Web-{8E274BD7-2114-4E9B-952C-82D80AF6A19C}" dt="2025-01-25T03:30:51.581" v="20" actId="1076"/>
          <ac:picMkLst>
            <pc:docMk/>
            <pc:sldMk cId="270020905" sldId="268"/>
            <ac:picMk id="6" creationId="{AB63CA4B-0AEE-F8CA-E6DA-7D2E6664D716}"/>
          </ac:picMkLst>
        </pc:picChg>
      </pc:sldChg>
    </pc:docChg>
  </pc:docChgLst>
  <pc:docChgLst>
    <pc:chgData name="Kong Chen" userId="DZLcuY9YPMhanMbPtVCvwMSuJuUu9pg+hknkFIasg8E=" providerId="None" clId="Web-{41D5C193-8475-4F9A-8C91-CF6AFAF267AF}"/>
    <pc:docChg chg="modSld">
      <pc:chgData name="Kong Chen" userId="DZLcuY9YPMhanMbPtVCvwMSuJuUu9pg+hknkFIasg8E=" providerId="None" clId="Web-{41D5C193-8475-4F9A-8C91-CF6AFAF267AF}" dt="2025-01-25T03:32:09.538" v="6" actId="1076"/>
      <pc:docMkLst>
        <pc:docMk/>
      </pc:docMkLst>
      <pc:sldChg chg="addSp modSp">
        <pc:chgData name="Kong Chen" userId="DZLcuY9YPMhanMbPtVCvwMSuJuUu9pg+hknkFIasg8E=" providerId="None" clId="Web-{41D5C193-8475-4F9A-8C91-CF6AFAF267AF}" dt="2025-01-25T03:32:09.538" v="6" actId="1076"/>
        <pc:sldMkLst>
          <pc:docMk/>
          <pc:sldMk cId="270020905" sldId="268"/>
        </pc:sldMkLst>
        <pc:picChg chg="add mod">
          <ac:chgData name="Kong Chen" userId="DZLcuY9YPMhanMbPtVCvwMSuJuUu9pg+hknkFIasg8E=" providerId="None" clId="Web-{41D5C193-8475-4F9A-8C91-CF6AFAF267AF}" dt="2025-01-25T03:32:03.975" v="4" actId="1076"/>
          <ac:picMkLst>
            <pc:docMk/>
            <pc:sldMk cId="270020905" sldId="268"/>
            <ac:picMk id="4" creationId="{1545997B-D22E-DBDD-73CA-AB3099A7024E}"/>
          </ac:picMkLst>
        </pc:picChg>
        <pc:picChg chg="mod">
          <ac:chgData name="Kong Chen" userId="DZLcuY9YPMhanMbPtVCvwMSuJuUu9pg+hknkFIasg8E=" providerId="None" clId="Web-{41D5C193-8475-4F9A-8C91-CF6AFAF267AF}" dt="2025-01-25T03:32:09.538" v="6" actId="1076"/>
          <ac:picMkLst>
            <pc:docMk/>
            <pc:sldMk cId="270020905" sldId="268"/>
            <ac:picMk id="6" creationId="{AB63CA4B-0AEE-F8CA-E6DA-7D2E6664D716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1-25T01:03:25.642"/>
    </inkml:context>
    <inkml:brush xml:id="br0">
      <inkml:brushProperty name="width" value="0.1" units="cm"/>
      <inkml:brushProperty name="height" value="0.6" units="cm"/>
      <inkml:brushProperty name="color" value="#849398"/>
      <inkml:brushProperty name="inkEffects" value="pencil"/>
    </inkml:brush>
  </inkml:definitions>
  <inkml:trace contextRef="#ctx0" brushRef="#br0">1 4396 5871 190602 47469,'0'0'608'0'0,"0"0"-264"0"0,0 0 32 0 0,0 0 8 0 0,0 0 256 0 0,1 0-192 0 0,0 1 0 0 0,3 2-224 0 0,-1-2 0 0 0,0 2 0 0 0,0-1-24 0 0,1 0-8 0 0,0 1 0 0 0,2-1 144 0 0,1 0-208 0 0,-1 0 0 0 0,2 0 184 0 0,0-2 72 0 0,2 0 48 0 0,-1 0-176 0 0,1-1 0 0 0,-1 0 128 0 0,2 0-192 0 0,0 0 32 0 0,0 0 32 0 0,0-1-32 0 0,2 1-32 0 0,1-2-24 0 0,1-1-40 0 0,1 1 32 0 0,1-2 32 0 0,1 1 48 0 0,1-3 80 0 0,0-1-32 0 0,0-1-32 0 0,-4 0-128 0 0,1 0-48 0 0,-2 1-16 0 0,-2 1-64 0 0,-2 1 64 0 0,-2 2-64 0 0,-1 0 64 0 0,-1 1-64 0 0,1 0 64 0 0,1 0 0 0 0,-1 0 0 0 0,2-2 64 0 0,1 0 0 0 0,0 1-64 0 0,1-2 0 0 0,-2 1 0 0 0,0 0-64 0 0,-1 1 64 0 0,0-1-64 0 0,0 0 160 0 0,2 1 32 0 0,-1-2-96 0 0,1 2-96 0 0,1-1 0 0 0,-1 2 96 0 0,1 0 96 0 0,2-1-96 0 0,2 0-96 0 0,0-1-88 0 0,2-2 152 0 0,0 0 24 0 0,-2 0-24 0 0,-2 1 0 0 0,-1-1 0 0 0,0 0-64 0 0,1-1 64 0 0,1-1 64 0 0,-1 0 0 0 0,0 1-64 0 0,-2 1 0 0 0,0 0-112 0 0,0 0-264 0 0,-1-1 152 0 0,-1 1 288 0 0,1-1 240 0 0,-1 0-176 0 0,-1-1-56 0 0,0 1-8 0 0,-1 1 0 0 0,0 1 0 0 0,0-1-128 0 0,1 0 0 0 0,-1 0 0 0 0,1 0 80 0 0,-1-1 48 0 0,2 0-64 0 0,2-3-64 0 0,-1 2 0 0 0,1-1 0 0 0,-3 2 64 0 0,2-1 0 0 0,-1 1 0 0 0,-1 0 0 0 0,1 1 64 0 0,-1-1-128 0 0,0 2 64 0 0,-1 0-64 0 0,0-1 64 0 0,0 2 0 0 0,-1 0-64 0 0,1 0 128 0 0,-1 0-64 0 0,-1 0 0 0 0,2-1 0 0 0,1-1-64 0 0,0-2 0 0 0,-1-1 0 0 0,2-1 0 0 0,0-1 0 0 0,0 1 96 0 0,-1 0 96 0 0,0 0-96 0 0,-2 3-96 0 0,1 1 64 0 0,-1-1 0 0 0,0 1-64 0 0,-2 0 0 0 0,0 2 0 0 0,0 0 64 0 0,0-1 64 0 0,2-1-64 0 0,-1-2-64 500-8,2-1 0-500 8,0 1 0 0 0,0 0 0 0 0,-1 1-88 0 0,0 0 88 0 0,0 0 64 0 0,0-2 0 0 0,1 0 0 520 8,1-2 24-520-8,0 0 40 0 0,1-1-64 0 0,-1 0-152 0 0,0 1-40 0 0,-1 0 128 0 0,1 2 0 0 0,-3 0 0 0 0,1 1 0 0 0,1-1 152 0 0,2-1-88 0 0,0 0-64 0 0,0 2 0 0 0,-2 0-88 0 0,0 1 88 0 0,0 0 152 506-3,0 1-88-506 3,0 1-64 0 0,0-1 0 0 0,0 0 0 0 0,0 1 0 0 0,0-1 64 0 0,1 0 0 0 0,-1-1-64 0 0,1 0 0 0 0,-1 1 0 0 0,-1 1 64 0 0,-1-1-64 0 0,0 1 64 0 0,0-1-64 0 0,0 1 0 0 0,-1-2-88 0 0,3 0 152 508-5,-1-2-64-508 5,0 0 0 524 0,1-1 88-524 0,1-1 40 0 0,-1 1-64 0 0,0 1-64 0 0,0-1 0 0 0,-1 1-88 0 0,0 0 88 0 0,0 0 152 0 0,0-2-88 0 0,1 0-64 504 1,-1 0 0-504-1,1 0-88 0 0,1-2 88 0 0,1 1 0 0 0,-1-1 0 0 0,0 3 0 0 0,0 0 0 510 7,1-1 0-510-7,-1 1 0 0 0,0-1 64 0 0,1 1-64 0 0,-1 1 0 0 0,1 1 0 0 0,0-1 0 507-5,2 0 0-507 5,2-2 64 0 0,-1-1 0 0 0,0-1-64 0 0,1-1 0 0 0,0-1 64 513 2,-2 1-64-513-2,-1 1 64 0 0,-1 3-64 0 0,-2 3 0 0 0,1-3 0 0 0,-1 0 0 515 0,2-1 0 2-4,0-2 0-517 4,-1 1 0 0 0,-1-1 0 0 0,1-1-64 0 0,1-1 128 501 7,-1 0-64-501-7,1 2 0 0 0,-2 1 0 0 0,0 2 0 0 0,0 0 88 0 0,1-1 40 0 0,1 0-64 0 0,0-2-64 509-7,1 2-88-509 7,0 1 240 0 0,1-1-88 0 0,0-2-64 0 0,1-1 0 0 0,-1 2 0 0 0,-2 1 0 0 0,1 1 0 0 0,0 0 64 0 0,2 0 0 505 1,-1-1-64-505-1,0 2 0 0 0,1-2-88 0 0,-1 0 88 0 0,0 0 0 0 0,0 0 0 0 0,-1 0 0 524 5,0 1 0-524-5,-2 1 0 0 0,-1 0 0 0 0,1 1 0 0 0,-2 0 64 0 0,1-1-64 0 0,1-1 0 0 0,0-1 0-4 504,0-2 0 514-498,0 1 64-510-6,2-1 0 0 0,-1-2-64 0 0,0 1 0 0 0,-1 1 0 0 0,1 0 0 0 0,-1 0 0 0 0,1 1-64 0 0,0-1 64 0 0,-2 3 64 0 0,2 0-64 0 0,1-1 0 0 0,1-3 0 506-6,2-1 0-506 6,0-2 0 0 0,-1 1 0 0 0,-2 1 0 0 0,0 0-64 0 0,0 1 0 0 0,2-3 0 513 0,0 2 128-513 0,1-1-64 0 0,1 1 0 0 0,0 0 0 0 0,-1 2 0 0 0,0 2 0 0 0,0-1 0 0 0,-1 1 0 504-1,-1 1 0-504 1,-1-1 0 0 0,1-1 0 0 0,-1-1 0 0 0,0-1 0 0 0,0 1 0 0 0,-2 0 0 0 0,0 2 0 513 6,0-2 0-513-6,1 0 0 0 0,1-2 0 0 0,0 0 0 0 0,0 0 64 514 2,2-1 0-514-2,1 0 0 0 0,0-1 0 0 0,0 1-64 505 2,0 3 0-505-2,-1 0 0 0 0,0 0 0 0 0,-2 1 0 0 0,-1 2 0 0 0,-1 2-64 0 0,-1 1 64 0 0,1 0 0 0 0,1 0 0 0 0,0 0 0 0 0,-1-1 0 0 0,2 1 0 518-4,0-1 0-518 4,1-2 0 0 0,-1 2 0 0 0,1-1 0 0 0,1-2 0 0 0,0 1 0 0 0,-2 0 0 0 0,0-1 64 496-1,0 0 0-496 1,-1 0 0 0 0,0 0-64 0 0,1 0 0 0 0,-1-2-64 0 0,1 2 152 0 0,-3 0-24 0 0,0 2 0 0 0,-1 1-64 0 0,0 0 0 499-5,2 0-88-499 5,-1 0 88 0 0,0 0 0 0 0,0 2 64 0 0,1-2-64 0 0,0-1 0 526 7,3-1 0-526-7,-3 0 0 0 0,3 0 0 509-1,0-1 0 2-4,1 0 0-511 5,-1 1-64 0 0,-1 0 64 511 511,-1 1 64-6-510,2 0-64-501 508,-1 1 0-4-509,0 0 0 0 0,-1 2 0 0 0,1-1 0 0 0,0 1 0 0 0,-1 0 0 507 511,1 0 0-507-511,2-2 0 0 0,2-2 0 0 0,1-1-64 0 0,0-1 128 0 0,-2 1-64 0 0,-2 0 0 516 5,0 1 0-516-5,-1 0-64 0 0,0 0 64 0 0,-2 1 64 0 0,-2 1-64 0 0,0 0 0 0 0,1 0 0 0 0,0 2 0-7 524,0-1 0 7-524,1-1 0 524 1052,1-1-64-524-1052,1-1 216-8 519,1 1-88 8-519,-2 1-64 0 0,0-1 0 0 0,0 2 0 2 517,-2 1 0-2-517,1 0 0 513 5,-1-2 64-513-5,2 2 0 0 0,0-2-64 0 0,0-1 0 0 0,1 1-88 0 0,-1 0 88 0 0,0 1 0 0 0,0 0 0 0 0,0 0 0 0 0,3-2 0 0 0,1 0 0 0 0,-1 1 0 515 1,-1-1 64-515-1,1 1-64 0 0,-2 2 0 0 0,1-1 0 0 0,-2 0-64 0 0,1-1 128 0 0,1-1-64 0 0,1-1 0 0 0,0-2 0 0 0,-1 0 0 0 0,-1 2 0 0 0,0 0 0 0 0,0-1 0 0 0,0 1 0-11 513,-1 0 64 511-520,0 1 0-500 7,1 1-64 0 0,-2 0 0 0 0,1 1 0 0 0,-2 0-64 0 0,1 1 64 0 0,1-1 0 0 0,0 0 0 0 0,-1 0 0 0 0,2 1 0 0 0,0-2 0 511-2,3-1-64-511 2,0 0 0 0 0,1 1 64 0 0,-1 0 64 0 0,-1 1-64 0 0,-1 2 0 0 0,0-1 0 0 0,2 0-64 0 0,0-2 128 0 0,1 1-64 0 0,-1 1 0 0 0,-1 0 0 521 3,0 0-64-521-3,0 0 64 0 0,-2 0 0 0 0,-1 2 0 522 0,0-1 0-522 0,2-1 64 0 0,1-1-64 0 0,-2 1 0 0 0,-1 0 0 8 524,2 0-64-8-524,0-1 128 0 0,0 1-64 0 0,1 0 0 0 0,-1-1 0 0 0,4 0 0 493-4,1-1 0-493 4,0 0-64 0 0,0 0 64 0 0,-2 1 0 0 0,-1 0 0 0 0,1 1 0 0 0,1 0 0 0 0,-2 1 0 0 0,0 0 0 0 0,-1 2 0 0 0,2-3 0 0 0,1 0 0 0 0,-1 1 0 0 0,-1-1 0 0 0,0 0 0 0 0,1 0 0 0 0,1-1 0 0 0,-2 0 0 0 0,-1 1 64 0 0,-1 0-64 518-3,1-1 0-518 3,0 1-64 0 0,1-1 128 0 0,0 1-64 0 0,2-1 0 0 0,-3 0-64 0 0,-1 2 64 0 0,0-1 0 0 0,1 1 0 0 0,-1 0 0 515 6,-1 0 64-515-6,1 1-64 0 0,-3 1 0 0 0,2 0 0 530-2,1-1 0-530 2,2-1 0 0 0,1 0 64 494-3,1 0 0-494 3,0 0-64 0 0,0 0 0 0 0,0 0-64 0 0,0 0 64 0 0,0 0 0 0 0,-3 0-64 515 8,-1 1 64-515-8,-1 0-64 0 0,-1 0 128 0 0,-1 0-64 0 0,-1 2 0 0 0,0-2 0 507-3,2 0 64-507 3,1 0 0 0 0,1 1-64 0 0,2-2 0 0 0,-1 1-64 0 0,-1 0 64 0 0,-2 0 64 0 0,0 2-64 0 0,-2 0 0 0 0,1 0 0 0 0,1 0-64 0 0,0 0 64 0 0,2 1 0 0 0,0-1 0 0 0,-2 1 0 0 0,0 0-64 0 0,3-1-64 0 0,-1 1 64 0 0,-1 0 64 0 0,1 0 64 0 0,1 0 0 0 0,1-1 0 0 0,1 0-64 0 0,3 0 0 0 0,-1 0 0 0 0,-2 0 0 0 0,0-1 0 0 0,0 2 0 0 0,0-2 0 0 0,-1 1-64 0 0,1 0 0 0 0,-1 0 0 0 0,1 0 216 0 0,0 0-88 0 0,1 1-64 0 0,-1-1-88 0 0,0 1 24 0 0,-1 0 0 0 0,-1 1 64 0 0,1-1 64 0 0,-2 1-64 0 0,-1 1 0 0 0,0-1 0 0 0,-2 1 0 0 0,0-1 0 0 0,0 1 0 0 0,2-1 0 0 0,1 1 64 0 0,1 0-64 0 0,0-1 64 0 0,0-1-64 0 0,-1 1 0 0 0,0 0 0 0 0,-1-1 0 0 0,-2 1-64 0 0,0 0 64 0 0,2 0 0 0 0,0-1 0 0 0,-1 1 0 0 0,1-1 0 0 0,-2 1 0 0 0,0-1 0 0 0,0 1 0 0 0,-1-1 0 0 0,1 1 0 0 0,-1 0 64-9 507,2-1 0 9-507,1 1 0 0 0,1 0-64 0 0,-2 0 0 0 0,0 0 0 0 0,-1 0 0 0 0,0 1 0 0 0,-1 0 0 0 0,1-1 0 0 0,0 0 0 0 0,1 0 0 0 0,1 0 0 523 2,2 1 0-523-2,0-1 0 0 0,-2 0 0 0 0,0 1-64 0 0,-3 0 64 0 0,0 0 0 0 0,0 0 0 0 0,-1 1 0 0 0,0 0 0 0 0,1-1 88 0 0,-1 1-24 0 0,1 0 0 0 0,3 1-64 0 0,0-1-88 0 0,1 1 88 0 0,0-2 64 0 0,-1 2-64 0 0,1-1 0 0 0,-2 0 0 0 0,1 0 0 0 0,-2 0-64 0 0,2 1 64 0 0,2-2 0 0 0,-1 1 0 0 0,0 0 0 0 0,0 0 0 0 0,0 0 0 0 0,1-1 0 0 0,-1 0 0 0 0,3 1 0 0 0,0 1 152 0 0,-1-1-88 511 2,-1 0-64-511-2,-1 1 0 0 0,0-1 0 0 0,-1 1 0 0 0,2-1 0 0 0,0 1-88 0 0,3 0 24 0 0,2 1 0 0 0,2 0 64 0 0,0-1 0 0 0,0 1 0 0 0,1 0 0 0 0,-1-1 64 0 0,-1 0-64 0 0,0 1 0 0 0,-3-1-64 0 0,1 1 64 0 0,-2-2 0 0 0,-2 1 0 0 0,-1-1 0 0 0,-1 0 64 0 0,0 1 0 0 0,0-1 0 0 0,2 2 0 0 0,2 0 0 0 0,-1-1-64 0 0,2 1 0 0 0,0 0 0 0 0,1 0 0 0 0,-1 0-64 0 0,-3-1 64 0 0,0 0 0 0 0,-1 0 0 0 0,0 0 0 0 0,0 0-64 0 0,1 0 64 0 0,-1 0-64 0 0,0 0 64 0 0,-3-1 0 0 0,1 1 64 0 0,-1 0-64 0 0,0 0 0 0 0,1-1 0 0 0,2 3 0 0 0,2-1 0 2 509,1 0-64-2-509,2 1 128 0 0,-1 0-64 0 0,0 1 0 0 0,0-2 0 0 0,0 2 88 0 0,-1 0 40 0 0,2 0-64 0 0,-2-1-152 0 0,0 0 24 0 0,0 0 0 0 0,1 0 128 0 0,2 0-64 0 0,-1 0-64 0 0,0-1 0 0 0,0 1 0 504 3,3 1 216-504-3,-2 1-88 0 0,-2-3-64 0 0,0 2 64 0 0,-2-1 0 0 0,-1 0-64 0 0,-1 0 0 0 0,2 0-88 519-3,-2 0 88-519 3,0-1 0 0 0,1 1 0 0 0,0-1 0 0 0,1 1 0 0 0,-1-1 0 0 0,-1 0 0 0 0,0 0 0 0 0,0 0 0 0 0,1 1 64 0 0,0 0-64 0 0,-1 0 64 505-3,0-1-64-505 3,-3 0 64 0 0,3 0-64 518 2,-1 1 0 0-3,2 1-64-518 1,2 0 128 0 0,-1-1-64 506 1,0 0 0-506-1,1 1 0 0 0,0 0 64 0 0,0 0 0 0 0,1 0 0 0 0,0 1 0 0 0,0 0 0 0 0,-1 0 0 0 0,-1 1-64 0 0,-2-2 0 0 0,0 1 64 0 0,-1-1-64 0 0,-1 0 64 0 0,-2 0-64 0 0,1 0 0 0 0,1 0 0 0 0,-1 0 0 0 0,1-1 0 0 0,1 0 0 0 0,-1 0 0 0 0,-1 0 0 0 0,1-1 64 0 0,0 1-64 0 0,-2-1 64 0 0,1 1-64 0 0,-1-1 0 0 0,1 1 0 0 0,3 0-64 0 0,0 1 64-3 510,1 1 0 3-510,0-1 0 10 508,2 1 0-10-508,-1 0 0 0 0,-1 0 0 0 0,-2-2 0 0 0,0 1 0 0 0,1 0 0 0 0,-2 0 0 0 0,1-1 0-5 515,1 3 64 5-515,1-2-64 0 0,-1 1 0 0 0,0-2 0 0 0,-3 0 0 0 0,1 0 0 0 0,-2 0 0 0 0,1-1 0 0 0,-2 1 0 0 0,2 0 0-5 506,1 0 0 5-506,2 2 64 0 0,0-2 0 0 0,2 2 176 0 0,1 0 272 0 0,-2 0-256 0 0,2 0-816 0 0,-1 1 336 0 0,0 0 224 0 0,-1-1 0 0 0,-2-1 0 0 0,-1 0 0 0 0,-2 0 0 0 0,1 0 0 0 0,0-1 64 0 0,3 3-128 0 0,2 1 64 0 0,2 0 0 0 0,1 3 0 0 0,0-1 0 0 0,-1 0 0 0 0,-2-1-64 0 0,-1-2 64 0 0,-3 0-64 0 0,2-1 64 0 0,0 2 0 0 0,-1 0 64 0 0,-1-1-64 0 0,1 2 64 0 0,0 0 0 0 0,1 2-128 0 0,1 0 64 0 0,-1-1 0 0 0,-2 0 0 0 0,1-1 0 0 0,-2-1 0 0 0,0-1 0 0 0,0 0 0 0 0,1 0 64 0 0,0 0-64 0 0,-1 0 0 0 0,0 0 0 17 522,1 0 64-17-522,0 0-64 0 0,-1-1 64 0 0,-1-1-64 0 0,2 1 0 0 0,0 0 0 0 0,0-2 0 0 0,-1 2 0 0 0,1-1-64 0 0,0 0 64 0 0,2 1 0 0 0,2 2 64 0 0,0-1-64 0 0,-1 1 0 0 0,-1-2 0 0 0,0-1 0 0 0,-3 1 0 0 0,1-1-64 0 0,2 0 64 0 0,2 1 0 0 0,-1 2 64 0 0,2-1-64 0 0,-1 1 0 0 0,1 0 0 0 0,0 0 0 0 0,-2-1 0-8 511,-1-1 0 8-511,0-1 0 0 0,-2 0 0 0 0,1 0-64 0 0,1 0 64 0 0,0 1 0 0 0,1 0 0-8 500,0 0 64 8-500,-2 0 0 0 0,0-1 0 0 0,0-1-224 0 0,2 0 184 0 0,1 0 224 0 0,0 2-120 0 0,0-1-128 0 0,2 2-80 0 0,0-1 16 0 0,-1 0 0 0 0,0 1 64 0 0,-1-2 0 0 0,-1 0 0 0 0,-1 0 0 0 0,0 0 0 0 0,0 0 0 0 0,0 0 0 0 0,-1-1 0 0 0,0 1-64 4 510,1 1 0-4-510,-1-1 128 0 0,0 1 24 0 0,2-1 40 0 0,0 2 0 0 0,-1-3 0 0 0,-1 1-64 0 0,0-1-152 0 0,-1 1-160 0 0,1-1 120 0 0,0 1 208 0 0,-1-1-16 0 0,1 1 0 0 0,-2 0-152 0 0,0-1 24 2 512,1-1 0-2-512,0 2 64 0 0,2 1 0 0 0,0-1 64 0 0,1 2-64 0 0,-1-2 0 0 0,-1 0 0 0 0,-1 0-64 0 0,-2-1 64 0 0,3 0 0 0 0,0 2 0 0 0,1 0 0 0 0,1 0 0 0 0,-1 0 0 0 0,0 0 0 0 0,0 0 0 0 0,-1-1 0 0 0,-2 0 0 0 0,1 0 64 0 0,0 0-64 0 0,-1-1 0 0 0,1 0 0 0 0,1 1 0 0 0,0 0 0 0 0,1 0-64 3 503,0 0 64-3-503,2 0 0 0 0,-1 1 0 0 0,0-1 0 0 0,0 2 64 0 0,0-1-64 0 0,0 1 0 0 0,0 1 0 0 0,0 1-64 0 0,-1-2 64 0 0,0 1 0 0 0,-1-2 64 0 0,1 3-64 0 0,2 0 0 0 0,2 2-64 0 0,3 2 64 0 0,2 0 0 0 0,1 1 0 0 0,0-1 0 0 0,-2-2 0 0 0,-4-1 0 0 0,-1-2 64 0 0,-1 0-64 0 0,1 2 0 0 0,0-2-64 0 0,-1 1 128 0 0,-1-1 24 0 0,-1-1 8 0 0,-1 0 0 0 0,0-1-96 0 0,1 0-152 0 0,2 0 88 0 0,0 1 64 0 0,0 1 0 0 0,-1-1 0 0 0,3 1 0 0 0,0 2 0 0 0,3 1 64 0 0,-1 1-64 0 0,1 0-128 0 0,-1-1 64 0 0,-4 0 64 0 0,1-1 64-1 516,-2-1-64 1-516,-2-1 88 0 0,2 0 40 0 0,-1 1-64 0 0,-1-2-64 0 0,0 1 0 0 0,1 0-88 0 0,0 0 88 0 0,-1-1 64 0 0,-2 0-64 0 0,3 1 0 0 507,-1 0 64 0-507,1 0 0 0 0,1 3-64 0 0,0-2-128 0 0,0 1 64 0 0,2-2 64 0 0,-1 1 0-1 508,0 0 152 1-508,1-2-88 0 0,-2 0-64 0 0,-1-2 0 0 0,0 1 0 0 0,-2-1 0 0 0,0 0 0 0 0,0 1 0 0 0,2-1 0 0 0,1 2 0 0 0,1 1 64-2 511,1-1 0 2-511,0 1-64 0 0,1 0-88 0 0,0-1 88 0 0,-2 0 0 0 0,-1-1 0 0 0,-1-2 0 0 0,0 2 0 0 0,0-1 0 0 0,0 0 0 0 0,-1 0 0 0 0,-1 0 64 0 0,-1-1-64 0 0,0 0 0 0 0,0 0 0 0 0,1 0-64 0 0,1 1 0 0 0,1 0 0 0 0,0 0 64 0 0,-2-1 0 0 0,1 1 0 0 0,2 0 152 0 0,-1-1-88-4 512,-1 1-64 4-512,-1 0 64 0 0,2 0 0 0 0,0 2-64 0 0,0-1 0 0 0,2 1 64 0 0,0 0 0 0 0,1 1-64 0 0,0 1 0 0 0,-1-1 0 0 0,-1-1 0 0 0,-1-1 0 0 0,-1 1 0 0 0,-1-2 0 0 0,2 1 0 0 0,0 0 0 0 0,-1 0 0 0 0,0 0 0 0 0,-1-2 0 11 509,-1 1 0-11-509,0 0 0 0 0,3 0 0 0 0,1 2-88 0 0,1 0 88 0 0,0 0 0 0 0,2 2-904 0 0,1-1 728 0 0,1 2 664 0 0,-1-1-160 0 0,1 2-264 0 0,-1-2 32 0 0,1 1 32 0 0,0 0-64 0 0,1-1-64 0 0,-1 1-88 0 0,0-1 88-4 504,-2-1 64 4-504,-1-1-64 0 0,1 1 0 0 0,1 1-64 0 0,-1-1 64 0 0,-2-1 0 0 0,-1 1 0 0 0,1 0 0 0 0,-2-1 0 0 0,0 0 0 0 0,-1 1-64 0 0,1-1 0 0 0,1 1 0 0 0,-2-1 64 0 0,0 0-64 0 0,1 1 64 0 0,2 0 0 0 0,0 2 152 0 0,-1-1-88-5 506,-1-1 0 5-506,0-1 64 0 0,0 0-64 0 0,-3 1-64 0 0,3-1 64 0 0,-1 1 0 0 0,1-1-64 0 0,-1 1 0 0 0,2-1-88 0 0,1 1 152 0 0,-1-1-64 0 0,0 0 0 0 0,0 1 0 0 0,1 0-64 0 0,0-1 64 0 0,0 2 0 0 0,-1-1 0 0 0,0 0 64 0 0,-2 0-64 0 0,-1-1 64 0 0,0 1 0 0 0,1 0-64 0 0,-1 0 0 0 0,0-1 0 0 0,0-1-64 0 0,-1-1 64 0 0,0 0-64 0 0,0 0 64 0 0,1 0-64-7 508,0 1 64 7-508,1 0 64 0 0,-1-2-64 0 0,0 1 64 0 0,1 1 0 0 0,2 1 0 0 0,2 2 0 0 0,-1 1-64 0 0,0-2 0 0 0,-1 2 0 0 0,2-1-64 7 517,1 1 64-7-517,-2-2 0 0 0,0 1 0 0 0,2 0 64 0 0,1-1-64 0 0,-1 1 0 0 0,-1-1 0 0 0,-3-1-64 0 0,1-1 64 0 0,-2 1 64 0 0,2 0-64 0 0,-1 0 0 0 0,-1-1 0 0 0,1 1 0 8 506,0 0 0-8-506,2 1-64 0 0,-1-1 64 0 0,-1 1 64 0 0,1-2-64 0 0,0 1 0 0 0,1-1-64 0 0,-1 1 128 0 0,2 0-64 0 0,0 0 0 0 0,0 0-64 0 0,0-1 128 0 0,0 1-64 0 0,-1-2 0 0 0,-2 0 0 0 0,1 0 0-11 514,-2-2 0 11-514,1 1 0 0 0,-2 1 0 0 0,1-1 0 0 0,-1 0 0 0 0,-1 0-64 0 0,0-1 64 0 0,0 1 152 0 0,3 0-88 0 0,0 0 0 0 0,1 1 0 0 0,-1-1-64 0 0,-1 0 0 0 0,-1 0 0 0 0,-1-1 0 0 0,1 1-88 0 0,1 0 152 0 0,1 0-64 0 0,0 0 0 0 0,0-1 88 0 0,0 1 40 0 0,0 0-64 0 0,1-1-64 0 0,0 1 0 10 496,-1 0 0-10-496,-1 0 0 0 0,-1-1 0 0 0,0 1 0 0 0,-1 0 0 0 0,0 0 0 0 0,0-1 64 0 0,-1 1-64 0 0,1 0 64 0 0,2 1-64 0 0,1 1 0 0 0,0-1 0 0 0,0 1 0 0 0,0-1 0 0 0,1 1 0 0 0,0-1 0 0 0,1 2 0 0 0,0-2 0 0 0,-2 0 64 0 0,0 0 64 0 0,-2-1-64 0 0,1 1-64 0 0,-2 0 0 0 0,1 1-88 0 0,1 0 24 0 0,1 2 0 0 0,0-1 64 0 0,-2 1 0 5 512,2-1 0-5-512,0-1 0 0 0,-1-1 0 0 0,1 2 0 0 0,1 0-64 0 0,-1-1 0 0 0,0 0 64 0 0,1 2 64 0 0,2 0-64 0 0,1 1 0 0 0,1 0-64 0 0,1 1 64 0 0,-1-1 0 0 0,0 0 0 0 0,-2-1 0 0 0,-2-1 64 0 0,2 0-64-8 492,0 1 0 8-492,-1-1 0 0 0,0 0 0 0 0,0 0 0 0 0,0 0 0 0 0,0 0 0 0 0,0-2 0 0 0,1 2 0 0 0,2 0-64 0 0,-2-2 64 0 0,3 2 0 0 0,1-1 0 0 0,0 1 0 0 0,0 0 0 0 0,0 1 0 0 0,1 0-64 3 515,3 1 0-3-515,-2 1 152 0 0,0-1-24 0 0,0 0 0 0 0,-1 0-64 0 0,-1-1 0 0 0,-2-2 0 0 0,0 0 0 0 0,1 1 0 0 0,2 1 0 0 0,1 2 0 0 0,3 1-88 0 0,2 0 24-18 522,1 0 0 18-522,0 1 64 0 0,1 1 0 0 0,-1-1 88 0 0,-4-2-24 0 0,-3 0 0 0 0,-1-3-64 0 0,1 0 0 0 0,0-1 0 0 0,-1 0 0 0 0,-1 0 0 25 499,0-1 0-25-499,1 2 0 0 0,2-1 0 0 0,2 2 0 0 0,4-1 0 0 0,0 1 0-14 499,-1 0 64 14-499,-3-2-64 0 0,-1 0 64 0 0,2 0 0 0 0,-1 0 0 0 0,-3 0 0 0 0,2 0 64 0 0,-2 0-64 0 0,-1-1-64 0 0,2 0 0 0 0,0 1-88-16 501,3 0 24 16-501,-1-1 0 0 0,-2-1 64 0 0,0 0 64 0 0,1 1 0 0 0,1 0 0 0 0,1-1-64 0 0,0 1 0 0 0,-3-1 0 0 0,-1 0 64 0 0,2 0 0 24 504,2 0 0-24-504,0 0 0 0 0,3 0-64 0 0,0-1 0 0 0,0 0 88 0 0,-3 0-24 0 0,-4-1 0 0 0,-2-1 0 0 0,-3-1-64 0 0,0 1 0 0 0,2 0 0 4 497,2-1-152-4-497,2 1 88 0 0,2 0 216 0 0,-1-1-88 0 0,-2 2-64 0 0,0 0 0 0 0,-1 0-88 0 0,4 0 88 0 0,0 1 0 0 0,2-1 152 0 0,1 1-88 0 0,1 0-64 0 0,-1-1 0 0 0,0 0 0-20 505,-2 0 0 20-505,1-1 0 0 0,-1 2 0 0 0,1-1 64 0 0,-2 1 0 0 0,0 0 0 0 0,-4 0-64 0 0,-2-1 64 0 0,-2 1-64 0 0,1 1 0 0 0,2-1 0 0 0,4 1 0 0 0,-2 0 0 0 0,0 0 0 0 0,0 0 64 0 0,1 2 0 0 0,1-1-64 0 0,-1 0 0 0 0,-1-1 0 0 0,-3 0 0-2 514,-1-1 0 2-514,-2 0 0 0 0,0 0 0 0 0,0 1 0 0 0,-2 0 0 0 0,4 0-88 0 0,0-1 88 0 0,0 1 64 0 0,2 1-64 0 0,3 0 0 0 0,3 0-64 0 0,3 1 216 0 0,0-1-88 0 0,-4 1-64 0 0,-3-1 0 0 0,-1-1 0 0 0,-4 0-88 0 0,-1 0 88 0 0,-1 0 0 0 0,-1-1 0 0 0,2 1 0 0 0,4 2 0 0 0,-1-1 0 0 0,1 0 0 0 0,1 0 64 0 0,3 0-64 0 0,2-1-128 0 0,0 0 64 0 0,-2 0 64 0 0,-1-1 0 0 0,-2-1 64 0 0,1 1-64 0 0,3 1 0 0 0,2 1 0 0 0,-1 0 0 0 0,-2-1 0 0 0,0 1-64 0 0,1 0 216 21 509,1 0-88-21-509,2-1-64 504 5,1 1 0-504-5,1 0 0 0 0,0-1 0 0 0,3 0 0 0 0,0 0-88 0 0,3 0 240 511 499,-1-1-88-511-499,0 1-64 0 0,-1 0-88 0 0,0-2 24 0 0,-3 0 0 0 0,-6 0 64 0 0,1 0 152 0 0,0 1-88 0 0,1-2-64 0 0,0 2 0 0 0,2-2 0 543-4,0 1 0-543 4,-4-1 0 0 0,0 1 0-30 509,-1-1-88 30-509,-2 0 88 0 0,1-1 152 533 1,0 1-88-533-1,3-1-64 507 5,1-1 0-507-5,2 1 64 485-3,0 0 0-485 3,-1 0 0 16 496,1 1 0-16-496,0-1-64 522 2,-2 1-88-522-2,-3 0 88 0 0,0 0 64 499-6,-2 0-64-499 6,-1 0 0 0 0,-2-1 0 0 0,-2 1 0 0 0,3-1 88 497 7,1-1 40-497-7,1 0-64 523-2,-1 0-64-523 2,-2 0 0 0 0,0-1 0 0 0,2 0-88 497 4,-2 1 88-497-4,1-1 64 0 0,1 1 0 527 519,2 0 0-527-519,-1 1-64 0 0,-1 0 0 0 0,-2 0 0 0 0,0 1 0 0 0,0 0-64 0 0,0-1 64 0 0,0 1 64 0 0,2 0 0 0 0,1-1 0 513 1,3 0-64-513-1,1 0 0 0 0,1-2-64-31 511,1 1 128 31-511,0-2 0 0 0,-2 0-64 0 0,-3 2 64 529-1,-3-2-64-529 1,-2 2 0 0 0,-1 0 0 0 0,1 1 0 0 0,2 0 0 0 0,2 1-64 503-8,-1-1 64-503 8,0 1 0 0 0,1 0 0 0 0,0-1 64 503 4,3 1-64-503-4,0-1 0 18 512,-1 0 0-18-512,-3-1 0 0 0,0 0 0 0 0,1 0 64 492-3,-3 1-64 56 11,-1 0 64-548-8,1 0 0 1016 500,1 0 0-1016-500,1 0-64 511 6,2 0 0-511-6,0 0 0 0 0,1 0 0 512 4,1 0 0-512-4,0 0 0 0 0,-3 0 0 0 0,-3 0 0 0 0,-1 0 0 0 0,1 0 0 507-11,2 0-64-507 11,1 1 128 511 2,2-1-64-511-2,-1 1 0 0 0,1 0 0 0 0,-2 0 0 0 0,-2 0 0 0 0,-1 1 0 491 511,0-1 0-491-511,-2 1 0 0 0,0 0 0 529 0,2-2 0-529 0,1 1-64 0 0,3-1 128 0 0,1 2-64 0 0,3-2 0 0 0,1 1 64 0 0,1 1 0 0 0,2-1-64 0 0,-1-1 0 0 0,0 0 0 504 6,-2 0 0-504-6,-4 0 0 0 0,-1 0 64-16 506,1 0 0 16-506,-1 0-64 0 0,-2 0 0 522 5,-1 0 0-522-5,-1-1 0 0 0,1 1-64 0 0,1 0 64 0 0,1 0 0 0 0,-1 0 0 550-4,-2 0 0-550 4,3 0 0 1046 4,3 0 0-1046-4,2-1 0 523 0,2 0 0-523 0,0 0 0 0 0,-3-1 0 523 0,0 1 0-523 0,2-1 64 522-2,0 0-64 1-1,2 1 0-523 3,0 0-64 0 0,2 0 64 466 506,-1 1 0-466-506,-3-1 0 0 0,0 0 0 555 8,1-1 0-13-14,1 1 0 493 6,-2-2 0-1035 0,-2 1 0 0 0,-1 0 0 0 0,2-1 0 1072 2,-2 1 0-1087 521,-2 0 64 15-523,1 1-64 539-3,-2-1 0-539 3,-3 1 0 515 4,2 1-64 538-7,2-2 64 19 9,0 0 0-1072-6,-1 0 0 0 0,0 0 0 515-1,4 0 0-538 508,0 0 0 560-509,0-1 0-537 2,-2 0 0 536-3,0 1 64-536 3,0-1-64 516 5,-1 0 0 20-10,-3 1 0-20 8,1 0-64 880-1,-2-1 64-666-6,-1 1 64-109 0,0 0-64 588 10,1-1 0-650-8,2 1 64-41 501,3-1 0-518-499,1-1-64 473-1,2 0 0-473 1,-1 2-64 520 2,-1-1 64-520-2,-4 1 0 0 0,-2-1 0 0 0,-3 2-64 567 3,0-1-64-47-3,-2 0 64 0-1,0 0 64 47 1,-3 0-64-567 0,-1 1 64 882-5,0-1-256 950 10,-2-1-192-60-3,-1-2-2024 545-3,-1-5 1232-1616 1,-3-1-9488-49-3,-2 0-5055-652 3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67CCCCD-8F5F-A748-B943-92A3FBBE881B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25282BF-54BA-AD41-981A-E293A553762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1266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CCCCD-8F5F-A748-B943-92A3FBBE881B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82BF-54BA-AD41-981A-E293A5537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497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CCCCD-8F5F-A748-B943-92A3FBBE881B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82BF-54BA-AD41-981A-E293A5537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36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CCCCD-8F5F-A748-B943-92A3FBBE881B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82BF-54BA-AD41-981A-E293A5537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010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CCCCD-8F5F-A748-B943-92A3FBBE881B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82BF-54BA-AD41-981A-E293A553762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60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CCCCD-8F5F-A748-B943-92A3FBBE881B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82BF-54BA-AD41-981A-E293A5537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49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CCCCD-8F5F-A748-B943-92A3FBBE881B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82BF-54BA-AD41-981A-E293A5537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976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CCCCD-8F5F-A748-B943-92A3FBBE881B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82BF-54BA-AD41-981A-E293A5537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26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CCCCD-8F5F-A748-B943-92A3FBBE881B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82BF-54BA-AD41-981A-E293A5537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3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CCCCD-8F5F-A748-B943-92A3FBBE881B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82BF-54BA-AD41-981A-E293A5537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041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CCCCD-8F5F-A748-B943-92A3FBBE881B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82BF-54BA-AD41-981A-E293A5537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598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567CCCCD-8F5F-A748-B943-92A3FBBE881B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A25282BF-54BA-AD41-981A-E293A5537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920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11.png"/><Relationship Id="rId7" Type="http://schemas.openxmlformats.org/officeDocument/2006/relationships/image" Target="../media/image3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0.png"/><Relationship Id="rId5" Type="http://schemas.openxmlformats.org/officeDocument/2006/relationships/image" Target="../media/image330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0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0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E01631EF-15E1-48EF-9924-09DC488BD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324104A-EE89-4314-9D93-42AD782927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864AF3-2A8B-D6D6-5CCA-805556B393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4209" y="549298"/>
            <a:ext cx="9298500" cy="1512970"/>
          </a:xfrm>
        </p:spPr>
        <p:txBody>
          <a:bodyPr anchor="b">
            <a:no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Calculation Session 2 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Exercise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CB4058-0D05-4D09-3B0B-0E8452585F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3358" y="2062268"/>
            <a:ext cx="8640202" cy="1145088"/>
          </a:xfrm>
        </p:spPr>
        <p:txBody>
          <a:bodyPr anchor="t">
            <a:normAutofit fontScale="85000" lnSpcReduction="20000"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Leon Lee (‘23)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Lauren de Silva (‘25)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Edited by: Kong Chen (‘26)</a:t>
            </a:r>
          </a:p>
        </p:txBody>
      </p:sp>
      <p:pic>
        <p:nvPicPr>
          <p:cNvPr id="1026" name="Picture 2" descr="Schrödinger's cat : r/memes">
            <a:extLst>
              <a:ext uri="{FF2B5EF4-FFF2-40B4-BE49-F238E27FC236}">
                <a16:creationId xmlns:a16="http://schemas.microsoft.com/office/drawing/2014/main" id="{525AADFD-407A-FCB8-D000-64C1EB55D1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342" y="3583820"/>
            <a:ext cx="3234235" cy="2896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onkey Puppet Meme Template">
            <a:extLst>
              <a:ext uri="{FF2B5EF4-FFF2-40B4-BE49-F238E27FC236}">
                <a16:creationId xmlns:a16="http://schemas.microsoft.com/office/drawing/2014/main" id="{33BF0BA5-8F90-3B7F-DDCB-F5CCCBEF65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9901" y="2885878"/>
            <a:ext cx="3849952" cy="320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F142DEC-2276-5721-D572-0B21FAE43553}"/>
              </a:ext>
            </a:extLst>
          </p:cNvPr>
          <p:cNvSpPr txBox="1"/>
          <p:nvPr/>
        </p:nvSpPr>
        <p:spPr>
          <a:xfrm>
            <a:off x="8121547" y="3653717"/>
            <a:ext cx="3998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 “This should be a review”</a:t>
            </a:r>
          </a:p>
        </p:txBody>
      </p:sp>
      <p:pic>
        <p:nvPicPr>
          <p:cNvPr id="1030" name="Picture 6" descr="Futurama Fry Meme Template">
            <a:extLst>
              <a:ext uri="{FF2B5EF4-FFF2-40B4-BE49-F238E27FC236}">
                <a16:creationId xmlns:a16="http://schemas.microsoft.com/office/drawing/2014/main" id="{D28DBDCB-A084-DACE-1BB4-A14762D00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394" y="3836408"/>
            <a:ext cx="3370006" cy="2520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0562BA4-1FFF-B396-D684-F4E3D2C01C67}"/>
              </a:ext>
            </a:extLst>
          </p:cNvPr>
          <p:cNvSpPr txBox="1"/>
          <p:nvPr/>
        </p:nvSpPr>
        <p:spPr>
          <a:xfrm>
            <a:off x="395213" y="3190077"/>
            <a:ext cx="39114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*Me trying to figure out if the TA planted an error in the presentation*</a:t>
            </a:r>
          </a:p>
        </p:txBody>
      </p:sp>
    </p:spTree>
    <p:extLst>
      <p:ext uri="{BB962C8B-B14F-4D97-AF65-F5344CB8AC3E}">
        <p14:creationId xmlns:p14="http://schemas.microsoft.com/office/powerpoint/2010/main" val="705964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C4895-278B-C54F-AC8B-296818C68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2464" y="34457"/>
            <a:ext cx="5892420" cy="1356360"/>
          </a:xfrm>
        </p:spPr>
        <p:txBody>
          <a:bodyPr/>
          <a:lstStyle/>
          <a:p>
            <a:r>
              <a:rPr lang="en-US" dirty="0"/>
              <a:t>Bond Order Calculation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3D04A8C-89B5-0249-AAED-0DD4A5423F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95374" y="5797353"/>
                <a:ext cx="3890750" cy="1209178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𝐵</m:t>
                      </m:r>
                      <m:sSub>
                        <m:sSubPr>
                          <m:ctrlPr>
                            <a:rPr lang="en-US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en-US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𝐶𝑂</m:t>
                          </m:r>
                        </m:sub>
                      </m:sSub>
                      <m:r>
                        <a:rPr lang="en-US" i="1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n w="0"/>
                              <a:solidFill>
                                <a:schemeClr val="accent2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 smtClean="0">
                              <a:ln w="0"/>
                              <a:solidFill>
                                <a:schemeClr val="accent4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i="1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3D04A8C-89B5-0249-AAED-0DD4A5423F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95374" y="5797353"/>
                <a:ext cx="3890750" cy="120917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6BC2B26-6BB2-C83E-148C-14EA9164F154}"/>
                  </a:ext>
                </a:extLst>
              </p:cNvPr>
              <p:cNvSpPr txBox="1"/>
              <p:nvPr/>
            </p:nvSpPr>
            <p:spPr>
              <a:xfrm>
                <a:off x="5974507" y="5790420"/>
                <a:ext cx="5892420" cy="7838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=2.5</m:t>
                      </m:r>
                    </m:oMath>
                  </m:oMathPara>
                </a14:m>
                <a:endParaRPr lang="en-US" sz="240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6BC2B26-6BB2-C83E-148C-14EA9164F1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4507" y="5790420"/>
                <a:ext cx="5892420" cy="7838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A215047A-E070-1A1A-7E4C-E597F475B8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3684" y="1452154"/>
            <a:ext cx="4395198" cy="4338266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60A0D93A-EAD7-8200-00C0-9B712DB478EE}"/>
              </a:ext>
            </a:extLst>
          </p:cNvPr>
          <p:cNvSpPr/>
          <p:nvPr/>
        </p:nvSpPr>
        <p:spPr>
          <a:xfrm>
            <a:off x="3118883" y="5141406"/>
            <a:ext cx="283535" cy="264440"/>
          </a:xfrm>
          <a:prstGeom prst="ellipse">
            <a:avLst/>
          </a:prstGeom>
          <a:noFill/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D07CD85-76CF-9CF2-4AD3-0F78A9677C22}"/>
              </a:ext>
            </a:extLst>
          </p:cNvPr>
          <p:cNvSpPr/>
          <p:nvPr/>
        </p:nvSpPr>
        <p:spPr>
          <a:xfrm>
            <a:off x="2835348" y="3410126"/>
            <a:ext cx="283535" cy="264440"/>
          </a:xfrm>
          <a:prstGeom prst="ellipse">
            <a:avLst/>
          </a:prstGeom>
          <a:noFill/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8E8658F-9D71-B00A-410E-76432A8951ED}"/>
              </a:ext>
            </a:extLst>
          </p:cNvPr>
          <p:cNvSpPr/>
          <p:nvPr/>
        </p:nvSpPr>
        <p:spPr>
          <a:xfrm>
            <a:off x="3278931" y="3400112"/>
            <a:ext cx="283535" cy="264440"/>
          </a:xfrm>
          <a:prstGeom prst="ellipse">
            <a:avLst/>
          </a:prstGeom>
          <a:noFill/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94D0C42-1665-19B2-7A18-F0CD0FAD1D2D}"/>
              </a:ext>
            </a:extLst>
          </p:cNvPr>
          <p:cNvSpPr/>
          <p:nvPr/>
        </p:nvSpPr>
        <p:spPr>
          <a:xfrm>
            <a:off x="3057214" y="3182071"/>
            <a:ext cx="283535" cy="264440"/>
          </a:xfrm>
          <a:prstGeom prst="ellipse">
            <a:avLst/>
          </a:prstGeom>
          <a:noFill/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55DAE85-66C1-344D-8D32-BA8DAB695A00}"/>
              </a:ext>
            </a:extLst>
          </p:cNvPr>
          <p:cNvSpPr/>
          <p:nvPr/>
        </p:nvSpPr>
        <p:spPr>
          <a:xfrm>
            <a:off x="3118883" y="4107583"/>
            <a:ext cx="283535" cy="26444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pic>
        <p:nvPicPr>
          <p:cNvPr id="18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20F58B25-B4D8-E75E-2D14-372E82CE03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3118" y="1452154"/>
            <a:ext cx="4395198" cy="4338266"/>
          </a:xfrm>
          <a:prstGeom prst="rect">
            <a:avLst/>
          </a:prstGeom>
        </p:spPr>
      </p:pic>
      <p:sp>
        <p:nvSpPr>
          <p:cNvPr id="19" name="Oval 18">
            <a:extLst>
              <a:ext uri="{FF2B5EF4-FFF2-40B4-BE49-F238E27FC236}">
                <a16:creationId xmlns:a16="http://schemas.microsoft.com/office/drawing/2014/main" id="{0A788FF9-10DF-5EE9-B370-5C210C9A38D2}"/>
              </a:ext>
            </a:extLst>
          </p:cNvPr>
          <p:cNvSpPr/>
          <p:nvPr/>
        </p:nvSpPr>
        <p:spPr>
          <a:xfrm>
            <a:off x="8778949" y="5161586"/>
            <a:ext cx="283535" cy="264440"/>
          </a:xfrm>
          <a:prstGeom prst="ellipse">
            <a:avLst/>
          </a:prstGeom>
          <a:noFill/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EE54400-B59B-8525-2259-F912E736A7D8}"/>
              </a:ext>
            </a:extLst>
          </p:cNvPr>
          <p:cNvSpPr/>
          <p:nvPr/>
        </p:nvSpPr>
        <p:spPr>
          <a:xfrm>
            <a:off x="8510542" y="3394357"/>
            <a:ext cx="283535" cy="264440"/>
          </a:xfrm>
          <a:prstGeom prst="ellipse">
            <a:avLst/>
          </a:prstGeom>
          <a:noFill/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27ED58D-BB54-970C-FCD8-0C10A4BCD3F5}"/>
              </a:ext>
            </a:extLst>
          </p:cNvPr>
          <p:cNvSpPr/>
          <p:nvPr/>
        </p:nvSpPr>
        <p:spPr>
          <a:xfrm>
            <a:off x="8931349" y="3394357"/>
            <a:ext cx="283535" cy="264440"/>
          </a:xfrm>
          <a:prstGeom prst="ellipse">
            <a:avLst/>
          </a:prstGeom>
          <a:noFill/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8EDE6CF-663F-FDA4-F1C6-5D9A793CCA71}"/>
              </a:ext>
            </a:extLst>
          </p:cNvPr>
          <p:cNvSpPr/>
          <p:nvPr/>
        </p:nvSpPr>
        <p:spPr>
          <a:xfrm>
            <a:off x="8720946" y="3177453"/>
            <a:ext cx="283535" cy="264440"/>
          </a:xfrm>
          <a:prstGeom prst="ellipse">
            <a:avLst/>
          </a:prstGeom>
          <a:noFill/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4BC8143-32DA-5941-31E2-8FFB66C9CE14}"/>
              </a:ext>
            </a:extLst>
          </p:cNvPr>
          <p:cNvCxnSpPr>
            <a:cxnSpLocks/>
          </p:cNvCxnSpPr>
          <p:nvPr/>
        </p:nvCxnSpPr>
        <p:spPr>
          <a:xfrm flipV="1">
            <a:off x="10303727" y="2979500"/>
            <a:ext cx="0" cy="197953"/>
          </a:xfrm>
          <a:prstGeom prst="straightConnector1">
            <a:avLst/>
          </a:prstGeom>
          <a:ln>
            <a:tailEnd type="triangle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53723CA-B0FE-F737-D746-C270DC0571FC}"/>
              </a:ext>
            </a:extLst>
          </p:cNvPr>
          <p:cNvCxnSpPr>
            <a:cxnSpLocks/>
          </p:cNvCxnSpPr>
          <p:nvPr/>
        </p:nvCxnSpPr>
        <p:spPr>
          <a:xfrm flipV="1">
            <a:off x="8862713" y="1961022"/>
            <a:ext cx="0" cy="197953"/>
          </a:xfrm>
          <a:prstGeom prst="straightConnector1">
            <a:avLst/>
          </a:prstGeom>
          <a:ln>
            <a:tailEnd type="triangle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EBBFB82E-9004-68F9-BAEB-46075F067AEE}"/>
              </a:ext>
            </a:extLst>
          </p:cNvPr>
          <p:cNvSpPr/>
          <p:nvPr/>
        </p:nvSpPr>
        <p:spPr>
          <a:xfrm>
            <a:off x="8768627" y="4107583"/>
            <a:ext cx="283535" cy="26444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D5A746F-1786-B021-45EA-334A5104E2C8}"/>
              </a:ext>
            </a:extLst>
          </p:cNvPr>
          <p:cNvSpPr/>
          <p:nvPr/>
        </p:nvSpPr>
        <p:spPr>
          <a:xfrm>
            <a:off x="8720945" y="1915019"/>
            <a:ext cx="283535" cy="26444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5342664-EC69-AB74-9226-C6D4A6E171A1}"/>
                  </a:ext>
                </a:extLst>
              </p:cNvPr>
              <p:cNvSpPr txBox="1"/>
              <p:nvPr/>
            </p:nvSpPr>
            <p:spPr>
              <a:xfrm>
                <a:off x="399493" y="1040476"/>
                <a:ext cx="2548666" cy="692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420624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sz="3312" i="1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PrePr>
                        <m:sub>
                          <m:r>
                            <a:rPr lang="en-US" sz="3312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6</m:t>
                          </m:r>
                        </m:sub>
                        <m:sup>
                          <m:r>
                            <a:rPr lang="en-US" sz="3312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  <m:r>
                            <a:rPr lang="en-US" sz="3312" b="0" i="1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sup>
                        <m:e>
                          <m:r>
                            <a:rPr lang="en-US" sz="3312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𝐶</m:t>
                          </m:r>
                          <m:sPre>
                            <m:sPrePr>
                              <m:ctrlPr>
                                <a:rPr lang="en-US" sz="3312" i="1" kern="1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PrePr>
                            <m:sub>
                              <m:r>
                                <a:rPr lang="en-US" sz="3312" i="1" kern="1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8</m:t>
                              </m:r>
                            </m:sub>
                            <m:sup>
                              <m:r>
                                <a:rPr lang="en-US" sz="3312" i="1" kern="1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18</m:t>
                              </m:r>
                            </m:sup>
                            <m:e>
                              <m:r>
                                <a:rPr lang="en-US" sz="3312" i="1" kern="1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𝑂</m:t>
                              </m:r>
                            </m:e>
                          </m:sPre>
                        </m:e>
                      </m:sPre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5342664-EC69-AB74-9226-C6D4A6E171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93" y="1040476"/>
                <a:ext cx="2548666" cy="6927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DD501C9-5856-691C-6D92-F545836BCBDE}"/>
                  </a:ext>
                </a:extLst>
              </p:cNvPr>
              <p:cNvSpPr txBox="1"/>
              <p:nvPr/>
            </p:nvSpPr>
            <p:spPr>
              <a:xfrm>
                <a:off x="9245136" y="1105777"/>
                <a:ext cx="2548666" cy="7384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420624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  <m:sup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13</m:t>
                          </m:r>
                        </m:sup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sPre>
                      <m:sPre>
                        <m:sPre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  <m:sup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18</m:t>
                          </m:r>
                        </m:sup>
                        <m:e>
                          <m:sSup>
                            <m:sSup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</m:e>
                      </m:sPre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DD501C9-5856-691C-6D92-F545836BCB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5136" y="1105777"/>
                <a:ext cx="2548666" cy="73840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154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9" grpId="0" animBg="1"/>
      <p:bldP spid="20" grpId="0" animBg="1"/>
      <p:bldP spid="21" grpId="0" animBg="1"/>
      <p:bldP spid="22" grpId="0" animBg="1"/>
      <p:bldP spid="27" grpId="0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274ECFF-AC44-2817-818C-C4BD12FFA66F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1158240" y="424258"/>
                <a:ext cx="9875520" cy="1356360"/>
              </a:xfrm>
            </p:spPr>
            <p:txBody>
              <a:bodyPr/>
              <a:lstStyle/>
              <a:p>
                <a:r>
                  <a:rPr lang="en-US" dirty="0"/>
                  <a:t>Comparing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13</m:t>
                        </m:r>
                      </m:sup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sPre>
                    <m:sPre>
                      <m:sPre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18</m:t>
                        </m:r>
                      </m:sup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sPre>
                  </m:oMath>
                </a14:m>
                <a:r>
                  <a:rPr lang="en-US" dirty="0"/>
                  <a:t> with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13</m:t>
                        </m:r>
                      </m:sup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sPre>
                    <m:sPre>
                      <m:sPre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18</m:t>
                        </m:r>
                      </m:sup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</m:sup>
                        </m:sSup>
                      </m:e>
                    </m:sPre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274ECFF-AC44-2817-818C-C4BD12FFA66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158240" y="424258"/>
                <a:ext cx="9875520" cy="1356360"/>
              </a:xfrm>
              <a:blipFill>
                <a:blip r:embed="rId2"/>
                <a:stretch>
                  <a:fillRect l="-2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C560B-219B-48C5-0E31-49C7CA295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1738312"/>
          </a:xfrm>
        </p:spPr>
        <p:txBody>
          <a:bodyPr/>
          <a:lstStyle/>
          <a:p>
            <a:r>
              <a: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Bond order gives us information about relative bond strength </a:t>
            </a:r>
          </a:p>
          <a:p>
            <a:r>
              <a: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Stronger bonds </a:t>
            </a:r>
            <a:r>
              <a: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 Shorter bond length  Smaller diatomic radius </a:t>
            </a:r>
          </a:p>
          <a:p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Wingdings" panose="05000000000000000000" pitchFamily="2" charset="2"/>
            </a:endParaRPr>
          </a:p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2555B5-D0D9-5715-9778-63CB61063A69}"/>
              </a:ext>
            </a:extLst>
          </p:cNvPr>
          <p:cNvSpPr txBox="1"/>
          <p:nvPr/>
        </p:nvSpPr>
        <p:spPr>
          <a:xfrm>
            <a:off x="4404731" y="2693085"/>
            <a:ext cx="28658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BO</a:t>
            </a:r>
            <a:r>
              <a:rPr lang="en-US" sz="3600" baseline="-25000"/>
              <a:t>CO</a:t>
            </a:r>
            <a:r>
              <a:rPr lang="en-US" sz="3600"/>
              <a:t> &gt; BO</a:t>
            </a:r>
            <a:r>
              <a:rPr lang="en-US" sz="3600" baseline="-25000"/>
              <a:t>CO</a:t>
            </a:r>
            <a:r>
              <a:rPr lang="en-US" sz="3600" baseline="30000"/>
              <a:t>-</a:t>
            </a:r>
            <a:endParaRPr lang="en-US" sz="36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6C2ED6-E244-3FE7-87DE-22C26D0AE964}"/>
              </a:ext>
            </a:extLst>
          </p:cNvPr>
          <p:cNvSpPr txBox="1"/>
          <p:nvPr/>
        </p:nvSpPr>
        <p:spPr>
          <a:xfrm>
            <a:off x="4601503" y="3456878"/>
            <a:ext cx="27622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/>
              <a:t>R</a:t>
            </a:r>
            <a:r>
              <a:rPr lang="en-US" sz="4000" baseline="-25000"/>
              <a:t>CO</a:t>
            </a:r>
            <a:r>
              <a:rPr lang="en-US" sz="4000"/>
              <a:t> &lt; R</a:t>
            </a:r>
            <a:r>
              <a:rPr lang="en-US" sz="4000" baseline="-25000"/>
              <a:t>CO</a:t>
            </a:r>
            <a:r>
              <a:rPr lang="en-US" sz="4000" baseline="30000"/>
              <a:t>-</a:t>
            </a:r>
            <a:endParaRPr lang="en-US" sz="40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3DBCF3-AA00-772F-477D-2E0ED32FF83D}"/>
              </a:ext>
            </a:extLst>
          </p:cNvPr>
          <p:cNvSpPr txBox="1"/>
          <p:nvPr/>
        </p:nvSpPr>
        <p:spPr>
          <a:xfrm>
            <a:off x="4742521" y="4260409"/>
            <a:ext cx="202626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/>
              <a:t>I</a:t>
            </a:r>
            <a:r>
              <a:rPr lang="en-US" sz="4000" baseline="-25000"/>
              <a:t>CO</a:t>
            </a:r>
            <a:r>
              <a:rPr lang="en-US" sz="4000"/>
              <a:t> &lt; I</a:t>
            </a:r>
            <a:r>
              <a:rPr lang="en-US" sz="4000" baseline="-25000"/>
              <a:t>CO</a:t>
            </a:r>
            <a:r>
              <a:rPr lang="en-US" sz="4000" baseline="30000"/>
              <a:t>-</a:t>
            </a:r>
            <a:endParaRPr lang="en-US" sz="40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FAA858-A550-2CE9-A090-8790871DE3CE}"/>
              </a:ext>
            </a:extLst>
          </p:cNvPr>
          <p:cNvSpPr txBox="1"/>
          <p:nvPr/>
        </p:nvSpPr>
        <p:spPr>
          <a:xfrm>
            <a:off x="4573625" y="5077231"/>
            <a:ext cx="2528073" cy="70788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4000">
                <a:solidFill>
                  <a:schemeClr val="tx1"/>
                </a:solidFill>
              </a:rPr>
              <a:t>B</a:t>
            </a:r>
            <a:r>
              <a:rPr lang="en-US" sz="4000" baseline="-25000">
                <a:solidFill>
                  <a:schemeClr val="tx1"/>
                </a:solidFill>
              </a:rPr>
              <a:t>CO</a:t>
            </a:r>
            <a:r>
              <a:rPr lang="en-US" sz="4000">
                <a:solidFill>
                  <a:schemeClr val="tx1"/>
                </a:solidFill>
              </a:rPr>
              <a:t> &gt; B</a:t>
            </a:r>
            <a:r>
              <a:rPr lang="en-US" sz="4000" baseline="-25000">
                <a:solidFill>
                  <a:schemeClr val="tx1"/>
                </a:solidFill>
              </a:rPr>
              <a:t>CO</a:t>
            </a:r>
            <a:r>
              <a:rPr lang="en-US" sz="4000" baseline="30000">
                <a:solidFill>
                  <a:schemeClr val="tx1"/>
                </a:solidFill>
              </a:rPr>
              <a:t>-</a:t>
            </a:r>
            <a:endParaRPr lang="en-US" sz="400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64F6152-AE1C-4491-235A-F6F46DFD4EA3}"/>
                  </a:ext>
                </a:extLst>
              </p:cNvPr>
              <p:cNvSpPr txBox="1"/>
              <p:nvPr/>
            </p:nvSpPr>
            <p:spPr>
              <a:xfrm>
                <a:off x="5257800" y="3889421"/>
                <a:ext cx="609600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36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 </m:t>
                      </m:r>
                      <m:r>
                        <a:rPr lang="en-US" sz="36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sSup>
                        <m:sSupPr>
                          <m:ctrlPr>
                            <a:rPr lang="en-US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3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64F6152-AE1C-4491-235A-F6F46DFD4E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3889421"/>
                <a:ext cx="6096000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8954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7" grpId="0"/>
      <p:bldP spid="8" grpId="0" animBg="1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D2E90-DB6B-6A4F-9CAD-CC901A57E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31" y="254850"/>
            <a:ext cx="10515600" cy="1325563"/>
          </a:xfrm>
        </p:spPr>
        <p:txBody>
          <a:bodyPr/>
          <a:lstStyle/>
          <a:p>
            <a:r>
              <a:rPr lang="en-US"/>
              <a:t>Our Options</a:t>
            </a:r>
          </a:p>
        </p:txBody>
      </p:sp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id="{A33D0533-056E-F94D-958D-B7AAE7D1A6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2749" y="254850"/>
            <a:ext cx="5324483" cy="18140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 descr="Chart&#10;&#10;Description automatically generated">
            <a:extLst>
              <a:ext uri="{FF2B5EF4-FFF2-40B4-BE49-F238E27FC236}">
                <a16:creationId xmlns:a16="http://schemas.microsoft.com/office/drawing/2014/main" id="{A81C2D6E-B119-B040-B919-A68DA2DE57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2749" y="2179218"/>
            <a:ext cx="5407134" cy="19456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 descr="Chart, line chart&#10;&#10;Description automatically generated">
            <a:extLst>
              <a:ext uri="{FF2B5EF4-FFF2-40B4-BE49-F238E27FC236}">
                <a16:creationId xmlns:a16="http://schemas.microsoft.com/office/drawing/2014/main" id="{E3325680-BB06-1B40-8386-D50381B8B8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5060" y="4357476"/>
            <a:ext cx="5407137" cy="19456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2189743-33D6-3A63-116F-323C6AAC812A}"/>
              </a:ext>
            </a:extLst>
          </p:cNvPr>
          <p:cNvCxnSpPr>
            <a:cxnSpLocks/>
          </p:cNvCxnSpPr>
          <p:nvPr/>
        </p:nvCxnSpPr>
        <p:spPr>
          <a:xfrm>
            <a:off x="10236820" y="365125"/>
            <a:ext cx="0" cy="496515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BF4DEC88-DD47-446A-3C44-87F4B1A4C34C}"/>
              </a:ext>
            </a:extLst>
          </p:cNvPr>
          <p:cNvSpPr txBox="1"/>
          <p:nvPr/>
        </p:nvSpPr>
        <p:spPr>
          <a:xfrm rot="5400000">
            <a:off x="9269118" y="1938379"/>
            <a:ext cx="2620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Increasing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AA8AC0D-D681-6E83-E142-0E632ABAA43B}"/>
                  </a:ext>
                </a:extLst>
              </p:cNvPr>
              <p:cNvSpPr txBox="1"/>
              <p:nvPr/>
            </p:nvSpPr>
            <p:spPr>
              <a:xfrm>
                <a:off x="309152" y="1278054"/>
                <a:ext cx="3292054" cy="604717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sPre>
                          <m:sPre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sub>
                          <m:sup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13</m:t>
                            </m:r>
                          </m:sup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  <m:sPre>
                          <m:sPre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sub>
                          <m:sup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18</m:t>
                            </m:r>
                          </m:sup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</m:sPre>
                      </m:sub>
                    </m:sSub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>
                    <a:solidFill>
                      <a:schemeClr val="tx1"/>
                    </a:solidFill>
                  </a:rPr>
                  <a:t>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sPre>
                          <m:sPrePr>
                            <m:ctrlPr>
                              <a:rPr lang="en-US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sub>
                          <m:sup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13</m:t>
                            </m:r>
                          </m:sup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  <m:sPre>
                          <m:sPrePr>
                            <m:ctrlPr>
                              <a:rPr lang="en-US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sub>
                          <m:sup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18</m:t>
                            </m:r>
                          </m:sup>
                          <m:e>
                            <m:sSup>
                              <m:sSupPr>
                                <m:ctrlPr>
                                  <a:rPr lang="en-US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e>
                              <m:sup>
                                <m:r>
                                  <a:rPr lang="en-US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sup>
                            </m:sSup>
                          </m:e>
                        </m:sPre>
                      </m:sub>
                    </m:sSub>
                  </m:oMath>
                </a14:m>
                <a:endParaRPr lang="en-US" sz="280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AA8AC0D-D681-6E83-E142-0E632ABAA4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2" y="1278054"/>
                <a:ext cx="3292054" cy="6047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B822E6A2-0EF8-F991-3248-BBCFE4A04275}"/>
                  </a:ext>
                </a:extLst>
              </p:cNvPr>
              <p:cNvSpPr txBox="1"/>
              <p:nvPr/>
            </p:nvSpPr>
            <p:spPr>
              <a:xfrm>
                <a:off x="8203286" y="4722688"/>
                <a:ext cx="1382751" cy="37664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sz="18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1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  <m:sup>
                          <m:r>
                            <a:rPr lang="en-US" sz="1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  <m:e>
                          <m:r>
                            <a:rPr lang="en-US" sz="1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sPre>
                      <m:sPre>
                        <m:sPrePr>
                          <m:ctrlPr>
                            <a:rPr lang="en-US" sz="18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1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  <m:sup>
                          <m:r>
                            <a:rPr lang="en-US" sz="1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sup>
                        <m:e>
                          <m:r>
                            <a:rPr lang="en-US" sz="1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</m:sPre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B822E6A2-0EF8-F991-3248-BBCFE4A042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3286" y="4722688"/>
                <a:ext cx="1382751" cy="37664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7E4B3181-D0EF-9F30-FE7F-C4346CB5AE90}"/>
              </a:ext>
            </a:extLst>
          </p:cNvPr>
          <p:cNvSpPr/>
          <p:nvPr/>
        </p:nvSpPr>
        <p:spPr>
          <a:xfrm>
            <a:off x="4202805" y="3610"/>
            <a:ext cx="5639392" cy="2065333"/>
          </a:xfrm>
          <a:prstGeom prst="rect">
            <a:avLst/>
          </a:prstGeom>
          <a:noFill/>
          <a:ln w="57150">
            <a:solidFill>
              <a:schemeClr val="tx1"/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DA11E8A-1BCC-2E78-BB61-4307581823A5}"/>
                  </a:ext>
                </a:extLst>
              </p:cNvPr>
              <p:cNvSpPr txBox="1"/>
              <p:nvPr/>
            </p:nvSpPr>
            <p:spPr>
              <a:xfrm>
                <a:off x="8122102" y="598816"/>
                <a:ext cx="1382751" cy="376770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  <m:sup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sup>
                        <m:e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sPre>
                      <m:sPre>
                        <m:sPrePr>
                          <m:ctrlPr>
                            <a:rPr lang="en-US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  <m:sup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sup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</m:e>
                      </m:sPre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DA11E8A-1BCC-2E78-BB61-4307581823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2102" y="598816"/>
                <a:ext cx="1382751" cy="3767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2B731D4C-D393-81E5-5D89-C909A0F31A28}"/>
              </a:ext>
            </a:extLst>
          </p:cNvPr>
          <p:cNvSpPr/>
          <p:nvPr/>
        </p:nvSpPr>
        <p:spPr>
          <a:xfrm>
            <a:off x="4226620" y="2064221"/>
            <a:ext cx="5639392" cy="2257848"/>
          </a:xfrm>
          <a:prstGeom prst="rect">
            <a:avLst/>
          </a:prstGeom>
          <a:noFill/>
          <a:ln w="57150">
            <a:solidFill>
              <a:schemeClr val="tx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6032EA6-4820-41DF-0349-7C59D8BF40B9}"/>
                  </a:ext>
                </a:extLst>
              </p:cNvPr>
              <p:cNvSpPr txBox="1"/>
              <p:nvPr/>
            </p:nvSpPr>
            <p:spPr>
              <a:xfrm>
                <a:off x="8203285" y="2496428"/>
                <a:ext cx="1382751" cy="37677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  <m: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sup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sPre>
                      <m:sPre>
                        <m:sPre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  <m: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sup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</m:sPre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6032EA6-4820-41DF-0349-7C59D8BF40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3285" y="2496428"/>
                <a:ext cx="1382751" cy="3767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9614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6" grpId="0" animBg="1"/>
      <p:bldP spid="4" grpId="0" animBg="1"/>
      <p:bldP spid="4" grpId="1" animBg="1"/>
      <p:bldP spid="6" grpId="0" animBg="1"/>
      <p:bldP spid="8" grpId="0" animBg="1"/>
      <p:bldP spid="8" grpId="1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293CC-B1FE-AA4F-9BD8-2B91423E0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70933"/>
            <a:ext cx="9875520" cy="1356360"/>
          </a:xfrm>
        </p:spPr>
        <p:txBody>
          <a:bodyPr/>
          <a:lstStyle/>
          <a:p>
            <a:r>
              <a:rPr lang="en-US" dirty="0"/>
              <a:t>Key Takeaways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9F97A91-8660-8340-9007-2CBC895F2AF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63600" y="1257300"/>
                <a:ext cx="8213834" cy="43434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In the rotational spectrum, the key feature is related to the </a:t>
                </a:r>
                <a:r>
                  <a:rPr lang="en-US" b="1" dirty="0">
                    <a:solidFill>
                      <a:schemeClr val="tx1"/>
                    </a:solidFill>
                  </a:rPr>
                  <a:t>rotational constant B.</a:t>
                </a:r>
              </a:p>
              <a:p>
                <a:r>
                  <a:rPr lang="en-US" dirty="0"/>
                  <a:t>The rotational constant B is </a:t>
                </a:r>
                <a:r>
                  <a:rPr lang="en-US" b="1" dirty="0"/>
                  <a:t>NOT</a:t>
                </a:r>
                <a:r>
                  <a:rPr lang="en-US" dirty="0"/>
                  <a:t> a constant. 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The rotational constant B is inversely proportional to the moment of inertia, I. 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MO theory provides an approximation for effective bond lengths. </a:t>
                </a:r>
              </a:p>
              <a:p>
                <a:pPr marL="45720" indent="0">
                  <a:buNone/>
                </a:pPr>
                <a:r>
                  <a:rPr lang="en-US" b="1" dirty="0"/>
                  <a:t>Important Equations to remember: </a:t>
                </a:r>
              </a:p>
              <a:p>
                <a:r>
                  <a:rPr lang="en-US" dirty="0"/>
                  <a:t>Rotational constant: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ℏ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den>
                    </m:f>
                  </m:oMath>
                </a14:m>
                <a:endParaRPr lang="en-US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400" b="0" dirty="0">
                    <a:ea typeface="Cambria Math" panose="02040503050406030204" pitchFamily="18" charset="0"/>
                  </a:rPr>
                  <a:t>Moment of inertia: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 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m:rPr>
                        <m:nor/>
                      </m:rPr>
                      <a:rPr lang="en-US" sz="2400" dirty="0"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𝐵𝑜𝑛𝑑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𝑂𝑟𝑑𝑒𝑟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#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𝑏𝑜𝑛𝑑𝑖𝑛𝑔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−#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𝑎𝑛𝑡𝑖𝑏𝑜𝑛𝑑𝑖𝑛𝑔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</m:sup>
                        </m:sSup>
                      </m:e>
                    </m:d>
                  </m:oMath>
                </a14:m>
                <a:endParaRPr lang="en-US" sz="2400" dirty="0"/>
              </a:p>
              <a:p>
                <a:pPr marL="45720" indent="0">
                  <a:buNone/>
                </a:pPr>
                <a:endParaRPr lang="en-US" sz="2400" dirty="0"/>
              </a:p>
              <a:p>
                <a:endParaRPr lang="en-US" sz="2400" dirty="0"/>
              </a:p>
              <a:p>
                <a:pPr marL="45720" indent="0"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9F97A91-8660-8340-9007-2CBC895F2A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63600" y="1257300"/>
                <a:ext cx="8213834" cy="4343400"/>
              </a:xfrm>
              <a:blipFill>
                <a:blip r:embed="rId2"/>
                <a:stretch>
                  <a:fillRect l="-223" t="-19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AB63CA4B-0AEE-F8CA-E6DA-7D2E6664D7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36456" y="3716443"/>
            <a:ext cx="2989328" cy="2302294"/>
          </a:xfrm>
          <a:prstGeom prst="rect">
            <a:avLst/>
          </a:prstGeom>
        </p:spPr>
      </p:pic>
      <p:pic>
        <p:nvPicPr>
          <p:cNvPr id="4" name="Picture 3" descr="Third birthday of this meme... - Chemical Engineering Memes | Facebook">
            <a:extLst>
              <a:ext uri="{FF2B5EF4-FFF2-40B4-BE49-F238E27FC236}">
                <a16:creationId xmlns:a16="http://schemas.microsoft.com/office/drawing/2014/main" id="{1545997B-D22E-DBDD-73CA-AB3099A702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39187" y="614362"/>
            <a:ext cx="280035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20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FB3AEDA-7192-B658-A611-3CCE72A0C4D1}"/>
              </a:ext>
            </a:extLst>
          </p:cNvPr>
          <p:cNvSpPr/>
          <p:nvPr/>
        </p:nvSpPr>
        <p:spPr>
          <a:xfrm>
            <a:off x="7795491" y="2291574"/>
            <a:ext cx="1652298" cy="70366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CF0E1D4-37A9-5260-BD85-8217BD98110F}"/>
              </a:ext>
            </a:extLst>
          </p:cNvPr>
          <p:cNvSpPr/>
          <p:nvPr/>
        </p:nvSpPr>
        <p:spPr>
          <a:xfrm>
            <a:off x="7795491" y="3044473"/>
            <a:ext cx="1652298" cy="137345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471CAD-A1A0-930B-51BA-4639BA50B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270933"/>
            <a:ext cx="9875520" cy="778933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Match…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93270D28-4B40-BCF6-8744-E38B577135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1" y="1022134"/>
            <a:ext cx="5452532" cy="543018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FE57F36-C40A-7CD5-FEFE-A984063E1D86}"/>
              </a:ext>
            </a:extLst>
          </p:cNvPr>
          <p:cNvSpPr txBox="1"/>
          <p:nvPr/>
        </p:nvSpPr>
        <p:spPr>
          <a:xfrm>
            <a:off x="6096000" y="3044473"/>
            <a:ext cx="12446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endParaRPr lang="en-US" sz="3200" b="1" i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15222C9-87B6-37C0-6BB5-FF8F7B01CE13}"/>
                  </a:ext>
                </a:extLst>
              </p:cNvPr>
              <p:cNvSpPr txBox="1"/>
              <p:nvPr/>
            </p:nvSpPr>
            <p:spPr>
              <a:xfrm>
                <a:off x="7334809" y="2291574"/>
                <a:ext cx="2376218" cy="28913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420624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sz="3312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PrePr>
                        <m:sub>
                          <m:r>
                            <a:rPr lang="en-US" sz="3312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6</m:t>
                          </m:r>
                        </m:sub>
                        <m:sup>
                          <m:r>
                            <a:rPr lang="en-US" sz="3312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12</m:t>
                          </m:r>
                        </m:sup>
                        <m:e>
                          <m:r>
                            <a:rPr lang="en-US" sz="3312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𝐶</m:t>
                          </m:r>
                          <m:sPre>
                            <m:sPrePr>
                              <m:ctrlPr>
                                <a:rPr lang="en-US" sz="3312" i="1" kern="1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PrePr>
                            <m:sub>
                              <m:r>
                                <a:rPr lang="en-US" sz="3312" i="1" kern="1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8</m:t>
                              </m:r>
                            </m:sub>
                            <m:sup>
                              <m:r>
                                <a:rPr lang="en-US" sz="3312" i="1" kern="1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16</m:t>
                              </m:r>
                            </m:sup>
                            <m:e>
                              <m:r>
                                <a:rPr lang="en-US" sz="3312" i="1" kern="1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𝑂</m:t>
                              </m:r>
                            </m:e>
                          </m:sPre>
                        </m:e>
                      </m:sPre>
                    </m:oMath>
                  </m:oMathPara>
                </a14:m>
                <a:endParaRPr lang="en-US" sz="3312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  <a:p>
                <a:pPr algn="ctr" defTabSz="420624">
                  <a:spcAft>
                    <a:spcPts val="600"/>
                  </a:spcAft>
                </a:pPr>
                <a:r>
                  <a:rPr lang="en-US" sz="2944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</a:t>
                </a:r>
              </a:p>
              <a:p>
                <a:pPr defTabSz="420624">
                  <a:spcAft>
                    <a:spcPts val="600"/>
                  </a:spcAft>
                </a:pPr>
                <a:endParaRPr lang="en-US" sz="2944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  <a:p>
                <a:pPr defTabSz="420624">
                  <a:spcAft>
                    <a:spcPts val="600"/>
                  </a:spcAft>
                </a:pPr>
                <a:endParaRPr lang="en-US" sz="2944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  <a:p>
                <a:pPr defTabSz="420624">
                  <a:spcAft>
                    <a:spcPts val="600"/>
                  </a:spcAft>
                </a:pPr>
                <a:endParaRPr lang="en-US" sz="1656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  <a:p>
                <a:pPr>
                  <a:spcAft>
                    <a:spcPts val="600"/>
                  </a:spcAft>
                </a:pPr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15222C9-87B6-37C0-6BB5-FF8F7B01CE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4809" y="2291574"/>
                <a:ext cx="2376218" cy="28913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F3ABB09-60A1-2512-1813-22B689762154}"/>
                  </a:ext>
                </a:extLst>
              </p:cNvPr>
              <p:cNvSpPr txBox="1"/>
              <p:nvPr/>
            </p:nvSpPr>
            <p:spPr>
              <a:xfrm>
                <a:off x="7248585" y="3044473"/>
                <a:ext cx="2548666" cy="692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420624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sz="3312" i="1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PrePr>
                        <m:sub>
                          <m:r>
                            <a:rPr lang="en-US" sz="3312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6</m:t>
                          </m:r>
                        </m:sub>
                        <m:sup>
                          <m:r>
                            <a:rPr lang="en-US" sz="3312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  <m:r>
                            <a:rPr lang="en-US" sz="3312" b="0" i="1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sup>
                        <m:e>
                          <m:r>
                            <a:rPr lang="en-US" sz="3312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𝐶</m:t>
                          </m:r>
                          <m:sPre>
                            <m:sPrePr>
                              <m:ctrlPr>
                                <a:rPr lang="en-US" sz="3312" i="1" kern="1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PrePr>
                            <m:sub>
                              <m:r>
                                <a:rPr lang="en-US" sz="3312" i="1" kern="1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8</m:t>
                              </m:r>
                            </m:sub>
                            <m:sup>
                              <m:r>
                                <a:rPr lang="en-US" sz="3312" i="1" kern="1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18</m:t>
                              </m:r>
                            </m:sup>
                            <m:e>
                              <m:r>
                                <a:rPr lang="en-US" sz="3312" i="1" kern="1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𝑂</m:t>
                              </m:r>
                            </m:e>
                          </m:sPre>
                        </m:e>
                      </m:sPre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F3ABB09-60A1-2512-1813-22B6897621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8585" y="3044473"/>
                <a:ext cx="2548666" cy="6927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1EB622C-E39D-645A-423E-AEC741150D1E}"/>
                  </a:ext>
                </a:extLst>
              </p:cNvPr>
              <p:cNvSpPr txBox="1"/>
              <p:nvPr/>
            </p:nvSpPr>
            <p:spPr>
              <a:xfrm>
                <a:off x="7572408" y="3835705"/>
                <a:ext cx="2138619" cy="6924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420624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sz="3312" i="1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PrePr>
                        <m:sub>
                          <m:r>
                            <a:rPr lang="en-US" sz="3312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6</m:t>
                          </m:r>
                        </m:sub>
                        <m:sup>
                          <m:r>
                            <a:rPr lang="en-US" sz="3312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  <m:r>
                            <a:rPr lang="en-US" sz="3312" b="0" i="1" kern="12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sup>
                        <m:e>
                          <m:r>
                            <a:rPr lang="en-US" sz="3312" i="1" kern="1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𝐶</m:t>
                          </m:r>
                          <m:sPre>
                            <m:sPrePr>
                              <m:ctrlPr>
                                <a:rPr lang="en-US" sz="3312" i="1" kern="1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PrePr>
                            <m:sub>
                              <m:r>
                                <a:rPr lang="en-US" sz="3312" i="1" kern="1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8</m:t>
                              </m:r>
                            </m:sub>
                            <m:sup>
                              <m:r>
                                <a:rPr lang="en-US" sz="3312" i="1" kern="12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1</m:t>
                              </m:r>
                              <m:r>
                                <a:rPr lang="en-US" sz="3312" b="0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8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sz="3312" i="1" kern="12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sz="3312" i="1" kern="12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𝑂</m:t>
                                  </m:r>
                                </m:e>
                                <m:sup>
                                  <m:r>
                                    <a:rPr lang="en-US" sz="3312" i="1" kern="12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−</m:t>
                                  </m:r>
                                </m:sup>
                              </m:sSup>
                            </m:e>
                          </m:sPre>
                        </m:e>
                      </m:sPre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1EB622C-E39D-645A-423E-AEC741150D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2408" y="3835705"/>
                <a:ext cx="2138619" cy="6924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2" descr="Carbon Monoxide Poisoning – Don't Let it Sneak Up On You - Acadia Insurance">
            <a:extLst>
              <a:ext uri="{FF2B5EF4-FFF2-40B4-BE49-F238E27FC236}">
                <a16:creationId xmlns:a16="http://schemas.microsoft.com/office/drawing/2014/main" id="{63E9D8AB-FED9-92AF-DA6C-ACE4BEF0451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28" r="23432"/>
          <a:stretch/>
        </p:blipFill>
        <p:spPr bwMode="auto">
          <a:xfrm>
            <a:off x="9130757" y="280473"/>
            <a:ext cx="2642854" cy="1961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yellow face with hand on face pondering">
            <a:extLst>
              <a:ext uri="{FF2B5EF4-FFF2-40B4-BE49-F238E27FC236}">
                <a16:creationId xmlns:a16="http://schemas.microsoft.com/office/drawing/2014/main" id="{D39A2D30-7D77-67DB-DAAF-F649625145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9597" y="4417928"/>
            <a:ext cx="2072136" cy="2072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FF4C0C9-9A8E-0B5F-0BCC-4350EF6B9767}"/>
              </a:ext>
            </a:extLst>
          </p:cNvPr>
          <p:cNvCxnSpPr>
            <a:cxnSpLocks/>
          </p:cNvCxnSpPr>
          <p:nvPr/>
        </p:nvCxnSpPr>
        <p:spPr>
          <a:xfrm flipH="1">
            <a:off x="9513455" y="3678359"/>
            <a:ext cx="938729" cy="31175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465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6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44627-739F-AF59-4A01-6E499FDD7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531912"/>
            <a:ext cx="11506199" cy="728133"/>
          </a:xfrm>
        </p:spPr>
        <p:txBody>
          <a:bodyPr>
            <a:normAutofit/>
          </a:bodyPr>
          <a:lstStyle/>
          <a:p>
            <a:r>
              <a:rPr lang="en-US" sz="4000" dirty="0"/>
              <a:t>What information can we extract from the spectrum?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77FCA5BA-39AC-30DB-3FBF-A388FE74C2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9" r="4136" b="66428"/>
          <a:stretch/>
        </p:blipFill>
        <p:spPr>
          <a:xfrm>
            <a:off x="372315" y="1913466"/>
            <a:ext cx="7391617" cy="2652679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451CA0AF-CEF1-5E1C-ED73-43C3EB668224}"/>
              </a:ext>
            </a:extLst>
          </p:cNvPr>
          <p:cNvSpPr/>
          <p:nvPr/>
        </p:nvSpPr>
        <p:spPr>
          <a:xfrm>
            <a:off x="1713148" y="3864191"/>
            <a:ext cx="1622720" cy="343742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2240422-A0A9-E262-76EE-6EB050E5A3B0}"/>
              </a:ext>
            </a:extLst>
          </p:cNvPr>
          <p:cNvSpPr/>
          <p:nvPr/>
        </p:nvSpPr>
        <p:spPr>
          <a:xfrm>
            <a:off x="4127390" y="4163219"/>
            <a:ext cx="715543" cy="281782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24FE68A-DC89-8B15-11F0-25DB75EF211B}"/>
              </a:ext>
            </a:extLst>
          </p:cNvPr>
          <p:cNvSpPr/>
          <p:nvPr/>
        </p:nvSpPr>
        <p:spPr>
          <a:xfrm>
            <a:off x="372315" y="2152157"/>
            <a:ext cx="491067" cy="134229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D7ACB447-E4E6-905B-04F4-250A514A0336}"/>
                  </a:ext>
                </a:extLst>
              </p14:cNvPr>
              <p14:cNvContentPartPr/>
              <p14:nvPr/>
            </p14:nvContentPartPr>
            <p14:xfrm>
              <a:off x="778714" y="2273301"/>
              <a:ext cx="6899161" cy="159089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D7ACB447-E4E6-905B-04F4-250A514A033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69714" y="2264301"/>
                <a:ext cx="6916800" cy="1608531"/>
              </a:xfrm>
              <a:prstGeom prst="rect">
                <a:avLst/>
              </a:prstGeom>
            </p:spPr>
          </p:pic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15D1A03D-D946-CEA0-60AD-2E4096A5A69D}"/>
              </a:ext>
            </a:extLst>
          </p:cNvPr>
          <p:cNvSpPr txBox="1"/>
          <p:nvPr/>
        </p:nvSpPr>
        <p:spPr>
          <a:xfrm>
            <a:off x="4330499" y="2641599"/>
            <a:ext cx="35648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The shape of envelop</a:t>
            </a:r>
            <a:r>
              <a:rPr lang="en-US" dirty="0">
                <a:sym typeface="Wingdings" panose="05000000000000000000" pitchFamily="2" charset="2"/>
              </a:rPr>
              <a:t> temperature insight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23C6D2-C5AF-4A48-3D3F-A61BA4F06C70}"/>
              </a:ext>
            </a:extLst>
          </p:cNvPr>
          <p:cNvSpPr txBox="1"/>
          <p:nvPr/>
        </p:nvSpPr>
        <p:spPr>
          <a:xfrm>
            <a:off x="7895366" y="2468581"/>
            <a:ext cx="33750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Microwave region, B~ 0.1-10 cm</a:t>
            </a:r>
            <a:r>
              <a:rPr lang="en-US" sz="2400" baseline="30000" dirty="0"/>
              <a:t>-1 </a:t>
            </a:r>
            <a:r>
              <a:rPr lang="en-US" sz="2400" dirty="0">
                <a:sym typeface="Wingdings" panose="05000000000000000000" pitchFamily="2" charset="2"/>
              </a:rPr>
              <a:t>rotational transitions</a:t>
            </a:r>
            <a:endParaRPr lang="en-US" sz="24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466AE2-14C6-E150-E4CF-CCDB5D9B1997}"/>
              </a:ext>
            </a:extLst>
          </p:cNvPr>
          <p:cNvCxnSpPr>
            <a:cxnSpLocks/>
          </p:cNvCxnSpPr>
          <p:nvPr/>
        </p:nvCxnSpPr>
        <p:spPr>
          <a:xfrm>
            <a:off x="3375497" y="2167831"/>
            <a:ext cx="0" cy="2398314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512FD54-0292-DC3F-727C-190DDEDD7B44}"/>
              </a:ext>
            </a:extLst>
          </p:cNvPr>
          <p:cNvCxnSpPr>
            <a:cxnSpLocks/>
          </p:cNvCxnSpPr>
          <p:nvPr/>
        </p:nvCxnSpPr>
        <p:spPr>
          <a:xfrm>
            <a:off x="3815765" y="2167831"/>
            <a:ext cx="0" cy="2398314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B2E55F0-3BA9-F18A-B043-B3FFBED434E5}"/>
              </a:ext>
            </a:extLst>
          </p:cNvPr>
          <p:cNvCxnSpPr>
            <a:cxnSpLocks/>
          </p:cNvCxnSpPr>
          <p:nvPr/>
        </p:nvCxnSpPr>
        <p:spPr>
          <a:xfrm>
            <a:off x="3335868" y="2525371"/>
            <a:ext cx="540224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0467FD0-12F0-D866-1A76-9A481B4F7C4F}"/>
              </a:ext>
            </a:extLst>
          </p:cNvPr>
          <p:cNvSpPr txBox="1"/>
          <p:nvPr/>
        </p:nvSpPr>
        <p:spPr>
          <a:xfrm>
            <a:off x="3415127" y="2167831"/>
            <a:ext cx="619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2B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F57BF3F-5336-76A1-C23F-D04663813993}"/>
              </a:ext>
            </a:extLst>
          </p:cNvPr>
          <p:cNvSpPr txBox="1"/>
          <p:nvPr/>
        </p:nvSpPr>
        <p:spPr>
          <a:xfrm>
            <a:off x="3866564" y="2179933"/>
            <a:ext cx="2695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Rotational constant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AFDB66A-C6DC-4492-104C-6B6BDB7E2FFD}"/>
              </a:ext>
            </a:extLst>
          </p:cNvPr>
          <p:cNvSpPr txBox="1"/>
          <p:nvPr/>
        </p:nvSpPr>
        <p:spPr>
          <a:xfrm>
            <a:off x="702515" y="5085342"/>
            <a:ext cx="113410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Let’s compare the distance between peaks of emitted photons!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23517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/>
      <p:bldP spid="11" grpId="0"/>
      <p:bldP spid="15" grpId="0"/>
      <p:bldP spid="16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id="{A33D0533-056E-F94D-958D-B7AAE7D1A6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30" y="530026"/>
            <a:ext cx="5015388" cy="1708782"/>
          </a:xfrm>
          <a:prstGeom prst="rect">
            <a:avLst/>
          </a:prstGeom>
        </p:spPr>
      </p:pic>
      <p:pic>
        <p:nvPicPr>
          <p:cNvPr id="7" name="Picture 6" descr="Chart&#10;&#10;Description automatically generated">
            <a:extLst>
              <a:ext uri="{FF2B5EF4-FFF2-40B4-BE49-F238E27FC236}">
                <a16:creationId xmlns:a16="http://schemas.microsoft.com/office/drawing/2014/main" id="{A81C2D6E-B119-B040-B919-A68DA2DE57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830" y="2637197"/>
            <a:ext cx="5015388" cy="1804654"/>
          </a:xfrm>
          <a:prstGeom prst="rect">
            <a:avLst/>
          </a:prstGeom>
        </p:spPr>
      </p:pic>
      <p:pic>
        <p:nvPicPr>
          <p:cNvPr id="9" name="Picture 8" descr="Chart, line chart&#10;&#10;Description automatically generated">
            <a:extLst>
              <a:ext uri="{FF2B5EF4-FFF2-40B4-BE49-F238E27FC236}">
                <a16:creationId xmlns:a16="http://schemas.microsoft.com/office/drawing/2014/main" id="{E3325680-BB06-1B40-8386-D50381B8B8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60" y="4719944"/>
            <a:ext cx="4991736" cy="1796143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EFCEB23-2ECD-E9FB-3741-5175F5A77EFD}"/>
              </a:ext>
            </a:extLst>
          </p:cNvPr>
          <p:cNvCxnSpPr>
            <a:cxnSpLocks/>
          </p:cNvCxnSpPr>
          <p:nvPr/>
        </p:nvCxnSpPr>
        <p:spPr>
          <a:xfrm>
            <a:off x="1754324" y="620898"/>
            <a:ext cx="0" cy="1300247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3FFB880-F3CE-CDCF-6474-1C9239BB987B}"/>
              </a:ext>
            </a:extLst>
          </p:cNvPr>
          <p:cNvCxnSpPr>
            <a:cxnSpLocks/>
          </p:cNvCxnSpPr>
          <p:nvPr/>
        </p:nvCxnSpPr>
        <p:spPr>
          <a:xfrm>
            <a:off x="2024212" y="596519"/>
            <a:ext cx="0" cy="1300247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59C5450-1FE9-8CEE-EE4E-E0A849C627C7}"/>
              </a:ext>
            </a:extLst>
          </p:cNvPr>
          <p:cNvCxnSpPr>
            <a:cxnSpLocks/>
          </p:cNvCxnSpPr>
          <p:nvPr/>
        </p:nvCxnSpPr>
        <p:spPr>
          <a:xfrm>
            <a:off x="1754324" y="818780"/>
            <a:ext cx="269888" cy="0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B592AD8-172F-822A-C727-9BF6954ECAEC}"/>
              </a:ext>
            </a:extLst>
          </p:cNvPr>
          <p:cNvCxnSpPr>
            <a:cxnSpLocks/>
          </p:cNvCxnSpPr>
          <p:nvPr/>
        </p:nvCxnSpPr>
        <p:spPr>
          <a:xfrm>
            <a:off x="1883725" y="2713736"/>
            <a:ext cx="0" cy="1300247"/>
          </a:xfrm>
          <a:prstGeom prst="line">
            <a:avLst/>
          </a:prstGeom>
          <a:ln w="28575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0C7598D-03FC-45AE-71AD-945008074AA8}"/>
              </a:ext>
            </a:extLst>
          </p:cNvPr>
          <p:cNvCxnSpPr>
            <a:cxnSpLocks/>
          </p:cNvCxnSpPr>
          <p:nvPr/>
        </p:nvCxnSpPr>
        <p:spPr>
          <a:xfrm>
            <a:off x="2217990" y="2713736"/>
            <a:ext cx="0" cy="1300247"/>
          </a:xfrm>
          <a:prstGeom prst="line">
            <a:avLst/>
          </a:prstGeom>
          <a:ln w="28575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6A5D154-530B-E7CD-3C41-B930FF2FB244}"/>
              </a:ext>
            </a:extLst>
          </p:cNvPr>
          <p:cNvCxnSpPr>
            <a:cxnSpLocks/>
          </p:cNvCxnSpPr>
          <p:nvPr/>
        </p:nvCxnSpPr>
        <p:spPr>
          <a:xfrm>
            <a:off x="1880630" y="2915290"/>
            <a:ext cx="337360" cy="0"/>
          </a:xfrm>
          <a:prstGeom prst="straightConnector1">
            <a:avLst/>
          </a:prstGeom>
          <a:ln w="12700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2B7B4BE-8A63-AD9A-287E-973B7A0EEA87}"/>
              </a:ext>
            </a:extLst>
          </p:cNvPr>
          <p:cNvCxnSpPr>
            <a:cxnSpLocks/>
          </p:cNvCxnSpPr>
          <p:nvPr/>
        </p:nvCxnSpPr>
        <p:spPr>
          <a:xfrm>
            <a:off x="2092632" y="4808045"/>
            <a:ext cx="0" cy="1300247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BA00680-6E00-9168-B09A-AC878037B634}"/>
              </a:ext>
            </a:extLst>
          </p:cNvPr>
          <p:cNvCxnSpPr>
            <a:cxnSpLocks/>
          </p:cNvCxnSpPr>
          <p:nvPr/>
        </p:nvCxnSpPr>
        <p:spPr>
          <a:xfrm>
            <a:off x="2466722" y="4808045"/>
            <a:ext cx="0" cy="1300247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DE5EB68-9322-1625-0273-9E1E228B242D}"/>
              </a:ext>
            </a:extLst>
          </p:cNvPr>
          <p:cNvCxnSpPr>
            <a:cxnSpLocks/>
          </p:cNvCxnSpPr>
          <p:nvPr/>
        </p:nvCxnSpPr>
        <p:spPr>
          <a:xfrm>
            <a:off x="2092632" y="5033702"/>
            <a:ext cx="337359" cy="0"/>
          </a:xfrm>
          <a:prstGeom prst="straightConnector1">
            <a:avLst/>
          </a:prstGeom>
          <a:ln w="127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B6260ED-4D1F-CFD5-9DC9-97C1AF584C0F}"/>
              </a:ext>
            </a:extLst>
          </p:cNvPr>
          <p:cNvCxnSpPr/>
          <p:nvPr/>
        </p:nvCxnSpPr>
        <p:spPr>
          <a:xfrm>
            <a:off x="6451600" y="1365264"/>
            <a:ext cx="338667" cy="0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68DA35B-2538-C8CC-44A7-6E3ECD67B7B1}"/>
              </a:ext>
            </a:extLst>
          </p:cNvPr>
          <p:cNvCxnSpPr>
            <a:cxnSpLocks/>
          </p:cNvCxnSpPr>
          <p:nvPr/>
        </p:nvCxnSpPr>
        <p:spPr>
          <a:xfrm>
            <a:off x="6451600" y="938561"/>
            <a:ext cx="0" cy="1300247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0D25719-ECE4-65A8-628F-1614C1E858B0}"/>
              </a:ext>
            </a:extLst>
          </p:cNvPr>
          <p:cNvCxnSpPr>
            <a:cxnSpLocks/>
          </p:cNvCxnSpPr>
          <p:nvPr/>
        </p:nvCxnSpPr>
        <p:spPr>
          <a:xfrm>
            <a:off x="6766591" y="941843"/>
            <a:ext cx="0" cy="1300247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04DE7D39-A770-75AC-B27B-C2CC1ADE598E}"/>
              </a:ext>
            </a:extLst>
          </p:cNvPr>
          <p:cNvSpPr txBox="1"/>
          <p:nvPr/>
        </p:nvSpPr>
        <p:spPr>
          <a:xfrm>
            <a:off x="6451599" y="1061976"/>
            <a:ext cx="194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A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E9DBBAE-6BFD-7ACE-6337-D252D95056E9}"/>
              </a:ext>
            </a:extLst>
          </p:cNvPr>
          <p:cNvCxnSpPr>
            <a:cxnSpLocks/>
          </p:cNvCxnSpPr>
          <p:nvPr/>
        </p:nvCxnSpPr>
        <p:spPr>
          <a:xfrm>
            <a:off x="6451599" y="2713736"/>
            <a:ext cx="423334" cy="0"/>
          </a:xfrm>
          <a:prstGeom prst="straightConnector1">
            <a:avLst/>
          </a:prstGeom>
          <a:ln w="12700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1F6FADC-9D9D-F8F1-6945-5DACC3736D47}"/>
              </a:ext>
            </a:extLst>
          </p:cNvPr>
          <p:cNvCxnSpPr>
            <a:cxnSpLocks/>
          </p:cNvCxnSpPr>
          <p:nvPr/>
        </p:nvCxnSpPr>
        <p:spPr>
          <a:xfrm>
            <a:off x="6451599" y="2470959"/>
            <a:ext cx="0" cy="1300247"/>
          </a:xfrm>
          <a:prstGeom prst="line">
            <a:avLst/>
          </a:prstGeom>
          <a:ln w="28575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4653B14-B1DD-65DB-2F2B-65A1CFFBB277}"/>
              </a:ext>
            </a:extLst>
          </p:cNvPr>
          <p:cNvCxnSpPr>
            <a:cxnSpLocks/>
          </p:cNvCxnSpPr>
          <p:nvPr/>
        </p:nvCxnSpPr>
        <p:spPr>
          <a:xfrm>
            <a:off x="6874933" y="2470959"/>
            <a:ext cx="0" cy="1300247"/>
          </a:xfrm>
          <a:prstGeom prst="line">
            <a:avLst/>
          </a:prstGeom>
          <a:ln w="28575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42E69CF0-DA65-F847-1DF4-D40F9F4C423D}"/>
              </a:ext>
            </a:extLst>
          </p:cNvPr>
          <p:cNvSpPr txBox="1"/>
          <p:nvPr/>
        </p:nvSpPr>
        <p:spPr>
          <a:xfrm>
            <a:off x="6509265" y="2418279"/>
            <a:ext cx="601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B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77631BD-F8CB-F95E-88A7-937BED90EF20}"/>
              </a:ext>
            </a:extLst>
          </p:cNvPr>
          <p:cNvCxnSpPr>
            <a:cxnSpLocks/>
          </p:cNvCxnSpPr>
          <p:nvPr/>
        </p:nvCxnSpPr>
        <p:spPr>
          <a:xfrm>
            <a:off x="6451599" y="4439721"/>
            <a:ext cx="524933" cy="2130"/>
          </a:xfrm>
          <a:prstGeom prst="straightConnector1">
            <a:avLst/>
          </a:prstGeom>
          <a:ln w="127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A45AC3A-16B4-3206-C9CA-4A39C528AE79}"/>
              </a:ext>
            </a:extLst>
          </p:cNvPr>
          <p:cNvCxnSpPr>
            <a:cxnSpLocks/>
          </p:cNvCxnSpPr>
          <p:nvPr/>
        </p:nvCxnSpPr>
        <p:spPr>
          <a:xfrm>
            <a:off x="6451599" y="4157921"/>
            <a:ext cx="0" cy="1300247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C65DB006-E19B-59FC-CE41-A04B268E33BE}"/>
              </a:ext>
            </a:extLst>
          </p:cNvPr>
          <p:cNvSpPr txBox="1"/>
          <p:nvPr/>
        </p:nvSpPr>
        <p:spPr>
          <a:xfrm>
            <a:off x="6548965" y="4157921"/>
            <a:ext cx="304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C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7E5659F-168A-9F2F-6BAD-DCD53F6BE3DC}"/>
              </a:ext>
            </a:extLst>
          </p:cNvPr>
          <p:cNvCxnSpPr>
            <a:cxnSpLocks/>
          </p:cNvCxnSpPr>
          <p:nvPr/>
        </p:nvCxnSpPr>
        <p:spPr>
          <a:xfrm>
            <a:off x="6976532" y="4144998"/>
            <a:ext cx="0" cy="1300247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2D74BD7F-36CA-B651-CC62-A1AD8051D225}"/>
              </a:ext>
            </a:extLst>
          </p:cNvPr>
          <p:cNvSpPr txBox="1"/>
          <p:nvPr/>
        </p:nvSpPr>
        <p:spPr>
          <a:xfrm>
            <a:off x="8318504" y="2392583"/>
            <a:ext cx="25145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Spectrum A: B~ 1.0cm</a:t>
            </a:r>
            <a:r>
              <a:rPr lang="en-US" baseline="30000" dirty="0"/>
              <a:t>-1</a:t>
            </a:r>
            <a:r>
              <a:rPr lang="en-US" dirty="0"/>
              <a:t> </a:t>
            </a:r>
          </a:p>
          <a:p>
            <a:r>
              <a:rPr lang="en-US" dirty="0"/>
              <a:t>Spectrum B: B~ 1.75cm</a:t>
            </a:r>
            <a:r>
              <a:rPr lang="en-US" baseline="30000" dirty="0"/>
              <a:t>-1</a:t>
            </a:r>
            <a:r>
              <a:rPr lang="en-US" dirty="0"/>
              <a:t> </a:t>
            </a:r>
          </a:p>
          <a:p>
            <a:r>
              <a:rPr lang="en-US" dirty="0"/>
              <a:t>Spectrum C: B~ 2.25cm</a:t>
            </a:r>
            <a:r>
              <a:rPr lang="en-US" baseline="30000" dirty="0"/>
              <a:t>-1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B282227-E832-C147-3926-E1E5D31FC249}"/>
              </a:ext>
            </a:extLst>
          </p:cNvPr>
          <p:cNvSpPr txBox="1"/>
          <p:nvPr/>
        </p:nvSpPr>
        <p:spPr>
          <a:xfrm>
            <a:off x="8527736" y="3771206"/>
            <a:ext cx="2394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B</a:t>
            </a:r>
            <a:r>
              <a:rPr lang="en-US" sz="3600" baseline="-25000" dirty="0"/>
              <a:t>A</a:t>
            </a:r>
            <a:r>
              <a:rPr lang="en-US" sz="3600" dirty="0"/>
              <a:t>&lt;B</a:t>
            </a:r>
            <a:r>
              <a:rPr lang="en-US" sz="3600" baseline="-25000" dirty="0"/>
              <a:t>B</a:t>
            </a:r>
            <a:r>
              <a:rPr lang="en-US" sz="3600" dirty="0"/>
              <a:t>&lt;</a:t>
            </a:r>
            <a:r>
              <a:rPr lang="en-US" sz="3600" dirty="0" err="1"/>
              <a:t>B</a:t>
            </a:r>
            <a:r>
              <a:rPr lang="en-US" sz="3600" baseline="-25000" dirty="0" err="1"/>
              <a:t>c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70235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1" grpId="0"/>
      <p:bldP spid="35" grpId="0"/>
      <p:bldP spid="38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B8ABE-691B-ECBB-FF94-6CF98A581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890" y="355001"/>
            <a:ext cx="9875520" cy="1356360"/>
          </a:xfrm>
        </p:spPr>
        <p:txBody>
          <a:bodyPr/>
          <a:lstStyle/>
          <a:p>
            <a:r>
              <a:rPr lang="en-US" dirty="0"/>
              <a:t>The Rotational “Constant” B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E5ED3C0-9DB0-9AB8-9150-EF06C4A5777F}"/>
                  </a:ext>
                </a:extLst>
              </p:cNvPr>
              <p:cNvSpPr txBox="1"/>
              <p:nvPr/>
            </p:nvSpPr>
            <p:spPr>
              <a:xfrm>
                <a:off x="1003300" y="2176431"/>
                <a:ext cx="8890000" cy="14950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4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ℏ</m:t>
                          </m:r>
                        </m:num>
                        <m:den>
                          <m:r>
                            <a:rPr lang="en-US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4 </m:t>
                          </m:r>
                          <m:r>
                            <a:rPr lang="en-US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den>
                      </m:f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E5ED3C0-9DB0-9AB8-9150-EF06C4A577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00" y="2176431"/>
                <a:ext cx="8890000" cy="149508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EB14C7D-3F02-BCAC-0FA0-37B0A032E95E}"/>
              </a:ext>
            </a:extLst>
          </p:cNvPr>
          <p:cNvCxnSpPr>
            <a:cxnSpLocks/>
          </p:cNvCxnSpPr>
          <p:nvPr/>
        </p:nvCxnSpPr>
        <p:spPr>
          <a:xfrm>
            <a:off x="4305300" y="1027906"/>
            <a:ext cx="2540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407DA40-2108-8F9F-F269-B30DA7CB729D}"/>
              </a:ext>
            </a:extLst>
          </p:cNvPr>
          <p:cNvSpPr txBox="1"/>
          <p:nvPr/>
        </p:nvSpPr>
        <p:spPr>
          <a:xfrm>
            <a:off x="3289300" y="1320607"/>
            <a:ext cx="561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“Pre-factor” because B is not a constant. B changes with different molecular properties 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02BCD10-952F-69F4-70D7-69BADDC69DE1}"/>
              </a:ext>
            </a:extLst>
          </p:cNvPr>
          <p:cNvSpPr/>
          <p:nvPr/>
        </p:nvSpPr>
        <p:spPr>
          <a:xfrm>
            <a:off x="6426200" y="3048746"/>
            <a:ext cx="533400" cy="739080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8F117D-7FD7-1C8A-2F34-F8287139B8F5}"/>
              </a:ext>
            </a:extLst>
          </p:cNvPr>
          <p:cNvSpPr txBox="1"/>
          <p:nvPr/>
        </p:nvSpPr>
        <p:spPr>
          <a:xfrm>
            <a:off x="7029450" y="3066288"/>
            <a:ext cx="3467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cs typeface="Times New Roman" panose="02020603050405020304" pitchFamily="18" charset="0"/>
              </a:rPr>
              <a:t>Moment of inertia contains important molecular information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1BEC28C-3DA9-A831-6B89-FF8DDFD4E2DB}"/>
                  </a:ext>
                </a:extLst>
              </p:cNvPr>
              <p:cNvSpPr txBox="1"/>
              <p:nvPr/>
            </p:nvSpPr>
            <p:spPr>
              <a:xfrm>
                <a:off x="3149600" y="4400050"/>
                <a:ext cx="8737600" cy="10787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 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sSup>
                      <m:sSupPr>
                        <m:ctrlP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4400" b="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4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1BEC28C-3DA9-A831-6B89-FF8DDFD4E2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9600" y="4400050"/>
                <a:ext cx="8737600" cy="10787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1D648122-6DF3-15E6-3E14-1CD4843D9EEF}"/>
              </a:ext>
            </a:extLst>
          </p:cNvPr>
          <p:cNvSpPr txBox="1"/>
          <p:nvPr/>
        </p:nvSpPr>
        <p:spPr>
          <a:xfrm>
            <a:off x="4845050" y="5626745"/>
            <a:ext cx="1460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molecular weight of carbon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3A69DDB-B1B7-1E03-DE90-17D5FEAF0DDA}"/>
              </a:ext>
            </a:extLst>
          </p:cNvPr>
          <p:cNvSpPr txBox="1"/>
          <p:nvPr/>
        </p:nvSpPr>
        <p:spPr>
          <a:xfrm>
            <a:off x="6959600" y="5664264"/>
            <a:ext cx="12573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/>
              <a:t>molecular weight of oxygen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A0CF488-E27E-F21C-65C2-1D84A0C6A980}"/>
              </a:ext>
            </a:extLst>
          </p:cNvPr>
          <p:cNvSpPr txBox="1"/>
          <p:nvPr/>
        </p:nvSpPr>
        <p:spPr>
          <a:xfrm>
            <a:off x="8902700" y="4616262"/>
            <a:ext cx="124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Diatomic radius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E910C30-1B72-1565-93CD-87B9B1D42FEA}"/>
              </a:ext>
            </a:extLst>
          </p:cNvPr>
          <p:cNvCxnSpPr>
            <a:cxnSpLocks/>
            <a:endCxn id="14" idx="0"/>
          </p:cNvCxnSpPr>
          <p:nvPr/>
        </p:nvCxnSpPr>
        <p:spPr>
          <a:xfrm flipH="1">
            <a:off x="5575300" y="5392185"/>
            <a:ext cx="520700" cy="2345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34B3EB6-8206-6859-8590-999C2721A56A}"/>
              </a:ext>
            </a:extLst>
          </p:cNvPr>
          <p:cNvCxnSpPr/>
          <p:nvPr/>
        </p:nvCxnSpPr>
        <p:spPr>
          <a:xfrm>
            <a:off x="7073900" y="5392185"/>
            <a:ext cx="368300" cy="2720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8D76220-8567-3505-A238-C815062E3DB9}"/>
              </a:ext>
            </a:extLst>
          </p:cNvPr>
          <p:cNvCxnSpPr/>
          <p:nvPr/>
        </p:nvCxnSpPr>
        <p:spPr>
          <a:xfrm>
            <a:off x="8216900" y="4927600"/>
            <a:ext cx="6858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FA3749EC-B4B9-D041-2373-3F1B7D6A4552}"/>
              </a:ext>
            </a:extLst>
          </p:cNvPr>
          <p:cNvCxnSpPr>
            <a:cxnSpLocks/>
          </p:cNvCxnSpPr>
          <p:nvPr/>
        </p:nvCxnSpPr>
        <p:spPr>
          <a:xfrm flipH="1">
            <a:off x="3835400" y="5262593"/>
            <a:ext cx="520700" cy="2345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6E5A3FA1-B083-2CCB-4956-57D01D033761}"/>
              </a:ext>
            </a:extLst>
          </p:cNvPr>
          <p:cNvSpPr txBox="1"/>
          <p:nvPr/>
        </p:nvSpPr>
        <p:spPr>
          <a:xfrm>
            <a:off x="2895600" y="5541719"/>
            <a:ext cx="146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Reduced mass</a:t>
            </a:r>
          </a:p>
        </p:txBody>
      </p:sp>
    </p:spTree>
    <p:extLst>
      <p:ext uri="{BB962C8B-B14F-4D97-AF65-F5344CB8AC3E}">
        <p14:creationId xmlns:p14="http://schemas.microsoft.com/office/powerpoint/2010/main" val="1213018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 animBg="1"/>
      <p:bldP spid="12" grpId="0"/>
      <p:bldP spid="13" grpId="0"/>
      <p:bldP spid="14" grpId="0"/>
      <p:bldP spid="16" grpId="0"/>
      <p:bldP spid="17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7E55EDA-2CA0-C2B6-DC1C-1770AAFEDD0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/>
                  <a:t>Differentiating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sPre>
                    <m:sPre>
                      <m:sPre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sPre>
                  </m:oMath>
                </a14:m>
                <a:r>
                  <a:rPr lang="en-US"/>
                  <a:t> from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sPre>
                    <m:sPre>
                      <m:sPre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sPre>
                  </m:oMath>
                </a14:m>
                <a:endParaRPr lang="en-US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7E55EDA-2CA0-C2B6-DC1C-1770AAFEDD0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5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9DA9D52-059D-5598-FE4B-DD16087CC4B9}"/>
                  </a:ext>
                </a:extLst>
              </p:cNvPr>
              <p:cNvSpPr txBox="1"/>
              <p:nvPr/>
            </p:nvSpPr>
            <p:spPr>
              <a:xfrm>
                <a:off x="4584700" y="1671727"/>
                <a:ext cx="3022599" cy="630365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 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b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9DA9D52-059D-5598-FE4B-DD16087CC4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4700" y="1671727"/>
                <a:ext cx="3022599" cy="6303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E034B62-88A2-A742-7BF7-DFBBD2AA1DCB}"/>
                  </a:ext>
                </a:extLst>
              </p:cNvPr>
              <p:cNvSpPr txBox="1"/>
              <p:nvPr/>
            </p:nvSpPr>
            <p:spPr>
              <a:xfrm>
                <a:off x="2095497" y="2457902"/>
                <a:ext cx="2023535" cy="534634"/>
              </a:xfrm>
              <a:prstGeom prst="rect">
                <a:avLst/>
              </a:prstGeom>
              <a:ln>
                <a:solidFill>
                  <a:schemeClr val="accent3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sPre>
                      <m:sPre>
                        <m:sPre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sup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</m:sPre>
                    </m:oMath>
                  </m:oMathPara>
                </a14:m>
                <a:endParaRPr lang="en-US" sz="280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E034B62-88A2-A742-7BF7-DFBBD2AA1D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5497" y="2457902"/>
                <a:ext cx="2023535" cy="53463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2ABB5FB-CEDE-E93C-9086-D7C385B32D23}"/>
                  </a:ext>
                </a:extLst>
              </p:cNvPr>
              <p:cNvSpPr txBox="1"/>
              <p:nvPr/>
            </p:nvSpPr>
            <p:spPr>
              <a:xfrm>
                <a:off x="1092199" y="3167308"/>
                <a:ext cx="6798733" cy="8796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b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(12</m:t>
                        </m:r>
                        <m:f>
                          <m:f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𝑔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𝑚𝑜𝑙</m:t>
                            </m:r>
                          </m:den>
                        </m:f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)(16</m:t>
                        </m:r>
                        <m:f>
                          <m:f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𝑔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𝑚𝑜𝑙</m:t>
                            </m:r>
                          </m:den>
                        </m:f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  <m:f>
                          <m:f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𝑔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𝑚𝑜𝑙</m:t>
                            </m:r>
                          </m:den>
                        </m:f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+16</m:t>
                        </m:r>
                        <m:f>
                          <m:f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𝑔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𝑚𝑜𝑙</m:t>
                            </m:r>
                          </m:den>
                        </m:f>
                      </m:den>
                    </m:f>
                    <m:r>
                      <m:rPr>
                        <m:nor/>
                      </m:rPr>
                      <a:rPr lang="en-US" sz="2400" b="0" dirty="0">
                        <a:solidFill>
                          <a:schemeClr val="tx1"/>
                        </a:solidFill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2ABB5FB-CEDE-E93C-9086-D7C385B32D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199" y="3167308"/>
                <a:ext cx="6798733" cy="87966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1516B87-A100-C5AA-1B8F-C2A9C7CAB667}"/>
              </a:ext>
            </a:extLst>
          </p:cNvPr>
          <p:cNvCxnSpPr>
            <a:cxnSpLocks/>
          </p:cNvCxnSpPr>
          <p:nvPr/>
        </p:nvCxnSpPr>
        <p:spPr>
          <a:xfrm>
            <a:off x="2880782" y="2700619"/>
            <a:ext cx="668867" cy="583833"/>
          </a:xfrm>
          <a:prstGeom prst="straightConnector1">
            <a:avLst/>
          </a:prstGeom>
          <a:ln w="19050" cap="flat" cmpd="sng" algn="ctr">
            <a:solidFill>
              <a:schemeClr val="accent3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3B0F9C39-FA86-166E-1BB2-E80645026E15}"/>
              </a:ext>
            </a:extLst>
          </p:cNvPr>
          <p:cNvSpPr/>
          <p:nvPr/>
        </p:nvSpPr>
        <p:spPr>
          <a:xfrm>
            <a:off x="2516716" y="2482042"/>
            <a:ext cx="364066" cy="267317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05C5AE-6FB4-2FE5-8A92-68B6859673B5}"/>
              </a:ext>
            </a:extLst>
          </p:cNvPr>
          <p:cNvSpPr/>
          <p:nvPr/>
        </p:nvSpPr>
        <p:spPr>
          <a:xfrm>
            <a:off x="3075514" y="2485623"/>
            <a:ext cx="364066" cy="267317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08B5F95-500D-0DA0-8497-4DE7141CF337}"/>
              </a:ext>
            </a:extLst>
          </p:cNvPr>
          <p:cNvCxnSpPr>
            <a:cxnSpLocks/>
          </p:cNvCxnSpPr>
          <p:nvPr/>
        </p:nvCxnSpPr>
        <p:spPr>
          <a:xfrm>
            <a:off x="3405714" y="2737198"/>
            <a:ext cx="789518" cy="587153"/>
          </a:xfrm>
          <a:prstGeom prst="straightConnector1">
            <a:avLst/>
          </a:prstGeom>
          <a:ln w="19050" cap="flat" cmpd="sng" algn="ctr">
            <a:solidFill>
              <a:schemeClr val="accent3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32941CB-2E99-6B8F-C29B-A41DFBC63C79}"/>
                  </a:ext>
                </a:extLst>
              </p:cNvPr>
              <p:cNvSpPr txBox="1"/>
              <p:nvPr/>
            </p:nvSpPr>
            <p:spPr>
              <a:xfrm>
                <a:off x="1564214" y="4201159"/>
                <a:ext cx="3683000" cy="5386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sPre>
                            <m:sPre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p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  <m:sPre>
                            <m:sPre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sup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</m:sPre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=6.86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32941CB-2E99-6B8F-C29B-A41DFBC63C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4214" y="4201159"/>
                <a:ext cx="3683000" cy="53867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extLst>
              <a:ext uri="{FF2B5EF4-FFF2-40B4-BE49-F238E27FC236}">
                <a16:creationId xmlns:a16="http://schemas.microsoft.com/office/drawing/2014/main" id="{AD300986-A123-B0FF-00D3-596C18F1D60D}"/>
              </a:ext>
            </a:extLst>
          </p:cNvPr>
          <p:cNvSpPr/>
          <p:nvPr/>
        </p:nvSpPr>
        <p:spPr>
          <a:xfrm>
            <a:off x="565147" y="2283130"/>
            <a:ext cx="5317067" cy="324273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08AC6C4-4248-CF61-20B4-84AE5C00E2A6}"/>
                  </a:ext>
                </a:extLst>
              </p:cNvPr>
              <p:cNvSpPr txBox="1"/>
              <p:nvPr/>
            </p:nvSpPr>
            <p:spPr>
              <a:xfrm>
                <a:off x="8098366" y="2482042"/>
                <a:ext cx="1839386" cy="534634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sup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sPre>
                      <m:sPre>
                        <m:sPre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sup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</m:sPre>
                    </m:oMath>
                  </m:oMathPara>
                </a14:m>
                <a:endParaRPr lang="en-US" sz="280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08AC6C4-4248-CF61-20B4-84AE5C00E2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8366" y="2482042"/>
                <a:ext cx="1839386" cy="53463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071BF40-EDBA-C8DB-6069-B4B9F33C5A9E}"/>
                  </a:ext>
                </a:extLst>
              </p:cNvPr>
              <p:cNvSpPr txBox="1"/>
              <p:nvPr/>
            </p:nvSpPr>
            <p:spPr>
              <a:xfrm>
                <a:off x="6687609" y="3110685"/>
                <a:ext cx="4939244" cy="8796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b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(13</m:t>
                        </m:r>
                        <m:f>
                          <m:f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𝑔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𝑚𝑜𝑙</m:t>
                            </m:r>
                          </m:den>
                        </m:f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)(18</m:t>
                        </m:r>
                        <m:f>
                          <m:f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𝑔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𝑚𝑜𝑙</m:t>
                            </m:r>
                          </m:den>
                        </m:f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13</m:t>
                        </m:r>
                        <m:f>
                          <m:f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𝑔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𝑚𝑜𝑙</m:t>
                            </m:r>
                          </m:den>
                        </m:f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+18</m:t>
                        </m:r>
                        <m:f>
                          <m:f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𝑔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𝑚𝑜𝑙</m:t>
                            </m:r>
                          </m:den>
                        </m:f>
                      </m:den>
                    </m:f>
                    <m:r>
                      <m:rPr>
                        <m:nor/>
                      </m:rPr>
                      <a:rPr lang="en-US" sz="2400" b="0" dirty="0">
                        <a:solidFill>
                          <a:schemeClr val="tx1"/>
                        </a:solidFill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071BF40-EDBA-C8DB-6069-B4B9F33C5A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609" y="3110685"/>
                <a:ext cx="4939244" cy="87966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5B2211F-F673-8893-2AF7-9CDF6C1DA25C}"/>
                  </a:ext>
                </a:extLst>
              </p:cNvPr>
              <p:cNvSpPr txBox="1"/>
              <p:nvPr/>
            </p:nvSpPr>
            <p:spPr>
              <a:xfrm>
                <a:off x="5882214" y="4140527"/>
                <a:ext cx="6096000" cy="5390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sPre>
                            <m:sPre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sup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  <m:sPre>
                            <m:sPre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</m:sup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</m:sPre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=7.55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5B2211F-F673-8893-2AF7-9CDF6C1DA2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2214" y="4140527"/>
                <a:ext cx="6096000" cy="53905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>
            <a:extLst>
              <a:ext uri="{FF2B5EF4-FFF2-40B4-BE49-F238E27FC236}">
                <a16:creationId xmlns:a16="http://schemas.microsoft.com/office/drawing/2014/main" id="{437F63A4-F742-61BC-D428-E4103B31B5EC}"/>
              </a:ext>
            </a:extLst>
          </p:cNvPr>
          <p:cNvSpPr/>
          <p:nvPr/>
        </p:nvSpPr>
        <p:spPr>
          <a:xfrm>
            <a:off x="2079623" y="4110382"/>
            <a:ext cx="8659285" cy="6521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6F3AA53-3772-8AFA-AEEE-36CBDC131779}"/>
              </a:ext>
            </a:extLst>
          </p:cNvPr>
          <p:cNvSpPr txBox="1"/>
          <p:nvPr/>
        </p:nvSpPr>
        <p:spPr>
          <a:xfrm>
            <a:off x="5711823" y="4035738"/>
            <a:ext cx="1651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&lt;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AF20B04-892B-63A6-4BC6-1BED31C0D30A}"/>
                  </a:ext>
                </a:extLst>
              </p:cNvPr>
              <p:cNvSpPr txBox="1"/>
              <p:nvPr/>
            </p:nvSpPr>
            <p:spPr>
              <a:xfrm>
                <a:off x="5882214" y="4868589"/>
                <a:ext cx="3327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/>
                  <a:t>Since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2000"/>
                  <a:t>  </a:t>
                </a: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AF20B04-892B-63A6-4BC6-1BED31C0D3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2214" y="4868589"/>
                <a:ext cx="3327400" cy="400110"/>
              </a:xfrm>
              <a:prstGeom prst="rect">
                <a:avLst/>
              </a:prstGeom>
              <a:blipFill>
                <a:blip r:embed="rId10"/>
                <a:stretch>
                  <a:fillRect l="-2015" t="-9231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7E977CB-34C7-DFE0-332B-BF6BBA9D81B4}"/>
                  </a:ext>
                </a:extLst>
              </p:cNvPr>
              <p:cNvSpPr txBox="1"/>
              <p:nvPr/>
            </p:nvSpPr>
            <p:spPr>
              <a:xfrm>
                <a:off x="4677833" y="5593583"/>
                <a:ext cx="3327400" cy="678006"/>
              </a:xfrm>
              <a:prstGeom prst="rect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sPre>
                          <m:sPrePr>
                            <m:ctrlPr>
                              <a:rPr lang="en-US" sz="3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sub>
                          <m:sup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sup>
                          <m:e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  <m:sPre>
                          <m:sPrePr>
                            <m:ctrlPr>
                              <a:rPr lang="en-US" sz="3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sub>
                          <m:sup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16</m:t>
                            </m:r>
                          </m:sup>
                          <m:e>
                            <m:r>
                              <a:rPr lang="en-US" sz="3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</m:sPre>
                      </m:sub>
                    </m:sSub>
                  </m:oMath>
                </a14:m>
                <a:r>
                  <a:rPr lang="en-US" sz="3200" dirty="0">
                    <a:solidFill>
                      <a:schemeClr val="tx1"/>
                    </a:solidFill>
                  </a:rPr>
                  <a:t>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sPre>
                          <m:sPrePr>
                            <m:ctrlP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sub>
                          <m:sup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13</m:t>
                            </m:r>
                          </m:sup>
                          <m:e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  <m:sPre>
                          <m:sPrePr>
                            <m:ctrlP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sub>
                          <m:sup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18</m:t>
                            </m:r>
                          </m:sup>
                          <m:e>
                            <m: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</m:sPre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7E977CB-34C7-DFE0-332B-BF6BBA9D81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7833" y="5593583"/>
                <a:ext cx="3327400" cy="67800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2579281-16B4-6BFE-AC2B-17BA99B0FBD5}"/>
                  </a:ext>
                </a:extLst>
              </p:cNvPr>
              <p:cNvSpPr txBox="1"/>
              <p:nvPr/>
            </p:nvSpPr>
            <p:spPr>
              <a:xfrm>
                <a:off x="2076976" y="4762552"/>
                <a:ext cx="6096000" cy="6183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ℏ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2579281-16B4-6BFE-AC2B-17BA99B0FB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6976" y="4762552"/>
                <a:ext cx="6096000" cy="61831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520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2" grpId="0" animBg="1"/>
      <p:bldP spid="12" grpId="1" animBg="1"/>
      <p:bldP spid="14" grpId="0" animBg="1"/>
      <p:bldP spid="14" grpId="1" animBg="1"/>
      <p:bldP spid="17" grpId="0"/>
      <p:bldP spid="21" grpId="0" animBg="1"/>
      <p:bldP spid="23" grpId="0"/>
      <p:bldP spid="25" grpId="0"/>
      <p:bldP spid="27" grpId="0" animBg="1"/>
      <p:bldP spid="28" grpId="0"/>
      <p:bldP spid="30" grpId="0" animBg="1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D2E90-DB6B-6A4F-9CAD-CC901A57E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31" y="254850"/>
            <a:ext cx="10515600" cy="1325563"/>
          </a:xfrm>
        </p:spPr>
        <p:txBody>
          <a:bodyPr/>
          <a:lstStyle/>
          <a:p>
            <a:r>
              <a:rPr lang="en-US"/>
              <a:t>Our Options</a:t>
            </a:r>
          </a:p>
        </p:txBody>
      </p:sp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id="{A33D0533-056E-F94D-958D-B7AAE7D1A6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2749" y="254850"/>
            <a:ext cx="5324483" cy="18140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 descr="Chart&#10;&#10;Description automatically generated">
            <a:extLst>
              <a:ext uri="{FF2B5EF4-FFF2-40B4-BE49-F238E27FC236}">
                <a16:creationId xmlns:a16="http://schemas.microsoft.com/office/drawing/2014/main" id="{A81C2D6E-B119-B040-B919-A68DA2DE57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2749" y="2179218"/>
            <a:ext cx="5407134" cy="19456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 descr="Chart, line chart&#10;&#10;Description automatically generated">
            <a:extLst>
              <a:ext uri="{FF2B5EF4-FFF2-40B4-BE49-F238E27FC236}">
                <a16:creationId xmlns:a16="http://schemas.microsoft.com/office/drawing/2014/main" id="{E3325680-BB06-1B40-8386-D50381B8B8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5060" y="4357476"/>
            <a:ext cx="5407137" cy="19456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2189743-33D6-3A63-116F-323C6AAC812A}"/>
              </a:ext>
            </a:extLst>
          </p:cNvPr>
          <p:cNvCxnSpPr>
            <a:cxnSpLocks/>
          </p:cNvCxnSpPr>
          <p:nvPr/>
        </p:nvCxnSpPr>
        <p:spPr>
          <a:xfrm>
            <a:off x="10236820" y="365125"/>
            <a:ext cx="0" cy="496515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BF4DEC88-DD47-446A-3C44-87F4B1A4C34C}"/>
              </a:ext>
            </a:extLst>
          </p:cNvPr>
          <p:cNvSpPr txBox="1"/>
          <p:nvPr/>
        </p:nvSpPr>
        <p:spPr>
          <a:xfrm rot="5400000">
            <a:off x="9269118" y="1938379"/>
            <a:ext cx="2620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Increasing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AA8AC0D-D681-6E83-E142-0E632ABAA43B}"/>
                  </a:ext>
                </a:extLst>
              </p:cNvPr>
              <p:cNvSpPr txBox="1"/>
              <p:nvPr/>
            </p:nvSpPr>
            <p:spPr>
              <a:xfrm>
                <a:off x="315572" y="1418531"/>
                <a:ext cx="3997062" cy="604717"/>
              </a:xfrm>
              <a:prstGeom prst="rect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sPre>
                          <m:sPrePr>
                            <m:ctrlPr>
                              <a:rPr lang="en-US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sub>
                          <m:sup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sup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  <m:sPre>
                          <m:sPrePr>
                            <m:ctrlPr>
                              <a:rPr lang="en-US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sub>
                          <m:sup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16</m:t>
                            </m:r>
                          </m:sup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</m:sPre>
                      </m:sub>
                    </m:sSub>
                  </m:oMath>
                </a14:m>
                <a:r>
                  <a:rPr lang="en-US" sz="2800">
                    <a:solidFill>
                      <a:schemeClr val="tx1"/>
                    </a:solidFill>
                  </a:rPr>
                  <a:t>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sPre>
                          <m:sPre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sub>
                          <m:sup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13</m:t>
                            </m:r>
                          </m:sup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  <m:sPre>
                          <m:sPre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sub>
                          <m:sup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18</m:t>
                            </m:r>
                          </m:sup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</m:sPr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sPre>
                          <m:sPrePr>
                            <m:ctrlPr>
                              <a:rPr lang="en-US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sub>
                          <m:sup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13</m:t>
                            </m:r>
                          </m:sup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  <m:sPre>
                          <m:sPrePr>
                            <m:ctrlPr>
                              <a:rPr lang="en-US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sub>
                          <m:sup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18</m:t>
                            </m:r>
                          </m:sup>
                          <m:e>
                            <m:sSup>
                              <m:sSupPr>
                                <m:ctrlPr>
                                  <a:rPr lang="en-US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</m:e>
                              <m:sup>
                                <m:r>
                                  <a:rPr lang="en-US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sup>
                            </m:sSup>
                          </m:e>
                        </m:sPre>
                      </m:sub>
                    </m:sSub>
                  </m:oMath>
                </a14:m>
                <a:endParaRPr lang="en-US" sz="280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AA8AC0D-D681-6E83-E142-0E632ABAA4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572" y="1418531"/>
                <a:ext cx="3997062" cy="6047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>
            <a:extLst>
              <a:ext uri="{FF2B5EF4-FFF2-40B4-BE49-F238E27FC236}">
                <a16:creationId xmlns:a16="http://schemas.microsoft.com/office/drawing/2014/main" id="{34A1CB42-2AFA-6D9C-9738-F9B3A4781422}"/>
              </a:ext>
            </a:extLst>
          </p:cNvPr>
          <p:cNvSpPr/>
          <p:nvPr/>
        </p:nvSpPr>
        <p:spPr>
          <a:xfrm>
            <a:off x="4312634" y="4235106"/>
            <a:ext cx="5639392" cy="2257848"/>
          </a:xfrm>
          <a:prstGeom prst="rect">
            <a:avLst/>
          </a:prstGeom>
          <a:noFill/>
          <a:ln w="57150">
            <a:solidFill>
              <a:schemeClr val="accent4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B822E6A2-0EF8-F991-3248-BBCFE4A04275}"/>
                  </a:ext>
                </a:extLst>
              </p:cNvPr>
              <p:cNvSpPr txBox="1"/>
              <p:nvPr/>
            </p:nvSpPr>
            <p:spPr>
              <a:xfrm>
                <a:off x="8203286" y="4722688"/>
                <a:ext cx="1382751" cy="376642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  <m:sup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sPre>
                      <m:sPre>
                        <m:sPre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  <m:sup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sup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</m:sPre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B822E6A2-0EF8-F991-3248-BBCFE4A042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3286" y="4722688"/>
                <a:ext cx="1382751" cy="37664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560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5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B575CB66-37BE-E244-9840-D9F48FAC4E39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54000" y="262468"/>
                <a:ext cx="9875520" cy="905933"/>
              </a:xfrm>
            </p:spPr>
            <p:txBody>
              <a:bodyPr/>
              <a:lstStyle/>
              <a:p>
                <a:r>
                  <a:rPr lang="en-US" dirty="0"/>
                  <a:t>Comparing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sPre>
                    <m:sPre>
                      <m:sPre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sPre>
                  </m:oMath>
                </a14:m>
                <a:r>
                  <a:rPr lang="en-US" dirty="0"/>
                  <a:t> from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sPre>
                    <m:sPre>
                      <m:sPre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sup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</m:sup>
                        </m:sSup>
                      </m:e>
                    </m:sPre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B575CB66-37BE-E244-9840-D9F48FAC4E3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54000" y="262468"/>
                <a:ext cx="9875520" cy="905933"/>
              </a:xfrm>
              <a:blipFill>
                <a:blip r:embed="rId2"/>
                <a:stretch>
                  <a:fillRect l="-2531" t="-8054" b="-214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B2E3D-E0B1-6740-B8BF-D91A02344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0000"/>
            <a:ext cx="10515600" cy="2837061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 cannot use reduced mass to differentiate as only an electron was added</a:t>
            </a:r>
          </a:p>
          <a:p>
            <a:pPr marL="0" indent="0" algn="ctr">
              <a:buNone/>
            </a:pP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 what else can we use? </a:t>
            </a:r>
          </a:p>
          <a:p>
            <a:pPr marL="0" indent="0" algn="ctr">
              <a:buNone/>
            </a:pP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Hint from the </a:t>
            </a:r>
            <a:r>
              <a:rPr lang="en-US" sz="3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question</a:t>
            </a:r>
            <a:r>
              <a:rPr lang="en-US" sz="3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Molecular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Wingdings" panose="05000000000000000000" pitchFamily="2" charset="2"/>
              </a:rPr>
              <a:t> Orbital Theory</a:t>
            </a:r>
            <a:r>
              <a:rPr lang="en-US" dirty="0"/>
              <a:t>🤑</a:t>
            </a:r>
            <a:endParaRPr lang="en-US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40DD92E4-D2EB-E94F-76A1-35180FA055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2733" y="2959688"/>
            <a:ext cx="3536068" cy="349026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F8C0D1C-2573-5112-A1AD-D6A56A461D9C}"/>
              </a:ext>
            </a:extLst>
          </p:cNvPr>
          <p:cNvSpPr txBox="1"/>
          <p:nvPr/>
        </p:nvSpPr>
        <p:spPr>
          <a:xfrm>
            <a:off x="4938801" y="3247782"/>
            <a:ext cx="6062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How can we relate MO theory to bond length?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C33B72-0C5B-E634-8E63-3458E6FFF23F}"/>
              </a:ext>
            </a:extLst>
          </p:cNvPr>
          <p:cNvSpPr txBox="1"/>
          <p:nvPr/>
        </p:nvSpPr>
        <p:spPr>
          <a:xfrm>
            <a:off x="8669020" y="4760043"/>
            <a:ext cx="292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Recall Exercise 1</a:t>
            </a:r>
          </a:p>
        </p:txBody>
      </p:sp>
      <p:pic>
        <p:nvPicPr>
          <p:cNvPr id="3076" name="Picture 4" descr="Raised Hand Emoji (U+270B)">
            <a:extLst>
              <a:ext uri="{FF2B5EF4-FFF2-40B4-BE49-F238E27FC236}">
                <a16:creationId xmlns:a16="http://schemas.microsoft.com/office/drawing/2014/main" id="{43DC115A-96B6-120A-3F5B-AA91562455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4488" y="4208660"/>
            <a:ext cx="1654993" cy="1654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a dumpling face looking down and smirking">
            <a:extLst>
              <a:ext uri="{FF2B5EF4-FFF2-40B4-BE49-F238E27FC236}">
                <a16:creationId xmlns:a16="http://schemas.microsoft.com/office/drawing/2014/main" id="{1BE55DF3-4C30-E2A9-0423-CC252F47C6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5167" y="4107061"/>
            <a:ext cx="1886267" cy="1886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8897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8EA46-3812-CE42-BD3C-CD5730CF3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 Theory of Carbon Monoxide </a:t>
            </a:r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52862C8F-60BE-274A-9310-09B70DB1A8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70595" y="1657757"/>
            <a:ext cx="4510876" cy="4452446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FFF9404-33F1-E24D-B255-5B348ADB8CF9}"/>
                  </a:ext>
                </a:extLst>
              </p:cNvPr>
              <p:cNvSpPr txBox="1"/>
              <p:nvPr/>
            </p:nvSpPr>
            <p:spPr>
              <a:xfrm>
                <a:off x="1153997" y="3488270"/>
                <a:ext cx="5739593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000"/>
                  <a:t>We have added another electron which will have to enter the lowest energy combined orbital. This is the 2p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2000"/>
                  <a:t> antibonding orbital. 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FFF9404-33F1-E24D-B255-5B348ADB8C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3997" y="3488270"/>
                <a:ext cx="5739593" cy="1015663"/>
              </a:xfrm>
              <a:prstGeom prst="rect">
                <a:avLst/>
              </a:prstGeom>
              <a:blipFill>
                <a:blip r:embed="rId3"/>
                <a:stretch>
                  <a:fillRect l="-955" t="-2994" r="-955" b="-9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8F41CCE-1F52-4F44-A277-61320657ADB2}"/>
              </a:ext>
            </a:extLst>
          </p:cNvPr>
          <p:cNvCxnSpPr>
            <a:cxnSpLocks/>
          </p:cNvCxnSpPr>
          <p:nvPr/>
        </p:nvCxnSpPr>
        <p:spPr>
          <a:xfrm flipV="1">
            <a:off x="10986233" y="3171217"/>
            <a:ext cx="0" cy="35019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678AEA5-1F92-3245-88CF-CA4323FFDCB1}"/>
              </a:ext>
            </a:extLst>
          </p:cNvPr>
          <p:cNvSpPr txBox="1"/>
          <p:nvPr/>
        </p:nvSpPr>
        <p:spPr>
          <a:xfrm>
            <a:off x="14237110" y="29300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39AF202-C796-0C42-AD83-20388067935A}"/>
              </a:ext>
            </a:extLst>
          </p:cNvPr>
          <p:cNvCxnSpPr>
            <a:cxnSpLocks/>
          </p:cNvCxnSpPr>
          <p:nvPr/>
        </p:nvCxnSpPr>
        <p:spPr>
          <a:xfrm flipV="1">
            <a:off x="10986233" y="3168349"/>
            <a:ext cx="0" cy="35019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D31A8AF-B6C8-CA41-BC2E-528EF191E080}"/>
              </a:ext>
            </a:extLst>
          </p:cNvPr>
          <p:cNvCxnSpPr>
            <a:cxnSpLocks/>
          </p:cNvCxnSpPr>
          <p:nvPr/>
        </p:nvCxnSpPr>
        <p:spPr>
          <a:xfrm>
            <a:off x="9735671" y="5764306"/>
            <a:ext cx="89647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E832582-C12A-964A-A0FE-E419C884786E}"/>
              </a:ext>
            </a:extLst>
          </p:cNvPr>
          <p:cNvCxnSpPr>
            <a:cxnSpLocks/>
          </p:cNvCxnSpPr>
          <p:nvPr/>
        </p:nvCxnSpPr>
        <p:spPr>
          <a:xfrm>
            <a:off x="10918998" y="5396753"/>
            <a:ext cx="67235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F1865BA-8915-24FB-BF37-E4C99DE9E8B6}"/>
                  </a:ext>
                </a:extLst>
              </p:cNvPr>
              <p:cNvSpPr txBox="1"/>
              <p:nvPr/>
            </p:nvSpPr>
            <p:spPr>
              <a:xfrm>
                <a:off x="977463" y="2732512"/>
                <a:ext cx="6092659" cy="610936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𝐵𝑜𝑛𝑑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𝑂𝑟𝑑𝑒𝑟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#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𝑏𝑜𝑛𝑑𝑖𝑛𝑔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−#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𝑎𝑛𝑡𝑖𝑏𝑜𝑛𝑑𝑖𝑛𝑔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F1865BA-8915-24FB-BF37-E4C99DE9E8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463" y="2732512"/>
                <a:ext cx="6092659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6DFD4A09-75F4-07A6-7362-3EB68255388F}"/>
              </a:ext>
            </a:extLst>
          </p:cNvPr>
          <p:cNvSpPr txBox="1"/>
          <p:nvPr/>
        </p:nvSpPr>
        <p:spPr>
          <a:xfrm>
            <a:off x="737232" y="1913157"/>
            <a:ext cx="72128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/>
              <a:t>Bond order, an effective length of bonds, can be calculated by the following formula:</a:t>
            </a:r>
          </a:p>
        </p:txBody>
      </p:sp>
    </p:spTree>
    <p:extLst>
      <p:ext uri="{BB962C8B-B14F-4D97-AF65-F5344CB8AC3E}">
        <p14:creationId xmlns:p14="http://schemas.microsoft.com/office/powerpoint/2010/main" val="385551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96296E-6 C -0.0026 -0.00139 -0.00508 -0.00208 -0.00742 -0.00347 C -0.00885 -0.00416 -0.01002 -0.00578 -0.01159 -0.00648 C -0.0125 -0.00717 -0.01354 -0.00764 -0.01458 -0.0081 L -0.02383 -0.01782 C -0.02487 -0.01875 -0.02578 -0.01967 -0.02682 -0.02083 C -0.02838 -0.02245 -0.02956 -0.02407 -0.03099 -0.02569 C -0.03229 -0.02685 -0.03385 -0.02754 -0.03515 -0.0287 C -0.04401 -0.03703 -0.03815 -0.03333 -0.0444 -0.0368 C -0.05065 -0.04652 -0.04375 -0.03657 -0.05364 -0.04768 C -0.05976 -0.05486 -0.05638 -0.05115 -0.06393 -0.05879 C -0.06497 -0.05995 -0.06588 -0.06157 -0.06706 -0.06203 L -0.07122 -0.06365 C -0.07786 -0.07407 -0.07018 -0.06319 -0.07838 -0.07152 C -0.08125 -0.0743 -0.08372 -0.07824 -0.08659 -0.08102 C -0.08776 -0.08194 -0.08867 -0.0831 -0.08971 -0.08402 C -0.09101 -0.08565 -0.09232 -0.08773 -0.09388 -0.08889 C -0.09518 -0.09027 -0.09674 -0.09074 -0.09805 -0.09213 C -0.10078 -0.09514 -0.10338 -0.09861 -0.10612 -0.10185 C -0.10716 -0.10277 -0.10833 -0.10347 -0.10937 -0.10486 C -0.11276 -0.10949 -0.11367 -0.1125 -0.1164 -0.11921 L -0.12461 -0.13819 C -0.12461 -0.13796 -0.12877 -0.14768 -0.12877 -0.14722 C -0.13164 -0.15162 -0.13528 -0.15625 -0.13711 -0.1618 C -0.1388 -0.16713 -0.13724 -0.16666 -0.1401 -0.17129 C -0.14036 -0.17152 -0.14075 -0.17129 -0.14101 -0.17129 " pathEditMode="relative" rAng="0" ptsTypes="AAAAAAAAAAAAAAAAAAAAAAAA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57" y="-8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256</TotalTime>
  <Words>485</Words>
  <Application>Microsoft Office PowerPoint</Application>
  <PresentationFormat>Widescreen</PresentationFormat>
  <Paragraphs>91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Basis</vt:lpstr>
      <vt:lpstr>Calculation Session 2  Exercise 5</vt:lpstr>
      <vt:lpstr>Match…</vt:lpstr>
      <vt:lpstr>What information can we extract from the spectrum?</vt:lpstr>
      <vt:lpstr>PowerPoint Presentation</vt:lpstr>
      <vt:lpstr>The Rotational “Constant” B </vt:lpstr>
      <vt:lpstr>Differentiating (_6^12)C (_8^16)O from (_6^13)C (_8^18)O</vt:lpstr>
      <vt:lpstr>Our Options</vt:lpstr>
      <vt:lpstr>Comparing (_6^13)C (_8^18)O from (_6^13)C (_8^18)O^- </vt:lpstr>
      <vt:lpstr>MO Theory of Carbon Monoxide </vt:lpstr>
      <vt:lpstr>Bond Order Calculation</vt:lpstr>
      <vt:lpstr>Comparing (_6^13)C (_8^18)O with (_6^13)C (_8^18)O^- </vt:lpstr>
      <vt:lpstr>Our Options</vt:lpstr>
      <vt:lpstr>Key Takeaways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Calculation Session 2 Exercise 2</dc:title>
  <dc:creator>Leon Li-An Lee</dc:creator>
  <cp:lastModifiedBy>Kong Chen</cp:lastModifiedBy>
  <cp:revision>17</cp:revision>
  <dcterms:created xsi:type="dcterms:W3CDTF">2023-02-01T02:57:25Z</dcterms:created>
  <dcterms:modified xsi:type="dcterms:W3CDTF">2025-01-25T03:32:18Z</dcterms:modified>
</cp:coreProperties>
</file>