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76" r:id="rId3"/>
    <p:sldId id="277" r:id="rId4"/>
    <p:sldId id="266" r:id="rId5"/>
    <p:sldId id="278" r:id="rId6"/>
    <p:sldId id="270" r:id="rId7"/>
    <p:sldId id="271" r:id="rId8"/>
    <p:sldId id="272" r:id="rId9"/>
    <p:sldId id="273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CDFF"/>
    <a:srgbClr val="CDDBFF"/>
    <a:srgbClr val="99CCFF"/>
    <a:srgbClr val="AD95D1"/>
    <a:srgbClr val="1D2AC0"/>
    <a:srgbClr val="81B994"/>
    <a:srgbClr val="F98399"/>
    <a:srgbClr val="7EA1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46" autoAdjust="0"/>
    <p:restoredTop sz="94697"/>
  </p:normalViewPr>
  <p:slideViewPr>
    <p:cSldViewPr snapToGrid="0" snapToObjects="1">
      <p:cViewPr>
        <p:scale>
          <a:sx n="100" d="100"/>
          <a:sy n="100" d="100"/>
        </p:scale>
        <p:origin x="952" y="7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F3E70-4725-F24C-BE3F-D9E5AB0D8A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6CE3D0-4445-2C4F-B6EE-571015F6EE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FCF8E-A84F-E540-99D3-6C1414CD0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62F2C-DE87-1944-8B79-82A05A4058C7}" type="datetimeFigureOut">
              <a:rPr lang="en-US" smtClean="0"/>
              <a:t>2/1/25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5477F6-F028-0440-8C6C-697E4EDE6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DBB3B-7BD3-6243-A72E-19DCCEE4A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C96CA-177E-4F4D-A0F4-060B731EE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493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52D1A-BD02-B542-90D8-9F3B362DD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2B7B7A-4317-7841-9FC0-8816274F42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046443-8FDC-564E-B3E1-F5916CB66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62F2C-DE87-1944-8B79-82A05A4058C7}" type="datetimeFigureOut">
              <a:rPr lang="en-US" smtClean="0"/>
              <a:t>2/1/25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6BE113-6B11-134F-AE78-AF9DAB5D9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3F8DCD-E55E-5744-9773-8036C57D6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C96CA-177E-4F4D-A0F4-060B731EE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358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D1AAA3-60BB-7E4A-A682-04DD74657B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EA2AE2-BF8D-4342-BFA6-10CDCB93DB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BE0CBC-96AD-5944-9A62-91177E4B8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62F2C-DE87-1944-8B79-82A05A4058C7}" type="datetimeFigureOut">
              <a:rPr lang="en-US" smtClean="0"/>
              <a:t>2/1/25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F44EF-5923-5848-96ED-E4B29FFDD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ECE365-83DA-0B48-9D28-F59E98604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C96CA-177E-4F4D-A0F4-060B731EE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382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4BFD4-28A5-B743-9A84-7E361A1A3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0FB22-3DD3-6949-95BB-CEED3C59C6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DA33E0-611C-2648-B1E7-3F33CF29F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62F2C-DE87-1944-8B79-82A05A4058C7}" type="datetimeFigureOut">
              <a:rPr lang="en-US" smtClean="0"/>
              <a:t>2/1/25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2BEC02-52FF-6E4A-8F5F-2AAF06E63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E772AB-7B1E-954B-AAE6-01D36C50E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C96CA-177E-4F4D-A0F4-060B731EE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391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BD640-A059-8A4D-BDE8-98D7F5F37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FEEAEF-4F39-E542-B49A-3D94DAF496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ADF248-A022-B747-9650-1B3CB915E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62F2C-DE87-1944-8B79-82A05A4058C7}" type="datetimeFigureOut">
              <a:rPr lang="en-US" smtClean="0"/>
              <a:t>2/1/25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85AD9F-8D52-0143-B2C9-4DEA75F5F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70D01C-F680-3D48-B7B8-1E6DCD2E8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C96CA-177E-4F4D-A0F4-060B731EE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714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48806-599A-914B-A15E-A98CE9BC5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74EA9-439C-C449-BF05-61C13FE9E2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52FB92-D0FE-8242-97D7-A2BB11EA68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C3FB47-96D9-A34A-BD31-476312C41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62F2C-DE87-1944-8B79-82A05A4058C7}" type="datetimeFigureOut">
              <a:rPr lang="en-US" smtClean="0"/>
              <a:t>2/1/25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250B3F-7D18-A74C-8376-013CF243F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122FA8-0B4B-504F-A24E-FB5174242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C96CA-177E-4F4D-A0F4-060B731EE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811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686B8-7247-6146-8148-DA748EB91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710FA3-29FF-B543-89CC-92FB6F1CCE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722043-4CEB-DF41-923B-35563612BC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2543DC-D6AB-2947-8458-5C57BBE35F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126465-8CEA-E14E-8ABA-EA9D7460B6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6676E5-6092-5344-AA1E-5336B631D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62F2C-DE87-1944-8B79-82A05A4058C7}" type="datetimeFigureOut">
              <a:rPr lang="en-US" smtClean="0"/>
              <a:t>2/1/25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3BDFDA-F9EE-2B45-B957-789374046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B12866-9BF3-534F-BC9B-686FC5A2F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C96CA-177E-4F4D-A0F4-060B731EE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426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06C22-DED8-5B44-9532-FB00B1063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D1180D-B992-7F47-89BA-8F93FAF1F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62F2C-DE87-1944-8B79-82A05A4058C7}" type="datetimeFigureOut">
              <a:rPr lang="en-US" smtClean="0"/>
              <a:t>2/1/25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BC1FD7-A4E6-3F4D-BCAA-7D485BE65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907C14-1BC0-444C-B4EB-02AE1EA5A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C96CA-177E-4F4D-A0F4-060B731EE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862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D57FDD-13F7-4646-9D1D-77A8B46A6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62F2C-DE87-1944-8B79-82A05A4058C7}" type="datetimeFigureOut">
              <a:rPr lang="en-US" smtClean="0"/>
              <a:t>2/1/25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B1AAB0-EEEB-2444-94D3-B4E24803D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F27513-81C3-6B41-90D3-49F81669F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C96CA-177E-4F4D-A0F4-060B731EE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745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E9280-441F-3F4D-B465-7375FE4A8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5C9E2-0193-0B46-9550-D76C26517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25661E-1455-7643-A15D-2E23641B0C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B6CB55-D54C-FD4A-9842-2835E3B8E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62F2C-DE87-1944-8B79-82A05A4058C7}" type="datetimeFigureOut">
              <a:rPr lang="en-US" smtClean="0"/>
              <a:t>2/1/25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C34847-15D9-174D-A3BE-E84EE1F43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6E3BC-94E3-854A-99A1-B9509B117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C96CA-177E-4F4D-A0F4-060B731EE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85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BB48F-07C8-C54A-88E9-A2A4852F8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1CBD2D-96CC-3F44-A155-D6DFF0092B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C946F7-9BC6-264D-8FE2-FC49BE1E9A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9E9289-C06E-DF46-8F83-7EC0A16C0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62F2C-DE87-1944-8B79-82A05A4058C7}" type="datetimeFigureOut">
              <a:rPr lang="en-US" smtClean="0"/>
              <a:t>2/1/25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DF69C2-727F-DA49-B2CF-A65D2EF0B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759B25-4256-B14C-85D4-D777B25A8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C96CA-177E-4F4D-A0F4-060B731EE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806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810875-0CC5-F142-A5C5-B4FCA45D1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380E77-FC0E-784D-9157-8E4520EA30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767ED3-1992-6147-9F30-3D3076FC8C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62F2C-DE87-1944-8B79-82A05A4058C7}" type="datetimeFigureOut">
              <a:rPr lang="en-US" smtClean="0"/>
              <a:t>2/1/25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F5DA0E-97BB-A744-A0FE-6B3F8759FF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F3602D-ACA1-F440-AD34-5DF07819D4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C96CA-177E-4F4D-A0F4-060B731EE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478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126D1F1C-75E0-A586-A422-804283A0537D}"/>
              </a:ext>
            </a:extLst>
          </p:cNvPr>
          <p:cNvSpPr/>
          <p:nvPr/>
        </p:nvSpPr>
        <p:spPr>
          <a:xfrm>
            <a:off x="532421" y="-479108"/>
            <a:ext cx="11365837" cy="6917672"/>
          </a:xfrm>
          <a:custGeom>
            <a:avLst/>
            <a:gdLst>
              <a:gd name="connsiteX0" fmla="*/ 4382479 w 11365837"/>
              <a:gd name="connsiteY0" fmla="*/ 2028508 h 6917672"/>
              <a:gd name="connsiteX1" fmla="*/ 3188679 w 11365837"/>
              <a:gd name="connsiteY1" fmla="*/ 2447608 h 6917672"/>
              <a:gd name="connsiteX2" fmla="*/ 3099779 w 11365837"/>
              <a:gd name="connsiteY2" fmla="*/ 1825308 h 6917672"/>
              <a:gd name="connsiteX3" fmla="*/ 2642579 w 11365837"/>
              <a:gd name="connsiteY3" fmla="*/ 1990408 h 6917672"/>
              <a:gd name="connsiteX4" fmla="*/ 1067779 w 11365837"/>
              <a:gd name="connsiteY4" fmla="*/ 1164908 h 6917672"/>
              <a:gd name="connsiteX5" fmla="*/ 1004279 w 11365837"/>
              <a:gd name="connsiteY5" fmla="*/ 2142808 h 6917672"/>
              <a:gd name="connsiteX6" fmla="*/ 267679 w 11365837"/>
              <a:gd name="connsiteY6" fmla="*/ 2142808 h 6917672"/>
              <a:gd name="connsiteX7" fmla="*/ 64479 w 11365837"/>
              <a:gd name="connsiteY7" fmla="*/ 2663508 h 6917672"/>
              <a:gd name="connsiteX8" fmla="*/ 1321779 w 11365837"/>
              <a:gd name="connsiteY8" fmla="*/ 3489008 h 6917672"/>
              <a:gd name="connsiteX9" fmla="*/ 788379 w 11365837"/>
              <a:gd name="connsiteY9" fmla="*/ 4390708 h 6917672"/>
              <a:gd name="connsiteX10" fmla="*/ 1499579 w 11365837"/>
              <a:gd name="connsiteY10" fmla="*/ 4695508 h 6917672"/>
              <a:gd name="connsiteX11" fmla="*/ 496279 w 11365837"/>
              <a:gd name="connsiteY11" fmla="*/ 6460808 h 6917672"/>
              <a:gd name="connsiteX12" fmla="*/ 1766279 w 11365837"/>
              <a:gd name="connsiteY12" fmla="*/ 6384608 h 6917672"/>
              <a:gd name="connsiteX13" fmla="*/ 2388579 w 11365837"/>
              <a:gd name="connsiteY13" fmla="*/ 6803708 h 6917672"/>
              <a:gd name="connsiteX14" fmla="*/ 5563579 w 11365837"/>
              <a:gd name="connsiteY14" fmla="*/ 4009708 h 6917672"/>
              <a:gd name="connsiteX15" fmla="*/ 5334979 w 11365837"/>
              <a:gd name="connsiteY15" fmla="*/ 5622608 h 6917672"/>
              <a:gd name="connsiteX16" fmla="*/ 9411679 w 11365837"/>
              <a:gd name="connsiteY16" fmla="*/ 5051108 h 6917672"/>
              <a:gd name="connsiteX17" fmla="*/ 9462479 w 11365837"/>
              <a:gd name="connsiteY17" fmla="*/ 5876608 h 6917672"/>
              <a:gd name="connsiteX18" fmla="*/ 10351479 w 11365837"/>
              <a:gd name="connsiteY18" fmla="*/ 5622608 h 6917672"/>
              <a:gd name="connsiteX19" fmla="*/ 11354779 w 11365837"/>
              <a:gd name="connsiteY19" fmla="*/ 6384608 h 6917672"/>
              <a:gd name="connsiteX20" fmla="*/ 9665679 w 11365837"/>
              <a:gd name="connsiteY20" fmla="*/ 4022408 h 6917672"/>
              <a:gd name="connsiteX21" fmla="*/ 10922979 w 11365837"/>
              <a:gd name="connsiteY21" fmla="*/ 4657408 h 6917672"/>
              <a:gd name="connsiteX22" fmla="*/ 10567379 w 11365837"/>
              <a:gd name="connsiteY22" fmla="*/ 2536508 h 6917672"/>
              <a:gd name="connsiteX23" fmla="*/ 8802079 w 11365837"/>
              <a:gd name="connsiteY23" fmla="*/ 2079308 h 6917672"/>
              <a:gd name="connsiteX24" fmla="*/ 9818079 w 11365837"/>
              <a:gd name="connsiteY24" fmla="*/ 1368108 h 6917672"/>
              <a:gd name="connsiteX25" fmla="*/ 11291279 w 11365837"/>
              <a:gd name="connsiteY25" fmla="*/ 1266508 h 6917672"/>
              <a:gd name="connsiteX26" fmla="*/ 8662379 w 11365837"/>
              <a:gd name="connsiteY26" fmla="*/ 1037908 h 6917672"/>
              <a:gd name="connsiteX27" fmla="*/ 8281379 w 11365837"/>
              <a:gd name="connsiteY27" fmla="*/ 2701608 h 6917672"/>
              <a:gd name="connsiteX28" fmla="*/ 7112979 w 11365837"/>
              <a:gd name="connsiteY28" fmla="*/ 1977708 h 6917672"/>
              <a:gd name="connsiteX29" fmla="*/ 7722579 w 11365837"/>
              <a:gd name="connsiteY29" fmla="*/ 148908 h 6917672"/>
              <a:gd name="connsiteX30" fmla="*/ 7849579 w 11365837"/>
              <a:gd name="connsiteY30" fmla="*/ 110808 h 6917672"/>
              <a:gd name="connsiteX31" fmla="*/ 7849579 w 11365837"/>
              <a:gd name="connsiteY31" fmla="*/ 110808 h 6917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1365837" h="6917672" extrusionOk="0">
                <a:moveTo>
                  <a:pt x="4382479" y="2028508"/>
                </a:moveTo>
                <a:cubicBezTo>
                  <a:pt x="3857768" y="2233586"/>
                  <a:pt x="3395959" y="2483916"/>
                  <a:pt x="3188679" y="2447608"/>
                </a:cubicBezTo>
                <a:cubicBezTo>
                  <a:pt x="2984414" y="2415745"/>
                  <a:pt x="3180065" y="1901849"/>
                  <a:pt x="3099779" y="1825308"/>
                </a:cubicBezTo>
                <a:cubicBezTo>
                  <a:pt x="2947245" y="1809183"/>
                  <a:pt x="2967395" y="2177036"/>
                  <a:pt x="2642579" y="1990408"/>
                </a:cubicBezTo>
                <a:cubicBezTo>
                  <a:pt x="2288889" y="1872121"/>
                  <a:pt x="1356308" y="1146904"/>
                  <a:pt x="1067779" y="1164908"/>
                </a:cubicBezTo>
                <a:cubicBezTo>
                  <a:pt x="844894" y="1196259"/>
                  <a:pt x="1142536" y="1969726"/>
                  <a:pt x="1004279" y="2142808"/>
                </a:cubicBezTo>
                <a:cubicBezTo>
                  <a:pt x="832717" y="2299939"/>
                  <a:pt x="398058" y="2080742"/>
                  <a:pt x="267679" y="2142808"/>
                </a:cubicBezTo>
                <a:cubicBezTo>
                  <a:pt x="104855" y="2170547"/>
                  <a:pt x="-121715" y="2453748"/>
                  <a:pt x="64479" y="2663508"/>
                </a:cubicBezTo>
                <a:cubicBezTo>
                  <a:pt x="270864" y="2905063"/>
                  <a:pt x="1222507" y="3206281"/>
                  <a:pt x="1321779" y="3489008"/>
                </a:cubicBezTo>
                <a:cubicBezTo>
                  <a:pt x="1422769" y="3773695"/>
                  <a:pt x="776958" y="4204519"/>
                  <a:pt x="788379" y="4390708"/>
                </a:cubicBezTo>
                <a:cubicBezTo>
                  <a:pt x="851650" y="4641864"/>
                  <a:pt x="1556549" y="4436316"/>
                  <a:pt x="1499579" y="4695508"/>
                </a:cubicBezTo>
                <a:cubicBezTo>
                  <a:pt x="1458984" y="5052984"/>
                  <a:pt x="484322" y="6219092"/>
                  <a:pt x="496279" y="6460808"/>
                </a:cubicBezTo>
                <a:cubicBezTo>
                  <a:pt x="579045" y="6708777"/>
                  <a:pt x="1453117" y="6317012"/>
                  <a:pt x="1766279" y="6384608"/>
                </a:cubicBezTo>
                <a:cubicBezTo>
                  <a:pt x="2016405" y="6452474"/>
                  <a:pt x="1690363" y="7154446"/>
                  <a:pt x="2388579" y="6803708"/>
                </a:cubicBezTo>
                <a:cubicBezTo>
                  <a:pt x="2943151" y="6402332"/>
                  <a:pt x="5041152" y="4142632"/>
                  <a:pt x="5563579" y="4009708"/>
                </a:cubicBezTo>
                <a:cubicBezTo>
                  <a:pt x="6055824" y="3796917"/>
                  <a:pt x="4652065" y="5473311"/>
                  <a:pt x="5334979" y="5622608"/>
                </a:cubicBezTo>
                <a:cubicBezTo>
                  <a:pt x="5951397" y="5840754"/>
                  <a:pt x="8768564" y="5042066"/>
                  <a:pt x="9411679" y="5051108"/>
                </a:cubicBezTo>
                <a:cubicBezTo>
                  <a:pt x="10099364" y="5098957"/>
                  <a:pt x="9310721" y="5778466"/>
                  <a:pt x="9462479" y="5876608"/>
                </a:cubicBezTo>
                <a:cubicBezTo>
                  <a:pt x="9611533" y="5983890"/>
                  <a:pt x="10026800" y="5538437"/>
                  <a:pt x="10351479" y="5622608"/>
                </a:cubicBezTo>
                <a:cubicBezTo>
                  <a:pt x="10697871" y="5768672"/>
                  <a:pt x="11411863" y="6681481"/>
                  <a:pt x="11354779" y="6384608"/>
                </a:cubicBezTo>
                <a:cubicBezTo>
                  <a:pt x="11247310" y="6078846"/>
                  <a:pt x="9677761" y="4306886"/>
                  <a:pt x="9665679" y="4022408"/>
                </a:cubicBezTo>
                <a:cubicBezTo>
                  <a:pt x="9616068" y="3753788"/>
                  <a:pt x="10770138" y="4912781"/>
                  <a:pt x="10922979" y="4657408"/>
                </a:cubicBezTo>
                <a:cubicBezTo>
                  <a:pt x="11013304" y="4530122"/>
                  <a:pt x="10855313" y="2879218"/>
                  <a:pt x="10567379" y="2536508"/>
                </a:cubicBezTo>
                <a:cubicBezTo>
                  <a:pt x="10252579" y="2118945"/>
                  <a:pt x="8925658" y="2246977"/>
                  <a:pt x="8802079" y="2079308"/>
                </a:cubicBezTo>
                <a:cubicBezTo>
                  <a:pt x="8694020" y="1895174"/>
                  <a:pt x="9301204" y="1525960"/>
                  <a:pt x="9818079" y="1368108"/>
                </a:cubicBezTo>
                <a:cubicBezTo>
                  <a:pt x="10226687" y="1252154"/>
                  <a:pt x="11479733" y="1308433"/>
                  <a:pt x="11291279" y="1266508"/>
                </a:cubicBezTo>
                <a:cubicBezTo>
                  <a:pt x="11155395" y="1168860"/>
                  <a:pt x="9197373" y="740833"/>
                  <a:pt x="8662379" y="1037908"/>
                </a:cubicBezTo>
                <a:cubicBezTo>
                  <a:pt x="8094108" y="1251552"/>
                  <a:pt x="8556839" y="2528035"/>
                  <a:pt x="8281379" y="2701608"/>
                </a:cubicBezTo>
                <a:cubicBezTo>
                  <a:pt x="7940633" y="2904508"/>
                  <a:pt x="7215454" y="2428469"/>
                  <a:pt x="7112979" y="1977708"/>
                </a:cubicBezTo>
                <a:cubicBezTo>
                  <a:pt x="7075169" y="1541279"/>
                  <a:pt x="7580288" y="533119"/>
                  <a:pt x="7722579" y="148908"/>
                </a:cubicBezTo>
                <a:cubicBezTo>
                  <a:pt x="7845346" y="-162242"/>
                  <a:pt x="7849579" y="110808"/>
                  <a:pt x="7849579" y="110808"/>
                </a:cubicBezTo>
                <a:lnTo>
                  <a:pt x="7849579" y="110808"/>
                </a:lnTo>
              </a:path>
            </a:pathLst>
          </a:custGeom>
          <a:noFill/>
          <a:ln w="31750">
            <a:solidFill>
              <a:srgbClr val="E0CDFF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4382479 w 11365837"/>
                      <a:gd name="connsiteY0" fmla="*/ 2028508 h 6917672"/>
                      <a:gd name="connsiteX1" fmla="*/ 3188679 w 11365837"/>
                      <a:gd name="connsiteY1" fmla="*/ 2447608 h 6917672"/>
                      <a:gd name="connsiteX2" fmla="*/ 3099779 w 11365837"/>
                      <a:gd name="connsiteY2" fmla="*/ 1825308 h 6917672"/>
                      <a:gd name="connsiteX3" fmla="*/ 2642579 w 11365837"/>
                      <a:gd name="connsiteY3" fmla="*/ 1990408 h 6917672"/>
                      <a:gd name="connsiteX4" fmla="*/ 1067779 w 11365837"/>
                      <a:gd name="connsiteY4" fmla="*/ 1164908 h 6917672"/>
                      <a:gd name="connsiteX5" fmla="*/ 1004279 w 11365837"/>
                      <a:gd name="connsiteY5" fmla="*/ 2142808 h 6917672"/>
                      <a:gd name="connsiteX6" fmla="*/ 267679 w 11365837"/>
                      <a:gd name="connsiteY6" fmla="*/ 2142808 h 6917672"/>
                      <a:gd name="connsiteX7" fmla="*/ 64479 w 11365837"/>
                      <a:gd name="connsiteY7" fmla="*/ 2663508 h 6917672"/>
                      <a:gd name="connsiteX8" fmla="*/ 1321779 w 11365837"/>
                      <a:gd name="connsiteY8" fmla="*/ 3489008 h 6917672"/>
                      <a:gd name="connsiteX9" fmla="*/ 788379 w 11365837"/>
                      <a:gd name="connsiteY9" fmla="*/ 4390708 h 6917672"/>
                      <a:gd name="connsiteX10" fmla="*/ 1499579 w 11365837"/>
                      <a:gd name="connsiteY10" fmla="*/ 4695508 h 6917672"/>
                      <a:gd name="connsiteX11" fmla="*/ 496279 w 11365837"/>
                      <a:gd name="connsiteY11" fmla="*/ 6460808 h 6917672"/>
                      <a:gd name="connsiteX12" fmla="*/ 1766279 w 11365837"/>
                      <a:gd name="connsiteY12" fmla="*/ 6384608 h 6917672"/>
                      <a:gd name="connsiteX13" fmla="*/ 2388579 w 11365837"/>
                      <a:gd name="connsiteY13" fmla="*/ 6803708 h 6917672"/>
                      <a:gd name="connsiteX14" fmla="*/ 5563579 w 11365837"/>
                      <a:gd name="connsiteY14" fmla="*/ 4009708 h 6917672"/>
                      <a:gd name="connsiteX15" fmla="*/ 5334979 w 11365837"/>
                      <a:gd name="connsiteY15" fmla="*/ 5622608 h 6917672"/>
                      <a:gd name="connsiteX16" fmla="*/ 9411679 w 11365837"/>
                      <a:gd name="connsiteY16" fmla="*/ 5051108 h 6917672"/>
                      <a:gd name="connsiteX17" fmla="*/ 9462479 w 11365837"/>
                      <a:gd name="connsiteY17" fmla="*/ 5876608 h 6917672"/>
                      <a:gd name="connsiteX18" fmla="*/ 10351479 w 11365837"/>
                      <a:gd name="connsiteY18" fmla="*/ 5622608 h 6917672"/>
                      <a:gd name="connsiteX19" fmla="*/ 11354779 w 11365837"/>
                      <a:gd name="connsiteY19" fmla="*/ 6384608 h 6917672"/>
                      <a:gd name="connsiteX20" fmla="*/ 9665679 w 11365837"/>
                      <a:gd name="connsiteY20" fmla="*/ 4022408 h 6917672"/>
                      <a:gd name="connsiteX21" fmla="*/ 10922979 w 11365837"/>
                      <a:gd name="connsiteY21" fmla="*/ 4657408 h 6917672"/>
                      <a:gd name="connsiteX22" fmla="*/ 10567379 w 11365837"/>
                      <a:gd name="connsiteY22" fmla="*/ 2536508 h 6917672"/>
                      <a:gd name="connsiteX23" fmla="*/ 8802079 w 11365837"/>
                      <a:gd name="connsiteY23" fmla="*/ 2079308 h 6917672"/>
                      <a:gd name="connsiteX24" fmla="*/ 9818079 w 11365837"/>
                      <a:gd name="connsiteY24" fmla="*/ 1368108 h 6917672"/>
                      <a:gd name="connsiteX25" fmla="*/ 11291279 w 11365837"/>
                      <a:gd name="connsiteY25" fmla="*/ 1266508 h 6917672"/>
                      <a:gd name="connsiteX26" fmla="*/ 8662379 w 11365837"/>
                      <a:gd name="connsiteY26" fmla="*/ 1037908 h 6917672"/>
                      <a:gd name="connsiteX27" fmla="*/ 8281379 w 11365837"/>
                      <a:gd name="connsiteY27" fmla="*/ 2701608 h 6917672"/>
                      <a:gd name="connsiteX28" fmla="*/ 7112979 w 11365837"/>
                      <a:gd name="connsiteY28" fmla="*/ 1977708 h 6917672"/>
                      <a:gd name="connsiteX29" fmla="*/ 7722579 w 11365837"/>
                      <a:gd name="connsiteY29" fmla="*/ 148908 h 6917672"/>
                      <a:gd name="connsiteX30" fmla="*/ 7849579 w 11365837"/>
                      <a:gd name="connsiteY30" fmla="*/ 110808 h 6917672"/>
                      <a:gd name="connsiteX31" fmla="*/ 7849579 w 11365837"/>
                      <a:gd name="connsiteY31" fmla="*/ 110808 h 69176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11365837" h="6917672">
                        <a:moveTo>
                          <a:pt x="4382479" y="2028508"/>
                        </a:moveTo>
                        <a:cubicBezTo>
                          <a:pt x="3892470" y="2254991"/>
                          <a:pt x="3402462" y="2481475"/>
                          <a:pt x="3188679" y="2447608"/>
                        </a:cubicBezTo>
                        <a:cubicBezTo>
                          <a:pt x="2974896" y="2413741"/>
                          <a:pt x="3190796" y="1901508"/>
                          <a:pt x="3099779" y="1825308"/>
                        </a:cubicBezTo>
                        <a:cubicBezTo>
                          <a:pt x="3008762" y="1749108"/>
                          <a:pt x="2981246" y="2100475"/>
                          <a:pt x="2642579" y="1990408"/>
                        </a:cubicBezTo>
                        <a:cubicBezTo>
                          <a:pt x="2303912" y="1880341"/>
                          <a:pt x="1340829" y="1139508"/>
                          <a:pt x="1067779" y="1164908"/>
                        </a:cubicBezTo>
                        <a:cubicBezTo>
                          <a:pt x="794729" y="1190308"/>
                          <a:pt x="1137629" y="1979825"/>
                          <a:pt x="1004279" y="2142808"/>
                        </a:cubicBezTo>
                        <a:cubicBezTo>
                          <a:pt x="870929" y="2305791"/>
                          <a:pt x="424312" y="2056025"/>
                          <a:pt x="267679" y="2142808"/>
                        </a:cubicBezTo>
                        <a:cubicBezTo>
                          <a:pt x="111046" y="2229591"/>
                          <a:pt x="-111204" y="2439141"/>
                          <a:pt x="64479" y="2663508"/>
                        </a:cubicBezTo>
                        <a:cubicBezTo>
                          <a:pt x="240162" y="2887875"/>
                          <a:pt x="1201129" y="3201141"/>
                          <a:pt x="1321779" y="3489008"/>
                        </a:cubicBezTo>
                        <a:cubicBezTo>
                          <a:pt x="1442429" y="3776875"/>
                          <a:pt x="758746" y="4189625"/>
                          <a:pt x="788379" y="4390708"/>
                        </a:cubicBezTo>
                        <a:cubicBezTo>
                          <a:pt x="818012" y="4591791"/>
                          <a:pt x="1548262" y="4350491"/>
                          <a:pt x="1499579" y="4695508"/>
                        </a:cubicBezTo>
                        <a:cubicBezTo>
                          <a:pt x="1450896" y="5040525"/>
                          <a:pt x="451829" y="6179291"/>
                          <a:pt x="496279" y="6460808"/>
                        </a:cubicBezTo>
                        <a:cubicBezTo>
                          <a:pt x="540729" y="6742325"/>
                          <a:pt x="1450896" y="6327458"/>
                          <a:pt x="1766279" y="6384608"/>
                        </a:cubicBezTo>
                        <a:cubicBezTo>
                          <a:pt x="2081662" y="6441758"/>
                          <a:pt x="1755696" y="7199525"/>
                          <a:pt x="2388579" y="6803708"/>
                        </a:cubicBezTo>
                        <a:cubicBezTo>
                          <a:pt x="3021462" y="6407891"/>
                          <a:pt x="5072512" y="4206558"/>
                          <a:pt x="5563579" y="4009708"/>
                        </a:cubicBezTo>
                        <a:cubicBezTo>
                          <a:pt x="6054646" y="3812858"/>
                          <a:pt x="4693629" y="5449041"/>
                          <a:pt x="5334979" y="5622608"/>
                        </a:cubicBezTo>
                        <a:cubicBezTo>
                          <a:pt x="5976329" y="5796175"/>
                          <a:pt x="8723762" y="5008775"/>
                          <a:pt x="9411679" y="5051108"/>
                        </a:cubicBezTo>
                        <a:cubicBezTo>
                          <a:pt x="10099596" y="5093441"/>
                          <a:pt x="9305846" y="5781358"/>
                          <a:pt x="9462479" y="5876608"/>
                        </a:cubicBezTo>
                        <a:cubicBezTo>
                          <a:pt x="9619112" y="5971858"/>
                          <a:pt x="10036096" y="5537941"/>
                          <a:pt x="10351479" y="5622608"/>
                        </a:cubicBezTo>
                        <a:cubicBezTo>
                          <a:pt x="10666862" y="5707275"/>
                          <a:pt x="11469079" y="6651308"/>
                          <a:pt x="11354779" y="6384608"/>
                        </a:cubicBezTo>
                        <a:cubicBezTo>
                          <a:pt x="11240479" y="6117908"/>
                          <a:pt x="9737646" y="4310275"/>
                          <a:pt x="9665679" y="4022408"/>
                        </a:cubicBezTo>
                        <a:cubicBezTo>
                          <a:pt x="9593712" y="3734541"/>
                          <a:pt x="10772696" y="4905058"/>
                          <a:pt x="10922979" y="4657408"/>
                        </a:cubicBezTo>
                        <a:cubicBezTo>
                          <a:pt x="11073262" y="4409758"/>
                          <a:pt x="10920862" y="2966191"/>
                          <a:pt x="10567379" y="2536508"/>
                        </a:cubicBezTo>
                        <a:cubicBezTo>
                          <a:pt x="10213896" y="2106825"/>
                          <a:pt x="8926962" y="2274041"/>
                          <a:pt x="8802079" y="2079308"/>
                        </a:cubicBezTo>
                        <a:cubicBezTo>
                          <a:pt x="8677196" y="1884575"/>
                          <a:pt x="9403212" y="1503575"/>
                          <a:pt x="9818079" y="1368108"/>
                        </a:cubicBezTo>
                        <a:cubicBezTo>
                          <a:pt x="10232946" y="1232641"/>
                          <a:pt x="11483896" y="1321541"/>
                          <a:pt x="11291279" y="1266508"/>
                        </a:cubicBezTo>
                        <a:cubicBezTo>
                          <a:pt x="11098662" y="1211475"/>
                          <a:pt x="9164029" y="798725"/>
                          <a:pt x="8662379" y="1037908"/>
                        </a:cubicBezTo>
                        <a:cubicBezTo>
                          <a:pt x="8160729" y="1277091"/>
                          <a:pt x="8539612" y="2544975"/>
                          <a:pt x="8281379" y="2701608"/>
                        </a:cubicBezTo>
                        <a:cubicBezTo>
                          <a:pt x="8023146" y="2858241"/>
                          <a:pt x="7206112" y="2403158"/>
                          <a:pt x="7112979" y="1977708"/>
                        </a:cubicBezTo>
                        <a:cubicBezTo>
                          <a:pt x="7019846" y="1552258"/>
                          <a:pt x="7599812" y="460058"/>
                          <a:pt x="7722579" y="148908"/>
                        </a:cubicBezTo>
                        <a:cubicBezTo>
                          <a:pt x="7845346" y="-162242"/>
                          <a:pt x="7849579" y="110808"/>
                          <a:pt x="7849579" y="110808"/>
                        </a:cubicBezTo>
                        <a:lnTo>
                          <a:pt x="7849579" y="110808"/>
                        </a:lnTo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D883CB-0EB4-304D-94FB-104FC073DF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1800" y="179812"/>
            <a:ext cx="9144000" cy="1766888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7EA1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Calculation Session 3:</a:t>
            </a:r>
            <a:br>
              <a:rPr lang="en-US" sz="5400" b="1" dirty="0">
                <a:solidFill>
                  <a:srgbClr val="7EA1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b="1" dirty="0">
                <a:solidFill>
                  <a:srgbClr val="7EA1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Exercise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E1E7B7-753F-A24E-88C6-F8B5682953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28088"/>
            <a:ext cx="9144000" cy="1954413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Created by Brianna Morris (‘23)</a:t>
            </a:r>
          </a:p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Edited by Ashlyn Dumaw and Dennis Wu (‘25), Lara Capellino (‘26)</a:t>
            </a:r>
          </a:p>
        </p:txBody>
      </p:sp>
      <p:pic>
        <p:nvPicPr>
          <p:cNvPr id="1026" name="Picture 2" descr="Having a good gpa In engineering Fluid Mechanics Heat Mass ...">
            <a:extLst>
              <a:ext uri="{FF2B5EF4-FFF2-40B4-BE49-F238E27FC236}">
                <a16:creationId xmlns:a16="http://schemas.microsoft.com/office/drawing/2014/main" id="{13271FEA-00CA-151B-999A-FEF6EE9C1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256" y="3005294"/>
            <a:ext cx="2780822" cy="3527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DN media">
            <a:extLst>
              <a:ext uri="{FF2B5EF4-FFF2-40B4-BE49-F238E27FC236}">
                <a16:creationId xmlns:a16="http://schemas.microsoft.com/office/drawing/2014/main" id="{67B7D8C9-CCDA-D871-3EAC-B473C80BE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924" y="3005294"/>
            <a:ext cx="3016488" cy="321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816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52C57A-98E6-F54F-BF08-2DDD125FB2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38638" cy="435133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>
                    <a:latin typeface="Verdana" panose="020B0604030504040204" pitchFamily="34" charset="0"/>
                    <a:ea typeface="Verdana" panose="020B0604030504040204" pitchFamily="34" charset="0"/>
                    <a:cs typeface="Times New Roman" panose="02020603050405020304" pitchFamily="18" charset="0"/>
                  </a:rPr>
                  <a:t>Recognize the locations of the Q branch, P branch, and R branch of a vibration-rotational spectrum and each peak’s respective J transition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latin typeface="Verdana" panose="020B0604030504040204" pitchFamily="34" charset="0"/>
                    <a:ea typeface="Verdana" panose="020B0604030504040204" pitchFamily="34" charset="0"/>
                    <a:cs typeface="Times New Roman" panose="02020603050405020304" pitchFamily="18" charset="0"/>
                  </a:rPr>
                  <a:t>Recognize the uniform distribution of peaks around the Q branch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latin typeface="Verdana" panose="020B0604030504040204" pitchFamily="34" charset="0"/>
                    <a:ea typeface="Verdana" panose="020B0604030504040204" pitchFamily="34" charset="0"/>
                    <a:cs typeface="Times New Roman" panose="02020603050405020304" pitchFamily="18" charset="0"/>
                  </a:rPr>
                  <a:t>The spacing between two peaks has a value of 2B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latin typeface="Verdana" panose="020B0604030504040204" pitchFamily="34" charset="0"/>
                    <a:ea typeface="Verdana" panose="020B0604030504040204" pitchFamily="34" charset="0"/>
                    <a:cs typeface="Times New Roman" panose="02020603050405020304" pitchFamily="18" charset="0"/>
                  </a:rPr>
                  <a:t>Know that the intensity of each peak is proportional to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𝐽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e>
                    </m:d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𝐵𝐽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𝐽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h𝑐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𝑘𝑇</m:t>
                        </m:r>
                      </m:sup>
                    </m:sSup>
                  </m:oMath>
                </a14:m>
                <a:endParaRPr lang="en-US" sz="2000" dirty="0"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endParaRPr>
              </a:p>
              <a:p>
                <a:pPr marL="457200" lvl="1" indent="0">
                  <a:lnSpc>
                    <a:spcPct val="150000"/>
                  </a:lnSpc>
                  <a:buNone/>
                </a:pPr>
                <a:r>
                  <a:rPr lang="en-US" sz="2000" dirty="0">
                    <a:latin typeface="Verdana" panose="020B0604030504040204" pitchFamily="34" charset="0"/>
                    <a:ea typeface="Verdana" panose="020B0604030504040204" pitchFamily="34" charset="0"/>
                    <a:cs typeface="Times New Roman" panose="02020603050405020304" pitchFamily="18" charset="0"/>
                    <a:sym typeface="Wingdings" pitchFamily="2" charset="2"/>
                  </a:rPr>
                  <a:t> </a:t>
                </a:r>
                <a:r>
                  <a:rPr lang="en-US" sz="2000" dirty="0">
                    <a:latin typeface="Verdana" panose="020B0604030504040204" pitchFamily="34" charset="0"/>
                    <a:ea typeface="Verdana" panose="020B0604030504040204" pitchFamily="34" charset="0"/>
                    <a:cs typeface="Times New Roman" panose="02020603050405020304" pitchFamily="18" charset="0"/>
                  </a:rPr>
                  <a:t>Add to your formula sheet!!!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52C57A-98E6-F54F-BF08-2DDD125FB2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38638" cy="4351338"/>
              </a:xfrm>
              <a:blipFill>
                <a:blip r:embed="rId2"/>
                <a:stretch>
                  <a:fillRect l="-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>
            <a:extLst>
              <a:ext uri="{FF2B5EF4-FFF2-40B4-BE49-F238E27FC236}">
                <a16:creationId xmlns:a16="http://schemas.microsoft.com/office/drawing/2014/main" id="{1A4DD9E2-B774-8D58-61EF-70968C932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9224"/>
            <a:ext cx="11419368" cy="106649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1B9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 Takeaways</a:t>
            </a:r>
          </a:p>
        </p:txBody>
      </p:sp>
    </p:spTree>
    <p:extLst>
      <p:ext uri="{BB962C8B-B14F-4D97-AF65-F5344CB8AC3E}">
        <p14:creationId xmlns:p14="http://schemas.microsoft.com/office/powerpoint/2010/main" val="371407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Callout 6">
            <a:extLst>
              <a:ext uri="{FF2B5EF4-FFF2-40B4-BE49-F238E27FC236}">
                <a16:creationId xmlns:a16="http://schemas.microsoft.com/office/drawing/2014/main" id="{1B453EE5-5922-E20C-FBA8-AC49DB7909DB}"/>
              </a:ext>
            </a:extLst>
          </p:cNvPr>
          <p:cNvSpPr/>
          <p:nvPr/>
        </p:nvSpPr>
        <p:spPr>
          <a:xfrm>
            <a:off x="6794398" y="4723590"/>
            <a:ext cx="3683102" cy="1366250"/>
          </a:xfrm>
          <a:prstGeom prst="cloudCallout">
            <a:avLst/>
          </a:prstGeom>
          <a:solidFill>
            <a:srgbClr val="E0CD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D78EF6-77E4-664B-BA74-1A3325EB0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60818"/>
            <a:ext cx="1976769" cy="1325563"/>
          </a:xfrm>
        </p:spPr>
        <p:txBody>
          <a:bodyPr>
            <a:normAutofit/>
          </a:bodyPr>
          <a:lstStyle/>
          <a:p>
            <a:pPr algn="r"/>
            <a:r>
              <a:rPr lang="en-US" sz="5000" b="1" dirty="0">
                <a:solidFill>
                  <a:srgbClr val="81B9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Task: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0AEF262-8B01-F41C-053E-A8D86B1B42D8}"/>
              </a:ext>
            </a:extLst>
          </p:cNvPr>
          <p:cNvSpPr txBox="1">
            <a:spLocks/>
          </p:cNvSpPr>
          <p:nvPr/>
        </p:nvSpPr>
        <p:spPr>
          <a:xfrm>
            <a:off x="2233709" y="1786381"/>
            <a:ext cx="772458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b="1" dirty="0">
                <a:solidFill>
                  <a:srgbClr val="7EA1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First: What type of spectrum is this?</a:t>
            </a:r>
            <a:r>
              <a:rPr lang="en-US" sz="6000" b="1" dirty="0">
                <a:solidFill>
                  <a:srgbClr val="7EA1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AFEE889-2F06-E1CE-70CA-14F9095F71E7}"/>
              </a:ext>
            </a:extLst>
          </p:cNvPr>
          <p:cNvSpPr txBox="1">
            <a:spLocks/>
          </p:cNvSpPr>
          <p:nvPr/>
        </p:nvSpPr>
        <p:spPr>
          <a:xfrm>
            <a:off x="4241698" y="3249219"/>
            <a:ext cx="7738674" cy="1509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Exactly! This is a </a:t>
            </a:r>
            <a:r>
              <a:rPr lang="en-US" sz="2800" b="1" dirty="0">
                <a:solidFill>
                  <a:srgbClr val="AD95D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v</a:t>
            </a:r>
            <a:r>
              <a:rPr lang="en-US" sz="2800" b="1" dirty="0">
                <a:solidFill>
                  <a:srgbClr val="AD95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ibrational-rotational spectrum.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By problem statement: an </a:t>
            </a:r>
            <a:r>
              <a:rPr lang="en-US" sz="2800" b="1" dirty="0">
                <a:solidFill>
                  <a:srgbClr val="AD95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emission spectrum.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4D3CBFA-5C79-39AD-FCA9-3BA00A2DB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0404" y="751778"/>
            <a:ext cx="8217195" cy="9281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Find the frequency and intensity of the lost peak</a:t>
            </a:r>
          </a:p>
          <a:p>
            <a:pPr marL="0" indent="0">
              <a:buNone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Find the temperature of the distant object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79D7663-821A-FFAA-4524-E6BF30AE1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876" y="1615000"/>
            <a:ext cx="3381152" cy="4782182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2EEE9A2-87EC-7C88-24E0-D30B5C89A6C9}"/>
              </a:ext>
            </a:extLst>
          </p:cNvPr>
          <p:cNvSpPr txBox="1">
            <a:spLocks/>
          </p:cNvSpPr>
          <p:nvPr/>
        </p:nvSpPr>
        <p:spPr>
          <a:xfrm>
            <a:off x="4241698" y="1927618"/>
            <a:ext cx="7950302" cy="928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Always take time to identify the information provided!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AB162A-5ACD-EA1F-AEB3-1D363A412462}"/>
              </a:ext>
            </a:extLst>
          </p:cNvPr>
          <p:cNvSpPr txBox="1"/>
          <p:nvPr/>
        </p:nvSpPr>
        <p:spPr>
          <a:xfrm>
            <a:off x="7169001" y="5116334"/>
            <a:ext cx="61007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But how do we know?</a:t>
            </a:r>
          </a:p>
        </p:txBody>
      </p:sp>
    </p:spTree>
    <p:extLst>
      <p:ext uri="{BB962C8B-B14F-4D97-AF65-F5344CB8AC3E}">
        <p14:creationId xmlns:p14="http://schemas.microsoft.com/office/powerpoint/2010/main" val="1008039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 uiExpand="1" build="p"/>
      <p:bldP spid="1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DAFEE889-2F06-E1CE-70CA-14F9095F71E7}"/>
              </a:ext>
            </a:extLst>
          </p:cNvPr>
          <p:cNvSpPr txBox="1">
            <a:spLocks/>
          </p:cNvSpPr>
          <p:nvPr/>
        </p:nvSpPr>
        <p:spPr>
          <a:xfrm>
            <a:off x="677313" y="4838778"/>
            <a:ext cx="7280160" cy="1509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 Easiest way is to </a:t>
            </a:r>
            <a:r>
              <a:rPr lang="en-US" sz="2800" b="1" dirty="0">
                <a:solidFill>
                  <a:srgbClr val="AD95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at the wavenumber range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79D7663-821A-FFAA-4524-E6BF30AE1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1620" y="1772057"/>
            <a:ext cx="3381152" cy="4782182"/>
          </a:xfrm>
          <a:prstGeom prst="rect">
            <a:avLst/>
          </a:prstGeom>
        </p:spPr>
      </p:pic>
      <p:pic>
        <p:nvPicPr>
          <p:cNvPr id="7" name="Picture 6" descr="A table with numbers and text&#10;&#10;Description automatically generated">
            <a:extLst>
              <a:ext uri="{FF2B5EF4-FFF2-40B4-BE49-F238E27FC236}">
                <a16:creationId xmlns:a16="http://schemas.microsoft.com/office/drawing/2014/main" id="{3BE2FAB2-96A9-879D-ABB8-B9048C216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119" y="225539"/>
            <a:ext cx="6952549" cy="2499310"/>
          </a:xfrm>
          <a:prstGeom prst="rect">
            <a:avLst/>
          </a:prstGeom>
        </p:spPr>
      </p:pic>
      <p:pic>
        <p:nvPicPr>
          <p:cNvPr id="13" name="Picture 12" descr="A black and white list with text&#10;&#10;Description automatically generated">
            <a:extLst>
              <a:ext uri="{FF2B5EF4-FFF2-40B4-BE49-F238E27FC236}">
                <a16:creationId xmlns:a16="http://schemas.microsoft.com/office/drawing/2014/main" id="{44366D8E-7A09-950F-FA52-F98E474037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119" y="2703087"/>
            <a:ext cx="6952549" cy="249501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B501DD8-EAD3-7ADD-B3A5-EBC235D6AD77}"/>
              </a:ext>
            </a:extLst>
          </p:cNvPr>
          <p:cNvSpPr/>
          <p:nvPr/>
        </p:nvSpPr>
        <p:spPr>
          <a:xfrm>
            <a:off x="5794745" y="2317565"/>
            <a:ext cx="893134" cy="845289"/>
          </a:xfrm>
          <a:prstGeom prst="rect">
            <a:avLst/>
          </a:prstGeom>
          <a:noFill/>
          <a:ln w="38100">
            <a:solidFill>
              <a:srgbClr val="7EA1E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45FB0B-8955-97F8-D36B-0DC32D8AEB2D}"/>
              </a:ext>
            </a:extLst>
          </p:cNvPr>
          <p:cNvSpPr/>
          <p:nvPr/>
        </p:nvSpPr>
        <p:spPr>
          <a:xfrm>
            <a:off x="2672317" y="2383812"/>
            <a:ext cx="772632" cy="1012958"/>
          </a:xfrm>
          <a:prstGeom prst="rect">
            <a:avLst/>
          </a:prstGeom>
          <a:noFill/>
          <a:ln w="38100">
            <a:solidFill>
              <a:srgbClr val="7EA1E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E8ECE34-F7F0-E5B2-2B2C-AE3FFEC50E4E}"/>
              </a:ext>
            </a:extLst>
          </p:cNvPr>
          <p:cNvSpPr txBox="1">
            <a:spLocks/>
          </p:cNvSpPr>
          <p:nvPr/>
        </p:nvSpPr>
        <p:spPr>
          <a:xfrm>
            <a:off x="993466" y="5929834"/>
            <a:ext cx="6952549" cy="928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Provides information about observed phenomenon!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530BCB0-3CD5-063F-857E-CDE18D1A5744}"/>
              </a:ext>
            </a:extLst>
          </p:cNvPr>
          <p:cNvSpPr txBox="1"/>
          <p:nvPr/>
        </p:nvSpPr>
        <p:spPr>
          <a:xfrm>
            <a:off x="8527938" y="700042"/>
            <a:ext cx="2822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7EA1E8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How do we know what type of spectrum?</a:t>
            </a:r>
          </a:p>
        </p:txBody>
      </p:sp>
    </p:spTree>
    <p:extLst>
      <p:ext uri="{BB962C8B-B14F-4D97-AF65-F5344CB8AC3E}">
        <p14:creationId xmlns:p14="http://schemas.microsoft.com/office/powerpoint/2010/main" val="223643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 animBg="1"/>
      <p:bldP spid="15" grpId="0" animBg="1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A table of numbers with numbers&#10;&#10;Description automatically generated">
            <a:extLst>
              <a:ext uri="{FF2B5EF4-FFF2-40B4-BE49-F238E27FC236}">
                <a16:creationId xmlns:a16="http://schemas.microsoft.com/office/drawing/2014/main" id="{F51E1006-F893-895B-FA15-D8D5672E2F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3177" y="2341147"/>
            <a:ext cx="3082138" cy="43529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3E9595-C659-B341-A0EF-0C66E3D33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588" y="381001"/>
            <a:ext cx="11419368" cy="106649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1B9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 Frequency of the peak lost in transmission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359EFC-07ED-774C-BF7D-EF7B460B0F4E}"/>
              </a:ext>
            </a:extLst>
          </p:cNvPr>
          <p:cNvSpPr txBox="1"/>
          <p:nvPr/>
        </p:nvSpPr>
        <p:spPr>
          <a:xfrm>
            <a:off x="1153575" y="1303048"/>
            <a:ext cx="7990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For rovibrational spectra: peak spacing is key information</a:t>
            </a:r>
          </a:p>
        </p:txBody>
      </p:sp>
      <p:sp>
        <p:nvSpPr>
          <p:cNvPr id="7" name="Curved Right Arrow 6">
            <a:extLst>
              <a:ext uri="{FF2B5EF4-FFF2-40B4-BE49-F238E27FC236}">
                <a16:creationId xmlns:a16="http://schemas.microsoft.com/office/drawing/2014/main" id="{2F5117E5-6A6B-B048-8C07-328B9D1878D0}"/>
              </a:ext>
            </a:extLst>
          </p:cNvPr>
          <p:cNvSpPr/>
          <p:nvPr/>
        </p:nvSpPr>
        <p:spPr>
          <a:xfrm>
            <a:off x="5033869" y="5946214"/>
            <a:ext cx="198028" cy="230588"/>
          </a:xfrm>
          <a:prstGeom prst="curvedRightArrow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Curved Right Arrow 7">
            <a:extLst>
              <a:ext uri="{FF2B5EF4-FFF2-40B4-BE49-F238E27FC236}">
                <a16:creationId xmlns:a16="http://schemas.microsoft.com/office/drawing/2014/main" id="{60E88705-514A-6C4D-B29F-A613AD706DE7}"/>
              </a:ext>
            </a:extLst>
          </p:cNvPr>
          <p:cNvSpPr/>
          <p:nvPr/>
        </p:nvSpPr>
        <p:spPr>
          <a:xfrm>
            <a:off x="5033921" y="3078098"/>
            <a:ext cx="198028" cy="230588"/>
          </a:xfrm>
          <a:prstGeom prst="curvedRightArrow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Curved Right Arrow 8">
            <a:extLst>
              <a:ext uri="{FF2B5EF4-FFF2-40B4-BE49-F238E27FC236}">
                <a16:creationId xmlns:a16="http://schemas.microsoft.com/office/drawing/2014/main" id="{5AD7DDC2-221A-BB47-B9F8-97561E336B70}"/>
              </a:ext>
            </a:extLst>
          </p:cNvPr>
          <p:cNvSpPr/>
          <p:nvPr/>
        </p:nvSpPr>
        <p:spPr>
          <a:xfrm>
            <a:off x="5033921" y="3349182"/>
            <a:ext cx="198028" cy="230588"/>
          </a:xfrm>
          <a:prstGeom prst="curvedRightArrow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Curved Right Arrow 9">
            <a:extLst>
              <a:ext uri="{FF2B5EF4-FFF2-40B4-BE49-F238E27FC236}">
                <a16:creationId xmlns:a16="http://schemas.microsoft.com/office/drawing/2014/main" id="{463E6DB3-2B05-6846-9CC4-89BE2B1F7883}"/>
              </a:ext>
            </a:extLst>
          </p:cNvPr>
          <p:cNvSpPr/>
          <p:nvPr/>
        </p:nvSpPr>
        <p:spPr>
          <a:xfrm>
            <a:off x="5033921" y="3607726"/>
            <a:ext cx="198028" cy="230588"/>
          </a:xfrm>
          <a:prstGeom prst="curvedRightArrow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Curved Right Arrow 10">
            <a:extLst>
              <a:ext uri="{FF2B5EF4-FFF2-40B4-BE49-F238E27FC236}">
                <a16:creationId xmlns:a16="http://schemas.microsoft.com/office/drawing/2014/main" id="{5A7F89A9-CC4A-D646-B28E-9E5B2354E533}"/>
              </a:ext>
            </a:extLst>
          </p:cNvPr>
          <p:cNvSpPr/>
          <p:nvPr/>
        </p:nvSpPr>
        <p:spPr>
          <a:xfrm>
            <a:off x="5033920" y="3861536"/>
            <a:ext cx="198028" cy="230588"/>
          </a:xfrm>
          <a:prstGeom prst="curvedRightArrow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Curved Right Arrow 11">
            <a:extLst>
              <a:ext uri="{FF2B5EF4-FFF2-40B4-BE49-F238E27FC236}">
                <a16:creationId xmlns:a16="http://schemas.microsoft.com/office/drawing/2014/main" id="{F1077D0B-647B-1849-AAE0-71BAA0A2285C}"/>
              </a:ext>
            </a:extLst>
          </p:cNvPr>
          <p:cNvSpPr/>
          <p:nvPr/>
        </p:nvSpPr>
        <p:spPr>
          <a:xfrm>
            <a:off x="5033920" y="4120080"/>
            <a:ext cx="198028" cy="230588"/>
          </a:xfrm>
          <a:prstGeom prst="curvedRightArrow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Curved Right Arrow 12">
            <a:extLst>
              <a:ext uri="{FF2B5EF4-FFF2-40B4-BE49-F238E27FC236}">
                <a16:creationId xmlns:a16="http://schemas.microsoft.com/office/drawing/2014/main" id="{D0DB2F59-653B-BC47-89F0-ECBB94FD3DBC}"/>
              </a:ext>
            </a:extLst>
          </p:cNvPr>
          <p:cNvSpPr/>
          <p:nvPr/>
        </p:nvSpPr>
        <p:spPr>
          <a:xfrm>
            <a:off x="5033919" y="4390169"/>
            <a:ext cx="198028" cy="230588"/>
          </a:xfrm>
          <a:prstGeom prst="curvedRightArrow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Curved Right Arrow 13">
            <a:extLst>
              <a:ext uri="{FF2B5EF4-FFF2-40B4-BE49-F238E27FC236}">
                <a16:creationId xmlns:a16="http://schemas.microsoft.com/office/drawing/2014/main" id="{726CED47-E0EA-294A-A4A1-DE879FBDDD0D}"/>
              </a:ext>
            </a:extLst>
          </p:cNvPr>
          <p:cNvSpPr/>
          <p:nvPr/>
        </p:nvSpPr>
        <p:spPr>
          <a:xfrm>
            <a:off x="5033918" y="4653661"/>
            <a:ext cx="198028" cy="230588"/>
          </a:xfrm>
          <a:prstGeom prst="curvedRightArrow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Curved Right Arrow 14">
            <a:extLst>
              <a:ext uri="{FF2B5EF4-FFF2-40B4-BE49-F238E27FC236}">
                <a16:creationId xmlns:a16="http://schemas.microsoft.com/office/drawing/2014/main" id="{BB6DF3F7-1534-1342-A109-945FE18FF0D6}"/>
              </a:ext>
            </a:extLst>
          </p:cNvPr>
          <p:cNvSpPr/>
          <p:nvPr/>
        </p:nvSpPr>
        <p:spPr>
          <a:xfrm>
            <a:off x="5033917" y="4930479"/>
            <a:ext cx="198028" cy="230588"/>
          </a:xfrm>
          <a:prstGeom prst="curvedRightArrow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Curved Right Arrow 15">
            <a:extLst>
              <a:ext uri="{FF2B5EF4-FFF2-40B4-BE49-F238E27FC236}">
                <a16:creationId xmlns:a16="http://schemas.microsoft.com/office/drawing/2014/main" id="{8BEDC72C-6657-2141-9022-EB3704BE37D0}"/>
              </a:ext>
            </a:extLst>
          </p:cNvPr>
          <p:cNvSpPr/>
          <p:nvPr/>
        </p:nvSpPr>
        <p:spPr>
          <a:xfrm>
            <a:off x="5033871" y="5183289"/>
            <a:ext cx="198028" cy="230588"/>
          </a:xfrm>
          <a:prstGeom prst="curvedRightArrow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" name="Curved Right Arrow 16">
            <a:extLst>
              <a:ext uri="{FF2B5EF4-FFF2-40B4-BE49-F238E27FC236}">
                <a16:creationId xmlns:a16="http://schemas.microsoft.com/office/drawing/2014/main" id="{0C65A227-0078-C944-80A1-37749B65A4A6}"/>
              </a:ext>
            </a:extLst>
          </p:cNvPr>
          <p:cNvSpPr/>
          <p:nvPr/>
        </p:nvSpPr>
        <p:spPr>
          <a:xfrm>
            <a:off x="5033871" y="5429096"/>
            <a:ext cx="198028" cy="230588"/>
          </a:xfrm>
          <a:prstGeom prst="curvedRightArrow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8" name="Curved Right Arrow 17">
            <a:extLst>
              <a:ext uri="{FF2B5EF4-FFF2-40B4-BE49-F238E27FC236}">
                <a16:creationId xmlns:a16="http://schemas.microsoft.com/office/drawing/2014/main" id="{100E4E1A-0AEA-954E-B08C-9FB4E96FFA67}"/>
              </a:ext>
            </a:extLst>
          </p:cNvPr>
          <p:cNvSpPr/>
          <p:nvPr/>
        </p:nvSpPr>
        <p:spPr>
          <a:xfrm>
            <a:off x="5033870" y="5689700"/>
            <a:ext cx="198028" cy="230588"/>
          </a:xfrm>
          <a:prstGeom prst="curvedRightArrow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9" name="Curved Right Arrow 18">
            <a:extLst>
              <a:ext uri="{FF2B5EF4-FFF2-40B4-BE49-F238E27FC236}">
                <a16:creationId xmlns:a16="http://schemas.microsoft.com/office/drawing/2014/main" id="{32DCB695-A919-254C-BDDE-7A79E37F5065}"/>
              </a:ext>
            </a:extLst>
          </p:cNvPr>
          <p:cNvSpPr/>
          <p:nvPr/>
        </p:nvSpPr>
        <p:spPr>
          <a:xfrm>
            <a:off x="5033869" y="2807338"/>
            <a:ext cx="198028" cy="230588"/>
          </a:xfrm>
          <a:prstGeom prst="curvedRightArrow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1" name="Curved Right Arrow 20">
            <a:extLst>
              <a:ext uri="{FF2B5EF4-FFF2-40B4-BE49-F238E27FC236}">
                <a16:creationId xmlns:a16="http://schemas.microsoft.com/office/drawing/2014/main" id="{B96820DC-FBA5-684C-B87B-596529631BEA}"/>
              </a:ext>
            </a:extLst>
          </p:cNvPr>
          <p:cNvSpPr/>
          <p:nvPr/>
        </p:nvSpPr>
        <p:spPr>
          <a:xfrm>
            <a:off x="5033868" y="6209706"/>
            <a:ext cx="198028" cy="230588"/>
          </a:xfrm>
          <a:prstGeom prst="curvedRightArrow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054745F-E3D4-E14A-915C-A3EF08ED6F98}"/>
              </a:ext>
            </a:extLst>
          </p:cNvPr>
          <p:cNvSpPr txBox="1"/>
          <p:nvPr/>
        </p:nvSpPr>
        <p:spPr>
          <a:xfrm>
            <a:off x="4593728" y="2793988"/>
            <a:ext cx="4401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+24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625085A5-FE98-AE41-B0B3-35C9402D5E53}"/>
                  </a:ext>
                </a:extLst>
              </p:cNvPr>
              <p:cNvSpPr/>
              <p:nvPr/>
            </p:nvSpPr>
            <p:spPr>
              <a:xfrm>
                <a:off x="966662" y="2922583"/>
                <a:ext cx="2326790" cy="1400480"/>
              </a:xfrm>
              <a:prstGeom prst="rect">
                <a:avLst/>
              </a:prstGeom>
              <a:solidFill>
                <a:srgbClr val="CDDBFF"/>
              </a:solidFill>
              <a:ln w="38100">
                <a:solidFill>
                  <a:srgbClr val="7EA1E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imes New Roman" panose="02020603050405020304" pitchFamily="18" charset="0"/>
                  </a:rPr>
                  <a:t>For rotational transitions, unform peak spacing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endParaRPr lang="en-US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625085A5-FE98-AE41-B0B3-35C9402D5E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662" y="2922583"/>
                <a:ext cx="2326790" cy="14004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rgbClr val="7EA1E8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ctangle 51">
            <a:extLst>
              <a:ext uri="{FF2B5EF4-FFF2-40B4-BE49-F238E27FC236}">
                <a16:creationId xmlns:a16="http://schemas.microsoft.com/office/drawing/2014/main" id="{3DFC152E-8BC5-B947-BBFF-AABBB09826F1}"/>
              </a:ext>
            </a:extLst>
          </p:cNvPr>
          <p:cNvSpPr/>
          <p:nvPr/>
        </p:nvSpPr>
        <p:spPr>
          <a:xfrm>
            <a:off x="8665467" y="3861536"/>
            <a:ext cx="2324304" cy="890365"/>
          </a:xfrm>
          <a:prstGeom prst="rect">
            <a:avLst/>
          </a:prstGeom>
          <a:solidFill>
            <a:srgbClr val="CDDBFF"/>
          </a:solidFill>
          <a:ln w="38100">
            <a:solidFill>
              <a:srgbClr val="7EA1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35968223-A80B-164F-8434-239494FC2A8B}"/>
                  </a:ext>
                </a:extLst>
              </p:cNvPr>
              <p:cNvSpPr txBox="1"/>
              <p:nvPr/>
            </p:nvSpPr>
            <p:spPr>
              <a:xfrm>
                <a:off x="8778132" y="4068191"/>
                <a:ext cx="2098973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5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500" b="0" i="1" smtClean="0">
                          <a:latin typeface="Cambria Math" panose="02040503050406030204" pitchFamily="18" charset="0"/>
                        </a:rPr>
                        <m:t>=12 </m:t>
                      </m:r>
                      <m:sSup>
                        <m:sSupPr>
                          <m:ctrlPr>
                            <a:rPr lang="en-US" sz="25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en-US" sz="25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2500" dirty="0"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35968223-A80B-164F-8434-239494FC2A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8132" y="4068191"/>
                <a:ext cx="2098973" cy="4770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CD4F1CFF-D011-A9F7-90CF-10C233BBD11F}"/>
              </a:ext>
            </a:extLst>
          </p:cNvPr>
          <p:cNvSpPr txBox="1"/>
          <p:nvPr/>
        </p:nvSpPr>
        <p:spPr>
          <a:xfrm>
            <a:off x="4593728" y="3058436"/>
            <a:ext cx="4401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+24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804A3E-B0BC-3273-A795-BED728D36319}"/>
              </a:ext>
            </a:extLst>
          </p:cNvPr>
          <p:cNvSpPr txBox="1"/>
          <p:nvPr/>
        </p:nvSpPr>
        <p:spPr>
          <a:xfrm>
            <a:off x="4593728" y="3345694"/>
            <a:ext cx="4401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+24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242A23-A5A5-4DCF-0584-207BA9B3A748}"/>
              </a:ext>
            </a:extLst>
          </p:cNvPr>
          <p:cNvSpPr txBox="1"/>
          <p:nvPr/>
        </p:nvSpPr>
        <p:spPr>
          <a:xfrm>
            <a:off x="4597348" y="3598146"/>
            <a:ext cx="4401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+24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E108BD3-5E6D-4EF5-FC79-41695363BA95}"/>
              </a:ext>
            </a:extLst>
          </p:cNvPr>
          <p:cNvSpPr txBox="1"/>
          <p:nvPr/>
        </p:nvSpPr>
        <p:spPr>
          <a:xfrm>
            <a:off x="4591269" y="3867276"/>
            <a:ext cx="4401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+24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E4DF635-7DA0-7848-3D39-C100D0AA3D74}"/>
              </a:ext>
            </a:extLst>
          </p:cNvPr>
          <p:cNvSpPr txBox="1"/>
          <p:nvPr/>
        </p:nvSpPr>
        <p:spPr>
          <a:xfrm>
            <a:off x="4607366" y="4107619"/>
            <a:ext cx="4401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+24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8763E04-8919-396A-792A-D942464CB588}"/>
              </a:ext>
            </a:extLst>
          </p:cNvPr>
          <p:cNvSpPr txBox="1"/>
          <p:nvPr/>
        </p:nvSpPr>
        <p:spPr>
          <a:xfrm>
            <a:off x="4591268" y="4365768"/>
            <a:ext cx="4401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+48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A5DE62C-FA06-D7B9-31B4-50C9B429B809}"/>
              </a:ext>
            </a:extLst>
          </p:cNvPr>
          <p:cNvSpPr txBox="1"/>
          <p:nvPr/>
        </p:nvSpPr>
        <p:spPr>
          <a:xfrm>
            <a:off x="4591267" y="4627423"/>
            <a:ext cx="4401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+24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88277C6-389B-51BC-30DF-4EA8F5D35B80}"/>
              </a:ext>
            </a:extLst>
          </p:cNvPr>
          <p:cNvSpPr txBox="1"/>
          <p:nvPr/>
        </p:nvSpPr>
        <p:spPr>
          <a:xfrm>
            <a:off x="4591266" y="4915946"/>
            <a:ext cx="4401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+24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0D61E21-02DE-4336-D8EF-E75A108DE21E}"/>
              </a:ext>
            </a:extLst>
          </p:cNvPr>
          <p:cNvSpPr txBox="1"/>
          <p:nvPr/>
        </p:nvSpPr>
        <p:spPr>
          <a:xfrm>
            <a:off x="4616208" y="5181170"/>
            <a:ext cx="4401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+24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E6203FD-87C7-9814-E1CA-BC007321D9C7}"/>
              </a:ext>
            </a:extLst>
          </p:cNvPr>
          <p:cNvSpPr txBox="1"/>
          <p:nvPr/>
        </p:nvSpPr>
        <p:spPr>
          <a:xfrm>
            <a:off x="4607365" y="5429089"/>
            <a:ext cx="4401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+48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BDBEEC7-8C37-C805-27A0-336AA2D22E2D}"/>
              </a:ext>
            </a:extLst>
          </p:cNvPr>
          <p:cNvSpPr txBox="1"/>
          <p:nvPr/>
        </p:nvSpPr>
        <p:spPr>
          <a:xfrm>
            <a:off x="4597348" y="5686925"/>
            <a:ext cx="4401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+24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9DF382A-169A-BC88-F5B9-1EA5FCFD1AE3}"/>
              </a:ext>
            </a:extLst>
          </p:cNvPr>
          <p:cNvSpPr txBox="1"/>
          <p:nvPr/>
        </p:nvSpPr>
        <p:spPr>
          <a:xfrm>
            <a:off x="4607366" y="5946214"/>
            <a:ext cx="4401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+24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4DE3DDB-1AF8-E494-7D06-19B2E5A9B2ED}"/>
              </a:ext>
            </a:extLst>
          </p:cNvPr>
          <p:cNvSpPr txBox="1"/>
          <p:nvPr/>
        </p:nvSpPr>
        <p:spPr>
          <a:xfrm>
            <a:off x="4597348" y="6221189"/>
            <a:ext cx="4401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+24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43ED197-64D9-D296-455B-D172BF43A667}"/>
              </a:ext>
            </a:extLst>
          </p:cNvPr>
          <p:cNvSpPr/>
          <p:nvPr/>
        </p:nvSpPr>
        <p:spPr>
          <a:xfrm>
            <a:off x="4616208" y="4286119"/>
            <a:ext cx="2745174" cy="500440"/>
          </a:xfrm>
          <a:prstGeom prst="rect">
            <a:avLst/>
          </a:prstGeom>
          <a:noFill/>
          <a:ln w="38100">
            <a:solidFill>
              <a:srgbClr val="7EA1E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D13E396-FF27-2D1A-44F3-0A644EAB8269}"/>
              </a:ext>
            </a:extLst>
          </p:cNvPr>
          <p:cNvSpPr/>
          <p:nvPr/>
        </p:nvSpPr>
        <p:spPr>
          <a:xfrm>
            <a:off x="4616208" y="5290283"/>
            <a:ext cx="2745174" cy="500440"/>
          </a:xfrm>
          <a:prstGeom prst="rect">
            <a:avLst/>
          </a:prstGeom>
          <a:noFill/>
          <a:ln w="38100">
            <a:solidFill>
              <a:srgbClr val="7EA1E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32A375B-0A31-3028-D708-038522FF1C78}"/>
                  </a:ext>
                </a:extLst>
              </p:cNvPr>
              <p:cNvSpPr txBox="1"/>
              <p:nvPr/>
            </p:nvSpPr>
            <p:spPr>
              <a:xfrm>
                <a:off x="8569891" y="3085169"/>
                <a:ext cx="2307363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5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5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500" b="0" i="1" smtClean="0">
                          <a:latin typeface="Cambria Math" panose="02040503050406030204" pitchFamily="18" charset="0"/>
                        </a:rPr>
                        <m:t>24</m:t>
                      </m:r>
                      <m:r>
                        <a:rPr lang="en-US" sz="2500" i="1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5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500" i="1">
                              <a:latin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en-US" sz="25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25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32A375B-0A31-3028-D708-038522FF1C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9891" y="3085169"/>
                <a:ext cx="2307363" cy="4770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E66988B8-2176-35D1-E2AF-9915B47522CB}"/>
              </a:ext>
            </a:extLst>
          </p:cNvPr>
          <p:cNvSpPr txBox="1"/>
          <p:nvPr/>
        </p:nvSpPr>
        <p:spPr>
          <a:xfrm>
            <a:off x="1230174" y="2385569"/>
            <a:ext cx="18391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AD95D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Remember!!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5907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/>
      <p:bldP spid="49" grpId="0" animBg="1"/>
      <p:bldP spid="52" grpId="0" animBg="1"/>
      <p:bldP spid="53" grpId="0"/>
      <p:bldP spid="3" grpId="0"/>
      <p:bldP spid="5" grpId="0"/>
      <p:bldP spid="6" grpId="0"/>
      <p:bldP spid="20" grpId="0"/>
      <p:bldP spid="23" grpId="0"/>
      <p:bldP spid="25" grpId="0"/>
      <p:bldP spid="27" grpId="0"/>
      <p:bldP spid="29" grpId="0"/>
      <p:bldP spid="31" grpId="0"/>
      <p:bldP spid="33" grpId="0"/>
      <p:bldP spid="35" grpId="0"/>
      <p:bldP spid="37" grpId="0"/>
      <p:bldP spid="39" grpId="0"/>
      <p:bldP spid="41" grpId="0" animBg="1"/>
      <p:bldP spid="43" grpId="0" animBg="1"/>
      <p:bldP spid="26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table of numbers with numbers&#10;&#10;Description automatically generated">
            <a:extLst>
              <a:ext uri="{FF2B5EF4-FFF2-40B4-BE49-F238E27FC236}">
                <a16:creationId xmlns:a16="http://schemas.microsoft.com/office/drawing/2014/main" id="{1924F536-3F34-2404-5E63-7F12E9D65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962" y="1690071"/>
            <a:ext cx="3082138" cy="43529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3E9595-C659-B341-A0EF-0C66E3D33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588" y="381001"/>
            <a:ext cx="11419368" cy="106649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1B9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 Frequency of the peak lost in transmission</a:t>
            </a:r>
          </a:p>
        </p:txBody>
      </p:sp>
      <p:pic>
        <p:nvPicPr>
          <p:cNvPr id="24" name="Picture 23" descr="Timeline&#10;&#10;Description automatically generated">
            <a:extLst>
              <a:ext uri="{FF2B5EF4-FFF2-40B4-BE49-F238E27FC236}">
                <a16:creationId xmlns:a16="http://schemas.microsoft.com/office/drawing/2014/main" id="{A4EB59BD-C681-554B-8833-8B06694C46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0045" y="1925642"/>
            <a:ext cx="5619519" cy="388730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EB3B87C-9C1D-F1CD-46C7-12F84E4D6733}"/>
              </a:ext>
            </a:extLst>
          </p:cNvPr>
          <p:cNvSpPr/>
          <p:nvPr/>
        </p:nvSpPr>
        <p:spPr>
          <a:xfrm>
            <a:off x="8714342" y="1925642"/>
            <a:ext cx="1046603" cy="4540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0D959E3-323C-4672-1DF0-769ABDE91020}"/>
              </a:ext>
            </a:extLst>
          </p:cNvPr>
          <p:cNvCxnSpPr>
            <a:cxnSpLocks/>
          </p:cNvCxnSpPr>
          <p:nvPr/>
        </p:nvCxnSpPr>
        <p:spPr>
          <a:xfrm>
            <a:off x="1144582" y="4890020"/>
            <a:ext cx="890526" cy="0"/>
          </a:xfrm>
          <a:prstGeom prst="straightConnector1">
            <a:avLst/>
          </a:prstGeom>
          <a:ln w="38100">
            <a:solidFill>
              <a:srgbClr val="7EA1E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4C26720-617F-B0DE-AF30-ED9B2504E6DE}"/>
                  </a:ext>
                </a:extLst>
              </p:cNvPr>
              <p:cNvSpPr txBox="1"/>
              <p:nvPr/>
            </p:nvSpPr>
            <p:spPr>
              <a:xfrm>
                <a:off x="698700" y="4519638"/>
                <a:ext cx="1330749" cy="375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>
                    <a:solidFill>
                      <a:srgbClr val="7EA1E8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US" sz="1800" b="1" i="0" smtClean="0">
                        <a:solidFill>
                          <a:srgbClr val="7EA1E8"/>
                        </a:solidFill>
                        <a:latin typeface="Cambria Math" panose="02040503050406030204" pitchFamily="18" charset="0"/>
                      </a:rPr>
                      <m:t>𝟗𝟗𝟔</m:t>
                    </m:r>
                    <m:r>
                      <a:rPr lang="en-US" sz="1800" b="1" i="1" smtClean="0">
                        <a:solidFill>
                          <a:srgbClr val="7EA1E8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800" b="1" i="1" smtClean="0">
                            <a:solidFill>
                              <a:srgbClr val="7EA1E8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solidFill>
                              <a:srgbClr val="7EA1E8"/>
                            </a:solidFill>
                            <a:latin typeface="Cambria Math" panose="02040503050406030204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sz="1800" b="1" i="1" smtClean="0">
                            <a:solidFill>
                              <a:srgbClr val="7EA1E8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1" i="1" smtClean="0">
                            <a:solidFill>
                              <a:srgbClr val="7EA1E8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endParaRPr lang="en-US" b="1" dirty="0">
                  <a:solidFill>
                    <a:srgbClr val="7EA1E8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4C26720-617F-B0DE-AF30-ED9B2504E6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700" y="4519638"/>
                <a:ext cx="1330749" cy="375552"/>
              </a:xfrm>
              <a:prstGeom prst="rect">
                <a:avLst/>
              </a:prstGeom>
              <a:blipFill>
                <a:blip r:embed="rId4"/>
                <a:stretch>
                  <a:fillRect l="-4128" t="-6452" b="-2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0AD30A4-9D97-6527-31DA-92B828981332}"/>
              </a:ext>
            </a:extLst>
          </p:cNvPr>
          <p:cNvCxnSpPr/>
          <p:nvPr/>
        </p:nvCxnSpPr>
        <p:spPr>
          <a:xfrm flipV="1">
            <a:off x="3931410" y="2871759"/>
            <a:ext cx="0" cy="731422"/>
          </a:xfrm>
          <a:prstGeom prst="straightConnector1">
            <a:avLst/>
          </a:prstGeom>
          <a:ln w="38100">
            <a:solidFill>
              <a:srgbClr val="7EA1E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C7C3DAF-B975-05F7-C4DC-C299E1578CFC}"/>
              </a:ext>
            </a:extLst>
          </p:cNvPr>
          <p:cNvCxnSpPr>
            <a:cxnSpLocks/>
          </p:cNvCxnSpPr>
          <p:nvPr/>
        </p:nvCxnSpPr>
        <p:spPr>
          <a:xfrm flipH="1">
            <a:off x="3916725" y="3952238"/>
            <a:ext cx="12048" cy="723339"/>
          </a:xfrm>
          <a:prstGeom prst="straightConnector1">
            <a:avLst/>
          </a:prstGeom>
          <a:ln w="38100">
            <a:solidFill>
              <a:srgbClr val="7EA1E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0D959E3-323C-4672-1DF0-769ABDE91020}"/>
              </a:ext>
            </a:extLst>
          </p:cNvPr>
          <p:cNvCxnSpPr>
            <a:cxnSpLocks/>
          </p:cNvCxnSpPr>
          <p:nvPr/>
        </p:nvCxnSpPr>
        <p:spPr>
          <a:xfrm>
            <a:off x="1144582" y="3869296"/>
            <a:ext cx="890526" cy="0"/>
          </a:xfrm>
          <a:prstGeom prst="straightConnector1">
            <a:avLst/>
          </a:prstGeom>
          <a:ln w="38100">
            <a:solidFill>
              <a:srgbClr val="7EA1E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4C26720-617F-B0DE-AF30-ED9B2504E6DE}"/>
                  </a:ext>
                </a:extLst>
              </p:cNvPr>
              <p:cNvSpPr txBox="1"/>
              <p:nvPr/>
            </p:nvSpPr>
            <p:spPr>
              <a:xfrm>
                <a:off x="698700" y="3498914"/>
                <a:ext cx="1268232" cy="375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>
                    <a:solidFill>
                      <a:srgbClr val="7EA1E8"/>
                    </a:solidFill>
                  </a:rPr>
                  <a:t>1876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7EA1E8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1800" b="1" i="1" smtClean="0">
                            <a:solidFill>
                              <a:srgbClr val="7EA1E8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 smtClean="0">
                            <a:solidFill>
                              <a:srgbClr val="7EA1E8"/>
                            </a:solidFill>
                            <a:latin typeface="Cambria Math" panose="02040503050406030204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sz="1800" b="1" i="1" smtClean="0">
                            <a:solidFill>
                              <a:srgbClr val="7EA1E8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1" i="1" smtClean="0">
                            <a:solidFill>
                              <a:srgbClr val="7EA1E8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</m:oMath>
                </a14:m>
                <a:endParaRPr lang="en-US" b="1" dirty="0">
                  <a:solidFill>
                    <a:srgbClr val="7EA1E8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4C26720-617F-B0DE-AF30-ED9B2504E6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700" y="3498914"/>
                <a:ext cx="1268232" cy="375552"/>
              </a:xfrm>
              <a:prstGeom prst="rect">
                <a:avLst/>
              </a:prstGeom>
              <a:blipFill>
                <a:blip r:embed="rId5"/>
                <a:stretch>
                  <a:fillRect l="-4327" t="-8065" b="-2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Multiplication Sign 5">
            <a:extLst>
              <a:ext uri="{FF2B5EF4-FFF2-40B4-BE49-F238E27FC236}">
                <a16:creationId xmlns:a16="http://schemas.microsoft.com/office/drawing/2014/main" id="{AC4EC251-4BBE-BCBE-5E58-3A6382087464}"/>
              </a:ext>
            </a:extLst>
          </p:cNvPr>
          <p:cNvSpPr/>
          <p:nvPr/>
        </p:nvSpPr>
        <p:spPr>
          <a:xfrm>
            <a:off x="384025" y="3274966"/>
            <a:ext cx="1884565" cy="823448"/>
          </a:xfrm>
          <a:custGeom>
            <a:avLst/>
            <a:gdLst>
              <a:gd name="connsiteX0" fmla="*/ 727027 w 3338619"/>
              <a:gd name="connsiteY0" fmla="*/ 530545 h 1528500"/>
              <a:gd name="connsiteX1" fmla="*/ 876678 w 3338619"/>
              <a:gd name="connsiteY1" fmla="*/ 203670 h 1528500"/>
              <a:gd name="connsiteX2" fmla="*/ 1669310 w 3338619"/>
              <a:gd name="connsiteY2" fmla="*/ 566556 h 1528500"/>
              <a:gd name="connsiteX3" fmla="*/ 2461941 w 3338619"/>
              <a:gd name="connsiteY3" fmla="*/ 203670 h 1528500"/>
              <a:gd name="connsiteX4" fmla="*/ 2611592 w 3338619"/>
              <a:gd name="connsiteY4" fmla="*/ 530545 h 1528500"/>
              <a:gd name="connsiteX5" fmla="*/ 2101122 w 3338619"/>
              <a:gd name="connsiteY5" fmla="*/ 764250 h 1528500"/>
              <a:gd name="connsiteX6" fmla="*/ 2611592 w 3338619"/>
              <a:gd name="connsiteY6" fmla="*/ 997955 h 1528500"/>
              <a:gd name="connsiteX7" fmla="*/ 2461941 w 3338619"/>
              <a:gd name="connsiteY7" fmla="*/ 1324830 h 1528500"/>
              <a:gd name="connsiteX8" fmla="*/ 1669310 w 3338619"/>
              <a:gd name="connsiteY8" fmla="*/ 961944 h 1528500"/>
              <a:gd name="connsiteX9" fmla="*/ 876678 w 3338619"/>
              <a:gd name="connsiteY9" fmla="*/ 1324830 h 1528500"/>
              <a:gd name="connsiteX10" fmla="*/ 727027 w 3338619"/>
              <a:gd name="connsiteY10" fmla="*/ 997955 h 1528500"/>
              <a:gd name="connsiteX11" fmla="*/ 1237497 w 3338619"/>
              <a:gd name="connsiteY11" fmla="*/ 764250 h 1528500"/>
              <a:gd name="connsiteX12" fmla="*/ 727027 w 3338619"/>
              <a:gd name="connsiteY12" fmla="*/ 530545 h 1528500"/>
              <a:gd name="connsiteX0" fmla="*/ 0 w 1884565"/>
              <a:gd name="connsiteY0" fmla="*/ 326875 h 1121160"/>
              <a:gd name="connsiteX1" fmla="*/ 149651 w 1884565"/>
              <a:gd name="connsiteY1" fmla="*/ 0 h 1121160"/>
              <a:gd name="connsiteX2" fmla="*/ 942283 w 1884565"/>
              <a:gd name="connsiteY2" fmla="*/ 362886 h 1121160"/>
              <a:gd name="connsiteX3" fmla="*/ 1734914 w 1884565"/>
              <a:gd name="connsiteY3" fmla="*/ 0 h 1121160"/>
              <a:gd name="connsiteX4" fmla="*/ 1884565 w 1884565"/>
              <a:gd name="connsiteY4" fmla="*/ 326875 h 1121160"/>
              <a:gd name="connsiteX5" fmla="*/ 1374095 w 1884565"/>
              <a:gd name="connsiteY5" fmla="*/ 560580 h 1121160"/>
              <a:gd name="connsiteX6" fmla="*/ 1884565 w 1884565"/>
              <a:gd name="connsiteY6" fmla="*/ 794285 h 1121160"/>
              <a:gd name="connsiteX7" fmla="*/ 1734914 w 1884565"/>
              <a:gd name="connsiteY7" fmla="*/ 1121160 h 1121160"/>
              <a:gd name="connsiteX8" fmla="*/ 942283 w 1884565"/>
              <a:gd name="connsiteY8" fmla="*/ 758274 h 1121160"/>
              <a:gd name="connsiteX9" fmla="*/ 149651 w 1884565"/>
              <a:gd name="connsiteY9" fmla="*/ 1121160 h 1121160"/>
              <a:gd name="connsiteX10" fmla="*/ 0 w 1884565"/>
              <a:gd name="connsiteY10" fmla="*/ 794285 h 1121160"/>
              <a:gd name="connsiteX11" fmla="*/ 945536 w 1884565"/>
              <a:gd name="connsiteY11" fmla="*/ 584653 h 1121160"/>
              <a:gd name="connsiteX12" fmla="*/ 0 w 1884565"/>
              <a:gd name="connsiteY12" fmla="*/ 326875 h 1121160"/>
              <a:gd name="connsiteX0" fmla="*/ 0 w 1884565"/>
              <a:gd name="connsiteY0" fmla="*/ 326875 h 1121160"/>
              <a:gd name="connsiteX1" fmla="*/ 149651 w 1884565"/>
              <a:gd name="connsiteY1" fmla="*/ 0 h 1121160"/>
              <a:gd name="connsiteX2" fmla="*/ 942283 w 1884565"/>
              <a:gd name="connsiteY2" fmla="*/ 362886 h 1121160"/>
              <a:gd name="connsiteX3" fmla="*/ 1734914 w 1884565"/>
              <a:gd name="connsiteY3" fmla="*/ 0 h 1121160"/>
              <a:gd name="connsiteX4" fmla="*/ 1884565 w 1884565"/>
              <a:gd name="connsiteY4" fmla="*/ 326875 h 1121160"/>
              <a:gd name="connsiteX5" fmla="*/ 1019964 w 1884565"/>
              <a:gd name="connsiteY5" fmla="*/ 574020 h 1121160"/>
              <a:gd name="connsiteX6" fmla="*/ 1884565 w 1884565"/>
              <a:gd name="connsiteY6" fmla="*/ 794285 h 1121160"/>
              <a:gd name="connsiteX7" fmla="*/ 1734914 w 1884565"/>
              <a:gd name="connsiteY7" fmla="*/ 1121160 h 1121160"/>
              <a:gd name="connsiteX8" fmla="*/ 942283 w 1884565"/>
              <a:gd name="connsiteY8" fmla="*/ 758274 h 1121160"/>
              <a:gd name="connsiteX9" fmla="*/ 149651 w 1884565"/>
              <a:gd name="connsiteY9" fmla="*/ 1121160 h 1121160"/>
              <a:gd name="connsiteX10" fmla="*/ 0 w 1884565"/>
              <a:gd name="connsiteY10" fmla="*/ 794285 h 1121160"/>
              <a:gd name="connsiteX11" fmla="*/ 945536 w 1884565"/>
              <a:gd name="connsiteY11" fmla="*/ 584653 h 1121160"/>
              <a:gd name="connsiteX12" fmla="*/ 0 w 1884565"/>
              <a:gd name="connsiteY12" fmla="*/ 326875 h 1121160"/>
              <a:gd name="connsiteX0" fmla="*/ 0 w 1884565"/>
              <a:gd name="connsiteY0" fmla="*/ 326875 h 1121160"/>
              <a:gd name="connsiteX1" fmla="*/ 149651 w 1884565"/>
              <a:gd name="connsiteY1" fmla="*/ 0 h 1121160"/>
              <a:gd name="connsiteX2" fmla="*/ 945536 w 1884565"/>
              <a:gd name="connsiteY2" fmla="*/ 478327 h 1121160"/>
              <a:gd name="connsiteX3" fmla="*/ 1734914 w 1884565"/>
              <a:gd name="connsiteY3" fmla="*/ 0 h 1121160"/>
              <a:gd name="connsiteX4" fmla="*/ 1884565 w 1884565"/>
              <a:gd name="connsiteY4" fmla="*/ 326875 h 1121160"/>
              <a:gd name="connsiteX5" fmla="*/ 1019964 w 1884565"/>
              <a:gd name="connsiteY5" fmla="*/ 574020 h 1121160"/>
              <a:gd name="connsiteX6" fmla="*/ 1884565 w 1884565"/>
              <a:gd name="connsiteY6" fmla="*/ 794285 h 1121160"/>
              <a:gd name="connsiteX7" fmla="*/ 1734914 w 1884565"/>
              <a:gd name="connsiteY7" fmla="*/ 1121160 h 1121160"/>
              <a:gd name="connsiteX8" fmla="*/ 942283 w 1884565"/>
              <a:gd name="connsiteY8" fmla="*/ 758274 h 1121160"/>
              <a:gd name="connsiteX9" fmla="*/ 149651 w 1884565"/>
              <a:gd name="connsiteY9" fmla="*/ 1121160 h 1121160"/>
              <a:gd name="connsiteX10" fmla="*/ 0 w 1884565"/>
              <a:gd name="connsiteY10" fmla="*/ 794285 h 1121160"/>
              <a:gd name="connsiteX11" fmla="*/ 945536 w 1884565"/>
              <a:gd name="connsiteY11" fmla="*/ 584653 h 1121160"/>
              <a:gd name="connsiteX12" fmla="*/ 0 w 1884565"/>
              <a:gd name="connsiteY12" fmla="*/ 326875 h 1121160"/>
              <a:gd name="connsiteX0" fmla="*/ 0 w 1884565"/>
              <a:gd name="connsiteY0" fmla="*/ 326875 h 1121160"/>
              <a:gd name="connsiteX1" fmla="*/ 149651 w 1884565"/>
              <a:gd name="connsiteY1" fmla="*/ 0 h 1121160"/>
              <a:gd name="connsiteX2" fmla="*/ 945536 w 1884565"/>
              <a:gd name="connsiteY2" fmla="*/ 478327 h 1121160"/>
              <a:gd name="connsiteX3" fmla="*/ 1734914 w 1884565"/>
              <a:gd name="connsiteY3" fmla="*/ 0 h 1121160"/>
              <a:gd name="connsiteX4" fmla="*/ 1884565 w 1884565"/>
              <a:gd name="connsiteY4" fmla="*/ 326875 h 1121160"/>
              <a:gd name="connsiteX5" fmla="*/ 1019964 w 1884565"/>
              <a:gd name="connsiteY5" fmla="*/ 574020 h 1121160"/>
              <a:gd name="connsiteX6" fmla="*/ 1884565 w 1884565"/>
              <a:gd name="connsiteY6" fmla="*/ 794285 h 1121160"/>
              <a:gd name="connsiteX7" fmla="*/ 1734914 w 1884565"/>
              <a:gd name="connsiteY7" fmla="*/ 1121160 h 1121160"/>
              <a:gd name="connsiteX8" fmla="*/ 1006079 w 1884565"/>
              <a:gd name="connsiteY8" fmla="*/ 651948 h 1121160"/>
              <a:gd name="connsiteX9" fmla="*/ 149651 w 1884565"/>
              <a:gd name="connsiteY9" fmla="*/ 1121160 h 1121160"/>
              <a:gd name="connsiteX10" fmla="*/ 0 w 1884565"/>
              <a:gd name="connsiteY10" fmla="*/ 794285 h 1121160"/>
              <a:gd name="connsiteX11" fmla="*/ 945536 w 1884565"/>
              <a:gd name="connsiteY11" fmla="*/ 584653 h 1121160"/>
              <a:gd name="connsiteX12" fmla="*/ 0 w 1884565"/>
              <a:gd name="connsiteY12" fmla="*/ 326875 h 1121160"/>
              <a:gd name="connsiteX0" fmla="*/ 0 w 1884565"/>
              <a:gd name="connsiteY0" fmla="*/ 326875 h 1121160"/>
              <a:gd name="connsiteX1" fmla="*/ 149651 w 1884565"/>
              <a:gd name="connsiteY1" fmla="*/ 0 h 1121160"/>
              <a:gd name="connsiteX2" fmla="*/ 945536 w 1884565"/>
              <a:gd name="connsiteY2" fmla="*/ 478327 h 1121160"/>
              <a:gd name="connsiteX3" fmla="*/ 1734914 w 1884565"/>
              <a:gd name="connsiteY3" fmla="*/ 0 h 1121160"/>
              <a:gd name="connsiteX4" fmla="*/ 1884565 w 1884565"/>
              <a:gd name="connsiteY4" fmla="*/ 326875 h 1121160"/>
              <a:gd name="connsiteX5" fmla="*/ 1019964 w 1884565"/>
              <a:gd name="connsiteY5" fmla="*/ 574020 h 1121160"/>
              <a:gd name="connsiteX6" fmla="*/ 1884565 w 1884565"/>
              <a:gd name="connsiteY6" fmla="*/ 794285 h 1121160"/>
              <a:gd name="connsiteX7" fmla="*/ 1734914 w 1884565"/>
              <a:gd name="connsiteY7" fmla="*/ 1121160 h 1121160"/>
              <a:gd name="connsiteX8" fmla="*/ 1006079 w 1884565"/>
              <a:gd name="connsiteY8" fmla="*/ 651948 h 1121160"/>
              <a:gd name="connsiteX9" fmla="*/ 330405 w 1884565"/>
              <a:gd name="connsiteY9" fmla="*/ 929774 h 1121160"/>
              <a:gd name="connsiteX10" fmla="*/ 0 w 1884565"/>
              <a:gd name="connsiteY10" fmla="*/ 794285 h 1121160"/>
              <a:gd name="connsiteX11" fmla="*/ 945536 w 1884565"/>
              <a:gd name="connsiteY11" fmla="*/ 584653 h 1121160"/>
              <a:gd name="connsiteX12" fmla="*/ 0 w 1884565"/>
              <a:gd name="connsiteY12" fmla="*/ 326875 h 1121160"/>
              <a:gd name="connsiteX0" fmla="*/ 0 w 1884565"/>
              <a:gd name="connsiteY0" fmla="*/ 326875 h 1121160"/>
              <a:gd name="connsiteX1" fmla="*/ 53958 w 1884565"/>
              <a:gd name="connsiteY1" fmla="*/ 116958 h 1121160"/>
              <a:gd name="connsiteX2" fmla="*/ 945536 w 1884565"/>
              <a:gd name="connsiteY2" fmla="*/ 478327 h 1121160"/>
              <a:gd name="connsiteX3" fmla="*/ 1734914 w 1884565"/>
              <a:gd name="connsiteY3" fmla="*/ 0 h 1121160"/>
              <a:gd name="connsiteX4" fmla="*/ 1884565 w 1884565"/>
              <a:gd name="connsiteY4" fmla="*/ 326875 h 1121160"/>
              <a:gd name="connsiteX5" fmla="*/ 1019964 w 1884565"/>
              <a:gd name="connsiteY5" fmla="*/ 574020 h 1121160"/>
              <a:gd name="connsiteX6" fmla="*/ 1884565 w 1884565"/>
              <a:gd name="connsiteY6" fmla="*/ 794285 h 1121160"/>
              <a:gd name="connsiteX7" fmla="*/ 1734914 w 1884565"/>
              <a:gd name="connsiteY7" fmla="*/ 1121160 h 1121160"/>
              <a:gd name="connsiteX8" fmla="*/ 1006079 w 1884565"/>
              <a:gd name="connsiteY8" fmla="*/ 651948 h 1121160"/>
              <a:gd name="connsiteX9" fmla="*/ 330405 w 1884565"/>
              <a:gd name="connsiteY9" fmla="*/ 929774 h 1121160"/>
              <a:gd name="connsiteX10" fmla="*/ 0 w 1884565"/>
              <a:gd name="connsiteY10" fmla="*/ 794285 h 1121160"/>
              <a:gd name="connsiteX11" fmla="*/ 945536 w 1884565"/>
              <a:gd name="connsiteY11" fmla="*/ 584653 h 1121160"/>
              <a:gd name="connsiteX12" fmla="*/ 0 w 1884565"/>
              <a:gd name="connsiteY12" fmla="*/ 326875 h 1121160"/>
              <a:gd name="connsiteX0" fmla="*/ 0 w 1884565"/>
              <a:gd name="connsiteY0" fmla="*/ 220549 h 1014834"/>
              <a:gd name="connsiteX1" fmla="*/ 53958 w 1884565"/>
              <a:gd name="connsiteY1" fmla="*/ 10632 h 1014834"/>
              <a:gd name="connsiteX2" fmla="*/ 945536 w 1884565"/>
              <a:gd name="connsiteY2" fmla="*/ 372001 h 1014834"/>
              <a:gd name="connsiteX3" fmla="*/ 1777444 w 1884565"/>
              <a:gd name="connsiteY3" fmla="*/ 0 h 1014834"/>
              <a:gd name="connsiteX4" fmla="*/ 1884565 w 1884565"/>
              <a:gd name="connsiteY4" fmla="*/ 220549 h 1014834"/>
              <a:gd name="connsiteX5" fmla="*/ 1019964 w 1884565"/>
              <a:gd name="connsiteY5" fmla="*/ 467694 h 1014834"/>
              <a:gd name="connsiteX6" fmla="*/ 1884565 w 1884565"/>
              <a:gd name="connsiteY6" fmla="*/ 687959 h 1014834"/>
              <a:gd name="connsiteX7" fmla="*/ 1734914 w 1884565"/>
              <a:gd name="connsiteY7" fmla="*/ 1014834 h 1014834"/>
              <a:gd name="connsiteX8" fmla="*/ 1006079 w 1884565"/>
              <a:gd name="connsiteY8" fmla="*/ 545622 h 1014834"/>
              <a:gd name="connsiteX9" fmla="*/ 330405 w 1884565"/>
              <a:gd name="connsiteY9" fmla="*/ 823448 h 1014834"/>
              <a:gd name="connsiteX10" fmla="*/ 0 w 1884565"/>
              <a:gd name="connsiteY10" fmla="*/ 687959 h 1014834"/>
              <a:gd name="connsiteX11" fmla="*/ 945536 w 1884565"/>
              <a:gd name="connsiteY11" fmla="*/ 478327 h 1014834"/>
              <a:gd name="connsiteX12" fmla="*/ 0 w 1884565"/>
              <a:gd name="connsiteY12" fmla="*/ 220549 h 1014834"/>
              <a:gd name="connsiteX0" fmla="*/ 0 w 1884565"/>
              <a:gd name="connsiteY0" fmla="*/ 220549 h 823448"/>
              <a:gd name="connsiteX1" fmla="*/ 53958 w 1884565"/>
              <a:gd name="connsiteY1" fmla="*/ 10632 h 823448"/>
              <a:gd name="connsiteX2" fmla="*/ 945536 w 1884565"/>
              <a:gd name="connsiteY2" fmla="*/ 372001 h 823448"/>
              <a:gd name="connsiteX3" fmla="*/ 1777444 w 1884565"/>
              <a:gd name="connsiteY3" fmla="*/ 0 h 823448"/>
              <a:gd name="connsiteX4" fmla="*/ 1884565 w 1884565"/>
              <a:gd name="connsiteY4" fmla="*/ 220549 h 823448"/>
              <a:gd name="connsiteX5" fmla="*/ 1019964 w 1884565"/>
              <a:gd name="connsiteY5" fmla="*/ 467694 h 823448"/>
              <a:gd name="connsiteX6" fmla="*/ 1884565 w 1884565"/>
              <a:gd name="connsiteY6" fmla="*/ 687959 h 823448"/>
              <a:gd name="connsiteX7" fmla="*/ 1809342 w 1884565"/>
              <a:gd name="connsiteY7" fmla="*/ 823448 h 823448"/>
              <a:gd name="connsiteX8" fmla="*/ 1006079 w 1884565"/>
              <a:gd name="connsiteY8" fmla="*/ 545622 h 823448"/>
              <a:gd name="connsiteX9" fmla="*/ 330405 w 1884565"/>
              <a:gd name="connsiteY9" fmla="*/ 823448 h 823448"/>
              <a:gd name="connsiteX10" fmla="*/ 0 w 1884565"/>
              <a:gd name="connsiteY10" fmla="*/ 687959 h 823448"/>
              <a:gd name="connsiteX11" fmla="*/ 945536 w 1884565"/>
              <a:gd name="connsiteY11" fmla="*/ 478327 h 823448"/>
              <a:gd name="connsiteX12" fmla="*/ 0 w 1884565"/>
              <a:gd name="connsiteY12" fmla="*/ 220549 h 823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84565" h="823448">
                <a:moveTo>
                  <a:pt x="0" y="220549"/>
                </a:moveTo>
                <a:lnTo>
                  <a:pt x="53958" y="10632"/>
                </a:lnTo>
                <a:lnTo>
                  <a:pt x="945536" y="372001"/>
                </a:lnTo>
                <a:lnTo>
                  <a:pt x="1777444" y="0"/>
                </a:lnTo>
                <a:lnTo>
                  <a:pt x="1884565" y="220549"/>
                </a:lnTo>
                <a:lnTo>
                  <a:pt x="1019964" y="467694"/>
                </a:lnTo>
                <a:lnTo>
                  <a:pt x="1884565" y="687959"/>
                </a:lnTo>
                <a:lnTo>
                  <a:pt x="1809342" y="823448"/>
                </a:lnTo>
                <a:lnTo>
                  <a:pt x="1006079" y="545622"/>
                </a:lnTo>
                <a:lnTo>
                  <a:pt x="330405" y="823448"/>
                </a:lnTo>
                <a:lnTo>
                  <a:pt x="0" y="687959"/>
                </a:lnTo>
                <a:lnTo>
                  <a:pt x="945536" y="478327"/>
                </a:lnTo>
                <a:lnTo>
                  <a:pt x="0" y="220549"/>
                </a:lnTo>
                <a:close/>
              </a:path>
            </a:pathLst>
          </a:custGeom>
          <a:solidFill>
            <a:srgbClr val="F983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636D5CD-67C4-7AE7-150B-F4079358DB23}"/>
              </a:ext>
            </a:extLst>
          </p:cNvPr>
          <p:cNvSpPr txBox="1"/>
          <p:nvPr/>
        </p:nvSpPr>
        <p:spPr>
          <a:xfrm>
            <a:off x="4032407" y="3264993"/>
            <a:ext cx="1438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Verdana" panose="020B0604030504040204" pitchFamily="34" charset="0"/>
                <a:ea typeface="Verdana" panose="020B0604030504040204" pitchFamily="34" charset="0"/>
              </a:rPr>
              <a:t>Uniform distribution around the Q branch</a:t>
            </a:r>
          </a:p>
        </p:txBody>
      </p:sp>
      <p:sp>
        <p:nvSpPr>
          <p:cNvPr id="46" name="Explosion: 14 Points 45">
            <a:extLst>
              <a:ext uri="{FF2B5EF4-FFF2-40B4-BE49-F238E27FC236}">
                <a16:creationId xmlns:a16="http://schemas.microsoft.com/office/drawing/2014/main" id="{78589143-8F60-5DC2-FE52-9D3CFEE20F22}"/>
              </a:ext>
            </a:extLst>
          </p:cNvPr>
          <p:cNvSpPr/>
          <p:nvPr/>
        </p:nvSpPr>
        <p:spPr>
          <a:xfrm>
            <a:off x="1249173" y="-40759"/>
            <a:ext cx="9083253" cy="6517758"/>
          </a:xfrm>
          <a:prstGeom prst="irregularSeal2">
            <a:avLst/>
          </a:prstGeom>
          <a:solidFill>
            <a:srgbClr val="E0CDFF"/>
          </a:solidFill>
          <a:ln w="38100">
            <a:solidFill>
              <a:srgbClr val="AD95D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b="1" dirty="0"/>
              <a:t>BUT WAIT!!!!!!!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3B69F26-734C-2F05-2610-75FD45666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024" y="745765"/>
            <a:ext cx="2303194" cy="230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78BC51CB-E0F2-4492-5908-B29B1D9125A1}"/>
              </a:ext>
            </a:extLst>
          </p:cNvPr>
          <p:cNvSpPr/>
          <p:nvPr/>
        </p:nvSpPr>
        <p:spPr>
          <a:xfrm>
            <a:off x="7037324" y="3249751"/>
            <a:ext cx="4178048" cy="2918903"/>
          </a:xfrm>
          <a:prstGeom prst="wedgeEllipseCallout">
            <a:avLst>
              <a:gd name="adj1" fmla="val -38562"/>
              <a:gd name="adj2" fmla="val -53097"/>
            </a:avLst>
          </a:prstGeom>
          <a:solidFill>
            <a:schemeClr val="bg1">
              <a:lumMod val="95000"/>
            </a:schemeClr>
          </a:solidFill>
          <a:ln w="38100">
            <a:solidFill>
              <a:srgbClr val="AD95D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AD95D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It is possible that this diatomic does not have a Q (</a:t>
            </a:r>
            <a:r>
              <a:rPr lang="el-GR" sz="2800" b="1" dirty="0">
                <a:solidFill>
                  <a:srgbClr val="AD95D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Δ</a:t>
            </a:r>
            <a:r>
              <a:rPr lang="en-US" sz="2800" b="1" dirty="0">
                <a:solidFill>
                  <a:srgbClr val="AD95D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J = 0) branch.</a:t>
            </a:r>
          </a:p>
        </p:txBody>
      </p:sp>
    </p:spTree>
    <p:extLst>
      <p:ext uri="{BB962C8B-B14F-4D97-AF65-F5344CB8AC3E}">
        <p14:creationId xmlns:p14="http://schemas.microsoft.com/office/powerpoint/2010/main" val="348426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5" grpId="0"/>
      <p:bldP spid="44" grpId="0"/>
      <p:bldP spid="13" grpId="0" animBg="1"/>
      <p:bldP spid="45" grpId="0"/>
      <p:bldP spid="46" grpId="0" animBg="1"/>
      <p:bldP spid="46" grpId="1" animBg="1"/>
      <p:bldP spid="12" grpId="0" animBg="1"/>
      <p:bldP spid="1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table of numbers with numbers&#10;&#10;Description automatically generated">
            <a:extLst>
              <a:ext uri="{FF2B5EF4-FFF2-40B4-BE49-F238E27FC236}">
                <a16:creationId xmlns:a16="http://schemas.microsoft.com/office/drawing/2014/main" id="{BB575629-BED8-7E20-CE7E-F7F2737F93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138" y="1944071"/>
            <a:ext cx="3082138" cy="43529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1DC78B-A061-5540-8187-7EFC1D865041}"/>
              </a:ext>
            </a:extLst>
          </p:cNvPr>
          <p:cNvSpPr txBox="1"/>
          <p:nvPr/>
        </p:nvSpPr>
        <p:spPr>
          <a:xfrm>
            <a:off x="802106" y="1364497"/>
            <a:ext cx="9769642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From Part (A): frequency of the lost peak is 1996 cm</a:t>
            </a:r>
            <a:r>
              <a:rPr lang="en-US" sz="2000" baseline="30000" dirty="0"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-1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Times New Roman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EE0EFC3-171F-2543-A303-B15A75DDBFB5}"/>
              </a:ext>
            </a:extLst>
          </p:cNvPr>
          <p:cNvCxnSpPr>
            <a:cxnSpLocks/>
          </p:cNvCxnSpPr>
          <p:nvPr/>
        </p:nvCxnSpPr>
        <p:spPr>
          <a:xfrm flipV="1">
            <a:off x="1544827" y="4140656"/>
            <a:ext cx="3065106" cy="12134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07CF3DE2-E496-AC46-9FC4-77676D9BA401}"/>
              </a:ext>
            </a:extLst>
          </p:cNvPr>
          <p:cNvSpPr txBox="1"/>
          <p:nvPr/>
        </p:nvSpPr>
        <p:spPr>
          <a:xfrm>
            <a:off x="464516" y="3983513"/>
            <a:ext cx="1119525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b="1" dirty="0">
                <a:solidFill>
                  <a:srgbClr val="AD95D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Q branch</a:t>
            </a:r>
          </a:p>
        </p:txBody>
      </p:sp>
      <p:sp>
        <p:nvSpPr>
          <p:cNvPr id="29" name="Right Brace 28">
            <a:extLst>
              <a:ext uri="{FF2B5EF4-FFF2-40B4-BE49-F238E27FC236}">
                <a16:creationId xmlns:a16="http://schemas.microsoft.com/office/drawing/2014/main" id="{FF0E526D-8154-8F40-B124-2392D14D9E16}"/>
              </a:ext>
            </a:extLst>
          </p:cNvPr>
          <p:cNvSpPr/>
          <p:nvPr/>
        </p:nvSpPr>
        <p:spPr>
          <a:xfrm>
            <a:off x="3922945" y="2376563"/>
            <a:ext cx="385010" cy="1639163"/>
          </a:xfrm>
          <a:prstGeom prst="rightBrace">
            <a:avLst/>
          </a:prstGeom>
          <a:ln w="12700">
            <a:solidFill>
              <a:srgbClr val="1D2A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D2AC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0362808-6835-A341-8CF3-688CD3A65581}"/>
              </a:ext>
            </a:extLst>
          </p:cNvPr>
          <p:cNvSpPr txBox="1"/>
          <p:nvPr/>
        </p:nvSpPr>
        <p:spPr>
          <a:xfrm>
            <a:off x="4320794" y="3053760"/>
            <a:ext cx="1579466" cy="30777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b="1" dirty="0">
                <a:solidFill>
                  <a:srgbClr val="1D2AC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P branch</a:t>
            </a:r>
          </a:p>
        </p:txBody>
      </p:sp>
      <p:sp>
        <p:nvSpPr>
          <p:cNvPr id="47" name="Right Brace 46">
            <a:extLst>
              <a:ext uri="{FF2B5EF4-FFF2-40B4-BE49-F238E27FC236}">
                <a16:creationId xmlns:a16="http://schemas.microsoft.com/office/drawing/2014/main" id="{A5BCA79F-3528-4843-8E1F-4E0220840636}"/>
              </a:ext>
            </a:extLst>
          </p:cNvPr>
          <p:cNvSpPr/>
          <p:nvPr/>
        </p:nvSpPr>
        <p:spPr>
          <a:xfrm>
            <a:off x="3923721" y="4290730"/>
            <a:ext cx="397073" cy="1929480"/>
          </a:xfrm>
          <a:prstGeom prst="rightBrace">
            <a:avLst/>
          </a:prstGeom>
          <a:ln w="12700">
            <a:solidFill>
              <a:srgbClr val="81B9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D90377D-64FD-4542-97B9-0CDEBA9FEBDA}"/>
              </a:ext>
            </a:extLst>
          </p:cNvPr>
          <p:cNvSpPr txBox="1"/>
          <p:nvPr/>
        </p:nvSpPr>
        <p:spPr>
          <a:xfrm>
            <a:off x="4332855" y="5103059"/>
            <a:ext cx="1295687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b="1" dirty="0">
                <a:solidFill>
                  <a:srgbClr val="81B994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R branch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1B072F82-02F9-2D4F-BF44-2A152EF7B511}"/>
              </a:ext>
            </a:extLst>
          </p:cNvPr>
          <p:cNvCxnSpPr>
            <a:cxnSpLocks/>
          </p:cNvCxnSpPr>
          <p:nvPr/>
        </p:nvCxnSpPr>
        <p:spPr>
          <a:xfrm>
            <a:off x="1418652" y="5165823"/>
            <a:ext cx="252919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F4ED843A-14FF-DD47-86EB-8EA2A6244D21}"/>
              </a:ext>
            </a:extLst>
          </p:cNvPr>
          <p:cNvSpPr txBox="1"/>
          <p:nvPr/>
        </p:nvSpPr>
        <p:spPr>
          <a:xfrm>
            <a:off x="208584" y="4993497"/>
            <a:ext cx="1317871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1996 cm</a:t>
            </a:r>
            <a:r>
              <a:rPr lang="en-US" sz="1400" b="1" baseline="30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-1</a:t>
            </a:r>
            <a:endParaRPr lang="en-US" sz="14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52D9AD3-C465-6E4F-BEE5-E772C3EFFBDC}"/>
              </a:ext>
            </a:extLst>
          </p:cNvPr>
          <p:cNvSpPr/>
          <p:nvPr/>
        </p:nvSpPr>
        <p:spPr>
          <a:xfrm>
            <a:off x="7067977" y="5793114"/>
            <a:ext cx="3169920" cy="616679"/>
          </a:xfrm>
          <a:prstGeom prst="rect">
            <a:avLst/>
          </a:prstGeom>
          <a:solidFill>
            <a:srgbClr val="E0CD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Remember: uniform distribution around the Q branch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DD3A884-B0B1-5EAA-D62B-DD9566E3C5CB}"/>
              </a:ext>
            </a:extLst>
          </p:cNvPr>
          <p:cNvSpPr txBox="1">
            <a:spLocks/>
          </p:cNvSpPr>
          <p:nvPr/>
        </p:nvSpPr>
        <p:spPr>
          <a:xfrm>
            <a:off x="485588" y="381001"/>
            <a:ext cx="11419368" cy="10664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81B99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 Intensity of the lost peak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63F3F90-5E4C-8C48-B25F-28481A8C2CCF}"/>
              </a:ext>
            </a:extLst>
          </p:cNvPr>
          <p:cNvSpPr/>
          <p:nvPr/>
        </p:nvSpPr>
        <p:spPr>
          <a:xfrm>
            <a:off x="3038909" y="4396265"/>
            <a:ext cx="524256" cy="3261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63F3F90-5E4C-8C48-B25F-28481A8C2CCF}"/>
              </a:ext>
            </a:extLst>
          </p:cNvPr>
          <p:cNvSpPr/>
          <p:nvPr/>
        </p:nvSpPr>
        <p:spPr>
          <a:xfrm>
            <a:off x="3037100" y="3106931"/>
            <a:ext cx="524256" cy="3261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63F3F90-5E4C-8C48-B25F-28481A8C2CCF}"/>
              </a:ext>
            </a:extLst>
          </p:cNvPr>
          <p:cNvSpPr/>
          <p:nvPr/>
        </p:nvSpPr>
        <p:spPr>
          <a:xfrm>
            <a:off x="3035291" y="3616180"/>
            <a:ext cx="524256" cy="3261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63F3F90-5E4C-8C48-B25F-28481A8C2CCF}"/>
              </a:ext>
            </a:extLst>
          </p:cNvPr>
          <p:cNvSpPr/>
          <p:nvPr/>
        </p:nvSpPr>
        <p:spPr>
          <a:xfrm>
            <a:off x="3043128" y="4641625"/>
            <a:ext cx="524256" cy="3261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63F3F90-5E4C-8C48-B25F-28481A8C2CCF}"/>
              </a:ext>
            </a:extLst>
          </p:cNvPr>
          <p:cNvSpPr/>
          <p:nvPr/>
        </p:nvSpPr>
        <p:spPr>
          <a:xfrm>
            <a:off x="3036497" y="4895424"/>
            <a:ext cx="524256" cy="3261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63F3F90-5E4C-8C48-B25F-28481A8C2CCF}"/>
              </a:ext>
            </a:extLst>
          </p:cNvPr>
          <p:cNvSpPr/>
          <p:nvPr/>
        </p:nvSpPr>
        <p:spPr>
          <a:xfrm>
            <a:off x="3044334" y="3359969"/>
            <a:ext cx="524256" cy="3261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6688E0E-D6E7-AB38-14B6-242005284D30}"/>
              </a:ext>
            </a:extLst>
          </p:cNvPr>
          <p:cNvSpPr/>
          <p:nvPr/>
        </p:nvSpPr>
        <p:spPr>
          <a:xfrm>
            <a:off x="3038909" y="4162186"/>
            <a:ext cx="524256" cy="3261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228C7F7-5006-BDA7-9270-50A81267CC34}"/>
              </a:ext>
            </a:extLst>
          </p:cNvPr>
          <p:cNvSpPr/>
          <p:nvPr/>
        </p:nvSpPr>
        <p:spPr>
          <a:xfrm>
            <a:off x="3038908" y="2837402"/>
            <a:ext cx="524256" cy="3261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A67822F-557F-8E62-26E1-0926E2EF6B36}"/>
              </a:ext>
            </a:extLst>
          </p:cNvPr>
          <p:cNvSpPr/>
          <p:nvPr/>
        </p:nvSpPr>
        <p:spPr>
          <a:xfrm>
            <a:off x="3033928" y="2344343"/>
            <a:ext cx="524256" cy="3261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0551796-C07E-F7C9-9271-22297C3FA3CD}"/>
              </a:ext>
            </a:extLst>
          </p:cNvPr>
          <p:cNvSpPr/>
          <p:nvPr/>
        </p:nvSpPr>
        <p:spPr>
          <a:xfrm>
            <a:off x="3033928" y="5093520"/>
            <a:ext cx="524256" cy="3261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81D91D9-8A2B-8C76-ED0A-ACA9E5DD646E}"/>
              </a:ext>
            </a:extLst>
          </p:cNvPr>
          <p:cNvSpPr txBox="1"/>
          <p:nvPr/>
        </p:nvSpPr>
        <p:spPr>
          <a:xfrm>
            <a:off x="138860" y="2511298"/>
            <a:ext cx="1525205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400" dirty="0">
                <a:solidFill>
                  <a:srgbClr val="1D2A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Represents the J = 5’ to 6</a:t>
            </a:r>
          </a:p>
          <a:p>
            <a:pPr algn="r"/>
            <a:r>
              <a:rPr lang="en-US" sz="1400" dirty="0">
                <a:solidFill>
                  <a:srgbClr val="1D2AC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transition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E21EE14-149A-4511-7E07-69DC0F6A8214}"/>
              </a:ext>
            </a:extLst>
          </p:cNvPr>
          <p:cNvSpPr txBox="1"/>
          <p:nvPr/>
        </p:nvSpPr>
        <p:spPr>
          <a:xfrm>
            <a:off x="53589" y="5299644"/>
            <a:ext cx="1525205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400" dirty="0">
                <a:solidFill>
                  <a:srgbClr val="81B994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Represents the J = 5’ to 4 transition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3934820-8021-C4B8-6AC8-5723335264CE}"/>
              </a:ext>
            </a:extLst>
          </p:cNvPr>
          <p:cNvSpPr/>
          <p:nvPr/>
        </p:nvSpPr>
        <p:spPr>
          <a:xfrm>
            <a:off x="3032759" y="2600863"/>
            <a:ext cx="524256" cy="326191"/>
          </a:xfrm>
          <a:prstGeom prst="ellipse">
            <a:avLst/>
          </a:prstGeom>
          <a:noFill/>
          <a:ln w="28575">
            <a:solidFill>
              <a:srgbClr val="81B9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Timeline&#10;&#10;Description automatically generated">
            <a:extLst>
              <a:ext uri="{FF2B5EF4-FFF2-40B4-BE49-F238E27FC236}">
                <a16:creationId xmlns:a16="http://schemas.microsoft.com/office/drawing/2014/main" id="{1F503C32-3ECB-09F5-4725-D45AFCAFE5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0045" y="1925642"/>
            <a:ext cx="5619519" cy="388730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6F7CCF8-67D8-308D-10CC-82315F5A0E1F}"/>
              </a:ext>
            </a:extLst>
          </p:cNvPr>
          <p:cNvSpPr/>
          <p:nvPr/>
        </p:nvSpPr>
        <p:spPr>
          <a:xfrm>
            <a:off x="8714342" y="1925642"/>
            <a:ext cx="1046603" cy="4540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urved Left Arrow 1">
            <a:extLst>
              <a:ext uri="{FF2B5EF4-FFF2-40B4-BE49-F238E27FC236}">
                <a16:creationId xmlns:a16="http://schemas.microsoft.com/office/drawing/2014/main" id="{A8F85CCD-36DB-5E8F-1D96-EE20C65A315A}"/>
              </a:ext>
            </a:extLst>
          </p:cNvPr>
          <p:cNvSpPr/>
          <p:nvPr/>
        </p:nvSpPr>
        <p:spPr>
          <a:xfrm>
            <a:off x="3683000" y="2837402"/>
            <a:ext cx="649855" cy="2462242"/>
          </a:xfrm>
          <a:prstGeom prst="curvedLeftArrow">
            <a:avLst/>
          </a:prstGeom>
          <a:solidFill>
            <a:srgbClr val="E0CD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1FA52E-2AFF-378E-2ECA-F65B3FC208A2}"/>
              </a:ext>
            </a:extLst>
          </p:cNvPr>
          <p:cNvSpPr/>
          <p:nvPr/>
        </p:nvSpPr>
        <p:spPr>
          <a:xfrm>
            <a:off x="4607496" y="3332809"/>
            <a:ext cx="1476736" cy="1725710"/>
          </a:xfrm>
          <a:prstGeom prst="rect">
            <a:avLst/>
          </a:prstGeom>
          <a:solidFill>
            <a:srgbClr val="E0CD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/>
              </a:rPr>
              <a:t>By symmetry about the missing Q branch, lost peak intensity must be around 2.95</a:t>
            </a:r>
          </a:p>
        </p:txBody>
      </p:sp>
    </p:spTree>
    <p:extLst>
      <p:ext uri="{BB962C8B-B14F-4D97-AF65-F5344CB8AC3E}">
        <p14:creationId xmlns:p14="http://schemas.microsoft.com/office/powerpoint/2010/main" val="243415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9" grpId="0" animBg="1"/>
      <p:bldP spid="31" grpId="0"/>
      <p:bldP spid="47" grpId="0" animBg="1"/>
      <p:bldP spid="33" grpId="0"/>
      <p:bldP spid="41" grpId="0"/>
      <p:bldP spid="4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1" grpId="0" animBg="1"/>
      <p:bldP spid="22" grpId="0"/>
      <p:bldP spid="23" grpId="0"/>
      <p:bldP spid="26" grpId="0" animBg="1"/>
      <p:bldP spid="2" grpId="0" animBg="1"/>
      <p:bldP spid="4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E9595-C659-B341-A0EF-0C66E3D33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302" y="365125"/>
            <a:ext cx="11419368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1B994"/>
                </a:solidFill>
                <a:latin typeface="Times New Roman"/>
                <a:cs typeface="Times New Roman"/>
              </a:rPr>
              <a:t>C)  Temperature of Distant Object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D359EFC-07ED-774C-BF7D-EF7B460B0F4E}"/>
                  </a:ext>
                </a:extLst>
              </p:cNvPr>
              <p:cNvSpPr txBox="1"/>
              <p:nvPr/>
            </p:nvSpPr>
            <p:spPr>
              <a:xfrm>
                <a:off x="1045536" y="4113621"/>
                <a:ext cx="5050464" cy="8592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𝑖𝑛𝑡𝑒𝑛𝑠𝑖𝑡𝑦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𝑜𝑓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𝐽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𝐽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+1 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𝑝𝑒𝑎𝑘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𝑖𝑛𝑡𝑒𝑛𝑠𝑖𝑡𝑦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𝑜𝑓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𝐽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+1→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𝐽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+2 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𝑝𝑒𝑎𝑘</m:t>
                          </m:r>
                        </m:den>
                      </m:f>
                    </m:oMath>
                  </m:oMathPara>
                </a14:m>
                <a:endParaRPr lang="en-US" sz="2400" b="0" i="1" dirty="0">
                  <a:latin typeface="Verdana" panose="020B0604030504040204" pitchFamily="34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D359EFC-07ED-774C-BF7D-EF7B460B0F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536" y="4113621"/>
                <a:ext cx="5050464" cy="8592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CFBEDD75-A258-0995-2928-6C5A12C73EE0}"/>
              </a:ext>
            </a:extLst>
          </p:cNvPr>
          <p:cNvSpPr txBox="1"/>
          <p:nvPr/>
        </p:nvSpPr>
        <p:spPr>
          <a:xfrm>
            <a:off x="648586" y="1622891"/>
            <a:ext cx="81431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Intensity of a rotational transition is proportional to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86D6D1F-249E-4898-0F91-D35001F8E004}"/>
                  </a:ext>
                </a:extLst>
              </p:cNvPr>
              <p:cNvSpPr txBox="1"/>
              <p:nvPr/>
            </p:nvSpPr>
            <p:spPr>
              <a:xfrm>
                <a:off x="8510478" y="1507238"/>
                <a:ext cx="3064835" cy="6170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latin typeface="Verdana" panose="020B0604030504040204" pitchFamily="34" charset="0"/>
                    <a:ea typeface="Verdana" panose="020B060403050404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𝐽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e>
                    </m:d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𝑘𝑇</m:t>
                        </m:r>
                      </m:sup>
                    </m:sSup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86D6D1F-249E-4898-0F91-D35001F8E0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0478" y="1507238"/>
                <a:ext cx="3064835" cy="6170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53A19D0-E382-829E-24ED-46E544BF542D}"/>
                  </a:ext>
                </a:extLst>
              </p:cNvPr>
              <p:cNvSpPr txBox="1"/>
              <p:nvPr/>
            </p:nvSpPr>
            <p:spPr>
              <a:xfrm>
                <a:off x="2052084" y="2199276"/>
                <a:ext cx="3320589" cy="9887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J is the initial state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𝐵𝐽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𝐽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h𝑐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53A19D0-E382-829E-24ED-46E544BF54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2084" y="2199276"/>
                <a:ext cx="3320589" cy="988797"/>
              </a:xfrm>
              <a:prstGeom prst="rect">
                <a:avLst/>
              </a:prstGeom>
              <a:blipFill>
                <a:blip r:embed="rId4"/>
                <a:stretch>
                  <a:fillRect l="-3309" t="-6173" r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CBDB9D12-C7C1-F077-5163-22718FD35C8B}"/>
              </a:ext>
            </a:extLst>
          </p:cNvPr>
          <p:cNvSpPr txBox="1"/>
          <p:nvPr/>
        </p:nvSpPr>
        <p:spPr>
          <a:xfrm>
            <a:off x="648586" y="3265549"/>
            <a:ext cx="111031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Find the general equation for the ratio of intensities between two peaks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8C2ECEC-B2AC-213C-290F-0C2E5AABB70B}"/>
                  </a:ext>
                </a:extLst>
              </p:cNvPr>
              <p:cNvSpPr txBox="1"/>
              <p:nvPr/>
            </p:nvSpPr>
            <p:spPr>
              <a:xfrm>
                <a:off x="4909583" y="3863818"/>
                <a:ext cx="6097772" cy="12348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𝐽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𝐽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+1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den>
                          </m:f>
                        </m:e>
                      </m:d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(−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𝐵𝐽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𝐽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+1</m:t>
                                      </m:r>
                                    </m:e>
                                  </m:d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h𝑐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𝑘𝑇</m:t>
                                  </m:r>
                                </m:den>
                              </m:f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(−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𝐽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+1</m:t>
                                      </m:r>
                                    </m:e>
                                  </m:d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𝐽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+2</m:t>
                                      </m:r>
                                    </m:e>
                                  </m:d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h𝑐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𝑘𝑇</m:t>
                                  </m:r>
                                </m:den>
                              </m:f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8C2ECEC-B2AC-213C-290F-0C2E5AABB7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9583" y="3863818"/>
                <a:ext cx="6097772" cy="12348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71EFE62-7264-5DCF-C0B1-D0BCD427401F}"/>
                  </a:ext>
                </a:extLst>
              </p:cNvPr>
              <p:cNvSpPr txBox="1"/>
              <p:nvPr/>
            </p:nvSpPr>
            <p:spPr>
              <a:xfrm>
                <a:off x="947686" y="5363630"/>
                <a:ext cx="5252484" cy="922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𝐽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𝐽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+3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𝐵h𝑐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𝑘𝑇</m:t>
                              </m:r>
                            </m:den>
                          </m:f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𝐽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𝐽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+1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𝐽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𝐽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+2</m:t>
                                  </m:r>
                                </m:e>
                              </m:d>
                            </m:e>
                          </m:d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71EFE62-7264-5DCF-C0B1-D0BCD42740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686" y="5363630"/>
                <a:ext cx="5252484" cy="9221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24F5A7A-EE81-4384-57D5-D757A5603026}"/>
                  </a:ext>
                </a:extLst>
              </p:cNvPr>
              <p:cNvSpPr txBox="1"/>
              <p:nvPr/>
            </p:nvSpPr>
            <p:spPr>
              <a:xfrm>
                <a:off x="4473649" y="5363630"/>
                <a:ext cx="6097772" cy="922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𝐽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𝐽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+3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𝐵h𝑐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𝑘𝑇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𝐽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+1)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24F5A7A-EE81-4384-57D5-D757A56030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3649" y="5363630"/>
                <a:ext cx="6097772" cy="92217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561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6" grpId="0"/>
      <p:bldP spid="9" grpId="0"/>
      <p:bldP spid="10" grpId="0"/>
      <p:bldP spid="12" grpId="0"/>
      <p:bldP spid="14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D359EFC-07ED-774C-BF7D-EF7B460B0F4E}"/>
                  </a:ext>
                </a:extLst>
              </p:cNvPr>
              <p:cNvSpPr txBox="1"/>
              <p:nvPr/>
            </p:nvSpPr>
            <p:spPr>
              <a:xfrm>
                <a:off x="822251" y="1626892"/>
                <a:ext cx="10852298" cy="41140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5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5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𝑖𝑛𝑡𝑒𝑛𝑠𝑖𝑡𝑦</m:t>
                          </m:r>
                          <m:r>
                            <a:rPr lang="en-US" sz="25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5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𝑜𝑓</m:t>
                          </m:r>
                          <m:r>
                            <a:rPr lang="en-US" sz="25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5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𝐽</m:t>
                          </m:r>
                          <m:r>
                            <a:rPr lang="en-US" sz="2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en-US" sz="2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𝐽</m:t>
                          </m:r>
                          <m:r>
                            <a:rPr lang="en-US" sz="2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+1 </m:t>
                          </m:r>
                          <m:r>
                            <a:rPr lang="en-US" sz="2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𝑝𝑒𝑎𝑘</m:t>
                          </m:r>
                        </m:num>
                        <m:den>
                          <m:r>
                            <a:rPr lang="en-US" sz="25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𝑖𝑛𝑡𝑒𝑛𝑠𝑖𝑡𝑦</m:t>
                          </m:r>
                          <m:r>
                            <a:rPr lang="en-US" sz="25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5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𝑜𝑓</m:t>
                          </m:r>
                          <m:r>
                            <a:rPr lang="en-US" sz="25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5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𝐽</m:t>
                          </m:r>
                          <m:r>
                            <a:rPr lang="en-US" sz="25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+1→</m:t>
                          </m:r>
                          <m:r>
                            <a:rPr lang="en-US" sz="2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𝐽</m:t>
                          </m:r>
                          <m:r>
                            <a:rPr lang="en-US" sz="2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+2 </m:t>
                          </m:r>
                          <m:r>
                            <a:rPr lang="en-US" sz="25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𝑝𝑒𝑎𝑘</m:t>
                          </m:r>
                        </m:den>
                      </m:f>
                      <m:r>
                        <a:rPr lang="en-US" sz="25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5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5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5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25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𝐽</m:t>
                              </m:r>
                              <m:r>
                                <a:rPr lang="en-US" sz="25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en-US" sz="25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25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𝐽</m:t>
                              </m:r>
                              <m:r>
                                <a:rPr lang="en-US" sz="25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+3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sz="25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5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sz="25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5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25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𝐵h𝑐</m:t>
                              </m:r>
                            </m:num>
                            <m:den>
                              <m:r>
                                <a:rPr lang="en-US" sz="25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𝑘𝑇</m:t>
                              </m:r>
                            </m:den>
                          </m:f>
                          <m:r>
                            <a:rPr lang="en-US" sz="25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25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𝐽</m:t>
                          </m:r>
                          <m:r>
                            <a:rPr lang="en-US" sz="25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+1)</m:t>
                          </m:r>
                        </m:sup>
                      </m:sSup>
                    </m:oMath>
                  </m:oMathPara>
                </a14:m>
                <a:endParaRPr lang="en-US" sz="2500" dirty="0"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sz="2500" dirty="0"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500" dirty="0">
                    <a:latin typeface="Verdana" panose="020B0604030504040204" pitchFamily="34" charset="0"/>
                    <a:ea typeface="Verdana" panose="020B0604030504040204" pitchFamily="34" charset="0"/>
                    <a:cs typeface="Times New Roman" panose="02020603050405020304" pitchFamily="18" charset="0"/>
                  </a:rPr>
                  <a:t>Pick two adjacent peaks to use to plug into the above equation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500" dirty="0">
                    <a:latin typeface="Verdana" panose="020B0604030504040204" pitchFamily="34" charset="0"/>
                    <a:ea typeface="Verdana" panose="020B0604030504040204" pitchFamily="34" charset="0"/>
                    <a:cs typeface="Times New Roman" panose="02020603050405020304" pitchFamily="18" charset="0"/>
                  </a:rPr>
                  <a:t>For example:</a:t>
                </a: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3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1924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sz="23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3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23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r>
                      <a:rPr lang="en-US" sz="23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23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3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𝐽</m:t>
                        </m:r>
                        <m:r>
                          <a:rPr lang="en-US" sz="23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=1→2</m:t>
                        </m:r>
                      </m:e>
                    </m:d>
                    <m:r>
                      <a:rPr lang="en-US" sz="23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en-US" sz="2300" dirty="0">
                    <a:latin typeface="Verdana" panose="020B0604030504040204" pitchFamily="34" charset="0"/>
                    <a:ea typeface="Verdana" panose="020B0604030504040204" pitchFamily="34" charset="0"/>
                    <a:cs typeface="Times New Roman" panose="02020603050405020304" pitchFamily="18" charset="0"/>
                  </a:rPr>
                  <a:t>  intensity = 2.24</a:t>
                </a: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3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948 </m:t>
                    </m:r>
                    <m:sSup>
                      <m:sSupPr>
                        <m:ctrlPr>
                          <a:rPr lang="en-US" sz="23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3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23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sup>
                    </m:sSup>
                    <m:r>
                      <a:rPr lang="en-US" sz="23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23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3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𝐽</m:t>
                        </m:r>
                        <m:r>
                          <a:rPr lang="en-US" sz="23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=2→3</m:t>
                        </m:r>
                      </m:e>
                    </m:d>
                    <m:r>
                      <a:rPr lang="en-US" sz="23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 </m:t>
                    </m:r>
                  </m:oMath>
                </a14:m>
                <a:r>
                  <a:rPr lang="en-US" sz="2300" dirty="0">
                    <a:latin typeface="Verdana" panose="020B0604030504040204" pitchFamily="34" charset="0"/>
                    <a:ea typeface="Verdana" panose="020B0604030504040204" pitchFamily="34" charset="0"/>
                    <a:cs typeface="Times New Roman" panose="02020603050405020304" pitchFamily="18" charset="0"/>
                  </a:rPr>
                  <a:t> intensity = 3.22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D359EFC-07ED-774C-BF7D-EF7B460B0F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251" y="1626892"/>
                <a:ext cx="10852298" cy="4114075"/>
              </a:xfrm>
              <a:prstGeom prst="rect">
                <a:avLst/>
              </a:prstGeom>
              <a:blipFill>
                <a:blip r:embed="rId2"/>
                <a:stretch>
                  <a:fillRect l="-843"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3B13E9D6-4C97-AEB0-A713-9B68CEDDCA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932"/>
          <a:stretch/>
        </p:blipFill>
        <p:spPr>
          <a:xfrm>
            <a:off x="8718697" y="4518838"/>
            <a:ext cx="2856615" cy="179790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1B38698-47C7-7FCC-F837-180C3A45F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302" y="365125"/>
            <a:ext cx="11419368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1B994"/>
                </a:solidFill>
                <a:latin typeface="Times New Roman"/>
                <a:cs typeface="Times New Roman"/>
              </a:rPr>
              <a:t>C)  Temperature of Distant Object</a:t>
            </a:r>
          </a:p>
        </p:txBody>
      </p:sp>
    </p:spTree>
    <p:extLst>
      <p:ext uri="{BB962C8B-B14F-4D97-AF65-F5344CB8AC3E}">
        <p14:creationId xmlns:p14="http://schemas.microsoft.com/office/powerpoint/2010/main" val="3772707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D359EFC-07ED-774C-BF7D-EF7B460B0F4E}"/>
                  </a:ext>
                </a:extLst>
              </p:cNvPr>
              <p:cNvSpPr txBox="1"/>
              <p:nvPr/>
            </p:nvSpPr>
            <p:spPr>
              <a:xfrm>
                <a:off x="619770" y="1507184"/>
                <a:ext cx="11146928" cy="4654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𝑖𝑛𝑡𝑒𝑛𝑠𝑖𝑡𝑦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𝑜𝑓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𝐽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𝐽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+1 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𝑝𝑒𝑎𝑘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𝑖𝑛𝑡𝑒𝑛𝑠𝑖𝑡𝑦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𝑜𝑓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𝐽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+1→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𝐽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+2 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𝑝𝑒𝑎𝑘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=(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𝐽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𝐽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+3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𝐵h𝑐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𝑘𝑇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𝐽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+1)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2.24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3.22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=(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2(1)+1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2(1)+3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𝐵h𝑐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𝑘𝑇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(1+1)</m:t>
                          </m:r>
                        </m:sup>
                      </m:sSup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.16=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𝐵h𝑐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𝑘𝑇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𝐵h𝑐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𝑘𝑙𝑛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(1.16)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4(12 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𝑐𝑚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)(6.63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−34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𝐽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∙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)(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3.0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8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)(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100 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𝑐𝑚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1.38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−23</m:t>
                                  </m:r>
                                </m:sup>
                              </m:sSup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𝐽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𝐾</m:t>
                                  </m:r>
                                </m:den>
                              </m:f>
                            </m:e>
                          </m:d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ln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⁡(1.16)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=470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𝐾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D359EFC-07ED-774C-BF7D-EF7B460B0F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770" y="1507184"/>
                <a:ext cx="11146928" cy="4654864"/>
              </a:xfrm>
              <a:prstGeom prst="rect">
                <a:avLst/>
              </a:prstGeom>
              <a:blipFill>
                <a:blip r:embed="rId2"/>
                <a:stretch>
                  <a:fillRect l="-1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AACF0F7D-69EB-4E41-8592-3B4AFABD08B6}"/>
              </a:ext>
            </a:extLst>
          </p:cNvPr>
          <p:cNvSpPr/>
          <p:nvPr/>
        </p:nvSpPr>
        <p:spPr>
          <a:xfrm>
            <a:off x="555512" y="5559678"/>
            <a:ext cx="1765621" cy="695740"/>
          </a:xfrm>
          <a:prstGeom prst="rect">
            <a:avLst/>
          </a:prstGeom>
          <a:noFill/>
          <a:ln w="38100">
            <a:solidFill>
              <a:srgbClr val="81B9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0843939-CB1D-4BCB-0559-CF3B845F9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302" y="365125"/>
            <a:ext cx="11419368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81B994"/>
                </a:solidFill>
                <a:latin typeface="Times New Roman"/>
                <a:cs typeface="Times New Roman"/>
              </a:rPr>
              <a:t>C)  Temperature of Distant Object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615931-148C-0FF1-F760-E1D32C10C549}"/>
              </a:ext>
            </a:extLst>
          </p:cNvPr>
          <p:cNvSpPr txBox="1"/>
          <p:nvPr/>
        </p:nvSpPr>
        <p:spPr>
          <a:xfrm>
            <a:off x="8322635" y="2094083"/>
            <a:ext cx="352203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Note: You might get slightly different numbers depending on what peaks you chose due to uncertainty in the measured intensities. Should be around 500 K.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99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7329</TotalTime>
  <Words>500</Words>
  <Application>Microsoft Macintosh PowerPoint</Application>
  <PresentationFormat>Widescreen</PresentationFormat>
  <Paragraphs>82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Times New Roman</vt:lpstr>
      <vt:lpstr>Verdana</vt:lpstr>
      <vt:lpstr>Office Theme</vt:lpstr>
      <vt:lpstr>Calculation Session 3: Exercise 2</vt:lpstr>
      <vt:lpstr>Task:</vt:lpstr>
      <vt:lpstr>PowerPoint Presentation</vt:lpstr>
      <vt:lpstr>A)  Frequency of the peak lost in transmission</vt:lpstr>
      <vt:lpstr>A)  Frequency of the peak lost in transmission</vt:lpstr>
      <vt:lpstr>PowerPoint Presentation</vt:lpstr>
      <vt:lpstr>C)  Temperature of Distant Object</vt:lpstr>
      <vt:lpstr>C)  Temperature of Distant Object</vt:lpstr>
      <vt:lpstr>C)  Temperature of Distant Object</vt:lpstr>
      <vt:lpstr>Main Takeaways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Calculation Session 2: Exercise 4</dc:title>
  <dc:creator>Brianna Patricia Morris</dc:creator>
  <cp:lastModifiedBy>Lara Capellino</cp:lastModifiedBy>
  <cp:revision>150</cp:revision>
  <dcterms:created xsi:type="dcterms:W3CDTF">2023-01-31T01:49:50Z</dcterms:created>
  <dcterms:modified xsi:type="dcterms:W3CDTF">2025-02-03T03:48:50Z</dcterms:modified>
</cp:coreProperties>
</file>