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4"/>
  </p:notesMasterIdLst>
  <p:sldIdLst>
    <p:sldId id="257" r:id="rId2"/>
    <p:sldId id="259" r:id="rId3"/>
    <p:sldId id="258" r:id="rId4"/>
    <p:sldId id="278" r:id="rId5"/>
    <p:sldId id="266" r:id="rId6"/>
    <p:sldId id="270" r:id="rId7"/>
    <p:sldId id="272" r:id="rId8"/>
    <p:sldId id="275" r:id="rId9"/>
    <p:sldId id="276" r:id="rId10"/>
    <p:sldId id="269" r:id="rId11"/>
    <p:sldId id="27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0C7"/>
    <a:srgbClr val="A0B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F6782-0502-440D-AC0E-B33565A83A57}" v="11" dt="2024-02-05T21:32:38.552"/>
    <p1510:client id="{41C0E9C6-63AA-45F6-9EE0-48DFA45FFFE8}" v="1" dt="2024-02-06T23:48:33.932"/>
    <p1510:client id="{68A86C17-A8B3-4586-AE3E-E17ADC863090}" v="2409" dt="2024-02-06T02:32:28.555"/>
    <p1510:client id="{A08321D8-8377-E472-B26A-D4667679D360}" v="53" dt="2024-02-05T23:57:59.693"/>
    <p1510:client id="{CD57F8EB-371E-5A18-ACB1-8F93F0EBFA95}" v="3" dt="2024-02-06T02:14:17.632"/>
    <p1510:client id="{E1907EC1-BECF-42B6-8A60-1D43559943BF}" v="85" dt="2024-02-06T14:35:34.443"/>
    <p1510:client id="{EC6F5DCA-C95E-6CFD-6EC7-CA25BC68594D}" v="1" dt="2024-02-05T22:41:33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33"/>
    <p:restoredTop sz="95761"/>
  </p:normalViewPr>
  <p:slideViewPr>
    <p:cSldViewPr snapToGrid="0">
      <p:cViewPr varScale="1">
        <p:scale>
          <a:sx n="92" d="100"/>
          <a:sy n="92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de Silva" clId="Web-{41C0E9C6-63AA-45F6-9EE0-48DFA45FFFE8}"/>
    <pc:docChg chg="modSld">
      <pc:chgData name="Lauren de Silva" userId="" providerId="" clId="Web-{41C0E9C6-63AA-45F6-9EE0-48DFA45FFFE8}" dt="2024-02-06T23:48:33.932" v="0"/>
      <pc:docMkLst>
        <pc:docMk/>
      </pc:docMkLst>
      <pc:sldChg chg="addAnim">
        <pc:chgData name="Lauren de Silva" userId="" providerId="" clId="Web-{41C0E9C6-63AA-45F6-9EE0-48DFA45FFFE8}" dt="2024-02-06T23:48:33.932" v="0"/>
        <pc:sldMkLst>
          <pc:docMk/>
          <pc:sldMk cId="4258528424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0B411-1A38-4BDF-AD5C-B76BD1635A1C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2853A-BDD5-4EE1-AEAB-FDABFD11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2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2853A-BDD5-4EE1-AEAB-FDABFD11A9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This is the misleading slide for joint presentation script </a:t>
            </a:r>
          </a:p>
          <a:p>
            <a:pPr marL="228600" indent="-228600">
              <a:buAutoNum type="arabicPeriod"/>
            </a:pPr>
            <a:r>
              <a:rPr lang="en-US" dirty="0"/>
              <a:t>Incorrect drawing of the energy levels. Ground state should have 8 vibrational levels and the excited state should have 12 </a:t>
            </a:r>
          </a:p>
          <a:p>
            <a:pPr marL="228600" indent="-228600">
              <a:buAutoNum type="arabicPeriod"/>
            </a:pPr>
            <a:r>
              <a:rPr lang="en-US" dirty="0"/>
              <a:t>Should use the emissions spectrum not absorption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2853A-BDD5-4EE1-AEAB-FDABFD11A9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DB073-7316-E36F-C9A2-960D6FE22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D66A38-ABA0-ACF4-B807-345443CAC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D4A71-0AE7-E444-7E6E-543366F3B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 the error: </a:t>
            </a:r>
          </a:p>
          <a:p>
            <a:r>
              <a:rPr lang="en-US"/>
              <a:t>- Peaks represent transitions between excited states, they do not give us information about the vibration transitions within the same energy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44A4F-7C75-DB03-29B9-ED14A82DE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2853A-BDD5-4EE1-AEAB-FDABFD11A9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6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cut the text on this page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2853A-BDD5-4EE1-AEAB-FDABFD11A9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6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1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5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7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7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8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6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83CB-0EB4-304D-94FB-104FC073D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2354534"/>
          </a:xfrm>
        </p:spPr>
        <p:txBody>
          <a:bodyPr anchor="ctr">
            <a:normAutofit fontScale="90000"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Session 3</a:t>
            </a:r>
            <a:b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1E7B7-753F-A24E-88C6-F8B568295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55" y="3853496"/>
            <a:ext cx="9144000" cy="1373410"/>
          </a:xfrm>
        </p:spPr>
        <p:txBody>
          <a:bodyPr anchor="ctr">
            <a:noAutofit/>
          </a:bodyPr>
          <a:lstStyle/>
          <a:p>
            <a:r>
              <a:rPr lang="en-US" sz="2500" dirty="0">
                <a:latin typeface="Times New Roman"/>
                <a:cs typeface="Times New Roman"/>
              </a:rPr>
              <a:t>Created by Brianna Morris (‘23)</a:t>
            </a:r>
          </a:p>
          <a:p>
            <a:r>
              <a:rPr lang="en-US" sz="2500" dirty="0">
                <a:latin typeface="Times New Roman"/>
                <a:cs typeface="Times New Roman"/>
              </a:rPr>
              <a:t>Edited by Lauren de Silva and Donovan Cho (‘25)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Edited by Vivian Liu (‘26)</a:t>
            </a:r>
          </a:p>
        </p:txBody>
      </p:sp>
      <p:pic>
        <p:nvPicPr>
          <p:cNvPr id="1026" name="Picture 2" descr="What is “Spin”? | Not Even Wrong">
            <a:extLst>
              <a:ext uri="{FF2B5EF4-FFF2-40B4-BE49-F238E27FC236}">
                <a16:creationId xmlns:a16="http://schemas.microsoft.com/office/drawing/2014/main" id="{5B4C4CFE-DBAA-1790-3BC3-AAF5C6C27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0"/>
          <a:stretch/>
        </p:blipFill>
        <p:spPr bwMode="auto">
          <a:xfrm>
            <a:off x="9310179" y="436302"/>
            <a:ext cx="2434194" cy="235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anrio Characters Holiday Ice Skating Sticker">
            <a:extLst>
              <a:ext uri="{FF2B5EF4-FFF2-40B4-BE49-F238E27FC236}">
                <a16:creationId xmlns:a16="http://schemas.microsoft.com/office/drawing/2014/main" id="{EB7A24BE-37DD-E521-44CF-744173A2D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1" b="46313"/>
          <a:stretch/>
        </p:blipFill>
        <p:spPr bwMode="auto">
          <a:xfrm>
            <a:off x="3092450" y="5101922"/>
            <a:ext cx="6007100" cy="13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nrio Collection #2 – Kokoro Ink Parlor">
            <a:extLst>
              <a:ext uri="{FF2B5EF4-FFF2-40B4-BE49-F238E27FC236}">
                <a16:creationId xmlns:a16="http://schemas.microsoft.com/office/drawing/2014/main" id="{E61A9182-5564-FB08-EB81-37C07B3E2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8" b="21309"/>
          <a:stretch/>
        </p:blipFill>
        <p:spPr bwMode="auto">
          <a:xfrm>
            <a:off x="1130003" y="1768838"/>
            <a:ext cx="2816839" cy="200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1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9595-C659-B341-A0EF-0C66E3D3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429578"/>
            <a:ext cx="9875520" cy="135636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Sketching molecular potential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D00B76-C8A7-C940-B78E-95D118AACF52}"/>
                  </a:ext>
                </a:extLst>
              </p:cNvPr>
              <p:cNvSpPr txBox="1"/>
              <p:nvPr/>
            </p:nvSpPr>
            <p:spPr>
              <a:xfrm>
                <a:off x="396646" y="1772686"/>
                <a:ext cx="5911390" cy="451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 Include: Relative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well width of the ground and electronic states</a:t>
                </a: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 width is indicative of energy differences between vibrational levels</a:t>
                </a:r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Narrow well has large vibrational levels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 state curve should be narrower than excited state curve (stronger bond)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</a:t>
                </a:r>
                <a:r>
                  <a:rPr lang="en-US" dirty="0"/>
                  <a:t>E</a:t>
                </a:r>
                <a:r>
                  <a:rPr lang="en-US" baseline="-25000" dirty="0"/>
                  <a:t>v </a:t>
                </a:r>
                <a:r>
                  <a:rPr lang="en-US" dirty="0"/>
                  <a:t>​=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Excited state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weaker bond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longer bond length</a:t>
                </a:r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emission is v’ = 0 to v = 6</a:t>
                </a:r>
              </a:p>
              <a:p>
                <a:pPr marL="742950" lvl="1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Turning point of v = 6 level should correspond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D00B76-C8A7-C940-B78E-95D118AAC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46" y="1772686"/>
                <a:ext cx="5911390" cy="4512004"/>
              </a:xfrm>
              <a:prstGeom prst="rect">
                <a:avLst/>
              </a:prstGeom>
              <a:blipFill>
                <a:blip r:embed="rId3"/>
                <a:stretch>
                  <a:fillRect l="-644" b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C8A4A6CD-70CD-604A-96B3-D0E782E22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451" y="2080376"/>
            <a:ext cx="5223227" cy="4043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7FFAC-4806-4346-93C7-82A9A1AB41E8}"/>
              </a:ext>
            </a:extLst>
          </p:cNvPr>
          <p:cNvSpPr txBox="1"/>
          <p:nvPr/>
        </p:nvSpPr>
        <p:spPr>
          <a:xfrm>
            <a:off x="6735650" y="4356615"/>
            <a:ext cx="1197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4D0E8-3230-AE46-AC4E-26E43E15FFD4}"/>
              </a:ext>
            </a:extLst>
          </p:cNvPr>
          <p:cNvSpPr txBox="1"/>
          <p:nvPr/>
        </p:nvSpPr>
        <p:spPr>
          <a:xfrm>
            <a:off x="8564450" y="2466728"/>
            <a:ext cx="10464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</a:t>
            </a:r>
          </a:p>
        </p:txBody>
      </p:sp>
      <p:pic>
        <p:nvPicPr>
          <p:cNvPr id="9218" name="Picture 2" descr="Happy Sticker by Sanrio">
            <a:extLst>
              <a:ext uri="{FF2B5EF4-FFF2-40B4-BE49-F238E27FC236}">
                <a16:creationId xmlns:a16="http://schemas.microsoft.com/office/drawing/2014/main" id="{E5325A79-33A7-188A-7CF0-CE12CEA8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77" y="84624"/>
            <a:ext cx="2468267" cy="24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E6516-B36A-E71E-4FCD-2021399E4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A0F0-A094-68ED-6746-22B2DB30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68" y="25392"/>
            <a:ext cx="11394195" cy="1356360"/>
          </a:xfrm>
        </p:spPr>
        <p:txBody>
          <a:bodyPr/>
          <a:lstStyle/>
          <a:p>
            <a:r>
              <a:rPr lang="en-US" b="1">
                <a:latin typeface="Sabon Next LT" panose="02000500000000000000" pitchFamily="2" charset="0"/>
                <a:cs typeface="Sabon Next LT" panose="02000500000000000000" pitchFamily="2" charset="0"/>
              </a:rPr>
              <a:t>(D) Sketching molecular potential curves</a:t>
            </a:r>
            <a:endParaRPr lang="en-US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A37DA1-9C9A-29FA-9D93-7F43C24F11CA}"/>
                  </a:ext>
                </a:extLst>
              </p:cNvPr>
              <p:cNvSpPr txBox="1"/>
              <p:nvPr/>
            </p:nvSpPr>
            <p:spPr>
              <a:xfrm>
                <a:off x="7958917" y="4547137"/>
                <a:ext cx="15615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accent4"/>
                    </a:solidFill>
                    <a:latin typeface="Sabon Next LT" panose="02000500000000000000" pitchFamily="2" charset="0"/>
                    <a:cs typeface="Sabon Next LT" panose="02000500000000000000" pitchFamily="2" charset="0"/>
                  </a:rPr>
                  <a:t> (from part b)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A37DA1-9C9A-29FA-9D93-7F43C24F1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917" y="4547137"/>
                <a:ext cx="1561564" cy="307777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19B859-09A8-D3FA-B664-91AFF7797A72}"/>
                  </a:ext>
                </a:extLst>
              </p:cNvPr>
              <p:cNvSpPr txBox="1"/>
              <p:nvPr/>
            </p:nvSpPr>
            <p:spPr>
              <a:xfrm>
                <a:off x="9778062" y="2099720"/>
                <a:ext cx="1471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accent4"/>
                    </a:solidFill>
                    <a:latin typeface="Sabon Next LT" panose="02000500000000000000" pitchFamily="2" charset="0"/>
                    <a:cs typeface="Sabon Next LT" panose="02000500000000000000" pitchFamily="2" charset="0"/>
                  </a:rPr>
                  <a:t> (from part c)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19B859-09A8-D3FA-B664-91AFF7797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062" y="2099720"/>
                <a:ext cx="1471412" cy="523220"/>
              </a:xfrm>
              <a:prstGeom prst="rect">
                <a:avLst/>
              </a:prstGeom>
              <a:blipFill>
                <a:blip r:embed="rId3"/>
                <a:stretch>
                  <a:fillRect t="-1163" r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A37BBF1-D411-DA41-50D5-9DE52AD6A407}"/>
              </a:ext>
            </a:extLst>
          </p:cNvPr>
          <p:cNvSpPr/>
          <p:nvPr/>
        </p:nvSpPr>
        <p:spPr>
          <a:xfrm>
            <a:off x="3433752" y="5444548"/>
            <a:ext cx="1545465" cy="90152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Notice ground state curve is narrower than the excited state curve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7C8EA-8D69-DBFF-5D68-10017B68B258}"/>
              </a:ext>
            </a:extLst>
          </p:cNvPr>
          <p:cNvSpPr txBox="1"/>
          <p:nvPr/>
        </p:nvSpPr>
        <p:spPr>
          <a:xfrm>
            <a:off x="7523148" y="3369174"/>
            <a:ext cx="1747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Ground state curve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2B95F3-A20C-732E-E563-4ADE135C2527}"/>
              </a:ext>
            </a:extLst>
          </p:cNvPr>
          <p:cNvSpPr txBox="1"/>
          <p:nvPr/>
        </p:nvSpPr>
        <p:spPr>
          <a:xfrm>
            <a:off x="10008137" y="1214357"/>
            <a:ext cx="18835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First excited state curve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15DA48-376F-F5F3-3DF5-7A3842E8C9DD}"/>
              </a:ext>
            </a:extLst>
          </p:cNvPr>
          <p:cNvCxnSpPr>
            <a:cxnSpLocks/>
          </p:cNvCxnSpPr>
          <p:nvPr/>
        </p:nvCxnSpPr>
        <p:spPr>
          <a:xfrm>
            <a:off x="6451384" y="2886504"/>
            <a:ext cx="4044936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370155-6AFC-FEAC-89F1-7A3A2C0AF2FB}"/>
              </a:ext>
            </a:extLst>
          </p:cNvPr>
          <p:cNvCxnSpPr/>
          <p:nvPr/>
        </p:nvCxnSpPr>
        <p:spPr>
          <a:xfrm>
            <a:off x="6036518" y="6264026"/>
            <a:ext cx="3001398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DB3FFB-CAE8-7F2C-B3DE-7D7F68DE0125}"/>
              </a:ext>
            </a:extLst>
          </p:cNvPr>
          <p:cNvCxnSpPr>
            <a:cxnSpLocks/>
          </p:cNvCxnSpPr>
          <p:nvPr/>
        </p:nvCxnSpPr>
        <p:spPr>
          <a:xfrm>
            <a:off x="7141122" y="3710832"/>
            <a:ext cx="2199003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03D583-CE34-6790-1D5D-C7A2E2E1ADD3}"/>
              </a:ext>
            </a:extLst>
          </p:cNvPr>
          <p:cNvCxnSpPr>
            <a:cxnSpLocks/>
          </p:cNvCxnSpPr>
          <p:nvPr/>
        </p:nvCxnSpPr>
        <p:spPr>
          <a:xfrm flipV="1">
            <a:off x="7958917" y="3716686"/>
            <a:ext cx="0" cy="2527763"/>
          </a:xfrm>
          <a:prstGeom prst="straightConnector1">
            <a:avLst/>
          </a:prstGeom>
          <a:ln w="1905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3D1606-F87F-AC9C-2579-6688518FC16F}"/>
              </a:ext>
            </a:extLst>
          </p:cNvPr>
          <p:cNvCxnSpPr>
            <a:cxnSpLocks/>
          </p:cNvCxnSpPr>
          <p:nvPr/>
        </p:nvCxnSpPr>
        <p:spPr>
          <a:xfrm flipV="1">
            <a:off x="9740730" y="1229946"/>
            <a:ext cx="0" cy="1591135"/>
          </a:xfrm>
          <a:prstGeom prst="straightConnector1">
            <a:avLst/>
          </a:prstGeom>
          <a:ln w="1905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FBAF5C5-2251-5DC0-8877-546F2F12D7DC}"/>
              </a:ext>
            </a:extLst>
          </p:cNvPr>
          <p:cNvSpPr txBox="1"/>
          <p:nvPr/>
        </p:nvSpPr>
        <p:spPr>
          <a:xfrm>
            <a:off x="8262149" y="4239959"/>
            <a:ext cx="8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7.8eV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2658DD-0A3A-A87E-6D61-9192A526C6D1}"/>
              </a:ext>
            </a:extLst>
          </p:cNvPr>
          <p:cNvSpPr txBox="1"/>
          <p:nvPr/>
        </p:nvSpPr>
        <p:spPr>
          <a:xfrm>
            <a:off x="9776547" y="1773385"/>
            <a:ext cx="118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5.3 eV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A42D88-E878-46EF-F68C-183DCBE8ABCB}"/>
              </a:ext>
            </a:extLst>
          </p:cNvPr>
          <p:cNvCxnSpPr>
            <a:cxnSpLocks/>
          </p:cNvCxnSpPr>
          <p:nvPr/>
        </p:nvCxnSpPr>
        <p:spPr>
          <a:xfrm>
            <a:off x="5288563" y="6267301"/>
            <a:ext cx="299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FD1DCA-3C2E-2A06-58F9-981C97E0E39B}"/>
              </a:ext>
            </a:extLst>
          </p:cNvPr>
          <p:cNvCxnSpPr>
            <a:cxnSpLocks/>
          </p:cNvCxnSpPr>
          <p:nvPr/>
        </p:nvCxnSpPr>
        <p:spPr>
          <a:xfrm>
            <a:off x="5093568" y="5058525"/>
            <a:ext cx="890162" cy="3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B0F27D-16AC-8A7F-DA3A-31B02A8F8D72}"/>
              </a:ext>
            </a:extLst>
          </p:cNvPr>
          <p:cNvCxnSpPr>
            <a:cxnSpLocks/>
          </p:cNvCxnSpPr>
          <p:nvPr/>
        </p:nvCxnSpPr>
        <p:spPr>
          <a:xfrm>
            <a:off x="5017221" y="3710832"/>
            <a:ext cx="17705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AC0099-A407-4AE1-44D0-800B5DE02132}"/>
              </a:ext>
            </a:extLst>
          </p:cNvPr>
          <p:cNvCxnSpPr>
            <a:cxnSpLocks/>
          </p:cNvCxnSpPr>
          <p:nvPr/>
        </p:nvCxnSpPr>
        <p:spPr>
          <a:xfrm flipV="1">
            <a:off x="5017221" y="3981305"/>
            <a:ext cx="1391128" cy="138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391145-B0F6-9C45-E4E0-C4B0CE94D788}"/>
              </a:ext>
            </a:extLst>
          </p:cNvPr>
          <p:cNvCxnSpPr>
            <a:cxnSpLocks/>
          </p:cNvCxnSpPr>
          <p:nvPr/>
        </p:nvCxnSpPr>
        <p:spPr>
          <a:xfrm>
            <a:off x="5093568" y="1486858"/>
            <a:ext cx="3189381" cy="89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98FBAF7-61CB-9962-4489-003F4ED096A8}"/>
              </a:ext>
            </a:extLst>
          </p:cNvPr>
          <p:cNvCxnSpPr>
            <a:cxnSpLocks/>
          </p:cNvCxnSpPr>
          <p:nvPr/>
        </p:nvCxnSpPr>
        <p:spPr>
          <a:xfrm>
            <a:off x="5151558" y="1608455"/>
            <a:ext cx="29733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5802A76-AAE8-500F-4E95-A886C9A96C4B}"/>
              </a:ext>
            </a:extLst>
          </p:cNvPr>
          <p:cNvSpPr txBox="1"/>
          <p:nvPr/>
        </p:nvSpPr>
        <p:spPr>
          <a:xfrm>
            <a:off x="5566738" y="6110138"/>
            <a:ext cx="57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v=0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EF64FA7-50F3-B185-A9BE-9D21D4653FB3}"/>
              </a:ext>
            </a:extLst>
          </p:cNvPr>
          <p:cNvSpPr txBox="1">
            <a:spLocks/>
          </p:cNvSpPr>
          <p:nvPr/>
        </p:nvSpPr>
        <p:spPr>
          <a:xfrm>
            <a:off x="6299267" y="4129892"/>
            <a:ext cx="57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v=8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F6D8CA-9814-C33C-ED8F-B9D8800A462A}"/>
              </a:ext>
            </a:extLst>
          </p:cNvPr>
          <p:cNvSpPr txBox="1">
            <a:spLocks/>
          </p:cNvSpPr>
          <p:nvPr/>
        </p:nvSpPr>
        <p:spPr>
          <a:xfrm>
            <a:off x="6182922" y="4375920"/>
            <a:ext cx="56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v=7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D560F9F-7EA9-912F-C699-141527A6870F}"/>
              </a:ext>
            </a:extLst>
          </p:cNvPr>
          <p:cNvSpPr txBox="1">
            <a:spLocks/>
          </p:cNvSpPr>
          <p:nvPr/>
        </p:nvSpPr>
        <p:spPr>
          <a:xfrm>
            <a:off x="6098118" y="4677443"/>
            <a:ext cx="56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v=6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A0BEECA-2541-9979-7C3C-C61523F9E4A8}"/>
              </a:ext>
            </a:extLst>
          </p:cNvPr>
          <p:cNvSpPr txBox="1">
            <a:spLocks/>
          </p:cNvSpPr>
          <p:nvPr/>
        </p:nvSpPr>
        <p:spPr>
          <a:xfrm>
            <a:off x="5988145" y="4904969"/>
            <a:ext cx="56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v=5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57ADD9-9788-0EDC-4E30-BDE80FFFD157}"/>
              </a:ext>
            </a:extLst>
          </p:cNvPr>
          <p:cNvSpPr txBox="1">
            <a:spLocks/>
          </p:cNvSpPr>
          <p:nvPr/>
        </p:nvSpPr>
        <p:spPr>
          <a:xfrm>
            <a:off x="5893085" y="5164464"/>
            <a:ext cx="56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v=4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88F3E4-029E-2C7E-EEFE-A1D799BC7D5C}"/>
              </a:ext>
            </a:extLst>
          </p:cNvPr>
          <p:cNvSpPr txBox="1">
            <a:spLocks/>
          </p:cNvSpPr>
          <p:nvPr/>
        </p:nvSpPr>
        <p:spPr>
          <a:xfrm>
            <a:off x="5815298" y="5427123"/>
            <a:ext cx="56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v=3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BE2333-A8AE-8B57-8395-D4B1F7296E47}"/>
              </a:ext>
            </a:extLst>
          </p:cNvPr>
          <p:cNvSpPr txBox="1">
            <a:spLocks/>
          </p:cNvSpPr>
          <p:nvPr/>
        </p:nvSpPr>
        <p:spPr>
          <a:xfrm>
            <a:off x="5722702" y="5661646"/>
            <a:ext cx="548264" cy="309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v=2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D8B09A-AB5E-F0FC-E935-B43C804ADF48}"/>
              </a:ext>
            </a:extLst>
          </p:cNvPr>
          <p:cNvSpPr txBox="1">
            <a:spLocks/>
          </p:cNvSpPr>
          <p:nvPr/>
        </p:nvSpPr>
        <p:spPr>
          <a:xfrm>
            <a:off x="5657772" y="5895309"/>
            <a:ext cx="56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v=1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B0E09DD-61D4-3408-D8C2-1A50E4890A7A}"/>
              </a:ext>
            </a:extLst>
          </p:cNvPr>
          <p:cNvCxnSpPr>
            <a:cxnSpLocks/>
          </p:cNvCxnSpPr>
          <p:nvPr/>
        </p:nvCxnSpPr>
        <p:spPr>
          <a:xfrm flipV="1">
            <a:off x="5668193" y="2886504"/>
            <a:ext cx="631074" cy="129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2D2B04F-BA9A-2FC4-02F9-5287E88247BF}"/>
              </a:ext>
            </a:extLst>
          </p:cNvPr>
          <p:cNvCxnSpPr>
            <a:cxnSpLocks/>
          </p:cNvCxnSpPr>
          <p:nvPr/>
        </p:nvCxnSpPr>
        <p:spPr>
          <a:xfrm>
            <a:off x="5446826" y="2607029"/>
            <a:ext cx="1301736" cy="42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C1D6AF7-9F07-3466-8690-33EB38024AE8}"/>
              </a:ext>
            </a:extLst>
          </p:cNvPr>
          <p:cNvCxnSpPr>
            <a:cxnSpLocks/>
          </p:cNvCxnSpPr>
          <p:nvPr/>
        </p:nvCxnSpPr>
        <p:spPr>
          <a:xfrm>
            <a:off x="5060626" y="1341512"/>
            <a:ext cx="38589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3AFBFB0-C21F-A34C-1E31-CA891AC59D7E}"/>
              </a:ext>
            </a:extLst>
          </p:cNvPr>
          <p:cNvCxnSpPr>
            <a:cxnSpLocks/>
          </p:cNvCxnSpPr>
          <p:nvPr/>
        </p:nvCxnSpPr>
        <p:spPr>
          <a:xfrm flipV="1">
            <a:off x="5244752" y="2071577"/>
            <a:ext cx="2183041" cy="262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691D8EC-4689-F436-FE26-EB19A4638811}"/>
              </a:ext>
            </a:extLst>
          </p:cNvPr>
          <p:cNvCxnSpPr>
            <a:cxnSpLocks/>
          </p:cNvCxnSpPr>
          <p:nvPr/>
        </p:nvCxnSpPr>
        <p:spPr>
          <a:xfrm>
            <a:off x="5381365" y="2484374"/>
            <a:ext cx="1494325" cy="64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0439448-7B1C-B874-69A3-4384AC467DAA}"/>
              </a:ext>
            </a:extLst>
          </p:cNvPr>
          <p:cNvCxnSpPr>
            <a:cxnSpLocks/>
          </p:cNvCxnSpPr>
          <p:nvPr/>
        </p:nvCxnSpPr>
        <p:spPr>
          <a:xfrm flipV="1">
            <a:off x="5179214" y="1726632"/>
            <a:ext cx="2699972" cy="136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AB78C3D-F970-CEB3-0F78-15EBCA8006D9}"/>
              </a:ext>
            </a:extLst>
          </p:cNvPr>
          <p:cNvCxnSpPr>
            <a:cxnSpLocks/>
          </p:cNvCxnSpPr>
          <p:nvPr/>
        </p:nvCxnSpPr>
        <p:spPr>
          <a:xfrm flipV="1">
            <a:off x="5179214" y="1833281"/>
            <a:ext cx="2602471" cy="19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CE5F6E5-BFF6-8C89-B2F9-C4E9580DAA0D}"/>
              </a:ext>
            </a:extLst>
          </p:cNvPr>
          <p:cNvCxnSpPr>
            <a:cxnSpLocks/>
          </p:cNvCxnSpPr>
          <p:nvPr/>
        </p:nvCxnSpPr>
        <p:spPr>
          <a:xfrm flipV="1">
            <a:off x="5210450" y="1951760"/>
            <a:ext cx="2317236" cy="381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E9E849B-DE1A-7211-82BF-8AF5FF104C5B}"/>
              </a:ext>
            </a:extLst>
          </p:cNvPr>
          <p:cNvCxnSpPr>
            <a:cxnSpLocks/>
          </p:cNvCxnSpPr>
          <p:nvPr/>
        </p:nvCxnSpPr>
        <p:spPr>
          <a:xfrm>
            <a:off x="5307563" y="2348656"/>
            <a:ext cx="1744462" cy="59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0B19188D-5963-F8BB-D9B1-5F38C072AA59}"/>
              </a:ext>
            </a:extLst>
          </p:cNvPr>
          <p:cNvSpPr txBox="1"/>
          <p:nvPr/>
        </p:nvSpPr>
        <p:spPr>
          <a:xfrm>
            <a:off x="6274350" y="2770850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v’=0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3FDC4CD-E2EE-8DAB-1D7C-56E99C2B170B}"/>
              </a:ext>
            </a:extLst>
          </p:cNvPr>
          <p:cNvSpPr txBox="1"/>
          <p:nvPr/>
        </p:nvSpPr>
        <p:spPr>
          <a:xfrm>
            <a:off x="6482709" y="2627993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v’=1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6D58622-ADA5-40F8-0D3A-65F429B933D4}"/>
              </a:ext>
            </a:extLst>
          </p:cNvPr>
          <p:cNvSpPr txBox="1"/>
          <p:nvPr/>
        </p:nvSpPr>
        <p:spPr>
          <a:xfrm>
            <a:off x="6670121" y="2513304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v’=2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FA74F9F-F878-A7B6-E36A-0FFFB7A0EB51}"/>
              </a:ext>
            </a:extLst>
          </p:cNvPr>
          <p:cNvSpPr txBox="1"/>
          <p:nvPr/>
        </p:nvSpPr>
        <p:spPr>
          <a:xfrm>
            <a:off x="6835295" y="2370366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v’=3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DB590FF-A6C9-7AF1-9017-B7C6402BCECA}"/>
              </a:ext>
            </a:extLst>
          </p:cNvPr>
          <p:cNvSpPr txBox="1"/>
          <p:nvPr/>
        </p:nvSpPr>
        <p:spPr>
          <a:xfrm>
            <a:off x="7032128" y="2220611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bon Next LT" panose="02000500000000000000" pitchFamily="2" charset="0"/>
                <a:cs typeface="Sabon Next LT" panose="02000500000000000000" pitchFamily="2" charset="0"/>
              </a:rPr>
              <a:t>v’=4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C55D692-4BA0-1834-8C34-EF9E387C26DB}"/>
              </a:ext>
            </a:extLst>
          </p:cNvPr>
          <p:cNvSpPr txBox="1"/>
          <p:nvPr/>
        </p:nvSpPr>
        <p:spPr>
          <a:xfrm>
            <a:off x="7188566" y="2076401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v’=5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BD803D3-BCEC-7A67-395D-F9BF15F75D3F}"/>
              </a:ext>
            </a:extLst>
          </p:cNvPr>
          <p:cNvSpPr txBox="1"/>
          <p:nvPr/>
        </p:nvSpPr>
        <p:spPr>
          <a:xfrm>
            <a:off x="7347274" y="1947900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v’=6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AB59CF3-9487-C6CA-A069-D2A8FD363985}"/>
              </a:ext>
            </a:extLst>
          </p:cNvPr>
          <p:cNvSpPr txBox="1"/>
          <p:nvPr/>
        </p:nvSpPr>
        <p:spPr>
          <a:xfrm>
            <a:off x="7564407" y="1817762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v’=7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CEE5A49-06D1-ADD3-44AE-76A03922D150}"/>
              </a:ext>
            </a:extLst>
          </p:cNvPr>
          <p:cNvSpPr txBox="1"/>
          <p:nvPr/>
        </p:nvSpPr>
        <p:spPr>
          <a:xfrm>
            <a:off x="7715608" y="1707596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v’=8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C50D06-56FA-B294-9CE9-E3D225B2CFEC}"/>
              </a:ext>
            </a:extLst>
          </p:cNvPr>
          <p:cNvCxnSpPr>
            <a:cxnSpLocks/>
          </p:cNvCxnSpPr>
          <p:nvPr/>
        </p:nvCxnSpPr>
        <p:spPr>
          <a:xfrm>
            <a:off x="5060626" y="4287574"/>
            <a:ext cx="1183574" cy="9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3FB51C2A-3585-83A7-D8EB-9001A312E18D}"/>
              </a:ext>
            </a:extLst>
          </p:cNvPr>
          <p:cNvCxnSpPr>
            <a:cxnSpLocks/>
          </p:cNvCxnSpPr>
          <p:nvPr/>
        </p:nvCxnSpPr>
        <p:spPr>
          <a:xfrm>
            <a:off x="5093568" y="4824002"/>
            <a:ext cx="9731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9D00792-53F0-D97C-6C5E-A8C5FB2E255B}"/>
              </a:ext>
            </a:extLst>
          </p:cNvPr>
          <p:cNvCxnSpPr>
            <a:cxnSpLocks/>
          </p:cNvCxnSpPr>
          <p:nvPr/>
        </p:nvCxnSpPr>
        <p:spPr>
          <a:xfrm>
            <a:off x="5244752" y="6050716"/>
            <a:ext cx="423441" cy="56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08B027F-2C38-D16F-6E0D-CDF6F2BBE234}"/>
              </a:ext>
            </a:extLst>
          </p:cNvPr>
          <p:cNvCxnSpPr>
            <a:cxnSpLocks/>
          </p:cNvCxnSpPr>
          <p:nvPr/>
        </p:nvCxnSpPr>
        <p:spPr>
          <a:xfrm>
            <a:off x="5093568" y="4571837"/>
            <a:ext cx="10495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4A17127-07D5-8B72-2BB7-6FF6378A8D23}"/>
              </a:ext>
            </a:extLst>
          </p:cNvPr>
          <p:cNvCxnSpPr>
            <a:cxnSpLocks/>
          </p:cNvCxnSpPr>
          <p:nvPr/>
        </p:nvCxnSpPr>
        <p:spPr>
          <a:xfrm>
            <a:off x="5179214" y="5816193"/>
            <a:ext cx="56962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85501ED-ACB7-7B4F-E5F2-5E1A472812F7}"/>
              </a:ext>
            </a:extLst>
          </p:cNvPr>
          <p:cNvCxnSpPr>
            <a:cxnSpLocks/>
          </p:cNvCxnSpPr>
          <p:nvPr/>
        </p:nvCxnSpPr>
        <p:spPr>
          <a:xfrm>
            <a:off x="5179214" y="5588015"/>
            <a:ext cx="646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C47335EF-8FE4-BF1F-37DB-2474E212BE78}"/>
              </a:ext>
            </a:extLst>
          </p:cNvPr>
          <p:cNvCxnSpPr>
            <a:cxnSpLocks/>
          </p:cNvCxnSpPr>
          <p:nvPr/>
        </p:nvCxnSpPr>
        <p:spPr>
          <a:xfrm>
            <a:off x="5151558" y="5318353"/>
            <a:ext cx="7509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37E8D2FB-40B2-BED9-2F9C-8928339A5C4A}"/>
              </a:ext>
            </a:extLst>
          </p:cNvPr>
          <p:cNvSpPr txBox="1">
            <a:spLocks/>
          </p:cNvSpPr>
          <p:nvPr/>
        </p:nvSpPr>
        <p:spPr>
          <a:xfrm>
            <a:off x="6475602" y="3827417"/>
            <a:ext cx="57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bon Next LT" panose="02000500000000000000" pitchFamily="2" charset="0"/>
                <a:cs typeface="Sabon Next LT" panose="02000500000000000000" pitchFamily="2" charset="0"/>
              </a:rPr>
              <a:t>v=9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B8CA5DE-B572-E0A4-38E0-591A0C547C9A}"/>
              </a:ext>
            </a:extLst>
          </p:cNvPr>
          <p:cNvSpPr txBox="1">
            <a:spLocks/>
          </p:cNvSpPr>
          <p:nvPr/>
        </p:nvSpPr>
        <p:spPr>
          <a:xfrm>
            <a:off x="6774749" y="3598689"/>
            <a:ext cx="57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v=10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72B3D6D-E047-8730-2376-98DABE8B43A7}"/>
              </a:ext>
            </a:extLst>
          </p:cNvPr>
          <p:cNvSpPr/>
          <p:nvPr/>
        </p:nvSpPr>
        <p:spPr>
          <a:xfrm>
            <a:off x="5005316" y="3391272"/>
            <a:ext cx="2341957" cy="3060686"/>
          </a:xfrm>
          <a:custGeom>
            <a:avLst/>
            <a:gdLst>
              <a:gd name="connsiteX0" fmla="*/ 0 w 4662465"/>
              <a:gd name="connsiteY0" fmla="*/ 0 h 3260428"/>
              <a:gd name="connsiteX1" fmla="*/ 763675 w 4662465"/>
              <a:gd name="connsiteY1" fmla="*/ 3255665 h 3260428"/>
              <a:gd name="connsiteX2" fmla="*/ 2703007 w 4662465"/>
              <a:gd name="connsiteY2" fmla="*/ 713433 h 3260428"/>
              <a:gd name="connsiteX3" fmla="*/ 4541855 w 4662465"/>
              <a:gd name="connsiteY3" fmla="*/ 140676 h 3260428"/>
              <a:gd name="connsiteX4" fmla="*/ 4491613 w 4662465"/>
              <a:gd name="connsiteY4" fmla="*/ 150725 h 3260428"/>
              <a:gd name="connsiteX5" fmla="*/ 4491613 w 4662465"/>
              <a:gd name="connsiteY5" fmla="*/ 150725 h 326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465" h="3260428">
                <a:moveTo>
                  <a:pt x="0" y="0"/>
                </a:moveTo>
                <a:cubicBezTo>
                  <a:pt x="156587" y="1568380"/>
                  <a:pt x="313174" y="3136760"/>
                  <a:pt x="763675" y="3255665"/>
                </a:cubicBezTo>
                <a:cubicBezTo>
                  <a:pt x="1214176" y="3374571"/>
                  <a:pt x="2073310" y="1232598"/>
                  <a:pt x="2703007" y="713433"/>
                </a:cubicBezTo>
                <a:cubicBezTo>
                  <a:pt x="3332704" y="194268"/>
                  <a:pt x="4243754" y="234461"/>
                  <a:pt x="4541855" y="140676"/>
                </a:cubicBezTo>
                <a:cubicBezTo>
                  <a:pt x="4839956" y="46891"/>
                  <a:pt x="4491613" y="150725"/>
                  <a:pt x="4491613" y="150725"/>
                </a:cubicBezTo>
                <a:lnTo>
                  <a:pt x="4491613" y="15072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F8F3A9DB-A42B-173C-FBE3-BD16793AB156}"/>
              </a:ext>
            </a:extLst>
          </p:cNvPr>
          <p:cNvCxnSpPr>
            <a:cxnSpLocks/>
          </p:cNvCxnSpPr>
          <p:nvPr/>
        </p:nvCxnSpPr>
        <p:spPr>
          <a:xfrm>
            <a:off x="5588234" y="2734395"/>
            <a:ext cx="916713" cy="63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44EF7B06-51B1-8F67-4623-CAC60D070F71}"/>
              </a:ext>
            </a:extLst>
          </p:cNvPr>
          <p:cNvCxnSpPr>
            <a:cxnSpLocks/>
          </p:cNvCxnSpPr>
          <p:nvPr/>
        </p:nvCxnSpPr>
        <p:spPr>
          <a:xfrm flipV="1">
            <a:off x="5288563" y="2205738"/>
            <a:ext cx="1911274" cy="246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2069">
            <a:extLst>
              <a:ext uri="{FF2B5EF4-FFF2-40B4-BE49-F238E27FC236}">
                <a16:creationId xmlns:a16="http://schemas.microsoft.com/office/drawing/2014/main" id="{DF688CB0-AA8F-A985-C338-4CCA0A2022EA}"/>
              </a:ext>
            </a:extLst>
          </p:cNvPr>
          <p:cNvSpPr txBox="1"/>
          <p:nvPr/>
        </p:nvSpPr>
        <p:spPr>
          <a:xfrm>
            <a:off x="7868212" y="1590382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v’=9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54B232EF-2C73-9E42-B9AB-E0B825EF23E7}"/>
              </a:ext>
            </a:extLst>
          </p:cNvPr>
          <p:cNvSpPr txBox="1"/>
          <p:nvPr/>
        </p:nvSpPr>
        <p:spPr>
          <a:xfrm>
            <a:off x="8098458" y="1480524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v’=10</a:t>
            </a:r>
          </a:p>
        </p:txBody>
      </p:sp>
      <p:sp>
        <p:nvSpPr>
          <p:cNvPr id="2072" name="TextBox 2071">
            <a:extLst>
              <a:ext uri="{FF2B5EF4-FFF2-40B4-BE49-F238E27FC236}">
                <a16:creationId xmlns:a16="http://schemas.microsoft.com/office/drawing/2014/main" id="{5576BAEC-D1AC-F403-73ED-86275D219F3E}"/>
              </a:ext>
            </a:extLst>
          </p:cNvPr>
          <p:cNvSpPr txBox="1"/>
          <p:nvPr/>
        </p:nvSpPr>
        <p:spPr>
          <a:xfrm>
            <a:off x="8396765" y="1347931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v’=11</a:t>
            </a:r>
          </a:p>
        </p:txBody>
      </p:sp>
      <p:sp>
        <p:nvSpPr>
          <p:cNvPr id="2073" name="TextBox 2072">
            <a:extLst>
              <a:ext uri="{FF2B5EF4-FFF2-40B4-BE49-F238E27FC236}">
                <a16:creationId xmlns:a16="http://schemas.microsoft.com/office/drawing/2014/main" id="{4A3B1F02-C8F4-FB23-D5A7-EFA747F01C02}"/>
              </a:ext>
            </a:extLst>
          </p:cNvPr>
          <p:cNvSpPr txBox="1"/>
          <p:nvPr/>
        </p:nvSpPr>
        <p:spPr>
          <a:xfrm>
            <a:off x="8995905" y="1214170"/>
            <a:ext cx="7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abon Next LT" panose="02000500000000000000" pitchFamily="2" charset="0"/>
                <a:cs typeface="Sabon Next LT" panose="02000500000000000000" pitchFamily="2" charset="0"/>
              </a:rPr>
              <a:t>v’=12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0C32A71-3CB7-94DB-2D9E-C20CCB546F47}"/>
              </a:ext>
            </a:extLst>
          </p:cNvPr>
          <p:cNvSpPr/>
          <p:nvPr/>
        </p:nvSpPr>
        <p:spPr>
          <a:xfrm>
            <a:off x="5017221" y="1080409"/>
            <a:ext cx="5633113" cy="1898613"/>
          </a:xfrm>
          <a:custGeom>
            <a:avLst/>
            <a:gdLst>
              <a:gd name="connsiteX0" fmla="*/ 0 w 4662465"/>
              <a:gd name="connsiteY0" fmla="*/ 0 h 3260428"/>
              <a:gd name="connsiteX1" fmla="*/ 763675 w 4662465"/>
              <a:gd name="connsiteY1" fmla="*/ 3255665 h 3260428"/>
              <a:gd name="connsiteX2" fmla="*/ 2703007 w 4662465"/>
              <a:gd name="connsiteY2" fmla="*/ 713433 h 3260428"/>
              <a:gd name="connsiteX3" fmla="*/ 4541855 w 4662465"/>
              <a:gd name="connsiteY3" fmla="*/ 140676 h 3260428"/>
              <a:gd name="connsiteX4" fmla="*/ 4491613 w 4662465"/>
              <a:gd name="connsiteY4" fmla="*/ 150725 h 3260428"/>
              <a:gd name="connsiteX5" fmla="*/ 4491613 w 4662465"/>
              <a:gd name="connsiteY5" fmla="*/ 150725 h 326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465" h="3260428">
                <a:moveTo>
                  <a:pt x="0" y="0"/>
                </a:moveTo>
                <a:cubicBezTo>
                  <a:pt x="156587" y="1568380"/>
                  <a:pt x="313174" y="3136760"/>
                  <a:pt x="763675" y="3255665"/>
                </a:cubicBezTo>
                <a:cubicBezTo>
                  <a:pt x="1214176" y="3374571"/>
                  <a:pt x="2073310" y="1232598"/>
                  <a:pt x="2703007" y="713433"/>
                </a:cubicBezTo>
                <a:cubicBezTo>
                  <a:pt x="3332704" y="194268"/>
                  <a:pt x="4243754" y="234461"/>
                  <a:pt x="4541855" y="140676"/>
                </a:cubicBezTo>
                <a:cubicBezTo>
                  <a:pt x="4839956" y="46891"/>
                  <a:pt x="4491613" y="150725"/>
                  <a:pt x="4491613" y="150725"/>
                </a:cubicBezTo>
                <a:lnTo>
                  <a:pt x="4491613" y="15072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F2F362-B770-7DA6-0AB3-24589BDF9964}"/>
              </a:ext>
            </a:extLst>
          </p:cNvPr>
          <p:cNvCxnSpPr>
            <a:cxnSpLocks/>
          </p:cNvCxnSpPr>
          <p:nvPr/>
        </p:nvCxnSpPr>
        <p:spPr>
          <a:xfrm flipV="1">
            <a:off x="5381365" y="2331005"/>
            <a:ext cx="0" cy="393302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AE3C90-B4C4-59DF-4B58-29C0185CE9D9}"/>
              </a:ext>
            </a:extLst>
          </p:cNvPr>
          <p:cNvCxnSpPr>
            <a:cxnSpLocks/>
          </p:cNvCxnSpPr>
          <p:nvPr/>
        </p:nvCxnSpPr>
        <p:spPr>
          <a:xfrm>
            <a:off x="6015688" y="2886504"/>
            <a:ext cx="11132" cy="195548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0081221-E8B4-3622-C0BD-C7F4ED4FED3A}"/>
              </a:ext>
            </a:extLst>
          </p:cNvPr>
          <p:cNvSpPr/>
          <p:nvPr/>
        </p:nvSpPr>
        <p:spPr>
          <a:xfrm>
            <a:off x="5859228" y="2867995"/>
            <a:ext cx="289837" cy="27724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ACA38F-2195-9002-E6C4-AE5B4EC8420A}"/>
              </a:ext>
            </a:extLst>
          </p:cNvPr>
          <p:cNvSpPr/>
          <p:nvPr/>
        </p:nvSpPr>
        <p:spPr>
          <a:xfrm>
            <a:off x="5282732" y="6308158"/>
            <a:ext cx="289837" cy="27724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A9550A8-4ACA-C649-6161-E99612611544}"/>
              </a:ext>
            </a:extLst>
          </p:cNvPr>
          <p:cNvCxnSpPr>
            <a:cxnSpLocks/>
          </p:cNvCxnSpPr>
          <p:nvPr/>
        </p:nvCxnSpPr>
        <p:spPr>
          <a:xfrm>
            <a:off x="5572569" y="6446779"/>
            <a:ext cx="368023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4763E64-C327-3E20-035D-472EC8EDC4E2}"/>
              </a:ext>
            </a:extLst>
          </p:cNvPr>
          <p:cNvSpPr txBox="1"/>
          <p:nvPr/>
        </p:nvSpPr>
        <p:spPr>
          <a:xfrm>
            <a:off x="5992789" y="6256903"/>
            <a:ext cx="461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bon Next LT" panose="02000500000000000000" pitchFamily="2" charset="0"/>
                <a:cs typeface="Sabon Next LT" panose="02000500000000000000" pitchFamily="2" charset="0"/>
              </a:rPr>
              <a:t>Equilibrium radius shifts right for the excited state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1364B-5BD4-3C4B-C239-2C8018403B3F}"/>
                  </a:ext>
                </a:extLst>
              </p:cNvPr>
              <p:cNvSpPr txBox="1"/>
              <p:nvPr/>
            </p:nvSpPr>
            <p:spPr>
              <a:xfrm>
                <a:off x="357540" y="2243798"/>
                <a:ext cx="4073823" cy="3017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 Features</a:t>
                </a: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(Well width) &lt; (Well width)’</a:t>
                </a: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Turning point of v = 6 level should correspond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1364B-5BD4-3C4B-C239-2C8018403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0" y="2243798"/>
                <a:ext cx="4073823" cy="3017557"/>
              </a:xfrm>
              <a:prstGeom prst="rect">
                <a:avLst/>
              </a:prstGeom>
              <a:blipFill>
                <a:blip r:embed="rId4"/>
                <a:stretch>
                  <a:fillRect l="-2395" b="-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304D73-DAF8-74DD-F827-2F64580E7567}"/>
              </a:ext>
            </a:extLst>
          </p:cNvPr>
          <p:cNvCxnSpPr>
            <a:cxnSpLocks/>
          </p:cNvCxnSpPr>
          <p:nvPr/>
        </p:nvCxnSpPr>
        <p:spPr>
          <a:xfrm>
            <a:off x="5544592" y="2348656"/>
            <a:ext cx="0" cy="16335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F1AE5B-6226-695A-0844-5162BF95E08C}"/>
              </a:ext>
            </a:extLst>
          </p:cNvPr>
          <p:cNvCxnSpPr>
            <a:cxnSpLocks/>
          </p:cNvCxnSpPr>
          <p:nvPr/>
        </p:nvCxnSpPr>
        <p:spPr>
          <a:xfrm>
            <a:off x="5711127" y="2483405"/>
            <a:ext cx="0" cy="13953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42B07F-4243-B94F-3E36-4A4355D09D3A}"/>
              </a:ext>
            </a:extLst>
          </p:cNvPr>
          <p:cNvCxnSpPr>
            <a:cxnSpLocks/>
          </p:cNvCxnSpPr>
          <p:nvPr/>
        </p:nvCxnSpPr>
        <p:spPr>
          <a:xfrm>
            <a:off x="5815298" y="2607029"/>
            <a:ext cx="0" cy="14087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BA3389E-641D-8E5D-9415-02FE19A18637}"/>
              </a:ext>
            </a:extLst>
          </p:cNvPr>
          <p:cNvCxnSpPr>
            <a:cxnSpLocks/>
          </p:cNvCxnSpPr>
          <p:nvPr/>
        </p:nvCxnSpPr>
        <p:spPr>
          <a:xfrm>
            <a:off x="5937438" y="2740774"/>
            <a:ext cx="0" cy="14087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D05A15E-4713-4BA0-5D73-8C5CE5D683C7}"/>
              </a:ext>
            </a:extLst>
          </p:cNvPr>
          <p:cNvSpPr txBox="1"/>
          <p:nvPr/>
        </p:nvSpPr>
        <p:spPr>
          <a:xfrm>
            <a:off x="3933789" y="2244971"/>
            <a:ext cx="147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“pressure in sample X is high”</a:t>
            </a:r>
          </a:p>
        </p:txBody>
      </p:sp>
      <p:pic>
        <p:nvPicPr>
          <p:cNvPr id="10242" name="Picture 2" descr="Dance 댄스 Sticker by Sanrio Korea">
            <a:extLst>
              <a:ext uri="{FF2B5EF4-FFF2-40B4-BE49-F238E27FC236}">
                <a16:creationId xmlns:a16="http://schemas.microsoft.com/office/drawing/2014/main" id="{A23FEC7F-6124-54B9-241C-AE6F8369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214" y="3084109"/>
            <a:ext cx="3147218" cy="31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/>
      <p:bldP spid="15" grpId="0"/>
      <p:bldP spid="22" grpId="0"/>
      <p:bldP spid="23" grpId="0"/>
      <p:bldP spid="61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85" grpId="0"/>
      <p:bldP spid="186" grpId="0"/>
      <p:bldP spid="27" grpId="0" animBg="1"/>
      <p:bldP spid="2070" grpId="0"/>
      <p:bldP spid="2071" grpId="0"/>
      <p:bldP spid="2072" grpId="0"/>
      <p:bldP spid="2073" grpId="0"/>
      <p:bldP spid="29" grpId="0" animBg="1"/>
      <p:bldP spid="30" grpId="0" animBg="1"/>
      <p:bldP spid="31" grpId="0" animBg="1"/>
      <p:bldP spid="35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4D2E-A21B-4545-8661-4299ED06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73385"/>
            <a:ext cx="9875520" cy="13563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2C57A-98E6-F54F-BF08-2DDD125FB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720001"/>
                <a:ext cx="7510698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able to label the numerical vibrational transitions that each peak represents on an emission and absorption spectrum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Understand how to calculate dissociation energy using the emission and absorption spectrum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well width between an emission and absorption spectrum and use the comparison to draw their respective molecular potential energy curves 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2C57A-98E6-F54F-BF08-2DDD125FB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720001"/>
                <a:ext cx="7510698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No photo description available.">
            <a:extLst>
              <a:ext uri="{FF2B5EF4-FFF2-40B4-BE49-F238E27FC236}">
                <a16:creationId xmlns:a16="http://schemas.microsoft.com/office/drawing/2014/main" id="{735A18C5-AAAB-6817-85E7-57142BF1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86" y="495396"/>
            <a:ext cx="2827010" cy="285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te Sticker by Sanrio Korea">
            <a:extLst>
              <a:ext uri="{FF2B5EF4-FFF2-40B4-BE49-F238E27FC236}">
                <a16:creationId xmlns:a16="http://schemas.microsoft.com/office/drawing/2014/main" id="{4535B746-46CE-5D8E-7E28-FE018FDB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85" y="639838"/>
            <a:ext cx="1023454" cy="10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chem memes. Best Collection of funny Pchem pictures on iFunny">
            <a:extLst>
              <a:ext uri="{FF2B5EF4-FFF2-40B4-BE49-F238E27FC236}">
                <a16:creationId xmlns:a16="http://schemas.microsoft.com/office/drawing/2014/main" id="{5CA2168B-E54D-AF0F-5D46-0F12118F1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85" y="3504500"/>
            <a:ext cx="2792147" cy="285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9595-C659-B341-A0EF-0C66E3D3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297" y="443081"/>
            <a:ext cx="9875520" cy="13563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have?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21A3C-C1A2-F14C-97B7-9BCE8DD091C0}"/>
              </a:ext>
            </a:extLst>
          </p:cNvPr>
          <p:cNvSpPr txBox="1"/>
          <p:nvPr/>
        </p:nvSpPr>
        <p:spPr>
          <a:xfrm>
            <a:off x="571343" y="1799441"/>
            <a:ext cx="5016817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absorption and emission spectra of gaseous substance X, a diatomic molecule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 of X is at a high pressure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83B35D8C-7BCD-A44A-9B6C-5F2038A25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091" y="1407736"/>
            <a:ext cx="6204014" cy="4802781"/>
          </a:xfrm>
          <a:prstGeom prst="rect">
            <a:avLst/>
          </a:prstGeom>
        </p:spPr>
      </p:pic>
      <p:pic>
        <p:nvPicPr>
          <p:cNvPr id="3076" name="Picture 4" descr="Pin page">
            <a:extLst>
              <a:ext uri="{FF2B5EF4-FFF2-40B4-BE49-F238E27FC236}">
                <a16:creationId xmlns:a16="http://schemas.microsoft.com/office/drawing/2014/main" id="{DD0ABFB2-EF58-C517-C573-3AF2AD5B6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r="13353"/>
          <a:stretch/>
        </p:blipFill>
        <p:spPr bwMode="auto">
          <a:xfrm>
            <a:off x="399825" y="4194693"/>
            <a:ext cx="2448305" cy="22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ry angry kuromi">
            <a:extLst>
              <a:ext uri="{FF2B5EF4-FFF2-40B4-BE49-F238E27FC236}">
                <a16:creationId xmlns:a16="http://schemas.microsoft.com/office/drawing/2014/main" id="{A231EB2C-1D3C-3773-94F9-54B046B1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1" y="4360694"/>
            <a:ext cx="2032026" cy="18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8EF6-77E4-664B-BA74-1A3325EB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293" y="373203"/>
            <a:ext cx="6349409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need to find?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8C1A9-1128-A34A-BEF5-E5B2EE05B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302"/>
            <a:ext cx="10515600" cy="2311169"/>
          </a:xfrm>
        </p:spPr>
        <p:txBody>
          <a:bodyPr>
            <a:normAutofit/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613D2-AC6F-444F-8828-FB1CA8EBE4F2}"/>
              </a:ext>
            </a:extLst>
          </p:cNvPr>
          <p:cNvSpPr txBox="1"/>
          <p:nvPr/>
        </p:nvSpPr>
        <p:spPr>
          <a:xfrm>
            <a:off x="982513" y="1798926"/>
            <a:ext cx="10226971" cy="402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peaks in the emissions and absorption spectrums correspond to which transitions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Dissociation energy of X in its electronic ground state and first electronic excited state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potential energy curves of the ground and first excited electronic states</a:t>
            </a:r>
          </a:p>
        </p:txBody>
      </p:sp>
      <p:pic>
        <p:nvPicPr>
          <p:cNvPr id="11266" name="Picture 2" descr="Character Sticker by てんりちゃん">
            <a:extLst>
              <a:ext uri="{FF2B5EF4-FFF2-40B4-BE49-F238E27FC236}">
                <a16:creationId xmlns:a16="http://schemas.microsoft.com/office/drawing/2014/main" id="{8DABF3E7-39F8-44A6-AD46-9B9893B1A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748" y="458800"/>
            <a:ext cx="2680252" cy="268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49A2-3A8A-16A3-4979-2DE11D13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5158"/>
            <a:ext cx="9875520" cy="1356360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B4F147-D336-8D94-7DC4-19DBC75EFD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0" y="1321352"/>
            <a:ext cx="7829549" cy="50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6C7DEAB-738D-E4FF-E6C2-77F4FD9EAD65}"/>
              </a:ext>
            </a:extLst>
          </p:cNvPr>
          <p:cNvGrpSpPr/>
          <p:nvPr/>
        </p:nvGrpSpPr>
        <p:grpSpPr>
          <a:xfrm>
            <a:off x="2508148" y="1974574"/>
            <a:ext cx="3109881" cy="3881170"/>
            <a:chOff x="4363453" y="1961322"/>
            <a:chExt cx="3109881" cy="388117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1399052-C34A-F133-D235-0C39345F05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3453" y="1961322"/>
              <a:ext cx="0" cy="375036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70B273-5811-2800-48F1-38BC7FE687EC}"/>
                </a:ext>
              </a:extLst>
            </p:cNvPr>
            <p:cNvSpPr txBox="1"/>
            <p:nvPr/>
          </p:nvSpPr>
          <p:spPr>
            <a:xfrm>
              <a:off x="4731026" y="5580882"/>
              <a:ext cx="9276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v = 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78D154-35CC-D013-5949-D36CFFDEDCB5}"/>
                </a:ext>
              </a:extLst>
            </p:cNvPr>
            <p:cNvSpPr txBox="1"/>
            <p:nvPr/>
          </p:nvSpPr>
          <p:spPr>
            <a:xfrm>
              <a:off x="4909361" y="5261786"/>
              <a:ext cx="9276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v = 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0EB12-57B9-6F40-3F49-42D6D1DDB880}"/>
                </a:ext>
              </a:extLst>
            </p:cNvPr>
            <p:cNvSpPr txBox="1"/>
            <p:nvPr/>
          </p:nvSpPr>
          <p:spPr>
            <a:xfrm>
              <a:off x="5168347" y="4942690"/>
              <a:ext cx="9276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v =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D5E2B0-C5A9-553A-1FB4-9C626E0BE6AD}"/>
                </a:ext>
              </a:extLst>
            </p:cNvPr>
            <p:cNvSpPr txBox="1"/>
            <p:nvPr/>
          </p:nvSpPr>
          <p:spPr>
            <a:xfrm>
              <a:off x="5591526" y="2757664"/>
              <a:ext cx="9276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v ‘= 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FADB64-834E-A9BC-CC34-0C92E1F8E676}"/>
                </a:ext>
              </a:extLst>
            </p:cNvPr>
            <p:cNvSpPr txBox="1"/>
            <p:nvPr/>
          </p:nvSpPr>
          <p:spPr>
            <a:xfrm>
              <a:off x="5889130" y="2569373"/>
              <a:ext cx="9276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v ‘=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C7A594-8419-BCE4-7608-DBA6C688C248}"/>
                </a:ext>
              </a:extLst>
            </p:cNvPr>
            <p:cNvSpPr txBox="1"/>
            <p:nvPr/>
          </p:nvSpPr>
          <p:spPr>
            <a:xfrm>
              <a:off x="6232958" y="2354578"/>
              <a:ext cx="9276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v ‘=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4C7164-A8AC-B5B9-FA32-9F0E1C5C624B}"/>
                </a:ext>
              </a:extLst>
            </p:cNvPr>
            <p:cNvSpPr txBox="1"/>
            <p:nvPr/>
          </p:nvSpPr>
          <p:spPr>
            <a:xfrm>
              <a:off x="6545682" y="2171824"/>
              <a:ext cx="9276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v ‘= 3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540BA0-DB62-425C-4C27-E396305A9AB2}"/>
              </a:ext>
            </a:extLst>
          </p:cNvPr>
          <p:cNvCxnSpPr>
            <a:cxnSpLocks/>
          </p:cNvCxnSpPr>
          <p:nvPr/>
        </p:nvCxnSpPr>
        <p:spPr>
          <a:xfrm>
            <a:off x="3273286" y="2888469"/>
            <a:ext cx="0" cy="219827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C00783E-E1CD-368D-7635-60BCAAD2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8" t="6165"/>
          <a:stretch/>
        </p:blipFill>
        <p:spPr>
          <a:xfrm>
            <a:off x="7129669" y="3591338"/>
            <a:ext cx="4460063" cy="274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1FF0A40-2A07-B770-0480-0383E183DD25}"/>
              </a:ext>
            </a:extLst>
          </p:cNvPr>
          <p:cNvSpPr/>
          <p:nvPr/>
        </p:nvSpPr>
        <p:spPr>
          <a:xfrm>
            <a:off x="6877878" y="4333461"/>
            <a:ext cx="1113183" cy="12031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049BB7C-4A79-605A-540B-E1911BA7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70" y="1164995"/>
            <a:ext cx="2804189" cy="23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DCAA1B-ECA5-E883-9E86-F73BA25A9E2C}"/>
              </a:ext>
            </a:extLst>
          </p:cNvPr>
          <p:cNvSpPr txBox="1"/>
          <p:nvPr/>
        </p:nvSpPr>
        <p:spPr>
          <a:xfrm>
            <a:off x="9181476" y="6191232"/>
            <a:ext cx="92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</a:rPr>
              <a:t>v = 0 to v’ = 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964D-D2FD-72AB-2BEC-5D3204DE8192}"/>
              </a:ext>
            </a:extLst>
          </p:cNvPr>
          <p:cNvSpPr txBox="1"/>
          <p:nvPr/>
        </p:nvSpPr>
        <p:spPr>
          <a:xfrm>
            <a:off x="9325151" y="5279081"/>
            <a:ext cx="863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B0F0"/>
                </a:solidFill>
              </a:rPr>
              <a:t>v = 0 to v’ =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4388E8-1FA4-1175-68E0-CEB97E67DCCD}"/>
              </a:ext>
            </a:extLst>
          </p:cNvPr>
          <p:cNvSpPr txBox="1"/>
          <p:nvPr/>
        </p:nvSpPr>
        <p:spPr>
          <a:xfrm>
            <a:off x="9181476" y="6353434"/>
            <a:ext cx="92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v’ = 0 to v =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47B947-D3BB-687B-9999-77EEDF3A7FCF}"/>
              </a:ext>
            </a:extLst>
          </p:cNvPr>
          <p:cNvSpPr txBox="1"/>
          <p:nvPr/>
        </p:nvSpPr>
        <p:spPr>
          <a:xfrm>
            <a:off x="9061499" y="5013512"/>
            <a:ext cx="92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v’ = 0 to v 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78DE31-86C3-8C69-D6BA-32599697D1F1}"/>
              </a:ext>
            </a:extLst>
          </p:cNvPr>
          <p:cNvSpPr txBox="1"/>
          <p:nvPr/>
        </p:nvSpPr>
        <p:spPr>
          <a:xfrm>
            <a:off x="9412681" y="4782928"/>
            <a:ext cx="92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</a:rPr>
              <a:t>v = 0 to v’ =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82563A-F4B6-B2FA-82DC-A0DF569B7F14}"/>
              </a:ext>
            </a:extLst>
          </p:cNvPr>
          <p:cNvSpPr txBox="1"/>
          <p:nvPr/>
        </p:nvSpPr>
        <p:spPr>
          <a:xfrm>
            <a:off x="8552682" y="3933793"/>
            <a:ext cx="92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v’ = 0 to v =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4A5CBA-D3DB-CED4-3669-9FF9C6C83EEB}"/>
              </a:ext>
            </a:extLst>
          </p:cNvPr>
          <p:cNvSpPr txBox="1"/>
          <p:nvPr/>
        </p:nvSpPr>
        <p:spPr>
          <a:xfrm>
            <a:off x="5816640" y="2863301"/>
            <a:ext cx="2537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lectronic state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AE9C46-3F31-F224-BC3C-2D78D51D227C}"/>
              </a:ext>
            </a:extLst>
          </p:cNvPr>
          <p:cNvSpPr txBox="1"/>
          <p:nvPr/>
        </p:nvSpPr>
        <p:spPr>
          <a:xfrm>
            <a:off x="5475783" y="1060914"/>
            <a:ext cx="2804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excited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lectronic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9595-C659-B341-A0EF-0C66E3D3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93700"/>
            <a:ext cx="11506200" cy="1325563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(A) Vibrational levels of the initial and final states – Absorption spectrum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19CFE840-2C04-ED44-A2C5-07B157B97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5" b="52616"/>
          <a:stretch/>
        </p:blipFill>
        <p:spPr>
          <a:xfrm>
            <a:off x="3030576" y="2422297"/>
            <a:ext cx="8885199" cy="3152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E7B689-6BA7-E246-831A-CE9DC635A963}"/>
              </a:ext>
            </a:extLst>
          </p:cNvPr>
          <p:cNvSpPr txBox="1"/>
          <p:nvPr/>
        </p:nvSpPr>
        <p:spPr>
          <a:xfrm>
            <a:off x="409575" y="2422297"/>
            <a:ext cx="2227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gas molecules will start in the lowest vibrational state, v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a represents the lowest energy absorption peak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04077-AAED-FF4D-B572-479495938A94}"/>
              </a:ext>
            </a:extLst>
          </p:cNvPr>
          <p:cNvSpPr txBox="1"/>
          <p:nvPr/>
        </p:nvSpPr>
        <p:spPr>
          <a:xfrm>
            <a:off x="7739743" y="3998457"/>
            <a:ext cx="642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v’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338D6-5FB6-7F4F-85CC-EB5F0E29064C}"/>
              </a:ext>
            </a:extLst>
          </p:cNvPr>
          <p:cNvSpPr txBox="1"/>
          <p:nvPr/>
        </p:nvSpPr>
        <p:spPr>
          <a:xfrm>
            <a:off x="8111673" y="3690680"/>
            <a:ext cx="6640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v’ 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3D078-9B97-1847-8606-0B8B20F7C9AE}"/>
              </a:ext>
            </a:extLst>
          </p:cNvPr>
          <p:cNvSpPr txBox="1"/>
          <p:nvPr/>
        </p:nvSpPr>
        <p:spPr>
          <a:xfrm>
            <a:off x="8382000" y="3429000"/>
            <a:ext cx="642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v’ =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2FAAD-151C-6142-B895-E7AEF0F6B92F}"/>
              </a:ext>
            </a:extLst>
          </p:cNvPr>
          <p:cNvSpPr txBox="1"/>
          <p:nvPr/>
        </p:nvSpPr>
        <p:spPr>
          <a:xfrm>
            <a:off x="8519167" y="2990383"/>
            <a:ext cx="642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v’ =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2C72FC-8FAA-8D41-AAC5-7E61B4D75F65}"/>
              </a:ext>
            </a:extLst>
          </p:cNvPr>
          <p:cNvSpPr txBox="1"/>
          <p:nvPr/>
        </p:nvSpPr>
        <p:spPr>
          <a:xfrm>
            <a:off x="8775702" y="2501758"/>
            <a:ext cx="642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v’ = 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29C51-58D4-1E49-B54D-D276A6DCF402}"/>
              </a:ext>
            </a:extLst>
          </p:cNvPr>
          <p:cNvSpPr/>
          <p:nvPr/>
        </p:nvSpPr>
        <p:spPr>
          <a:xfrm>
            <a:off x="409575" y="4614630"/>
            <a:ext cx="2754351" cy="10482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a: v = 0 to v’ = 0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b: v = 0 to v’ = 4</a:t>
            </a:r>
          </a:p>
        </p:txBody>
      </p:sp>
      <p:pic>
        <p:nvPicPr>
          <p:cNvPr id="5122" name="Picture 2" descr="My Melody Good Job Sticker by Sanrio Korea">
            <a:extLst>
              <a:ext uri="{FF2B5EF4-FFF2-40B4-BE49-F238E27FC236}">
                <a16:creationId xmlns:a16="http://schemas.microsoft.com/office/drawing/2014/main" id="{B5368013-6AB8-D3D3-34BF-928830160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26" y="1056481"/>
            <a:ext cx="2227299" cy="22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9595-C659-B341-A0EF-0C66E3D3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93700"/>
            <a:ext cx="115062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Vibrational levels of the initial and final states – Emission spectrum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19CFE840-2C04-ED44-A2C5-07B157B97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917" b="-174"/>
          <a:stretch/>
        </p:blipFill>
        <p:spPr>
          <a:xfrm>
            <a:off x="3030576" y="2181680"/>
            <a:ext cx="8891848" cy="3941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E7B689-6BA7-E246-831A-CE9DC635A963}"/>
              </a:ext>
            </a:extLst>
          </p:cNvPr>
          <p:cNvSpPr txBox="1"/>
          <p:nvPr/>
        </p:nvSpPr>
        <p:spPr>
          <a:xfrm>
            <a:off x="373887" y="1722418"/>
            <a:ext cx="2621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gas molecules will relax to the v’ = 0 state after being excited electronically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is at high pressure! Collisions transfer kinetic energy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Photon emission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c represents the highest energy peak (overlaps with emission spectra)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04077-AAED-FF4D-B572-479495938A94}"/>
              </a:ext>
            </a:extLst>
          </p:cNvPr>
          <p:cNvSpPr txBox="1"/>
          <p:nvPr/>
        </p:nvSpPr>
        <p:spPr>
          <a:xfrm>
            <a:off x="8060871" y="4255192"/>
            <a:ext cx="642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338D6-5FB6-7F4F-85CC-EB5F0E29064C}"/>
              </a:ext>
            </a:extLst>
          </p:cNvPr>
          <p:cNvSpPr txBox="1"/>
          <p:nvPr/>
        </p:nvSpPr>
        <p:spPr>
          <a:xfrm>
            <a:off x="7578580" y="4195338"/>
            <a:ext cx="6640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3D078-9B97-1847-8606-0B8B20F7C9AE}"/>
              </a:ext>
            </a:extLst>
          </p:cNvPr>
          <p:cNvSpPr txBox="1"/>
          <p:nvPr/>
        </p:nvSpPr>
        <p:spPr>
          <a:xfrm>
            <a:off x="7177468" y="4101303"/>
            <a:ext cx="642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2FAAD-151C-6142-B895-E7AEF0F6B92F}"/>
              </a:ext>
            </a:extLst>
          </p:cNvPr>
          <p:cNvSpPr txBox="1"/>
          <p:nvPr/>
        </p:nvSpPr>
        <p:spPr>
          <a:xfrm>
            <a:off x="6823002" y="3844567"/>
            <a:ext cx="642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2C72FC-8FAA-8D41-AAC5-7E61B4D75F65}"/>
              </a:ext>
            </a:extLst>
          </p:cNvPr>
          <p:cNvSpPr txBox="1"/>
          <p:nvPr/>
        </p:nvSpPr>
        <p:spPr>
          <a:xfrm>
            <a:off x="6501873" y="3382017"/>
            <a:ext cx="642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29C51-58D4-1E49-B54D-D276A6DCF402}"/>
              </a:ext>
            </a:extLst>
          </p:cNvPr>
          <p:cNvSpPr/>
          <p:nvPr/>
        </p:nvSpPr>
        <p:spPr>
          <a:xfrm>
            <a:off x="373887" y="5138738"/>
            <a:ext cx="2754351" cy="10482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c: v’ = 0 to v = 0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b: v’ = 0 to v =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6D16C2-43E8-1048-8D7F-59B0ACC0C39E}"/>
              </a:ext>
            </a:extLst>
          </p:cNvPr>
          <p:cNvSpPr txBox="1"/>
          <p:nvPr/>
        </p:nvSpPr>
        <p:spPr>
          <a:xfrm>
            <a:off x="6162675" y="3071478"/>
            <a:ext cx="642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5FBEFD-2691-1445-A03A-2CB43DC1FDA7}"/>
              </a:ext>
            </a:extLst>
          </p:cNvPr>
          <p:cNvSpPr txBox="1"/>
          <p:nvPr/>
        </p:nvSpPr>
        <p:spPr>
          <a:xfrm>
            <a:off x="5841546" y="2629474"/>
            <a:ext cx="642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6</a:t>
            </a:r>
          </a:p>
        </p:txBody>
      </p:sp>
      <p:pic>
        <p:nvPicPr>
          <p:cNvPr id="12290" name="Picture 2" descr="Cute Sticker by Sanrio Korea">
            <a:extLst>
              <a:ext uri="{FF2B5EF4-FFF2-40B4-BE49-F238E27FC236}">
                <a16:creationId xmlns:a16="http://schemas.microsoft.com/office/drawing/2014/main" id="{A173C961-2D08-B55A-9DB8-4C17C555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861" y="1163294"/>
            <a:ext cx="1373256" cy="137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E88B-E3B6-63C5-358D-A334E27C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39" y="255989"/>
            <a:ext cx="11769132" cy="1538984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Dissociation energy of X in its 	electronic ground state</a:t>
            </a:r>
            <a:endParaRPr lang="en-US" dirty="0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E7FDEA62-AB55-D445-8A77-6D4873CDA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5" b="52616"/>
          <a:stretch/>
        </p:blipFill>
        <p:spPr>
          <a:xfrm>
            <a:off x="551634" y="2103287"/>
            <a:ext cx="11088732" cy="3934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FA80C-DAAB-8053-D4DE-DB3F2C52D9AD}"/>
              </a:ext>
            </a:extLst>
          </p:cNvPr>
          <p:cNvSpPr txBox="1"/>
          <p:nvPr/>
        </p:nvSpPr>
        <p:spPr>
          <a:xfrm>
            <a:off x="6692202" y="4070336"/>
            <a:ext cx="6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v=0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98CA5-76A6-2F0A-773D-4F90E29D58B7}"/>
              </a:ext>
            </a:extLst>
          </p:cNvPr>
          <p:cNvSpPr txBox="1"/>
          <p:nvPr/>
        </p:nvSpPr>
        <p:spPr>
          <a:xfrm>
            <a:off x="9485644" y="4439668"/>
            <a:ext cx="743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v=12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C2C77F-AB72-52CC-3265-B6949A101640}"/>
              </a:ext>
            </a:extLst>
          </p:cNvPr>
          <p:cNvSpPr/>
          <p:nvPr/>
        </p:nvSpPr>
        <p:spPr>
          <a:xfrm>
            <a:off x="6868048" y="4576995"/>
            <a:ext cx="331596" cy="36933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4E7623-01C4-EF34-2CE2-9F5AE91AB5B8}"/>
              </a:ext>
            </a:extLst>
          </p:cNvPr>
          <p:cNvSpPr/>
          <p:nvPr/>
        </p:nvSpPr>
        <p:spPr>
          <a:xfrm>
            <a:off x="9606223" y="4761661"/>
            <a:ext cx="331596" cy="3219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03F470-0A2F-6807-C278-65C58D05ECC2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7023798" y="4946327"/>
            <a:ext cx="10048" cy="3491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2D4B41-D1C4-47DC-49C5-DC816BC48CC8}"/>
              </a:ext>
            </a:extLst>
          </p:cNvPr>
          <p:cNvCxnSpPr>
            <a:cxnSpLocks/>
          </p:cNvCxnSpPr>
          <p:nvPr/>
        </p:nvCxnSpPr>
        <p:spPr>
          <a:xfrm>
            <a:off x="9768673" y="5083653"/>
            <a:ext cx="0" cy="21182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D9A16B1-3C02-562E-868A-04A71C5DECDD}"/>
              </a:ext>
            </a:extLst>
          </p:cNvPr>
          <p:cNvSpPr txBox="1"/>
          <p:nvPr/>
        </p:nvSpPr>
        <p:spPr>
          <a:xfrm>
            <a:off x="7391066" y="5790752"/>
            <a:ext cx="3238832" cy="3693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baseline="-25000" dirty="0">
                <a:latin typeface="Times New Roman"/>
                <a:cs typeface="Times New Roman"/>
              </a:rPr>
              <a:t>e </a:t>
            </a:r>
            <a:r>
              <a:rPr lang="en-US" dirty="0">
                <a:latin typeface="Times New Roman"/>
                <a:cs typeface="Times New Roman"/>
              </a:rPr>
              <a:t>= 17.3 eV – 12 eV = 5.3 eV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AEA858-5ADD-1F5D-19FA-5DF68EE4F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8" b="94352" l="9646" r="97436">
                        <a14:foregroundMark x1="27717" y1="3654" x2="29915" y2="19601"/>
                        <a14:foregroundMark x1="29915" y1="19601" x2="21490" y2="36379"/>
                        <a14:foregroundMark x1="21490" y1="36379" x2="23238" y2="58404"/>
                        <a14:foregroundMark x1="25833" y1="77889" x2="27122" y2="83033"/>
                        <a14:foregroundMark x1="29734" y1="87436" x2="40781" y2="94020"/>
                        <a14:foregroundMark x1="40781" y1="94020" x2="76068" y2="50831"/>
                        <a14:foregroundMark x1="76068" y1="50831" x2="96337" y2="45349"/>
                        <a14:foregroundMark x1="96337" y1="45349" x2="87424" y2="9635"/>
                        <a14:foregroundMark x1="87424" y1="9635" x2="77778" y2="498"/>
                        <a14:foregroundMark x1="77778" y1="498" x2="29915" y2="2658"/>
                        <a14:foregroundMark x1="29915" y1="2658" x2="29060" y2="19435"/>
                        <a14:foregroundMark x1="29060" y1="19435" x2="29304" y2="20100"/>
                        <a14:foregroundMark x1="19536" y1="1495" x2="18830" y2="38110"/>
                        <a14:foregroundMark x1="22610" y1="53691" x2="21734" y2="44352"/>
                        <a14:foregroundMark x1="21734" y1="44352" x2="22275" y2="51171"/>
                        <a14:foregroundMark x1="26653" y1="81697" x2="32357" y2="90532"/>
                        <a14:foregroundMark x1="32357" y1="90532" x2="26792" y2="82093"/>
                        <a14:foregroundMark x1="26927" y1="82475" x2="34432" y2="94518"/>
                        <a14:foregroundMark x1="34432" y1="94518" x2="44567" y2="94352"/>
                        <a14:foregroundMark x1="34799" y1="94684" x2="29172" y2="89259"/>
                        <a14:foregroundMark x1="30403" y1="12957" x2="30403" y2="12957"/>
                        <a14:foregroundMark x1="38828" y1="76578" x2="38828" y2="76578"/>
                        <a14:foregroundMark x1="13675" y1="664" x2="19292" y2="28073"/>
                        <a14:foregroundMark x1="12698" y1="1661" x2="15995" y2="69934"/>
                        <a14:foregroundMark x1="15995" y1="69934" x2="19048" y2="81561"/>
                        <a14:foregroundMark x1="19048" y1="81561" x2="26129" y2="94850"/>
                        <a14:foregroundMark x1="26129" y1="94850" x2="37283" y2="98288"/>
                        <a14:foregroundMark x1="47055" y1="94504" x2="49084" y2="92525"/>
                        <a14:foregroundMark x1="49084" y1="92525" x2="56288" y2="77076"/>
                        <a14:foregroundMark x1="56288" y1="77076" x2="55034" y2="84370"/>
                        <a14:foregroundMark x1="84322" y1="50836" x2="88645" y2="47674"/>
                        <a14:foregroundMark x1="88645" y1="47674" x2="97436" y2="45183"/>
                        <a14:foregroundMark x1="18926" y1="44352" x2="18926" y2="44352"/>
                        <a14:foregroundMark x1="19048" y1="39203" x2="19292" y2="65282"/>
                        <a14:foregroundMark x1="19292" y1="65282" x2="16117" y2="49003"/>
                        <a14:foregroundMark x1="16117" y1="49003" x2="21245" y2="69934"/>
                        <a14:foregroundMark x1="21245" y1="69934" x2="20879" y2="55980"/>
                        <a14:foregroundMark x1="20879" y1="55980" x2="24420" y2="79568"/>
                        <a14:foregroundMark x1="24420" y1="79568" x2="24298" y2="67442"/>
                        <a14:foregroundMark x1="24298" y1="67442" x2="29548" y2="86545"/>
                        <a14:foregroundMark x1="29548" y1="86545" x2="28816" y2="86379"/>
                        <a14:foregroundMark x1="29915" y1="88538" x2="20879" y2="81395"/>
                        <a14:foregroundMark x1="20879" y1="81395" x2="28816" y2="88040"/>
                        <a14:foregroundMark x1="28816" y1="88040" x2="20147" y2="73920"/>
                        <a14:foregroundMark x1="20147" y1="73920" x2="19292" y2="47841"/>
                        <a14:foregroundMark x1="19292" y1="47841" x2="36020" y2="29236"/>
                        <a14:foregroundMark x1="20147" y1="71761" x2="20147" y2="71761"/>
                        <a14:foregroundMark x1="26984" y1="87043" x2="30037" y2="88870"/>
                        <a14:backgroundMark x1="18437" y1="38206" x2="18571" y2="39211"/>
                        <a14:backgroundMark x1="20472" y1="70272" x2="20513" y2="70764"/>
                        <a14:backgroundMark x1="20863" y1="71761" x2="21326" y2="73080"/>
                        <a14:backgroundMark x1="20513" y1="70764" x2="20863" y2="71761"/>
                        <a14:backgroundMark x1="37118" y1="98671" x2="47375" y2="96678"/>
                        <a14:backgroundMark x1="47375" y1="96678" x2="77900" y2="54485"/>
                        <a14:backgroundMark x1="77900" y1="54485" x2="93529" y2="50997"/>
                        <a14:backgroundMark x1="93529" y1="50997" x2="99878" y2="62625"/>
                        <a14:backgroundMark x1="99878" y1="62625" x2="97924" y2="99336"/>
                        <a14:backgroundMark x1="97924" y1="99336" x2="47375" y2="99003"/>
                        <a14:backgroundMark x1="47375" y1="99003" x2="46642" y2="98671"/>
                        <a14:backgroundMark x1="71917" y1="64784" x2="54457" y2="89203"/>
                        <a14:backgroundMark x1="54457" y1="89203" x2="62637" y2="76910"/>
                        <a14:backgroundMark x1="62637" y1="76910" x2="50183" y2="97674"/>
                      </a14:backgroundRemoval>
                    </a14:imgEffect>
                  </a14:imgLayer>
                </a14:imgProps>
              </a:ext>
            </a:extLst>
          </a:blip>
          <a:srcRect t="-9381" b="-9381"/>
          <a:stretch/>
        </p:blipFill>
        <p:spPr>
          <a:xfrm>
            <a:off x="457815" y="2358054"/>
            <a:ext cx="5154838" cy="449994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B23CD4-B8C1-B7E7-7E53-B011029201BB}"/>
              </a:ext>
            </a:extLst>
          </p:cNvPr>
          <p:cNvCxnSpPr/>
          <p:nvPr/>
        </p:nvCxnSpPr>
        <p:spPr>
          <a:xfrm flipV="1">
            <a:off x="2254181" y="4435273"/>
            <a:ext cx="0" cy="172041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1148E3-0939-E34A-87B9-CC235E73F464}"/>
              </a:ext>
            </a:extLst>
          </p:cNvPr>
          <p:cNvCxnSpPr/>
          <p:nvPr/>
        </p:nvCxnSpPr>
        <p:spPr>
          <a:xfrm flipV="1">
            <a:off x="4360985" y="4524673"/>
            <a:ext cx="0" cy="1720416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6C6B041-59B5-2FF1-1328-BDEA8E7006D5}"/>
              </a:ext>
            </a:extLst>
          </p:cNvPr>
          <p:cNvSpPr txBox="1"/>
          <p:nvPr/>
        </p:nvSpPr>
        <p:spPr>
          <a:xfrm>
            <a:off x="4354287" y="4638962"/>
            <a:ext cx="55265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baseline="-25000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6C3442-AC0F-0966-B809-605662C5D24A}"/>
              </a:ext>
            </a:extLst>
          </p:cNvPr>
          <p:cNvSpPr/>
          <p:nvPr/>
        </p:nvSpPr>
        <p:spPr>
          <a:xfrm>
            <a:off x="2416773" y="6060423"/>
            <a:ext cx="370491" cy="18466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3F91AEA-7A1A-B77F-3DD5-31CC8658404E}"/>
              </a:ext>
            </a:extLst>
          </p:cNvPr>
          <p:cNvSpPr/>
          <p:nvPr/>
        </p:nvSpPr>
        <p:spPr>
          <a:xfrm>
            <a:off x="4464130" y="4383293"/>
            <a:ext cx="370491" cy="18466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Nothing Seems Right Blue Emoji">
            <a:extLst>
              <a:ext uri="{FF2B5EF4-FFF2-40B4-BE49-F238E27FC236}">
                <a16:creationId xmlns:a16="http://schemas.microsoft.com/office/drawing/2014/main" id="{B5767482-F684-99F8-668A-9FD743A8E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6" y="738016"/>
            <a:ext cx="3317782" cy="33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6F34928E-F49E-40D8-A5C2-4616187671C4}"/>
              </a:ext>
            </a:extLst>
          </p:cNvPr>
          <p:cNvSpPr/>
          <p:nvPr/>
        </p:nvSpPr>
        <p:spPr>
          <a:xfrm>
            <a:off x="728766" y="4497998"/>
            <a:ext cx="3311191" cy="1562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5" grpId="0" animBg="1"/>
      <p:bldP spid="23" grpId="0" animBg="1"/>
      <p:bldP spid="24" grpId="0" animBg="1"/>
      <p:bldP spid="2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5B69F-DC06-05FE-91EE-674B37852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FC7AFA9-3EB6-F983-AC4A-28F79A08B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3"/>
          <a:stretch/>
        </p:blipFill>
        <p:spPr>
          <a:xfrm>
            <a:off x="542925" y="2155727"/>
            <a:ext cx="4286376" cy="3784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C975C-1CD1-C1B4-4086-8FBF1432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7" y="283065"/>
            <a:ext cx="11769132" cy="1538984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(B) Dissociation energy of X in its 	electronic ground state</a:t>
            </a:r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7AC84F-DC0C-64D4-9BD3-EC71FEE285CE}"/>
              </a:ext>
            </a:extLst>
          </p:cNvPr>
          <p:cNvCxnSpPr/>
          <p:nvPr/>
        </p:nvCxnSpPr>
        <p:spPr>
          <a:xfrm>
            <a:off x="1590675" y="3495675"/>
            <a:ext cx="0" cy="55245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D0A1CB-6398-6769-8B0D-097A37FB21C3}"/>
              </a:ext>
            </a:extLst>
          </p:cNvPr>
          <p:cNvCxnSpPr>
            <a:cxnSpLocks/>
          </p:cNvCxnSpPr>
          <p:nvPr/>
        </p:nvCxnSpPr>
        <p:spPr>
          <a:xfrm>
            <a:off x="1476375" y="3495675"/>
            <a:ext cx="0" cy="22479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6" name="Picture 25" descr="Chart, histogram&#10;&#10;Description automatically generated">
            <a:extLst>
              <a:ext uri="{FF2B5EF4-FFF2-40B4-BE49-F238E27FC236}">
                <a16:creationId xmlns:a16="http://schemas.microsoft.com/office/drawing/2014/main" id="{E1699DF9-FAEC-D0DB-3F2F-FB4F82639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991"/>
          <a:stretch/>
        </p:blipFill>
        <p:spPr>
          <a:xfrm>
            <a:off x="4715001" y="2275699"/>
            <a:ext cx="7118789" cy="2866157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F4B2D94-A58E-824A-9A7E-08BDB9A5B4F9}"/>
              </a:ext>
            </a:extLst>
          </p:cNvPr>
          <p:cNvSpPr/>
          <p:nvPr/>
        </p:nvSpPr>
        <p:spPr>
          <a:xfrm>
            <a:off x="8703428" y="4048124"/>
            <a:ext cx="331596" cy="36933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E05B8A3-A803-7CC8-7550-F6EA42A12EE6}"/>
              </a:ext>
            </a:extLst>
          </p:cNvPr>
          <p:cNvSpPr/>
          <p:nvPr/>
        </p:nvSpPr>
        <p:spPr>
          <a:xfrm>
            <a:off x="6225665" y="4048124"/>
            <a:ext cx="331596" cy="3693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D82CC0-B5A5-16AB-6BC7-B4E2FF82342E}"/>
              </a:ext>
            </a:extLst>
          </p:cNvPr>
          <p:cNvSpPr txBox="1"/>
          <p:nvPr/>
        </p:nvSpPr>
        <p:spPr>
          <a:xfrm>
            <a:off x="6391463" y="5088247"/>
            <a:ext cx="3709106" cy="461665"/>
          </a:xfrm>
          <a:prstGeom prst="rect">
            <a:avLst/>
          </a:prstGeom>
          <a:solidFill>
            <a:srgbClr val="A0BBE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= 12eV – 4.2eV = 7.8eV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0F21EF-149A-33E4-F43C-333559697106}"/>
              </a:ext>
            </a:extLst>
          </p:cNvPr>
          <p:cNvCxnSpPr/>
          <p:nvPr/>
        </p:nvCxnSpPr>
        <p:spPr>
          <a:xfrm flipV="1">
            <a:off x="3992352" y="4048124"/>
            <a:ext cx="0" cy="1695451"/>
          </a:xfrm>
          <a:prstGeom prst="straightConnector1">
            <a:avLst/>
          </a:prstGeom>
          <a:ln w="1905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BC49C8-DC05-212D-B522-78816FFA9D21}"/>
              </a:ext>
            </a:extLst>
          </p:cNvPr>
          <p:cNvSpPr txBox="1"/>
          <p:nvPr/>
        </p:nvSpPr>
        <p:spPr>
          <a:xfrm>
            <a:off x="3983069" y="4791886"/>
            <a:ext cx="90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06920-5530-3528-D88F-F7F9F641919E}"/>
              </a:ext>
            </a:extLst>
          </p:cNvPr>
          <p:cNvSpPr txBox="1"/>
          <p:nvPr/>
        </p:nvSpPr>
        <p:spPr>
          <a:xfrm>
            <a:off x="6160241" y="3726528"/>
            <a:ext cx="92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4.2 eV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0ED6F-D038-4872-7CC1-DFBD6A946A84}"/>
              </a:ext>
            </a:extLst>
          </p:cNvPr>
          <p:cNvSpPr txBox="1"/>
          <p:nvPr/>
        </p:nvSpPr>
        <p:spPr>
          <a:xfrm>
            <a:off x="9042929" y="3917319"/>
            <a:ext cx="92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</a:rPr>
              <a:t>12 eV</a:t>
            </a:r>
          </a:p>
        </p:txBody>
      </p:sp>
      <p:pic>
        <p:nvPicPr>
          <p:cNvPr id="7170" name="Picture 2" descr="Penguin Sticker by misuhmeh">
            <a:extLst>
              <a:ext uri="{FF2B5EF4-FFF2-40B4-BE49-F238E27FC236}">
                <a16:creationId xmlns:a16="http://schemas.microsoft.com/office/drawing/2014/main" id="{992BC9BF-3461-AC9F-700E-ABA7F121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981" y="4471555"/>
            <a:ext cx="2148514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2CAB-6192-2F8A-2E45-B3B54383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91" y="334177"/>
            <a:ext cx="11493242" cy="132936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Dissociation energy of X in its first 	electronic excited state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8DD8F-E797-478B-2D2C-294578BE0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3"/>
          <a:stretch/>
        </p:blipFill>
        <p:spPr>
          <a:xfrm>
            <a:off x="465806" y="1773715"/>
            <a:ext cx="5065613" cy="447284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122D48-6ED1-B396-E265-812A6D754D89}"/>
              </a:ext>
            </a:extLst>
          </p:cNvPr>
          <p:cNvCxnSpPr>
            <a:cxnSpLocks/>
          </p:cNvCxnSpPr>
          <p:nvPr/>
        </p:nvCxnSpPr>
        <p:spPr>
          <a:xfrm flipV="1">
            <a:off x="1509311" y="2082188"/>
            <a:ext cx="0" cy="393302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2228D6-3983-6338-1BD2-44CCE7F58EB7}"/>
              </a:ext>
            </a:extLst>
          </p:cNvPr>
          <p:cNvCxnSpPr>
            <a:cxnSpLocks/>
          </p:cNvCxnSpPr>
          <p:nvPr/>
        </p:nvCxnSpPr>
        <p:spPr>
          <a:xfrm flipV="1">
            <a:off x="1700844" y="3338111"/>
            <a:ext cx="0" cy="267709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F3159506-AEAC-0945-F548-AE664E481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73" t="1555" r="2043" b="52616"/>
          <a:stretch/>
        </p:blipFill>
        <p:spPr>
          <a:xfrm>
            <a:off x="4851522" y="2082188"/>
            <a:ext cx="6991609" cy="358533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91073B0-89FD-4C67-21D9-44C69CC03B62}"/>
              </a:ext>
            </a:extLst>
          </p:cNvPr>
          <p:cNvSpPr/>
          <p:nvPr/>
        </p:nvSpPr>
        <p:spPr>
          <a:xfrm>
            <a:off x="10185782" y="4540136"/>
            <a:ext cx="305374" cy="27304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046D1E-6750-B9A3-8973-217D7DF44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127" y="2395629"/>
            <a:ext cx="3192764" cy="44672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770936C-3B84-7A2B-3F98-B8200BF76866}"/>
              </a:ext>
            </a:extLst>
          </p:cNvPr>
          <p:cNvSpPr/>
          <p:nvPr/>
        </p:nvSpPr>
        <p:spPr>
          <a:xfrm>
            <a:off x="7692369" y="4365916"/>
            <a:ext cx="466257" cy="53021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5A5B00-148B-A7D9-F977-18F02FEF2ADE}"/>
              </a:ext>
            </a:extLst>
          </p:cNvPr>
          <p:cNvSpPr txBox="1"/>
          <p:nvPr/>
        </p:nvSpPr>
        <p:spPr>
          <a:xfrm>
            <a:off x="6407509" y="5840595"/>
            <a:ext cx="4165241" cy="461665"/>
          </a:xfrm>
          <a:prstGeom prst="rect">
            <a:avLst/>
          </a:prstGeom>
          <a:solidFill>
            <a:srgbClr val="E9C0C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4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= 17.3 eV – 12 eV = 5.3 eV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2B06721-5AAD-356D-4AFE-A2BC1690B6C0}"/>
              </a:ext>
            </a:extLst>
          </p:cNvPr>
          <p:cNvCxnSpPr>
            <a:cxnSpLocks/>
          </p:cNvCxnSpPr>
          <p:nvPr/>
        </p:nvCxnSpPr>
        <p:spPr>
          <a:xfrm>
            <a:off x="4113538" y="2082188"/>
            <a:ext cx="0" cy="1255923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FBE226-E7F8-68F2-3556-36897D1DC816}"/>
              </a:ext>
            </a:extLst>
          </p:cNvPr>
          <p:cNvSpPr txBox="1"/>
          <p:nvPr/>
        </p:nvSpPr>
        <p:spPr>
          <a:xfrm>
            <a:off x="4100802" y="2563774"/>
            <a:ext cx="487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1B0C6-99EA-0AD2-01F9-EF625F37C353}"/>
              </a:ext>
            </a:extLst>
          </p:cNvPr>
          <p:cNvSpPr txBox="1"/>
          <p:nvPr/>
        </p:nvSpPr>
        <p:spPr>
          <a:xfrm>
            <a:off x="10027330" y="4200010"/>
            <a:ext cx="92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17.3 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D5C01-4C04-78C8-9025-EFFA511245F7}"/>
              </a:ext>
            </a:extLst>
          </p:cNvPr>
          <p:cNvSpPr txBox="1"/>
          <p:nvPr/>
        </p:nvSpPr>
        <p:spPr>
          <a:xfrm>
            <a:off x="7315548" y="4152043"/>
            <a:ext cx="92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</a:rPr>
              <a:t>12 eV</a:t>
            </a:r>
          </a:p>
        </p:txBody>
      </p:sp>
      <p:pic>
        <p:nvPicPr>
          <p:cNvPr id="8194" name="Picture 2" descr="Well Done Clap Sticker by Sanrio License Europe">
            <a:extLst>
              <a:ext uri="{FF2B5EF4-FFF2-40B4-BE49-F238E27FC236}">
                <a16:creationId xmlns:a16="http://schemas.microsoft.com/office/drawing/2014/main" id="{F505F8FB-D900-45B8-BD2A-E71C2B813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889" y="315473"/>
            <a:ext cx="2957111" cy="29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2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3" grpId="0"/>
      <p:bldP spid="6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1936</TotalTime>
  <Words>849</Words>
  <Application>Microsoft Macintosh PowerPoint</Application>
  <PresentationFormat>Widescreen</PresentationFormat>
  <Paragraphs>130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Cambria Math</vt:lpstr>
      <vt:lpstr>Corbel</vt:lpstr>
      <vt:lpstr>Sabon Next LT</vt:lpstr>
      <vt:lpstr>Times New Roman</vt:lpstr>
      <vt:lpstr>Basis</vt:lpstr>
      <vt:lpstr>Calculation Session 3 Exercise 4</vt:lpstr>
      <vt:lpstr>What do we have?</vt:lpstr>
      <vt:lpstr>What do we need to find?</vt:lpstr>
      <vt:lpstr>What is absorption/emission?</vt:lpstr>
      <vt:lpstr>(A) Vibrational levels of the initial and final states – Absorption spectrum</vt:lpstr>
      <vt:lpstr>(A) Vibrational levels of the initial and final states – Emission spectrum</vt:lpstr>
      <vt:lpstr>(B) Dissociation energy of X in its  electronic ground state</vt:lpstr>
      <vt:lpstr>(B) Dissociation energy of X in its  electronic ground state</vt:lpstr>
      <vt:lpstr>(C) Dissociation energy of X in its first  electronic excited state</vt:lpstr>
      <vt:lpstr>(D) Sketching molecular potential curves</vt:lpstr>
      <vt:lpstr>(D) Sketching molecular potential curves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Vivian Liu</cp:lastModifiedBy>
  <cp:revision>28</cp:revision>
  <dcterms:created xsi:type="dcterms:W3CDTF">2024-02-05T21:32:02Z</dcterms:created>
  <dcterms:modified xsi:type="dcterms:W3CDTF">2025-02-05T16:13:01Z</dcterms:modified>
</cp:coreProperties>
</file>